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30"/>
  </p:notesMasterIdLst>
  <p:handoutMasterIdLst>
    <p:handoutMasterId r:id="rId31"/>
  </p:handoutMasterIdLst>
  <p:sldIdLst>
    <p:sldId id="387" r:id="rId2"/>
    <p:sldId id="320" r:id="rId3"/>
    <p:sldId id="312" r:id="rId4"/>
    <p:sldId id="313" r:id="rId5"/>
    <p:sldId id="377" r:id="rId6"/>
    <p:sldId id="383" r:id="rId7"/>
    <p:sldId id="314" r:id="rId8"/>
    <p:sldId id="885" r:id="rId9"/>
    <p:sldId id="882" r:id="rId10"/>
    <p:sldId id="876" r:id="rId11"/>
    <p:sldId id="405" r:id="rId12"/>
    <p:sldId id="376" r:id="rId13"/>
    <p:sldId id="487" r:id="rId14"/>
    <p:sldId id="887" r:id="rId15"/>
    <p:sldId id="410" r:id="rId16"/>
    <p:sldId id="335" r:id="rId17"/>
    <p:sldId id="382" r:id="rId18"/>
    <p:sldId id="793" r:id="rId19"/>
    <p:sldId id="339" r:id="rId20"/>
    <p:sldId id="341" r:id="rId21"/>
    <p:sldId id="354" r:id="rId22"/>
    <p:sldId id="385" r:id="rId23"/>
    <p:sldId id="380" r:id="rId24"/>
    <p:sldId id="342" r:id="rId25"/>
    <p:sldId id="381" r:id="rId26"/>
    <p:sldId id="343" r:id="rId27"/>
    <p:sldId id="558" r:id="rId28"/>
    <p:sldId id="321"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60405020304" pitchFamily="18" charset="0"/>
        <a:ea typeface="+mn-ea"/>
        <a:cs typeface="+mn-cs"/>
      </a:defRPr>
    </a:lvl5pPr>
    <a:lvl6pPr marL="2286000" algn="l" defTabSz="914400" rtl="0" eaLnBrk="1" latinLnBrk="0" hangingPunct="1">
      <a:defRPr sz="2400" kern="1200">
        <a:solidFill>
          <a:schemeClr val="tx1"/>
        </a:solidFill>
        <a:latin typeface="Times" panose="02020603060405020304" pitchFamily="18" charset="0"/>
        <a:ea typeface="+mn-ea"/>
        <a:cs typeface="+mn-cs"/>
      </a:defRPr>
    </a:lvl6pPr>
    <a:lvl7pPr marL="2743200" algn="l" defTabSz="914400" rtl="0" eaLnBrk="1" latinLnBrk="0" hangingPunct="1">
      <a:defRPr sz="2400" kern="1200">
        <a:solidFill>
          <a:schemeClr val="tx1"/>
        </a:solidFill>
        <a:latin typeface="Times" panose="02020603060405020304" pitchFamily="18" charset="0"/>
        <a:ea typeface="+mn-ea"/>
        <a:cs typeface="+mn-cs"/>
      </a:defRPr>
    </a:lvl7pPr>
    <a:lvl8pPr marL="3200400" algn="l" defTabSz="914400" rtl="0" eaLnBrk="1" latinLnBrk="0" hangingPunct="1">
      <a:defRPr sz="2400" kern="1200">
        <a:solidFill>
          <a:schemeClr val="tx1"/>
        </a:solidFill>
        <a:latin typeface="Times" panose="02020603060405020304" pitchFamily="18" charset="0"/>
        <a:ea typeface="+mn-ea"/>
        <a:cs typeface="+mn-cs"/>
      </a:defRPr>
    </a:lvl8pPr>
    <a:lvl9pPr marL="3657600" algn="l" defTabSz="914400" rtl="0" eaLnBrk="1" latinLnBrk="0" hangingPunct="1">
      <a:defRPr sz="2400" kern="1200">
        <a:solidFill>
          <a:schemeClr val="tx1"/>
        </a:solidFill>
        <a:latin typeface="Times" panose="0202060306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46">
          <p15:clr>
            <a:srgbClr val="A4A3A4"/>
          </p15:clr>
        </p15:guide>
      </p15:sldGuideLst>
    </p:ext>
    <p:ext uri="{2D200454-40CA-4A62-9FC3-DE9A4176ACB9}">
      <p15:notesGuideLst xmlns:p15="http://schemas.microsoft.com/office/powerpoint/2012/main">
        <p15:guide id="1" orient="horz" pos="2880">
          <p15:clr>
            <a:srgbClr val="A4A3A4"/>
          </p15:clr>
        </p15:guide>
        <p15:guide id="2" pos="213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D4C9"/>
    <a:srgbClr val="00CC99"/>
    <a:srgbClr val="CCCCCC"/>
    <a:srgbClr val="E8FD69"/>
    <a:srgbClr val="E5E081"/>
    <a:srgbClr val="FF0000"/>
    <a:srgbClr val="191919"/>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6" autoAdjust="0"/>
    <p:restoredTop sz="94034" autoAdjust="0"/>
  </p:normalViewPr>
  <p:slideViewPr>
    <p:cSldViewPr>
      <p:cViewPr varScale="1">
        <p:scale>
          <a:sx n="103" d="100"/>
          <a:sy n="103" d="100"/>
        </p:scale>
        <p:origin x="1710" y="102"/>
      </p:cViewPr>
      <p:guideLst>
        <p:guide orient="horz" pos="2160"/>
        <p:guide pos="284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60" d="100"/>
          <a:sy n="60" d="100"/>
        </p:scale>
        <p:origin x="-1296" y="-120"/>
      </p:cViewPr>
      <p:guideLst>
        <p:guide orient="horz" pos="2880"/>
        <p:guide pos="213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Times" panose="02020603060405020304"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Times" panose="02020603060405020304"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Times" panose="02020603060405020304"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D8695B77-B9DE-4E78-8418-A33FB8F9FBB5}" type="slidenum">
              <a:rPr lang="en-US" altLang="it-IT"/>
              <a:t>‹N›</a:t>
            </a:fld>
            <a:endParaRPr lang="en-US" alt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26"/>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Times" panose="02020603060405020304" pitchFamily="18" charset="0"/>
              </a:defRPr>
            </a:lvl1pPr>
          </a:lstStyle>
          <a:p>
            <a:pPr>
              <a:defRPr/>
            </a:pPr>
            <a:endParaRPr lang="en-US"/>
          </a:p>
        </p:txBody>
      </p:sp>
      <p:sp>
        <p:nvSpPr>
          <p:cNvPr id="24579" name="Rectangle 1027"/>
          <p:cNvSpPr>
            <a:spLocks noGrp="1" noChangeArrowheads="1"/>
          </p:cNvSpPr>
          <p:nvPr>
            <p:ph type="dt" idx="1"/>
          </p:nvPr>
        </p:nvSpPr>
        <p:spPr bwMode="auto">
          <a:xfrm>
            <a:off x="3886200"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Times" panose="02020603060405020304" pitchFamily="18" charset="0"/>
              </a:defRPr>
            </a:lvl1pPr>
          </a:lstStyle>
          <a:p>
            <a:pPr>
              <a:defRPr/>
            </a:pPr>
            <a:endParaRPr lang="en-US"/>
          </a:p>
        </p:txBody>
      </p:sp>
      <p:sp>
        <p:nvSpPr>
          <p:cNvPr id="4100" name="Rectangle 1028"/>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581" name="Rectangle 1029"/>
          <p:cNvSpPr>
            <a:spLocks noGrp="1" noChangeArrowheads="1"/>
          </p:cNvSpPr>
          <p:nvPr>
            <p:ph type="body" sz="quarter" idx="3"/>
          </p:nvPr>
        </p:nvSpPr>
        <p:spPr bwMode="auto">
          <a:xfrm>
            <a:off x="914400" y="4343400"/>
            <a:ext cx="50292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582" name="Rectangle 1030"/>
          <p:cNvSpPr>
            <a:spLocks noGrp="1" noChangeArrowheads="1"/>
          </p:cNvSpPr>
          <p:nvPr>
            <p:ph type="ftr" sz="quarter" idx="4"/>
          </p:nvPr>
        </p:nvSpPr>
        <p:spPr bwMode="auto">
          <a:xfrm>
            <a:off x="0" y="8686800"/>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Times" panose="02020603060405020304" pitchFamily="18" charset="0"/>
              </a:defRPr>
            </a:lvl1pPr>
          </a:lstStyle>
          <a:p>
            <a:pPr>
              <a:defRPr/>
            </a:pPr>
            <a:endParaRPr lang="en-US"/>
          </a:p>
        </p:txBody>
      </p:sp>
      <p:sp>
        <p:nvSpPr>
          <p:cNvPr id="24583"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vl1pPr>
          </a:lstStyle>
          <a:p>
            <a:pPr>
              <a:defRPr/>
            </a:pPr>
            <a:fld id="{42620958-EE5E-4CDF-8FA8-52915252D9C8}" type="slidenum">
              <a:rPr lang="en-US" altLang="it-IT"/>
              <a:t>‹N›</a:t>
            </a:fld>
            <a:endParaRPr lang="en-US"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6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anose="0202060306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anose="0202060306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anose="0202060306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anose="0202060306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949EDE97-D281-4E10-9FAD-46157B3947A0}" type="slidenum">
              <a:rPr lang="it-IT" altLang="it-IT" sz="1200" smtClean="0"/>
              <a:t>6</a:t>
            </a:fld>
            <a:endParaRPr lang="it-IT" altLang="it-IT" sz="1200"/>
          </a:p>
        </p:txBody>
      </p:sp>
      <p:sp>
        <p:nvSpPr>
          <p:cNvPr id="19459" name="Rectangle 2"/>
          <p:cNvSpPr>
            <a:spLocks noGrp="1" noRot="1" noChangeAspect="1" noChangeArrowheads="1" noTextEdit="1"/>
          </p:cNvSpPr>
          <p:nvPr>
            <p:ph type="sldImg"/>
          </p:nvPr>
        </p:nvSpPr>
        <p:spPr/>
      </p:sp>
      <p:sp>
        <p:nvSpPr>
          <p:cNvPr id="194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latin typeface="Times" panose="0202060306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immagine diapositiva 1"/>
          <p:cNvSpPr>
            <a:spLocks noGrp="1" noRot="1" noChangeAspect="1" noChangeArrowheads="1" noTextEdit="1"/>
          </p:cNvSpPr>
          <p:nvPr>
            <p:ph type="sldImg"/>
          </p:nvPr>
        </p:nvSpPr>
        <p:spPr/>
      </p:sp>
      <p:sp>
        <p:nvSpPr>
          <p:cNvPr id="3686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it-IT" altLang="it-IT">
              <a:latin typeface="Times" panose="02020603060405020304" pitchFamily="18" charset="0"/>
            </a:endParaRPr>
          </a:p>
        </p:txBody>
      </p:sp>
      <p:sp>
        <p:nvSpPr>
          <p:cNvPr id="36868" name="Segnaposto numero diapositiva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60405020304" pitchFamily="18" charset="0"/>
              </a:defRPr>
            </a:lvl1pPr>
            <a:lvl2pPr marL="742950" indent="-285750">
              <a:defRPr sz="2400">
                <a:solidFill>
                  <a:schemeClr val="tx1"/>
                </a:solidFill>
                <a:latin typeface="Times" panose="02020603060405020304" pitchFamily="18" charset="0"/>
              </a:defRPr>
            </a:lvl2pPr>
            <a:lvl3pPr marL="1143000" indent="-228600">
              <a:defRPr sz="2400">
                <a:solidFill>
                  <a:schemeClr val="tx1"/>
                </a:solidFill>
                <a:latin typeface="Times" panose="02020603060405020304" pitchFamily="18" charset="0"/>
              </a:defRPr>
            </a:lvl3pPr>
            <a:lvl4pPr marL="1600200" indent="-228600">
              <a:defRPr sz="2400">
                <a:solidFill>
                  <a:schemeClr val="tx1"/>
                </a:solidFill>
                <a:latin typeface="Times" panose="02020603060405020304" pitchFamily="18" charset="0"/>
              </a:defRPr>
            </a:lvl4pPr>
            <a:lvl5pPr marL="2057400" indent="-228600">
              <a:defRPr sz="2400">
                <a:solidFill>
                  <a:schemeClr val="tx1"/>
                </a:solidFill>
                <a:latin typeface="Times" panose="02020603060405020304" pitchFamily="18" charset="0"/>
              </a:defRPr>
            </a:lvl5pPr>
            <a:lvl6pPr marL="2514600" indent="-228600" eaLnBrk="0" fontAlgn="base" hangingPunct="0">
              <a:spcBef>
                <a:spcPct val="0"/>
              </a:spcBef>
              <a:spcAft>
                <a:spcPct val="0"/>
              </a:spcAft>
              <a:defRPr sz="2400">
                <a:solidFill>
                  <a:schemeClr val="tx1"/>
                </a:solidFill>
                <a:latin typeface="Times" panose="02020603060405020304" pitchFamily="18" charset="0"/>
              </a:defRPr>
            </a:lvl6pPr>
            <a:lvl7pPr marL="2971800" indent="-228600" eaLnBrk="0" fontAlgn="base" hangingPunct="0">
              <a:spcBef>
                <a:spcPct val="0"/>
              </a:spcBef>
              <a:spcAft>
                <a:spcPct val="0"/>
              </a:spcAft>
              <a:defRPr sz="2400">
                <a:solidFill>
                  <a:schemeClr val="tx1"/>
                </a:solidFill>
                <a:latin typeface="Times" panose="02020603060405020304" pitchFamily="18" charset="0"/>
              </a:defRPr>
            </a:lvl7pPr>
            <a:lvl8pPr marL="3429000" indent="-228600" eaLnBrk="0" fontAlgn="base" hangingPunct="0">
              <a:spcBef>
                <a:spcPct val="0"/>
              </a:spcBef>
              <a:spcAft>
                <a:spcPct val="0"/>
              </a:spcAft>
              <a:defRPr sz="2400">
                <a:solidFill>
                  <a:schemeClr val="tx1"/>
                </a:solidFill>
                <a:latin typeface="Times" panose="02020603060405020304" pitchFamily="18" charset="0"/>
              </a:defRPr>
            </a:lvl8pPr>
            <a:lvl9pPr marL="3886200" indent="-228600" eaLnBrk="0" fontAlgn="base" hangingPunct="0">
              <a:spcBef>
                <a:spcPct val="0"/>
              </a:spcBef>
              <a:spcAft>
                <a:spcPct val="0"/>
              </a:spcAft>
              <a:defRPr sz="2400">
                <a:solidFill>
                  <a:schemeClr val="tx1"/>
                </a:solidFill>
                <a:latin typeface="Times" panose="02020603060405020304" pitchFamily="18" charset="0"/>
              </a:defRPr>
            </a:lvl9pPr>
          </a:lstStyle>
          <a:p>
            <a:fld id="{7536BC25-0947-4FBA-9E38-B0C7BBD95B46}" type="slidenum">
              <a:rPr lang="it-IT" altLang="it-IT" sz="1200" smtClean="0">
                <a:latin typeface="Calibri" panose="020F0502020204030204" pitchFamily="34" charset="0"/>
              </a:rPr>
              <a:t>25</a:t>
            </a:fld>
            <a:endParaRPr lang="it-IT" altLang="it-IT"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hasCustomPrompt="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75F4B76-6335-4E27-A52A-7C228442DB5B}" type="slidenum">
              <a:rPr lang="en-US" altLang="it-IT"/>
              <a:t>‹N›</a:t>
            </a:fld>
            <a:endParaRPr lang="en-US" alt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testo verticale 2"/>
          <p:cNvSpPr>
            <a:spLocks noGrp="1"/>
          </p:cNvSpPr>
          <p:nvPr>
            <p:ph type="body" orient="vert" idx="1" hasCustomPrompt="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7EE7F0-3D88-442D-9718-2B9CEF5368F7}" type="slidenum">
              <a:rPr lang="en-US" altLang="it-IT"/>
              <a:t>‹N›</a:t>
            </a:fld>
            <a:endParaRPr lang="en-US" alt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6515100" y="609600"/>
            <a:ext cx="1943100" cy="5486400"/>
          </a:xfrm>
        </p:spPr>
        <p:txBody>
          <a:bodyPr vert="eaVert"/>
          <a:lstStyle/>
          <a:p>
            <a:r>
              <a:rPr lang="it-IT"/>
              <a:t>Fare clic per modificare lo stile del titolo</a:t>
            </a:r>
          </a:p>
        </p:txBody>
      </p:sp>
      <p:sp>
        <p:nvSpPr>
          <p:cNvPr id="3" name="Segnaposto testo verticale 2"/>
          <p:cNvSpPr>
            <a:spLocks noGrp="1"/>
          </p:cNvSpPr>
          <p:nvPr>
            <p:ph type="body" orient="vert" idx="1" hasCustomPrompt="1"/>
          </p:nvPr>
        </p:nvSpPr>
        <p:spPr>
          <a:xfrm>
            <a:off x="685800" y="609600"/>
            <a:ext cx="56769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BE71E3B-D26D-4E23-8638-D51DB5269C78}" type="slidenum">
              <a:rPr lang="en-US" altLang="it-IT"/>
              <a:t>‹N›</a:t>
            </a:fld>
            <a:endParaRPr lang="en-US" alt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5800" y="609600"/>
            <a:ext cx="7772400" cy="1143000"/>
          </a:xfrm>
        </p:spPr>
        <p:txBody>
          <a:bodyPr/>
          <a:lstStyle/>
          <a:p>
            <a:r>
              <a:rPr lang="it-IT"/>
              <a:t>Fare clic per modificare lo stile del titolo</a:t>
            </a:r>
          </a:p>
        </p:txBody>
      </p:sp>
      <p:sp>
        <p:nvSpPr>
          <p:cNvPr id="3" name="Segnaposto testo 2"/>
          <p:cNvSpPr>
            <a:spLocks noGrp="1"/>
          </p:cNvSpPr>
          <p:nvPr>
            <p:ph type="body" sz="half" idx="1" hasCustomPrompt="1"/>
          </p:nvPr>
        </p:nvSpPr>
        <p:spPr>
          <a:xfrm>
            <a:off x="6858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hasCustomPrompt="1"/>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73F5FB3-F420-40F1-84C4-6BF530171A1E}" type="slidenum">
              <a:rPr lang="en-US" altLang="it-IT"/>
              <a:t>‹N›</a:t>
            </a:fld>
            <a:endParaRPr lang="en-US" alt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olo, ClipArt e tes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685800" y="609600"/>
            <a:ext cx="7772400" cy="1143000"/>
          </a:xfrm>
        </p:spPr>
        <p:txBody>
          <a:bodyPr/>
          <a:lstStyle/>
          <a:p>
            <a:r>
              <a:rPr lang="it-IT"/>
              <a:t>Fare clic per modificare lo stile del titolo</a:t>
            </a:r>
          </a:p>
        </p:txBody>
      </p:sp>
      <p:sp>
        <p:nvSpPr>
          <p:cNvPr id="3" name="Segnaposto ClipArt 2"/>
          <p:cNvSpPr>
            <a:spLocks noGrp="1"/>
          </p:cNvSpPr>
          <p:nvPr>
            <p:ph type="clipArt" sz="half" idx="1"/>
          </p:nvPr>
        </p:nvSpPr>
        <p:spPr>
          <a:xfrm>
            <a:off x="685800" y="1981200"/>
            <a:ext cx="3810000" cy="4114800"/>
          </a:xfrm>
        </p:spPr>
        <p:txBody>
          <a:bodyPr/>
          <a:lstStyle/>
          <a:p>
            <a:pPr lvl="0"/>
            <a:endParaRPr lang="it-IT" noProof="0"/>
          </a:p>
        </p:txBody>
      </p:sp>
      <p:sp>
        <p:nvSpPr>
          <p:cNvPr id="4" name="Segnaposto testo 3"/>
          <p:cNvSpPr>
            <a:spLocks noGrp="1"/>
          </p:cNvSpPr>
          <p:nvPr>
            <p:ph type="body" sz="half" idx="2" hasCustomPrompt="1"/>
          </p:nvPr>
        </p:nvSpPr>
        <p:spPr>
          <a:xfrm>
            <a:off x="4648200" y="1981200"/>
            <a:ext cx="3810000" cy="411480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45C0DAE-54C0-4C9A-A114-25C22FF04AEA}" type="slidenum">
              <a:rPr lang="en-US" altLang="it-IT"/>
              <a:t>‹N›</a:t>
            </a:fld>
            <a:endParaRPr lang="en-US" alt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0"/>
            <a:ext cx="9144000" cy="685800"/>
          </a:xfrm>
          <a:prstGeom prst="rect">
            <a:avLst/>
          </a:prstGeom>
          <a:solidFill>
            <a:srgbClr val="314480"/>
          </a:solidFill>
        </p:spPr>
        <p:txBody>
          <a:bodyPr rtlCol="0">
            <a:normAutofit/>
          </a:bodyPr>
          <a:lstStyle>
            <a:lvl1pPr algn="l">
              <a:defRPr sz="1800">
                <a:solidFill>
                  <a:srgbClr val="FFFFFF"/>
                </a:solidFill>
              </a:defRPr>
            </a:lvl1pPr>
          </a:lstStyle>
          <a:p>
            <a:r>
              <a:rPr lang="en-US" dirty="0"/>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idx="1" hasCustomPrompt="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7CAD13B-D1B0-4210-85C3-5F08FBE865D3}" type="slidenum">
              <a:rPr lang="en-US" altLang="it-IT"/>
              <a:t>‹N›</a:t>
            </a:fld>
            <a:endParaRPr lang="en-US" alt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hasCustomPrompt="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2D47656-6C56-4C6E-9F98-44ACB6B55B6F}" type="slidenum">
              <a:rPr lang="en-US" altLang="it-IT"/>
              <a:t>‹N›</a:t>
            </a:fld>
            <a:endParaRPr lang="en-US" alt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Segnaposto contenuto 2"/>
          <p:cNvSpPr>
            <a:spLocks noGrp="1"/>
          </p:cNvSpPr>
          <p:nvPr>
            <p:ph sz="half" idx="1" hasCustomPrompt="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hasCustomPrompt="1"/>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6044B6F-028B-497A-9E1D-753AAFE161D8}" type="slidenum">
              <a:rPr lang="en-US" altLang="it-IT"/>
              <a:t>‹N›</a:t>
            </a:fld>
            <a:endParaRPr lang="en-US" alt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D76E8E0-5B39-45F6-AE51-F3B15DF865C2}" type="slidenum">
              <a:rPr lang="en-US" altLang="it-IT"/>
              <a:t>‹N›</a:t>
            </a:fld>
            <a:endParaRPr lang="en-US" alt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a:t>Fare clic per modificare lo stile del titolo</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C117462F-9C8B-491E-84CA-3FFA853B78E8}" type="slidenum">
              <a:rPr lang="en-US" altLang="it-IT"/>
              <a:t>‹N›</a:t>
            </a:fld>
            <a:endParaRPr lang="en-US" alt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A4A93310-B10B-429B-92AA-E37AD378B4E3}" type="slidenum">
              <a:rPr lang="en-US" altLang="it-IT"/>
              <a:t>‹N›</a:t>
            </a:fld>
            <a:endParaRPr lang="en-US" alt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934FD30-24A2-4EDC-99BD-F6CEBD396BF9}" type="slidenum">
              <a:rPr lang="en-US" altLang="it-IT"/>
              <a:t>‹N›</a:t>
            </a:fld>
            <a:endParaRPr lang="en-US" alt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8AAA201-EC5C-4194-8BAE-D038FDBC2BFC}" type="slidenum">
              <a:rPr lang="en-US" altLang="it-IT"/>
              <a:t>‹N›</a:t>
            </a:fld>
            <a:endParaRPr lang="en-US" alt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it-IT"/>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ln>
          <a:effectLst/>
        </p:spPr>
        <p:txBody>
          <a:bodyPr vert="horz" wrap="square" lIns="91440" tIns="45720" rIns="91440" bIns="45720" numCol="1" anchor="t" anchorCtr="0" compatLnSpc="1"/>
          <a:lstStyle>
            <a:lvl1pPr>
              <a:defRPr sz="1400">
                <a:latin typeface="Times" panose="02020603060405020304"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Times" panose="02020603060405020304"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ln>
          <a:effectLst/>
        </p:spPr>
        <p:txBody>
          <a:bodyPr vert="horz" wrap="square" lIns="91440" tIns="45720" rIns="91440" bIns="45720" numCol="1" anchor="t" anchorCtr="0" compatLnSpc="1"/>
          <a:lstStyle>
            <a:lvl1pPr algn="r">
              <a:defRPr sz="1400"/>
            </a:lvl1pPr>
          </a:lstStyle>
          <a:p>
            <a:pPr>
              <a:defRPr/>
            </a:pPr>
            <a:fld id="{0F0EF26F-BA98-4757-A6A1-B60579014D83}" type="slidenum">
              <a:rPr lang="en-US" altLang="it-IT"/>
              <a:t>‹N›</a:t>
            </a:fld>
            <a:endParaRPr lang="en-US"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anose="02020603060405020304" pitchFamily="18" charset="0"/>
        </a:defRPr>
      </a:lvl2pPr>
      <a:lvl3pPr algn="ctr" rtl="0" eaLnBrk="0" fontAlgn="base" hangingPunct="0">
        <a:spcBef>
          <a:spcPct val="0"/>
        </a:spcBef>
        <a:spcAft>
          <a:spcPct val="0"/>
        </a:spcAft>
        <a:defRPr sz="4400">
          <a:solidFill>
            <a:schemeClr val="tx2"/>
          </a:solidFill>
          <a:latin typeface="Times" panose="02020603060405020304" pitchFamily="18" charset="0"/>
        </a:defRPr>
      </a:lvl3pPr>
      <a:lvl4pPr algn="ctr" rtl="0" eaLnBrk="0" fontAlgn="base" hangingPunct="0">
        <a:spcBef>
          <a:spcPct val="0"/>
        </a:spcBef>
        <a:spcAft>
          <a:spcPct val="0"/>
        </a:spcAft>
        <a:defRPr sz="4400">
          <a:solidFill>
            <a:schemeClr val="tx2"/>
          </a:solidFill>
          <a:latin typeface="Times" panose="02020603060405020304" pitchFamily="18" charset="0"/>
        </a:defRPr>
      </a:lvl4pPr>
      <a:lvl5pPr algn="ctr" rtl="0" eaLnBrk="0" fontAlgn="base" hangingPunct="0">
        <a:spcBef>
          <a:spcPct val="0"/>
        </a:spcBef>
        <a:spcAft>
          <a:spcPct val="0"/>
        </a:spcAft>
        <a:defRPr sz="4400">
          <a:solidFill>
            <a:schemeClr val="tx2"/>
          </a:solidFill>
          <a:latin typeface="Times" panose="02020603060405020304" pitchFamily="18" charset="0"/>
        </a:defRPr>
      </a:lvl5pPr>
      <a:lvl6pPr marL="457200" algn="ctr" rtl="0" eaLnBrk="0" fontAlgn="base" hangingPunct="0">
        <a:spcBef>
          <a:spcPct val="0"/>
        </a:spcBef>
        <a:spcAft>
          <a:spcPct val="0"/>
        </a:spcAft>
        <a:defRPr sz="4400">
          <a:solidFill>
            <a:schemeClr val="tx2"/>
          </a:solidFill>
          <a:latin typeface="Times" panose="02020603060405020304" pitchFamily="18" charset="0"/>
        </a:defRPr>
      </a:lvl6pPr>
      <a:lvl7pPr marL="914400" algn="ctr" rtl="0" eaLnBrk="0" fontAlgn="base" hangingPunct="0">
        <a:spcBef>
          <a:spcPct val="0"/>
        </a:spcBef>
        <a:spcAft>
          <a:spcPct val="0"/>
        </a:spcAft>
        <a:defRPr sz="4400">
          <a:solidFill>
            <a:schemeClr val="tx2"/>
          </a:solidFill>
          <a:latin typeface="Times" panose="02020603060405020304" pitchFamily="18" charset="0"/>
        </a:defRPr>
      </a:lvl7pPr>
      <a:lvl8pPr marL="1371600" algn="ctr" rtl="0" eaLnBrk="0" fontAlgn="base" hangingPunct="0">
        <a:spcBef>
          <a:spcPct val="0"/>
        </a:spcBef>
        <a:spcAft>
          <a:spcPct val="0"/>
        </a:spcAft>
        <a:defRPr sz="4400">
          <a:solidFill>
            <a:schemeClr val="tx2"/>
          </a:solidFill>
          <a:latin typeface="Times" panose="02020603060405020304" pitchFamily="18" charset="0"/>
        </a:defRPr>
      </a:lvl8pPr>
      <a:lvl9pPr marL="1828800" algn="ctr" rtl="0" eaLnBrk="0" fontAlgn="base" hangingPunct="0">
        <a:spcBef>
          <a:spcPct val="0"/>
        </a:spcBef>
        <a:spcAft>
          <a:spcPct val="0"/>
        </a:spcAft>
        <a:defRPr sz="4400">
          <a:solidFill>
            <a:schemeClr val="tx2"/>
          </a:solidFill>
          <a:latin typeface="Times" panose="02020603060405020304"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researchgate.net/figure/General-structure-and-properties-of-lysosomes-Lysosome-lipid-bilayer-with-peripheral-and_fig1_353459419"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three-dimensional schematic of a eukaryotic cell with part of it cut away shows the structures of the endomembrane system. A series of arrows shows the movement of molecules through the endoplasmic reticulum (ER) and Golgi apparatus inside the cell and the release of these molecules to the extracellular environment through exocytosis. A second series of arrows shows the cell engulfing molecules from the external environment through endocytosis and the transportation of the molecules to an endosome and lysos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115888"/>
            <a:ext cx="7578725" cy="626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51ED5F4-C427-621A-49F2-FB7F4B08205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4421" y="476672"/>
            <a:ext cx="7295157" cy="5667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218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f1349_ISBN88-08-078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15888"/>
            <a:ext cx="3922712" cy="645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1187450" y="2277110"/>
            <a:ext cx="1008380" cy="79184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Times" panose="02020603060405020304" pitchFamily="18" charset="0"/>
            </a:endParaRPr>
          </a:p>
        </p:txBody>
      </p:sp>
      <p:sp>
        <p:nvSpPr>
          <p:cNvPr id="3" name="Right Arrow 2"/>
          <p:cNvSpPr/>
          <p:nvPr/>
        </p:nvSpPr>
        <p:spPr>
          <a:xfrm>
            <a:off x="1187450" y="4797425"/>
            <a:ext cx="1008380" cy="791845"/>
          </a:xfrm>
          <a:prstGeom prst="rightArrow">
            <a:avLst/>
          </a:prstGeom>
          <a:solidFill>
            <a:srgbClr val="92D05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Times" panose="02020603060405020304" pitchFamily="18" charset="0"/>
            </a:endParaRPr>
          </a:p>
        </p:txBody>
      </p:sp>
      <p:sp>
        <p:nvSpPr>
          <p:cNvPr id="4" name="Right Arrow 3"/>
          <p:cNvSpPr/>
          <p:nvPr/>
        </p:nvSpPr>
        <p:spPr>
          <a:xfrm>
            <a:off x="1187450" y="5949315"/>
            <a:ext cx="1008380" cy="791845"/>
          </a:xfrm>
          <a:prstGeom prst="rightArrow">
            <a:avLst/>
          </a:prstGeom>
          <a:solidFill>
            <a:srgbClr val="FFC00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Times" panose="02020603060405020304" pitchFamily="18" charset="0"/>
            </a:endParaRPr>
          </a:p>
        </p:txBody>
      </p:sp>
      <p:sp>
        <p:nvSpPr>
          <p:cNvPr id="5" name="Right Arrow 1">
            <a:extLst>
              <a:ext uri="{FF2B5EF4-FFF2-40B4-BE49-F238E27FC236}">
                <a16:creationId xmlns:a16="http://schemas.microsoft.com/office/drawing/2014/main" id="{FD5F8554-9470-8FF9-8BE9-27D470A85931}"/>
              </a:ext>
            </a:extLst>
          </p:cNvPr>
          <p:cNvSpPr/>
          <p:nvPr/>
        </p:nvSpPr>
        <p:spPr>
          <a:xfrm rot="10800000">
            <a:off x="6407150" y="4653136"/>
            <a:ext cx="1008380" cy="791845"/>
          </a:xfrm>
          <a:prstGeom prst="rightArrow">
            <a:avLst/>
          </a:prstGeom>
          <a:solidFill>
            <a:srgbClr val="92D050"/>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Times" panose="0202060306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0"/>
            <a:ext cx="4025900"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415" y="5805264"/>
            <a:ext cx="2859417" cy="757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2685577" y="2588962"/>
            <a:ext cx="5516082" cy="3036348"/>
          </a:xfrm>
          <a:prstGeom prst="rect">
            <a:avLst/>
          </a:prstGeom>
        </p:spPr>
      </p:pic>
      <p:sp>
        <p:nvSpPr>
          <p:cNvPr id="5" name="Text Box 4"/>
          <p:cNvSpPr txBox="1"/>
          <p:nvPr/>
        </p:nvSpPr>
        <p:spPr>
          <a:xfrm>
            <a:off x="1835696" y="546646"/>
            <a:ext cx="6336704" cy="461665"/>
          </a:xfrm>
          <a:prstGeom prst="rect">
            <a:avLst/>
          </a:prstGeom>
          <a:noFill/>
        </p:spPr>
        <p:txBody>
          <a:bodyPr wrap="square" rtlCol="0" anchor="t">
            <a:spAutoFit/>
          </a:bodyPr>
          <a:lstStyle/>
          <a:p>
            <a:r>
              <a:rPr lang="en-US" dirty="0">
                <a:latin typeface="Arial" panose="020B0604020202020204" pitchFamily="34" charset="0"/>
                <a:cs typeface="Arial" panose="020B0604020202020204" pitchFamily="34" charset="0"/>
              </a:rPr>
              <a:t>Lysosomes function as </a:t>
            </a:r>
            <a:r>
              <a:rPr lang="en-US" b="1" dirty="0">
                <a:solidFill>
                  <a:srgbClr val="FF0000"/>
                </a:solidFill>
                <a:latin typeface="Arial" panose="020B0604020202020204" pitchFamily="34" charset="0"/>
                <a:cs typeface="Arial" panose="020B0604020202020204" pitchFamily="34" charset="0"/>
              </a:rPr>
              <a:t>terminal sites of </a:t>
            </a:r>
          </a:p>
        </p:txBody>
      </p:sp>
      <p:sp>
        <p:nvSpPr>
          <p:cNvPr id="2" name="Text Box 1"/>
          <p:cNvSpPr txBox="1"/>
          <p:nvPr/>
        </p:nvSpPr>
        <p:spPr>
          <a:xfrm>
            <a:off x="179705" y="6237605"/>
            <a:ext cx="1878330" cy="460375"/>
          </a:xfrm>
          <a:prstGeom prst="rect">
            <a:avLst/>
          </a:prstGeom>
          <a:noFill/>
        </p:spPr>
        <p:txBody>
          <a:bodyPr wrap="square" rtlCol="0" anchor="t">
            <a:spAutoFit/>
          </a:bodyPr>
          <a:lstStyle/>
          <a:p>
            <a:r>
              <a:rPr lang="en-US" sz="1200">
                <a:latin typeface="Arial" panose="020B0604020202020204" pitchFamily="34" charset="0"/>
                <a:cs typeface="Arial" panose="020B0604020202020204" pitchFamily="34" charset="0"/>
              </a:rPr>
              <a:t>Chaperone-mediated autophagy</a:t>
            </a:r>
          </a:p>
        </p:txBody>
      </p:sp>
      <p:sp>
        <p:nvSpPr>
          <p:cNvPr id="6" name="CasellaDiTesto 5">
            <a:extLst>
              <a:ext uri="{FF2B5EF4-FFF2-40B4-BE49-F238E27FC236}">
                <a16:creationId xmlns:a16="http://schemas.microsoft.com/office/drawing/2014/main" id="{FF242767-BE16-0934-873B-6C0CC9F77864}"/>
              </a:ext>
            </a:extLst>
          </p:cNvPr>
          <p:cNvSpPr txBox="1"/>
          <p:nvPr/>
        </p:nvSpPr>
        <p:spPr>
          <a:xfrm>
            <a:off x="258770" y="4005064"/>
            <a:ext cx="2178832" cy="461665"/>
          </a:xfrm>
          <a:prstGeom prst="rect">
            <a:avLst/>
          </a:prstGeom>
          <a:noFill/>
        </p:spPr>
        <p:txBody>
          <a:bodyPr wrap="square">
            <a:spAutoFit/>
          </a:bodyPr>
          <a:lstStyle/>
          <a:p>
            <a:r>
              <a:rPr lang="en-US" b="1" dirty="0">
                <a:solidFill>
                  <a:srgbClr val="00B0F0"/>
                </a:solidFill>
                <a:latin typeface="Arial" panose="020B0604020202020204" pitchFamily="34" charset="0"/>
                <a:cs typeface="Arial" panose="020B0604020202020204" pitchFamily="34" charset="0"/>
              </a:rPr>
              <a:t>- autophagy</a:t>
            </a:r>
            <a:r>
              <a:rPr lang="en-US" dirty="0">
                <a:latin typeface="Arial" panose="020B0604020202020204" pitchFamily="34" charset="0"/>
                <a:cs typeface="Arial" panose="020B0604020202020204" pitchFamily="34" charset="0"/>
              </a:rPr>
              <a:t> </a:t>
            </a:r>
          </a:p>
        </p:txBody>
      </p:sp>
      <p:sp>
        <p:nvSpPr>
          <p:cNvPr id="8" name="CasellaDiTesto 7">
            <a:extLst>
              <a:ext uri="{FF2B5EF4-FFF2-40B4-BE49-F238E27FC236}">
                <a16:creationId xmlns:a16="http://schemas.microsoft.com/office/drawing/2014/main" id="{F55ED803-515E-441F-89F3-6549E0E453ED}"/>
              </a:ext>
            </a:extLst>
          </p:cNvPr>
          <p:cNvSpPr txBox="1"/>
          <p:nvPr/>
        </p:nvSpPr>
        <p:spPr>
          <a:xfrm>
            <a:off x="2411760" y="1821076"/>
            <a:ext cx="4617266" cy="461665"/>
          </a:xfrm>
          <a:prstGeom prst="rect">
            <a:avLst/>
          </a:prstGeom>
          <a:noFill/>
        </p:spPr>
        <p:txBody>
          <a:bodyPr wrap="square">
            <a:spAutoFit/>
          </a:bodyPr>
          <a:lstStyle/>
          <a:p>
            <a:r>
              <a:rPr lang="en-US" b="1" dirty="0">
                <a:solidFill>
                  <a:schemeClr val="accent5">
                    <a:lumMod val="50000"/>
                  </a:schemeClr>
                </a:solidFill>
                <a:latin typeface="Arial" panose="020B0604020202020204" pitchFamily="34" charset="0"/>
                <a:cs typeface="Arial" panose="020B0604020202020204" pitchFamily="34" charset="0"/>
              </a:rPr>
              <a:t>- phagocytosis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a:extLst>
              <a:ext uri="{FF2B5EF4-FFF2-40B4-BE49-F238E27FC236}">
                <a16:creationId xmlns:a16="http://schemas.microsoft.com/office/drawing/2014/main" id="{C61541EF-54BD-B8C3-2B91-BC966D5A7DD6}"/>
              </a:ext>
            </a:extLst>
          </p:cNvPr>
          <p:cNvSpPr txBox="1">
            <a:spLocks noChangeArrowheads="1"/>
          </p:cNvSpPr>
          <p:nvPr/>
        </p:nvSpPr>
        <p:spPr bwMode="auto">
          <a:xfrm>
            <a:off x="0" y="188640"/>
            <a:ext cx="8742932" cy="6813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lnSpc>
                <a:spcPct val="80000"/>
              </a:lnSpc>
              <a:spcBef>
                <a:spcPct val="0"/>
              </a:spcBef>
              <a:buFontTx/>
              <a:buNone/>
            </a:pPr>
            <a:r>
              <a:rPr lang="en-US" altLang="it-IT" sz="2400" b="1" dirty="0">
                <a:solidFill>
                  <a:srgbClr val="FF0000"/>
                </a:solidFill>
                <a:latin typeface="Arial" panose="020B0604020202020204" pitchFamily="34" charset="0"/>
                <a:cs typeface="Arial" panose="020B0604020202020204" pitchFamily="34" charset="0"/>
              </a:rPr>
              <a:t>How do lysosomal enzymes get to </a:t>
            </a:r>
          </a:p>
          <a:p>
            <a:pPr algn="ctr">
              <a:lnSpc>
                <a:spcPct val="80000"/>
              </a:lnSpc>
              <a:spcBef>
                <a:spcPct val="0"/>
              </a:spcBef>
              <a:buFontTx/>
              <a:buNone/>
            </a:pPr>
            <a:r>
              <a:rPr lang="en-US" altLang="it-IT" sz="2400" b="1" dirty="0">
                <a:solidFill>
                  <a:srgbClr val="FF0000"/>
                </a:solidFill>
                <a:latin typeface="Arial" panose="020B0604020202020204" pitchFamily="34" charset="0"/>
                <a:cs typeface="Arial" panose="020B0604020202020204" pitchFamily="34" charset="0"/>
              </a:rPr>
              <a:t>the lysosome?</a:t>
            </a:r>
          </a:p>
        </p:txBody>
      </p:sp>
      <p:grpSp>
        <p:nvGrpSpPr>
          <p:cNvPr id="5" name="Gruppo 4">
            <a:extLst>
              <a:ext uri="{FF2B5EF4-FFF2-40B4-BE49-F238E27FC236}">
                <a16:creationId xmlns:a16="http://schemas.microsoft.com/office/drawing/2014/main" id="{9C150427-C4A8-A07E-0526-96EC0FE8597F}"/>
              </a:ext>
            </a:extLst>
          </p:cNvPr>
          <p:cNvGrpSpPr/>
          <p:nvPr/>
        </p:nvGrpSpPr>
        <p:grpSpPr>
          <a:xfrm>
            <a:off x="310351" y="2492896"/>
            <a:ext cx="3336459" cy="2559503"/>
            <a:chOff x="251520" y="1988840"/>
            <a:chExt cx="3096344" cy="2265531"/>
          </a:xfrm>
        </p:grpSpPr>
        <p:pic>
          <p:nvPicPr>
            <p:cNvPr id="2" name="Picture 1" descr="figure_13_46.jpg">
              <a:extLst>
                <a:ext uri="{FF2B5EF4-FFF2-40B4-BE49-F238E27FC236}">
                  <a16:creationId xmlns:a16="http://schemas.microsoft.com/office/drawing/2014/main" id="{7DBB6050-7A74-A64D-8F5B-A47D2D9135CF}"/>
                </a:ext>
              </a:extLst>
            </p:cNvPr>
            <p:cNvPicPr>
              <a:picLocks noChangeAspect="1"/>
            </p:cNvPicPr>
            <p:nvPr/>
          </p:nvPicPr>
          <p:blipFill rotWithShape="1">
            <a:blip r:embed="rId2"/>
            <a:srcRect l="-844" t="-2377" r="75531" b="47712"/>
            <a:stretch/>
          </p:blipFill>
          <p:spPr>
            <a:xfrm>
              <a:off x="251520" y="1988840"/>
              <a:ext cx="2911628" cy="2232248"/>
            </a:xfrm>
            <a:prstGeom prst="rect">
              <a:avLst/>
            </a:prstGeom>
          </p:spPr>
        </p:pic>
        <p:sp>
          <p:nvSpPr>
            <p:cNvPr id="4" name="Rettangolo 3">
              <a:extLst>
                <a:ext uri="{FF2B5EF4-FFF2-40B4-BE49-F238E27FC236}">
                  <a16:creationId xmlns:a16="http://schemas.microsoft.com/office/drawing/2014/main" id="{54821499-2EE9-99FB-77BF-2EBA1030D04B}"/>
                </a:ext>
              </a:extLst>
            </p:cNvPr>
            <p:cNvSpPr/>
            <p:nvPr/>
          </p:nvSpPr>
          <p:spPr bwMode="auto">
            <a:xfrm>
              <a:off x="2915816" y="3573016"/>
              <a:ext cx="432048" cy="681355"/>
            </a:xfrm>
            <a:prstGeom prst="rect">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t-IT" sz="2400" b="0" i="0" u="none" strike="noStrike" cap="none" normalizeH="0" baseline="0">
                <a:ln>
                  <a:noFill/>
                </a:ln>
                <a:solidFill>
                  <a:schemeClr val="tx1"/>
                </a:solidFill>
                <a:effectLst/>
                <a:latin typeface="Times" panose="02020603060405020304" pitchFamily="18" charset="0"/>
              </a:endParaRPr>
            </a:p>
          </p:txBody>
        </p:sp>
      </p:grpSp>
      <p:pic>
        <p:nvPicPr>
          <p:cNvPr id="6" name="Picture 1" descr="figure_13_46.jpg">
            <a:extLst>
              <a:ext uri="{FF2B5EF4-FFF2-40B4-BE49-F238E27FC236}">
                <a16:creationId xmlns:a16="http://schemas.microsoft.com/office/drawing/2014/main" id="{10B45C48-877E-5A7B-9648-E443814D57E3}"/>
              </a:ext>
            </a:extLst>
          </p:cNvPr>
          <p:cNvPicPr>
            <a:picLocks noChangeAspect="1"/>
          </p:cNvPicPr>
          <p:nvPr/>
        </p:nvPicPr>
        <p:blipFill rotWithShape="1">
          <a:blip r:embed="rId2"/>
          <a:srcRect l="80155" b="66818"/>
          <a:stretch/>
        </p:blipFill>
        <p:spPr>
          <a:xfrm>
            <a:off x="5508104" y="2677412"/>
            <a:ext cx="2822733" cy="1675547"/>
          </a:xfrm>
          <a:prstGeom prst="rect">
            <a:avLst/>
          </a:prstGeom>
        </p:spPr>
      </p:pic>
      <p:sp>
        <p:nvSpPr>
          <p:cNvPr id="9" name="Rectangle 11">
            <a:extLst>
              <a:ext uri="{FF2B5EF4-FFF2-40B4-BE49-F238E27FC236}">
                <a16:creationId xmlns:a16="http://schemas.microsoft.com/office/drawing/2014/main" id="{48D7B302-FC96-16BF-76A5-10C009309A3D}"/>
              </a:ext>
            </a:extLst>
          </p:cNvPr>
          <p:cNvSpPr>
            <a:spLocks noChangeArrowheads="1"/>
          </p:cNvSpPr>
          <p:nvPr/>
        </p:nvSpPr>
        <p:spPr bwMode="auto">
          <a:xfrm>
            <a:off x="205107" y="1693381"/>
            <a:ext cx="15176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r>
              <a:rPr lang="en-US" altLang="it-IT" sz="2400" b="1" dirty="0">
                <a:solidFill>
                  <a:srgbClr val="00B0F0"/>
                </a:solidFill>
                <a:latin typeface="Arial" panose="020B0604020202020204" pitchFamily="34" charset="0"/>
                <a:cs typeface="Arial" panose="020B0604020202020204" pitchFamily="34" charset="0"/>
              </a:rPr>
              <a:t>Mannose</a:t>
            </a:r>
          </a:p>
        </p:txBody>
      </p:sp>
      <p:sp>
        <p:nvSpPr>
          <p:cNvPr id="11" name="CasellaDiTesto 10">
            <a:extLst>
              <a:ext uri="{FF2B5EF4-FFF2-40B4-BE49-F238E27FC236}">
                <a16:creationId xmlns:a16="http://schemas.microsoft.com/office/drawing/2014/main" id="{FEF73A77-D978-D39C-3039-438335D1D84E}"/>
              </a:ext>
            </a:extLst>
          </p:cNvPr>
          <p:cNvSpPr txBox="1"/>
          <p:nvPr/>
        </p:nvSpPr>
        <p:spPr>
          <a:xfrm>
            <a:off x="4272561" y="1796468"/>
            <a:ext cx="4572000" cy="461665"/>
          </a:xfrm>
          <a:prstGeom prst="rect">
            <a:avLst/>
          </a:prstGeom>
          <a:noFill/>
        </p:spPr>
        <p:txBody>
          <a:bodyPr wrap="square">
            <a:spAutoFit/>
          </a:bodyPr>
          <a:lstStyle/>
          <a:p>
            <a:pPr>
              <a:defRPr/>
            </a:pPr>
            <a:r>
              <a:rPr lang="en-US" b="1" dirty="0">
                <a:latin typeface="Arial" panose="020B0604020202020204" pitchFamily="34" charset="0"/>
                <a:cs typeface="Arial" panose="020B0604020202020204" pitchFamily="34" charset="0"/>
              </a:rPr>
              <a:t>Mannose </a:t>
            </a:r>
            <a:r>
              <a:rPr lang="en-US" b="1" dirty="0">
                <a:highlight>
                  <a:srgbClr val="FFFF00"/>
                </a:highlight>
                <a:latin typeface="Arial" panose="020B0604020202020204" pitchFamily="34" charset="0"/>
                <a:cs typeface="Arial" panose="020B0604020202020204" pitchFamily="34" charset="0"/>
              </a:rPr>
              <a:t>6-phosphate</a:t>
            </a:r>
            <a:r>
              <a:rPr lang="en-US" b="1" dirty="0">
                <a:latin typeface="Arial" panose="020B0604020202020204" pitchFamily="34" charset="0"/>
                <a:cs typeface="Arial" panose="020B0604020202020204" pitchFamily="34" charset="0"/>
              </a:rPr>
              <a:t> (M6P)</a:t>
            </a:r>
          </a:p>
        </p:txBody>
      </p:sp>
      <p:sp>
        <p:nvSpPr>
          <p:cNvPr id="12" name="Freccia a destra 11">
            <a:extLst>
              <a:ext uri="{FF2B5EF4-FFF2-40B4-BE49-F238E27FC236}">
                <a16:creationId xmlns:a16="http://schemas.microsoft.com/office/drawing/2014/main" id="{9928B9F7-BC74-A14D-AEF0-A51424CC6DFA}"/>
              </a:ext>
            </a:extLst>
          </p:cNvPr>
          <p:cNvSpPr/>
          <p:nvPr/>
        </p:nvSpPr>
        <p:spPr bwMode="auto">
          <a:xfrm rot="7336360">
            <a:off x="6664490" y="4793626"/>
            <a:ext cx="855578" cy="517545"/>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t-IT" sz="2400" b="0" i="0" u="none" strike="noStrike" cap="none" normalizeH="0" baseline="0">
              <a:ln>
                <a:noFill/>
              </a:ln>
              <a:solidFill>
                <a:schemeClr val="tx1"/>
              </a:solidFill>
              <a:effectLst/>
              <a:latin typeface="Times" panose="02020603060405020304" pitchFamily="18" charset="0"/>
            </a:endParaRPr>
          </a:p>
        </p:txBody>
      </p:sp>
      <p:sp>
        <p:nvSpPr>
          <p:cNvPr id="14" name="CasellaDiTesto 13">
            <a:extLst>
              <a:ext uri="{FF2B5EF4-FFF2-40B4-BE49-F238E27FC236}">
                <a16:creationId xmlns:a16="http://schemas.microsoft.com/office/drawing/2014/main" id="{A3CA4A59-BA9D-35C7-74B5-6931090A8F07}"/>
              </a:ext>
            </a:extLst>
          </p:cNvPr>
          <p:cNvSpPr txBox="1"/>
          <p:nvPr/>
        </p:nvSpPr>
        <p:spPr>
          <a:xfrm>
            <a:off x="5652120" y="5652882"/>
            <a:ext cx="2880320" cy="461665"/>
          </a:xfrm>
          <a:prstGeom prst="rect">
            <a:avLst/>
          </a:prstGeom>
          <a:noFill/>
        </p:spPr>
        <p:txBody>
          <a:bodyPr wrap="square">
            <a:spAutoFit/>
          </a:bodyPr>
          <a:lstStyle/>
          <a:p>
            <a:pPr>
              <a:spcBef>
                <a:spcPct val="0"/>
              </a:spcBef>
              <a:buFontTx/>
              <a:buNone/>
            </a:pPr>
            <a:r>
              <a:rPr lang="en-US" altLang="it-IT" sz="2400" b="1" dirty="0">
                <a:solidFill>
                  <a:srgbClr val="FF0000"/>
                </a:solidFill>
                <a:latin typeface="Arial" panose="020B0604020202020204" pitchFamily="34" charset="0"/>
                <a:cs typeface="Arial" panose="020B0604020202020204" pitchFamily="34" charset="0"/>
              </a:rPr>
              <a:t>sent to lysosomes</a:t>
            </a:r>
          </a:p>
        </p:txBody>
      </p:sp>
      <p:sp>
        <p:nvSpPr>
          <p:cNvPr id="15" name="Freccia a destra 14">
            <a:extLst>
              <a:ext uri="{FF2B5EF4-FFF2-40B4-BE49-F238E27FC236}">
                <a16:creationId xmlns:a16="http://schemas.microsoft.com/office/drawing/2014/main" id="{5FC971F3-5F7E-0C1C-E667-1C8ADCEAD8E9}"/>
              </a:ext>
            </a:extLst>
          </p:cNvPr>
          <p:cNvSpPr/>
          <p:nvPr/>
        </p:nvSpPr>
        <p:spPr bwMode="auto">
          <a:xfrm>
            <a:off x="4139952" y="3690528"/>
            <a:ext cx="864096" cy="461665"/>
          </a:xfrm>
          <a:prstGeom prst="rightArrow">
            <a:avLst/>
          </a:prstGeom>
          <a:solidFill>
            <a:srgbClr val="92D05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t-IT" sz="2400" b="0" i="0" u="none" strike="noStrike" cap="none" normalizeH="0" baseline="0">
              <a:ln>
                <a:noFill/>
              </a:ln>
              <a:solidFill>
                <a:schemeClr val="tx1"/>
              </a:solidFill>
              <a:effectLst/>
              <a:latin typeface="Times" panose="02020603060405020304" pitchFamily="18" charset="0"/>
            </a:endParaRPr>
          </a:p>
        </p:txBody>
      </p:sp>
    </p:spTree>
    <p:extLst>
      <p:ext uri="{BB962C8B-B14F-4D97-AF65-F5344CB8AC3E}">
        <p14:creationId xmlns:p14="http://schemas.microsoft.com/office/powerpoint/2010/main" val="42913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animBg="1"/>
      <p:bldP spid="14" grpId="0"/>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_13_46.jpg"/>
          <p:cNvPicPr>
            <a:picLocks noChangeAspect="1"/>
          </p:cNvPicPr>
          <p:nvPr/>
        </p:nvPicPr>
        <p:blipFill>
          <a:blip r:embed="rId2"/>
          <a:stretch>
            <a:fillRect/>
          </a:stretch>
        </p:blipFill>
        <p:spPr>
          <a:xfrm>
            <a:off x="304800" y="1914144"/>
            <a:ext cx="8534400" cy="3029712"/>
          </a:xfrm>
          <a:prstGeom prst="rect">
            <a:avLst/>
          </a:prstGeom>
        </p:spPr>
      </p:pic>
      <p:sp>
        <p:nvSpPr>
          <p:cNvPr id="3" name="Title 2"/>
          <p:cNvSpPr>
            <a:spLocks noGrp="1"/>
          </p:cNvSpPr>
          <p:nvPr>
            <p:ph type="title"/>
          </p:nvPr>
        </p:nvSpPr>
        <p:spPr/>
        <p:txBody>
          <a:bodyPr>
            <a:normAutofit/>
          </a:bodyPr>
          <a:lstStyle/>
          <a:p>
            <a:r>
              <a:rPr lang="en-US" dirty="0"/>
              <a:t>A Mannose 6-Phosphate Receptor Sorts </a:t>
            </a:r>
            <a:r>
              <a:rPr lang="en-US" dirty="0" err="1"/>
              <a:t>Lysosomal</a:t>
            </a:r>
            <a:r>
              <a:rPr lang="en-US" dirty="0"/>
              <a:t> </a:t>
            </a:r>
            <a:r>
              <a:rPr lang="en-US" dirty="0" err="1"/>
              <a:t>Hydrolases</a:t>
            </a:r>
            <a:r>
              <a:rPr lang="en-US" dirty="0"/>
              <a:t> in the </a:t>
            </a:r>
            <a:r>
              <a:rPr lang="en-US" i="1" dirty="0"/>
              <a:t>Trans </a:t>
            </a:r>
            <a:r>
              <a:rPr lang="en-US" dirty="0"/>
              <a:t>Golgi Network</a:t>
            </a:r>
          </a:p>
        </p:txBody>
      </p:sp>
      <p:sp>
        <p:nvSpPr>
          <p:cNvPr id="4" name="Right Arrow 3"/>
          <p:cNvSpPr/>
          <p:nvPr/>
        </p:nvSpPr>
        <p:spPr>
          <a:xfrm rot="14400000">
            <a:off x="3345200" y="5014687"/>
            <a:ext cx="997677" cy="569857"/>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Times" panose="0202060306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13_45.jpg"/>
          <p:cNvPicPr>
            <a:picLocks noChangeAspect="1"/>
          </p:cNvPicPr>
          <p:nvPr/>
        </p:nvPicPr>
        <p:blipFill>
          <a:blip r:embed="rId2"/>
          <a:stretch>
            <a:fillRect/>
          </a:stretch>
        </p:blipFill>
        <p:spPr>
          <a:xfrm>
            <a:off x="304800" y="1286256"/>
            <a:ext cx="8534400" cy="4285488"/>
          </a:xfrm>
          <a:prstGeom prst="rect">
            <a:avLst/>
          </a:prstGeom>
        </p:spPr>
      </p:pic>
      <p:sp>
        <p:nvSpPr>
          <p:cNvPr id="4" name="Title 3"/>
          <p:cNvSpPr>
            <a:spLocks noGrp="1"/>
          </p:cNvSpPr>
          <p:nvPr>
            <p:ph type="title"/>
          </p:nvPr>
        </p:nvSpPr>
        <p:spPr/>
        <p:txBody>
          <a:bodyPr>
            <a:normAutofit/>
          </a:bodyPr>
          <a:lstStyle/>
          <a:p>
            <a:r>
              <a:rPr lang="en-US" dirty="0"/>
              <a:t>A Mannose 6-Phosphate Receptor Sorts </a:t>
            </a:r>
            <a:r>
              <a:rPr lang="en-US" dirty="0" err="1"/>
              <a:t>Lysosomal</a:t>
            </a:r>
            <a:r>
              <a:rPr lang="en-US" dirty="0"/>
              <a:t> </a:t>
            </a:r>
            <a:r>
              <a:rPr lang="en-US" dirty="0" err="1"/>
              <a:t>Hydrolases</a:t>
            </a:r>
            <a:r>
              <a:rPr lang="en-US" dirty="0"/>
              <a:t> in the </a:t>
            </a:r>
            <a:r>
              <a:rPr lang="en-US" i="1" dirty="0"/>
              <a:t>Trans </a:t>
            </a:r>
            <a:r>
              <a:rPr lang="en-US" dirty="0"/>
              <a:t>Golgi Network</a:t>
            </a:r>
          </a:p>
        </p:txBody>
      </p:sp>
      <p:sp>
        <p:nvSpPr>
          <p:cNvPr id="2" name="Freeform 1"/>
          <p:cNvSpPr/>
          <p:nvPr/>
        </p:nvSpPr>
        <p:spPr>
          <a:xfrm>
            <a:off x="3616325" y="2860675"/>
            <a:ext cx="3297555" cy="1910715"/>
          </a:xfrm>
          <a:custGeom>
            <a:avLst/>
            <a:gdLst>
              <a:gd name="connisteX0" fmla="*/ 484505 w 3297555"/>
              <a:gd name="connsiteY0" fmla="*/ 591820 h 1910715"/>
              <a:gd name="connisteX1" fmla="*/ 407035 w 3297555"/>
              <a:gd name="connsiteY1" fmla="*/ 572135 h 1910715"/>
              <a:gd name="connisteX2" fmla="*/ 320040 w 3297555"/>
              <a:gd name="connsiteY2" fmla="*/ 562610 h 1910715"/>
              <a:gd name="connisteX3" fmla="*/ 242570 w 3297555"/>
              <a:gd name="connsiteY3" fmla="*/ 562610 h 1910715"/>
              <a:gd name="connisteX4" fmla="*/ 174625 w 3297555"/>
              <a:gd name="connsiteY4" fmla="*/ 562610 h 1910715"/>
              <a:gd name="connisteX5" fmla="*/ 106680 w 3297555"/>
              <a:gd name="connsiteY5" fmla="*/ 562610 h 1910715"/>
              <a:gd name="connisteX6" fmla="*/ 67945 w 3297555"/>
              <a:gd name="connsiteY6" fmla="*/ 630555 h 1910715"/>
              <a:gd name="connisteX7" fmla="*/ 0 w 3297555"/>
              <a:gd name="connsiteY7" fmla="*/ 688975 h 1910715"/>
              <a:gd name="connisteX8" fmla="*/ 0 w 3297555"/>
              <a:gd name="connsiteY8" fmla="*/ 756285 h 1910715"/>
              <a:gd name="connisteX9" fmla="*/ 38735 w 3297555"/>
              <a:gd name="connsiteY9" fmla="*/ 824230 h 1910715"/>
              <a:gd name="connisteX10" fmla="*/ 48260 w 3297555"/>
              <a:gd name="connsiteY10" fmla="*/ 892175 h 1910715"/>
              <a:gd name="connisteX11" fmla="*/ 86995 w 3297555"/>
              <a:gd name="connsiteY11" fmla="*/ 960120 h 1910715"/>
              <a:gd name="connisteX12" fmla="*/ 125730 w 3297555"/>
              <a:gd name="connsiteY12" fmla="*/ 1028065 h 1910715"/>
              <a:gd name="connisteX13" fmla="*/ 154940 w 3297555"/>
              <a:gd name="connsiteY13" fmla="*/ 1096010 h 1910715"/>
              <a:gd name="connisteX14" fmla="*/ 174625 w 3297555"/>
              <a:gd name="connsiteY14" fmla="*/ 1163955 h 1910715"/>
              <a:gd name="connisteX15" fmla="*/ 184150 w 3297555"/>
              <a:gd name="connsiteY15" fmla="*/ 1231900 h 1910715"/>
              <a:gd name="connisteX16" fmla="*/ 154940 w 3297555"/>
              <a:gd name="connsiteY16" fmla="*/ 1299845 h 1910715"/>
              <a:gd name="connisteX17" fmla="*/ 145415 w 3297555"/>
              <a:gd name="connsiteY17" fmla="*/ 1367790 h 1910715"/>
              <a:gd name="connisteX18" fmla="*/ 145415 w 3297555"/>
              <a:gd name="connsiteY18" fmla="*/ 1435735 h 1910715"/>
              <a:gd name="connisteX19" fmla="*/ 145415 w 3297555"/>
              <a:gd name="connsiteY19" fmla="*/ 1513205 h 1910715"/>
              <a:gd name="connisteX20" fmla="*/ 154940 w 3297555"/>
              <a:gd name="connsiteY20" fmla="*/ 1581150 h 1910715"/>
              <a:gd name="connisteX21" fmla="*/ 193675 w 3297555"/>
              <a:gd name="connsiteY21" fmla="*/ 1649095 h 1910715"/>
              <a:gd name="connisteX22" fmla="*/ 261620 w 3297555"/>
              <a:gd name="connsiteY22" fmla="*/ 1706880 h 1910715"/>
              <a:gd name="connisteX23" fmla="*/ 329565 w 3297555"/>
              <a:gd name="connsiteY23" fmla="*/ 1765300 h 1910715"/>
              <a:gd name="connisteX24" fmla="*/ 407035 w 3297555"/>
              <a:gd name="connsiteY24" fmla="*/ 1794510 h 1910715"/>
              <a:gd name="connisteX25" fmla="*/ 474980 w 3297555"/>
              <a:gd name="connsiteY25" fmla="*/ 1823720 h 1910715"/>
              <a:gd name="connisteX26" fmla="*/ 542925 w 3297555"/>
              <a:gd name="connsiteY26" fmla="*/ 1852930 h 1910715"/>
              <a:gd name="connisteX27" fmla="*/ 610870 w 3297555"/>
              <a:gd name="connsiteY27" fmla="*/ 1881505 h 1910715"/>
              <a:gd name="connisteX28" fmla="*/ 698500 w 3297555"/>
              <a:gd name="connsiteY28" fmla="*/ 1891665 h 1910715"/>
              <a:gd name="connisteX29" fmla="*/ 824230 w 3297555"/>
              <a:gd name="connsiteY29" fmla="*/ 1910715 h 1910715"/>
              <a:gd name="connisteX30" fmla="*/ 950595 w 3297555"/>
              <a:gd name="connsiteY30" fmla="*/ 1910715 h 1910715"/>
              <a:gd name="connisteX31" fmla="*/ 1086485 w 3297555"/>
              <a:gd name="connsiteY31" fmla="*/ 1910715 h 1910715"/>
              <a:gd name="connisteX32" fmla="*/ 1202690 w 3297555"/>
              <a:gd name="connsiteY32" fmla="*/ 1910715 h 1910715"/>
              <a:gd name="connisteX33" fmla="*/ 1318895 w 3297555"/>
              <a:gd name="connsiteY33" fmla="*/ 1910715 h 1910715"/>
              <a:gd name="connisteX34" fmla="*/ 1386840 w 3297555"/>
              <a:gd name="connsiteY34" fmla="*/ 1910715 h 1910715"/>
              <a:gd name="connisteX35" fmla="*/ 1464310 w 3297555"/>
              <a:gd name="connsiteY35" fmla="*/ 1910715 h 1910715"/>
              <a:gd name="connisteX36" fmla="*/ 1532255 w 3297555"/>
              <a:gd name="connsiteY36" fmla="*/ 1891665 h 1910715"/>
              <a:gd name="connisteX37" fmla="*/ 1600200 w 3297555"/>
              <a:gd name="connsiteY37" fmla="*/ 1871980 h 1910715"/>
              <a:gd name="connisteX38" fmla="*/ 1668145 w 3297555"/>
              <a:gd name="connsiteY38" fmla="*/ 1833245 h 1910715"/>
              <a:gd name="connisteX39" fmla="*/ 1736090 w 3297555"/>
              <a:gd name="connsiteY39" fmla="*/ 1784985 h 1910715"/>
              <a:gd name="connisteX40" fmla="*/ 1804035 w 3297555"/>
              <a:gd name="connsiteY40" fmla="*/ 1736090 h 1910715"/>
              <a:gd name="connisteX41" fmla="*/ 1871980 w 3297555"/>
              <a:gd name="connsiteY41" fmla="*/ 1736090 h 1910715"/>
              <a:gd name="connisteX42" fmla="*/ 1958975 w 3297555"/>
              <a:gd name="connsiteY42" fmla="*/ 1736090 h 1910715"/>
              <a:gd name="connisteX43" fmla="*/ 2056130 w 3297555"/>
              <a:gd name="connsiteY43" fmla="*/ 1736090 h 1910715"/>
              <a:gd name="connisteX44" fmla="*/ 2162810 w 3297555"/>
              <a:gd name="connsiteY44" fmla="*/ 1736090 h 1910715"/>
              <a:gd name="connisteX45" fmla="*/ 2250440 w 3297555"/>
              <a:gd name="connsiteY45" fmla="*/ 1736090 h 1910715"/>
              <a:gd name="connisteX46" fmla="*/ 2318385 w 3297555"/>
              <a:gd name="connsiteY46" fmla="*/ 1736090 h 1910715"/>
              <a:gd name="connisteX47" fmla="*/ 2386330 w 3297555"/>
              <a:gd name="connsiteY47" fmla="*/ 1736090 h 1910715"/>
              <a:gd name="connisteX48" fmla="*/ 2463800 w 3297555"/>
              <a:gd name="connsiteY48" fmla="*/ 1736090 h 1910715"/>
              <a:gd name="connisteX49" fmla="*/ 2541270 w 3297555"/>
              <a:gd name="connsiteY49" fmla="*/ 1736090 h 1910715"/>
              <a:gd name="connisteX50" fmla="*/ 2638425 w 3297555"/>
              <a:gd name="connsiteY50" fmla="*/ 1746250 h 1910715"/>
              <a:gd name="connisteX51" fmla="*/ 2706370 w 3297555"/>
              <a:gd name="connsiteY51" fmla="*/ 1746250 h 1910715"/>
              <a:gd name="connisteX52" fmla="*/ 2774315 w 3297555"/>
              <a:gd name="connsiteY52" fmla="*/ 1755775 h 1910715"/>
              <a:gd name="connisteX53" fmla="*/ 2841625 w 3297555"/>
              <a:gd name="connsiteY53" fmla="*/ 1755775 h 1910715"/>
              <a:gd name="connisteX54" fmla="*/ 2919730 w 3297555"/>
              <a:gd name="connsiteY54" fmla="*/ 1765300 h 1910715"/>
              <a:gd name="connisteX55" fmla="*/ 2997200 w 3297555"/>
              <a:gd name="connsiteY55" fmla="*/ 1765300 h 1910715"/>
              <a:gd name="connisteX56" fmla="*/ 3065145 w 3297555"/>
              <a:gd name="connsiteY56" fmla="*/ 1765300 h 1910715"/>
              <a:gd name="connisteX57" fmla="*/ 3133090 w 3297555"/>
              <a:gd name="connsiteY57" fmla="*/ 1755775 h 1910715"/>
              <a:gd name="connisteX58" fmla="*/ 3201035 w 3297555"/>
              <a:gd name="connsiteY58" fmla="*/ 1717040 h 1910715"/>
              <a:gd name="connisteX59" fmla="*/ 3268980 w 3297555"/>
              <a:gd name="connsiteY59" fmla="*/ 1687830 h 1910715"/>
              <a:gd name="connisteX60" fmla="*/ 3297555 w 3297555"/>
              <a:gd name="connsiteY60" fmla="*/ 1619885 h 1910715"/>
              <a:gd name="connisteX61" fmla="*/ 3297555 w 3297555"/>
              <a:gd name="connsiteY61" fmla="*/ 1551940 h 1910715"/>
              <a:gd name="connisteX62" fmla="*/ 3288030 w 3297555"/>
              <a:gd name="connsiteY62" fmla="*/ 1483995 h 1910715"/>
              <a:gd name="connisteX63" fmla="*/ 3249295 w 3297555"/>
              <a:gd name="connsiteY63" fmla="*/ 1416050 h 1910715"/>
              <a:gd name="connisteX64" fmla="*/ 3220085 w 3297555"/>
              <a:gd name="connsiteY64" fmla="*/ 1348105 h 1910715"/>
              <a:gd name="connisteX65" fmla="*/ 3201035 w 3297555"/>
              <a:gd name="connsiteY65" fmla="*/ 1280160 h 1910715"/>
              <a:gd name="connisteX66" fmla="*/ 3171825 w 3297555"/>
              <a:gd name="connsiteY66" fmla="*/ 1212215 h 1910715"/>
              <a:gd name="connisteX67" fmla="*/ 3142615 w 3297555"/>
              <a:gd name="connsiteY67" fmla="*/ 1144270 h 1910715"/>
              <a:gd name="connisteX68" fmla="*/ 3103880 w 3297555"/>
              <a:gd name="connsiteY68" fmla="*/ 1076960 h 1910715"/>
              <a:gd name="connisteX69" fmla="*/ 3055620 w 3297555"/>
              <a:gd name="connsiteY69" fmla="*/ 1009015 h 1910715"/>
              <a:gd name="connisteX70" fmla="*/ 2997200 w 3297555"/>
              <a:gd name="connsiteY70" fmla="*/ 941070 h 1910715"/>
              <a:gd name="connisteX71" fmla="*/ 2938780 w 3297555"/>
              <a:gd name="connsiteY71" fmla="*/ 873125 h 1910715"/>
              <a:gd name="connisteX72" fmla="*/ 2890520 w 3297555"/>
              <a:gd name="connsiteY72" fmla="*/ 805180 h 1910715"/>
              <a:gd name="connisteX73" fmla="*/ 2841625 w 3297555"/>
              <a:gd name="connsiteY73" fmla="*/ 737235 h 1910715"/>
              <a:gd name="connisteX74" fmla="*/ 2802890 w 3297555"/>
              <a:gd name="connsiteY74" fmla="*/ 669290 h 1910715"/>
              <a:gd name="connisteX75" fmla="*/ 2774315 w 3297555"/>
              <a:gd name="connsiteY75" fmla="*/ 601345 h 1910715"/>
              <a:gd name="connisteX76" fmla="*/ 2734945 w 3297555"/>
              <a:gd name="connsiteY76" fmla="*/ 523875 h 1910715"/>
              <a:gd name="connisteX77" fmla="*/ 2715895 w 3297555"/>
              <a:gd name="connsiteY77" fmla="*/ 455930 h 1910715"/>
              <a:gd name="connisteX78" fmla="*/ 2715895 w 3297555"/>
              <a:gd name="connsiteY78" fmla="*/ 387985 h 1910715"/>
              <a:gd name="connisteX79" fmla="*/ 2715895 w 3297555"/>
              <a:gd name="connsiteY79" fmla="*/ 320040 h 1910715"/>
              <a:gd name="connisteX80" fmla="*/ 2715895 w 3297555"/>
              <a:gd name="connsiteY80" fmla="*/ 252095 h 1910715"/>
              <a:gd name="connisteX81" fmla="*/ 2715895 w 3297555"/>
              <a:gd name="connsiteY81" fmla="*/ 184150 h 1910715"/>
              <a:gd name="connisteX82" fmla="*/ 2686685 w 3297555"/>
              <a:gd name="connsiteY82" fmla="*/ 116205 h 1910715"/>
              <a:gd name="connisteX83" fmla="*/ 2618740 w 3297555"/>
              <a:gd name="connsiteY83" fmla="*/ 77470 h 1910715"/>
              <a:gd name="connisteX84" fmla="*/ 2550795 w 3297555"/>
              <a:gd name="connsiteY84" fmla="*/ 48260 h 1910715"/>
              <a:gd name="connisteX85" fmla="*/ 2482850 w 3297555"/>
              <a:gd name="connsiteY85" fmla="*/ 38735 h 1910715"/>
              <a:gd name="connisteX86" fmla="*/ 2414905 w 3297555"/>
              <a:gd name="connsiteY86" fmla="*/ 29210 h 1910715"/>
              <a:gd name="connisteX87" fmla="*/ 2346960 w 3297555"/>
              <a:gd name="connsiteY87" fmla="*/ 19050 h 1910715"/>
              <a:gd name="connisteX88" fmla="*/ 2279650 w 3297555"/>
              <a:gd name="connsiteY88" fmla="*/ 0 h 1910715"/>
              <a:gd name="connisteX89" fmla="*/ 2211705 w 3297555"/>
              <a:gd name="connsiteY89" fmla="*/ 0 h 1910715"/>
              <a:gd name="connisteX90" fmla="*/ 2143760 w 3297555"/>
              <a:gd name="connsiteY90" fmla="*/ 0 h 1910715"/>
              <a:gd name="connisteX91" fmla="*/ 2075815 w 3297555"/>
              <a:gd name="connsiteY91" fmla="*/ 19050 h 1910715"/>
              <a:gd name="connisteX92" fmla="*/ 2026920 w 3297555"/>
              <a:gd name="connsiteY92" fmla="*/ 86995 h 1910715"/>
              <a:gd name="connisteX93" fmla="*/ 1988185 w 3297555"/>
              <a:gd name="connsiteY93" fmla="*/ 154940 h 1910715"/>
              <a:gd name="connisteX94" fmla="*/ 1949450 w 3297555"/>
              <a:gd name="connsiteY94" fmla="*/ 222885 h 1910715"/>
              <a:gd name="connisteX95" fmla="*/ 1910715 w 3297555"/>
              <a:gd name="connsiteY95" fmla="*/ 290830 h 1910715"/>
              <a:gd name="connisteX96" fmla="*/ 1881505 w 3297555"/>
              <a:gd name="connsiteY96" fmla="*/ 358775 h 1910715"/>
              <a:gd name="connisteX97" fmla="*/ 1852295 w 3297555"/>
              <a:gd name="connsiteY97" fmla="*/ 426720 h 1910715"/>
              <a:gd name="connisteX98" fmla="*/ 1784350 w 3297555"/>
              <a:gd name="connsiteY98" fmla="*/ 465455 h 1910715"/>
              <a:gd name="connisteX99" fmla="*/ 1717040 w 3297555"/>
              <a:gd name="connsiteY99" fmla="*/ 474980 h 1910715"/>
              <a:gd name="connisteX100" fmla="*/ 1649095 w 3297555"/>
              <a:gd name="connsiteY100" fmla="*/ 455930 h 1910715"/>
              <a:gd name="connisteX101" fmla="*/ 1581150 w 3297555"/>
              <a:gd name="connsiteY101" fmla="*/ 397510 h 1910715"/>
              <a:gd name="connisteX102" fmla="*/ 1513205 w 3297555"/>
              <a:gd name="connsiteY102" fmla="*/ 378460 h 1910715"/>
              <a:gd name="connisteX103" fmla="*/ 1445260 w 3297555"/>
              <a:gd name="connsiteY103" fmla="*/ 387985 h 1910715"/>
              <a:gd name="connisteX104" fmla="*/ 1377315 w 3297555"/>
              <a:gd name="connsiteY104" fmla="*/ 417195 h 1910715"/>
              <a:gd name="connisteX105" fmla="*/ 1309370 w 3297555"/>
              <a:gd name="connsiteY105" fmla="*/ 436245 h 1910715"/>
              <a:gd name="connisteX106" fmla="*/ 1241425 w 3297555"/>
              <a:gd name="connsiteY106" fmla="*/ 455930 h 1910715"/>
              <a:gd name="connisteX107" fmla="*/ 1173480 w 3297555"/>
              <a:gd name="connsiteY107" fmla="*/ 474980 h 1910715"/>
              <a:gd name="connisteX108" fmla="*/ 1105535 w 3297555"/>
              <a:gd name="connsiteY108" fmla="*/ 514350 h 1910715"/>
              <a:gd name="connisteX109" fmla="*/ 1037590 w 3297555"/>
              <a:gd name="connsiteY109" fmla="*/ 533400 h 1910715"/>
              <a:gd name="connisteX110" fmla="*/ 969645 w 3297555"/>
              <a:gd name="connsiteY110" fmla="*/ 572135 h 1910715"/>
              <a:gd name="connisteX111" fmla="*/ 901700 w 3297555"/>
              <a:gd name="connsiteY111" fmla="*/ 581660 h 1910715"/>
              <a:gd name="connisteX112" fmla="*/ 833755 w 3297555"/>
              <a:gd name="connsiteY112" fmla="*/ 591820 h 1910715"/>
              <a:gd name="connisteX113" fmla="*/ 765810 w 3297555"/>
              <a:gd name="connsiteY113" fmla="*/ 591820 h 1910715"/>
              <a:gd name="connisteX114" fmla="*/ 698500 w 3297555"/>
              <a:gd name="connsiteY114" fmla="*/ 601345 h 1910715"/>
              <a:gd name="connisteX115" fmla="*/ 630555 w 3297555"/>
              <a:gd name="connsiteY115" fmla="*/ 601345 h 1910715"/>
              <a:gd name="connisteX116" fmla="*/ 562610 w 3297555"/>
              <a:gd name="connsiteY116" fmla="*/ 610870 h 1910715"/>
              <a:gd name="connisteX117" fmla="*/ 494665 w 3297555"/>
              <a:gd name="connsiteY117" fmla="*/ 621030 h 1910715"/>
              <a:gd name="connisteX118" fmla="*/ 426720 w 3297555"/>
              <a:gd name="connsiteY118" fmla="*/ 562610 h 1910715"/>
              <a:gd name="connisteX119" fmla="*/ 484505 w 3297555"/>
              <a:gd name="connsiteY119" fmla="*/ 678815 h 1910715"/>
              <a:gd name="connisteX120" fmla="*/ 494665 w 3297555"/>
              <a:gd name="connsiteY120" fmla="*/ 678815 h 191071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 ang="0">
                <a:pos x="connisteX100" y="connsiteY100"/>
              </a:cxn>
              <a:cxn ang="0">
                <a:pos x="connisteX101" y="connsiteY101"/>
              </a:cxn>
              <a:cxn ang="0">
                <a:pos x="connisteX102" y="connsiteY102"/>
              </a:cxn>
              <a:cxn ang="0">
                <a:pos x="connisteX103" y="connsiteY103"/>
              </a:cxn>
              <a:cxn ang="0">
                <a:pos x="connisteX104" y="connsiteY104"/>
              </a:cxn>
              <a:cxn ang="0">
                <a:pos x="connisteX105" y="connsiteY105"/>
              </a:cxn>
              <a:cxn ang="0">
                <a:pos x="connisteX106" y="connsiteY106"/>
              </a:cxn>
              <a:cxn ang="0">
                <a:pos x="connisteX107" y="connsiteY107"/>
              </a:cxn>
              <a:cxn ang="0">
                <a:pos x="connisteX108" y="connsiteY108"/>
              </a:cxn>
              <a:cxn ang="0">
                <a:pos x="connisteX109" y="connsiteY109"/>
              </a:cxn>
              <a:cxn ang="0">
                <a:pos x="connisteX110" y="connsiteY110"/>
              </a:cxn>
              <a:cxn ang="0">
                <a:pos x="connisteX111" y="connsiteY111"/>
              </a:cxn>
              <a:cxn ang="0">
                <a:pos x="connisteX112" y="connsiteY112"/>
              </a:cxn>
              <a:cxn ang="0">
                <a:pos x="connisteX113" y="connsiteY113"/>
              </a:cxn>
              <a:cxn ang="0">
                <a:pos x="connisteX114" y="connsiteY114"/>
              </a:cxn>
              <a:cxn ang="0">
                <a:pos x="connisteX115" y="connsiteY115"/>
              </a:cxn>
              <a:cxn ang="0">
                <a:pos x="connisteX116" y="connsiteY116"/>
              </a:cxn>
              <a:cxn ang="0">
                <a:pos x="connisteX117" y="connsiteY117"/>
              </a:cxn>
              <a:cxn ang="0">
                <a:pos x="connisteX118" y="connsiteY118"/>
              </a:cxn>
              <a:cxn ang="0">
                <a:pos x="connisteX119" y="connsiteY119"/>
              </a:cxn>
              <a:cxn ang="0">
                <a:pos x="connisteX120" y="connsiteY120"/>
              </a:cxn>
            </a:cxnLst>
            <a:rect l="l" t="t" r="r" b="b"/>
            <a:pathLst>
              <a:path w="3297555" h="1910715">
                <a:moveTo>
                  <a:pt x="484505" y="591820"/>
                </a:moveTo>
                <a:lnTo>
                  <a:pt x="407035" y="572135"/>
                </a:lnTo>
                <a:lnTo>
                  <a:pt x="320040" y="562610"/>
                </a:lnTo>
                <a:lnTo>
                  <a:pt x="242570" y="562610"/>
                </a:lnTo>
                <a:lnTo>
                  <a:pt x="174625" y="562610"/>
                </a:lnTo>
                <a:lnTo>
                  <a:pt x="106680" y="562610"/>
                </a:lnTo>
                <a:lnTo>
                  <a:pt x="67945" y="630555"/>
                </a:lnTo>
                <a:lnTo>
                  <a:pt x="0" y="688975"/>
                </a:lnTo>
                <a:lnTo>
                  <a:pt x="0" y="756285"/>
                </a:lnTo>
                <a:lnTo>
                  <a:pt x="38735" y="824230"/>
                </a:lnTo>
                <a:lnTo>
                  <a:pt x="48260" y="892175"/>
                </a:lnTo>
                <a:lnTo>
                  <a:pt x="86995" y="960120"/>
                </a:lnTo>
                <a:lnTo>
                  <a:pt x="125730" y="1028065"/>
                </a:lnTo>
                <a:lnTo>
                  <a:pt x="154940" y="1096010"/>
                </a:lnTo>
                <a:lnTo>
                  <a:pt x="174625" y="1163955"/>
                </a:lnTo>
                <a:lnTo>
                  <a:pt x="184150" y="1231900"/>
                </a:lnTo>
                <a:lnTo>
                  <a:pt x="154940" y="1299845"/>
                </a:lnTo>
                <a:lnTo>
                  <a:pt x="145415" y="1367790"/>
                </a:lnTo>
                <a:lnTo>
                  <a:pt x="145415" y="1435735"/>
                </a:lnTo>
                <a:lnTo>
                  <a:pt x="145415" y="1513205"/>
                </a:lnTo>
                <a:lnTo>
                  <a:pt x="154940" y="1581150"/>
                </a:lnTo>
                <a:lnTo>
                  <a:pt x="193675" y="1649095"/>
                </a:lnTo>
                <a:lnTo>
                  <a:pt x="261620" y="1706880"/>
                </a:lnTo>
                <a:lnTo>
                  <a:pt x="329565" y="1765300"/>
                </a:lnTo>
                <a:lnTo>
                  <a:pt x="407035" y="1794510"/>
                </a:lnTo>
                <a:lnTo>
                  <a:pt x="474980" y="1823720"/>
                </a:lnTo>
                <a:lnTo>
                  <a:pt x="542925" y="1852930"/>
                </a:lnTo>
                <a:lnTo>
                  <a:pt x="610870" y="1881505"/>
                </a:lnTo>
                <a:lnTo>
                  <a:pt x="698500" y="1891665"/>
                </a:lnTo>
                <a:lnTo>
                  <a:pt x="824230" y="1910715"/>
                </a:lnTo>
                <a:lnTo>
                  <a:pt x="950595" y="1910715"/>
                </a:lnTo>
                <a:lnTo>
                  <a:pt x="1086485" y="1910715"/>
                </a:lnTo>
                <a:lnTo>
                  <a:pt x="1202690" y="1910715"/>
                </a:lnTo>
                <a:lnTo>
                  <a:pt x="1318895" y="1910715"/>
                </a:lnTo>
                <a:lnTo>
                  <a:pt x="1386840" y="1910715"/>
                </a:lnTo>
                <a:lnTo>
                  <a:pt x="1464310" y="1910715"/>
                </a:lnTo>
                <a:lnTo>
                  <a:pt x="1532255" y="1891665"/>
                </a:lnTo>
                <a:lnTo>
                  <a:pt x="1600200" y="1871980"/>
                </a:lnTo>
                <a:lnTo>
                  <a:pt x="1668145" y="1833245"/>
                </a:lnTo>
                <a:lnTo>
                  <a:pt x="1736090" y="1784985"/>
                </a:lnTo>
                <a:lnTo>
                  <a:pt x="1804035" y="1736090"/>
                </a:lnTo>
                <a:lnTo>
                  <a:pt x="1871980" y="1736090"/>
                </a:lnTo>
                <a:lnTo>
                  <a:pt x="1958975" y="1736090"/>
                </a:lnTo>
                <a:lnTo>
                  <a:pt x="2056130" y="1736090"/>
                </a:lnTo>
                <a:lnTo>
                  <a:pt x="2162810" y="1736090"/>
                </a:lnTo>
                <a:lnTo>
                  <a:pt x="2250440" y="1736090"/>
                </a:lnTo>
                <a:lnTo>
                  <a:pt x="2318385" y="1736090"/>
                </a:lnTo>
                <a:lnTo>
                  <a:pt x="2386330" y="1736090"/>
                </a:lnTo>
                <a:lnTo>
                  <a:pt x="2463800" y="1736090"/>
                </a:lnTo>
                <a:lnTo>
                  <a:pt x="2541270" y="1736090"/>
                </a:lnTo>
                <a:lnTo>
                  <a:pt x="2638425" y="1746250"/>
                </a:lnTo>
                <a:lnTo>
                  <a:pt x="2706370" y="1746250"/>
                </a:lnTo>
                <a:lnTo>
                  <a:pt x="2774315" y="1755775"/>
                </a:lnTo>
                <a:lnTo>
                  <a:pt x="2841625" y="1755775"/>
                </a:lnTo>
                <a:lnTo>
                  <a:pt x="2919730" y="1765300"/>
                </a:lnTo>
                <a:lnTo>
                  <a:pt x="2997200" y="1765300"/>
                </a:lnTo>
                <a:lnTo>
                  <a:pt x="3065145" y="1765300"/>
                </a:lnTo>
                <a:lnTo>
                  <a:pt x="3133090" y="1755775"/>
                </a:lnTo>
                <a:lnTo>
                  <a:pt x="3201035" y="1717040"/>
                </a:lnTo>
                <a:lnTo>
                  <a:pt x="3268980" y="1687830"/>
                </a:lnTo>
                <a:lnTo>
                  <a:pt x="3297555" y="1619885"/>
                </a:lnTo>
                <a:lnTo>
                  <a:pt x="3297555" y="1551940"/>
                </a:lnTo>
                <a:lnTo>
                  <a:pt x="3288030" y="1483995"/>
                </a:lnTo>
                <a:lnTo>
                  <a:pt x="3249295" y="1416050"/>
                </a:lnTo>
                <a:lnTo>
                  <a:pt x="3220085" y="1348105"/>
                </a:lnTo>
                <a:lnTo>
                  <a:pt x="3201035" y="1280160"/>
                </a:lnTo>
                <a:lnTo>
                  <a:pt x="3171825" y="1212215"/>
                </a:lnTo>
                <a:lnTo>
                  <a:pt x="3142615" y="1144270"/>
                </a:lnTo>
                <a:lnTo>
                  <a:pt x="3103880" y="1076960"/>
                </a:lnTo>
                <a:lnTo>
                  <a:pt x="3055620" y="1009015"/>
                </a:lnTo>
                <a:lnTo>
                  <a:pt x="2997200" y="941070"/>
                </a:lnTo>
                <a:lnTo>
                  <a:pt x="2938780" y="873125"/>
                </a:lnTo>
                <a:lnTo>
                  <a:pt x="2890520" y="805180"/>
                </a:lnTo>
                <a:lnTo>
                  <a:pt x="2841625" y="737235"/>
                </a:lnTo>
                <a:lnTo>
                  <a:pt x="2802890" y="669290"/>
                </a:lnTo>
                <a:lnTo>
                  <a:pt x="2774315" y="601345"/>
                </a:lnTo>
                <a:lnTo>
                  <a:pt x="2734945" y="523875"/>
                </a:lnTo>
                <a:lnTo>
                  <a:pt x="2715895" y="455930"/>
                </a:lnTo>
                <a:lnTo>
                  <a:pt x="2715895" y="387985"/>
                </a:lnTo>
                <a:lnTo>
                  <a:pt x="2715895" y="320040"/>
                </a:lnTo>
                <a:lnTo>
                  <a:pt x="2715895" y="252095"/>
                </a:lnTo>
                <a:lnTo>
                  <a:pt x="2715895" y="184150"/>
                </a:lnTo>
                <a:lnTo>
                  <a:pt x="2686685" y="116205"/>
                </a:lnTo>
                <a:lnTo>
                  <a:pt x="2618740" y="77470"/>
                </a:lnTo>
                <a:lnTo>
                  <a:pt x="2550795" y="48260"/>
                </a:lnTo>
                <a:lnTo>
                  <a:pt x="2482850" y="38735"/>
                </a:lnTo>
                <a:lnTo>
                  <a:pt x="2414905" y="29210"/>
                </a:lnTo>
                <a:lnTo>
                  <a:pt x="2346960" y="19050"/>
                </a:lnTo>
                <a:lnTo>
                  <a:pt x="2279650" y="0"/>
                </a:lnTo>
                <a:lnTo>
                  <a:pt x="2211705" y="0"/>
                </a:lnTo>
                <a:lnTo>
                  <a:pt x="2143760" y="0"/>
                </a:lnTo>
                <a:lnTo>
                  <a:pt x="2075815" y="19050"/>
                </a:lnTo>
                <a:lnTo>
                  <a:pt x="2026920" y="86995"/>
                </a:lnTo>
                <a:lnTo>
                  <a:pt x="1988185" y="154940"/>
                </a:lnTo>
                <a:lnTo>
                  <a:pt x="1949450" y="222885"/>
                </a:lnTo>
                <a:lnTo>
                  <a:pt x="1910715" y="290830"/>
                </a:lnTo>
                <a:lnTo>
                  <a:pt x="1881505" y="358775"/>
                </a:lnTo>
                <a:lnTo>
                  <a:pt x="1852295" y="426720"/>
                </a:lnTo>
                <a:lnTo>
                  <a:pt x="1784350" y="465455"/>
                </a:lnTo>
                <a:lnTo>
                  <a:pt x="1717040" y="474980"/>
                </a:lnTo>
                <a:lnTo>
                  <a:pt x="1649095" y="455930"/>
                </a:lnTo>
                <a:lnTo>
                  <a:pt x="1581150" y="397510"/>
                </a:lnTo>
                <a:lnTo>
                  <a:pt x="1513205" y="378460"/>
                </a:lnTo>
                <a:lnTo>
                  <a:pt x="1445260" y="387985"/>
                </a:lnTo>
                <a:lnTo>
                  <a:pt x="1377315" y="417195"/>
                </a:lnTo>
                <a:lnTo>
                  <a:pt x="1309370" y="436245"/>
                </a:lnTo>
                <a:lnTo>
                  <a:pt x="1241425" y="455930"/>
                </a:lnTo>
                <a:lnTo>
                  <a:pt x="1173480" y="474980"/>
                </a:lnTo>
                <a:lnTo>
                  <a:pt x="1105535" y="514350"/>
                </a:lnTo>
                <a:lnTo>
                  <a:pt x="1037590" y="533400"/>
                </a:lnTo>
                <a:lnTo>
                  <a:pt x="969645" y="572135"/>
                </a:lnTo>
                <a:lnTo>
                  <a:pt x="901700" y="581660"/>
                </a:lnTo>
                <a:lnTo>
                  <a:pt x="833755" y="591820"/>
                </a:lnTo>
                <a:lnTo>
                  <a:pt x="765810" y="591820"/>
                </a:lnTo>
                <a:lnTo>
                  <a:pt x="698500" y="601345"/>
                </a:lnTo>
                <a:lnTo>
                  <a:pt x="630555" y="601345"/>
                </a:lnTo>
                <a:lnTo>
                  <a:pt x="562610" y="610870"/>
                </a:lnTo>
                <a:lnTo>
                  <a:pt x="494665" y="621030"/>
                </a:lnTo>
                <a:lnTo>
                  <a:pt x="426720" y="562610"/>
                </a:lnTo>
                <a:lnTo>
                  <a:pt x="484505" y="678815"/>
                </a:lnTo>
                <a:lnTo>
                  <a:pt x="494665" y="678815"/>
                </a:lnTo>
              </a:path>
            </a:pathLst>
          </a:cu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Times" panose="02020603060405020304" pitchFamily="18" charset="0"/>
            </a:endParaRPr>
          </a:p>
        </p:txBody>
      </p:sp>
      <p:sp>
        <p:nvSpPr>
          <p:cNvPr id="5" name="Freccia a destra 4">
            <a:extLst>
              <a:ext uri="{FF2B5EF4-FFF2-40B4-BE49-F238E27FC236}">
                <a16:creationId xmlns:a16="http://schemas.microsoft.com/office/drawing/2014/main" id="{92A904A6-EDF3-F1A2-FE06-1ECFF64DF27C}"/>
              </a:ext>
            </a:extLst>
          </p:cNvPr>
          <p:cNvSpPr/>
          <p:nvPr/>
        </p:nvSpPr>
        <p:spPr bwMode="auto">
          <a:xfrm rot="8752570">
            <a:off x="3919631" y="1044510"/>
            <a:ext cx="523627" cy="504056"/>
          </a:xfrm>
          <a:prstGeom prst="rightArrow">
            <a:avLst/>
          </a:prstGeom>
          <a:solidFill>
            <a:srgbClr val="FF00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t-IT" sz="2400" b="0" i="0" u="none" strike="noStrike" cap="none" normalizeH="0" baseline="0">
              <a:ln>
                <a:noFill/>
              </a:ln>
              <a:solidFill>
                <a:schemeClr val="tx1"/>
              </a:solidFill>
              <a:effectLst/>
              <a:latin typeface="Times" panose="0202060306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rotWithShape="1">
          <a:blip r:embed="rId2"/>
          <a:srcRect t="39962" b="4271"/>
          <a:stretch>
            <a:fillRect/>
          </a:stretch>
        </p:blipFill>
        <p:spPr>
          <a:xfrm>
            <a:off x="331863" y="3148067"/>
            <a:ext cx="8480271" cy="3600400"/>
          </a:xfrm>
          <a:prstGeom prst="rect">
            <a:avLst/>
          </a:prstGeom>
        </p:spPr>
      </p:pic>
      <p:pic>
        <p:nvPicPr>
          <p:cNvPr id="5" name="Immagine 4"/>
          <p:cNvPicPr>
            <a:picLocks noChangeAspect="1"/>
          </p:cNvPicPr>
          <p:nvPr/>
        </p:nvPicPr>
        <p:blipFill>
          <a:blip r:embed="rId3"/>
          <a:stretch>
            <a:fillRect/>
          </a:stretch>
        </p:blipFill>
        <p:spPr>
          <a:xfrm>
            <a:off x="395536" y="109533"/>
            <a:ext cx="8065707" cy="2450804"/>
          </a:xfrm>
          <a:prstGeom prst="rect">
            <a:avLst/>
          </a:prstGeom>
        </p:spPr>
      </p:pic>
      <p:sp>
        <p:nvSpPr>
          <p:cNvPr id="2" name="Rettangolo 1"/>
          <p:cNvSpPr/>
          <p:nvPr/>
        </p:nvSpPr>
        <p:spPr bwMode="auto">
          <a:xfrm>
            <a:off x="313588" y="1719365"/>
            <a:ext cx="8136904" cy="864096"/>
          </a:xfrm>
          <a:prstGeom prst="rect">
            <a:avLst/>
          </a:prstGeom>
          <a:solidFill>
            <a:srgbClr val="00CC99">
              <a:alpha val="12941"/>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t-IT" sz="2400" b="0" i="0" u="none" strike="noStrike" cap="none" normalizeH="0" baseline="0">
              <a:ln>
                <a:noFill/>
              </a:ln>
              <a:solidFill>
                <a:schemeClr val="tx1"/>
              </a:solidFill>
              <a:effectLst/>
              <a:latin typeface="Times" panose="02020603060405020304" pitchFamily="18" charset="0"/>
            </a:endParaRPr>
          </a:p>
        </p:txBody>
      </p:sp>
      <p:sp>
        <p:nvSpPr>
          <p:cNvPr id="3" name="Rettangolo 2"/>
          <p:cNvSpPr/>
          <p:nvPr/>
        </p:nvSpPr>
        <p:spPr bwMode="auto">
          <a:xfrm>
            <a:off x="289044" y="3124943"/>
            <a:ext cx="8136904" cy="864096"/>
          </a:xfrm>
          <a:prstGeom prst="rect">
            <a:avLst/>
          </a:prstGeom>
          <a:solidFill>
            <a:schemeClr val="accent6">
              <a:lumMod val="60000"/>
              <a:lumOff val="40000"/>
              <a:alpha val="12941"/>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t-IT" sz="2400" b="0" i="0" u="none" strike="noStrike" cap="none" normalizeH="0" baseline="0">
              <a:ln>
                <a:noFill/>
              </a:ln>
              <a:solidFill>
                <a:schemeClr val="tx1"/>
              </a:solidFill>
              <a:effectLst/>
              <a:latin typeface="Times" panose="0202060306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gure_13_45.jpg"/>
          <p:cNvPicPr>
            <a:picLocks noChangeAspect="1"/>
          </p:cNvPicPr>
          <p:nvPr/>
        </p:nvPicPr>
        <p:blipFill>
          <a:blip r:embed="rId2"/>
          <a:stretch>
            <a:fillRect/>
          </a:stretch>
        </p:blipFill>
        <p:spPr>
          <a:xfrm>
            <a:off x="2123728" y="1916832"/>
            <a:ext cx="6910676" cy="3470147"/>
          </a:xfrm>
          <a:prstGeom prst="rect">
            <a:avLst/>
          </a:prstGeom>
        </p:spPr>
      </p:pic>
      <p:sp>
        <p:nvSpPr>
          <p:cNvPr id="4" name="Title 3"/>
          <p:cNvSpPr>
            <a:spLocks noGrp="1"/>
          </p:cNvSpPr>
          <p:nvPr>
            <p:ph type="title"/>
          </p:nvPr>
        </p:nvSpPr>
        <p:spPr/>
        <p:txBody>
          <a:bodyPr>
            <a:normAutofit/>
          </a:bodyPr>
          <a:lstStyle/>
          <a:p>
            <a:r>
              <a:rPr lang="en-US" dirty="0"/>
              <a:t>A Mannose 6-Phosphate Receptor Sorts </a:t>
            </a:r>
            <a:r>
              <a:rPr lang="en-US" dirty="0" err="1"/>
              <a:t>Lysosomal</a:t>
            </a:r>
            <a:r>
              <a:rPr lang="en-US" dirty="0"/>
              <a:t> </a:t>
            </a:r>
            <a:r>
              <a:rPr lang="en-US" dirty="0" err="1"/>
              <a:t>Hydrolases</a:t>
            </a:r>
            <a:r>
              <a:rPr lang="en-US" dirty="0"/>
              <a:t> in the </a:t>
            </a:r>
            <a:r>
              <a:rPr lang="en-US" i="1" dirty="0"/>
              <a:t>Trans </a:t>
            </a:r>
            <a:r>
              <a:rPr lang="en-US" dirty="0"/>
              <a:t>Golgi Network</a:t>
            </a:r>
          </a:p>
        </p:txBody>
      </p:sp>
      <p:sp>
        <p:nvSpPr>
          <p:cNvPr id="5" name="Text Box 12"/>
          <p:cNvSpPr txBox="1">
            <a:spLocks noChangeArrowheads="1"/>
          </p:cNvSpPr>
          <p:nvPr/>
        </p:nvSpPr>
        <p:spPr bwMode="auto">
          <a:xfrm>
            <a:off x="123208" y="3446577"/>
            <a:ext cx="1738334" cy="1061829"/>
          </a:xfrm>
          <a:prstGeom prst="rect">
            <a:avLst/>
          </a:prstGeom>
          <a:noFill/>
          <a:ln w="9525">
            <a:solidFill>
              <a:schemeClr val="tx1"/>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eaLnBrk="1" hangingPunct="1">
              <a:spcBef>
                <a:spcPct val="50000"/>
              </a:spcBef>
              <a:buFontTx/>
              <a:buNone/>
            </a:pPr>
            <a:r>
              <a:rPr lang="en-US" altLang="it-IT" sz="1800" b="1" dirty="0">
                <a:latin typeface="Arial" panose="020B0604020202020204" pitchFamily="34" charset="0"/>
                <a:cs typeface="Arial" panose="020B0604020202020204" pitchFamily="34" charset="0"/>
              </a:rPr>
              <a:t>Transferase</a:t>
            </a:r>
            <a:r>
              <a:rPr lang="en-US" altLang="it-IT" sz="1800" dirty="0">
                <a:latin typeface="Arial" panose="020B0604020202020204" pitchFamily="34" charset="0"/>
                <a:cs typeface="Arial" panose="020B0604020202020204" pitchFamily="34" charset="0"/>
              </a:rPr>
              <a:t> absent in</a:t>
            </a:r>
          </a:p>
          <a:p>
            <a:pPr eaLnBrk="1" hangingPunct="1">
              <a:spcBef>
                <a:spcPct val="50000"/>
              </a:spcBef>
              <a:buFontTx/>
              <a:buNone/>
            </a:pPr>
            <a:r>
              <a:rPr lang="en-US" altLang="it-IT" sz="1800" b="1" dirty="0">
                <a:solidFill>
                  <a:srgbClr val="FF0000"/>
                </a:solidFill>
                <a:latin typeface="Arial" panose="020B0604020202020204" pitchFamily="34" charset="0"/>
                <a:cs typeface="Arial" panose="020B0604020202020204" pitchFamily="34" charset="0"/>
              </a:rPr>
              <a:t> I-cell Disease</a:t>
            </a:r>
          </a:p>
        </p:txBody>
      </p:sp>
      <p:sp>
        <p:nvSpPr>
          <p:cNvPr id="6" name="Freccia a destra 5"/>
          <p:cNvSpPr/>
          <p:nvPr/>
        </p:nvSpPr>
        <p:spPr bwMode="auto">
          <a:xfrm rot="19989676">
            <a:off x="2094211" y="3392995"/>
            <a:ext cx="720080" cy="360040"/>
          </a:xfrm>
          <a:prstGeom prst="rightArrow">
            <a:avLst/>
          </a:prstGeom>
          <a:solidFill>
            <a:schemeClr val="accent1"/>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t-IT" sz="2400" b="0" i="0" u="none" strike="noStrike" cap="none" normalizeH="0" baseline="0">
              <a:ln>
                <a:noFill/>
              </a:ln>
              <a:solidFill>
                <a:schemeClr val="tx1"/>
              </a:solidFill>
              <a:effectLst/>
              <a:latin typeface="Times" panose="0202060306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ttangolo 6"/>
          <p:cNvSpPr>
            <a:spLocks noChangeArrowheads="1"/>
          </p:cNvSpPr>
          <p:nvPr/>
        </p:nvSpPr>
        <p:spPr bwMode="auto">
          <a:xfrm>
            <a:off x="54172" y="1958990"/>
            <a:ext cx="8118228" cy="633239"/>
          </a:xfrm>
          <a:prstGeom prst="rect">
            <a:avLst/>
          </a:prstGeom>
          <a:solidFill>
            <a:schemeClr val="accent1">
              <a:lumMod val="20000"/>
              <a:lumOff val="80000"/>
            </a:schemeClr>
          </a:solidFill>
          <a:ln w="9525" algn="ctr">
            <a:solidFill>
              <a:schemeClr val="tx1"/>
            </a:solidFill>
            <a:round/>
          </a:ln>
        </p:spPr>
        <p:txBody>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defRPr/>
            </a:pPr>
            <a:endParaRPr lang="it-IT" altLang="it-IT" sz="1600">
              <a:latin typeface="Arial Narrow" panose="020B0606020202030204" pitchFamily="34" charset="0"/>
            </a:endParaRPr>
          </a:p>
        </p:txBody>
      </p:sp>
      <p:sp>
        <p:nvSpPr>
          <p:cNvPr id="30723" name="Rectangle 2"/>
          <p:cNvSpPr>
            <a:spLocks noGrp="1" noChangeArrowheads="1"/>
          </p:cNvSpPr>
          <p:nvPr>
            <p:ph type="title"/>
          </p:nvPr>
        </p:nvSpPr>
        <p:spPr>
          <a:xfrm>
            <a:off x="457200" y="-152400"/>
            <a:ext cx="8229600" cy="1143000"/>
          </a:xfrm>
        </p:spPr>
        <p:txBody>
          <a:bodyPr/>
          <a:lstStyle/>
          <a:p>
            <a:r>
              <a:rPr lang="en-US" altLang="it-IT" sz="4000">
                <a:latin typeface="Arial" panose="020B0604020202020204" pitchFamily="34" charset="0"/>
                <a:cs typeface="Arial" panose="020B0604020202020204" pitchFamily="34" charset="0"/>
              </a:rPr>
              <a:t>I-Cell disease (</a:t>
            </a:r>
            <a:r>
              <a:rPr lang="en-US" altLang="it-IT" sz="2400">
                <a:latin typeface="Arial" panose="020B0604020202020204" pitchFamily="34" charset="0"/>
                <a:cs typeface="Arial" panose="020B0604020202020204" pitchFamily="34" charset="0"/>
              </a:rPr>
              <a:t>Mucolipidosis Type II)</a:t>
            </a:r>
            <a:r>
              <a:rPr lang="en-US" altLang="it-IT" sz="4000">
                <a:latin typeface="Arial" panose="020B0604020202020204" pitchFamily="34" charset="0"/>
                <a:cs typeface="Arial" panose="020B0604020202020204" pitchFamily="34" charset="0"/>
              </a:rPr>
              <a:t> </a:t>
            </a:r>
          </a:p>
        </p:txBody>
      </p:sp>
      <p:pic>
        <p:nvPicPr>
          <p:cNvPr id="30725" name="Picture 4" descr="I-ce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19" y="2912584"/>
            <a:ext cx="2254889" cy="972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a:extLst>
              <a:ext uri="{FF2B5EF4-FFF2-40B4-BE49-F238E27FC236}">
                <a16:creationId xmlns:a16="http://schemas.microsoft.com/office/drawing/2014/main" id="{9348B008-D82F-4095-E62E-8B253E98E6BE}"/>
              </a:ext>
            </a:extLst>
          </p:cNvPr>
          <p:cNvSpPr txBox="1"/>
          <p:nvPr/>
        </p:nvSpPr>
        <p:spPr>
          <a:xfrm>
            <a:off x="323528" y="4365104"/>
            <a:ext cx="8000294" cy="2185214"/>
          </a:xfrm>
          <a:prstGeom prst="rect">
            <a:avLst/>
          </a:prstGeom>
          <a:noFill/>
        </p:spPr>
        <p:txBody>
          <a:bodyPr wrap="square">
            <a:spAutoFit/>
          </a:bodyPr>
          <a:lstStyle/>
          <a:p>
            <a:pPr algn="ctr" eaLnBrk="1" hangingPunct="1">
              <a:spcBef>
                <a:spcPct val="50000"/>
              </a:spcBef>
              <a:buFontTx/>
              <a:buNone/>
            </a:pPr>
            <a:r>
              <a:rPr lang="en-US" altLang="it-IT" sz="1600" b="1" dirty="0">
                <a:latin typeface="Arial" panose="020B0604020202020204" pitchFamily="34" charset="0"/>
                <a:cs typeface="Arial" panose="020B0604020202020204" pitchFamily="34" charset="0"/>
              </a:rPr>
              <a:t>Overall symptoms</a:t>
            </a:r>
          </a:p>
          <a:p>
            <a:pPr eaLnBrk="1" hangingPunct="1">
              <a:spcBef>
                <a:spcPct val="50000"/>
              </a:spcBef>
              <a:buFontTx/>
              <a:buNone/>
            </a:pPr>
            <a:r>
              <a:rPr lang="en-US" altLang="it-IT" sz="1600" b="1" dirty="0">
                <a:latin typeface="Arial" panose="020B0604020202020204" pitchFamily="34" charset="0"/>
                <a:cs typeface="Arial" panose="020B0604020202020204" pitchFamily="34" charset="0"/>
              </a:rPr>
              <a:t>Growth failure </a:t>
            </a:r>
            <a:r>
              <a:rPr lang="en-US" altLang="it-IT" sz="1600" dirty="0">
                <a:latin typeface="Arial" panose="020B0604020202020204" pitchFamily="34" charset="0"/>
                <a:cs typeface="Arial" panose="020B0604020202020204" pitchFamily="34" charset="0"/>
              </a:rPr>
              <a:t>and failure to thrive are rapidly progressive. </a:t>
            </a:r>
          </a:p>
          <a:p>
            <a:pPr eaLnBrk="1" hangingPunct="1">
              <a:spcBef>
                <a:spcPct val="50000"/>
              </a:spcBef>
              <a:buFontTx/>
              <a:buNone/>
            </a:pPr>
            <a:r>
              <a:rPr lang="en-US" altLang="it-IT" sz="1600" dirty="0">
                <a:latin typeface="Arial" panose="020B0604020202020204" pitchFamily="34" charset="0"/>
                <a:cs typeface="Arial" panose="020B0604020202020204" pitchFamily="34" charset="0"/>
              </a:rPr>
              <a:t>Developmental delay is severe and often the presenting symptom. </a:t>
            </a:r>
          </a:p>
          <a:p>
            <a:pPr eaLnBrk="1" hangingPunct="1">
              <a:spcBef>
                <a:spcPct val="50000"/>
              </a:spcBef>
              <a:buFontTx/>
              <a:buNone/>
            </a:pPr>
            <a:r>
              <a:rPr lang="en-US" altLang="it-IT" sz="1600" b="1" dirty="0">
                <a:latin typeface="Arial" panose="020B0604020202020204" pitchFamily="34" charset="0"/>
                <a:cs typeface="Arial" panose="020B0604020202020204" pitchFamily="34" charset="0"/>
              </a:rPr>
              <a:t>Coarse facial features </a:t>
            </a:r>
            <a:r>
              <a:rPr lang="en-US" altLang="it-IT" sz="1600" dirty="0">
                <a:latin typeface="Arial" panose="020B0604020202020204" pitchFamily="34" charset="0"/>
                <a:cs typeface="Arial" panose="020B0604020202020204" pitchFamily="34" charset="0"/>
              </a:rPr>
              <a:t>and musculoskeletal abnormalities </a:t>
            </a:r>
          </a:p>
          <a:p>
            <a:pPr eaLnBrk="1" hangingPunct="1">
              <a:spcBef>
                <a:spcPct val="50000"/>
              </a:spcBef>
              <a:buFontTx/>
              <a:buNone/>
            </a:pPr>
            <a:r>
              <a:rPr lang="en-US" altLang="it-IT" sz="1600" dirty="0">
                <a:latin typeface="Arial" panose="020B0604020202020204" pitchFamily="34" charset="0"/>
                <a:cs typeface="Arial" panose="020B0604020202020204" pitchFamily="34" charset="0"/>
              </a:rPr>
              <a:t>Frequent upper respiratory tract infections </a:t>
            </a:r>
          </a:p>
          <a:p>
            <a:pPr eaLnBrk="1" hangingPunct="1">
              <a:spcBef>
                <a:spcPct val="50000"/>
              </a:spcBef>
              <a:buFontTx/>
              <a:buNone/>
            </a:pPr>
            <a:r>
              <a:rPr lang="en-US" altLang="it-IT" sz="1600" dirty="0">
                <a:latin typeface="Arial" panose="020B0604020202020204" pitchFamily="34" charset="0"/>
                <a:cs typeface="Arial" panose="020B0604020202020204" pitchFamily="34" charset="0"/>
              </a:rPr>
              <a:t>Death from pneumonia or congestive heart failure occurs </a:t>
            </a:r>
            <a:r>
              <a:rPr lang="en-US" altLang="it-IT" sz="1600" b="1" dirty="0">
                <a:latin typeface="Arial" panose="020B0604020202020204" pitchFamily="34" charset="0"/>
                <a:cs typeface="Arial" panose="020B0604020202020204" pitchFamily="34" charset="0"/>
              </a:rPr>
              <a:t>in early childhood</a:t>
            </a:r>
            <a:endParaRPr lang="it-IT" sz="1600" b="1" dirty="0"/>
          </a:p>
        </p:txBody>
      </p:sp>
      <p:sp>
        <p:nvSpPr>
          <p:cNvPr id="5" name="CasellaDiTesto 4">
            <a:extLst>
              <a:ext uri="{FF2B5EF4-FFF2-40B4-BE49-F238E27FC236}">
                <a16:creationId xmlns:a16="http://schemas.microsoft.com/office/drawing/2014/main" id="{ED58393C-87CD-0E6A-3C37-E449DEE13E90}"/>
              </a:ext>
            </a:extLst>
          </p:cNvPr>
          <p:cNvSpPr txBox="1"/>
          <p:nvPr/>
        </p:nvSpPr>
        <p:spPr>
          <a:xfrm>
            <a:off x="157729" y="2905112"/>
            <a:ext cx="6471690" cy="954107"/>
          </a:xfrm>
          <a:prstGeom prst="rect">
            <a:avLst/>
          </a:prstGeom>
          <a:noFill/>
        </p:spPr>
        <p:txBody>
          <a:bodyPr wrap="square">
            <a:spAutoFit/>
          </a:bodyPr>
          <a:lstStyle/>
          <a:p>
            <a:pPr eaLnBrk="1" hangingPunct="1">
              <a:spcBef>
                <a:spcPct val="50000"/>
              </a:spcBef>
              <a:buFontTx/>
              <a:buNone/>
            </a:pPr>
            <a:r>
              <a:rPr lang="en-US" altLang="it-IT" sz="1600" dirty="0">
                <a:latin typeface="Arial" panose="020B0604020202020204" pitchFamily="34" charset="0"/>
                <a:cs typeface="Arial" panose="020B0604020202020204" pitchFamily="34" charset="0"/>
              </a:rPr>
              <a:t>Build up of proteins which cannot be degraded in </a:t>
            </a:r>
            <a:r>
              <a:rPr lang="en-US" altLang="it-IT" sz="1600" dirty="0" err="1">
                <a:latin typeface="Arial" panose="020B0604020202020204" pitchFamily="34" charset="0"/>
                <a:cs typeface="Arial" panose="020B0604020202020204" pitchFamily="34" charset="0"/>
              </a:rPr>
              <a:t>vacuols</a:t>
            </a:r>
            <a:r>
              <a:rPr lang="en-US" altLang="it-IT" sz="1600" dirty="0">
                <a:latin typeface="Arial" panose="020B0604020202020204" pitchFamily="34" charset="0"/>
                <a:cs typeface="Arial" panose="020B0604020202020204" pitchFamily="34" charset="0"/>
              </a:rPr>
              <a:t>. </a:t>
            </a:r>
          </a:p>
          <a:p>
            <a:pPr eaLnBrk="1" hangingPunct="1">
              <a:spcBef>
                <a:spcPct val="50000"/>
              </a:spcBef>
              <a:buFontTx/>
              <a:buNone/>
            </a:pPr>
            <a:r>
              <a:rPr lang="en-US" altLang="it-IT" sz="1600" dirty="0">
                <a:latin typeface="Arial" panose="020B0604020202020204" pitchFamily="34" charset="0"/>
                <a:cs typeface="Arial" panose="020B0604020202020204" pitchFamily="34" charset="0"/>
              </a:rPr>
              <a:t>Massive increase in number and size of </a:t>
            </a:r>
            <a:r>
              <a:rPr lang="en-US" altLang="it-IT" sz="1600" dirty="0" err="1">
                <a:latin typeface="Arial" panose="020B0604020202020204" pitchFamily="34" charset="0"/>
                <a:cs typeface="Arial" panose="020B0604020202020204" pitchFamily="34" charset="0"/>
              </a:rPr>
              <a:t>vacuols</a:t>
            </a:r>
            <a:r>
              <a:rPr lang="en-US" altLang="it-IT" sz="1600" dirty="0">
                <a:latin typeface="Arial" panose="020B0604020202020204" pitchFamily="34" charset="0"/>
                <a:cs typeface="Arial" panose="020B0604020202020204" pitchFamily="34" charset="0"/>
              </a:rPr>
              <a:t> which compromises cell architecture and function.</a:t>
            </a:r>
          </a:p>
        </p:txBody>
      </p:sp>
      <p:sp>
        <p:nvSpPr>
          <p:cNvPr id="7" name="CasellaDiTesto 6">
            <a:extLst>
              <a:ext uri="{FF2B5EF4-FFF2-40B4-BE49-F238E27FC236}">
                <a16:creationId xmlns:a16="http://schemas.microsoft.com/office/drawing/2014/main" id="{FBAE6A28-471B-8B38-A01E-95C2E1E7C672}"/>
              </a:ext>
            </a:extLst>
          </p:cNvPr>
          <p:cNvSpPr txBox="1"/>
          <p:nvPr/>
        </p:nvSpPr>
        <p:spPr>
          <a:xfrm>
            <a:off x="200615" y="892045"/>
            <a:ext cx="8246119" cy="1692771"/>
          </a:xfrm>
          <a:prstGeom prst="rect">
            <a:avLst/>
          </a:prstGeom>
          <a:noFill/>
        </p:spPr>
        <p:txBody>
          <a:bodyPr wrap="square">
            <a:spAutoFit/>
          </a:bodyPr>
          <a:lstStyle/>
          <a:p>
            <a:pPr eaLnBrk="1" hangingPunct="1">
              <a:spcBef>
                <a:spcPct val="50000"/>
              </a:spcBef>
              <a:buFontTx/>
              <a:buNone/>
            </a:pPr>
            <a:r>
              <a:rPr lang="en-US" altLang="it-IT" sz="1600" dirty="0">
                <a:latin typeface="Arial" panose="020B0604020202020204" pitchFamily="34" charset="0"/>
                <a:cs typeface="Arial" panose="020B0604020202020204" pitchFamily="34" charset="0"/>
              </a:rPr>
              <a:t>Autosomal recessive (1/640,000 live birth)</a:t>
            </a:r>
          </a:p>
          <a:p>
            <a:pPr eaLnBrk="1" hangingPunct="1">
              <a:spcBef>
                <a:spcPct val="50000"/>
              </a:spcBef>
              <a:buFontTx/>
              <a:buNone/>
            </a:pPr>
            <a:r>
              <a:rPr lang="en-US" altLang="it-IT" sz="1600" b="1" dirty="0">
                <a:latin typeface="Arial" panose="020B0604020202020204" pitchFamily="34" charset="0"/>
                <a:cs typeface="Arial" panose="020B0604020202020204" pitchFamily="34" charset="0"/>
              </a:rPr>
              <a:t>Absence of  </a:t>
            </a:r>
            <a:r>
              <a:rPr lang="en-US" altLang="it-IT" sz="1600" b="1" i="1" dirty="0">
                <a:latin typeface="Arial" panose="020B0604020202020204" pitchFamily="34" charset="0"/>
                <a:cs typeface="Arial" panose="020B0604020202020204" pitchFamily="34" charset="0"/>
              </a:rPr>
              <a:t>N</a:t>
            </a:r>
            <a:r>
              <a:rPr lang="en-US" altLang="it-IT" sz="1600" b="1" dirty="0">
                <a:latin typeface="Arial" panose="020B0604020202020204" pitchFamily="34" charset="0"/>
                <a:cs typeface="Arial" panose="020B0604020202020204" pitchFamily="34" charset="0"/>
              </a:rPr>
              <a:t>-acetylglucosaminyl-1-phosphotransferase.</a:t>
            </a:r>
          </a:p>
          <a:p>
            <a:pPr eaLnBrk="1" hangingPunct="1">
              <a:spcBef>
                <a:spcPct val="50000"/>
              </a:spcBef>
              <a:buFontTx/>
              <a:buNone/>
            </a:pPr>
            <a:endParaRPr lang="en-US" altLang="it-IT" sz="1600" b="1" dirty="0">
              <a:latin typeface="Arial" panose="020B0604020202020204" pitchFamily="34" charset="0"/>
              <a:cs typeface="Arial" panose="020B0604020202020204" pitchFamily="34" charset="0"/>
            </a:endParaRPr>
          </a:p>
          <a:p>
            <a:pPr eaLnBrk="1" hangingPunct="1">
              <a:spcBef>
                <a:spcPct val="50000"/>
              </a:spcBef>
              <a:buFontTx/>
              <a:buNone/>
            </a:pPr>
            <a:r>
              <a:rPr lang="en-US" altLang="it-IT" sz="1600" b="1" dirty="0">
                <a:solidFill>
                  <a:srgbClr val="FF0000"/>
                </a:solidFill>
                <a:latin typeface="Arial" panose="020B0604020202020204" pitchFamily="34" charset="0"/>
                <a:cs typeface="Arial" panose="020B0604020202020204" pitchFamily="34" charset="0"/>
              </a:rPr>
              <a:t>No Man-6P signal -&gt; enzymes are not targeted to lysosomes -&gt;  they are instead secreted to the media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p789_ISBN88-08-078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3375"/>
            <a:ext cx="3479800"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1"/>
          <p:cNvPicPr>
            <a:picLocks noChangeAspect="1" noChangeArrowheads="1"/>
          </p:cNvPicPr>
          <p:nvPr/>
        </p:nvPicPr>
        <p:blipFill>
          <a:blip r:embed="rId3">
            <a:extLst>
              <a:ext uri="{28A0092B-C50C-407E-A947-70E740481C1C}">
                <a14:useLocalDpi xmlns:a14="http://schemas.microsoft.com/office/drawing/2010/main" val="0"/>
              </a:ext>
            </a:extLst>
          </a:blip>
          <a:srcRect r="35945"/>
          <a:stretch>
            <a:fillRect/>
          </a:stretch>
        </p:blipFill>
        <p:spPr bwMode="auto">
          <a:xfrm>
            <a:off x="3492500" y="333375"/>
            <a:ext cx="5510213"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e 3"/>
          <p:cNvSpPr>
            <a:spLocks noChangeArrowheads="1"/>
          </p:cNvSpPr>
          <p:nvPr/>
        </p:nvSpPr>
        <p:spPr bwMode="auto">
          <a:xfrm>
            <a:off x="3203575" y="981075"/>
            <a:ext cx="2663825" cy="2808288"/>
          </a:xfrm>
          <a:prstGeom prst="ellipse">
            <a:avLst/>
          </a:prstGeom>
          <a:solidFill>
            <a:srgbClr val="00CC99">
              <a:alpha val="18039"/>
            </a:srgbClr>
          </a:solidFill>
          <a:ln w="9525" algn="ctr">
            <a:solidFill>
              <a:schemeClr val="tx1"/>
            </a:solidFill>
            <a:round/>
          </a:ln>
        </p:spPr>
        <p:txBody>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r>
              <a:rPr lang="it-IT" altLang="it-IT" sz="24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I Cell Fred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905" y="1361133"/>
            <a:ext cx="4620620" cy="3095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p:cNvSpPr txBox="1">
            <a:spLocks noChangeArrowheads="1"/>
          </p:cNvSpPr>
          <p:nvPr/>
        </p:nvSpPr>
        <p:spPr bwMode="auto">
          <a:xfrm>
            <a:off x="107556" y="531684"/>
            <a:ext cx="4752528"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spcBef>
                <a:spcPct val="0"/>
              </a:spcBef>
              <a:buFontTx/>
              <a:buNone/>
            </a:pPr>
            <a:endParaRPr lang="en-US" altLang="it-IT" sz="1600" dirty="0">
              <a:latin typeface="Arial" panose="020B0604020202020204" pitchFamily="34" charset="0"/>
              <a:cs typeface="Arial" panose="020B0604020202020204" pitchFamily="34" charset="0"/>
            </a:endParaRPr>
          </a:p>
          <a:p>
            <a:pPr algn="ctr">
              <a:spcBef>
                <a:spcPct val="0"/>
              </a:spcBef>
              <a:buFontTx/>
              <a:buNone/>
            </a:pPr>
            <a:endParaRPr lang="en-US" altLang="it-IT" sz="1600" dirty="0">
              <a:latin typeface="Arial" panose="020B0604020202020204" pitchFamily="34" charset="0"/>
              <a:cs typeface="Arial" panose="020B0604020202020204" pitchFamily="34" charset="0"/>
            </a:endParaRPr>
          </a:p>
          <a:p>
            <a:pPr algn="ctr">
              <a:spcBef>
                <a:spcPct val="0"/>
              </a:spcBef>
              <a:buFontTx/>
              <a:buNone/>
            </a:pPr>
            <a:r>
              <a:rPr lang="en-US" altLang="it-IT" sz="1600" b="1" dirty="0">
                <a:latin typeface="Arial" panose="020B0604020202020204" pitchFamily="34" charset="0"/>
                <a:cs typeface="Arial" panose="020B0604020202020204" pitchFamily="34" charset="0"/>
              </a:rPr>
              <a:t>3.5</a:t>
            </a:r>
            <a:r>
              <a:rPr lang="en-US" altLang="it-IT" sz="1600" b="1" dirty="0">
                <a:latin typeface="Arial" panose="020B0604020202020204" pitchFamily="34" charset="0"/>
                <a:cs typeface="Arial" panose="020B0604020202020204" pitchFamily="34" charset="0"/>
                <a:sym typeface="Symbol" panose="05050102010706020507" pitchFamily="18" charset="2"/>
              </a:rPr>
              <a:t></a:t>
            </a:r>
            <a:r>
              <a:rPr lang="en-US" altLang="it-IT" sz="1600" b="1" dirty="0">
                <a:latin typeface="Arial" panose="020B0604020202020204" pitchFamily="34" charset="0"/>
                <a:cs typeface="Arial" panose="020B0604020202020204" pitchFamily="34" charset="0"/>
              </a:rPr>
              <a:t> years old</a:t>
            </a:r>
            <a:r>
              <a:rPr lang="en-US" altLang="it-IT" sz="1600" dirty="0">
                <a:latin typeface="Arial" panose="020B0604020202020204" pitchFamily="34" charset="0"/>
                <a:cs typeface="Arial" panose="020B0604020202020204" pitchFamily="34" charset="0"/>
              </a:rPr>
              <a:t>, with her </a:t>
            </a:r>
            <a:r>
              <a:rPr lang="en-US" altLang="it-IT" sz="1600" b="1" dirty="0">
                <a:latin typeface="Arial" panose="020B0604020202020204" pitchFamily="34" charset="0"/>
                <a:cs typeface="Arial" panose="020B0604020202020204" pitchFamily="34" charset="0"/>
              </a:rPr>
              <a:t>1week-old</a:t>
            </a:r>
            <a:r>
              <a:rPr lang="en-US" altLang="it-IT" sz="1600" dirty="0">
                <a:latin typeface="Arial" panose="020B0604020202020204" pitchFamily="34" charset="0"/>
                <a:cs typeface="Arial" panose="020B0604020202020204" pitchFamily="34" charset="0"/>
              </a:rPr>
              <a:t> sister</a:t>
            </a:r>
          </a:p>
        </p:txBody>
      </p:sp>
      <p:sp>
        <p:nvSpPr>
          <p:cNvPr id="31748" name="Text Box 6"/>
          <p:cNvSpPr txBox="1">
            <a:spLocks noChangeArrowheads="1"/>
          </p:cNvSpPr>
          <p:nvPr/>
        </p:nvSpPr>
        <p:spPr bwMode="auto">
          <a:xfrm>
            <a:off x="611560" y="3601760"/>
            <a:ext cx="42849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60405020304" pitchFamily="18" charset="0"/>
              </a:defRPr>
            </a:lvl1pPr>
            <a:lvl2pPr>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lvl="1" eaLnBrk="1" hangingPunct="1">
              <a:spcBef>
                <a:spcPct val="0"/>
              </a:spcBef>
              <a:buFontTx/>
              <a:buNone/>
            </a:pPr>
            <a:r>
              <a:rPr lang="en-US" altLang="it-IT" sz="1400" dirty="0">
                <a:latin typeface="Arial" panose="020B0604020202020204" pitchFamily="34" charset="0"/>
                <a:cs typeface="Arial" panose="020B0604020202020204" pitchFamily="34" charset="0"/>
              </a:rPr>
              <a:t>.</a:t>
            </a:r>
          </a:p>
        </p:txBody>
      </p:sp>
      <p:pic>
        <p:nvPicPr>
          <p:cNvPr id="95234" name="Picture 2" descr="Image result for I-cell disease patien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051" y="1412776"/>
            <a:ext cx="3235449" cy="3184417"/>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p:cNvSpPr/>
          <p:nvPr/>
        </p:nvSpPr>
        <p:spPr>
          <a:xfrm>
            <a:off x="144038" y="4725144"/>
            <a:ext cx="5112568" cy="1383665"/>
          </a:xfrm>
          <a:prstGeom prst="rect">
            <a:avLst/>
          </a:prstGeom>
        </p:spPr>
        <p:txBody>
          <a:bodyPr wrap="square">
            <a:spAutoFit/>
          </a:bodyPr>
          <a:lstStyle/>
          <a:p>
            <a:r>
              <a:rPr lang="it-IT" sz="1400" b="1" dirty="0" err="1">
                <a:latin typeface="Arial" panose="020B0604020202020204" pitchFamily="34" charset="0"/>
                <a:cs typeface="Arial" panose="020B0604020202020204" pitchFamily="34" charset="0"/>
              </a:rPr>
              <a:t>Tiny</a:t>
            </a:r>
            <a:r>
              <a:rPr lang="it-IT" sz="1400" b="1" dirty="0">
                <a:latin typeface="Arial" panose="020B0604020202020204" pitchFamily="34" charset="0"/>
                <a:cs typeface="Arial" panose="020B0604020202020204" pitchFamily="34" charset="0"/>
              </a:rPr>
              <a:t> size</a:t>
            </a:r>
            <a:r>
              <a:rPr lang="it-IT" sz="1400" dirty="0">
                <a:latin typeface="Arial" panose="020B0604020202020204" pitchFamily="34" charset="0"/>
                <a:cs typeface="Arial" panose="020B0604020202020204" pitchFamily="34" charset="0"/>
              </a:rPr>
              <a:t> (not </a:t>
            </a:r>
            <a:r>
              <a:rPr lang="it-IT" sz="1400" dirty="0" err="1">
                <a:latin typeface="Arial" panose="020B0604020202020204" pitchFamily="34" charset="0"/>
                <a:cs typeface="Arial" panose="020B0604020202020204" pitchFamily="34" charset="0"/>
              </a:rPr>
              <a:t>much</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bigger</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than</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her</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newborn</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sister</a:t>
            </a:r>
            <a:r>
              <a:rPr lang="it-IT" sz="1400" dirty="0">
                <a:latin typeface="Arial" panose="020B0604020202020204" pitchFamily="34" charset="0"/>
                <a:cs typeface="Arial" panose="020B0604020202020204" pitchFamily="34" charset="0"/>
              </a:rPr>
              <a:t>)         </a:t>
            </a:r>
          </a:p>
          <a:p>
            <a:r>
              <a:rPr lang="it-IT" sz="1400" dirty="0" err="1">
                <a:latin typeface="Arial" panose="020B0604020202020204" pitchFamily="34" charset="0"/>
                <a:cs typeface="Arial" panose="020B0604020202020204" pitchFamily="34" charset="0"/>
              </a:rPr>
              <a:t>Skeletal</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abnormalities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causing</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disproportionately</a:t>
            </a:r>
            <a:r>
              <a:rPr lang="it-IT" sz="1400" dirty="0">
                <a:latin typeface="Arial" panose="020B0604020202020204" pitchFamily="34" charset="0"/>
                <a:cs typeface="Arial" panose="020B0604020202020204" pitchFamily="34" charset="0"/>
              </a:rPr>
              <a:t> large head</a:t>
            </a:r>
          </a:p>
          <a:p>
            <a:r>
              <a:rPr lang="it-IT" sz="1400" dirty="0">
                <a:latin typeface="Arial" panose="020B0604020202020204" pitchFamily="34" charset="0"/>
                <a:cs typeface="Arial" panose="020B0604020202020204" pitchFamily="34" charset="0"/>
              </a:rPr>
              <a:t>Fingers </a:t>
            </a:r>
            <a:r>
              <a:rPr lang="it-IT" sz="1400" dirty="0" err="1">
                <a:latin typeface="Arial" panose="020B0604020202020204" pitchFamily="34" charset="0"/>
                <a:cs typeface="Arial" panose="020B0604020202020204" pitchFamily="34" charset="0"/>
              </a:rPr>
              <a:t>clenched</a:t>
            </a:r>
            <a:r>
              <a:rPr lang="it-IT" sz="1400" dirty="0">
                <a:latin typeface="Arial" panose="020B0604020202020204" pitchFamily="34" charset="0"/>
                <a:cs typeface="Arial" panose="020B0604020202020204" pitchFamily="34" charset="0"/>
              </a:rPr>
              <a:t>   (joints </a:t>
            </a:r>
            <a:r>
              <a:rPr lang="it-IT" sz="1400" dirty="0" err="1">
                <a:latin typeface="Arial" panose="020B0604020202020204" pitchFamily="34" charset="0"/>
                <a:cs typeface="Arial" panose="020B0604020202020204" pitchFamily="34" charset="0"/>
              </a:rPr>
              <a:t>can’t</a:t>
            </a:r>
            <a:r>
              <a:rPr lang="it-IT" sz="1400" dirty="0">
                <a:latin typeface="Arial" panose="020B0604020202020204" pitchFamily="34" charset="0"/>
                <a:cs typeface="Arial" panose="020B0604020202020204" pitchFamily="34" charset="0"/>
              </a:rPr>
              <a:t> relax)</a:t>
            </a:r>
          </a:p>
          <a:p>
            <a:r>
              <a:rPr lang="it-IT" sz="1400" dirty="0" err="1">
                <a:latin typeface="Arial" panose="020B0604020202020204" pitchFamily="34" charset="0"/>
                <a:cs typeface="Arial" panose="020B0604020202020204" pitchFamily="34" charset="0"/>
              </a:rPr>
              <a:t>Gums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very</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swollen</a:t>
            </a:r>
            <a:endParaRPr lang="it-IT" sz="1400" dirty="0">
              <a:latin typeface="Arial" panose="020B0604020202020204" pitchFamily="34" charset="0"/>
              <a:cs typeface="Arial" panose="020B0604020202020204" pitchFamily="34" charset="0"/>
            </a:endParaRPr>
          </a:p>
          <a:p>
            <a:endParaRPr lang="it-IT" sz="1400" dirty="0">
              <a:latin typeface="Arial" panose="020B0604020202020204" pitchFamily="34" charset="0"/>
              <a:cs typeface="Arial" panose="020B0604020202020204" pitchFamily="34" charset="0"/>
            </a:endParaRPr>
          </a:p>
          <a:p>
            <a:r>
              <a:rPr lang="it-IT" sz="1400" dirty="0">
                <a:latin typeface="Arial" panose="020B0604020202020204" pitchFamily="34" charset="0"/>
                <a:cs typeface="Arial" panose="020B0604020202020204" pitchFamily="34" charset="0"/>
              </a:rPr>
              <a:t>The </a:t>
            </a:r>
            <a:r>
              <a:rPr lang="it-IT" sz="1400" dirty="0" err="1">
                <a:latin typeface="Arial" panose="020B0604020202020204" pitchFamily="34" charset="0"/>
                <a:cs typeface="Arial" panose="020B0604020202020204" pitchFamily="34" charset="0"/>
              </a:rPr>
              <a:t>patient</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died</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shortly</a:t>
            </a:r>
            <a:r>
              <a:rPr lang="it-IT" sz="1400" dirty="0">
                <a:latin typeface="Arial" panose="020B0604020202020204" pitchFamily="34" charset="0"/>
                <a:cs typeface="Arial" panose="020B0604020202020204" pitchFamily="34" charset="0"/>
              </a:rPr>
              <a:t> after </a:t>
            </a:r>
            <a:r>
              <a:rPr lang="it-IT" sz="1400" dirty="0" err="1">
                <a:latin typeface="Arial" panose="020B0604020202020204" pitchFamily="34" charset="0"/>
                <a:cs typeface="Arial" panose="020B0604020202020204" pitchFamily="34" charset="0"/>
              </a:rPr>
              <a:t>this</a:t>
            </a:r>
            <a:r>
              <a:rPr lang="it-IT" sz="1400" dirty="0">
                <a:latin typeface="Arial" panose="020B0604020202020204" pitchFamily="34" charset="0"/>
                <a:cs typeface="Arial" panose="020B0604020202020204" pitchFamily="34" charset="0"/>
              </a:rPr>
              <a:t> picture </a:t>
            </a:r>
            <a:r>
              <a:rPr lang="it-IT" sz="1400" dirty="0" err="1">
                <a:latin typeface="Arial" panose="020B0604020202020204" pitchFamily="34" charset="0"/>
                <a:cs typeface="Arial" panose="020B0604020202020204" pitchFamily="34" charset="0"/>
              </a:rPr>
              <a:t>was</a:t>
            </a:r>
            <a:r>
              <a:rPr lang="it-IT" sz="1400" dirty="0">
                <a:latin typeface="Arial" panose="020B0604020202020204" pitchFamily="34" charset="0"/>
                <a:cs typeface="Arial" panose="020B0604020202020204" pitchFamily="34" charset="0"/>
              </a:rPr>
              <a:t> </a:t>
            </a:r>
            <a:r>
              <a:rPr lang="it-IT" sz="1400" dirty="0" err="1">
                <a:latin typeface="Arial" panose="020B0604020202020204" pitchFamily="34" charset="0"/>
                <a:cs typeface="Arial" panose="020B0604020202020204" pitchFamily="34" charset="0"/>
              </a:rPr>
              <a:t>taken</a:t>
            </a:r>
            <a:endParaRPr lang="it-IT" sz="1400" dirty="0">
              <a:latin typeface="Arial" panose="020B0604020202020204" pitchFamily="34" charset="0"/>
              <a:cs typeface="Arial" panose="020B0604020202020204" pitchFamily="34" charset="0"/>
            </a:endParaRPr>
          </a:p>
        </p:txBody>
      </p:sp>
      <p:sp>
        <p:nvSpPr>
          <p:cNvPr id="4" name="Rettangolo 3"/>
          <p:cNvSpPr/>
          <p:nvPr/>
        </p:nvSpPr>
        <p:spPr>
          <a:xfrm>
            <a:off x="5507990" y="4869180"/>
            <a:ext cx="3634740" cy="1169551"/>
          </a:xfrm>
          <a:prstGeom prst="rect">
            <a:avLst/>
          </a:prstGeom>
        </p:spPr>
        <p:txBody>
          <a:bodyPr wrap="square">
            <a:spAutoFit/>
          </a:bodyPr>
          <a:lstStyle/>
          <a:p>
            <a:pPr>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22-months-old, has inclusive-cell (</a:t>
            </a:r>
            <a:r>
              <a:rPr lang="en-US" sz="1400" dirty="0" err="1">
                <a:solidFill>
                  <a:srgbClr val="000000"/>
                </a:solidFill>
                <a:latin typeface="Arial" panose="020B0604020202020204" pitchFamily="34" charset="0"/>
                <a:cs typeface="Arial" panose="020B0604020202020204" pitchFamily="34" charset="0"/>
              </a:rPr>
              <a:t>i</a:t>
            </a:r>
            <a:r>
              <a:rPr lang="en-US" sz="1400" dirty="0">
                <a:solidFill>
                  <a:srgbClr val="000000"/>
                </a:solidFill>
                <a:latin typeface="Arial" panose="020B0604020202020204" pitchFamily="34" charset="0"/>
                <a:cs typeface="Arial" panose="020B0604020202020204" pitchFamily="34" charset="0"/>
              </a:rPr>
              <a:t>-cell) disease</a:t>
            </a:r>
          </a:p>
          <a:p>
            <a:pPr>
              <a:buFont typeface="Arial" panose="020B0604020202020204" pitchFamily="34" charset="0"/>
              <a:buChar char="•"/>
            </a:pPr>
            <a:endParaRPr lang="en-US" sz="1400" dirty="0">
              <a:solidFill>
                <a:srgbClr val="000000"/>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400" dirty="0">
                <a:solidFill>
                  <a:srgbClr val="000000"/>
                </a:solidFill>
                <a:latin typeface="Arial" panose="020B0604020202020204" pitchFamily="34" charset="0"/>
                <a:cs typeface="Arial" panose="020B0604020202020204" pitchFamily="34" charset="0"/>
              </a:rPr>
              <a:t>This affects her breathing, digestion, joints and will lead to premature death</a:t>
            </a:r>
          </a:p>
        </p:txBody>
      </p:sp>
      <p:sp>
        <p:nvSpPr>
          <p:cNvPr id="2" name="Text Box 1"/>
          <p:cNvSpPr txBox="1"/>
          <p:nvPr/>
        </p:nvSpPr>
        <p:spPr>
          <a:xfrm>
            <a:off x="2987358" y="188595"/>
            <a:ext cx="3331845" cy="460375"/>
          </a:xfrm>
          <a:prstGeom prst="rect">
            <a:avLst/>
          </a:prstGeom>
          <a:noFill/>
        </p:spPr>
        <p:txBody>
          <a:bodyPr wrap="none" rtlCol="0" anchor="t">
            <a:spAutoFit/>
          </a:bodyPr>
          <a:lstStyle/>
          <a:p>
            <a:pPr algn="ctr">
              <a:spcBef>
                <a:spcPct val="0"/>
              </a:spcBef>
              <a:buFontTx/>
              <a:buNone/>
            </a:pPr>
            <a:r>
              <a:rPr lang="en-US" altLang="it-IT" b="1" dirty="0">
                <a:latin typeface="Arial" panose="020B0604020202020204" pitchFamily="34" charset="0"/>
                <a:cs typeface="Arial" panose="020B0604020202020204" pitchFamily="34" charset="0"/>
                <a:sym typeface="+mn-ea"/>
              </a:rPr>
              <a:t>I-cell disease patient,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p:nvPr/>
        </p:nvGrpSpPr>
        <p:grpSpPr bwMode="auto">
          <a:xfrm>
            <a:off x="4419600" y="1917700"/>
            <a:ext cx="4629150" cy="4940300"/>
            <a:chOff x="2784" y="1208"/>
            <a:chExt cx="2916" cy="3112"/>
          </a:xfrm>
        </p:grpSpPr>
        <p:pic>
          <p:nvPicPr>
            <p:cNvPr id="32812" name="Picture 3"/>
            <p:cNvPicPr>
              <a:picLocks noChangeAspect="1" noChangeArrowheads="1"/>
            </p:cNvPicPr>
            <p:nvPr/>
          </p:nvPicPr>
          <p:blipFill>
            <a:blip r:embed="rId2">
              <a:extLst>
                <a:ext uri="{28A0092B-C50C-407E-A947-70E740481C1C}">
                  <a14:useLocalDpi xmlns:a14="http://schemas.microsoft.com/office/drawing/2010/main" val="0"/>
                </a:ext>
              </a:extLst>
            </a:blip>
            <a:srcRect l="47501" r="7417" b="4424"/>
            <a:stretch>
              <a:fillRect/>
            </a:stretch>
          </p:blipFill>
          <p:spPr bwMode="auto">
            <a:xfrm>
              <a:off x="2784" y="1208"/>
              <a:ext cx="2916" cy="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13" name="Rectangle 4"/>
            <p:cNvSpPr>
              <a:spLocks noChangeArrowheads="1"/>
            </p:cNvSpPr>
            <p:nvPr/>
          </p:nvSpPr>
          <p:spPr bwMode="auto">
            <a:xfrm>
              <a:off x="4704" y="3328"/>
              <a:ext cx="736" cy="233"/>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r>
                <a:rPr lang="en-US" altLang="it-IT" sz="1800" b="1">
                  <a:latin typeface="Cambria" panose="02040503050406030204" pitchFamily="18" charset="0"/>
                </a:rPr>
                <a:t>lysosome</a:t>
              </a:r>
            </a:p>
          </p:txBody>
        </p:sp>
      </p:grpSp>
      <p:sp>
        <p:nvSpPr>
          <p:cNvPr id="32771" name="Rectangle 5"/>
          <p:cNvSpPr>
            <a:spLocks noChangeArrowheads="1"/>
          </p:cNvSpPr>
          <p:nvPr/>
        </p:nvSpPr>
        <p:spPr bwMode="auto">
          <a:xfrm>
            <a:off x="4325938" y="2374900"/>
            <a:ext cx="1797050" cy="447675"/>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772" name="Rectangle 6"/>
          <p:cNvSpPr>
            <a:spLocks noChangeArrowheads="1"/>
          </p:cNvSpPr>
          <p:nvPr/>
        </p:nvSpPr>
        <p:spPr bwMode="auto">
          <a:xfrm>
            <a:off x="7150100" y="4075113"/>
            <a:ext cx="1112838" cy="447675"/>
          </a:xfrm>
          <a:prstGeom prst="rect">
            <a:avLst/>
          </a:prstGeom>
          <a:solidFill>
            <a:schemeClr val="folHlink"/>
          </a:solidFill>
          <a:ln w="9525">
            <a:solidFill>
              <a:schemeClr val="folHlink"/>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773" name="Rectangle 7"/>
          <p:cNvSpPr>
            <a:spLocks noChangeArrowheads="1"/>
          </p:cNvSpPr>
          <p:nvPr/>
        </p:nvSpPr>
        <p:spPr bwMode="auto">
          <a:xfrm>
            <a:off x="8701088" y="3897313"/>
            <a:ext cx="468312" cy="446087"/>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pic>
        <p:nvPicPr>
          <p:cNvPr id="32774" name="Picture 8"/>
          <p:cNvPicPr>
            <a:picLocks noChangeAspect="1" noChangeArrowheads="1"/>
          </p:cNvPicPr>
          <p:nvPr/>
        </p:nvPicPr>
        <p:blipFill>
          <a:blip r:embed="rId2">
            <a:extLst>
              <a:ext uri="{28A0092B-C50C-407E-A947-70E740481C1C}">
                <a14:useLocalDpi xmlns:a14="http://schemas.microsoft.com/office/drawing/2010/main" val="0"/>
              </a:ext>
            </a:extLst>
          </a:blip>
          <a:srcRect r="54999"/>
          <a:stretch>
            <a:fillRect/>
          </a:stretch>
        </p:blipFill>
        <p:spPr bwMode="auto">
          <a:xfrm>
            <a:off x="0" y="1066800"/>
            <a:ext cx="4619625"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angle 9"/>
          <p:cNvSpPr>
            <a:spLocks noChangeArrowheads="1"/>
          </p:cNvSpPr>
          <p:nvPr/>
        </p:nvSpPr>
        <p:spPr bwMode="auto">
          <a:xfrm>
            <a:off x="12700" y="2406650"/>
            <a:ext cx="1027113" cy="447675"/>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776" name="Rectangle 10"/>
          <p:cNvSpPr>
            <a:spLocks noChangeArrowheads="1"/>
          </p:cNvSpPr>
          <p:nvPr/>
        </p:nvSpPr>
        <p:spPr bwMode="auto">
          <a:xfrm>
            <a:off x="3678238" y="2049463"/>
            <a:ext cx="1198562" cy="447675"/>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777" name="Text Box 11"/>
          <p:cNvSpPr txBox="1">
            <a:spLocks noChangeArrowheads="1"/>
          </p:cNvSpPr>
          <p:nvPr/>
        </p:nvSpPr>
        <p:spPr bwMode="auto">
          <a:xfrm>
            <a:off x="428625" y="41275"/>
            <a:ext cx="8358188" cy="8731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lnSpc>
                <a:spcPct val="80000"/>
              </a:lnSpc>
              <a:spcBef>
                <a:spcPct val="0"/>
              </a:spcBef>
              <a:buFontTx/>
              <a:buNone/>
            </a:pPr>
            <a:r>
              <a:rPr lang="en-US" altLang="it-IT" b="1">
                <a:solidFill>
                  <a:srgbClr val="FF0000"/>
                </a:solidFill>
                <a:latin typeface="Cambria" panose="02040503050406030204" pitchFamily="18" charset="0"/>
              </a:rPr>
              <a:t>Biosynthesis and trafficking</a:t>
            </a:r>
          </a:p>
          <a:p>
            <a:pPr algn="ctr">
              <a:lnSpc>
                <a:spcPct val="80000"/>
              </a:lnSpc>
              <a:spcBef>
                <a:spcPct val="0"/>
              </a:spcBef>
              <a:buFontTx/>
              <a:buNone/>
            </a:pPr>
            <a:r>
              <a:rPr lang="en-US" altLang="it-IT" b="1">
                <a:solidFill>
                  <a:srgbClr val="FF0000"/>
                </a:solidFill>
                <a:latin typeface="Cambria" panose="02040503050406030204" pitchFamily="18" charset="0"/>
              </a:rPr>
              <a:t>of a lysosomal hydrolase</a:t>
            </a:r>
          </a:p>
        </p:txBody>
      </p:sp>
      <p:sp>
        <p:nvSpPr>
          <p:cNvPr id="32778" name="Rectangle 12"/>
          <p:cNvSpPr>
            <a:spLocks noChangeArrowheads="1"/>
          </p:cNvSpPr>
          <p:nvPr/>
        </p:nvSpPr>
        <p:spPr bwMode="auto">
          <a:xfrm>
            <a:off x="4419600" y="5562600"/>
            <a:ext cx="1189038" cy="447675"/>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779" name="Rectangle 13"/>
          <p:cNvSpPr>
            <a:spLocks noChangeArrowheads="1"/>
          </p:cNvSpPr>
          <p:nvPr/>
        </p:nvSpPr>
        <p:spPr bwMode="auto">
          <a:xfrm>
            <a:off x="4191000" y="4648200"/>
            <a:ext cx="457200" cy="447675"/>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780" name="Rectangle 14"/>
          <p:cNvSpPr>
            <a:spLocks noChangeArrowheads="1"/>
          </p:cNvSpPr>
          <p:nvPr/>
        </p:nvSpPr>
        <p:spPr bwMode="auto">
          <a:xfrm>
            <a:off x="4038600" y="3810000"/>
            <a:ext cx="1066800" cy="447675"/>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781" name="Rectangle 15"/>
          <p:cNvSpPr>
            <a:spLocks noChangeArrowheads="1"/>
          </p:cNvSpPr>
          <p:nvPr/>
        </p:nvSpPr>
        <p:spPr bwMode="auto">
          <a:xfrm>
            <a:off x="5486400" y="4724400"/>
            <a:ext cx="685800" cy="447675"/>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782" name="Rectangle 16"/>
          <p:cNvSpPr>
            <a:spLocks noChangeArrowheads="1"/>
          </p:cNvSpPr>
          <p:nvPr/>
        </p:nvSpPr>
        <p:spPr bwMode="auto">
          <a:xfrm>
            <a:off x="4495800" y="3200400"/>
            <a:ext cx="304800" cy="447675"/>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783" name="Rectangle 17"/>
          <p:cNvSpPr>
            <a:spLocks noChangeArrowheads="1"/>
          </p:cNvSpPr>
          <p:nvPr/>
        </p:nvSpPr>
        <p:spPr bwMode="auto">
          <a:xfrm>
            <a:off x="8839200" y="4735513"/>
            <a:ext cx="304800" cy="446087"/>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784" name="Freeform 18"/>
          <p:cNvSpPr/>
          <p:nvPr/>
        </p:nvSpPr>
        <p:spPr bwMode="auto">
          <a:xfrm>
            <a:off x="609600" y="2362200"/>
            <a:ext cx="457200" cy="381000"/>
          </a:xfrm>
          <a:custGeom>
            <a:avLst/>
            <a:gdLst>
              <a:gd name="T0" fmla="*/ 0 w 288"/>
              <a:gd name="T1" fmla="*/ 0 h 240"/>
              <a:gd name="T2" fmla="*/ 2147483646 w 288"/>
              <a:gd name="T3" fmla="*/ 0 h 240"/>
              <a:gd name="T4" fmla="*/ 2147483646 w 288"/>
              <a:gd name="T5" fmla="*/ 2147483646 h 240"/>
              <a:gd name="T6" fmla="*/ 2147483646 w 288"/>
              <a:gd name="T7" fmla="*/ 2147483646 h 240"/>
              <a:gd name="T8" fmla="*/ 2147483646 w 288"/>
              <a:gd name="T9" fmla="*/ 2147483646 h 240"/>
              <a:gd name="T10" fmla="*/ 2147483646 w 288"/>
              <a:gd name="T11" fmla="*/ 2147483646 h 240"/>
              <a:gd name="T12" fmla="*/ 0 w 288"/>
              <a:gd name="T13" fmla="*/ 0 h 240"/>
              <a:gd name="T14" fmla="*/ 0 60000 65536"/>
              <a:gd name="T15" fmla="*/ 0 60000 65536"/>
              <a:gd name="T16" fmla="*/ 0 60000 65536"/>
              <a:gd name="T17" fmla="*/ 0 60000 65536"/>
              <a:gd name="T18" fmla="*/ 0 60000 65536"/>
              <a:gd name="T19" fmla="*/ 0 60000 65536"/>
              <a:gd name="T20" fmla="*/ 0 60000 65536"/>
              <a:gd name="T21" fmla="*/ 0 w 288"/>
              <a:gd name="T22" fmla="*/ 0 h 240"/>
              <a:gd name="T23" fmla="*/ 288 w 288"/>
              <a:gd name="T24" fmla="*/ 240 h 2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8" h="240">
                <a:moveTo>
                  <a:pt x="0" y="0"/>
                </a:moveTo>
                <a:lnTo>
                  <a:pt x="288" y="0"/>
                </a:lnTo>
                <a:lnTo>
                  <a:pt x="288" y="240"/>
                </a:lnTo>
                <a:lnTo>
                  <a:pt x="200" y="240"/>
                </a:lnTo>
                <a:lnTo>
                  <a:pt x="112" y="176"/>
                </a:lnTo>
                <a:lnTo>
                  <a:pt x="24" y="88"/>
                </a:lnTo>
                <a:lnTo>
                  <a:pt x="0" y="0"/>
                </a:lnTo>
                <a:close/>
              </a:path>
            </a:pathLst>
          </a:custGeom>
          <a:solidFill>
            <a:schemeClr val="folHlink"/>
          </a:solidFill>
          <a:ln w="9525">
            <a:solidFill>
              <a:schemeClr val="folHlink"/>
            </a:solidFill>
            <a:round/>
          </a:ln>
        </p:spPr>
        <p:txBody>
          <a:bodyPr wrap="none" anchor="ctr"/>
          <a:lstStyle/>
          <a:p>
            <a:endParaRPr lang="it-IT"/>
          </a:p>
        </p:txBody>
      </p:sp>
      <p:sp>
        <p:nvSpPr>
          <p:cNvPr id="32785" name="Rectangle 19"/>
          <p:cNvSpPr>
            <a:spLocks noChangeArrowheads="1"/>
          </p:cNvSpPr>
          <p:nvPr/>
        </p:nvSpPr>
        <p:spPr bwMode="auto">
          <a:xfrm>
            <a:off x="5600700" y="3048000"/>
            <a:ext cx="958850" cy="447675"/>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786" name="Rectangle 20"/>
          <p:cNvSpPr>
            <a:spLocks noChangeArrowheads="1"/>
          </p:cNvSpPr>
          <p:nvPr/>
        </p:nvSpPr>
        <p:spPr bwMode="auto">
          <a:xfrm>
            <a:off x="4770438" y="2378075"/>
            <a:ext cx="1846262" cy="523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spcBef>
                <a:spcPct val="0"/>
              </a:spcBef>
              <a:buFontTx/>
              <a:buNone/>
            </a:pPr>
            <a:r>
              <a:rPr lang="en-US" altLang="it-IT" sz="1400" b="1">
                <a:latin typeface="Cambria" panose="02040503050406030204" pitchFamily="18" charset="0"/>
              </a:rPr>
              <a:t>receptor-dependent</a:t>
            </a:r>
          </a:p>
          <a:p>
            <a:pPr algn="ctr">
              <a:spcBef>
                <a:spcPct val="0"/>
              </a:spcBef>
              <a:buFontTx/>
              <a:buNone/>
            </a:pPr>
            <a:r>
              <a:rPr lang="en-US" altLang="it-IT" sz="1400" b="1">
                <a:latin typeface="Cambria" panose="02040503050406030204" pitchFamily="18" charset="0"/>
              </a:rPr>
              <a:t>transport</a:t>
            </a:r>
          </a:p>
        </p:txBody>
      </p:sp>
      <p:sp>
        <p:nvSpPr>
          <p:cNvPr id="32787" name="Rectangle 21"/>
          <p:cNvSpPr>
            <a:spLocks noChangeArrowheads="1"/>
          </p:cNvSpPr>
          <p:nvPr/>
        </p:nvSpPr>
        <p:spPr bwMode="auto">
          <a:xfrm>
            <a:off x="4641850" y="5665788"/>
            <a:ext cx="936625" cy="523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spcBef>
                <a:spcPct val="0"/>
              </a:spcBef>
              <a:buFontTx/>
              <a:buNone/>
            </a:pPr>
            <a:r>
              <a:rPr lang="en-US" altLang="it-IT" sz="1400" b="1">
                <a:latin typeface="Cambria" panose="02040503050406030204" pitchFamily="18" charset="0"/>
              </a:rPr>
              <a:t>receptor </a:t>
            </a:r>
          </a:p>
          <a:p>
            <a:pPr algn="ctr">
              <a:spcBef>
                <a:spcPct val="0"/>
              </a:spcBef>
              <a:buFontTx/>
              <a:buNone/>
            </a:pPr>
            <a:r>
              <a:rPr lang="en-US" altLang="it-IT" sz="1400" b="1">
                <a:latin typeface="Cambria" panose="02040503050406030204" pitchFamily="18" charset="0"/>
              </a:rPr>
              <a:t>recycling</a:t>
            </a:r>
          </a:p>
        </p:txBody>
      </p:sp>
      <p:sp>
        <p:nvSpPr>
          <p:cNvPr id="32788" name="Line 22"/>
          <p:cNvSpPr>
            <a:spLocks noChangeShapeType="1"/>
          </p:cNvSpPr>
          <p:nvPr/>
        </p:nvSpPr>
        <p:spPr bwMode="auto">
          <a:xfrm>
            <a:off x="4584700" y="3124200"/>
            <a:ext cx="215900" cy="76200"/>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2789" name="Line 23"/>
          <p:cNvSpPr>
            <a:spLocks noChangeShapeType="1"/>
          </p:cNvSpPr>
          <p:nvPr/>
        </p:nvSpPr>
        <p:spPr bwMode="auto">
          <a:xfrm>
            <a:off x="5715000" y="3276600"/>
            <a:ext cx="762000" cy="76200"/>
          </a:xfrm>
          <a:prstGeom prst="line">
            <a:avLst/>
          </a:prstGeom>
          <a:noFill/>
          <a:ln w="57150">
            <a:solidFill>
              <a:srgbClr val="FF0000"/>
            </a:solidFill>
            <a:rou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2790" name="Line 24"/>
          <p:cNvSpPr>
            <a:spLocks noChangeShapeType="1"/>
          </p:cNvSpPr>
          <p:nvPr/>
        </p:nvSpPr>
        <p:spPr bwMode="auto">
          <a:xfrm flipH="1">
            <a:off x="5562600" y="4876800"/>
            <a:ext cx="533400" cy="76200"/>
          </a:xfrm>
          <a:prstGeom prst="line">
            <a:avLst/>
          </a:prstGeom>
          <a:noFill/>
          <a:ln w="57150">
            <a:solidFill>
              <a:schemeClr val="accent2"/>
            </a:solidFill>
            <a:rou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2791" name="Line 25"/>
          <p:cNvSpPr>
            <a:spLocks noChangeShapeType="1"/>
          </p:cNvSpPr>
          <p:nvPr/>
        </p:nvSpPr>
        <p:spPr bwMode="auto">
          <a:xfrm flipH="1" flipV="1">
            <a:off x="3886200" y="4267200"/>
            <a:ext cx="685800" cy="533400"/>
          </a:xfrm>
          <a:prstGeom prst="line">
            <a:avLst/>
          </a:prstGeom>
          <a:noFill/>
          <a:ln w="57150">
            <a:solidFill>
              <a:schemeClr val="accent2"/>
            </a:solidFill>
            <a:rou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2792" name="Rectangle 26"/>
          <p:cNvSpPr>
            <a:spLocks noChangeArrowheads="1"/>
          </p:cNvSpPr>
          <p:nvPr/>
        </p:nvSpPr>
        <p:spPr bwMode="auto">
          <a:xfrm>
            <a:off x="7315200" y="2362200"/>
            <a:ext cx="1676400" cy="914400"/>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grpSp>
        <p:nvGrpSpPr>
          <p:cNvPr id="32793" name="Group 27"/>
          <p:cNvGrpSpPr/>
          <p:nvPr/>
        </p:nvGrpSpPr>
        <p:grpSpPr bwMode="auto">
          <a:xfrm>
            <a:off x="3965575" y="1600200"/>
            <a:ext cx="1435100" cy="963613"/>
            <a:chOff x="2416" y="785"/>
            <a:chExt cx="904" cy="607"/>
          </a:xfrm>
        </p:grpSpPr>
        <p:sp>
          <p:nvSpPr>
            <p:cNvPr id="32810" name="Rectangle 28"/>
            <p:cNvSpPr>
              <a:spLocks noChangeArrowheads="1"/>
            </p:cNvSpPr>
            <p:nvPr/>
          </p:nvSpPr>
          <p:spPr bwMode="auto">
            <a:xfrm>
              <a:off x="2416" y="785"/>
              <a:ext cx="904" cy="33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spcBef>
                  <a:spcPct val="0"/>
                </a:spcBef>
                <a:buFontTx/>
                <a:buNone/>
              </a:pPr>
              <a:r>
                <a:rPr lang="en-US" altLang="it-IT" sz="1400" b="1">
                  <a:latin typeface="Cambria" panose="02040503050406030204" pitchFamily="18" charset="0"/>
                </a:rPr>
                <a:t>binding to M6P</a:t>
              </a:r>
            </a:p>
            <a:p>
              <a:pPr algn="ctr">
                <a:spcBef>
                  <a:spcPct val="0"/>
                </a:spcBef>
                <a:buFontTx/>
                <a:buNone/>
              </a:pPr>
              <a:r>
                <a:rPr lang="en-US" altLang="it-IT" sz="1400" b="1">
                  <a:latin typeface="Cambria" panose="02040503050406030204" pitchFamily="18" charset="0"/>
                </a:rPr>
                <a:t>receptor</a:t>
              </a:r>
            </a:p>
          </p:txBody>
        </p:sp>
        <p:sp>
          <p:nvSpPr>
            <p:cNvPr id="32811" name="Line 29"/>
            <p:cNvSpPr>
              <a:spLocks noChangeShapeType="1"/>
            </p:cNvSpPr>
            <p:nvPr/>
          </p:nvSpPr>
          <p:spPr bwMode="auto">
            <a:xfrm flipH="1">
              <a:off x="2592" y="1152"/>
              <a:ext cx="48" cy="240"/>
            </a:xfrm>
            <a:prstGeom prst="line">
              <a:avLst/>
            </a:prstGeom>
            <a:noFill/>
            <a:ln w="19050">
              <a:solidFill>
                <a:schemeClr val="tx2"/>
              </a:solidFill>
              <a:rou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sp>
        <p:nvSpPr>
          <p:cNvPr id="32794" name="Freeform 30"/>
          <p:cNvSpPr/>
          <p:nvPr/>
        </p:nvSpPr>
        <p:spPr bwMode="auto">
          <a:xfrm>
            <a:off x="7315200" y="2959100"/>
            <a:ext cx="1524000" cy="381000"/>
          </a:xfrm>
          <a:custGeom>
            <a:avLst/>
            <a:gdLst>
              <a:gd name="T0" fmla="*/ 2147483646 w 960"/>
              <a:gd name="T1" fmla="*/ 2147483646 h 240"/>
              <a:gd name="T2" fmla="*/ 0 w 960"/>
              <a:gd name="T3" fmla="*/ 2147483646 h 240"/>
              <a:gd name="T4" fmla="*/ 0 w 960"/>
              <a:gd name="T5" fmla="*/ 2147483646 h 240"/>
              <a:gd name="T6" fmla="*/ 2147483646 w 960"/>
              <a:gd name="T7" fmla="*/ 0 h 240"/>
              <a:gd name="T8" fmla="*/ 2147483646 w 960"/>
              <a:gd name="T9" fmla="*/ 0 h 240"/>
              <a:gd name="T10" fmla="*/ 2147483646 w 960"/>
              <a:gd name="T11" fmla="*/ 0 h 240"/>
              <a:gd name="T12" fmla="*/ 2147483646 w 960"/>
              <a:gd name="T13" fmla="*/ 2147483646 h 240"/>
              <a:gd name="T14" fmla="*/ 2147483646 w 960"/>
              <a:gd name="T15" fmla="*/ 2147483646 h 240"/>
              <a:gd name="T16" fmla="*/ 2147483646 w 960"/>
              <a:gd name="T17" fmla="*/ 2147483646 h 240"/>
              <a:gd name="T18" fmla="*/ 2147483646 w 960"/>
              <a:gd name="T19" fmla="*/ 2147483646 h 2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240"/>
              <a:gd name="T32" fmla="*/ 960 w 960"/>
              <a:gd name="T33" fmla="*/ 240 h 2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240">
                <a:moveTo>
                  <a:pt x="960" y="240"/>
                </a:moveTo>
                <a:lnTo>
                  <a:pt x="0" y="240"/>
                </a:lnTo>
                <a:lnTo>
                  <a:pt x="0" y="96"/>
                </a:lnTo>
                <a:lnTo>
                  <a:pt x="192" y="0"/>
                </a:lnTo>
                <a:lnTo>
                  <a:pt x="240" y="0"/>
                </a:lnTo>
                <a:lnTo>
                  <a:pt x="336" y="0"/>
                </a:lnTo>
                <a:lnTo>
                  <a:pt x="528" y="40"/>
                </a:lnTo>
                <a:lnTo>
                  <a:pt x="776" y="112"/>
                </a:lnTo>
                <a:lnTo>
                  <a:pt x="888" y="160"/>
                </a:lnTo>
                <a:lnTo>
                  <a:pt x="960" y="240"/>
                </a:lnTo>
                <a:close/>
              </a:path>
            </a:pathLst>
          </a:custGeom>
          <a:solidFill>
            <a:schemeClr val="folHlink"/>
          </a:solidFill>
          <a:ln w="9525">
            <a:solidFill>
              <a:schemeClr val="folHlink"/>
            </a:solidFill>
            <a:round/>
          </a:ln>
        </p:spPr>
        <p:txBody>
          <a:bodyPr wrap="none" anchor="ctr"/>
          <a:lstStyle/>
          <a:p>
            <a:endParaRPr lang="it-IT"/>
          </a:p>
        </p:txBody>
      </p:sp>
      <p:sp>
        <p:nvSpPr>
          <p:cNvPr id="32795" name="Freeform 31"/>
          <p:cNvSpPr/>
          <p:nvPr/>
        </p:nvSpPr>
        <p:spPr bwMode="auto">
          <a:xfrm>
            <a:off x="7315200" y="2963863"/>
            <a:ext cx="1524000" cy="388937"/>
          </a:xfrm>
          <a:custGeom>
            <a:avLst/>
            <a:gdLst>
              <a:gd name="T0" fmla="*/ 2147483646 w 960"/>
              <a:gd name="T1" fmla="*/ 2147483646 h 245"/>
              <a:gd name="T2" fmla="*/ 2147483646 w 960"/>
              <a:gd name="T3" fmla="*/ 2147483646 h 245"/>
              <a:gd name="T4" fmla="*/ 2147483646 w 960"/>
              <a:gd name="T5" fmla="*/ 2147483646 h 245"/>
              <a:gd name="T6" fmla="*/ 2147483646 w 960"/>
              <a:gd name="T7" fmla="*/ 2147483646 h 245"/>
              <a:gd name="T8" fmla="*/ 2147483646 w 960"/>
              <a:gd name="T9" fmla="*/ 2147483646 h 245"/>
              <a:gd name="T10" fmla="*/ 2147483646 w 960"/>
              <a:gd name="T11" fmla="*/ 2147483646 h 245"/>
              <a:gd name="T12" fmla="*/ 2147483646 w 960"/>
              <a:gd name="T13" fmla="*/ 2147483646 h 245"/>
              <a:gd name="T14" fmla="*/ 0 w 960"/>
              <a:gd name="T15" fmla="*/ 2147483646 h 245"/>
              <a:gd name="T16" fmla="*/ 0 60000 65536"/>
              <a:gd name="T17" fmla="*/ 0 60000 65536"/>
              <a:gd name="T18" fmla="*/ 0 60000 65536"/>
              <a:gd name="T19" fmla="*/ 0 60000 65536"/>
              <a:gd name="T20" fmla="*/ 0 60000 65536"/>
              <a:gd name="T21" fmla="*/ 0 60000 65536"/>
              <a:gd name="T22" fmla="*/ 0 60000 65536"/>
              <a:gd name="T23" fmla="*/ 0 60000 65536"/>
              <a:gd name="T24" fmla="*/ 0 w 960"/>
              <a:gd name="T25" fmla="*/ 0 h 245"/>
              <a:gd name="T26" fmla="*/ 960 w 960"/>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60" h="245">
                <a:moveTo>
                  <a:pt x="960" y="245"/>
                </a:moveTo>
                <a:cubicBezTo>
                  <a:pt x="928" y="209"/>
                  <a:pt x="896" y="173"/>
                  <a:pt x="864" y="149"/>
                </a:cubicBezTo>
                <a:cubicBezTo>
                  <a:pt x="832" y="125"/>
                  <a:pt x="808" y="117"/>
                  <a:pt x="768" y="101"/>
                </a:cubicBezTo>
                <a:cubicBezTo>
                  <a:pt x="728" y="85"/>
                  <a:pt x="696" y="69"/>
                  <a:pt x="624" y="53"/>
                </a:cubicBezTo>
                <a:cubicBezTo>
                  <a:pt x="552" y="37"/>
                  <a:pt x="400" y="10"/>
                  <a:pt x="336" y="5"/>
                </a:cubicBezTo>
                <a:cubicBezTo>
                  <a:pt x="272" y="0"/>
                  <a:pt x="271" y="16"/>
                  <a:pt x="240" y="21"/>
                </a:cubicBezTo>
                <a:cubicBezTo>
                  <a:pt x="209" y="26"/>
                  <a:pt x="192" y="25"/>
                  <a:pt x="152" y="37"/>
                </a:cubicBezTo>
                <a:cubicBezTo>
                  <a:pt x="112" y="49"/>
                  <a:pt x="56" y="71"/>
                  <a:pt x="0" y="93"/>
                </a:cubicBezTo>
              </a:path>
            </a:pathLst>
          </a:custGeom>
          <a:noFill/>
          <a:ln w="38100">
            <a:solidFill>
              <a:srgbClr val="574824"/>
            </a:solidFill>
            <a:rou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pSp>
        <p:nvGrpSpPr>
          <p:cNvPr id="32796" name="Group 32"/>
          <p:cNvGrpSpPr/>
          <p:nvPr/>
        </p:nvGrpSpPr>
        <p:grpSpPr bwMode="auto">
          <a:xfrm>
            <a:off x="7340600" y="2895600"/>
            <a:ext cx="1270000" cy="1066800"/>
            <a:chOff x="4624" y="1680"/>
            <a:chExt cx="800" cy="672"/>
          </a:xfrm>
        </p:grpSpPr>
        <p:sp>
          <p:nvSpPr>
            <p:cNvPr id="32808" name="Rectangle 33"/>
            <p:cNvSpPr>
              <a:spLocks noChangeArrowheads="1"/>
            </p:cNvSpPr>
            <p:nvPr/>
          </p:nvSpPr>
          <p:spPr bwMode="auto">
            <a:xfrm>
              <a:off x="4624" y="1680"/>
              <a:ext cx="695" cy="330"/>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spcBef>
                  <a:spcPct val="0"/>
                </a:spcBef>
                <a:buFontTx/>
                <a:buNone/>
              </a:pPr>
              <a:r>
                <a:rPr lang="en-US" altLang="it-IT" sz="1400" b="1">
                  <a:latin typeface="Cambria" panose="02040503050406030204" pitchFamily="18" charset="0"/>
                </a:rPr>
                <a:t>removal of </a:t>
              </a:r>
            </a:p>
            <a:p>
              <a:pPr algn="ctr">
                <a:spcBef>
                  <a:spcPct val="0"/>
                </a:spcBef>
                <a:buFontTx/>
                <a:buNone/>
              </a:pPr>
              <a:r>
                <a:rPr lang="en-US" altLang="it-IT" sz="1400" b="1">
                  <a:latin typeface="Cambria" panose="02040503050406030204" pitchFamily="18" charset="0"/>
                </a:rPr>
                <a:t>phosphate</a:t>
              </a:r>
            </a:p>
          </p:txBody>
        </p:sp>
        <p:sp>
          <p:nvSpPr>
            <p:cNvPr id="32809" name="Line 34"/>
            <p:cNvSpPr>
              <a:spLocks noChangeShapeType="1"/>
            </p:cNvSpPr>
            <p:nvPr/>
          </p:nvSpPr>
          <p:spPr bwMode="auto">
            <a:xfrm>
              <a:off x="5280" y="2064"/>
              <a:ext cx="144" cy="288"/>
            </a:xfrm>
            <a:prstGeom prst="line">
              <a:avLst/>
            </a:prstGeom>
            <a:noFill/>
            <a:ln w="19050">
              <a:solidFill>
                <a:schemeClr val="tx2"/>
              </a:solidFill>
              <a:rou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grpSp>
      <p:sp>
        <p:nvSpPr>
          <p:cNvPr id="32797" name="Rectangle 35"/>
          <p:cNvSpPr>
            <a:spLocks noChangeArrowheads="1"/>
          </p:cNvSpPr>
          <p:nvPr/>
        </p:nvSpPr>
        <p:spPr bwMode="auto">
          <a:xfrm>
            <a:off x="-65088" y="2362200"/>
            <a:ext cx="1127126" cy="523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spcBef>
                <a:spcPct val="0"/>
              </a:spcBef>
              <a:buFontTx/>
              <a:buNone/>
            </a:pPr>
            <a:r>
              <a:rPr lang="en-US" altLang="it-IT" sz="1400" b="1">
                <a:latin typeface="Cambria" panose="02040503050406030204" pitchFamily="18" charset="0"/>
              </a:rPr>
              <a:t>addition of </a:t>
            </a:r>
          </a:p>
          <a:p>
            <a:pPr algn="ctr">
              <a:spcBef>
                <a:spcPct val="0"/>
              </a:spcBef>
              <a:buFontTx/>
              <a:buNone/>
            </a:pPr>
            <a:r>
              <a:rPr lang="en-US" altLang="it-IT" sz="1400" b="1">
                <a:latin typeface="Cambria" panose="02040503050406030204" pitchFamily="18" charset="0"/>
              </a:rPr>
              <a:t>phosphate</a:t>
            </a:r>
          </a:p>
        </p:txBody>
      </p:sp>
      <p:sp>
        <p:nvSpPr>
          <p:cNvPr id="32798" name="Rectangle 36"/>
          <p:cNvSpPr>
            <a:spLocks noChangeArrowheads="1"/>
          </p:cNvSpPr>
          <p:nvPr/>
        </p:nvSpPr>
        <p:spPr bwMode="auto">
          <a:xfrm>
            <a:off x="7010400" y="4419600"/>
            <a:ext cx="1295400" cy="523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spcBef>
                <a:spcPct val="0"/>
              </a:spcBef>
              <a:buFontTx/>
              <a:buNone/>
            </a:pPr>
            <a:r>
              <a:rPr lang="en-US" altLang="it-IT" sz="1400" b="1">
                <a:latin typeface="Cambria" panose="02040503050406030204" pitchFamily="18" charset="0"/>
              </a:rPr>
              <a:t>dissociation </a:t>
            </a:r>
          </a:p>
          <a:p>
            <a:pPr algn="ctr">
              <a:spcBef>
                <a:spcPct val="0"/>
              </a:spcBef>
              <a:buFontTx/>
              <a:buNone/>
            </a:pPr>
            <a:r>
              <a:rPr lang="en-US" altLang="it-IT" sz="1400" b="1">
                <a:latin typeface="Cambria" panose="02040503050406030204" pitchFamily="18" charset="0"/>
              </a:rPr>
              <a:t>at acidic pH</a:t>
            </a:r>
          </a:p>
        </p:txBody>
      </p:sp>
      <p:grpSp>
        <p:nvGrpSpPr>
          <p:cNvPr id="32799" name="Group 37"/>
          <p:cNvGrpSpPr/>
          <p:nvPr/>
        </p:nvGrpSpPr>
        <p:grpSpPr bwMode="auto">
          <a:xfrm>
            <a:off x="3136900" y="1143000"/>
            <a:ext cx="2273300" cy="1371600"/>
            <a:chOff x="1976" y="720"/>
            <a:chExt cx="1432" cy="864"/>
          </a:xfrm>
        </p:grpSpPr>
        <p:sp>
          <p:nvSpPr>
            <p:cNvPr id="32806" name="Line 38"/>
            <p:cNvSpPr>
              <a:spLocks noChangeShapeType="1"/>
            </p:cNvSpPr>
            <p:nvPr/>
          </p:nvSpPr>
          <p:spPr bwMode="auto">
            <a:xfrm>
              <a:off x="2304" y="912"/>
              <a:ext cx="144" cy="672"/>
            </a:xfrm>
            <a:prstGeom prst="line">
              <a:avLst/>
            </a:prstGeom>
            <a:noFill/>
            <a:ln w="28575">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it-IT"/>
            </a:p>
          </p:txBody>
        </p:sp>
        <p:sp>
          <p:nvSpPr>
            <p:cNvPr id="32807" name="Rectangle 39"/>
            <p:cNvSpPr>
              <a:spLocks noChangeArrowheads="1"/>
            </p:cNvSpPr>
            <p:nvPr/>
          </p:nvSpPr>
          <p:spPr bwMode="auto">
            <a:xfrm>
              <a:off x="1976" y="720"/>
              <a:ext cx="1432" cy="19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spcBef>
                  <a:spcPct val="0"/>
                </a:spcBef>
                <a:buFontTx/>
                <a:buNone/>
              </a:pPr>
              <a:r>
                <a:rPr lang="en-US" altLang="it-IT" sz="1400" b="1">
                  <a:latin typeface="Cambria" panose="02040503050406030204" pitchFamily="18" charset="0"/>
                </a:rPr>
                <a:t>addition of clathrin coat</a:t>
              </a:r>
            </a:p>
          </p:txBody>
        </p:sp>
      </p:grpSp>
      <p:grpSp>
        <p:nvGrpSpPr>
          <p:cNvPr id="32800" name="Group 40"/>
          <p:cNvGrpSpPr/>
          <p:nvPr/>
        </p:nvGrpSpPr>
        <p:grpSpPr bwMode="auto">
          <a:xfrm>
            <a:off x="7491413" y="4724400"/>
            <a:ext cx="1693862" cy="1835150"/>
            <a:chOff x="4719" y="2976"/>
            <a:chExt cx="1067" cy="1156"/>
          </a:xfrm>
        </p:grpSpPr>
        <p:sp>
          <p:nvSpPr>
            <p:cNvPr id="32804" name="Rectangle 41"/>
            <p:cNvSpPr>
              <a:spLocks noChangeArrowheads="1"/>
            </p:cNvSpPr>
            <p:nvPr/>
          </p:nvSpPr>
          <p:spPr bwMode="auto">
            <a:xfrm>
              <a:off x="4719" y="3802"/>
              <a:ext cx="106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spcBef>
                  <a:spcPct val="0"/>
                </a:spcBef>
                <a:buFontTx/>
                <a:buNone/>
              </a:pPr>
              <a:r>
                <a:rPr lang="en-US" altLang="it-IT" sz="1400" b="1">
                  <a:solidFill>
                    <a:srgbClr val="408000"/>
                  </a:solidFill>
                  <a:latin typeface="Cambria" panose="02040503050406030204" pitchFamily="18" charset="0"/>
                </a:rPr>
                <a:t>mature lysosomal </a:t>
              </a:r>
            </a:p>
            <a:p>
              <a:pPr algn="ctr">
                <a:spcBef>
                  <a:spcPct val="0"/>
                </a:spcBef>
                <a:buFontTx/>
                <a:buNone/>
              </a:pPr>
              <a:r>
                <a:rPr lang="en-US" altLang="it-IT" sz="1400" b="1">
                  <a:solidFill>
                    <a:srgbClr val="408000"/>
                  </a:solidFill>
                  <a:latin typeface="Cambria" panose="02040503050406030204" pitchFamily="18" charset="0"/>
                </a:rPr>
                <a:t>hydrolase</a:t>
              </a:r>
              <a:endParaRPr lang="en-US" altLang="it-IT" sz="1400" b="1">
                <a:solidFill>
                  <a:srgbClr val="669900"/>
                </a:solidFill>
                <a:latin typeface="Cambria" panose="02040503050406030204" pitchFamily="18" charset="0"/>
              </a:endParaRPr>
            </a:p>
          </p:txBody>
        </p:sp>
        <p:sp>
          <p:nvSpPr>
            <p:cNvPr id="32805" name="Line 42"/>
            <p:cNvSpPr>
              <a:spLocks noChangeShapeType="1"/>
            </p:cNvSpPr>
            <p:nvPr/>
          </p:nvSpPr>
          <p:spPr bwMode="auto">
            <a:xfrm>
              <a:off x="5424" y="2976"/>
              <a:ext cx="192" cy="864"/>
            </a:xfrm>
            <a:prstGeom prst="line">
              <a:avLst/>
            </a:prstGeom>
            <a:noFill/>
            <a:ln w="28575">
              <a:solidFill>
                <a:schemeClr val="tx1"/>
              </a:solidFill>
              <a:round/>
            </a:ln>
            <a:extLst>
              <a:ext uri="{909E8E84-426E-40DD-AFC4-6F175D3DCCD1}">
                <a14:hiddenFill xmlns:a14="http://schemas.microsoft.com/office/drawing/2010/main">
                  <a:noFill/>
                </a14:hiddenFill>
              </a:ext>
            </a:extLst>
          </p:spPr>
          <p:txBody>
            <a:bodyPr wrap="none" anchor="ctr"/>
            <a:lstStyle/>
            <a:p>
              <a:endParaRPr lang="it-IT"/>
            </a:p>
          </p:txBody>
        </p:sp>
      </p:grpSp>
      <p:sp>
        <p:nvSpPr>
          <p:cNvPr id="32801" name="Rectangle 43"/>
          <p:cNvSpPr>
            <a:spLocks noChangeArrowheads="1"/>
          </p:cNvSpPr>
          <p:nvPr/>
        </p:nvSpPr>
        <p:spPr bwMode="auto">
          <a:xfrm>
            <a:off x="1524000" y="5867400"/>
            <a:ext cx="1924050" cy="366713"/>
          </a:xfrm>
          <a:prstGeom prst="rect">
            <a:avLst/>
          </a:prstGeom>
          <a:solidFill>
            <a:srgbClr val="66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r>
              <a:rPr lang="en-US" altLang="it-IT" sz="1800" b="1">
                <a:latin typeface="Cambria" panose="02040503050406030204" pitchFamily="18" charset="0"/>
              </a:rPr>
              <a:t>Golgi apparatus</a:t>
            </a:r>
          </a:p>
        </p:txBody>
      </p:sp>
      <p:sp>
        <p:nvSpPr>
          <p:cNvPr id="32802" name="Rectangle 44"/>
          <p:cNvSpPr>
            <a:spLocks noChangeArrowheads="1"/>
          </p:cNvSpPr>
          <p:nvPr/>
        </p:nvSpPr>
        <p:spPr bwMode="auto">
          <a:xfrm>
            <a:off x="8701088" y="3886200"/>
            <a:ext cx="341312" cy="471488"/>
          </a:xfrm>
          <a:prstGeom prst="rect">
            <a:avLst/>
          </a:prstGeom>
          <a:solidFill>
            <a:schemeClr val="folHlink"/>
          </a:solidFill>
          <a:ln w="9525">
            <a:solidFill>
              <a:schemeClr val="folHlink"/>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Cambria" panose="02040503050406030204" pitchFamily="18" charset="0"/>
            </a:endParaRPr>
          </a:p>
        </p:txBody>
      </p:sp>
      <p:sp>
        <p:nvSpPr>
          <p:cNvPr id="32803" name="Line 45"/>
          <p:cNvSpPr>
            <a:spLocks noChangeShapeType="1"/>
          </p:cNvSpPr>
          <p:nvPr/>
        </p:nvSpPr>
        <p:spPr bwMode="auto">
          <a:xfrm flipH="1">
            <a:off x="9004300" y="3848100"/>
            <a:ext cx="25400" cy="571500"/>
          </a:xfrm>
          <a:prstGeom prst="line">
            <a:avLst/>
          </a:prstGeom>
          <a:noFill/>
          <a:ln w="38100">
            <a:solidFill>
              <a:srgbClr val="2D3D3C"/>
            </a:solidFill>
            <a:round/>
          </a:ln>
          <a:extLst>
            <a:ext uri="{909E8E84-426E-40DD-AFC4-6F175D3DCCD1}">
              <a14:hiddenFill xmlns:a14="http://schemas.microsoft.com/office/drawing/2010/main">
                <a:noFill/>
              </a14:hiddenFill>
            </a:ext>
          </a:extLst>
        </p:spPr>
        <p:txBody>
          <a:bodyPr wrap="none" anchor="ctr"/>
          <a:lstStyle/>
          <a:p>
            <a:endParaRPr lang="it-IT"/>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ttangolo 3"/>
          <p:cNvSpPr>
            <a:spLocks noChangeArrowheads="1"/>
          </p:cNvSpPr>
          <p:nvPr/>
        </p:nvSpPr>
        <p:spPr bwMode="auto">
          <a:xfrm>
            <a:off x="323528" y="620688"/>
            <a:ext cx="8636764"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defRPr/>
            </a:pPr>
            <a:r>
              <a:rPr lang="it-IT" altLang="it-IT" sz="1800" dirty="0">
                <a:latin typeface="Arial" panose="020B0604020202020204" pitchFamily="34" charset="0"/>
                <a:cs typeface="Arial" panose="020B0604020202020204" pitchFamily="34" charset="0"/>
              </a:rPr>
              <a:t>Malattie lisosomiali Classificate in vari gruppi:</a:t>
            </a:r>
          </a:p>
          <a:p>
            <a:pPr>
              <a:spcBef>
                <a:spcPct val="0"/>
              </a:spcBef>
              <a:buFontTx/>
              <a:buNone/>
              <a:defRPr/>
            </a:pPr>
            <a:endParaRPr lang="it-IT" altLang="it-IT" sz="1800" dirty="0">
              <a:latin typeface="Arial" panose="020B0604020202020204" pitchFamily="34" charset="0"/>
              <a:cs typeface="Arial" panose="020B0604020202020204" pitchFamily="34" charset="0"/>
            </a:endParaRPr>
          </a:p>
          <a:p>
            <a:pPr marL="0" indent="0">
              <a:spcBef>
                <a:spcPct val="0"/>
              </a:spcBef>
              <a:buFontTx/>
              <a:buNone/>
              <a:defRPr/>
            </a:pPr>
            <a:r>
              <a:rPr lang="it-IT" altLang="it-IT" sz="1800" dirty="0">
                <a:latin typeface="Arial" panose="020B0604020202020204" pitchFamily="34" charset="0"/>
                <a:cs typeface="Arial" panose="020B0604020202020204" pitchFamily="34" charset="0"/>
              </a:rPr>
              <a:t>Malattie dovute a </a:t>
            </a:r>
            <a:r>
              <a:rPr lang="it-IT" altLang="it-IT" sz="1800" b="1" dirty="0">
                <a:solidFill>
                  <a:srgbClr val="FF0000"/>
                </a:solidFill>
                <a:latin typeface="Arial" panose="020B0604020202020204" pitchFamily="34" charset="0"/>
                <a:cs typeface="Arial" panose="020B0604020202020204" pitchFamily="34" charset="0"/>
              </a:rPr>
              <a:t>trasporto lisosomiale alterato.</a:t>
            </a:r>
          </a:p>
          <a:p>
            <a:pPr marL="342900" indent="-342900">
              <a:spcBef>
                <a:spcPct val="0"/>
              </a:spcBef>
              <a:buFontTx/>
              <a:buChar char="-"/>
              <a:defRPr/>
            </a:pPr>
            <a:endParaRPr lang="it-IT" altLang="it-IT" sz="1800" b="1" dirty="0">
              <a:solidFill>
                <a:srgbClr val="FF0000"/>
              </a:solidFill>
              <a:latin typeface="Arial" panose="020B0604020202020204" pitchFamily="34" charset="0"/>
              <a:cs typeface="Arial" panose="020B0604020202020204" pitchFamily="34" charset="0"/>
            </a:endParaRPr>
          </a:p>
          <a:p>
            <a:pPr>
              <a:spcBef>
                <a:spcPct val="0"/>
              </a:spcBef>
              <a:buFontTx/>
              <a:buNone/>
              <a:defRPr/>
            </a:pPr>
            <a:r>
              <a:rPr lang="it-IT" altLang="it-IT" sz="1800" dirty="0">
                <a:latin typeface="Arial" panose="020B0604020202020204" pitchFamily="34" charset="0"/>
                <a:cs typeface="Arial" panose="020B0604020202020204" pitchFamily="34" charset="0"/>
              </a:rPr>
              <a:t>Malattie dovute al </a:t>
            </a:r>
            <a:r>
              <a:rPr lang="it-IT" altLang="it-IT" sz="1800" b="1" dirty="0">
                <a:solidFill>
                  <a:srgbClr val="FF0000"/>
                </a:solidFill>
                <a:latin typeface="Arial" panose="020B0604020202020204" pitchFamily="34" charset="0"/>
                <a:cs typeface="Arial" panose="020B0604020202020204" pitchFamily="34" charset="0"/>
              </a:rPr>
              <a:t>mancato trasporto degli enzimi lisosomiali</a:t>
            </a:r>
            <a:r>
              <a:rPr lang="it-IT" altLang="it-IT" sz="1800" dirty="0">
                <a:latin typeface="Arial" panose="020B0604020202020204" pitchFamily="34" charset="0"/>
                <a:cs typeface="Arial" panose="020B0604020202020204" pitchFamily="34" charset="0"/>
              </a:rPr>
              <a:t>.</a:t>
            </a:r>
          </a:p>
          <a:p>
            <a:pPr>
              <a:spcBef>
                <a:spcPct val="0"/>
              </a:spcBef>
              <a:buFontTx/>
              <a:buNone/>
              <a:defRPr/>
            </a:pPr>
            <a:endParaRPr lang="it-IT" altLang="it-IT" sz="1800" dirty="0">
              <a:latin typeface="Arial" panose="020B0604020202020204" pitchFamily="34" charset="0"/>
              <a:cs typeface="Arial" panose="020B0604020202020204" pitchFamily="34" charset="0"/>
            </a:endParaRPr>
          </a:p>
          <a:p>
            <a:pPr>
              <a:spcBef>
                <a:spcPct val="0"/>
              </a:spcBef>
              <a:buFontTx/>
              <a:buNone/>
              <a:defRPr/>
            </a:pPr>
            <a:endParaRPr lang="it-IT" altLang="it-IT" sz="1800" dirty="0">
              <a:latin typeface="Arial" panose="020B0604020202020204" pitchFamily="34" charset="0"/>
              <a:cs typeface="Arial" panose="020B0604020202020204" pitchFamily="34" charset="0"/>
            </a:endParaRPr>
          </a:p>
          <a:p>
            <a:pPr marL="0" indent="0">
              <a:spcBef>
                <a:spcPct val="0"/>
              </a:spcBef>
              <a:buFontTx/>
              <a:buNone/>
              <a:defRPr/>
            </a:pPr>
            <a:r>
              <a:rPr lang="it-IT" altLang="it-IT" sz="1800" b="1" dirty="0">
                <a:solidFill>
                  <a:srgbClr val="FF0000"/>
                </a:solidFill>
                <a:latin typeface="Arial" panose="020B0604020202020204" pitchFamily="34" charset="0"/>
                <a:cs typeface="Arial" panose="020B0604020202020204" pitchFamily="34" charset="0"/>
              </a:rPr>
              <a:t>Mucopolisaccaridosi</a:t>
            </a:r>
            <a:r>
              <a:rPr lang="it-IT" altLang="it-IT" sz="1800" dirty="0">
                <a:latin typeface="Arial" panose="020B0604020202020204" pitchFamily="34" charset="0"/>
                <a:cs typeface="Arial" panose="020B0604020202020204" pitchFamily="34" charset="0"/>
              </a:rPr>
              <a:t>: difetto nella </a:t>
            </a:r>
            <a:r>
              <a:rPr lang="it-IT" altLang="it-IT" sz="1800" b="1" dirty="0">
                <a:latin typeface="Arial" panose="020B0604020202020204" pitchFamily="34" charset="0"/>
                <a:cs typeface="Arial" panose="020B0604020202020204" pitchFamily="34" charset="0"/>
              </a:rPr>
              <a:t>degradazione</a:t>
            </a:r>
            <a:r>
              <a:rPr lang="it-IT" altLang="it-IT" sz="1800" dirty="0">
                <a:latin typeface="Arial" panose="020B0604020202020204" pitchFamily="34" charset="0"/>
                <a:cs typeface="Arial" panose="020B0604020202020204" pitchFamily="34" charset="0"/>
              </a:rPr>
              <a:t> dei </a:t>
            </a:r>
            <a:r>
              <a:rPr lang="it-IT" altLang="it-IT" sz="1800" b="1" dirty="0">
                <a:latin typeface="Arial" panose="020B0604020202020204" pitchFamily="34" charset="0"/>
                <a:cs typeface="Arial" panose="020B0604020202020204" pitchFamily="34" charset="0"/>
              </a:rPr>
              <a:t>mucopolisaccaridi</a:t>
            </a:r>
            <a:r>
              <a:rPr lang="it-IT" altLang="it-IT" sz="1800" dirty="0">
                <a:latin typeface="Arial" panose="020B0604020202020204" pitchFamily="34" charset="0"/>
                <a:cs typeface="Arial" panose="020B0604020202020204" pitchFamily="34" charset="0"/>
              </a:rPr>
              <a:t> (o GAG), che svolgono importanti funzioni nel tessuto connettivo.</a:t>
            </a:r>
          </a:p>
          <a:p>
            <a:pPr>
              <a:spcBef>
                <a:spcPct val="0"/>
              </a:spcBef>
              <a:buFontTx/>
              <a:buNone/>
              <a:defRPr/>
            </a:pPr>
            <a:endParaRPr lang="it-IT" altLang="it-IT" sz="1800" dirty="0">
              <a:latin typeface="Arial" panose="020B0604020202020204" pitchFamily="34" charset="0"/>
              <a:cs typeface="Arial" panose="020B0604020202020204" pitchFamily="34" charset="0"/>
            </a:endParaRPr>
          </a:p>
          <a:p>
            <a:pPr>
              <a:spcBef>
                <a:spcPct val="0"/>
              </a:spcBef>
              <a:buFontTx/>
              <a:buNone/>
              <a:defRPr/>
            </a:pPr>
            <a:r>
              <a:rPr lang="it-IT" altLang="it-IT" sz="1800" b="1" dirty="0" err="1">
                <a:solidFill>
                  <a:srgbClr val="FF0000"/>
                </a:solidFill>
                <a:latin typeface="Arial" panose="020B0604020202020204" pitchFamily="34" charset="0"/>
                <a:cs typeface="Arial" panose="020B0604020202020204" pitchFamily="34" charset="0"/>
              </a:rPr>
              <a:t>Sfingolipidosi</a:t>
            </a:r>
            <a:r>
              <a:rPr lang="it-IT" altLang="it-IT" sz="1800" b="1" dirty="0">
                <a:solidFill>
                  <a:srgbClr val="FF0000"/>
                </a:solidFill>
                <a:latin typeface="Arial" panose="020B0604020202020204" pitchFamily="34" charset="0"/>
                <a:cs typeface="Arial" panose="020B0604020202020204" pitchFamily="34" charset="0"/>
              </a:rPr>
              <a:t>: </a:t>
            </a:r>
            <a:r>
              <a:rPr lang="it-IT" altLang="it-IT" sz="1800" dirty="0">
                <a:latin typeface="Arial" panose="020B0604020202020204" pitchFamily="34" charset="0"/>
                <a:cs typeface="Arial" panose="020B0604020202020204" pitchFamily="34" charset="0"/>
              </a:rPr>
              <a:t>difetto nella </a:t>
            </a:r>
            <a:r>
              <a:rPr lang="it-IT" altLang="it-IT" sz="1800" b="1" dirty="0">
                <a:latin typeface="Arial" panose="020B0604020202020204" pitchFamily="34" charset="0"/>
                <a:cs typeface="Arial" panose="020B0604020202020204" pitchFamily="34" charset="0"/>
              </a:rPr>
              <a:t>degradazione</a:t>
            </a:r>
            <a:r>
              <a:rPr lang="it-IT" altLang="it-IT" sz="1800" dirty="0">
                <a:latin typeface="Arial" panose="020B0604020202020204" pitchFamily="34" charset="0"/>
                <a:cs typeface="Arial" panose="020B0604020202020204" pitchFamily="34" charset="0"/>
              </a:rPr>
              <a:t> lisosomiale degli </a:t>
            </a:r>
            <a:r>
              <a:rPr lang="it-IT" altLang="it-IT" sz="1800" b="1" dirty="0">
                <a:latin typeface="Arial" panose="020B0604020202020204" pitchFamily="34" charset="0"/>
                <a:cs typeface="Arial" panose="020B0604020202020204" pitchFamily="34" charset="0"/>
              </a:rPr>
              <a:t>sfingolipidi</a:t>
            </a:r>
            <a:r>
              <a:rPr lang="it-IT" altLang="it-IT" sz="1800" dirty="0">
                <a:latin typeface="Arial" panose="020B0604020202020204" pitchFamily="34" charset="0"/>
                <a:cs typeface="Arial" panose="020B0604020202020204" pitchFamily="34" charset="0"/>
              </a:rPr>
              <a:t>, che comprendono sfingomieline, </a:t>
            </a:r>
            <a:r>
              <a:rPr lang="it-IT" altLang="it-IT" sz="1800" dirty="0" err="1">
                <a:latin typeface="Arial" panose="020B0604020202020204" pitchFamily="34" charset="0"/>
                <a:cs typeface="Arial" panose="020B0604020202020204" pitchFamily="34" charset="0"/>
              </a:rPr>
              <a:t>cerebrosidi</a:t>
            </a:r>
            <a:r>
              <a:rPr lang="it-IT" altLang="it-IT" sz="1800" dirty="0">
                <a:latin typeface="Arial" panose="020B0604020202020204" pitchFamily="34" charset="0"/>
                <a:cs typeface="Arial" panose="020B0604020202020204" pitchFamily="34" charset="0"/>
              </a:rPr>
              <a:t> e gangliosidi.</a:t>
            </a:r>
          </a:p>
          <a:p>
            <a:pPr>
              <a:spcBef>
                <a:spcPct val="0"/>
              </a:spcBef>
              <a:buFontTx/>
              <a:buNone/>
              <a:defRPr/>
            </a:pPr>
            <a:endParaRPr lang="it-IT" altLang="it-IT" sz="1800" dirty="0">
              <a:latin typeface="Arial" panose="020B0604020202020204" pitchFamily="34" charset="0"/>
              <a:cs typeface="Arial" panose="020B0604020202020204" pitchFamily="34" charset="0"/>
            </a:endParaRPr>
          </a:p>
          <a:p>
            <a:pPr>
              <a:spcBef>
                <a:spcPct val="0"/>
              </a:spcBef>
              <a:buFontTx/>
              <a:buNone/>
              <a:defRPr/>
            </a:pPr>
            <a:r>
              <a:rPr lang="it-IT" altLang="it-IT" sz="1800" b="1" dirty="0" err="1">
                <a:solidFill>
                  <a:srgbClr val="FF0000"/>
                </a:solidFill>
                <a:latin typeface="Arial" panose="020B0604020202020204" pitchFamily="34" charset="0"/>
                <a:cs typeface="Arial" panose="020B0604020202020204" pitchFamily="34" charset="0"/>
              </a:rPr>
              <a:t>Oligosaccaridosi</a:t>
            </a:r>
            <a:r>
              <a:rPr lang="it-IT" altLang="it-IT" sz="1800" b="1" dirty="0">
                <a:solidFill>
                  <a:srgbClr val="FF0000"/>
                </a:solidFill>
                <a:latin typeface="Arial" panose="020B0604020202020204" pitchFamily="34" charset="0"/>
                <a:cs typeface="Arial" panose="020B0604020202020204" pitchFamily="34" charset="0"/>
              </a:rPr>
              <a:t>: </a:t>
            </a:r>
            <a:r>
              <a:rPr lang="it-IT" altLang="it-IT" sz="1800" b="1" dirty="0">
                <a:latin typeface="Arial" panose="020B0604020202020204" pitchFamily="34" charset="0"/>
                <a:cs typeface="Arial" panose="020B0604020202020204" pitchFamily="34" charset="0"/>
              </a:rPr>
              <a:t>accumulo </a:t>
            </a:r>
            <a:r>
              <a:rPr lang="it-IT" altLang="it-IT" sz="1800" dirty="0">
                <a:latin typeface="Arial" panose="020B0604020202020204" pitchFamily="34" charset="0"/>
                <a:cs typeface="Arial" panose="020B0604020202020204" pitchFamily="34" charset="0"/>
              </a:rPr>
              <a:t>di oligosaccaridi e di glicoproteine. In questa classe rientrano la </a:t>
            </a:r>
            <a:r>
              <a:rPr lang="it-IT" altLang="it-IT" sz="1800" dirty="0" err="1">
                <a:latin typeface="Arial" panose="020B0604020202020204" pitchFamily="34" charset="0"/>
                <a:cs typeface="Arial" panose="020B0604020202020204" pitchFamily="34" charset="0"/>
              </a:rPr>
              <a:t>Fucosidosi</a:t>
            </a:r>
            <a:r>
              <a:rPr lang="it-IT" altLang="it-IT" sz="1800" dirty="0">
                <a:latin typeface="Arial" panose="020B0604020202020204" pitchFamily="34" charset="0"/>
                <a:cs typeface="Arial" panose="020B0604020202020204" pitchFamily="34" charset="0"/>
              </a:rPr>
              <a:t>, la </a:t>
            </a:r>
            <a:r>
              <a:rPr lang="it-IT" altLang="it-IT" sz="1800" dirty="0" err="1">
                <a:latin typeface="Arial" panose="020B0604020202020204" pitchFamily="34" charset="0"/>
                <a:cs typeface="Arial" panose="020B0604020202020204" pitchFamily="34" charset="0"/>
              </a:rPr>
              <a:t>Sialidosi</a:t>
            </a:r>
            <a:r>
              <a:rPr lang="it-IT" altLang="it-IT" sz="1800" dirty="0">
                <a:latin typeface="Arial" panose="020B0604020202020204" pitchFamily="34" charset="0"/>
                <a:cs typeface="Arial" panose="020B0604020202020204" pitchFamily="34" charset="0"/>
              </a:rPr>
              <a:t>, la Mucolipidosi, la </a:t>
            </a:r>
            <a:r>
              <a:rPr lang="it-IT" altLang="it-IT" sz="1800" dirty="0" err="1">
                <a:latin typeface="Arial" panose="020B0604020202020204" pitchFamily="34" charset="0"/>
                <a:cs typeface="Arial" panose="020B0604020202020204" pitchFamily="34" charset="0"/>
              </a:rPr>
              <a:t>Mannosidosi</a:t>
            </a:r>
            <a:r>
              <a:rPr lang="it-IT" altLang="it-IT" sz="1800" dirty="0">
                <a:latin typeface="Arial" panose="020B0604020202020204" pitchFamily="34" charset="0"/>
                <a:cs typeface="Arial" panose="020B0604020202020204" pitchFamily="34" charset="0"/>
              </a:rPr>
              <a:t>.</a:t>
            </a:r>
          </a:p>
          <a:p>
            <a:pPr>
              <a:spcBef>
                <a:spcPct val="0"/>
              </a:spcBef>
              <a:buFontTx/>
              <a:buNone/>
              <a:defRPr/>
            </a:pPr>
            <a:endParaRPr lang="it-IT" altLang="it-IT" sz="1800" dirty="0">
              <a:latin typeface="Arial" panose="020B0604020202020204" pitchFamily="34" charset="0"/>
              <a:cs typeface="Arial" panose="020B0604020202020204" pitchFamily="34" charset="0"/>
            </a:endParaRPr>
          </a:p>
          <a:p>
            <a:pPr>
              <a:spcBef>
                <a:spcPct val="0"/>
              </a:spcBef>
              <a:buFontTx/>
              <a:buNone/>
              <a:defRPr/>
            </a:pPr>
            <a:endParaRPr lang="it-IT" altLang="it-IT" sz="1800" dirty="0">
              <a:latin typeface="Arial" panose="020B0604020202020204" pitchFamily="34" charset="0"/>
              <a:cs typeface="Arial" panose="020B0604020202020204" pitchFamily="34" charset="0"/>
            </a:endParaRPr>
          </a:p>
          <a:p>
            <a:pPr>
              <a:spcBef>
                <a:spcPct val="0"/>
              </a:spcBef>
              <a:buFontTx/>
              <a:buNone/>
              <a:defRPr/>
            </a:pPr>
            <a:r>
              <a:rPr lang="it-IT" altLang="it-IT" sz="1800" dirty="0">
                <a:latin typeface="Arial" panose="020B0604020202020204" pitchFamily="34" charset="0"/>
                <a:cs typeface="Arial" panose="020B0604020202020204" pitchFamily="34" charset="0"/>
              </a:rPr>
              <a:t>Altre malattie lisosomiali (es. </a:t>
            </a:r>
            <a:r>
              <a:rPr lang="it-IT" altLang="it-IT" sz="1800" b="1" dirty="0">
                <a:latin typeface="Arial" panose="020B0604020202020204" pitchFamily="34" charset="0"/>
                <a:cs typeface="Arial" panose="020B0604020202020204" pitchFamily="34" charset="0"/>
              </a:rPr>
              <a:t>Malattia di Pompe</a:t>
            </a:r>
            <a:r>
              <a:rPr lang="it-IT" altLang="it-IT" sz="1800" dirty="0">
                <a:latin typeface="Arial" panose="020B0604020202020204" pitchFamily="34" charset="0"/>
                <a:cs typeface="Arial" panose="020B0604020202020204" pitchFamily="34" charset="0"/>
              </a:rPr>
              <a:t>, dovuta ad un</a:t>
            </a:r>
          </a:p>
          <a:p>
            <a:pPr>
              <a:spcBef>
                <a:spcPct val="0"/>
              </a:spcBef>
              <a:buFontTx/>
              <a:buNone/>
              <a:defRPr/>
            </a:pPr>
            <a:r>
              <a:rPr lang="it-IT" altLang="it-IT" sz="1800" dirty="0">
                <a:latin typeface="Arial" panose="020B0604020202020204" pitchFamily="34" charset="0"/>
                <a:cs typeface="Arial" panose="020B0604020202020204" pitchFamily="34" charset="0"/>
              </a:rPr>
              <a:t>deficit di </a:t>
            </a:r>
            <a:r>
              <a:rPr lang="it-IT" altLang="it-IT" sz="1800" dirty="0">
                <a:latin typeface="Symbol" panose="05050102010706020507" pitchFamily="18" charset="2"/>
                <a:cs typeface="Arial" panose="020B0604020202020204" pitchFamily="34" charset="0"/>
              </a:rPr>
              <a:t>a</a:t>
            </a:r>
            <a:r>
              <a:rPr lang="it-IT" altLang="it-IT" sz="1800" dirty="0">
                <a:latin typeface="Arial" panose="020B0604020202020204" pitchFamily="34" charset="0"/>
                <a:cs typeface="Arial" panose="020B0604020202020204" pitchFamily="34" charset="0"/>
              </a:rPr>
              <a:t>-glucosidasi).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la 5"/>
          <p:cNvGraphicFramePr>
            <a:graphicFrameLocks noGrp="1"/>
          </p:cNvGraphicFramePr>
          <p:nvPr>
            <p:extLst>
              <p:ext uri="{D42A27DB-BD31-4B8C-83A1-F6EECF244321}">
                <p14:modId xmlns:p14="http://schemas.microsoft.com/office/powerpoint/2010/main" val="2325678437"/>
              </p:ext>
            </p:extLst>
          </p:nvPr>
        </p:nvGraphicFramePr>
        <p:xfrm>
          <a:off x="252730" y="117475"/>
          <a:ext cx="8580120" cy="6531610"/>
        </p:xfrm>
        <a:graphic>
          <a:graphicData uri="http://schemas.openxmlformats.org/drawingml/2006/table">
            <a:tbl>
              <a:tblPr firstRow="1" bandRow="1">
                <a:tableStyleId>{5C22544A-7EE6-4342-B048-85BDC9FD1C3A}</a:tableStyleId>
              </a:tblPr>
              <a:tblGrid>
                <a:gridCol w="2860040">
                  <a:extLst>
                    <a:ext uri="{9D8B030D-6E8A-4147-A177-3AD203B41FA5}">
                      <a16:colId xmlns:a16="http://schemas.microsoft.com/office/drawing/2014/main" val="20000"/>
                    </a:ext>
                  </a:extLst>
                </a:gridCol>
                <a:gridCol w="2860040">
                  <a:extLst>
                    <a:ext uri="{9D8B030D-6E8A-4147-A177-3AD203B41FA5}">
                      <a16:colId xmlns:a16="http://schemas.microsoft.com/office/drawing/2014/main" val="20001"/>
                    </a:ext>
                  </a:extLst>
                </a:gridCol>
                <a:gridCol w="2860040">
                  <a:extLst>
                    <a:ext uri="{9D8B030D-6E8A-4147-A177-3AD203B41FA5}">
                      <a16:colId xmlns:a16="http://schemas.microsoft.com/office/drawing/2014/main" val="20002"/>
                    </a:ext>
                  </a:extLst>
                </a:gridCol>
              </a:tblGrid>
              <a:tr h="873760">
                <a:tc>
                  <a:txBody>
                    <a:bodyPr/>
                    <a:lstStyle/>
                    <a:p>
                      <a:pPr algn="l"/>
                      <a:r>
                        <a:rPr lang="it-IT" sz="1600" dirty="0">
                          <a:latin typeface="Arial" panose="020B0604020202020204" pitchFamily="34" charset="0"/>
                          <a:cs typeface="Arial" panose="020B0604020202020204" pitchFamily="34" charset="0"/>
                        </a:rPr>
                        <a:t>      </a:t>
                      </a:r>
                      <a:r>
                        <a:rPr lang="it-IT" sz="1600" dirty="0">
                          <a:solidFill>
                            <a:schemeClr val="bg2">
                              <a:lumMod val="10000"/>
                            </a:schemeClr>
                          </a:solidFill>
                          <a:latin typeface="Arial" panose="020B0604020202020204" pitchFamily="34" charset="0"/>
                          <a:cs typeface="Arial" panose="020B0604020202020204" pitchFamily="34" charset="0"/>
                        </a:rPr>
                        <a:t> </a:t>
                      </a:r>
                    </a:p>
                    <a:p>
                      <a:pPr algn="l"/>
                      <a:r>
                        <a:rPr lang="it-IT" sz="1600" dirty="0">
                          <a:solidFill>
                            <a:schemeClr val="bg2">
                              <a:lumMod val="10000"/>
                            </a:schemeClr>
                          </a:solidFill>
                          <a:latin typeface="Arial" panose="020B0604020202020204" pitchFamily="34" charset="0"/>
                          <a:cs typeface="Arial" panose="020B0604020202020204" pitchFamily="34" charset="0"/>
                        </a:rPr>
                        <a:t>       Malattia</a:t>
                      </a:r>
                    </a:p>
                  </a:txBody>
                  <a:tcPr marL="91451" marR="91451" marT="45723" marB="45723" anchor="ctr">
                    <a:solidFill>
                      <a:schemeClr val="accent3">
                        <a:lumMod val="85000"/>
                      </a:schemeClr>
                    </a:solidFill>
                  </a:tcPr>
                </a:tc>
                <a:tc>
                  <a:txBody>
                    <a:bodyPr/>
                    <a:lstStyle/>
                    <a:p>
                      <a:pPr algn="l"/>
                      <a:r>
                        <a:rPr lang="it-IT" sz="1600" dirty="0">
                          <a:solidFill>
                            <a:schemeClr val="bg2">
                              <a:lumMod val="10000"/>
                            </a:schemeClr>
                          </a:solidFill>
                          <a:latin typeface="Arial" panose="020B0604020202020204" pitchFamily="34" charset="0"/>
                          <a:cs typeface="Arial" panose="020B0604020202020204" pitchFamily="34" charset="0"/>
                        </a:rPr>
                        <a:t>Materiale prevalentemente accumulato</a:t>
                      </a:r>
                    </a:p>
                  </a:txBody>
                  <a:tcPr marL="91451" marR="91451" marT="45723" marB="45723" anchor="ctr">
                    <a:solidFill>
                      <a:schemeClr val="accent3">
                        <a:lumMod val="85000"/>
                      </a:schemeClr>
                    </a:solidFill>
                  </a:tcPr>
                </a:tc>
                <a:tc>
                  <a:txBody>
                    <a:bodyPr/>
                    <a:lstStyle/>
                    <a:p>
                      <a:pPr algn="l"/>
                      <a:endParaRPr lang="it-IT" sz="1600" dirty="0">
                        <a:latin typeface="Arial" panose="020B0604020202020204" pitchFamily="34" charset="0"/>
                        <a:cs typeface="Arial" panose="020B0604020202020204" pitchFamily="34" charset="0"/>
                      </a:endParaRPr>
                    </a:p>
                    <a:p>
                      <a:pPr algn="l"/>
                      <a:r>
                        <a:rPr lang="it-IT" sz="1600" dirty="0">
                          <a:solidFill>
                            <a:schemeClr val="tx1">
                              <a:lumMod val="10000"/>
                            </a:schemeClr>
                          </a:solidFill>
                          <a:latin typeface="Arial" panose="020B0604020202020204" pitchFamily="34" charset="0"/>
                          <a:cs typeface="Arial" panose="020B0604020202020204" pitchFamily="34" charset="0"/>
                        </a:rPr>
                        <a:t> Deficit enzimatico</a:t>
                      </a:r>
                    </a:p>
                  </a:txBody>
                  <a:tcPr marL="91451" marR="91451" marT="45723" marB="45723" anchor="ctr">
                    <a:solidFill>
                      <a:schemeClr val="accent3">
                        <a:lumMod val="85000"/>
                      </a:schemeClr>
                    </a:solidFill>
                  </a:tcPr>
                </a:tc>
                <a:extLst>
                  <a:ext uri="{0D108BD9-81ED-4DB2-BD59-A6C34878D82A}">
                    <a16:rowId xmlns:a16="http://schemas.microsoft.com/office/drawing/2014/main" val="10000"/>
                  </a:ext>
                </a:extLst>
              </a:tr>
              <a:tr h="622300">
                <a:tc>
                  <a:txBody>
                    <a:bodyPr/>
                    <a:lstStyle/>
                    <a:p>
                      <a:pPr algn="l"/>
                      <a:r>
                        <a:rPr lang="it-IT" sz="1600" b="1" dirty="0">
                          <a:solidFill>
                            <a:schemeClr val="tx1">
                              <a:lumMod val="10000"/>
                            </a:schemeClr>
                          </a:solidFill>
                          <a:latin typeface="Arial" panose="020B0604020202020204" pitchFamily="34" charset="0"/>
                          <a:cs typeface="Arial" panose="020B0604020202020204" pitchFamily="34" charset="0"/>
                        </a:rPr>
                        <a:t>M. di</a:t>
                      </a:r>
                      <a:r>
                        <a:rPr lang="it-IT" sz="1600" b="1" baseline="0" dirty="0">
                          <a:solidFill>
                            <a:schemeClr val="tx1">
                              <a:lumMod val="10000"/>
                            </a:schemeClr>
                          </a:solidFill>
                          <a:latin typeface="Arial" panose="020B0604020202020204" pitchFamily="34" charset="0"/>
                          <a:cs typeface="Arial" panose="020B0604020202020204" pitchFamily="34" charset="0"/>
                        </a:rPr>
                        <a:t> </a:t>
                      </a:r>
                      <a:r>
                        <a:rPr lang="it-IT" sz="1600" b="1" baseline="0" dirty="0" err="1">
                          <a:solidFill>
                            <a:schemeClr val="tx1">
                              <a:lumMod val="10000"/>
                            </a:schemeClr>
                          </a:solidFill>
                          <a:latin typeface="Arial" panose="020B0604020202020204" pitchFamily="34" charset="0"/>
                          <a:cs typeface="Arial" panose="020B0604020202020204" pitchFamily="34" charset="0"/>
                        </a:rPr>
                        <a:t>Gaucher</a:t>
                      </a:r>
                      <a:endParaRPr lang="it-IT" sz="1600" b="1" dirty="0">
                        <a:solidFill>
                          <a:schemeClr val="tx1">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algn="l"/>
                      <a:r>
                        <a:rPr lang="it-IT" sz="1600" dirty="0" err="1">
                          <a:solidFill>
                            <a:schemeClr val="bg2">
                              <a:lumMod val="10000"/>
                            </a:schemeClr>
                          </a:solidFill>
                          <a:latin typeface="Arial" panose="020B0604020202020204" pitchFamily="34" charset="0"/>
                          <a:cs typeface="Arial" panose="020B0604020202020204" pitchFamily="34" charset="0"/>
                        </a:rPr>
                        <a:t>Glucorebroside</a:t>
                      </a:r>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t-IT" sz="1600" dirty="0" err="1">
                          <a:solidFill>
                            <a:schemeClr val="bg2">
                              <a:lumMod val="10000"/>
                            </a:schemeClr>
                          </a:solidFill>
                          <a:latin typeface="Arial" panose="020B0604020202020204" pitchFamily="34" charset="0"/>
                          <a:cs typeface="Arial" panose="020B0604020202020204" pitchFamily="34" charset="0"/>
                        </a:rPr>
                        <a:t>Glucorebrosidasi</a:t>
                      </a:r>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extLst>
                  <a:ext uri="{0D108BD9-81ED-4DB2-BD59-A6C34878D82A}">
                    <a16:rowId xmlns:a16="http://schemas.microsoft.com/office/drawing/2014/main" val="10001"/>
                  </a:ext>
                </a:extLst>
              </a:tr>
              <a:tr h="586740">
                <a:tc>
                  <a:txBody>
                    <a:bodyPr/>
                    <a:lstStyle/>
                    <a:p>
                      <a:pPr algn="l"/>
                      <a:r>
                        <a:rPr lang="it-IT" sz="1600" b="1" dirty="0">
                          <a:solidFill>
                            <a:schemeClr val="tx1">
                              <a:lumMod val="10000"/>
                            </a:schemeClr>
                          </a:solidFill>
                          <a:latin typeface="Arial" panose="020B0604020202020204" pitchFamily="34" charset="0"/>
                          <a:cs typeface="Arial" panose="020B0604020202020204" pitchFamily="34" charset="0"/>
                        </a:rPr>
                        <a:t>M.</a:t>
                      </a:r>
                      <a:r>
                        <a:rPr lang="it-IT" sz="1600" b="1" baseline="0" dirty="0">
                          <a:solidFill>
                            <a:schemeClr val="tx1">
                              <a:lumMod val="10000"/>
                            </a:schemeClr>
                          </a:solidFill>
                          <a:latin typeface="Arial" panose="020B0604020202020204" pitchFamily="34" charset="0"/>
                          <a:cs typeface="Arial" panose="020B0604020202020204" pitchFamily="34" charset="0"/>
                        </a:rPr>
                        <a:t> di </a:t>
                      </a:r>
                      <a:r>
                        <a:rPr lang="it-IT" sz="1600" b="1" baseline="0" dirty="0" err="1">
                          <a:solidFill>
                            <a:schemeClr val="tx1">
                              <a:lumMod val="10000"/>
                            </a:schemeClr>
                          </a:solidFill>
                          <a:latin typeface="Arial" panose="020B0604020202020204" pitchFamily="34" charset="0"/>
                          <a:cs typeface="Arial" panose="020B0604020202020204" pitchFamily="34" charset="0"/>
                        </a:rPr>
                        <a:t>Niemann-Pick</a:t>
                      </a:r>
                      <a:endParaRPr lang="it-IT" sz="1600" b="1" dirty="0">
                        <a:solidFill>
                          <a:schemeClr val="tx1">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algn="l"/>
                      <a:r>
                        <a:rPr lang="it-IT" sz="1600" dirty="0">
                          <a:solidFill>
                            <a:schemeClr val="bg2">
                              <a:lumMod val="10000"/>
                            </a:schemeClr>
                          </a:solidFill>
                          <a:latin typeface="Arial" panose="020B0604020202020204" pitchFamily="34" charset="0"/>
                          <a:cs typeface="Arial" panose="020B0604020202020204" pitchFamily="34" charset="0"/>
                        </a:rPr>
                        <a:t>Sfingomielina</a:t>
                      </a:r>
                    </a:p>
                  </a:txBody>
                  <a:tcPr marL="91451" marR="91451" marT="45723" marB="45723" anchor="ctr">
                    <a:solidFill>
                      <a:srgbClr val="E8FD6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t-IT" sz="1600" dirty="0" err="1">
                          <a:solidFill>
                            <a:schemeClr val="bg2">
                              <a:lumMod val="10000"/>
                            </a:schemeClr>
                          </a:solidFill>
                          <a:latin typeface="Arial" panose="020B0604020202020204" pitchFamily="34" charset="0"/>
                          <a:cs typeface="Arial" panose="020B0604020202020204" pitchFamily="34" charset="0"/>
                        </a:rPr>
                        <a:t>Sfingomielinasi</a:t>
                      </a:r>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extLst>
                  <a:ext uri="{0D108BD9-81ED-4DB2-BD59-A6C34878D82A}">
                    <a16:rowId xmlns:a16="http://schemas.microsoft.com/office/drawing/2014/main" val="10002"/>
                  </a:ext>
                </a:extLst>
              </a:tr>
              <a:tr h="622935">
                <a:tc>
                  <a:txBody>
                    <a:bodyPr/>
                    <a:lstStyle/>
                    <a:p>
                      <a:pPr algn="l"/>
                      <a:r>
                        <a:rPr lang="it-IT" sz="1600" b="1" dirty="0" err="1">
                          <a:solidFill>
                            <a:schemeClr val="tx1">
                              <a:lumMod val="10000"/>
                            </a:schemeClr>
                          </a:solidFill>
                          <a:latin typeface="Arial" panose="020B0604020202020204" pitchFamily="34" charset="0"/>
                          <a:cs typeface="Arial" panose="020B0604020202020204" pitchFamily="34" charset="0"/>
                        </a:rPr>
                        <a:t>Leucodistrofia</a:t>
                      </a:r>
                      <a:r>
                        <a:rPr lang="it-IT" sz="1600" b="1" dirty="0">
                          <a:solidFill>
                            <a:schemeClr val="tx1">
                              <a:lumMod val="10000"/>
                            </a:schemeClr>
                          </a:solidFill>
                          <a:latin typeface="Arial" panose="020B0604020202020204" pitchFamily="34" charset="0"/>
                          <a:cs typeface="Arial" panose="020B0604020202020204" pitchFamily="34" charset="0"/>
                        </a:rPr>
                        <a:t> globoide</a:t>
                      </a:r>
                    </a:p>
                  </a:txBody>
                  <a:tcPr marL="91451" marR="91451" marT="45723" marB="45723" anchor="ctr">
                    <a:solidFill>
                      <a:srgbClr val="E8FD69"/>
                    </a:solidFill>
                  </a:tcPr>
                </a:tc>
                <a:tc>
                  <a:txBody>
                    <a:bodyPr/>
                    <a:lstStyle/>
                    <a:p>
                      <a:pPr algn="l"/>
                      <a:r>
                        <a:rPr lang="it-IT" sz="1600" dirty="0" err="1">
                          <a:solidFill>
                            <a:schemeClr val="bg2">
                              <a:lumMod val="10000"/>
                            </a:schemeClr>
                          </a:solidFill>
                          <a:latin typeface="Arial" panose="020B0604020202020204" pitchFamily="34" charset="0"/>
                          <a:cs typeface="Arial" panose="020B0604020202020204" pitchFamily="34" charset="0"/>
                        </a:rPr>
                        <a:t>Galattocerebroside</a:t>
                      </a:r>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t-IT" sz="1600" dirty="0" err="1">
                          <a:solidFill>
                            <a:schemeClr val="bg2">
                              <a:lumMod val="10000"/>
                            </a:schemeClr>
                          </a:solidFill>
                          <a:latin typeface="Arial" panose="020B0604020202020204" pitchFamily="34" charset="0"/>
                          <a:cs typeface="Arial" panose="020B0604020202020204" pitchFamily="34" charset="0"/>
                        </a:rPr>
                        <a:t>Galattocerebrosidasi</a:t>
                      </a:r>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extLst>
                  <a:ext uri="{0D108BD9-81ED-4DB2-BD59-A6C34878D82A}">
                    <a16:rowId xmlns:a16="http://schemas.microsoft.com/office/drawing/2014/main" val="10003"/>
                  </a:ext>
                </a:extLst>
              </a:tr>
              <a:tr h="621665">
                <a:tc>
                  <a:txBody>
                    <a:bodyPr/>
                    <a:lstStyle/>
                    <a:p>
                      <a:pPr algn="l"/>
                      <a:r>
                        <a:rPr lang="it-IT" sz="1600" b="1" dirty="0" err="1">
                          <a:solidFill>
                            <a:schemeClr val="tx1">
                              <a:lumMod val="10000"/>
                            </a:schemeClr>
                          </a:solidFill>
                          <a:latin typeface="Arial" panose="020B0604020202020204" pitchFamily="34" charset="0"/>
                          <a:cs typeface="Arial" panose="020B0604020202020204" pitchFamily="34" charset="0"/>
                        </a:rPr>
                        <a:t>Leucodistrofia</a:t>
                      </a:r>
                      <a:r>
                        <a:rPr lang="it-IT" sz="1600" b="1" baseline="0" dirty="0">
                          <a:solidFill>
                            <a:schemeClr val="tx1">
                              <a:lumMod val="10000"/>
                            </a:schemeClr>
                          </a:solidFill>
                          <a:latin typeface="Arial" panose="020B0604020202020204" pitchFamily="34" charset="0"/>
                          <a:cs typeface="Arial" panose="020B0604020202020204" pitchFamily="34" charset="0"/>
                        </a:rPr>
                        <a:t> metacromatica</a:t>
                      </a:r>
                      <a:endParaRPr lang="it-IT" sz="1600" b="1" dirty="0">
                        <a:solidFill>
                          <a:schemeClr val="tx1">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algn="l"/>
                      <a:r>
                        <a:rPr lang="it-IT" sz="1600" dirty="0" err="1">
                          <a:solidFill>
                            <a:schemeClr val="bg2">
                              <a:lumMod val="10000"/>
                            </a:schemeClr>
                          </a:solidFill>
                          <a:latin typeface="Arial" panose="020B0604020202020204" pitchFamily="34" charset="0"/>
                          <a:cs typeface="Arial" panose="020B0604020202020204" pitchFamily="34" charset="0"/>
                        </a:rPr>
                        <a:t>Sulfatide</a:t>
                      </a:r>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t-IT" sz="1600" dirty="0" err="1">
                          <a:solidFill>
                            <a:schemeClr val="bg2">
                              <a:lumMod val="10000"/>
                            </a:schemeClr>
                          </a:solidFill>
                          <a:latin typeface="Arial" panose="020B0604020202020204" pitchFamily="34" charset="0"/>
                          <a:cs typeface="Arial" panose="020B0604020202020204" pitchFamily="34" charset="0"/>
                        </a:rPr>
                        <a:t>Aril-sulfatasi</a:t>
                      </a:r>
                      <a:r>
                        <a:rPr lang="it-IT" sz="1600" baseline="0" dirty="0">
                          <a:solidFill>
                            <a:schemeClr val="bg2">
                              <a:lumMod val="10000"/>
                            </a:schemeClr>
                          </a:solidFill>
                          <a:latin typeface="Arial" panose="020B0604020202020204" pitchFamily="34" charset="0"/>
                          <a:cs typeface="Arial" panose="020B0604020202020204" pitchFamily="34" charset="0"/>
                        </a:rPr>
                        <a:t> A</a:t>
                      </a:r>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extLst>
                  <a:ext uri="{0D108BD9-81ED-4DB2-BD59-A6C34878D82A}">
                    <a16:rowId xmlns:a16="http://schemas.microsoft.com/office/drawing/2014/main" val="10004"/>
                  </a:ext>
                </a:extLst>
              </a:tr>
              <a:tr h="621665">
                <a:tc>
                  <a:txBody>
                    <a:bodyPr/>
                    <a:lstStyle/>
                    <a:p>
                      <a:pPr algn="l"/>
                      <a:r>
                        <a:rPr lang="it-IT" sz="1600" b="1" dirty="0">
                          <a:solidFill>
                            <a:schemeClr val="tx1">
                              <a:lumMod val="10000"/>
                            </a:schemeClr>
                          </a:solidFill>
                          <a:latin typeface="Arial" panose="020B0604020202020204" pitchFamily="34" charset="0"/>
                          <a:cs typeface="Arial" panose="020B0604020202020204" pitchFamily="34" charset="0"/>
                        </a:rPr>
                        <a:t>M. Di </a:t>
                      </a:r>
                      <a:r>
                        <a:rPr lang="it-IT" sz="1600" b="1" dirty="0" err="1">
                          <a:solidFill>
                            <a:schemeClr val="tx1">
                              <a:lumMod val="10000"/>
                            </a:schemeClr>
                          </a:solidFill>
                          <a:latin typeface="Arial" panose="020B0604020202020204" pitchFamily="34" charset="0"/>
                          <a:cs typeface="Arial" panose="020B0604020202020204" pitchFamily="34" charset="0"/>
                        </a:rPr>
                        <a:t>Fabry</a:t>
                      </a:r>
                      <a:endParaRPr lang="it-IT" sz="1600" b="1" dirty="0">
                        <a:solidFill>
                          <a:schemeClr val="tx1">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algn="l"/>
                      <a:r>
                        <a:rPr lang="it-IT" sz="1600" dirty="0" err="1">
                          <a:solidFill>
                            <a:schemeClr val="bg2">
                              <a:lumMod val="10000"/>
                            </a:schemeClr>
                          </a:solidFill>
                          <a:latin typeface="Arial" panose="020B0604020202020204" pitchFamily="34" charset="0"/>
                          <a:cs typeface="Arial" panose="020B0604020202020204" pitchFamily="34" charset="0"/>
                        </a:rPr>
                        <a:t>Globotriaosilceramide</a:t>
                      </a:r>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algn="l"/>
                      <a:r>
                        <a:rPr lang="it-IT" sz="1600" dirty="0">
                          <a:solidFill>
                            <a:schemeClr val="tx1">
                              <a:lumMod val="10000"/>
                            </a:schemeClr>
                          </a:solidFill>
                          <a:latin typeface="Arial" panose="020B0604020202020204" pitchFamily="34" charset="0"/>
                          <a:cs typeface="Arial" panose="020B0604020202020204" pitchFamily="34" charset="0"/>
                        </a:rPr>
                        <a:t>Alfa-</a:t>
                      </a:r>
                      <a:r>
                        <a:rPr lang="it-IT" sz="1600" dirty="0" err="1">
                          <a:solidFill>
                            <a:schemeClr val="tx1">
                              <a:lumMod val="10000"/>
                            </a:schemeClr>
                          </a:solidFill>
                          <a:latin typeface="Arial" panose="020B0604020202020204" pitchFamily="34" charset="0"/>
                          <a:cs typeface="Arial" panose="020B0604020202020204" pitchFamily="34" charset="0"/>
                        </a:rPr>
                        <a:t>galattosidasi</a:t>
                      </a:r>
                      <a:r>
                        <a:rPr lang="it-IT" sz="1600" dirty="0">
                          <a:solidFill>
                            <a:schemeClr val="tx1">
                              <a:lumMod val="10000"/>
                            </a:schemeClr>
                          </a:solidFill>
                          <a:latin typeface="Arial" panose="020B0604020202020204" pitchFamily="34" charset="0"/>
                          <a:cs typeface="Arial" panose="020B0604020202020204" pitchFamily="34" charset="0"/>
                        </a:rPr>
                        <a:t> A</a:t>
                      </a:r>
                    </a:p>
                  </a:txBody>
                  <a:tcPr marL="91451" marR="91451" marT="45723" marB="45723" anchor="ctr">
                    <a:solidFill>
                      <a:srgbClr val="E8FD69"/>
                    </a:solidFill>
                  </a:tcPr>
                </a:tc>
                <a:extLst>
                  <a:ext uri="{0D108BD9-81ED-4DB2-BD59-A6C34878D82A}">
                    <a16:rowId xmlns:a16="http://schemas.microsoft.com/office/drawing/2014/main" val="10005"/>
                  </a:ext>
                </a:extLst>
              </a:tr>
              <a:tr h="621665">
                <a:tc>
                  <a:txBody>
                    <a:bodyPr/>
                    <a:lstStyle/>
                    <a:p>
                      <a:pPr algn="l"/>
                      <a:r>
                        <a:rPr lang="it-IT" sz="1600" b="1" dirty="0" err="1">
                          <a:solidFill>
                            <a:schemeClr val="tx1">
                              <a:lumMod val="10000"/>
                            </a:schemeClr>
                          </a:solidFill>
                          <a:latin typeface="Arial" panose="020B0604020202020204" pitchFamily="34" charset="0"/>
                          <a:cs typeface="Arial" panose="020B0604020202020204" pitchFamily="34" charset="0"/>
                        </a:rPr>
                        <a:t>Fucosidosi</a:t>
                      </a:r>
                      <a:endParaRPr lang="it-IT" sz="1600" b="1" dirty="0">
                        <a:solidFill>
                          <a:schemeClr val="tx1">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algn="l"/>
                      <a:r>
                        <a:rPr lang="it-IT" sz="1600" dirty="0" err="1">
                          <a:solidFill>
                            <a:schemeClr val="bg2">
                              <a:lumMod val="10000"/>
                            </a:schemeClr>
                          </a:solidFill>
                          <a:latin typeface="Arial" panose="020B0604020202020204" pitchFamily="34" charset="0"/>
                          <a:cs typeface="Arial" panose="020B0604020202020204" pitchFamily="34" charset="0"/>
                        </a:rPr>
                        <a:t>Pentaesosilfuco-glicolipide</a:t>
                      </a:r>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algn="l"/>
                      <a:r>
                        <a:rPr lang="it-IT" sz="1600" dirty="0" err="1">
                          <a:solidFill>
                            <a:schemeClr val="tx1">
                              <a:lumMod val="10000"/>
                            </a:schemeClr>
                          </a:solidFill>
                          <a:latin typeface="Arial" panose="020B0604020202020204" pitchFamily="34" charset="0"/>
                          <a:cs typeface="Arial" panose="020B0604020202020204" pitchFamily="34" charset="0"/>
                        </a:rPr>
                        <a:t>Alfa-fucosidasi</a:t>
                      </a:r>
                      <a:endParaRPr lang="it-IT" sz="1600" dirty="0">
                        <a:solidFill>
                          <a:schemeClr val="tx1">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extLst>
                  <a:ext uri="{0D108BD9-81ED-4DB2-BD59-A6C34878D82A}">
                    <a16:rowId xmlns:a16="http://schemas.microsoft.com/office/drawing/2014/main" val="10006"/>
                  </a:ext>
                </a:extLst>
              </a:tr>
              <a:tr h="354965">
                <a:tc>
                  <a:txBody>
                    <a:bodyPr/>
                    <a:lstStyle/>
                    <a:p>
                      <a:pPr algn="l"/>
                      <a:r>
                        <a:rPr lang="it-IT" sz="1600" b="1" dirty="0">
                          <a:solidFill>
                            <a:schemeClr val="tx1">
                              <a:lumMod val="10000"/>
                            </a:schemeClr>
                          </a:solidFill>
                          <a:latin typeface="Arial" panose="020B0604020202020204" pitchFamily="34" charset="0"/>
                          <a:cs typeface="Arial" panose="020B0604020202020204" pitchFamily="34" charset="0"/>
                        </a:rPr>
                        <a:t>M. Di </a:t>
                      </a:r>
                      <a:r>
                        <a:rPr lang="it-IT" sz="1600" b="1" dirty="0" err="1">
                          <a:solidFill>
                            <a:schemeClr val="tx1">
                              <a:lumMod val="10000"/>
                            </a:schemeClr>
                          </a:solidFill>
                          <a:latin typeface="Arial" panose="020B0604020202020204" pitchFamily="34" charset="0"/>
                          <a:cs typeface="Arial" panose="020B0604020202020204" pitchFamily="34" charset="0"/>
                        </a:rPr>
                        <a:t>Farber</a:t>
                      </a:r>
                      <a:endParaRPr lang="it-IT" sz="1600" b="1" dirty="0">
                        <a:solidFill>
                          <a:schemeClr val="tx1">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algn="l"/>
                      <a:r>
                        <a:rPr lang="it-IT" sz="1600" dirty="0" err="1">
                          <a:solidFill>
                            <a:schemeClr val="bg2">
                              <a:lumMod val="10000"/>
                            </a:schemeClr>
                          </a:solidFill>
                          <a:latin typeface="Arial" panose="020B0604020202020204" pitchFamily="34" charset="0"/>
                          <a:cs typeface="Arial" panose="020B0604020202020204" pitchFamily="34" charset="0"/>
                        </a:rPr>
                        <a:t>Ceramide</a:t>
                      </a:r>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algn="l"/>
                      <a:r>
                        <a:rPr lang="it-IT" sz="1600" dirty="0" err="1">
                          <a:solidFill>
                            <a:schemeClr val="tx1">
                              <a:lumMod val="10000"/>
                            </a:schemeClr>
                          </a:solidFill>
                          <a:latin typeface="Arial" panose="020B0604020202020204" pitchFamily="34" charset="0"/>
                          <a:cs typeface="Arial" panose="020B0604020202020204" pitchFamily="34" charset="0"/>
                        </a:rPr>
                        <a:t>Ceramidasi</a:t>
                      </a:r>
                      <a:endParaRPr lang="it-IT" sz="1600" dirty="0">
                        <a:solidFill>
                          <a:schemeClr val="tx1">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extLst>
                  <a:ext uri="{0D108BD9-81ED-4DB2-BD59-A6C34878D82A}">
                    <a16:rowId xmlns:a16="http://schemas.microsoft.com/office/drawing/2014/main" val="10007"/>
                  </a:ext>
                </a:extLst>
              </a:tr>
              <a:tr h="621665">
                <a:tc>
                  <a:txBody>
                    <a:bodyPr/>
                    <a:lstStyle/>
                    <a:p>
                      <a:pPr algn="l"/>
                      <a:r>
                        <a:rPr lang="it-IT" sz="1600" b="1" dirty="0" err="1">
                          <a:solidFill>
                            <a:schemeClr val="tx1">
                              <a:lumMod val="10000"/>
                            </a:schemeClr>
                          </a:solidFill>
                          <a:latin typeface="Arial" panose="020B0604020202020204" pitchFamily="34" charset="0"/>
                          <a:cs typeface="Arial" panose="020B0604020202020204" pitchFamily="34" charset="0"/>
                        </a:rPr>
                        <a:t>Gangliosidosi</a:t>
                      </a:r>
                      <a:r>
                        <a:rPr lang="it-IT" sz="1600" b="1" dirty="0">
                          <a:solidFill>
                            <a:schemeClr val="tx1">
                              <a:lumMod val="10000"/>
                            </a:schemeClr>
                          </a:solidFill>
                          <a:latin typeface="Arial" panose="020B0604020202020204" pitchFamily="34" charset="0"/>
                          <a:cs typeface="Arial" panose="020B0604020202020204" pitchFamily="34" charset="0"/>
                        </a:rPr>
                        <a:t>  generalizzata</a:t>
                      </a:r>
                    </a:p>
                  </a:txBody>
                  <a:tcPr marL="91451" marR="91451" marT="45723" marB="45723" anchor="ctr">
                    <a:solidFill>
                      <a:srgbClr val="E8FD69"/>
                    </a:solidFill>
                  </a:tcPr>
                </a:tc>
                <a:tc>
                  <a:txBody>
                    <a:bodyPr/>
                    <a:lstStyle/>
                    <a:p>
                      <a:pPr algn="l"/>
                      <a:r>
                        <a:rPr lang="it-IT" sz="1600" dirty="0">
                          <a:solidFill>
                            <a:schemeClr val="bg2">
                              <a:lumMod val="10000"/>
                            </a:schemeClr>
                          </a:solidFill>
                          <a:latin typeface="Arial" panose="020B0604020202020204" pitchFamily="34" charset="0"/>
                          <a:cs typeface="Arial" panose="020B0604020202020204" pitchFamily="34" charset="0"/>
                        </a:rPr>
                        <a:t>Ganglioside</a:t>
                      </a:r>
                      <a:r>
                        <a:rPr lang="it-IT" sz="1600" baseline="0" dirty="0">
                          <a:solidFill>
                            <a:schemeClr val="bg2">
                              <a:lumMod val="10000"/>
                            </a:schemeClr>
                          </a:solidFill>
                          <a:latin typeface="Arial" panose="020B0604020202020204" pitchFamily="34" charset="0"/>
                          <a:cs typeface="Arial" panose="020B0604020202020204" pitchFamily="34" charset="0"/>
                        </a:rPr>
                        <a:t> GM1</a:t>
                      </a:r>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algn="l"/>
                      <a:r>
                        <a:rPr lang="it-IT" sz="1600" dirty="0">
                          <a:solidFill>
                            <a:schemeClr val="tx1">
                              <a:lumMod val="10000"/>
                            </a:schemeClr>
                          </a:solidFill>
                          <a:latin typeface="Arial" panose="020B0604020202020204" pitchFamily="34" charset="0"/>
                          <a:cs typeface="Arial" panose="020B0604020202020204" pitchFamily="34" charset="0"/>
                        </a:rPr>
                        <a:t>GM1 ganglioside: beta </a:t>
                      </a:r>
                      <a:r>
                        <a:rPr lang="it-IT" sz="1600" dirty="0" err="1">
                          <a:solidFill>
                            <a:schemeClr val="tx1">
                              <a:lumMod val="10000"/>
                            </a:schemeClr>
                          </a:solidFill>
                          <a:latin typeface="Arial" panose="020B0604020202020204" pitchFamily="34" charset="0"/>
                          <a:cs typeface="Arial" panose="020B0604020202020204" pitchFamily="34" charset="0"/>
                        </a:rPr>
                        <a:t>galattosidasi</a:t>
                      </a:r>
                      <a:endParaRPr lang="it-IT" sz="1600" dirty="0">
                        <a:solidFill>
                          <a:schemeClr val="tx1">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extLst>
                  <a:ext uri="{0D108BD9-81ED-4DB2-BD59-A6C34878D82A}">
                    <a16:rowId xmlns:a16="http://schemas.microsoft.com/office/drawing/2014/main" val="10008"/>
                  </a:ext>
                </a:extLst>
              </a:tr>
              <a:tr h="355600">
                <a:tc>
                  <a:txBody>
                    <a:bodyPr/>
                    <a:lstStyle/>
                    <a:p>
                      <a:pPr algn="l"/>
                      <a:r>
                        <a:rPr lang="it-IT" sz="1600" b="1" dirty="0">
                          <a:solidFill>
                            <a:schemeClr val="tx1">
                              <a:lumMod val="10000"/>
                            </a:schemeClr>
                          </a:solidFill>
                          <a:latin typeface="Arial" panose="020B0604020202020204" pitchFamily="34" charset="0"/>
                          <a:cs typeface="Arial" panose="020B0604020202020204" pitchFamily="34" charset="0"/>
                        </a:rPr>
                        <a:t>M. Di </a:t>
                      </a:r>
                      <a:r>
                        <a:rPr lang="it-IT" sz="1600" b="1" dirty="0" err="1">
                          <a:solidFill>
                            <a:schemeClr val="tx1">
                              <a:lumMod val="10000"/>
                            </a:schemeClr>
                          </a:solidFill>
                          <a:latin typeface="Arial" panose="020B0604020202020204" pitchFamily="34" charset="0"/>
                          <a:cs typeface="Arial" panose="020B0604020202020204" pitchFamily="34" charset="0"/>
                        </a:rPr>
                        <a:t>Tay-Sachs</a:t>
                      </a:r>
                      <a:endParaRPr lang="it-IT" sz="1600" b="1" dirty="0">
                        <a:solidFill>
                          <a:schemeClr val="tx1">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algn="l"/>
                      <a:r>
                        <a:rPr lang="it-IT" sz="1600" dirty="0">
                          <a:solidFill>
                            <a:schemeClr val="bg2">
                              <a:lumMod val="10000"/>
                            </a:schemeClr>
                          </a:solidFill>
                          <a:latin typeface="Arial" panose="020B0604020202020204" pitchFamily="34" charset="0"/>
                          <a:cs typeface="Arial" panose="020B0604020202020204" pitchFamily="34" charset="0"/>
                        </a:rPr>
                        <a:t>Ganglioside GM2</a:t>
                      </a:r>
                    </a:p>
                  </a:txBody>
                  <a:tcPr marL="91451" marR="91451" marT="45723" marB="45723" anchor="ctr">
                    <a:solidFill>
                      <a:srgbClr val="E8FD69"/>
                    </a:solidFill>
                  </a:tcPr>
                </a:tc>
                <a:tc>
                  <a:txBody>
                    <a:bodyPr/>
                    <a:lstStyle/>
                    <a:p>
                      <a:pPr algn="l"/>
                      <a:r>
                        <a:rPr lang="it-IT" sz="1600" dirty="0" err="1">
                          <a:solidFill>
                            <a:schemeClr val="tx1">
                              <a:lumMod val="10000"/>
                            </a:schemeClr>
                          </a:solidFill>
                          <a:latin typeface="Arial" panose="020B0604020202020204" pitchFamily="34" charset="0"/>
                          <a:cs typeface="Arial" panose="020B0604020202020204" pitchFamily="34" charset="0"/>
                        </a:rPr>
                        <a:t>Esosaminidasi</a:t>
                      </a:r>
                      <a:r>
                        <a:rPr lang="it-IT" sz="1600" dirty="0">
                          <a:solidFill>
                            <a:schemeClr val="tx1">
                              <a:lumMod val="10000"/>
                            </a:schemeClr>
                          </a:solidFill>
                          <a:latin typeface="Arial" panose="020B0604020202020204" pitchFamily="34" charset="0"/>
                          <a:cs typeface="Arial" panose="020B0604020202020204" pitchFamily="34" charset="0"/>
                        </a:rPr>
                        <a:t> A</a:t>
                      </a:r>
                    </a:p>
                  </a:txBody>
                  <a:tcPr marL="91451" marR="91451" marT="45723" marB="45723" anchor="ctr">
                    <a:solidFill>
                      <a:srgbClr val="E8FD69"/>
                    </a:solidFill>
                  </a:tcPr>
                </a:tc>
                <a:extLst>
                  <a:ext uri="{0D108BD9-81ED-4DB2-BD59-A6C34878D82A}">
                    <a16:rowId xmlns:a16="http://schemas.microsoft.com/office/drawing/2014/main" val="10009"/>
                  </a:ext>
                </a:extLst>
              </a:tr>
              <a:tr h="628650">
                <a:tc>
                  <a:txBody>
                    <a:bodyPr/>
                    <a:lstStyle/>
                    <a:p>
                      <a:pPr algn="l"/>
                      <a:r>
                        <a:rPr lang="it-IT" sz="1600" b="1" dirty="0">
                          <a:solidFill>
                            <a:schemeClr val="tx1">
                              <a:lumMod val="10000"/>
                            </a:schemeClr>
                          </a:solidFill>
                          <a:latin typeface="Arial" panose="020B0604020202020204" pitchFamily="34" charset="0"/>
                          <a:cs typeface="Arial" panose="020B0604020202020204" pitchFamily="34" charset="0"/>
                        </a:rPr>
                        <a:t>M. Di </a:t>
                      </a:r>
                      <a:r>
                        <a:rPr lang="it-IT" sz="1600" b="1" dirty="0" err="1">
                          <a:solidFill>
                            <a:schemeClr val="tx1">
                              <a:lumMod val="10000"/>
                            </a:schemeClr>
                          </a:solidFill>
                          <a:latin typeface="Arial" panose="020B0604020202020204" pitchFamily="34" charset="0"/>
                          <a:cs typeface="Arial" panose="020B0604020202020204" pitchFamily="34" charset="0"/>
                        </a:rPr>
                        <a:t>Sandhoff</a:t>
                      </a:r>
                      <a:endParaRPr lang="it-IT" sz="1600" b="1" dirty="0">
                        <a:solidFill>
                          <a:schemeClr val="tx1">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t-IT" sz="1600" dirty="0">
                          <a:solidFill>
                            <a:schemeClr val="bg2">
                              <a:lumMod val="10000"/>
                            </a:schemeClr>
                          </a:solidFill>
                          <a:latin typeface="Arial" panose="020B0604020202020204" pitchFamily="34" charset="0"/>
                          <a:cs typeface="Arial" panose="020B0604020202020204" pitchFamily="34" charset="0"/>
                        </a:rPr>
                        <a:t>Ganglioside GM2</a:t>
                      </a:r>
                    </a:p>
                    <a:p>
                      <a:pPr algn="l"/>
                      <a:endParaRPr lang="it-IT" sz="1600" dirty="0">
                        <a:solidFill>
                          <a:schemeClr val="bg2">
                            <a:lumMod val="10000"/>
                          </a:schemeClr>
                        </a:solidFill>
                        <a:latin typeface="Arial" panose="020B0604020202020204" pitchFamily="34" charset="0"/>
                        <a:cs typeface="Arial" panose="020B0604020202020204" pitchFamily="34" charset="0"/>
                      </a:endParaRPr>
                    </a:p>
                  </a:txBody>
                  <a:tcPr marL="91451" marR="91451" marT="45723" marB="45723" anchor="ctr">
                    <a:solidFill>
                      <a:srgbClr val="E8FD6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it-IT" sz="1600" dirty="0" err="1">
                          <a:solidFill>
                            <a:schemeClr val="tx1">
                              <a:lumMod val="10000"/>
                            </a:schemeClr>
                          </a:solidFill>
                          <a:latin typeface="Arial" panose="020B0604020202020204" pitchFamily="34" charset="0"/>
                          <a:cs typeface="Arial" panose="020B0604020202020204" pitchFamily="34" charset="0"/>
                        </a:rPr>
                        <a:t>Esosaminidasi</a:t>
                      </a:r>
                      <a:r>
                        <a:rPr lang="it-IT" sz="1600" dirty="0">
                          <a:solidFill>
                            <a:schemeClr val="tx1">
                              <a:lumMod val="10000"/>
                            </a:schemeClr>
                          </a:solidFill>
                          <a:latin typeface="Arial" panose="020B0604020202020204" pitchFamily="34" charset="0"/>
                          <a:cs typeface="Arial" panose="020B0604020202020204" pitchFamily="34" charset="0"/>
                        </a:rPr>
                        <a:t> A e B</a:t>
                      </a:r>
                    </a:p>
                  </a:txBody>
                  <a:tcPr marL="91451" marR="91451" marT="45723" marB="45723" anchor="ctr">
                    <a:solidFill>
                      <a:srgbClr val="E8FD69"/>
                    </a:solid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ttangolo 4"/>
          <p:cNvSpPr>
            <a:spLocks noChangeArrowheads="1"/>
          </p:cNvSpPr>
          <p:nvPr/>
        </p:nvSpPr>
        <p:spPr bwMode="auto">
          <a:xfrm>
            <a:off x="169068" y="960859"/>
            <a:ext cx="7931323" cy="504056"/>
          </a:xfrm>
          <a:prstGeom prst="rect">
            <a:avLst/>
          </a:prstGeom>
          <a:solidFill>
            <a:schemeClr val="accent3">
              <a:lumMod val="95000"/>
            </a:schemeClr>
          </a:solidFill>
          <a:ln w="9525" algn="ctr">
            <a:solidFill>
              <a:schemeClr val="tx1"/>
            </a:solidFill>
            <a:round/>
          </a:ln>
        </p:spPr>
        <p:txBody>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Arial Narrow" panose="020B0606020202030204" pitchFamily="34" charset="0"/>
            </a:endParaRPr>
          </a:p>
        </p:txBody>
      </p:sp>
      <p:sp>
        <p:nvSpPr>
          <p:cNvPr id="33796" name="Rectangle 3"/>
          <p:cNvSpPr>
            <a:spLocks noGrp="1" noChangeArrowheads="1"/>
          </p:cNvSpPr>
          <p:nvPr>
            <p:ph type="body" sz="half" idx="1"/>
          </p:nvPr>
        </p:nvSpPr>
        <p:spPr>
          <a:xfrm>
            <a:off x="169068" y="256255"/>
            <a:ext cx="8723412" cy="4464050"/>
          </a:xfrm>
        </p:spPr>
        <p:txBody>
          <a:bodyPr/>
          <a:lstStyle/>
          <a:p>
            <a:pPr>
              <a:lnSpc>
                <a:spcPct val="80000"/>
              </a:lnSpc>
            </a:pPr>
            <a:r>
              <a:rPr lang="en-US" altLang="it-IT" sz="2400" b="1" dirty="0">
                <a:latin typeface="Arial" panose="020B0604020202020204" pitchFamily="34" charset="0"/>
                <a:cs typeface="Arial" panose="020B0604020202020204" pitchFamily="34" charset="0"/>
              </a:rPr>
              <a:t>Fabry disease </a:t>
            </a:r>
            <a:r>
              <a:rPr lang="en-US" altLang="it-IT" sz="1800" dirty="0">
                <a:latin typeface="Arial" panose="020B0604020202020204" pitchFamily="34" charset="0"/>
                <a:cs typeface="Arial" panose="020B0604020202020204" pitchFamily="34" charset="0"/>
              </a:rPr>
              <a:t>is a lysosomal storage disorder seen in one out of every 40,000 </a:t>
            </a:r>
          </a:p>
          <a:p>
            <a:pPr>
              <a:lnSpc>
                <a:spcPct val="80000"/>
              </a:lnSpc>
            </a:pPr>
            <a:endParaRPr lang="en-US" altLang="it-IT" sz="1800" dirty="0">
              <a:latin typeface="Arial" panose="020B0604020202020204" pitchFamily="34" charset="0"/>
              <a:cs typeface="Arial" panose="020B0604020202020204" pitchFamily="34" charset="0"/>
            </a:endParaRPr>
          </a:p>
          <a:p>
            <a:pPr>
              <a:lnSpc>
                <a:spcPct val="80000"/>
              </a:lnSpc>
            </a:pPr>
            <a:r>
              <a:rPr lang="en-US" altLang="it-IT" sz="1800" dirty="0">
                <a:latin typeface="Arial" panose="020B0604020202020204" pitchFamily="34" charset="0"/>
                <a:cs typeface="Arial" panose="020B0604020202020204" pitchFamily="34" charset="0"/>
              </a:rPr>
              <a:t> </a:t>
            </a:r>
            <a:r>
              <a:rPr lang="en-US" altLang="it-IT" sz="1800" b="1" dirty="0">
                <a:latin typeface="Arial" panose="020B0604020202020204" pitchFamily="34" charset="0"/>
                <a:cs typeface="Arial" panose="020B0604020202020204" pitchFamily="34" charset="0"/>
              </a:rPr>
              <a:t>It is caused by a deficiency in the enzyme alpha-galactosidase</a:t>
            </a:r>
            <a:r>
              <a:rPr lang="en-US" altLang="it-IT" sz="1800" dirty="0">
                <a:latin typeface="Arial" panose="020B0604020202020204" pitchFamily="34" charset="0"/>
                <a:cs typeface="Arial" panose="020B0604020202020204" pitchFamily="34" charset="0"/>
              </a:rPr>
              <a:t> </a:t>
            </a:r>
          </a:p>
          <a:p>
            <a:pPr>
              <a:lnSpc>
                <a:spcPct val="80000"/>
              </a:lnSpc>
            </a:pPr>
            <a:endParaRPr lang="en-US" altLang="it-IT" sz="1800" dirty="0">
              <a:latin typeface="Arial" panose="020B0604020202020204" pitchFamily="34" charset="0"/>
              <a:cs typeface="Arial" panose="020B0604020202020204" pitchFamily="34" charset="0"/>
            </a:endParaRPr>
          </a:p>
          <a:p>
            <a:pPr>
              <a:lnSpc>
                <a:spcPct val="80000"/>
              </a:lnSpc>
            </a:pPr>
            <a:endParaRPr lang="en-US" altLang="it-IT" sz="1800" dirty="0">
              <a:latin typeface="Arial" panose="020B0604020202020204" pitchFamily="34" charset="0"/>
              <a:cs typeface="Arial" panose="020B0604020202020204" pitchFamily="34" charset="0"/>
            </a:endParaRPr>
          </a:p>
          <a:p>
            <a:pPr>
              <a:lnSpc>
                <a:spcPct val="80000"/>
              </a:lnSpc>
            </a:pPr>
            <a:r>
              <a:rPr lang="en-US" altLang="it-IT" sz="1800" dirty="0">
                <a:latin typeface="Arial" panose="020B0604020202020204" pitchFamily="34" charset="0"/>
                <a:cs typeface="Arial" panose="020B0604020202020204" pitchFamily="34" charset="0"/>
              </a:rPr>
              <a:t>results in the body’s inability to break down specific fatty substances called </a:t>
            </a:r>
            <a:r>
              <a:rPr lang="en-US" altLang="it-IT" sz="1800" b="1" dirty="0" err="1">
                <a:latin typeface="Arial" panose="020B0604020202020204" pitchFamily="34" charset="0"/>
                <a:cs typeface="Arial" panose="020B0604020202020204" pitchFamily="34" charset="0"/>
              </a:rPr>
              <a:t>globotriaosylceramide</a:t>
            </a:r>
            <a:r>
              <a:rPr lang="en-US" altLang="it-IT" sz="1800" dirty="0">
                <a:latin typeface="Arial" panose="020B0604020202020204" pitchFamily="34" charset="0"/>
                <a:cs typeface="Arial" panose="020B0604020202020204" pitchFamily="34" charset="0"/>
              </a:rPr>
              <a:t> (abbreviated GL-3 or Gb3). </a:t>
            </a:r>
          </a:p>
        </p:txBody>
      </p:sp>
      <p:pic>
        <p:nvPicPr>
          <p:cNvPr id="4" name="Immagine 3">
            <a:extLst>
              <a:ext uri="{FF2B5EF4-FFF2-40B4-BE49-F238E27FC236}">
                <a16:creationId xmlns:a16="http://schemas.microsoft.com/office/drawing/2014/main" id="{A10D02FD-A884-2490-E284-1321DC2182C2}"/>
              </a:ext>
            </a:extLst>
          </p:cNvPr>
          <p:cNvPicPr>
            <a:picLocks noChangeAspect="1"/>
          </p:cNvPicPr>
          <p:nvPr/>
        </p:nvPicPr>
        <p:blipFill>
          <a:blip r:embed="rId2"/>
          <a:stretch>
            <a:fillRect/>
          </a:stretch>
        </p:blipFill>
        <p:spPr>
          <a:xfrm>
            <a:off x="395536" y="2996952"/>
            <a:ext cx="3218379" cy="3074138"/>
          </a:xfrm>
          <a:prstGeom prst="rect">
            <a:avLst/>
          </a:prstGeom>
        </p:spPr>
      </p:pic>
      <p:sp>
        <p:nvSpPr>
          <p:cNvPr id="6" name="CasellaDiTesto 5">
            <a:extLst>
              <a:ext uri="{FF2B5EF4-FFF2-40B4-BE49-F238E27FC236}">
                <a16:creationId xmlns:a16="http://schemas.microsoft.com/office/drawing/2014/main" id="{0EFD78A3-1170-3949-699B-57CFC69E0398}"/>
              </a:ext>
            </a:extLst>
          </p:cNvPr>
          <p:cNvSpPr txBox="1"/>
          <p:nvPr/>
        </p:nvSpPr>
        <p:spPr>
          <a:xfrm>
            <a:off x="4264579" y="3835038"/>
            <a:ext cx="4572000" cy="2062103"/>
          </a:xfrm>
          <a:prstGeom prst="rect">
            <a:avLst/>
          </a:prstGeom>
          <a:noFill/>
        </p:spPr>
        <p:txBody>
          <a:bodyPr wrap="square">
            <a:spAutoFit/>
          </a:bodyPr>
          <a:lstStyle/>
          <a:p>
            <a:r>
              <a:rPr lang="en-US" sz="1600" b="0" i="0" dirty="0">
                <a:solidFill>
                  <a:srgbClr val="000000"/>
                </a:solidFill>
                <a:effectLst/>
                <a:latin typeface="Arial" panose="020B0604020202020204" pitchFamily="34" charset="0"/>
                <a:cs typeface="Arial" panose="020B0604020202020204" pitchFamily="34" charset="0"/>
              </a:rPr>
              <a:t>In people with Fabry disease, the enzyme is deficient, so Gb3 can’t be broken down and builds up in the cell. </a:t>
            </a:r>
          </a:p>
          <a:p>
            <a:endParaRPr lang="en-US" sz="1600" dirty="0">
              <a:solidFill>
                <a:srgbClr val="000000"/>
              </a:solidFill>
              <a:latin typeface="Arial" panose="020B0604020202020204" pitchFamily="34" charset="0"/>
              <a:cs typeface="Arial" panose="020B0604020202020204" pitchFamily="34" charset="0"/>
            </a:endParaRPr>
          </a:p>
          <a:p>
            <a:r>
              <a:rPr lang="en-US" sz="1600" b="0" i="0" dirty="0">
                <a:solidFill>
                  <a:srgbClr val="000000"/>
                </a:solidFill>
                <a:effectLst/>
                <a:latin typeface="Arial" panose="020B0604020202020204" pitchFamily="34" charset="0"/>
                <a:cs typeface="Arial" panose="020B0604020202020204" pitchFamily="34" charset="0"/>
              </a:rPr>
              <a:t>Over time, this may </a:t>
            </a:r>
            <a:r>
              <a:rPr lang="en-US" sz="1600" b="1" i="0" dirty="0">
                <a:solidFill>
                  <a:srgbClr val="000000"/>
                </a:solidFill>
                <a:effectLst/>
                <a:latin typeface="Arial" panose="020B0604020202020204" pitchFamily="34" charset="0"/>
                <a:cs typeface="Arial" panose="020B0604020202020204" pitchFamily="34" charset="0"/>
              </a:rPr>
              <a:t>result in deposits throughout the body</a:t>
            </a:r>
            <a:r>
              <a:rPr lang="en-US" sz="1600" b="0" i="0" dirty="0">
                <a:solidFill>
                  <a:srgbClr val="000000"/>
                </a:solidFill>
                <a:effectLst/>
                <a:latin typeface="Arial" panose="020B0604020202020204" pitchFamily="34" charset="0"/>
                <a:cs typeface="Arial" panose="020B0604020202020204" pitchFamily="34" charset="0"/>
              </a:rPr>
              <a:t>, particularly in the kidneys, heart and nervous system, leading to a variety of symptoms. </a:t>
            </a:r>
            <a:endParaRPr lang="it-IT" sz="1600" dirty="0">
              <a:latin typeface="Arial" panose="020B06040202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Immagine 1" descr="MORQUI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313" y="285750"/>
            <a:ext cx="4048125" cy="533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Immagine 2" descr="mpsV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293688"/>
            <a:ext cx="40005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Rettangolo 4"/>
          <p:cNvSpPr>
            <a:spLocks noChangeArrowheads="1"/>
          </p:cNvSpPr>
          <p:nvPr/>
        </p:nvSpPr>
        <p:spPr bwMode="auto">
          <a:xfrm>
            <a:off x="-928688" y="5643563"/>
            <a:ext cx="626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spcBef>
                <a:spcPct val="0"/>
              </a:spcBef>
              <a:buFontTx/>
              <a:buNone/>
            </a:pPr>
            <a:r>
              <a:rPr lang="it-IT" altLang="it-IT" sz="2400" b="1" i="1">
                <a:latin typeface="Arial" panose="020B0604020202020204" pitchFamily="34" charset="0"/>
                <a:cs typeface="Times New Roman" panose="02020603050405020304" charset="0"/>
              </a:rPr>
              <a:t>    MPS IV (sindrome di Morquio)</a:t>
            </a:r>
            <a:endParaRPr lang="it-IT" altLang="it-IT" sz="2400" b="1" i="1">
              <a:latin typeface="Calibri" panose="020F0502020204030204" pitchFamily="34" charset="0"/>
              <a:cs typeface="Times New Roman" panose="02020603050405020304" charset="0"/>
            </a:endParaRPr>
          </a:p>
        </p:txBody>
      </p:sp>
      <p:sp>
        <p:nvSpPr>
          <p:cNvPr id="35845" name="Rettangolo 5"/>
          <p:cNvSpPr>
            <a:spLocks noChangeArrowheads="1"/>
          </p:cNvSpPr>
          <p:nvPr/>
        </p:nvSpPr>
        <p:spPr bwMode="auto">
          <a:xfrm>
            <a:off x="4429125" y="4376738"/>
            <a:ext cx="45005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spcBef>
                <a:spcPct val="0"/>
              </a:spcBef>
              <a:buFontTx/>
              <a:buNone/>
            </a:pPr>
            <a:r>
              <a:rPr lang="it-IT" altLang="it-IT" sz="1600" b="1" i="1">
                <a:latin typeface="Arial" panose="020B0604020202020204" pitchFamily="34" charset="0"/>
                <a:cs typeface="Times New Roman" panose="02020603050405020304" charset="0"/>
              </a:rPr>
              <a:t>MPS VI (sindrome di Maroteaux-Lamy)</a:t>
            </a:r>
            <a:endParaRPr lang="it-IT" altLang="it-IT" sz="1600" b="1" i="1">
              <a:latin typeface="Calibri" panose="020F0502020204030204" pitchFamily="34" charset="0"/>
              <a:cs typeface="Times New Roman" panose="020206030504050203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ttangolo 4"/>
          <p:cNvSpPr>
            <a:spLocks noChangeArrowheads="1"/>
          </p:cNvSpPr>
          <p:nvPr/>
        </p:nvSpPr>
        <p:spPr bwMode="auto">
          <a:xfrm>
            <a:off x="128436" y="1543649"/>
            <a:ext cx="5328399" cy="864235"/>
          </a:xfrm>
          <a:prstGeom prst="rect">
            <a:avLst/>
          </a:prstGeom>
          <a:solidFill>
            <a:schemeClr val="accent3">
              <a:lumMod val="85000"/>
            </a:schemeClr>
          </a:solidFill>
          <a:ln w="9525" algn="ctr">
            <a:solidFill>
              <a:schemeClr val="tx1"/>
            </a:solidFill>
            <a:round/>
          </a:ln>
        </p:spPr>
        <p:txBody>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Arial" panose="020B0604020202020204" pitchFamily="34" charset="0"/>
              <a:cs typeface="Arial" panose="020B0604020202020204" pitchFamily="34" charset="0"/>
            </a:endParaRPr>
          </a:p>
        </p:txBody>
      </p:sp>
      <p:sp>
        <p:nvSpPr>
          <p:cNvPr id="34819" name="Rectangle 2"/>
          <p:cNvSpPr>
            <a:spLocks noGrp="1" noChangeArrowheads="1"/>
          </p:cNvSpPr>
          <p:nvPr>
            <p:ph type="title"/>
          </p:nvPr>
        </p:nvSpPr>
        <p:spPr>
          <a:xfrm>
            <a:off x="1403350" y="45085"/>
            <a:ext cx="6507480" cy="598805"/>
          </a:xfrm>
        </p:spPr>
        <p:txBody>
          <a:bodyPr/>
          <a:lstStyle/>
          <a:p>
            <a:r>
              <a:rPr lang="en-US" altLang="it-IT" sz="3200" dirty="0">
                <a:latin typeface="Arial" panose="020B0604020202020204" pitchFamily="34" charset="0"/>
                <a:cs typeface="Arial" panose="020B0604020202020204" pitchFamily="34" charset="0"/>
              </a:rPr>
              <a:t>Hurler- </a:t>
            </a:r>
            <a:r>
              <a:rPr lang="en-US" altLang="it-IT" sz="3200" dirty="0" err="1">
                <a:latin typeface="Arial" panose="020B0604020202020204" pitchFamily="34" charset="0"/>
                <a:cs typeface="Arial" panose="020B0604020202020204" pitchFamily="34" charset="0"/>
              </a:rPr>
              <a:t>Scheie</a:t>
            </a:r>
            <a:endParaRPr lang="en-US" altLang="it-IT" sz="3200" dirty="0">
              <a:latin typeface="Arial" panose="020B0604020202020204" pitchFamily="34" charset="0"/>
              <a:cs typeface="Arial" panose="020B0604020202020204" pitchFamily="34" charset="0"/>
            </a:endParaRPr>
          </a:p>
        </p:txBody>
      </p:sp>
      <p:sp>
        <p:nvSpPr>
          <p:cNvPr id="34820" name="Rectangle 3"/>
          <p:cNvSpPr>
            <a:spLocks noGrp="1" noChangeArrowheads="1"/>
          </p:cNvSpPr>
          <p:nvPr>
            <p:ph type="body" sz="half" idx="1"/>
          </p:nvPr>
        </p:nvSpPr>
        <p:spPr>
          <a:xfrm>
            <a:off x="107504" y="643891"/>
            <a:ext cx="5328399" cy="2713102"/>
          </a:xfrm>
        </p:spPr>
        <p:txBody>
          <a:bodyPr/>
          <a:lstStyle/>
          <a:p>
            <a:pPr algn="just">
              <a:lnSpc>
                <a:spcPct val="80000"/>
              </a:lnSpc>
            </a:pPr>
            <a:r>
              <a:rPr lang="en-US" altLang="it-IT" sz="1600" dirty="0">
                <a:latin typeface="Arial" panose="020B0604020202020204" pitchFamily="34" charset="0"/>
                <a:cs typeface="Arial" panose="020B0604020202020204" pitchFamily="34" charset="0"/>
              </a:rPr>
              <a:t>Mucopolysaccharidosis I is a lysosomal storage disorder that is abbreviated MPS I and sometimes called Hurler syndrome, Hurler-</a:t>
            </a:r>
            <a:r>
              <a:rPr lang="en-US" altLang="it-IT" sz="1600" dirty="0" err="1">
                <a:latin typeface="Arial" panose="020B0604020202020204" pitchFamily="34" charset="0"/>
                <a:cs typeface="Arial" panose="020B0604020202020204" pitchFamily="34" charset="0"/>
              </a:rPr>
              <a:t>Scheie</a:t>
            </a:r>
            <a:r>
              <a:rPr lang="en-US" altLang="it-IT" sz="1600" dirty="0">
                <a:latin typeface="Arial" panose="020B0604020202020204" pitchFamily="34" charset="0"/>
                <a:cs typeface="Arial" panose="020B0604020202020204" pitchFamily="34" charset="0"/>
              </a:rPr>
              <a:t> syndrome, or </a:t>
            </a:r>
            <a:r>
              <a:rPr lang="en-US" altLang="it-IT" sz="1600" dirty="0" err="1">
                <a:latin typeface="Arial" panose="020B0604020202020204" pitchFamily="34" charset="0"/>
                <a:cs typeface="Arial" panose="020B0604020202020204" pitchFamily="34" charset="0"/>
              </a:rPr>
              <a:t>Scheie</a:t>
            </a:r>
            <a:r>
              <a:rPr lang="en-US" altLang="it-IT" sz="1600" dirty="0">
                <a:latin typeface="Arial" panose="020B0604020202020204" pitchFamily="34" charset="0"/>
                <a:cs typeface="Arial" panose="020B0604020202020204" pitchFamily="34" charset="0"/>
              </a:rPr>
              <a:t> syndrome.</a:t>
            </a:r>
          </a:p>
          <a:p>
            <a:pPr algn="just">
              <a:lnSpc>
                <a:spcPct val="80000"/>
              </a:lnSpc>
            </a:pPr>
            <a:endParaRPr lang="en-US" altLang="it-IT" sz="1600" dirty="0">
              <a:latin typeface="Arial" panose="020B0604020202020204" pitchFamily="34" charset="0"/>
              <a:cs typeface="Arial" panose="020B0604020202020204" pitchFamily="34" charset="0"/>
            </a:endParaRPr>
          </a:p>
          <a:p>
            <a:pPr algn="just">
              <a:lnSpc>
                <a:spcPct val="80000"/>
              </a:lnSpc>
            </a:pPr>
            <a:r>
              <a:rPr lang="en-US" altLang="it-IT" sz="1600" dirty="0">
                <a:latin typeface="Arial" panose="020B0604020202020204" pitchFamily="34" charset="0"/>
                <a:cs typeface="Arial" panose="020B0604020202020204" pitchFamily="34" charset="0"/>
              </a:rPr>
              <a:t> </a:t>
            </a:r>
            <a:r>
              <a:rPr lang="en-US" altLang="it-IT" sz="1600" b="1" dirty="0">
                <a:latin typeface="Arial" panose="020B0604020202020204" pitchFamily="34" charset="0"/>
                <a:cs typeface="Arial" panose="020B0604020202020204" pitchFamily="34" charset="0"/>
              </a:rPr>
              <a:t>It is caused by a deficiency in the enzyme alpha-</a:t>
            </a:r>
            <a:r>
              <a:rPr lang="en-US" altLang="it-IT" sz="1600" b="1" dirty="0" err="1">
                <a:latin typeface="Arial" panose="020B0604020202020204" pitchFamily="34" charset="0"/>
                <a:cs typeface="Arial" panose="020B0604020202020204" pitchFamily="34" charset="0"/>
              </a:rPr>
              <a:t>iduronidase</a:t>
            </a:r>
            <a:r>
              <a:rPr lang="en-US" altLang="it-IT" sz="1600" dirty="0">
                <a:latin typeface="Arial" panose="020B0604020202020204" pitchFamily="34" charset="0"/>
                <a:cs typeface="Arial" panose="020B0604020202020204" pitchFamily="34" charset="0"/>
              </a:rPr>
              <a:t> </a:t>
            </a:r>
          </a:p>
          <a:p>
            <a:pPr algn="just">
              <a:lnSpc>
                <a:spcPct val="80000"/>
              </a:lnSpc>
            </a:pPr>
            <a:endParaRPr lang="en-US" altLang="it-IT" sz="1600" dirty="0">
              <a:latin typeface="Arial" panose="020B0604020202020204" pitchFamily="34" charset="0"/>
              <a:cs typeface="Arial" panose="020B0604020202020204" pitchFamily="34" charset="0"/>
            </a:endParaRPr>
          </a:p>
          <a:p>
            <a:pPr algn="just">
              <a:lnSpc>
                <a:spcPct val="80000"/>
              </a:lnSpc>
            </a:pPr>
            <a:endParaRPr lang="en-US" altLang="it-IT" sz="1600" dirty="0">
              <a:latin typeface="Arial" panose="020B0604020202020204" pitchFamily="34" charset="0"/>
              <a:cs typeface="Arial" panose="020B0604020202020204" pitchFamily="34" charset="0"/>
            </a:endParaRPr>
          </a:p>
          <a:p>
            <a:pPr algn="just">
              <a:lnSpc>
                <a:spcPct val="80000"/>
              </a:lnSpc>
            </a:pPr>
            <a:r>
              <a:rPr lang="en-US" altLang="it-IT" sz="1600" dirty="0">
                <a:latin typeface="Arial" panose="020B0604020202020204" pitchFamily="34" charset="0"/>
                <a:cs typeface="Arial" panose="020B0604020202020204" pitchFamily="34" charset="0"/>
              </a:rPr>
              <a:t>which is needed to break down certain complex sugars called glycosaminoglycans (abbreviated </a:t>
            </a:r>
            <a:r>
              <a:rPr lang="en-US" altLang="it-IT" sz="1600" b="1" dirty="0">
                <a:latin typeface="Arial" panose="020B0604020202020204" pitchFamily="34" charset="0"/>
                <a:cs typeface="Arial" panose="020B0604020202020204" pitchFamily="34" charset="0"/>
              </a:rPr>
              <a:t>GAGs</a:t>
            </a:r>
            <a:r>
              <a:rPr lang="en-US" altLang="it-IT" sz="1600" dirty="0">
                <a:latin typeface="Arial" panose="020B0604020202020204" pitchFamily="34" charset="0"/>
                <a:cs typeface="Arial" panose="020B0604020202020204" pitchFamily="34" charset="0"/>
              </a:rPr>
              <a:t> and formerly called mucopolysaccharides). </a:t>
            </a:r>
          </a:p>
        </p:txBody>
      </p:sp>
      <p:pic>
        <p:nvPicPr>
          <p:cNvPr id="96258" name="Picture 2" descr="Image result for Hurler- Scheie&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980329"/>
            <a:ext cx="2872373" cy="2445621"/>
          </a:xfrm>
          <a:prstGeom prst="rect">
            <a:avLst/>
          </a:prstGeom>
          <a:noFill/>
          <a:extLst>
            <a:ext uri="{909E8E84-426E-40DD-AFC4-6F175D3DCCD1}">
              <a14:hiddenFill xmlns:a14="http://schemas.microsoft.com/office/drawing/2010/main">
                <a:solidFill>
                  <a:srgbClr val="FFFFFF"/>
                </a:solidFill>
              </a14:hiddenFill>
            </a:ext>
          </a:extLst>
        </p:spPr>
      </p:pic>
      <p:pic>
        <p:nvPicPr>
          <p:cNvPr id="3" name="Immagine 2"/>
          <p:cNvPicPr>
            <a:picLocks noChangeAspect="1"/>
          </p:cNvPicPr>
          <p:nvPr/>
        </p:nvPicPr>
        <p:blipFill>
          <a:blip r:embed="rId3"/>
          <a:stretch>
            <a:fillRect/>
          </a:stretch>
        </p:blipFill>
        <p:spPr>
          <a:xfrm>
            <a:off x="1325701" y="4050665"/>
            <a:ext cx="2433955" cy="2503170"/>
          </a:xfrm>
          <a:prstGeom prst="rect">
            <a:avLst/>
          </a:prstGeom>
        </p:spPr>
      </p:pic>
      <p:pic>
        <p:nvPicPr>
          <p:cNvPr id="100" name="Picture 99"/>
          <p:cNvPicPr/>
          <p:nvPr/>
        </p:nvPicPr>
        <p:blipFill>
          <a:blip r:embed="rId4"/>
          <a:stretch>
            <a:fillRect/>
          </a:stretch>
        </p:blipFill>
        <p:spPr>
          <a:xfrm>
            <a:off x="4572000" y="3429000"/>
            <a:ext cx="0" cy="0"/>
          </a:xfrm>
          <a:prstGeom prst="rect">
            <a:avLst/>
          </a:prstGeom>
          <a:noFill/>
          <a:ln w="9525">
            <a:noFill/>
          </a:ln>
        </p:spPr>
      </p:pic>
      <p:pic>
        <p:nvPicPr>
          <p:cNvPr id="101" name="Picture 100"/>
          <p:cNvPicPr/>
          <p:nvPr/>
        </p:nvPicPr>
        <p:blipFill>
          <a:blip r:embed="rId4"/>
          <a:stretch>
            <a:fillRect/>
          </a:stretch>
        </p:blipFill>
        <p:spPr>
          <a:xfrm>
            <a:off x="5004048" y="4091341"/>
            <a:ext cx="2432685" cy="244602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a:p>
        </p:txBody>
      </p:sp>
      <p:pic>
        <p:nvPicPr>
          <p:cNvPr id="5" name="Content Placeholder 4"/>
          <p:cNvPicPr>
            <a:picLocks noGrp="1" noChangeAspect="1"/>
          </p:cNvPicPr>
          <p:nvPr>
            <p:ph sz="half" idx="2"/>
          </p:nvPr>
        </p:nvPicPr>
        <p:blipFill>
          <a:blip r:embed="rId2"/>
          <a:srcRect l="32192" t="21150" r="32821" b="20393"/>
          <a:stretch>
            <a:fillRect/>
          </a:stretch>
        </p:blipFill>
        <p:spPr>
          <a:xfrm>
            <a:off x="1115695" y="44450"/>
            <a:ext cx="7019290" cy="6597650"/>
          </a:xfrm>
          <a:prstGeom prst="rect">
            <a:avLst/>
          </a:prstGeom>
        </p:spPr>
      </p:pic>
      <p:sp>
        <p:nvSpPr>
          <p:cNvPr id="6" name="Rectangles 5"/>
          <p:cNvSpPr/>
          <p:nvPr/>
        </p:nvSpPr>
        <p:spPr>
          <a:xfrm>
            <a:off x="3780155" y="1405255"/>
            <a:ext cx="1830070" cy="365760"/>
          </a:xfrm>
          <a:prstGeom prst="rect">
            <a:avLst/>
          </a:prstGeom>
          <a:noFill/>
          <a:ln w="57150"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Times" panose="02020603060405020304" pitchFamily="18" charset="0"/>
            </a:endParaRPr>
          </a:p>
        </p:txBody>
      </p:sp>
      <p:sp>
        <p:nvSpPr>
          <p:cNvPr id="4" name="Rectangles 3"/>
          <p:cNvSpPr/>
          <p:nvPr/>
        </p:nvSpPr>
        <p:spPr>
          <a:xfrm>
            <a:off x="1099185" y="5452745"/>
            <a:ext cx="5184140" cy="795655"/>
          </a:xfrm>
          <a:prstGeom prst="rect">
            <a:avLst/>
          </a:prstGeom>
          <a:noFill/>
          <a:ln w="5715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Lst>
        </p:spPr>
        <p:txBody>
          <a:bodyPr vert="horz" wrap="square" lIns="91440" tIns="45720" rIns="91440" bIns="45720" numCol="1"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en-US" sz="2400" b="0" i="0" u="none" strike="noStrike" cap="none" normalizeH="0" baseline="0">
              <a:ln>
                <a:noFill/>
              </a:ln>
              <a:solidFill>
                <a:schemeClr val="tx1"/>
              </a:solidFill>
              <a:effectLst/>
              <a:latin typeface="Times" panose="0202060306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p796_ISBN88-08-078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215900"/>
            <a:ext cx="5513388"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
          <p:cNvSpPr/>
          <p:nvPr/>
        </p:nvSpPr>
        <p:spPr bwMode="auto">
          <a:xfrm>
            <a:off x="838200" y="4284663"/>
            <a:ext cx="7620000" cy="2286000"/>
          </a:xfrm>
          <a:custGeom>
            <a:avLst/>
            <a:gdLst>
              <a:gd name="T0" fmla="*/ 2147483646 w 4800"/>
              <a:gd name="T1" fmla="*/ 2147483646 h 1440"/>
              <a:gd name="T2" fmla="*/ 2147483646 w 4800"/>
              <a:gd name="T3" fmla="*/ 2147483646 h 1440"/>
              <a:gd name="T4" fmla="*/ 2147483646 w 4800"/>
              <a:gd name="T5" fmla="*/ 2147483646 h 1440"/>
              <a:gd name="T6" fmla="*/ 2147483646 w 4800"/>
              <a:gd name="T7" fmla="*/ 2147483646 h 1440"/>
              <a:gd name="T8" fmla="*/ 0 w 4800"/>
              <a:gd name="T9" fmla="*/ 0 h 1440"/>
              <a:gd name="T10" fmla="*/ 2147483646 w 4800"/>
              <a:gd name="T11" fmla="*/ 2147483646 h 1440"/>
              <a:gd name="T12" fmla="*/ 2147483646 w 4800"/>
              <a:gd name="T13" fmla="*/ 2147483646 h 1440"/>
              <a:gd name="T14" fmla="*/ 2147483646 w 4800"/>
              <a:gd name="T15" fmla="*/ 2147483646 h 1440"/>
              <a:gd name="T16" fmla="*/ 2147483646 w 4800"/>
              <a:gd name="T17" fmla="*/ 2147483646 h 1440"/>
              <a:gd name="T18" fmla="*/ 2147483646 w 4800"/>
              <a:gd name="T19" fmla="*/ 2147483646 h 1440"/>
              <a:gd name="T20" fmla="*/ 2147483646 w 4800"/>
              <a:gd name="T21" fmla="*/ 2147483646 h 1440"/>
              <a:gd name="T22" fmla="*/ 2147483646 w 4800"/>
              <a:gd name="T23" fmla="*/ 2147483646 h 1440"/>
              <a:gd name="T24" fmla="*/ 2147483646 w 4800"/>
              <a:gd name="T25" fmla="*/ 2147483646 h 1440"/>
              <a:gd name="T26" fmla="*/ 2147483646 w 4800"/>
              <a:gd name="T27" fmla="*/ 2147483646 h 14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00"/>
              <a:gd name="T43" fmla="*/ 0 h 1440"/>
              <a:gd name="T44" fmla="*/ 4800 w 4800"/>
              <a:gd name="T45" fmla="*/ 1440 h 14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00" h="1440">
                <a:moveTo>
                  <a:pt x="4656" y="576"/>
                </a:moveTo>
                <a:lnTo>
                  <a:pt x="3504" y="624"/>
                </a:lnTo>
                <a:lnTo>
                  <a:pt x="2832" y="384"/>
                </a:lnTo>
                <a:lnTo>
                  <a:pt x="1440" y="240"/>
                </a:lnTo>
                <a:lnTo>
                  <a:pt x="0" y="0"/>
                </a:lnTo>
                <a:lnTo>
                  <a:pt x="192" y="720"/>
                </a:lnTo>
                <a:lnTo>
                  <a:pt x="1392" y="1248"/>
                </a:lnTo>
                <a:lnTo>
                  <a:pt x="1872" y="1392"/>
                </a:lnTo>
                <a:lnTo>
                  <a:pt x="2208" y="1440"/>
                </a:lnTo>
                <a:lnTo>
                  <a:pt x="2880" y="1440"/>
                </a:lnTo>
                <a:lnTo>
                  <a:pt x="4368" y="1200"/>
                </a:lnTo>
                <a:lnTo>
                  <a:pt x="4656" y="1008"/>
                </a:lnTo>
                <a:lnTo>
                  <a:pt x="4800" y="768"/>
                </a:lnTo>
                <a:lnTo>
                  <a:pt x="4656" y="576"/>
                </a:lnTo>
                <a:close/>
              </a:path>
            </a:pathLst>
          </a:custGeom>
          <a:solidFill>
            <a:schemeClr val="bg1"/>
          </a:solidFill>
          <a:ln w="9525">
            <a:solidFill>
              <a:schemeClr val="bg1"/>
            </a:solidFill>
            <a:round/>
          </a:ln>
        </p:spPr>
        <p:txBody>
          <a:bodyPr wrap="none" anchor="ctr"/>
          <a:lstStyle/>
          <a:p>
            <a:endParaRPr lang="it-IT"/>
          </a:p>
        </p:txBody>
      </p:sp>
      <p:sp>
        <p:nvSpPr>
          <p:cNvPr id="15363" name="Freeform 3"/>
          <p:cNvSpPr/>
          <p:nvPr/>
        </p:nvSpPr>
        <p:spPr bwMode="auto">
          <a:xfrm>
            <a:off x="6172200" y="4449763"/>
            <a:ext cx="914400" cy="838200"/>
          </a:xfrm>
          <a:custGeom>
            <a:avLst/>
            <a:gdLst>
              <a:gd name="T0" fmla="*/ 2147483646 w 576"/>
              <a:gd name="T1" fmla="*/ 2147483646 h 528"/>
              <a:gd name="T2" fmla="*/ 2147483646 w 576"/>
              <a:gd name="T3" fmla="*/ 0 h 528"/>
              <a:gd name="T4" fmla="*/ 2147483646 w 576"/>
              <a:gd name="T5" fmla="*/ 0 h 528"/>
              <a:gd name="T6" fmla="*/ 2147483646 w 576"/>
              <a:gd name="T7" fmla="*/ 2147483646 h 528"/>
              <a:gd name="T8" fmla="*/ 2147483646 w 576"/>
              <a:gd name="T9" fmla="*/ 2147483646 h 528"/>
              <a:gd name="T10" fmla="*/ 0 w 576"/>
              <a:gd name="T11" fmla="*/ 2147483646 h 528"/>
              <a:gd name="T12" fmla="*/ 2147483646 w 576"/>
              <a:gd name="T13" fmla="*/ 2147483646 h 528"/>
              <a:gd name="T14" fmla="*/ 2147483646 w 576"/>
              <a:gd name="T15" fmla="*/ 2147483646 h 528"/>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528"/>
              <a:gd name="T26" fmla="*/ 576 w 576"/>
              <a:gd name="T27" fmla="*/ 528 h 5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528">
                <a:moveTo>
                  <a:pt x="288" y="96"/>
                </a:moveTo>
                <a:lnTo>
                  <a:pt x="480" y="0"/>
                </a:lnTo>
                <a:lnTo>
                  <a:pt x="576" y="0"/>
                </a:lnTo>
                <a:lnTo>
                  <a:pt x="480" y="336"/>
                </a:lnTo>
                <a:lnTo>
                  <a:pt x="192" y="528"/>
                </a:lnTo>
                <a:lnTo>
                  <a:pt x="0" y="480"/>
                </a:lnTo>
                <a:lnTo>
                  <a:pt x="144" y="240"/>
                </a:lnTo>
                <a:lnTo>
                  <a:pt x="288" y="96"/>
                </a:lnTo>
                <a:close/>
              </a:path>
            </a:pathLst>
          </a:custGeom>
          <a:solidFill>
            <a:schemeClr val="bg1"/>
          </a:solidFill>
          <a:ln w="9525">
            <a:solidFill>
              <a:schemeClr val="bg1"/>
            </a:solidFill>
            <a:round/>
          </a:ln>
        </p:spPr>
        <p:txBody>
          <a:bodyPr wrap="none" anchor="ctr"/>
          <a:lstStyle/>
          <a:p>
            <a:endParaRPr lang="it-IT"/>
          </a:p>
        </p:txBody>
      </p:sp>
      <p:sp>
        <p:nvSpPr>
          <p:cNvPr id="67588" name="Text Box 4"/>
          <p:cNvSpPr txBox="1">
            <a:spLocks noChangeArrowheads="1"/>
          </p:cNvSpPr>
          <p:nvPr/>
        </p:nvSpPr>
        <p:spPr bwMode="auto">
          <a:xfrm>
            <a:off x="1774030" y="4834013"/>
            <a:ext cx="6000750" cy="48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lnSpc>
                <a:spcPct val="80000"/>
              </a:lnSpc>
              <a:spcBef>
                <a:spcPct val="0"/>
              </a:spcBef>
              <a:buFontTx/>
              <a:buNone/>
            </a:pPr>
            <a:r>
              <a:rPr lang="en-US" altLang="it-IT" b="1" dirty="0" err="1">
                <a:solidFill>
                  <a:srgbClr val="FF0000"/>
                </a:solidFill>
                <a:latin typeface="Arial Narrow" panose="020B0606020202030204" pitchFamily="34" charset="0"/>
              </a:rPr>
              <a:t>Degradazione</a:t>
            </a:r>
            <a:r>
              <a:rPr lang="en-US" altLang="it-IT" b="1" dirty="0">
                <a:solidFill>
                  <a:srgbClr val="FF0000"/>
                </a:solidFill>
                <a:latin typeface="Arial Narrow" panose="020B0606020202030204" pitchFamily="34" charset="0"/>
              </a:rPr>
              <a:t> </a:t>
            </a:r>
            <a:r>
              <a:rPr lang="en-US" altLang="it-IT" b="1" dirty="0" err="1">
                <a:solidFill>
                  <a:srgbClr val="FF0000"/>
                </a:solidFill>
                <a:latin typeface="Arial Narrow" panose="020B0606020202030204" pitchFamily="34" charset="0"/>
              </a:rPr>
              <a:t>delle</a:t>
            </a:r>
            <a:r>
              <a:rPr lang="en-US" altLang="it-IT" b="1" dirty="0">
                <a:solidFill>
                  <a:srgbClr val="FF0000"/>
                </a:solidFill>
                <a:latin typeface="Arial Narrow" panose="020B0606020202030204" pitchFamily="34" charset="0"/>
              </a:rPr>
              <a:t> macro </a:t>
            </a:r>
            <a:r>
              <a:rPr lang="en-US" altLang="it-IT" b="1" dirty="0" err="1">
                <a:solidFill>
                  <a:srgbClr val="FF0000"/>
                </a:solidFill>
                <a:latin typeface="Arial Narrow" panose="020B0606020202030204" pitchFamily="34" charset="0"/>
              </a:rPr>
              <a:t>molecole</a:t>
            </a:r>
            <a:r>
              <a:rPr lang="en-US" altLang="it-IT" b="1" dirty="0">
                <a:solidFill>
                  <a:srgbClr val="FF0000"/>
                </a:solidFill>
                <a:latin typeface="Arial Narrow" panose="020B0606020202030204" pitchFamily="34" charset="0"/>
              </a:rPr>
              <a:t> </a:t>
            </a:r>
          </a:p>
        </p:txBody>
      </p:sp>
      <p:sp>
        <p:nvSpPr>
          <p:cNvPr id="67589" name="Rectangle 5"/>
          <p:cNvSpPr>
            <a:spLocks noChangeArrowheads="1"/>
          </p:cNvSpPr>
          <p:nvPr/>
        </p:nvSpPr>
        <p:spPr bwMode="auto">
          <a:xfrm>
            <a:off x="3037487" y="5362262"/>
            <a:ext cx="4105275" cy="5794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r>
              <a:rPr lang="en-US" altLang="it-IT" b="1" dirty="0">
                <a:solidFill>
                  <a:schemeClr val="bg1"/>
                </a:solidFill>
                <a:latin typeface="Arial Narrow" panose="020B0606020202030204" pitchFamily="34" charset="0"/>
              </a:rPr>
              <a:t>EXTRACELLULARI</a:t>
            </a:r>
          </a:p>
        </p:txBody>
      </p:sp>
      <p:sp>
        <p:nvSpPr>
          <p:cNvPr id="15366" name="Text Box 6"/>
          <p:cNvSpPr txBox="1">
            <a:spLocks noChangeArrowheads="1"/>
          </p:cNvSpPr>
          <p:nvPr/>
        </p:nvSpPr>
        <p:spPr bwMode="auto">
          <a:xfrm>
            <a:off x="2416659" y="134401"/>
            <a:ext cx="4463081" cy="486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lnSpc>
                <a:spcPct val="80000"/>
              </a:lnSpc>
              <a:spcBef>
                <a:spcPct val="0"/>
              </a:spcBef>
              <a:buFontTx/>
              <a:buNone/>
            </a:pPr>
            <a:r>
              <a:rPr lang="en-US" altLang="it-IT" b="1" dirty="0" err="1">
                <a:solidFill>
                  <a:srgbClr val="FF0000"/>
                </a:solidFill>
                <a:latin typeface="Arial" panose="020B0604020202020204" pitchFamily="34" charset="0"/>
                <a:cs typeface="Arial" panose="020B0604020202020204" pitchFamily="34" charset="0"/>
              </a:rPr>
              <a:t>Funzioni</a:t>
            </a:r>
            <a:r>
              <a:rPr lang="en-US" altLang="it-IT" b="1" dirty="0">
                <a:solidFill>
                  <a:srgbClr val="FF0000"/>
                </a:solidFill>
                <a:latin typeface="Arial" panose="020B0604020202020204" pitchFamily="34" charset="0"/>
                <a:cs typeface="Arial" panose="020B0604020202020204" pitchFamily="34" charset="0"/>
              </a:rPr>
              <a:t> </a:t>
            </a:r>
            <a:r>
              <a:rPr lang="en-US" altLang="it-IT" b="1" dirty="0" err="1">
                <a:solidFill>
                  <a:srgbClr val="FF0000"/>
                </a:solidFill>
                <a:latin typeface="Arial" panose="020B0604020202020204" pitchFamily="34" charset="0"/>
                <a:cs typeface="Arial" panose="020B0604020202020204" pitchFamily="34" charset="0"/>
              </a:rPr>
              <a:t>dei</a:t>
            </a:r>
            <a:r>
              <a:rPr lang="en-US" altLang="it-IT" b="1" dirty="0">
                <a:solidFill>
                  <a:srgbClr val="FF0000"/>
                </a:solidFill>
                <a:latin typeface="Arial" panose="020B0604020202020204" pitchFamily="34" charset="0"/>
                <a:cs typeface="Arial" panose="020B0604020202020204" pitchFamily="34" charset="0"/>
              </a:rPr>
              <a:t> </a:t>
            </a:r>
            <a:r>
              <a:rPr lang="en-US" altLang="it-IT" b="1" dirty="0" err="1">
                <a:solidFill>
                  <a:srgbClr val="FF0000"/>
                </a:solidFill>
                <a:latin typeface="Arial" panose="020B0604020202020204" pitchFamily="34" charset="0"/>
                <a:cs typeface="Arial" panose="020B0604020202020204" pitchFamily="34" charset="0"/>
              </a:rPr>
              <a:t>lisosomi</a:t>
            </a:r>
            <a:r>
              <a:rPr lang="en-US" altLang="it-IT" b="1" dirty="0">
                <a:solidFill>
                  <a:srgbClr val="FF0000"/>
                </a:solidFill>
                <a:latin typeface="Arial" panose="020B0604020202020204" pitchFamily="34" charset="0"/>
                <a:cs typeface="Arial" panose="020B0604020202020204" pitchFamily="34" charset="0"/>
              </a:rPr>
              <a:t> </a:t>
            </a:r>
          </a:p>
        </p:txBody>
      </p:sp>
      <p:sp>
        <p:nvSpPr>
          <p:cNvPr id="67593" name="Text Box 9"/>
          <p:cNvSpPr txBox="1">
            <a:spLocks noChangeArrowheads="1"/>
          </p:cNvSpPr>
          <p:nvPr/>
        </p:nvSpPr>
        <p:spPr bwMode="auto">
          <a:xfrm>
            <a:off x="1496905" y="6309234"/>
            <a:ext cx="6555001" cy="43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lnSpc>
                <a:spcPct val="80000"/>
              </a:lnSpc>
              <a:spcBef>
                <a:spcPct val="0"/>
              </a:spcBef>
              <a:buFontTx/>
              <a:buNone/>
            </a:pPr>
            <a:r>
              <a:rPr lang="en-US" altLang="it-IT" sz="2800" b="1" dirty="0">
                <a:latin typeface="Arial Narrow" panose="020B0606020202030204" pitchFamily="34" charset="0"/>
              </a:rPr>
              <a:t>(</a:t>
            </a:r>
            <a:r>
              <a:rPr lang="en-US" altLang="it-IT" sz="2800" b="1" dirty="0" err="1">
                <a:latin typeface="Arial Narrow" panose="020B0606020202030204" pitchFamily="34" charset="0"/>
              </a:rPr>
              <a:t>Proteasoma</a:t>
            </a:r>
            <a:r>
              <a:rPr lang="en-US" altLang="it-IT" sz="2800" b="1" dirty="0">
                <a:latin typeface="Arial Narrow" panose="020B0606020202030204" pitchFamily="34" charset="0"/>
              </a:rPr>
              <a:t> </a:t>
            </a:r>
            <a:r>
              <a:rPr lang="en-US" altLang="it-IT" sz="2800" b="1" dirty="0" err="1">
                <a:latin typeface="Arial Narrow" panose="020B0606020202030204" pitchFamily="34" charset="0"/>
              </a:rPr>
              <a:t>degrada</a:t>
            </a:r>
            <a:r>
              <a:rPr lang="en-US" altLang="it-IT" sz="2800" b="1" dirty="0">
                <a:latin typeface="Arial Narrow" panose="020B0606020202030204" pitchFamily="34" charset="0"/>
              </a:rPr>
              <a:t> le </a:t>
            </a:r>
            <a:r>
              <a:rPr lang="en-US" altLang="it-IT" sz="2800" b="1" dirty="0" err="1">
                <a:latin typeface="Arial Narrow" panose="020B0606020202030204" pitchFamily="34" charset="0"/>
              </a:rPr>
              <a:t>proteine</a:t>
            </a:r>
            <a:r>
              <a:rPr lang="en-US" altLang="it-IT" sz="2800" b="1" dirty="0">
                <a:latin typeface="Arial Narrow" panose="020B0606020202030204" pitchFamily="34" charset="0"/>
              </a:rPr>
              <a:t> </a:t>
            </a:r>
            <a:r>
              <a:rPr lang="en-US" altLang="it-IT" sz="2800" b="1" dirty="0" err="1">
                <a:latin typeface="Arial Narrow" panose="020B0606020202030204" pitchFamily="34" charset="0"/>
              </a:rPr>
              <a:t>citosoliche</a:t>
            </a:r>
            <a:r>
              <a:rPr lang="en-US" altLang="it-IT" sz="2800" b="1" dirty="0">
                <a:latin typeface="Arial Narrow" panose="020B0606020202030204" pitchFamily="34" charset="0"/>
              </a:rPr>
              <a:t>) </a:t>
            </a:r>
            <a:endParaRPr lang="en-US" altLang="it-IT" b="1" dirty="0">
              <a:solidFill>
                <a:srgbClr val="FF0000"/>
              </a:solidFill>
              <a:latin typeface="Arial Narrow" panose="020B0606020202030204" pitchFamily="34" charset="0"/>
            </a:endParaRPr>
          </a:p>
        </p:txBody>
      </p:sp>
      <p:pic>
        <p:nvPicPr>
          <p:cNvPr id="15368" name="Picture 10"/>
          <p:cNvPicPr>
            <a:picLocks noChangeAspect="1" noChangeArrowheads="1"/>
          </p:cNvPicPr>
          <p:nvPr/>
        </p:nvPicPr>
        <p:blipFill>
          <a:blip r:embed="rId2">
            <a:lum bright="-12000" contrast="24000"/>
            <a:extLst>
              <a:ext uri="{28A0092B-C50C-407E-A947-70E740481C1C}">
                <a14:useLocalDpi xmlns:a14="http://schemas.microsoft.com/office/drawing/2010/main" val="0"/>
              </a:ext>
            </a:extLst>
          </a:blip>
          <a:srcRect b="38521"/>
          <a:stretch>
            <a:fillRect/>
          </a:stretch>
        </p:blipFill>
        <p:spPr bwMode="auto">
          <a:xfrm>
            <a:off x="1066800" y="923925"/>
            <a:ext cx="7415213"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Rectangle 11"/>
          <p:cNvSpPr>
            <a:spLocks noChangeArrowheads="1"/>
          </p:cNvSpPr>
          <p:nvPr/>
        </p:nvSpPr>
        <p:spPr bwMode="auto">
          <a:xfrm>
            <a:off x="838200" y="762000"/>
            <a:ext cx="685800" cy="685800"/>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Arial Narrow" panose="020B0606020202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588"/>
                                        </p:tgtEl>
                                        <p:attrNameLst>
                                          <p:attrName>style.visibility</p:attrName>
                                        </p:attrNameLst>
                                      </p:cBhvr>
                                      <p:to>
                                        <p:strVal val="visible"/>
                                      </p:to>
                                    </p:set>
                                  </p:childTnLst>
                                </p:cTn>
                              </p:par>
                            </p:childTnLst>
                          </p:cTn>
                        </p:par>
                        <p:par>
                          <p:cTn id="7" fill="hold">
                            <p:stCondLst>
                              <p:cond delay="500"/>
                            </p:stCondLst>
                            <p:childTnLst>
                              <p:par>
                                <p:cTn id="8" presetID="0" presetClass="entr" presetSubtype="0" fill="hold" grpId="0" nodeType="afterEffect">
                                  <p:stCondLst>
                                    <p:cond delay="0"/>
                                  </p:stCondLst>
                                  <p:childTnLst>
                                    <p:set>
                                      <p:cBhvr>
                                        <p:cTn id="9" dur="1" fill="hold">
                                          <p:stCondLst>
                                            <p:cond delay="499"/>
                                          </p:stCondLst>
                                        </p:cTn>
                                        <p:tgtEl>
                                          <p:spTgt spid="67589"/>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75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8" grpId="0" animBg="1" autoUpdateAnimBg="0"/>
      <p:bldP spid="67589" grpId="0" animBg="1" autoUpdateAnimBg="0"/>
      <p:bldP spid="6759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143000" y="4876800"/>
            <a:ext cx="1447800" cy="609600"/>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p>
        </p:txBody>
      </p:sp>
      <p:sp>
        <p:nvSpPr>
          <p:cNvPr id="16387" name="Rectangle 6"/>
          <p:cNvSpPr>
            <a:spLocks noChangeArrowheads="1"/>
          </p:cNvSpPr>
          <p:nvPr/>
        </p:nvSpPr>
        <p:spPr bwMode="auto">
          <a:xfrm>
            <a:off x="838200" y="762000"/>
            <a:ext cx="685800" cy="685800"/>
          </a:xfrm>
          <a:prstGeom prst="rect">
            <a:avLst/>
          </a:prstGeom>
          <a:solidFill>
            <a:schemeClr val="bg1"/>
          </a:solidFill>
          <a:ln w="9525">
            <a:solidFill>
              <a:schemeClr val="bg1"/>
            </a:solidFill>
            <a:miter lim="800000"/>
          </a:ln>
        </p:spPr>
        <p:txBody>
          <a:bodyPr wrap="none" anchor="ct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Arial Narrow" panose="020B0606020202030204" pitchFamily="34" charset="0"/>
            </a:endParaRPr>
          </a:p>
        </p:txBody>
      </p:sp>
      <p:sp>
        <p:nvSpPr>
          <p:cNvPr id="16388" name="Text Box 7"/>
          <p:cNvSpPr txBox="1">
            <a:spLocks noChangeArrowheads="1"/>
          </p:cNvSpPr>
          <p:nvPr/>
        </p:nvSpPr>
        <p:spPr bwMode="auto">
          <a:xfrm>
            <a:off x="2782888" y="214313"/>
            <a:ext cx="3600450" cy="48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lnSpc>
                <a:spcPct val="80000"/>
              </a:lnSpc>
              <a:spcBef>
                <a:spcPct val="0"/>
              </a:spcBef>
              <a:buFontTx/>
              <a:buNone/>
            </a:pPr>
            <a:r>
              <a:rPr lang="en-US" altLang="it-IT" b="1">
                <a:solidFill>
                  <a:srgbClr val="FF0000"/>
                </a:solidFill>
                <a:latin typeface="Arial Narrow" panose="020B0606020202030204" pitchFamily="34" charset="0"/>
              </a:rPr>
              <a:t>Funzioni dei lisosomi</a:t>
            </a:r>
          </a:p>
        </p:txBody>
      </p:sp>
      <p:pic>
        <p:nvPicPr>
          <p:cNvPr id="16389" name="Picture 9" descr="f1335_ISBN88-08-07891-4"/>
          <p:cNvPicPr>
            <a:picLocks noChangeAspect="1" noChangeArrowheads="1"/>
          </p:cNvPicPr>
          <p:nvPr/>
        </p:nvPicPr>
        <p:blipFill>
          <a:blip r:embed="rId2">
            <a:extLst>
              <a:ext uri="{28A0092B-C50C-407E-A947-70E740481C1C}">
                <a14:useLocalDpi xmlns:a14="http://schemas.microsoft.com/office/drawing/2010/main" val="0"/>
              </a:ext>
            </a:extLst>
          </a:blip>
          <a:srcRect r="31210"/>
          <a:stretch>
            <a:fillRect/>
          </a:stretch>
        </p:blipFill>
        <p:spPr bwMode="auto">
          <a:xfrm>
            <a:off x="755650" y="1125538"/>
            <a:ext cx="7561263" cy="560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 Box 9"/>
          <p:cNvSpPr txBox="1">
            <a:spLocks noChangeArrowheads="1"/>
          </p:cNvSpPr>
          <p:nvPr/>
        </p:nvSpPr>
        <p:spPr bwMode="auto">
          <a:xfrm>
            <a:off x="1065213" y="1795463"/>
            <a:ext cx="6457950"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lnSpc>
                <a:spcPct val="80000"/>
              </a:lnSpc>
              <a:spcBef>
                <a:spcPct val="0"/>
              </a:spcBef>
              <a:buFontTx/>
              <a:buNone/>
            </a:pPr>
            <a:r>
              <a:rPr lang="en-US" altLang="it-IT" sz="2800" b="1">
                <a:latin typeface="Arial Narrow" panose="020B0606020202030204" pitchFamily="34" charset="0"/>
              </a:rPr>
              <a:t>(Proteasoma degrada le proteine citosoliche </a:t>
            </a:r>
            <a:endParaRPr lang="en-US" altLang="it-IT" b="1">
              <a:solidFill>
                <a:srgbClr val="FF0000"/>
              </a:solidFill>
              <a:latin typeface="Arial Narrow" panose="020B0606020202030204" pitchFamily="34" charset="0"/>
            </a:endParaRPr>
          </a:p>
        </p:txBody>
      </p:sp>
      <p:sp>
        <p:nvSpPr>
          <p:cNvPr id="16391" name="Rettangolo 8"/>
          <p:cNvSpPr>
            <a:spLocks noChangeArrowheads="1"/>
          </p:cNvSpPr>
          <p:nvPr/>
        </p:nvSpPr>
        <p:spPr bwMode="auto">
          <a:xfrm>
            <a:off x="0" y="928688"/>
            <a:ext cx="9144000" cy="2500312"/>
          </a:xfrm>
          <a:prstGeom prst="rect">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endParaRPr lang="it-IT" altLang="it-IT" sz="2400">
              <a:latin typeface="Arial Narrow" panose="020B0606020202030204" pitchFamily="34" charset="0"/>
            </a:endParaRPr>
          </a:p>
        </p:txBody>
      </p:sp>
      <p:sp>
        <p:nvSpPr>
          <p:cNvPr id="16392" name="Rectangle 5"/>
          <p:cNvSpPr>
            <a:spLocks noChangeArrowheads="1"/>
          </p:cNvSpPr>
          <p:nvPr/>
        </p:nvSpPr>
        <p:spPr bwMode="auto">
          <a:xfrm>
            <a:off x="2782888" y="1724025"/>
            <a:ext cx="3302000" cy="5794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spcBef>
                <a:spcPct val="0"/>
              </a:spcBef>
              <a:buFontTx/>
              <a:buNone/>
            </a:pPr>
            <a:r>
              <a:rPr lang="en-US" altLang="it-IT" b="1">
                <a:solidFill>
                  <a:schemeClr val="bg1"/>
                </a:solidFill>
                <a:latin typeface="Arial Narrow" panose="020B0606020202030204" pitchFamily="34" charset="0"/>
              </a:rPr>
              <a:t>INTRACELLULARI</a:t>
            </a:r>
          </a:p>
        </p:txBody>
      </p:sp>
      <p:sp>
        <p:nvSpPr>
          <p:cNvPr id="16393" name="Text Box 4"/>
          <p:cNvSpPr txBox="1">
            <a:spLocks noChangeArrowheads="1"/>
          </p:cNvSpPr>
          <p:nvPr/>
        </p:nvSpPr>
        <p:spPr bwMode="auto">
          <a:xfrm>
            <a:off x="2371725" y="928688"/>
            <a:ext cx="4368800" cy="48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lnSpc>
                <a:spcPct val="80000"/>
              </a:lnSpc>
              <a:spcBef>
                <a:spcPct val="0"/>
              </a:spcBef>
              <a:buFontTx/>
              <a:buNone/>
            </a:pPr>
            <a:r>
              <a:rPr lang="en-US" altLang="it-IT" b="1">
                <a:solidFill>
                  <a:srgbClr val="FF0000"/>
                </a:solidFill>
                <a:latin typeface="Arial Narrow" panose="020B0606020202030204" pitchFamily="34" charset="0"/>
              </a:rPr>
              <a:t>Degradazione di </a:t>
            </a:r>
            <a:r>
              <a:rPr lang="en-US" altLang="it-IT" b="1" u="sng">
                <a:solidFill>
                  <a:srgbClr val="FF0000"/>
                </a:solidFill>
                <a:latin typeface="Arial Narrow" panose="020B0606020202030204" pitchFamily="34" charset="0"/>
              </a:rPr>
              <a:t>organelli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552846"/>
            <a:ext cx="1250315" cy="122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819" y="188639"/>
            <a:ext cx="7646133" cy="5976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3"/>
          <a:srcRect t="9362"/>
          <a:stretch/>
        </p:blipFill>
        <p:spPr>
          <a:xfrm>
            <a:off x="249561" y="183687"/>
            <a:ext cx="8644877" cy="3917775"/>
          </a:xfrm>
          <a:prstGeom prst="rect">
            <a:avLst/>
          </a:prstGeom>
        </p:spPr>
      </p:pic>
      <p:pic>
        <p:nvPicPr>
          <p:cNvPr id="4" name="Immagine 3"/>
          <p:cNvPicPr>
            <a:picLocks noChangeAspect="1"/>
          </p:cNvPicPr>
          <p:nvPr/>
        </p:nvPicPr>
        <p:blipFill>
          <a:blip r:embed="rId4"/>
          <a:stretch>
            <a:fillRect/>
          </a:stretch>
        </p:blipFill>
        <p:spPr>
          <a:xfrm>
            <a:off x="6660232" y="4671627"/>
            <a:ext cx="2180479" cy="20026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f1331_ISBN88-08-078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0" y="0"/>
            <a:ext cx="4402138"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617774" y="1507855"/>
            <a:ext cx="1660525" cy="48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lnSpc>
                <a:spcPct val="80000"/>
              </a:lnSpc>
              <a:spcBef>
                <a:spcPct val="0"/>
              </a:spcBef>
              <a:buFontTx/>
              <a:buNone/>
            </a:pPr>
            <a:r>
              <a:rPr lang="en-US" altLang="it-IT" b="1">
                <a:solidFill>
                  <a:srgbClr val="FF0000"/>
                </a:solidFill>
                <a:latin typeface="Arial Narrow" panose="020B0606020202030204" pitchFamily="34" charset="0"/>
              </a:rPr>
              <a:t>Lisosomi</a:t>
            </a:r>
          </a:p>
        </p:txBody>
      </p:sp>
      <p:sp>
        <p:nvSpPr>
          <p:cNvPr id="2" name="Rettangolo 1"/>
          <p:cNvSpPr/>
          <p:nvPr/>
        </p:nvSpPr>
        <p:spPr bwMode="auto">
          <a:xfrm>
            <a:off x="3778250" y="1993631"/>
            <a:ext cx="2160588" cy="2541858"/>
          </a:xfrm>
          <a:prstGeom prst="rect">
            <a:avLst/>
          </a:prstGeom>
          <a:solidFill>
            <a:srgbClr val="CCD4C9"/>
          </a:solidFill>
          <a:ln w="9525" cap="flat" cmpd="sng" algn="ctr">
            <a:noFill/>
            <a:prstDash val="solid"/>
            <a:round/>
            <a:headEnd type="none" w="med" len="med"/>
            <a:tailEnd type="none" w="med" len="med"/>
          </a:ln>
          <a:effectLst/>
        </p:spPr>
        <p:txBody>
          <a:bodyPr/>
          <a:lstStyle/>
          <a:p>
            <a:pPr>
              <a:defRPr/>
            </a:pPr>
            <a:endParaRPr lang="it-IT">
              <a:latin typeface="Arial Narrow" panose="020B0606020202030204" pitchFamily="34" charset="0"/>
            </a:endParaRPr>
          </a:p>
        </p:txBody>
      </p:sp>
      <p:pic>
        <p:nvPicPr>
          <p:cNvPr id="4" name="Immagine 3">
            <a:extLst>
              <a:ext uri="{FF2B5EF4-FFF2-40B4-BE49-F238E27FC236}">
                <a16:creationId xmlns:a16="http://schemas.microsoft.com/office/drawing/2014/main" id="{7CD98AEB-C3D2-FF98-E803-6FEB45FA83C0}"/>
              </a:ext>
            </a:extLst>
          </p:cNvPr>
          <p:cNvPicPr>
            <a:picLocks noChangeAspect="1"/>
          </p:cNvPicPr>
          <p:nvPr/>
        </p:nvPicPr>
        <p:blipFill rotWithShape="1">
          <a:blip r:embed="rId3"/>
          <a:srcRect r="60000" b="6126"/>
          <a:stretch/>
        </p:blipFill>
        <p:spPr>
          <a:xfrm rot="10800000">
            <a:off x="7270371" y="4487679"/>
            <a:ext cx="1669236" cy="2193778"/>
          </a:xfrm>
          <a:prstGeom prst="rect">
            <a:avLst/>
          </a:prstGeom>
        </p:spPr>
      </p:pic>
      <p:pic>
        <p:nvPicPr>
          <p:cNvPr id="5" name="Picture 11" descr="f1331_ISBN88-08-07891-4">
            <a:extLst>
              <a:ext uri="{FF2B5EF4-FFF2-40B4-BE49-F238E27FC236}">
                <a16:creationId xmlns:a16="http://schemas.microsoft.com/office/drawing/2014/main" id="{DB3EFFD3-A2D4-8063-70D8-E77F6004F4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819" r="75050" b="23327"/>
          <a:stretch/>
        </p:blipFill>
        <p:spPr bwMode="auto">
          <a:xfrm rot="16200000">
            <a:off x="4243010" y="3244879"/>
            <a:ext cx="1018021" cy="352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igura a mano libera: forma 5">
            <a:extLst>
              <a:ext uri="{FF2B5EF4-FFF2-40B4-BE49-F238E27FC236}">
                <a16:creationId xmlns:a16="http://schemas.microsoft.com/office/drawing/2014/main" id="{99A43D8A-F3C1-1D40-BE65-400AA7165C6E}"/>
              </a:ext>
            </a:extLst>
          </p:cNvPr>
          <p:cNvSpPr/>
          <p:nvPr/>
        </p:nvSpPr>
        <p:spPr bwMode="auto">
          <a:xfrm>
            <a:off x="3603279" y="5319063"/>
            <a:ext cx="3422210" cy="1362394"/>
          </a:xfrm>
          <a:custGeom>
            <a:avLst/>
            <a:gdLst>
              <a:gd name="connsiteX0" fmla="*/ 208230 w 3422210"/>
              <a:gd name="connsiteY0" fmla="*/ 620010 h 1362394"/>
              <a:gd name="connsiteX1" fmla="*/ 425513 w 3422210"/>
              <a:gd name="connsiteY1" fmla="*/ 520422 h 1362394"/>
              <a:gd name="connsiteX2" fmla="*/ 461727 w 3422210"/>
              <a:gd name="connsiteY2" fmla="*/ 493262 h 1362394"/>
              <a:gd name="connsiteX3" fmla="*/ 552262 w 3422210"/>
              <a:gd name="connsiteY3" fmla="*/ 457048 h 1362394"/>
              <a:gd name="connsiteX4" fmla="*/ 642796 w 3422210"/>
              <a:gd name="connsiteY4" fmla="*/ 384620 h 1362394"/>
              <a:gd name="connsiteX5" fmla="*/ 679010 w 3422210"/>
              <a:gd name="connsiteY5" fmla="*/ 366513 h 1362394"/>
              <a:gd name="connsiteX6" fmla="*/ 715224 w 3422210"/>
              <a:gd name="connsiteY6" fmla="*/ 339353 h 1362394"/>
              <a:gd name="connsiteX7" fmla="*/ 742384 w 3422210"/>
              <a:gd name="connsiteY7" fmla="*/ 330299 h 1362394"/>
              <a:gd name="connsiteX8" fmla="*/ 787652 w 3422210"/>
              <a:gd name="connsiteY8" fmla="*/ 312192 h 1362394"/>
              <a:gd name="connsiteX9" fmla="*/ 869133 w 3422210"/>
              <a:gd name="connsiteY9" fmla="*/ 266925 h 1362394"/>
              <a:gd name="connsiteX10" fmla="*/ 896293 w 3422210"/>
              <a:gd name="connsiteY10" fmla="*/ 248818 h 1362394"/>
              <a:gd name="connsiteX11" fmla="*/ 977774 w 3422210"/>
              <a:gd name="connsiteY11" fmla="*/ 230711 h 1362394"/>
              <a:gd name="connsiteX12" fmla="*/ 1077363 w 3422210"/>
              <a:gd name="connsiteY12" fmla="*/ 212604 h 1362394"/>
              <a:gd name="connsiteX13" fmla="*/ 1176951 w 3422210"/>
              <a:gd name="connsiteY13" fmla="*/ 194497 h 1362394"/>
              <a:gd name="connsiteX14" fmla="*/ 1783533 w 3422210"/>
              <a:gd name="connsiteY14" fmla="*/ 185444 h 1362394"/>
              <a:gd name="connsiteX15" fmla="*/ 2000816 w 3422210"/>
              <a:gd name="connsiteY15" fmla="*/ 158284 h 1362394"/>
              <a:gd name="connsiteX16" fmla="*/ 2118511 w 3422210"/>
              <a:gd name="connsiteY16" fmla="*/ 140177 h 1362394"/>
              <a:gd name="connsiteX17" fmla="*/ 2362955 w 3422210"/>
              <a:gd name="connsiteY17" fmla="*/ 131123 h 1362394"/>
              <a:gd name="connsiteX18" fmla="*/ 2525917 w 3422210"/>
              <a:gd name="connsiteY18" fmla="*/ 122070 h 1362394"/>
              <a:gd name="connsiteX19" fmla="*/ 2562131 w 3422210"/>
              <a:gd name="connsiteY19" fmla="*/ 103963 h 1362394"/>
              <a:gd name="connsiteX20" fmla="*/ 2652666 w 3422210"/>
              <a:gd name="connsiteY20" fmla="*/ 76802 h 1362394"/>
              <a:gd name="connsiteX21" fmla="*/ 2706986 w 3422210"/>
              <a:gd name="connsiteY21" fmla="*/ 58695 h 1362394"/>
              <a:gd name="connsiteX22" fmla="*/ 2752254 w 3422210"/>
              <a:gd name="connsiteY22" fmla="*/ 40588 h 1362394"/>
              <a:gd name="connsiteX23" fmla="*/ 2860895 w 3422210"/>
              <a:gd name="connsiteY23" fmla="*/ 31535 h 1362394"/>
              <a:gd name="connsiteX24" fmla="*/ 3123446 w 3422210"/>
              <a:gd name="connsiteY24" fmla="*/ 13428 h 1362394"/>
              <a:gd name="connsiteX25" fmla="*/ 3404103 w 3422210"/>
              <a:gd name="connsiteY25" fmla="*/ 49642 h 1362394"/>
              <a:gd name="connsiteX26" fmla="*/ 3413157 w 3422210"/>
              <a:gd name="connsiteY26" fmla="*/ 76802 h 1362394"/>
              <a:gd name="connsiteX27" fmla="*/ 3422210 w 3422210"/>
              <a:gd name="connsiteY27" fmla="*/ 131123 h 1362394"/>
              <a:gd name="connsiteX28" fmla="*/ 3395050 w 3422210"/>
              <a:gd name="connsiteY28" fmla="*/ 275979 h 1362394"/>
              <a:gd name="connsiteX29" fmla="*/ 3340729 w 3422210"/>
              <a:gd name="connsiteY29" fmla="*/ 384620 h 1362394"/>
              <a:gd name="connsiteX30" fmla="*/ 3331675 w 3422210"/>
              <a:gd name="connsiteY30" fmla="*/ 429887 h 1362394"/>
              <a:gd name="connsiteX31" fmla="*/ 3313569 w 3422210"/>
              <a:gd name="connsiteY31" fmla="*/ 493262 h 1362394"/>
              <a:gd name="connsiteX32" fmla="*/ 3304515 w 3422210"/>
              <a:gd name="connsiteY32" fmla="*/ 583796 h 1362394"/>
              <a:gd name="connsiteX33" fmla="*/ 3331675 w 3422210"/>
              <a:gd name="connsiteY33" fmla="*/ 746759 h 1362394"/>
              <a:gd name="connsiteX34" fmla="*/ 3313569 w 3422210"/>
              <a:gd name="connsiteY34" fmla="*/ 1063630 h 1362394"/>
              <a:gd name="connsiteX35" fmla="*/ 3250194 w 3422210"/>
              <a:gd name="connsiteY35" fmla="*/ 1127004 h 1362394"/>
              <a:gd name="connsiteX36" fmla="*/ 3123446 w 3422210"/>
              <a:gd name="connsiteY36" fmla="*/ 1217539 h 1362394"/>
              <a:gd name="connsiteX37" fmla="*/ 3060071 w 3422210"/>
              <a:gd name="connsiteY37" fmla="*/ 1244699 h 1362394"/>
              <a:gd name="connsiteX38" fmla="*/ 3023858 w 3422210"/>
              <a:gd name="connsiteY38" fmla="*/ 1262806 h 1362394"/>
              <a:gd name="connsiteX39" fmla="*/ 2869949 w 3422210"/>
              <a:gd name="connsiteY39" fmla="*/ 1280913 h 1362394"/>
              <a:gd name="connsiteX40" fmla="*/ 1801640 w 3422210"/>
              <a:gd name="connsiteY40" fmla="*/ 1280913 h 1362394"/>
              <a:gd name="connsiteX41" fmla="*/ 1729212 w 3422210"/>
              <a:gd name="connsiteY41" fmla="*/ 1308074 h 1362394"/>
              <a:gd name="connsiteX42" fmla="*/ 1665838 w 3422210"/>
              <a:gd name="connsiteY42" fmla="*/ 1317127 h 1362394"/>
              <a:gd name="connsiteX43" fmla="*/ 1122630 w 3422210"/>
              <a:gd name="connsiteY43" fmla="*/ 1335234 h 1362394"/>
              <a:gd name="connsiteX44" fmla="*/ 968721 w 3422210"/>
              <a:gd name="connsiteY44" fmla="*/ 1353341 h 1362394"/>
              <a:gd name="connsiteX45" fmla="*/ 914400 w 3422210"/>
              <a:gd name="connsiteY45" fmla="*/ 1362394 h 1362394"/>
              <a:gd name="connsiteX46" fmla="*/ 660903 w 3422210"/>
              <a:gd name="connsiteY46" fmla="*/ 1353341 h 1362394"/>
              <a:gd name="connsiteX47" fmla="*/ 389299 w 3422210"/>
              <a:gd name="connsiteY47" fmla="*/ 1317127 h 1362394"/>
              <a:gd name="connsiteX48" fmla="*/ 126749 w 3422210"/>
              <a:gd name="connsiteY48" fmla="*/ 1280913 h 1362394"/>
              <a:gd name="connsiteX49" fmla="*/ 36214 w 3422210"/>
              <a:gd name="connsiteY49" fmla="*/ 1235646 h 1362394"/>
              <a:gd name="connsiteX50" fmla="*/ 0 w 3422210"/>
              <a:gd name="connsiteY50" fmla="*/ 1145111 h 1362394"/>
              <a:gd name="connsiteX51" fmla="*/ 9054 w 3422210"/>
              <a:gd name="connsiteY51" fmla="*/ 991202 h 1362394"/>
              <a:gd name="connsiteX52" fmla="*/ 81481 w 3422210"/>
              <a:gd name="connsiteY52" fmla="*/ 855400 h 1362394"/>
              <a:gd name="connsiteX53" fmla="*/ 108642 w 3422210"/>
              <a:gd name="connsiteY53" fmla="*/ 764866 h 1362394"/>
              <a:gd name="connsiteX54" fmla="*/ 126749 w 3422210"/>
              <a:gd name="connsiteY54" fmla="*/ 728652 h 1362394"/>
              <a:gd name="connsiteX55" fmla="*/ 135802 w 3422210"/>
              <a:gd name="connsiteY55" fmla="*/ 701491 h 1362394"/>
              <a:gd name="connsiteX56" fmla="*/ 208230 w 3422210"/>
              <a:gd name="connsiteY56" fmla="*/ 620010 h 136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22210" h="1362394">
                <a:moveTo>
                  <a:pt x="208230" y="620010"/>
                </a:moveTo>
                <a:cubicBezTo>
                  <a:pt x="256515" y="589832"/>
                  <a:pt x="346214" y="570885"/>
                  <a:pt x="425513" y="520422"/>
                </a:cubicBezTo>
                <a:cubicBezTo>
                  <a:pt x="438243" y="512321"/>
                  <a:pt x="448231" y="500010"/>
                  <a:pt x="461727" y="493262"/>
                </a:cubicBezTo>
                <a:cubicBezTo>
                  <a:pt x="490799" y="478726"/>
                  <a:pt x="552262" y="457048"/>
                  <a:pt x="552262" y="457048"/>
                </a:cubicBezTo>
                <a:cubicBezTo>
                  <a:pt x="582440" y="432905"/>
                  <a:pt x="611348" y="407083"/>
                  <a:pt x="642796" y="384620"/>
                </a:cubicBezTo>
                <a:cubicBezTo>
                  <a:pt x="653778" y="376775"/>
                  <a:pt x="667565" y="373666"/>
                  <a:pt x="679010" y="366513"/>
                </a:cubicBezTo>
                <a:cubicBezTo>
                  <a:pt x="691806" y="358516"/>
                  <a:pt x="702123" y="346839"/>
                  <a:pt x="715224" y="339353"/>
                </a:cubicBezTo>
                <a:cubicBezTo>
                  <a:pt x="723510" y="334618"/>
                  <a:pt x="733449" y="333650"/>
                  <a:pt x="742384" y="330299"/>
                </a:cubicBezTo>
                <a:cubicBezTo>
                  <a:pt x="757601" y="324593"/>
                  <a:pt x="772563" y="318228"/>
                  <a:pt x="787652" y="312192"/>
                </a:cubicBezTo>
                <a:cubicBezTo>
                  <a:pt x="837226" y="262618"/>
                  <a:pt x="789372" y="302375"/>
                  <a:pt x="869133" y="266925"/>
                </a:cubicBezTo>
                <a:cubicBezTo>
                  <a:pt x="879076" y="262506"/>
                  <a:pt x="886292" y="253104"/>
                  <a:pt x="896293" y="248818"/>
                </a:cubicBezTo>
                <a:cubicBezTo>
                  <a:pt x="908176" y="243725"/>
                  <a:pt x="968858" y="232692"/>
                  <a:pt x="977774" y="230711"/>
                </a:cubicBezTo>
                <a:cubicBezTo>
                  <a:pt x="1054602" y="213638"/>
                  <a:pt x="967522" y="228296"/>
                  <a:pt x="1077363" y="212604"/>
                </a:cubicBezTo>
                <a:cubicBezTo>
                  <a:pt x="1117304" y="199291"/>
                  <a:pt x="1121317" y="195981"/>
                  <a:pt x="1176951" y="194497"/>
                </a:cubicBezTo>
                <a:cubicBezTo>
                  <a:pt x="1379096" y="189106"/>
                  <a:pt x="1581339" y="188462"/>
                  <a:pt x="1783533" y="185444"/>
                </a:cubicBezTo>
                <a:cubicBezTo>
                  <a:pt x="1902896" y="155603"/>
                  <a:pt x="1831124" y="168889"/>
                  <a:pt x="2000816" y="158284"/>
                </a:cubicBezTo>
                <a:cubicBezTo>
                  <a:pt x="2021533" y="154831"/>
                  <a:pt x="2100497" y="141237"/>
                  <a:pt x="2118511" y="140177"/>
                </a:cubicBezTo>
                <a:cubicBezTo>
                  <a:pt x="2199908" y="135389"/>
                  <a:pt x="2281498" y="134743"/>
                  <a:pt x="2362955" y="131123"/>
                </a:cubicBezTo>
                <a:cubicBezTo>
                  <a:pt x="2417306" y="128707"/>
                  <a:pt x="2471596" y="125088"/>
                  <a:pt x="2525917" y="122070"/>
                </a:cubicBezTo>
                <a:cubicBezTo>
                  <a:pt x="2537988" y="116034"/>
                  <a:pt x="2549600" y="108975"/>
                  <a:pt x="2562131" y="103963"/>
                </a:cubicBezTo>
                <a:cubicBezTo>
                  <a:pt x="2626145" y="78358"/>
                  <a:pt x="2599312" y="92809"/>
                  <a:pt x="2652666" y="76802"/>
                </a:cubicBezTo>
                <a:cubicBezTo>
                  <a:pt x="2670947" y="71317"/>
                  <a:pt x="2689049" y="65218"/>
                  <a:pt x="2706986" y="58695"/>
                </a:cubicBezTo>
                <a:cubicBezTo>
                  <a:pt x="2722259" y="53141"/>
                  <a:pt x="2736250" y="43412"/>
                  <a:pt x="2752254" y="40588"/>
                </a:cubicBezTo>
                <a:cubicBezTo>
                  <a:pt x="2788040" y="34273"/>
                  <a:pt x="2824653" y="34187"/>
                  <a:pt x="2860895" y="31535"/>
                </a:cubicBezTo>
                <a:lnTo>
                  <a:pt x="3123446" y="13428"/>
                </a:lnTo>
                <a:cubicBezTo>
                  <a:pt x="3193676" y="15936"/>
                  <a:pt x="3346844" y="-36246"/>
                  <a:pt x="3404103" y="49642"/>
                </a:cubicBezTo>
                <a:cubicBezTo>
                  <a:pt x="3409397" y="57582"/>
                  <a:pt x="3410139" y="67749"/>
                  <a:pt x="3413157" y="76802"/>
                </a:cubicBezTo>
                <a:cubicBezTo>
                  <a:pt x="3416175" y="94909"/>
                  <a:pt x="3422210" y="112766"/>
                  <a:pt x="3422210" y="131123"/>
                </a:cubicBezTo>
                <a:cubicBezTo>
                  <a:pt x="3422210" y="201081"/>
                  <a:pt x="3420405" y="222099"/>
                  <a:pt x="3395050" y="275979"/>
                </a:cubicBezTo>
                <a:cubicBezTo>
                  <a:pt x="3377810" y="312613"/>
                  <a:pt x="3340729" y="384620"/>
                  <a:pt x="3340729" y="384620"/>
                </a:cubicBezTo>
                <a:cubicBezTo>
                  <a:pt x="3337711" y="399709"/>
                  <a:pt x="3335407" y="414959"/>
                  <a:pt x="3331675" y="429887"/>
                </a:cubicBezTo>
                <a:cubicBezTo>
                  <a:pt x="3326347" y="451201"/>
                  <a:pt x="3317387" y="471626"/>
                  <a:pt x="3313569" y="493262"/>
                </a:cubicBezTo>
                <a:cubicBezTo>
                  <a:pt x="3308298" y="523129"/>
                  <a:pt x="3307533" y="553618"/>
                  <a:pt x="3304515" y="583796"/>
                </a:cubicBezTo>
                <a:cubicBezTo>
                  <a:pt x="3313568" y="638117"/>
                  <a:pt x="3324397" y="692172"/>
                  <a:pt x="3331675" y="746759"/>
                </a:cubicBezTo>
                <a:cubicBezTo>
                  <a:pt x="3345562" y="850909"/>
                  <a:pt x="3347318" y="962383"/>
                  <a:pt x="3313569" y="1063630"/>
                </a:cubicBezTo>
                <a:cubicBezTo>
                  <a:pt x="3304122" y="1091972"/>
                  <a:pt x="3272770" y="1107438"/>
                  <a:pt x="3250194" y="1127004"/>
                </a:cubicBezTo>
                <a:cubicBezTo>
                  <a:pt x="3235317" y="1139898"/>
                  <a:pt x="3148822" y="1203875"/>
                  <a:pt x="3123446" y="1217539"/>
                </a:cubicBezTo>
                <a:cubicBezTo>
                  <a:pt x="3103210" y="1228435"/>
                  <a:pt x="3080994" y="1235189"/>
                  <a:pt x="3060071" y="1244699"/>
                </a:cubicBezTo>
                <a:cubicBezTo>
                  <a:pt x="3047785" y="1250284"/>
                  <a:pt x="3036878" y="1259255"/>
                  <a:pt x="3023858" y="1262806"/>
                </a:cubicBezTo>
                <a:cubicBezTo>
                  <a:pt x="3000679" y="1269128"/>
                  <a:pt x="2881917" y="1279716"/>
                  <a:pt x="2869949" y="1280913"/>
                </a:cubicBezTo>
                <a:cubicBezTo>
                  <a:pt x="2617504" y="1277145"/>
                  <a:pt x="2078782" y="1262124"/>
                  <a:pt x="1801640" y="1280913"/>
                </a:cubicBezTo>
                <a:cubicBezTo>
                  <a:pt x="1775915" y="1282657"/>
                  <a:pt x="1754126" y="1301430"/>
                  <a:pt x="1729212" y="1308074"/>
                </a:cubicBezTo>
                <a:cubicBezTo>
                  <a:pt x="1708593" y="1313572"/>
                  <a:pt x="1687138" y="1315836"/>
                  <a:pt x="1665838" y="1317127"/>
                </a:cubicBezTo>
                <a:cubicBezTo>
                  <a:pt x="1567756" y="1323071"/>
                  <a:pt x="1195339" y="1333096"/>
                  <a:pt x="1122630" y="1335234"/>
                </a:cubicBezTo>
                <a:lnTo>
                  <a:pt x="968721" y="1353341"/>
                </a:lnTo>
                <a:cubicBezTo>
                  <a:pt x="950518" y="1355715"/>
                  <a:pt x="932757" y="1362394"/>
                  <a:pt x="914400" y="1362394"/>
                </a:cubicBezTo>
                <a:cubicBezTo>
                  <a:pt x="829847" y="1362394"/>
                  <a:pt x="745402" y="1356359"/>
                  <a:pt x="660903" y="1353341"/>
                </a:cubicBezTo>
                <a:cubicBezTo>
                  <a:pt x="570368" y="1341270"/>
                  <a:pt x="479245" y="1333000"/>
                  <a:pt x="389299" y="1317127"/>
                </a:cubicBezTo>
                <a:cubicBezTo>
                  <a:pt x="199604" y="1283652"/>
                  <a:pt x="287306" y="1294294"/>
                  <a:pt x="126749" y="1280913"/>
                </a:cubicBezTo>
                <a:cubicBezTo>
                  <a:pt x="91026" y="1270706"/>
                  <a:pt x="55621" y="1271688"/>
                  <a:pt x="36214" y="1235646"/>
                </a:cubicBezTo>
                <a:cubicBezTo>
                  <a:pt x="20804" y="1207028"/>
                  <a:pt x="0" y="1145111"/>
                  <a:pt x="0" y="1145111"/>
                </a:cubicBezTo>
                <a:cubicBezTo>
                  <a:pt x="3018" y="1093808"/>
                  <a:pt x="-2094" y="1041370"/>
                  <a:pt x="9054" y="991202"/>
                </a:cubicBezTo>
                <a:cubicBezTo>
                  <a:pt x="31334" y="890941"/>
                  <a:pt x="53055" y="926464"/>
                  <a:pt x="81481" y="855400"/>
                </a:cubicBezTo>
                <a:cubicBezTo>
                  <a:pt x="93182" y="826147"/>
                  <a:pt x="98045" y="794537"/>
                  <a:pt x="108642" y="764866"/>
                </a:cubicBezTo>
                <a:cubicBezTo>
                  <a:pt x="113181" y="752156"/>
                  <a:pt x="121433" y="741057"/>
                  <a:pt x="126749" y="728652"/>
                </a:cubicBezTo>
                <a:cubicBezTo>
                  <a:pt x="130508" y="719880"/>
                  <a:pt x="130508" y="709432"/>
                  <a:pt x="135802" y="701491"/>
                </a:cubicBezTo>
                <a:cubicBezTo>
                  <a:pt x="191710" y="617628"/>
                  <a:pt x="159945" y="650188"/>
                  <a:pt x="208230" y="620010"/>
                </a:cubicBezTo>
                <a:close/>
              </a:path>
            </a:pathLst>
          </a:cu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t-IT" sz="2400" b="0" i="0" u="none" strike="noStrike" cap="none" normalizeH="0" baseline="0">
              <a:ln>
                <a:noFill/>
              </a:ln>
              <a:solidFill>
                <a:schemeClr val="tx1"/>
              </a:solidFill>
              <a:effectLst/>
              <a:latin typeface="Times" panose="02020603060405020304" pitchFamily="18" charset="0"/>
            </a:endParaRPr>
          </a:p>
        </p:txBody>
      </p:sp>
      <p:sp>
        <p:nvSpPr>
          <p:cNvPr id="7" name="Rettangolo 6">
            <a:extLst>
              <a:ext uri="{FF2B5EF4-FFF2-40B4-BE49-F238E27FC236}">
                <a16:creationId xmlns:a16="http://schemas.microsoft.com/office/drawing/2014/main" id="{B0CB81A7-B0DC-0437-D1A7-448D9DBAAF9B}"/>
              </a:ext>
            </a:extLst>
          </p:cNvPr>
          <p:cNvSpPr/>
          <p:nvPr/>
        </p:nvSpPr>
        <p:spPr bwMode="auto">
          <a:xfrm>
            <a:off x="4283968" y="476672"/>
            <a:ext cx="1368152" cy="554870"/>
          </a:xfrm>
          <a:prstGeom prst="rect">
            <a:avLst/>
          </a:prstGeom>
          <a:solidFill>
            <a:schemeClr val="bg1"/>
          </a:solidFill>
          <a:ln w="9525" cap="flat" cmpd="sng" algn="ctr">
            <a:solidFill>
              <a:schemeClr val="bg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t-IT" sz="2400" b="0" i="0" u="none" strike="noStrike" cap="none" normalizeH="0" baseline="0">
              <a:ln>
                <a:noFill/>
              </a:ln>
              <a:solidFill>
                <a:schemeClr val="tx1"/>
              </a:solidFill>
              <a:effectLst/>
              <a:latin typeface="Times" panose="02020603060405020304" pitchFamily="18" charset="0"/>
            </a:endParaRPr>
          </a:p>
        </p:txBody>
      </p:sp>
      <p:sp>
        <p:nvSpPr>
          <p:cNvPr id="8" name="Rettangolo 7">
            <a:extLst>
              <a:ext uri="{FF2B5EF4-FFF2-40B4-BE49-F238E27FC236}">
                <a16:creationId xmlns:a16="http://schemas.microsoft.com/office/drawing/2014/main" id="{FCD79B4F-67EF-994A-949D-EAD895ECE981}"/>
              </a:ext>
            </a:extLst>
          </p:cNvPr>
          <p:cNvSpPr/>
          <p:nvPr/>
        </p:nvSpPr>
        <p:spPr bwMode="auto">
          <a:xfrm>
            <a:off x="4215743" y="1387551"/>
            <a:ext cx="1368152" cy="554870"/>
          </a:xfrm>
          <a:prstGeom prst="rect">
            <a:avLst/>
          </a:prstGeom>
          <a:solidFill>
            <a:srgbClr val="CCD4C9"/>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it-IT" sz="2400" b="0" i="0" u="none" strike="noStrike" cap="none" normalizeH="0" baseline="0">
              <a:ln>
                <a:noFill/>
              </a:ln>
              <a:solidFill>
                <a:schemeClr val="tx1"/>
              </a:solidFill>
              <a:effectLst/>
              <a:latin typeface="Times" panose="02020603060405020304" pitchFamily="18" charset="0"/>
            </a:endParaRPr>
          </a:p>
        </p:txBody>
      </p:sp>
      <p:sp>
        <p:nvSpPr>
          <p:cNvPr id="10" name="CasellaDiTesto 9">
            <a:extLst>
              <a:ext uri="{FF2B5EF4-FFF2-40B4-BE49-F238E27FC236}">
                <a16:creationId xmlns:a16="http://schemas.microsoft.com/office/drawing/2014/main" id="{F1035BE2-3982-322D-A463-E256F518010B}"/>
              </a:ext>
            </a:extLst>
          </p:cNvPr>
          <p:cNvSpPr txBox="1"/>
          <p:nvPr/>
        </p:nvSpPr>
        <p:spPr>
          <a:xfrm>
            <a:off x="165005" y="5307807"/>
            <a:ext cx="3661097" cy="1323439"/>
          </a:xfrm>
          <a:prstGeom prst="rect">
            <a:avLst/>
          </a:prstGeom>
          <a:noFill/>
        </p:spPr>
        <p:txBody>
          <a:bodyPr wrap="square">
            <a:spAutoFit/>
          </a:bodyPr>
          <a:lstStyle/>
          <a:p>
            <a:pPr algn="l"/>
            <a:r>
              <a:rPr lang="en-US" sz="1600" b="0" i="0" u="none" strike="noStrike" baseline="0" dirty="0">
                <a:solidFill>
                  <a:srgbClr val="000000"/>
                </a:solidFill>
                <a:latin typeface="Arial" panose="020B0604020202020204" pitchFamily="34" charset="0"/>
                <a:cs typeface="Arial" panose="020B0604020202020204" pitchFamily="34" charset="0"/>
              </a:rPr>
              <a:t>3. </a:t>
            </a:r>
            <a:r>
              <a:rPr lang="en-US" sz="1600" b="1" i="0" u="none" strike="noStrike" baseline="0" dirty="0">
                <a:solidFill>
                  <a:schemeClr val="accent2">
                    <a:lumMod val="75000"/>
                  </a:schemeClr>
                </a:solidFill>
                <a:latin typeface="Arial" panose="020B0604020202020204" pitchFamily="34" charset="0"/>
                <a:cs typeface="Arial" panose="020B0604020202020204" pitchFamily="34" charset="0"/>
              </a:rPr>
              <a:t>V-type pumps </a:t>
            </a:r>
            <a:r>
              <a:rPr lang="en-US" sz="1600" b="0" i="0" u="none" strike="noStrike" baseline="0" dirty="0">
                <a:solidFill>
                  <a:srgbClr val="000000"/>
                </a:solidFill>
                <a:latin typeface="Arial" panose="020B0604020202020204" pitchFamily="34" charset="0"/>
                <a:cs typeface="Arial" panose="020B0604020202020204" pitchFamily="34" charset="0"/>
              </a:rPr>
              <a:t>are turbine-like protein machines constructed from multiple different subunits. The V-type proton pump </a:t>
            </a:r>
            <a:r>
              <a:rPr lang="en-US" sz="1600" b="1" i="0" u="none" strike="noStrike" baseline="0" dirty="0">
                <a:solidFill>
                  <a:srgbClr val="000000"/>
                </a:solidFill>
                <a:latin typeface="Arial" panose="020B0604020202020204" pitchFamily="34" charset="0"/>
                <a:cs typeface="Arial" panose="020B0604020202020204" pitchFamily="34" charset="0"/>
              </a:rPr>
              <a:t>transfers H+ </a:t>
            </a:r>
            <a:r>
              <a:rPr lang="en-US" sz="1600" b="0" i="0" u="none" strike="noStrike" baseline="0" dirty="0">
                <a:solidFill>
                  <a:srgbClr val="000000"/>
                </a:solidFill>
                <a:latin typeface="Arial" panose="020B0604020202020204" pitchFamily="34" charset="0"/>
                <a:cs typeface="Arial" panose="020B0604020202020204" pitchFamily="34" charset="0"/>
              </a:rPr>
              <a:t>into </a:t>
            </a:r>
            <a:r>
              <a:rPr lang="en-US" sz="1600" b="1" i="0" u="none" strike="noStrike" baseline="0" dirty="0">
                <a:solidFill>
                  <a:srgbClr val="000000"/>
                </a:solidFill>
                <a:latin typeface="Arial" panose="020B0604020202020204" pitchFamily="34" charset="0"/>
                <a:cs typeface="Arial" panose="020B0604020202020204" pitchFamily="34" charset="0"/>
              </a:rPr>
              <a:t>lysosomes</a:t>
            </a:r>
            <a:endParaRPr lang="it-IT"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descr="f1331_ISBN88-08-0789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0" y="0"/>
            <a:ext cx="4402138" cy="648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5"/>
          <p:cNvSpPr txBox="1">
            <a:spLocks noChangeArrowheads="1"/>
          </p:cNvSpPr>
          <p:nvPr/>
        </p:nvSpPr>
        <p:spPr bwMode="auto">
          <a:xfrm>
            <a:off x="761789" y="1507855"/>
            <a:ext cx="1660525" cy="48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panose="02020603060405020304" pitchFamily="18" charset="0"/>
              </a:defRPr>
            </a:lvl1pPr>
            <a:lvl2pPr marL="742950" indent="-285750">
              <a:spcBef>
                <a:spcPct val="20000"/>
              </a:spcBef>
              <a:buChar char="–"/>
              <a:defRPr sz="2800">
                <a:solidFill>
                  <a:schemeClr val="tx1"/>
                </a:solidFill>
                <a:latin typeface="Times" panose="02020603060405020304" pitchFamily="18" charset="0"/>
              </a:defRPr>
            </a:lvl2pPr>
            <a:lvl3pPr marL="1143000" indent="-228600">
              <a:spcBef>
                <a:spcPct val="20000"/>
              </a:spcBef>
              <a:buChar char="•"/>
              <a:defRPr sz="2400">
                <a:solidFill>
                  <a:schemeClr val="tx1"/>
                </a:solidFill>
                <a:latin typeface="Times" panose="02020603060405020304" pitchFamily="18" charset="0"/>
              </a:defRPr>
            </a:lvl3pPr>
            <a:lvl4pPr marL="1600200" indent="-228600">
              <a:spcBef>
                <a:spcPct val="20000"/>
              </a:spcBef>
              <a:buChar char="–"/>
              <a:defRPr sz="2000">
                <a:solidFill>
                  <a:schemeClr val="tx1"/>
                </a:solidFill>
                <a:latin typeface="Times" panose="02020603060405020304" pitchFamily="18" charset="0"/>
              </a:defRPr>
            </a:lvl4pPr>
            <a:lvl5pPr marL="2057400" indent="-228600">
              <a:spcBef>
                <a:spcPct val="20000"/>
              </a:spcBef>
              <a:buChar char="»"/>
              <a:defRPr sz="2000">
                <a:solidFill>
                  <a:schemeClr val="tx1"/>
                </a:solidFill>
                <a:latin typeface="Times" panose="0202060306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6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6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6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60405020304" pitchFamily="18" charset="0"/>
              </a:defRPr>
            </a:lvl9pPr>
          </a:lstStyle>
          <a:p>
            <a:pPr algn="ctr">
              <a:lnSpc>
                <a:spcPct val="80000"/>
              </a:lnSpc>
              <a:spcBef>
                <a:spcPct val="0"/>
              </a:spcBef>
              <a:buFontTx/>
              <a:buNone/>
            </a:pPr>
            <a:r>
              <a:rPr lang="en-US" altLang="it-IT" b="1">
                <a:solidFill>
                  <a:srgbClr val="FF0000"/>
                </a:solidFill>
                <a:latin typeface="Arial Narrow" panose="020B0606020202030204" pitchFamily="34" charset="0"/>
              </a:rPr>
              <a:t>Lisosomi</a:t>
            </a:r>
          </a:p>
        </p:txBody>
      </p:sp>
      <p:sp>
        <p:nvSpPr>
          <p:cNvPr id="2" name="Rettangolo 1"/>
          <p:cNvSpPr/>
          <p:nvPr/>
        </p:nvSpPr>
        <p:spPr bwMode="auto">
          <a:xfrm>
            <a:off x="3922265" y="2492895"/>
            <a:ext cx="2160588" cy="2042593"/>
          </a:xfrm>
          <a:prstGeom prst="rect">
            <a:avLst/>
          </a:prstGeom>
          <a:solidFill>
            <a:srgbClr val="CCD4C9"/>
          </a:solidFill>
          <a:ln w="9525" cap="flat" cmpd="sng" algn="ctr">
            <a:noFill/>
            <a:prstDash val="solid"/>
            <a:round/>
            <a:headEnd type="none" w="med" len="med"/>
            <a:tailEnd type="none" w="med" len="med"/>
          </a:ln>
          <a:effectLst/>
        </p:spPr>
        <p:txBody>
          <a:bodyPr/>
          <a:lstStyle/>
          <a:p>
            <a:pPr>
              <a:defRPr/>
            </a:pPr>
            <a:endParaRPr lang="it-IT">
              <a:latin typeface="Arial Narrow" panose="020B0606020202030204" pitchFamily="34" charset="0"/>
            </a:endParaRPr>
          </a:p>
        </p:txBody>
      </p:sp>
      <p:sp>
        <p:nvSpPr>
          <p:cNvPr id="3" name="Text Box 2">
            <a:extLst>
              <a:ext uri="{FF2B5EF4-FFF2-40B4-BE49-F238E27FC236}">
                <a16:creationId xmlns:a16="http://schemas.microsoft.com/office/drawing/2014/main" id="{E82F9AE6-9C20-5846-A735-29BD74BF52B9}"/>
              </a:ext>
            </a:extLst>
          </p:cNvPr>
          <p:cNvSpPr txBox="1"/>
          <p:nvPr/>
        </p:nvSpPr>
        <p:spPr>
          <a:xfrm>
            <a:off x="180080" y="4293096"/>
            <a:ext cx="2724150" cy="1322070"/>
          </a:xfrm>
          <a:prstGeom prst="rect">
            <a:avLst/>
          </a:prstGeom>
          <a:noFill/>
        </p:spPr>
        <p:txBody>
          <a:bodyPr wrap="square" rtlCol="0" anchor="t">
            <a:spAutoFit/>
          </a:bodyPr>
          <a:lstStyle/>
          <a:p>
            <a:r>
              <a:rPr lang="en-US" sz="1600" dirty="0">
                <a:latin typeface="Arial" panose="020B0604020202020204" pitchFamily="34" charset="0"/>
                <a:cs typeface="Arial" panose="020B0604020202020204" pitchFamily="34" charset="0"/>
              </a:rPr>
              <a:t>To date, more than </a:t>
            </a:r>
          </a:p>
          <a:p>
            <a:r>
              <a:rPr lang="en-US" sz="1600" b="1" dirty="0">
                <a:latin typeface="Arial" panose="020B0604020202020204" pitchFamily="34" charset="0"/>
                <a:cs typeface="Arial" panose="020B0604020202020204" pitchFamily="34" charset="0"/>
              </a:rPr>
              <a:t>60 kinds</a:t>
            </a:r>
            <a:r>
              <a:rPr lang="en-US" sz="1600" dirty="0">
                <a:latin typeface="Arial" panose="020B0604020202020204" pitchFamily="34" charset="0"/>
                <a:cs typeface="Arial" panose="020B0604020202020204" pitchFamily="34" charset="0"/>
              </a:rPr>
              <a:t> of </a:t>
            </a:r>
            <a:r>
              <a:rPr lang="en-US" sz="1600" b="1" dirty="0">
                <a:solidFill>
                  <a:srgbClr val="FF0000"/>
                </a:solidFill>
                <a:latin typeface="Arial" panose="020B0604020202020204" pitchFamily="34" charset="0"/>
                <a:cs typeface="Arial" panose="020B0604020202020204" pitchFamily="34" charset="0"/>
              </a:rPr>
              <a:t>acidic hydrolysis enzymes</a:t>
            </a:r>
            <a:r>
              <a:rPr lang="en-US" sz="1600" dirty="0">
                <a:latin typeface="Arial" panose="020B0604020202020204" pitchFamily="34" charset="0"/>
                <a:cs typeface="Arial" panose="020B0604020202020204" pitchFamily="34" charset="0"/>
              </a:rPr>
              <a:t> have been isolated from lysosomes.</a:t>
            </a:r>
          </a:p>
        </p:txBody>
      </p:sp>
    </p:spTree>
    <p:extLst>
      <p:ext uri="{BB962C8B-B14F-4D97-AF65-F5344CB8AC3E}">
        <p14:creationId xmlns:p14="http://schemas.microsoft.com/office/powerpoint/2010/main" val="32889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BD1B7A00-031F-68D2-8DA3-936893827D65}"/>
              </a:ext>
            </a:extLst>
          </p:cNvPr>
          <p:cNvPicPr>
            <a:picLocks noChangeAspect="1"/>
          </p:cNvPicPr>
          <p:nvPr/>
        </p:nvPicPr>
        <p:blipFill>
          <a:blip r:embed="rId2"/>
          <a:stretch>
            <a:fillRect/>
          </a:stretch>
        </p:blipFill>
        <p:spPr>
          <a:xfrm>
            <a:off x="1619672" y="1196752"/>
            <a:ext cx="6028577" cy="5184576"/>
          </a:xfrm>
          <a:prstGeom prst="rect">
            <a:avLst/>
          </a:prstGeom>
        </p:spPr>
      </p:pic>
      <p:sp>
        <p:nvSpPr>
          <p:cNvPr id="4" name="CasellaDiTesto 3">
            <a:extLst>
              <a:ext uri="{FF2B5EF4-FFF2-40B4-BE49-F238E27FC236}">
                <a16:creationId xmlns:a16="http://schemas.microsoft.com/office/drawing/2014/main" id="{DFBDA169-C84E-D7E2-B0CC-388E88794095}"/>
              </a:ext>
            </a:extLst>
          </p:cNvPr>
          <p:cNvSpPr txBox="1"/>
          <p:nvPr/>
        </p:nvSpPr>
        <p:spPr>
          <a:xfrm>
            <a:off x="1403648" y="188640"/>
            <a:ext cx="7128792" cy="461665"/>
          </a:xfrm>
          <a:prstGeom prst="rect">
            <a:avLst/>
          </a:prstGeom>
          <a:noFill/>
        </p:spPr>
        <p:txBody>
          <a:bodyPr wrap="square">
            <a:spAutoFit/>
          </a:bodyPr>
          <a:lstStyle/>
          <a:p>
            <a:pPr algn="l"/>
            <a:r>
              <a:rPr lang="en-US" b="0" i="0" u="none" strike="noStrike" dirty="0">
                <a:effectLst/>
                <a:latin typeface="Arial" panose="020B0604020202020204" pitchFamily="34" charset="0"/>
                <a:cs typeface="Arial" panose="020B0604020202020204" pitchFamily="34" charset="0"/>
              </a:rPr>
              <a:t>General structure and properties of lysosomes</a:t>
            </a:r>
            <a:endParaRPr lang="en-US" b="0" i="0" u="none" strike="noStrike" dirty="0">
              <a:effectLst/>
              <a:latin typeface="Arial" panose="020B0604020202020204" pitchFamily="34" charset="0"/>
              <a:cs typeface="Arial" panose="020B0604020202020204" pitchFamily="34" charset="0"/>
              <a:hlinkClick r:id="rId3"/>
            </a:endParaRPr>
          </a:p>
        </p:txBody>
      </p:sp>
    </p:spTree>
    <p:extLst>
      <p:ext uri="{BB962C8B-B14F-4D97-AF65-F5344CB8AC3E}">
        <p14:creationId xmlns:p14="http://schemas.microsoft.com/office/powerpoint/2010/main" val="824808862"/>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panose="0202060306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Times" panose="02020603060405020304"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Yael:Microsoft Office 98:Templates:Blank Presentation</Template>
  <TotalTime>307</TotalTime>
  <Words>707</Words>
  <Application>Microsoft Office PowerPoint</Application>
  <PresentationFormat>Presentazione su schermo (4:3)</PresentationFormat>
  <Paragraphs>146</Paragraphs>
  <Slides>28</Slides>
  <Notes>2</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28</vt:i4>
      </vt:variant>
    </vt:vector>
  </HeadingPairs>
  <TitlesOfParts>
    <vt:vector size="35" baseType="lpstr">
      <vt:lpstr>Arial</vt:lpstr>
      <vt:lpstr>Arial Narrow</vt:lpstr>
      <vt:lpstr>Calibri</vt:lpstr>
      <vt:lpstr>Cambria</vt:lpstr>
      <vt:lpstr>Symbol</vt:lpstr>
      <vt:lpstr>Times</vt:lpstr>
      <vt:lpstr>Blank Presentation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 Mannose 6-Phosphate Receptor Sorts Lysosomal Hydrolases in the Trans Golgi Network</vt:lpstr>
      <vt:lpstr>A Mannose 6-Phosphate Receptor Sorts Lysosomal Hydrolases in the Trans Golgi Network</vt:lpstr>
      <vt:lpstr>Presentazione standard di PowerPoint</vt:lpstr>
      <vt:lpstr>A Mannose 6-Phosphate Receptor Sorts Lysosomal Hydrolases in the Trans Golgi Network</vt:lpstr>
      <vt:lpstr>I-Cell disease (Mucolipidosis Type II)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Hurler- Scheie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Joni Gershoni</dc:creator>
  <cp:lastModifiedBy>daniele sblattero</cp:lastModifiedBy>
  <cp:revision>409</cp:revision>
  <dcterms:created xsi:type="dcterms:W3CDTF">2000-03-15T05:03:00Z</dcterms:created>
  <dcterms:modified xsi:type="dcterms:W3CDTF">2023-12-12T16:49:22Z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1033-11.2.0.11417</vt:lpwstr>
  </property>
  <property fmtid="{D5CDD505-2E9C-101B-9397-08002B2CF9AE}" pid="3" name="ICV">
    <vt:lpwstr>950E3F8E1CBF43C8A81CF8415DD090E6</vt:lpwstr>
  </property>
</Properties>
</file>