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1" r:id="rId2"/>
    <p:sldId id="388" r:id="rId3"/>
    <p:sldId id="396" r:id="rId4"/>
    <p:sldId id="398" r:id="rId5"/>
    <p:sldId id="888" r:id="rId6"/>
    <p:sldId id="875" r:id="rId7"/>
    <p:sldId id="258" r:id="rId8"/>
    <p:sldId id="877" r:id="rId9"/>
    <p:sldId id="878" r:id="rId10"/>
    <p:sldId id="881" r:id="rId11"/>
    <p:sldId id="392" r:id="rId12"/>
    <p:sldId id="340" r:id="rId13"/>
    <p:sldId id="412" r:id="rId14"/>
    <p:sldId id="337" r:id="rId15"/>
    <p:sldId id="880" r:id="rId16"/>
    <p:sldId id="367" r:id="rId17"/>
    <p:sldId id="413" r:id="rId18"/>
    <p:sldId id="352" r:id="rId19"/>
    <p:sldId id="353" r:id="rId20"/>
    <p:sldId id="366" r:id="rId21"/>
    <p:sldId id="414" r:id="rId22"/>
    <p:sldId id="389" r:id="rId23"/>
    <p:sldId id="288" r:id="rId24"/>
    <p:sldId id="879" r:id="rId25"/>
    <p:sldId id="363" r:id="rId26"/>
    <p:sldId id="291" r:id="rId27"/>
    <p:sldId id="364" r:id="rId28"/>
    <p:sldId id="407" r:id="rId29"/>
    <p:sldId id="300" r:id="rId30"/>
    <p:sldId id="357" r:id="rId31"/>
    <p:sldId id="488" r:id="rId32"/>
    <p:sldId id="797" r:id="rId33"/>
    <p:sldId id="796" r:id="rId34"/>
    <p:sldId id="391" r:id="rId35"/>
    <p:sldId id="319" r:id="rId36"/>
    <p:sldId id="769" r:id="rId37"/>
    <p:sldId id="770" r:id="rId38"/>
    <p:sldId id="408" r:id="rId39"/>
    <p:sldId id="415" r:id="rId40"/>
    <p:sldId id="350" r:id="rId41"/>
    <p:sldId id="798" r:id="rId42"/>
    <p:sldId id="406" r:id="rId43"/>
    <p:sldId id="336" r:id="rId44"/>
    <p:sldId id="322" r:id="rId45"/>
    <p:sldId id="399" r:id="rId46"/>
    <p:sldId id="400" r:id="rId47"/>
    <p:sldId id="378" r:id="rId48"/>
    <p:sldId id="324" r:id="rId49"/>
    <p:sldId id="394" r:id="rId50"/>
    <p:sldId id="792" r:id="rId51"/>
    <p:sldId id="325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4C9"/>
    <a:srgbClr val="00CC99"/>
    <a:srgbClr val="CCCCCC"/>
    <a:srgbClr val="E8FD69"/>
    <a:srgbClr val="E5E081"/>
    <a:srgbClr val="FF0000"/>
    <a:srgbClr val="191919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6" autoAdjust="0"/>
    <p:restoredTop sz="94034" autoAdjust="0"/>
  </p:normalViewPr>
  <p:slideViewPr>
    <p:cSldViewPr>
      <p:cViewPr varScale="1">
        <p:scale>
          <a:sx n="103" d="100"/>
          <a:sy n="103" d="100"/>
        </p:scale>
        <p:origin x="1710" y="102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296" y="-120"/>
      </p:cViewPr>
      <p:guideLst>
        <p:guide orient="horz" pos="2880"/>
        <p:guide pos="21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D8695B77-B9DE-4E78-8418-A33FB8F9FBB5}" type="slidenum">
              <a:rPr lang="en-US" altLang="it-IT"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42620958-EE5E-4CDF-8FA8-52915252D9C8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6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AE36A6F1-E0D6-46AA-9643-3C02CA867E2A}" type="slidenum">
              <a:rPr lang="it-IT" altLang="it-IT" sz="1200" smtClean="0"/>
              <a:t>2</a:t>
            </a:fld>
            <a:endParaRPr lang="it-IT" altLang="it-IT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AE36A6F1-E0D6-46AA-9643-3C02CA867E2A}" type="slidenum">
              <a:rPr lang="it-IT" altLang="it-IT" sz="1200" smtClean="0"/>
              <a:t>10</a:t>
            </a:fld>
            <a:endParaRPr lang="it-IT" altLang="it-IT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EBAE874E-5270-4955-93AD-E469B7F0B6F0}" type="slidenum">
              <a:rPr lang="it-IT" altLang="it-IT" sz="1200" smtClean="0"/>
              <a:t>11</a:t>
            </a:fld>
            <a:endParaRPr lang="it-IT" altLang="it-IT" sz="12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290932F9-FD0A-4CC3-BB86-D27F9C19D2F7}" type="slidenum">
              <a:rPr lang="en-US" altLang="it-IT" sz="1200" smtClean="0"/>
              <a:t>18</a:t>
            </a:fld>
            <a:endParaRPr lang="en-US" altLang="it-IT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CA6B2B5E-5783-425E-9434-B0D9AAC0D155}" type="slidenum">
              <a:rPr lang="en-US" altLang="it-IT" sz="1200" smtClean="0"/>
              <a:t>19</a:t>
            </a:fld>
            <a:endParaRPr lang="en-US" altLang="it-IT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fld id="{6B9CFDE0-6201-435E-8C19-82E9B4FB468B}" type="slidenum">
              <a:rPr lang="it-IT" altLang="it-IT" sz="1200" smtClean="0"/>
              <a:t>34</a:t>
            </a:fld>
            <a:endParaRPr lang="it-IT" altLang="it-IT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anose="0202060306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F4B76-6335-4E27-A52A-7C228442DB5B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E7F0-3D88-442D-9718-2B9CEF5368F7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1E3B-D26D-4E23-8638-D51DB5269C7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F5FB3-F420-40F1-84C4-6BF530171A1E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0DAE-54C0-4C9A-A114-25C22FF04AEA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AD13B-D1B0-4210-85C3-5F08FBE865D3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47656-6C56-4C6E-9F98-44ACB6B55B6F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4B6F-028B-497A-9E1D-753AAFE161D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6E8E0-5B39-45F6-AE51-F3B15DF865C2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7462F-9C8B-491E-84CA-3FFA853B78E8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3310-B10B-429B-92AA-E37AD378B4E3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4FD30-24A2-4EDC-99BD-F6CEBD396BF9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AA201-EC5C-4194-8BAE-D038FDBC2BFC}" type="slidenum">
              <a:rPr lang="en-US" altLang="it-IT"/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Times" panose="0202060306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0F0EF26F-BA98-4757-A6A1-B60579014D83}" type="slidenum">
              <a:rPr lang="en-US" altLang="it-IT"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anose="0202060306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macrofago%20_candida.mov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macrofago%20_candida.mov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LAVORO_DAN\CORSI_ESAMI\MEDICINA\lezioni-medicina\lezioni-medicina\ANIMAZIONI_MEDICINA\15.12-receptor_endocytosis.mov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2_DIDATTICA\1_MEDICINA\LEZIONI-medicina\ANIMAZIONI_MEDICINA\clatrin_endo.mp4" TargetMode="External"/><Relationship Id="rId1" Type="http://schemas.microsoft.com/office/2007/relationships/media" Target="file:///C:\2_DIDATTICA\1_MEDICINA\LEZIONI-medicina\ANIMAZIONI_MEDICINA\clatrin_endo.mp4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796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5900"/>
            <a:ext cx="551338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60" y="852205"/>
            <a:ext cx="8382000" cy="2907030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t-IT" altLang="it-IT" sz="2200" b="1" i="1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Autofagia</a:t>
            </a:r>
            <a:endParaRPr lang="it-IT" altLang="it-IT" sz="2200" b="1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it-IT" altLang="it-IT" sz="14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Cellula “mangia se stessa” organelli invecchiati o non più funzionali</a:t>
            </a:r>
            <a:endParaRPr lang="it-IT" altLang="it-IT" sz="1400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it-IT" altLang="it-IT" sz="1400" dirty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Meccanismo importante nello sviluppo, nell’omeostasi e nella morte cellulare</a:t>
            </a:r>
            <a:endParaRPr lang="it-IT" altLang="it-IT" sz="1400" dirty="0">
              <a:solidFill>
                <a:schemeClr val="bg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altLang="it-IT" sz="2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altLang="it-IT" sz="2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it-IT" altLang="it-IT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altLang="it-IT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1060" y="260648"/>
            <a:ext cx="8301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sostanze raggiungono i  lisosomi attraverso 4 vie</a:t>
            </a:r>
            <a:endParaRPr lang="it-IT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51460" y="2276475"/>
            <a:ext cx="86410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Text Box 99"/>
          <p:cNvSpPr txBox="1"/>
          <p:nvPr/>
        </p:nvSpPr>
        <p:spPr>
          <a:xfrm>
            <a:off x="948690" y="2804795"/>
            <a:ext cx="724725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Pinocitosi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generalizzata</a:t>
            </a:r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Cellula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“</a:t>
            </a:r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beve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&lt; 150 nm</a:t>
            </a: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Endocitosi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Mediata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da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Recettore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Fagocitosi</a:t>
            </a:r>
            <a:endParaRPr lang="en-US" sz="20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Cellula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“</a:t>
            </a:r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mangia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&gt; 250 nm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570" y="2571115"/>
            <a:ext cx="8404225" cy="1000125"/>
          </a:xfr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it-IT" altLang="it-IT" sz="1600" b="1" i="1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Pinocitosi</a:t>
            </a:r>
            <a:endParaRPr lang="it-IT" altLang="it-IT" sz="16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defRPr/>
            </a:pPr>
            <a:r>
              <a:rPr lang="it-IT" altLang="it-IT" sz="1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Letteralmente: la cellula beve</a:t>
            </a:r>
          </a:p>
          <a:p>
            <a:pPr lvl="1">
              <a:lnSpc>
                <a:spcPct val="110000"/>
              </a:lnSpc>
              <a:defRPr/>
            </a:pPr>
            <a:r>
              <a:rPr lang="it-IT" altLang="it-IT" sz="1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Importo di fluidi che vengono rilasciati nel citosol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" y="3857625"/>
            <a:ext cx="7967345" cy="281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312420" y="204470"/>
            <a:ext cx="8672195" cy="173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 algn="l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Sostanze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disciolte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acqua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soluti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continuamente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internalizzate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dalle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cellule via </a:t>
            </a:r>
            <a:r>
              <a:rPr lang="en-US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Pinocitosi</a:t>
            </a:r>
            <a:r>
              <a:rPr lang="en-US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Piccole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invaginazioni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plasmatica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formano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microvescicole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conteneti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soluti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progressivamente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vengono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rilasciati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en-US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citoplasma</a:t>
            </a:r>
            <a:endParaRPr lang="en-US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3_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52736"/>
            <a:ext cx="8534400" cy="49072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</a:t>
            </a:r>
            <a:r>
              <a:rPr lang="en-US" dirty="0" err="1"/>
              <a:t>Pinocytic</a:t>
            </a:r>
            <a:r>
              <a:rPr lang="en-US" dirty="0"/>
              <a:t> Vesicles Are </a:t>
            </a:r>
            <a:r>
              <a:rPr lang="en-US" dirty="0" err="1"/>
              <a:t>Clathrin</a:t>
            </a:r>
            <a:r>
              <a:rPr lang="en-US" dirty="0"/>
              <a:t>-Coated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3_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" y="536448"/>
            <a:ext cx="8345424" cy="61691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All </a:t>
            </a:r>
            <a:r>
              <a:rPr lang="en-US" dirty="0" err="1"/>
              <a:t>Pinocytic</a:t>
            </a:r>
            <a:r>
              <a:rPr lang="en-US" dirty="0"/>
              <a:t> Vesicles Are </a:t>
            </a:r>
            <a:r>
              <a:rPr lang="en-US" dirty="0" err="1"/>
              <a:t>Clathrin</a:t>
            </a:r>
            <a:r>
              <a:rPr lang="en-US" dirty="0"/>
              <a:t>-Coated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1349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5888"/>
            <a:ext cx="3922712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AE8585-3917-D53A-2F1D-72EB4BC5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55" y="1470977"/>
            <a:ext cx="5760640" cy="517196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21D11C3-4E07-5D34-0495-2D0D742B76EC}"/>
              </a:ext>
            </a:extLst>
          </p:cNvPr>
          <p:cNvSpPr/>
          <p:nvPr/>
        </p:nvSpPr>
        <p:spPr>
          <a:xfrm>
            <a:off x="304119" y="215062"/>
            <a:ext cx="8535762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3">
                        <a:shade val="51000"/>
                        <a:satMod val="130000"/>
                      </a:schemeClr>
                    </a:gs>
                    <a:gs pos="80000">
                      <a:schemeClr val="accent3">
                        <a:shade val="93000"/>
                        <a:satMod val="130000"/>
                      </a:schemeClr>
                    </a:gs>
                    <a:gs pos="100000">
                      <a:schemeClr val="accent3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 extracellulare  è trasportato all’interno della cellula in vescicole di endocitosi, rivestite di </a:t>
            </a:r>
            <a:r>
              <a:rPr lang="it-IT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clatrina</a:t>
            </a:r>
            <a:r>
              <a:rPr lang="it-IT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 gemmano  dalla membrana plasmatica e si fondono con gli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endosomi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precoci.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B9BADE2-FBBD-4C04-ABE6-75833F8D5073}"/>
              </a:ext>
            </a:extLst>
          </p:cNvPr>
          <p:cNvSpPr/>
          <p:nvPr/>
        </p:nvSpPr>
        <p:spPr>
          <a:xfrm>
            <a:off x="179512" y="3356992"/>
            <a:ext cx="3247351" cy="52322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</a:t>
            </a:r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endosomi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precoci si trasformano gradualmente in </a:t>
            </a:r>
            <a:r>
              <a:rPr lang="it-IT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endosomi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tardivi.</a:t>
            </a:r>
          </a:p>
        </p:txBody>
      </p:sp>
    </p:spTree>
    <p:extLst>
      <p:ext uri="{BB962C8B-B14F-4D97-AF65-F5344CB8AC3E}">
        <p14:creationId xmlns:p14="http://schemas.microsoft.com/office/powerpoint/2010/main" val="290064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" descr="f1335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10"/>
          <a:stretch>
            <a:fillRect/>
          </a:stretch>
        </p:blipFill>
        <p:spPr bwMode="auto">
          <a:xfrm>
            <a:off x="642938" y="500063"/>
            <a:ext cx="7715250" cy="571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3_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534400" cy="58155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</a:t>
            </a:r>
            <a:r>
              <a:rPr lang="en-US" dirty="0" err="1"/>
              <a:t>Phagocytic</a:t>
            </a:r>
            <a:r>
              <a:rPr lang="en-US" dirty="0"/>
              <a:t> Cells Can Ingest Large Particles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219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60" y="852205"/>
            <a:ext cx="8382000" cy="2907030"/>
          </a:xfr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it-IT" altLang="it-IT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Autofagia</a:t>
            </a:r>
            <a:endParaRPr lang="it-IT" altLang="it-IT" sz="22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it-IT" altLang="it-IT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Cellula “mangia se stessa” organelli invecchiati o non più funzionali</a:t>
            </a:r>
            <a:endParaRPr lang="it-IT" altLang="it-IT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it-IT" altLang="it-IT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Meccanismo importante nello sviluppo, nell’omeostasi e nella morte cellulare</a:t>
            </a:r>
            <a:endParaRPr lang="it-IT" altLang="it-IT" sz="1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altLang="it-IT" sz="2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altLang="it-IT" sz="2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endParaRPr lang="it-IT" altLang="it-IT" sz="2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it-IT" altLang="it-IT" sz="1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1060" y="260648"/>
            <a:ext cx="8301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sostanze raggiungono i  lisosomi attraverso 4 vie</a:t>
            </a:r>
            <a:endParaRPr lang="it-IT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51460" y="2276475"/>
            <a:ext cx="86410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Text Box 99"/>
          <p:cNvSpPr txBox="1"/>
          <p:nvPr/>
        </p:nvSpPr>
        <p:spPr>
          <a:xfrm>
            <a:off x="948690" y="2804795"/>
            <a:ext cx="7247255" cy="34778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Pinocitosi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generalizzata</a:t>
            </a:r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Cellula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“</a:t>
            </a:r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beve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&lt; 150 nm</a:t>
            </a: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Fagocitosi</a:t>
            </a:r>
            <a:endParaRPr lang="en-US" sz="2000" b="1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Cellula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“</a:t>
            </a:r>
            <a:r>
              <a:rPr lang="en-US" sz="2000" b="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mangia</a:t>
            </a:r>
            <a:r>
              <a:rPr lang="en-US" sz="2000" b="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&gt; 250 nm</a:t>
            </a: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r>
              <a:rPr lang="it-IT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Endocitosi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Mediata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da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Recettore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indent="0"/>
            <a:endParaRPr lang="en-US" sz="2000" b="0" dirty="0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08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5" b="7298"/>
          <a:stretch>
            <a:fillRect/>
          </a:stretch>
        </p:blipFill>
        <p:spPr bwMode="auto">
          <a:xfrm>
            <a:off x="132424" y="260648"/>
            <a:ext cx="8879152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3_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4704"/>
            <a:ext cx="5760640" cy="59185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</a:t>
            </a:r>
            <a:r>
              <a:rPr lang="en-US" dirty="0" err="1"/>
              <a:t>Phagocytic</a:t>
            </a:r>
            <a:r>
              <a:rPr lang="en-US" dirty="0"/>
              <a:t> Cells Can Ingest Large Particles</a:t>
            </a:r>
          </a:p>
        </p:txBody>
      </p:sp>
      <p:sp>
        <p:nvSpPr>
          <p:cNvPr id="4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667625" y="5751513"/>
            <a:ext cx="1152525" cy="855662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7440477" y="5013176"/>
            <a:ext cx="1379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Video x 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isteria lif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49275"/>
            <a:ext cx="7272338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AutoShape 5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667625" y="5751513"/>
            <a:ext cx="1152525" cy="855662"/>
          </a:xfrm>
          <a:prstGeom prst="actionButtonMovi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60420" name="Rettangolo 1"/>
          <p:cNvSpPr>
            <a:spLocks noChangeArrowheads="1"/>
          </p:cNvSpPr>
          <p:nvPr/>
        </p:nvSpPr>
        <p:spPr bwMode="auto">
          <a:xfrm>
            <a:off x="250825" y="188913"/>
            <a:ext cx="8066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Escape of Listeria monocytogenes  from a Vacuole</a:t>
            </a:r>
            <a:endParaRPr lang="it-IT" altLang="it-IT"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8"/>
          <a:stretch>
            <a:fillRect/>
          </a:stretch>
        </p:blipFill>
        <p:spPr bwMode="auto">
          <a:xfrm>
            <a:off x="304800" y="1981200"/>
            <a:ext cx="2057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2" r="50177"/>
          <a:stretch>
            <a:fillRect/>
          </a:stretch>
        </p:blipFill>
        <p:spPr bwMode="auto">
          <a:xfrm>
            <a:off x="2362200" y="1981200"/>
            <a:ext cx="2209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2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5" r="25264"/>
          <a:stretch>
            <a:fillRect/>
          </a:stretch>
        </p:blipFill>
        <p:spPr bwMode="auto">
          <a:xfrm>
            <a:off x="4572000" y="1981200"/>
            <a:ext cx="2133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6"/>
          <a:stretch>
            <a:fillRect/>
          </a:stretch>
        </p:blipFill>
        <p:spPr bwMode="auto">
          <a:xfrm>
            <a:off x="6705600" y="1981200"/>
            <a:ext cx="21637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/>
          <p:nvPr/>
        </p:nvGrpSpPr>
        <p:grpSpPr bwMode="auto">
          <a:xfrm>
            <a:off x="2895600" y="5257800"/>
            <a:ext cx="3435350" cy="1365250"/>
            <a:chOff x="1488" y="3312"/>
            <a:chExt cx="2164" cy="860"/>
          </a:xfrm>
        </p:grpSpPr>
        <p:sp>
          <p:nvSpPr>
            <p:cNvPr id="64531" name="Text Box 4"/>
            <p:cNvSpPr txBox="1">
              <a:spLocks noChangeArrowheads="1"/>
            </p:cNvSpPr>
            <p:nvPr/>
          </p:nvSpPr>
          <p:spPr bwMode="auto">
            <a:xfrm>
              <a:off x="1488" y="3312"/>
              <a:ext cx="21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3600" b="1">
                  <a:solidFill>
                    <a:srgbClr val="FF0000"/>
                  </a:solidFill>
                  <a:latin typeface="Cambria" panose="02040503050406030204" pitchFamily="18" charset="0"/>
                </a:rPr>
                <a:t>clathrin coated</a:t>
              </a:r>
            </a:p>
          </p:txBody>
        </p:sp>
        <p:sp>
          <p:nvSpPr>
            <p:cNvPr id="64532" name="Text Box 5"/>
            <p:cNvSpPr txBox="1">
              <a:spLocks noChangeArrowheads="1"/>
            </p:cNvSpPr>
            <p:nvPr/>
          </p:nvSpPr>
          <p:spPr bwMode="auto">
            <a:xfrm>
              <a:off x="2314" y="3765"/>
              <a:ext cx="48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6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6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6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6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3600" b="1">
                  <a:solidFill>
                    <a:srgbClr val="FF0000"/>
                  </a:solidFill>
                  <a:latin typeface="Cambria" panose="02040503050406030204" pitchFamily="18" charset="0"/>
                </a:rPr>
                <a:t>pit</a:t>
              </a:r>
            </a:p>
          </p:txBody>
        </p:sp>
      </p:grp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810000" y="6019800"/>
            <a:ext cx="1624013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solidFill>
                  <a:srgbClr val="FF0000"/>
                </a:solidFill>
                <a:latin typeface="Cambria" panose="02040503050406030204" pitchFamily="18" charset="0"/>
              </a:rPr>
              <a:t>vesicle</a:t>
            </a:r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H="1" flipV="1">
            <a:off x="3962400" y="4114800"/>
            <a:ext cx="2286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V="1">
            <a:off x="6400800" y="4343400"/>
            <a:ext cx="1066800" cy="1066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524000" y="4114800"/>
            <a:ext cx="554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ambria" panose="02040503050406030204" pitchFamily="18" charset="0"/>
              </a:rPr>
              <a:t>IN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04800" y="3124200"/>
            <a:ext cx="935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ambria" panose="02040503050406030204" pitchFamily="18" charset="0"/>
              </a:rPr>
              <a:t>OUT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7391400" y="2133600"/>
            <a:ext cx="554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ambria" panose="02040503050406030204" pitchFamily="18" charset="0"/>
              </a:rPr>
              <a:t>IN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7315200" y="3200400"/>
            <a:ext cx="9350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Cambria" panose="02040503050406030204" pitchFamily="18" charset="0"/>
              </a:rPr>
              <a:t>OUT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019800" y="1143000"/>
            <a:ext cx="2635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solidFill>
                  <a:srgbClr val="FF0000"/>
                </a:solidFill>
                <a:latin typeface="Cambria" panose="02040503050406030204" pitchFamily="18" charset="0"/>
              </a:rPr>
              <a:t>IN= cytosol</a:t>
            </a:r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2209800" y="350520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>
            <a:off x="4419600" y="3505200"/>
            <a:ext cx="457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>
            <a:off x="6553200" y="3505200"/>
            <a:ext cx="38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1042988" y="260350"/>
            <a:ext cx="64452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0070C0"/>
                </a:solidFill>
                <a:latin typeface="Cambria" panose="02040503050406030204" pitchFamily="18" charset="0"/>
              </a:rPr>
              <a:t>3. receptor mediated endocytosis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70720" presetClass="entr" presetSubtype="10181445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0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animBg="1" autoUpdateAnimBg="0"/>
      <p:bldP spid="40969" grpId="0" autoUpdateAnimBg="0"/>
      <p:bldP spid="40970" grpId="0" autoUpdateAnimBg="0"/>
      <p:bldP spid="40971" grpId="0" autoUpdateAnimBg="0"/>
      <p:bldP spid="40972" grpId="0" autoUpdateAnimBg="0"/>
      <p:bldP spid="40973" grpId="0" autoUpdateAnimBg="0"/>
      <p:bldP spid="4097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3757423-94CC-0FA2-5CCA-4005B6191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151"/>
          <a:stretch/>
        </p:blipFill>
        <p:spPr>
          <a:xfrm>
            <a:off x="2267744" y="5239733"/>
            <a:ext cx="4464496" cy="13616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A0FB352-87D9-C32E-DA98-9790E9CBD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84" y="1700808"/>
            <a:ext cx="8316416" cy="309180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07859B-114E-FBA0-B3AA-6F74540E1E41}"/>
              </a:ext>
            </a:extLst>
          </p:cNvPr>
          <p:cNvSpPr txBox="1"/>
          <p:nvPr/>
        </p:nvSpPr>
        <p:spPr>
          <a:xfrm>
            <a:off x="611560" y="332656"/>
            <a:ext cx="7660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 of </a:t>
            </a:r>
            <a:r>
              <a:rPr lang="en-US" sz="1800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Clathrin</a:t>
            </a:r>
            <a:r>
              <a:rPr lang="en-US" sz="18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Dynamin in </a:t>
            </a:r>
            <a:r>
              <a:rPr lang="en-US" sz="1800" b="0" i="0" dirty="0" err="1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Clathrin</a:t>
            </a:r>
            <a:r>
              <a:rPr lang="en-US" sz="18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Mediated  Endocytosis/Synaptic Vesicle Recycling</a:t>
            </a:r>
          </a:p>
        </p:txBody>
      </p:sp>
    </p:spTree>
    <p:extLst>
      <p:ext uri="{BB962C8B-B14F-4D97-AF65-F5344CB8AC3E}">
        <p14:creationId xmlns:p14="http://schemas.microsoft.com/office/powerpoint/2010/main" val="1091654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08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b="16234"/>
          <a:stretch>
            <a:fillRect/>
          </a:stretch>
        </p:blipFill>
        <p:spPr bwMode="auto">
          <a:xfrm>
            <a:off x="0" y="0"/>
            <a:ext cx="5037138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08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31"/>
          <a:stretch>
            <a:fillRect/>
          </a:stretch>
        </p:blipFill>
        <p:spPr bwMode="auto">
          <a:xfrm>
            <a:off x="4929188" y="285750"/>
            <a:ext cx="3957637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474663"/>
            <a:ext cx="5292725" cy="591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 descr="08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8"/>
          <a:stretch>
            <a:fillRect/>
          </a:stretch>
        </p:blipFill>
        <p:spPr bwMode="auto">
          <a:xfrm>
            <a:off x="2771775" y="260350"/>
            <a:ext cx="5027613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https://medmovie.com/_uploads/cvml_0087i_11x8_Print-1030x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404664"/>
            <a:ext cx="694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85938"/>
            <a:ext cx="2897188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079750"/>
            <a:ext cx="197485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68313" y="252413"/>
            <a:ext cx="9731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Arial" panose="020B0604020202020204" pitchFamily="34" charset="0"/>
              </a:rPr>
              <a:t>LDL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79388" y="765175"/>
            <a:ext cx="49514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FF0000"/>
                </a:solidFill>
                <a:latin typeface="Arial" panose="020B0604020202020204" pitchFamily="34" charset="0"/>
              </a:rPr>
              <a:t>= low density lipoprotein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2463800" y="5949950"/>
            <a:ext cx="2084388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Arial" panose="020B0604020202020204" pitchFamily="34" charset="0"/>
              </a:rPr>
              <a:t>cholesterol</a:t>
            </a:r>
          </a:p>
        </p:txBody>
      </p:sp>
      <p:pic>
        <p:nvPicPr>
          <p:cNvPr id="80903" name="Picture 8" descr="Risultati immagini per ld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835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  <p:bldP spid="5530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figure_13_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1500"/>
            <a:ext cx="85344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Autophagy Degrades Unwanted Proteins and Organelles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08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9863"/>
            <a:ext cx="5286375" cy="66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01700"/>
            <a:ext cx="779145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724525" y="2120900"/>
            <a:ext cx="2016125" cy="15367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646738" y="260350"/>
            <a:ext cx="302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solidFill>
                  <a:srgbClr val="FF0000"/>
                </a:solidFill>
                <a:latin typeface="Arial" panose="020B0604020202020204" pitchFamily="34" charset="0"/>
              </a:rPr>
              <a:t>ENDOCITOSI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50825" y="188913"/>
            <a:ext cx="493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latin typeface="Arial" panose="020B0604020202020204" pitchFamily="34" charset="0"/>
              </a:rPr>
              <a:t>Trasporto vescicolare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16463" y="1543050"/>
            <a:ext cx="2232025" cy="2114550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54388" y="815975"/>
            <a:ext cx="1830387" cy="131762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70720" presetClass="entr" presetSubtype="9103215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utoUpdateAnimBg="0"/>
      <p:bldP spid="5127" grpId="0" autoUpdateAnimBg="0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078" y="1124744"/>
            <a:ext cx="5398418" cy="40675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99171"/>
            <a:ext cx="2974081" cy="316356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" descr="1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77" b="34314"/>
          <a:stretch>
            <a:fillRect/>
          </a:stretch>
        </p:blipFill>
        <p:spPr bwMode="auto">
          <a:xfrm>
            <a:off x="152400" y="1340768"/>
            <a:ext cx="4953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11" descr="1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6" b="5119"/>
          <a:stretch>
            <a:fillRect/>
          </a:stretch>
        </p:blipFill>
        <p:spPr bwMode="auto">
          <a:xfrm>
            <a:off x="880046" y="5408235"/>
            <a:ext cx="6651848" cy="141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868144" y="750369"/>
            <a:ext cx="2956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dirty="0">
                <a:solidFill>
                  <a:srgbClr val="FF0000"/>
                </a:solidFill>
                <a:latin typeface="Arial" panose="020B0604020202020204" pitchFamily="34" charset="0"/>
              </a:rPr>
              <a:t>Receptor recycling</a:t>
            </a:r>
          </a:p>
        </p:txBody>
      </p:sp>
      <p:sp>
        <p:nvSpPr>
          <p:cNvPr id="83973" name="Rectangle 13"/>
          <p:cNvSpPr>
            <a:spLocks noChangeArrowheads="1"/>
          </p:cNvSpPr>
          <p:nvPr/>
        </p:nvSpPr>
        <p:spPr bwMode="auto">
          <a:xfrm>
            <a:off x="1828800" y="5150768"/>
            <a:ext cx="609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3974" name="Rectangle 14"/>
          <p:cNvSpPr>
            <a:spLocks noChangeArrowheads="1"/>
          </p:cNvSpPr>
          <p:nvPr/>
        </p:nvSpPr>
        <p:spPr bwMode="auto">
          <a:xfrm>
            <a:off x="3429000" y="2712368"/>
            <a:ext cx="1752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83975" name="Rectangle 15"/>
          <p:cNvSpPr>
            <a:spLocks noChangeArrowheads="1"/>
          </p:cNvSpPr>
          <p:nvPr/>
        </p:nvSpPr>
        <p:spPr bwMode="auto">
          <a:xfrm>
            <a:off x="4660900" y="3842668"/>
            <a:ext cx="6096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57356" name="Picture 12" descr="1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6" b="41612"/>
          <a:stretch>
            <a:fillRect/>
          </a:stretch>
        </p:blipFill>
        <p:spPr bwMode="auto">
          <a:xfrm>
            <a:off x="3416300" y="1340768"/>
            <a:ext cx="5346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Text Box 5"/>
          <p:cNvSpPr txBox="1">
            <a:spLocks noChangeArrowheads="1"/>
          </p:cNvSpPr>
          <p:nvPr/>
        </p:nvSpPr>
        <p:spPr bwMode="auto">
          <a:xfrm>
            <a:off x="7162800" y="1340768"/>
            <a:ext cx="738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FF0000"/>
                </a:solidFill>
                <a:latin typeface="Arial" panose="020B0604020202020204" pitchFamily="34" charset="0"/>
              </a:rPr>
              <a:t>out</a:t>
            </a: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4953000" y="5430168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pH: 5.5</a:t>
            </a:r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3962400" y="4845968"/>
            <a:ext cx="9906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3980" name="AutoShape 18">
            <a:hlinkClick r:id="rId3" action="ppaction://program" highlightClick="1"/>
          </p:cNvPr>
          <p:cNvSpPr>
            <a:spLocks noChangeArrowheads="1"/>
          </p:cNvSpPr>
          <p:nvPr/>
        </p:nvSpPr>
        <p:spPr bwMode="auto">
          <a:xfrm>
            <a:off x="7162800" y="5382022"/>
            <a:ext cx="1152525" cy="576262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07" y="77367"/>
            <a:ext cx="1187729" cy="1263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utoUpdateAnimBg="0"/>
      <p:bldP spid="57360" grpId="0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11"/>
          <p:cNvGrpSpPr/>
          <p:nvPr/>
        </p:nvGrpSpPr>
        <p:grpSpPr bwMode="auto">
          <a:xfrm>
            <a:off x="251520" y="260648"/>
            <a:ext cx="5688632" cy="3672408"/>
            <a:chOff x="-84" y="-18"/>
            <a:chExt cx="5717" cy="4338"/>
          </a:xfrm>
        </p:grpSpPr>
        <p:pic>
          <p:nvPicPr>
            <p:cNvPr id="8601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4" y="-18"/>
              <a:ext cx="4042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020" name="Picture 10" descr="Endore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" y="0"/>
              <a:ext cx="146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315" y="4077072"/>
            <a:ext cx="4212237" cy="250504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8289925" y="6232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9324528" y="4437112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 b="1">
              <a:solidFill>
                <a:srgbClr val="0066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0075" t="10800" r="21651" b="5201"/>
          <a:stretch>
            <a:fillRect/>
          </a:stretch>
        </p:blipFill>
        <p:spPr>
          <a:xfrm>
            <a:off x="488055" y="125581"/>
            <a:ext cx="7986020" cy="6475151"/>
          </a:xfrm>
          <a:prstGeom prst="rect">
            <a:avLst/>
          </a:prstGeom>
        </p:spPr>
      </p:pic>
      <p:cxnSp>
        <p:nvCxnSpPr>
          <p:cNvPr id="5" name="Connettore diritto 4"/>
          <p:cNvCxnSpPr/>
          <p:nvPr/>
        </p:nvCxnSpPr>
        <p:spPr bwMode="auto">
          <a:xfrm>
            <a:off x="4211960" y="6232525"/>
            <a:ext cx="3600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Connettore diritto 5"/>
          <p:cNvCxnSpPr/>
          <p:nvPr/>
        </p:nvCxnSpPr>
        <p:spPr bwMode="auto">
          <a:xfrm>
            <a:off x="2915816" y="6597351"/>
            <a:ext cx="3600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Rettangolo 2"/>
          <p:cNvSpPr/>
          <p:nvPr/>
        </p:nvSpPr>
        <p:spPr bwMode="auto">
          <a:xfrm>
            <a:off x="2555776" y="5277077"/>
            <a:ext cx="5918299" cy="13681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anose="0202060306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55270" y="188595"/>
            <a:ext cx="8634095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Familial hypercholesterolemia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(FH) is one of the most frequent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dyslipidaemias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characterized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concentrations of total and LDL cholesterol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(LDL-c) leading to accelerated atherosclerosis and premature coronary heart disease (CHD). </a:t>
            </a:r>
          </a:p>
          <a:p>
            <a:pPr algn="just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FH is an autosomal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monogenic disorder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and, with a frequency estimated between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1:200–1:250,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constitutes one of the most serious com­monly inherited metabolic diseases.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2"/>
          <a:srcRect r="60194" b="1431"/>
          <a:stretch>
            <a:fillRect/>
          </a:stretch>
        </p:blipFill>
        <p:spPr>
          <a:xfrm>
            <a:off x="395536" y="4077072"/>
            <a:ext cx="1800200" cy="251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725578"/>
            <a:ext cx="5508612" cy="394382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273568" y="1844824"/>
            <a:ext cx="483298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1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includes null alleles that result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absence of the LDL receptor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2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defective transport alleles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which disrupt normal folding of the receptor and cause either </a:t>
            </a:r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in transport to the cell surface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or successful transport of truncated, mutated receptors.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3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defective binding alleles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that affect binding of LDL 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4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defective internalization alleles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that affect the concentration of normal receptors in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clathrin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-coated pits for internalization by the hepatocyte.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sz="1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defective recycling alleles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that prevent dissociation of the receptor and the ligand and thereby interrupt recycling of the receptor.</a:t>
            </a:r>
          </a:p>
        </p:txBody>
      </p:sp>
      <p:pic>
        <p:nvPicPr>
          <p:cNvPr id="8601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" y="1628800"/>
            <a:ext cx="4087495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179070" y="116840"/>
            <a:ext cx="909637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There are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 main classes of Familial Hypercholesterolemia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that are caused by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mutations in the Low Density Lipoprotein Receptor gene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               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                                                                      These are: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475"/>
            <a:ext cx="770572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7544" y="1854349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entro il 2023 il mercato globale dei farmaci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contro il colesterolo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alto arriverà a raddoppiare il suo valore, passando dai 15,4 miliardi di dollari del 2013 a quasi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38 miliardi.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Con un tasso di crescita annuale composto (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Cagr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 di circa il 9,4 per cento. </a:t>
            </a:r>
          </a:p>
          <a:p>
            <a:pPr algn="just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L’aumento del volume avverrà soprattutto in otto principali mercati del mondo (Stati Uniti,  Francia, Germania,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Italia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Spagna, Regno Unito, Giappone e Cina), e  sarà guidato dal lancio di diversi prodotti potenziali blockbuster, che  sono attualmente in fase avanzata di sviluppo.</a:t>
            </a:r>
          </a:p>
        </p:txBody>
      </p:sp>
      <p:sp>
        <p:nvSpPr>
          <p:cNvPr id="5" name="Rettangolo 4"/>
          <p:cNvSpPr/>
          <p:nvPr/>
        </p:nvSpPr>
        <p:spPr>
          <a:xfrm>
            <a:off x="470243" y="511244"/>
            <a:ext cx="762488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Boom di farmaci contro il colesterolo: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miliardi di dollari entro il 2023</a:t>
            </a:r>
            <a:endParaRPr lang="it-IT" sz="20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figure_13_4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918027" cy="56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Autophagy Degrades Unwanted Proteins and Organelles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f1349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0"/>
            <a:ext cx="3922712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47055"/>
            <a:ext cx="7252931" cy="39601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19930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 err="1">
                <a:solidFill>
                  <a:srgbClr val="222222"/>
                </a:solidFill>
                <a:latin typeface="-apple-system"/>
              </a:rPr>
              <a:t>T</a:t>
            </a:r>
            <a:r>
              <a:rPr lang="it-IT" b="1" i="0" dirty="0" err="1">
                <a:solidFill>
                  <a:srgbClr val="222222"/>
                </a:solidFill>
                <a:effectLst/>
                <a:latin typeface="-apple-system"/>
              </a:rPr>
              <a:t>ransferrin</a:t>
            </a:r>
            <a:r>
              <a:rPr lang="it-IT" b="1" i="0" dirty="0">
                <a:solidFill>
                  <a:srgbClr val="222222"/>
                </a:solidFill>
                <a:effectLst/>
                <a:latin typeface="-apple-system"/>
              </a:rPr>
              <a:t> receptor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5764614"/>
            <a:ext cx="3024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DMT1 protein has </a:t>
            </a:r>
            <a:r>
              <a:rPr lang="en-US" sz="18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</a:p>
          <a:p>
            <a:r>
              <a:rPr lang="en-US" sz="1800" b="1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transmembrane domains</a:t>
            </a:r>
            <a:r>
              <a:rPr lang="en-US" sz="1800" b="0" i="0" dirty="0">
                <a:solidFill>
                  <a:srgbClr val="2828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620358"/>
            <a:ext cx="2088232" cy="207538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Risultati immagini per transferrin mediated endocytos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896544" cy="407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latrin_end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298624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f1351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3"/>
            <a:ext cx="7272337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4" descr="p808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33375"/>
            <a:ext cx="5389563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figure_13_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81075"/>
            <a:ext cx="85344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it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Many Proteins and Lipids Are Carried Automatically from the </a:t>
            </a:r>
            <a:r>
              <a:rPr lang="en-US" altLang="it-IT" i="1"/>
              <a:t>Trans </a:t>
            </a:r>
            <a:r>
              <a:rPr lang="en-US" altLang="it-IT"/>
              <a:t>Golgi Network (TGN) to the Cell Surface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figure_13_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6863"/>
            <a:ext cx="85344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/>
              <a:t>Secretory Vesicles Bud from the </a:t>
            </a:r>
            <a:r>
              <a:rPr lang="en-US" altLang="it-IT" i="1"/>
              <a:t>Trans </a:t>
            </a:r>
            <a:r>
              <a:rPr lang="en-US" altLang="it-IT"/>
              <a:t>Golgi Network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819626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f1357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88925"/>
            <a:ext cx="64055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biology-forums.com/gallery/33_30_07_11_4_16_2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80" y="152400"/>
            <a:ext cx="456184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29A92C-7D26-31D4-6C0F-2BE6C9C14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FB26DD-E59B-6076-A88B-44D8047BD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AA1878-8A0A-DF23-FDE7-62E31400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1" y="908720"/>
            <a:ext cx="8748518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64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9" y="980728"/>
            <a:ext cx="8779362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f1360_ISBN88-08-07891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068638"/>
            <a:ext cx="2617787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5" descr="f1359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60350"/>
            <a:ext cx="56292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 descr="Colorized TEM image of a mast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29000"/>
            <a:ext cx="3762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30B64F7-BACF-AAF6-71AD-49C0D267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08717"/>
            <a:ext cx="4320480" cy="48830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1343866-6390-C5F6-6999-294BE9B4E6DF}"/>
              </a:ext>
            </a:extLst>
          </p:cNvPr>
          <p:cNvSpPr txBox="1"/>
          <p:nvPr/>
        </p:nvSpPr>
        <p:spPr>
          <a:xfrm>
            <a:off x="239288" y="980728"/>
            <a:ext cx="8496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can be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divided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multiple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subtypes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macroautophagy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microautophagy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pexophagy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chaperone-mediated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it-IT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4F19D8-9FD5-8ADB-8DF4-097FD72CAA62}"/>
              </a:ext>
            </a:extLst>
          </p:cNvPr>
          <p:cNvSpPr txBox="1"/>
          <p:nvPr/>
        </p:nvSpPr>
        <p:spPr>
          <a:xfrm>
            <a:off x="328324" y="129628"/>
            <a:ext cx="8420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Autophagy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bulk </a:t>
            </a:r>
            <a:r>
              <a:rPr lang="it-IT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degradation</a:t>
            </a:r>
            <a:r>
              <a:rPr lang="it-IT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8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autophagosomic-lysosomal</a:t>
            </a:r>
            <a:r>
              <a:rPr lang="it-IT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pathway</a:t>
            </a:r>
            <a:endParaRPr lang="it-IT" sz="1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0D916C-70AA-9CCC-8645-30B24A3DC1AF}"/>
              </a:ext>
            </a:extLst>
          </p:cNvPr>
          <p:cNvSpPr txBox="1"/>
          <p:nvPr/>
        </p:nvSpPr>
        <p:spPr>
          <a:xfrm>
            <a:off x="5508104" y="5229200"/>
            <a:ext cx="3456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date, 36 autophagy-related genes (</a:t>
            </a:r>
            <a:r>
              <a:rPr lang="en-US" sz="1600" b="0" i="1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ATG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s) have been identified, and constitute the core machinery that executes autophagy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78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01700"/>
            <a:ext cx="7791450" cy="595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724525" y="2120900"/>
            <a:ext cx="2016125" cy="15367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646738" y="260350"/>
            <a:ext cx="3028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>
                <a:solidFill>
                  <a:srgbClr val="FF0000"/>
                </a:solidFill>
                <a:latin typeface="Arial" panose="020B0604020202020204" pitchFamily="34" charset="0"/>
              </a:rPr>
              <a:t>ENDOCITOSI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50825" y="188913"/>
            <a:ext cx="493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3600" b="1" dirty="0" err="1">
                <a:latin typeface="Arial" panose="020B0604020202020204" pitchFamily="34" charset="0"/>
              </a:rPr>
              <a:t>Trasporto</a:t>
            </a:r>
            <a:r>
              <a:rPr lang="en-US" altLang="it-IT" sz="3600" b="1" dirty="0">
                <a:latin typeface="Arial" panose="020B0604020202020204" pitchFamily="34" charset="0"/>
              </a:rPr>
              <a:t> </a:t>
            </a:r>
            <a:r>
              <a:rPr lang="en-US" altLang="it-IT" sz="3600" b="1" dirty="0" err="1">
                <a:latin typeface="Arial" panose="020B0604020202020204" pitchFamily="34" charset="0"/>
              </a:rPr>
              <a:t>vescicolare</a:t>
            </a:r>
            <a:endParaRPr lang="en-US" altLang="it-IT" sz="3600" b="1" dirty="0"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16463" y="1543050"/>
            <a:ext cx="2232025" cy="2114550"/>
          </a:xfrm>
          <a:prstGeom prst="rect">
            <a:avLst/>
          </a:prstGeom>
          <a:noFill/>
          <a:ln w="57150">
            <a:solidFill>
              <a:srgbClr val="00CC99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54388" y="815975"/>
            <a:ext cx="1830387" cy="131762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6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6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6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6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70720" presetClass="entr" presetSubtype="9103215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utoUpdateAnimBg="0"/>
      <p:bldP spid="5127" grpId="0" autoUpdateAnimBg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lecular mechanism and physiological functions of clathrin-mediated  endocytosis | Nature Reviews Molecular Cell Biology">
            <a:extLst>
              <a:ext uri="{FF2B5EF4-FFF2-40B4-BE49-F238E27FC236}">
                <a16:creationId xmlns:a16="http://schemas.microsoft.com/office/drawing/2014/main" id="{687CE28A-851E-5F8C-DEDD-7F658D06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1818"/>
            <a:ext cx="5904656" cy="62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036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ndocytosis">
            <a:extLst>
              <a:ext uri="{FF2B5EF4-FFF2-40B4-BE49-F238E27FC236}">
                <a16:creationId xmlns:a16="http://schemas.microsoft.com/office/drawing/2014/main" id="{ACE5D906-568F-1F83-23FD-1A81BE8F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412427" cy="473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06577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6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6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Yael:Microsoft Office 98:Templates:Blank Presentation</Template>
  <TotalTime>305</TotalTime>
  <Words>701</Words>
  <Application>Microsoft Office PowerPoint</Application>
  <PresentationFormat>Presentazione su schermo (4:3)</PresentationFormat>
  <Paragraphs>101</Paragraphs>
  <Slides>51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6" baseType="lpstr">
      <vt:lpstr>-apple-system</vt:lpstr>
      <vt:lpstr>Arial</vt:lpstr>
      <vt:lpstr>Cambria</vt:lpstr>
      <vt:lpstr>Times</vt:lpstr>
      <vt:lpstr>Blank Presentation</vt:lpstr>
      <vt:lpstr>Presentazione standard di PowerPoint</vt:lpstr>
      <vt:lpstr>Presentazione standard di PowerPoint</vt:lpstr>
      <vt:lpstr>Autophagy Degrades Unwanted Proteins and Organelles</vt:lpstr>
      <vt:lpstr>Autophagy Degrades Unwanted Proteins and Organelles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Not All Pinocytic Vesicles Are Clathrin-Coated</vt:lpstr>
      <vt:lpstr>Not All Pinocytic Vesicles Are Clathrin-Coated</vt:lpstr>
      <vt:lpstr>Presentazione standard di PowerPoint</vt:lpstr>
      <vt:lpstr>Presentazione standard di PowerPoint</vt:lpstr>
      <vt:lpstr>Presentazione standard di PowerPoint</vt:lpstr>
      <vt:lpstr>Specialized Phagocytic Cells Can Ingest Large Particles</vt:lpstr>
      <vt:lpstr>Presentazione standard di PowerPoint</vt:lpstr>
      <vt:lpstr>Presentazione standard di PowerPoint</vt:lpstr>
      <vt:lpstr>Presentazione standard di PowerPoint</vt:lpstr>
      <vt:lpstr>Specialized Phagocytic Cells Can Ingest Large Particles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Many Proteins and Lipids Are Carried Automatically from the Trans Golgi Network (TGN) to the Cell Surface</vt:lpstr>
      <vt:lpstr>Secretory Vesicles Bud from the Trans Golgi Network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Joni Gershoni</dc:creator>
  <cp:lastModifiedBy>daniele sblattero</cp:lastModifiedBy>
  <cp:revision>409</cp:revision>
  <dcterms:created xsi:type="dcterms:W3CDTF">2000-03-15T05:03:00Z</dcterms:created>
  <dcterms:modified xsi:type="dcterms:W3CDTF">2023-12-12T16:51:45Z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1033-11.2.0.11417</vt:lpwstr>
  </property>
  <property fmtid="{D5CDD505-2E9C-101B-9397-08002B2CF9AE}" pid="3" name="ICV">
    <vt:lpwstr>950E3F8E1CBF43C8A81CF8415DD090E6</vt:lpwstr>
  </property>
</Properties>
</file>