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166" r:id="rId2"/>
    <p:sldId id="1167" r:id="rId3"/>
    <p:sldId id="741" r:id="rId4"/>
    <p:sldId id="1025" r:id="rId5"/>
    <p:sldId id="872" r:id="rId6"/>
    <p:sldId id="873" r:id="rId7"/>
    <p:sldId id="1024" r:id="rId8"/>
    <p:sldId id="323" r:id="rId9"/>
    <p:sldId id="1027" r:id="rId10"/>
    <p:sldId id="334" r:id="rId11"/>
    <p:sldId id="556" r:id="rId12"/>
    <p:sldId id="372" r:id="rId13"/>
    <p:sldId id="326" r:id="rId14"/>
    <p:sldId id="373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CC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825" autoAdjust="0"/>
  </p:normalViewPr>
  <p:slideViewPr>
    <p:cSldViewPr showGuides="1"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985DD3-B1B8-49C9-83E9-C560B3232E7E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1D14F-3994-45F2-A6B3-14317F157BDE}" type="slidenum">
              <a:rPr lang="it-IT" altLang="it-IT" smtClean="0"/>
              <a:t>8</a:t>
            </a:fld>
            <a:endParaRPr lang="it-IT" altLang="it-IT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AFF6A-9B6F-4C61-AEB6-866C9F69B403}" type="slidenum">
              <a:rPr lang="it-IT" altLang="it-IT" smtClean="0"/>
              <a:t>13</a:t>
            </a:fld>
            <a:endParaRPr lang="it-IT" altLang="it-IT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D6DC-1EB2-4836-93B1-41BEFFEDC3F2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DD25-738A-4CE0-BFE0-7BE42A47B8D4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80B9-9997-4B05-8CC5-4E03D58E7111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7A02-DB7E-468C-A1B4-84079F3D36D1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2BC2-6CB1-4135-B102-B05C6F816059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5720-A0BF-4E69-92A9-2B77A2F98DC0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645E-628C-40E5-9803-BA350C86569D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07F6-A1C8-4788-96F9-4A612A325D27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B690-5D52-4B7B-9CDA-A0D066493B35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A16B-2E44-4D5F-ABF6-D15858AB9BB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8706-4162-4E02-8469-FA8F8B9A687F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5D4E-F192-489F-BE28-7738B75B1456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178FEE-AF64-4C50-B463-B02AC906D049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LAVORO_DAN\CORSI_ESAMI\MEDICINA\lezioni-medicina\lezioni-medicina\ANIMAZIONI_MEDICINA\17.1-intermediate_filaments.m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688249-A0EE-27EC-7214-D791F808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70" y="400790"/>
            <a:ext cx="7776864" cy="566120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9A16289-9B36-7AB0-6816-5D496C6DA2E2}"/>
              </a:ext>
            </a:extLst>
          </p:cNvPr>
          <p:cNvSpPr/>
          <p:nvPr/>
        </p:nvSpPr>
        <p:spPr>
          <a:xfrm>
            <a:off x="500063" y="1857375"/>
            <a:ext cx="771525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4929936-6F70-EC91-7878-D5D47FFFAE79}"/>
              </a:ext>
            </a:extLst>
          </p:cNvPr>
          <p:cNvSpPr/>
          <p:nvPr/>
        </p:nvSpPr>
        <p:spPr>
          <a:xfrm>
            <a:off x="700184" y="4005064"/>
            <a:ext cx="7715250" cy="178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2A85A63-1003-1057-C10C-95BE6B2A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415" y="116632"/>
            <a:ext cx="3536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+mn-lt"/>
              </a:rPr>
              <a:t>Intermediate Filaments</a:t>
            </a:r>
          </a:p>
        </p:txBody>
      </p:sp>
    </p:spTree>
    <p:extLst>
      <p:ext uri="{BB962C8B-B14F-4D97-AF65-F5344CB8AC3E}">
        <p14:creationId xmlns:p14="http://schemas.microsoft.com/office/powerpoint/2010/main" val="21964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23528" y="152400"/>
            <a:ext cx="882841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Helvetica" panose="020B0504020202030204" pitchFamily="34" charset="0"/>
              </a:rPr>
              <a:t>Intermediate Filaments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Helvetica" panose="020B0504020202030204" pitchFamily="34" charset="0"/>
              </a:rPr>
              <a:t>Nuclear Lamina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884488" y="5059363"/>
            <a:ext cx="1716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latin typeface="Helvetica" panose="020B0504020202030204" pitchFamily="34" charset="0"/>
              </a:rPr>
              <a:t>Mitosis: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854575" y="4892675"/>
            <a:ext cx="4297363" cy="1127125"/>
            <a:chOff x="1968" y="3264"/>
            <a:chExt cx="2931" cy="710"/>
          </a:xfrm>
        </p:grpSpPr>
        <p:sp>
          <p:nvSpPr>
            <p:cNvPr id="167945" name="Text Box 6"/>
            <p:cNvSpPr txBox="1">
              <a:spLocks noChangeArrowheads="1"/>
            </p:cNvSpPr>
            <p:nvPr/>
          </p:nvSpPr>
          <p:spPr bwMode="auto">
            <a:xfrm>
              <a:off x="1968" y="3456"/>
              <a:ext cx="529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chemeClr val="bg1"/>
                  </a:solidFill>
                </a:rPr>
                <a:t>ATP</a:t>
              </a:r>
              <a:endParaRPr lang="en-US" altLang="it-IT" sz="2400">
                <a:solidFill>
                  <a:srgbClr val="FF0000"/>
                </a:solidFill>
              </a:endParaRPr>
            </a:p>
          </p:txBody>
        </p:sp>
        <p:sp>
          <p:nvSpPr>
            <p:cNvPr id="167946" name="Text Box 7"/>
            <p:cNvSpPr txBox="1">
              <a:spLocks noChangeArrowheads="1"/>
            </p:cNvSpPr>
            <p:nvPr/>
          </p:nvSpPr>
          <p:spPr bwMode="auto">
            <a:xfrm>
              <a:off x="2720" y="3456"/>
              <a:ext cx="217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FF0000"/>
                  </a:solidFill>
                </a:rPr>
                <a:t>ADP+ Phosphorylated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FF0000"/>
                  </a:solidFill>
                </a:rPr>
                <a:t>           Lamina</a:t>
              </a:r>
            </a:p>
          </p:txBody>
        </p:sp>
        <p:sp>
          <p:nvSpPr>
            <p:cNvPr id="167947" name="Arc 8"/>
            <p:cNvSpPr/>
            <p:nvPr/>
          </p:nvSpPr>
          <p:spPr bwMode="auto">
            <a:xfrm>
              <a:off x="2304" y="3264"/>
              <a:ext cx="832" cy="240"/>
            </a:xfrm>
            <a:custGeom>
              <a:avLst/>
              <a:gdLst>
                <a:gd name="T0" fmla="*/ 0 w 42750"/>
                <a:gd name="T1" fmla="*/ 0 h 25139"/>
                <a:gd name="T2" fmla="*/ 0 w 42750"/>
                <a:gd name="T3" fmla="*/ 0 h 25139"/>
                <a:gd name="T4" fmla="*/ 0 w 42750"/>
                <a:gd name="T5" fmla="*/ 0 h 25139"/>
                <a:gd name="T6" fmla="*/ 0 60000 65536"/>
                <a:gd name="T7" fmla="*/ 0 60000 65536"/>
                <a:gd name="T8" fmla="*/ 0 60000 65536"/>
                <a:gd name="T9" fmla="*/ 0 w 42750"/>
                <a:gd name="T10" fmla="*/ 0 h 25139"/>
                <a:gd name="T11" fmla="*/ 42750 w 42750"/>
                <a:gd name="T12" fmla="*/ 25139 h 25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50" h="25139" fill="none" extrusionOk="0">
                  <a:moveTo>
                    <a:pt x="-1" y="17215"/>
                  </a:moveTo>
                  <a:cubicBezTo>
                    <a:pt x="2077" y="7189"/>
                    <a:pt x="10910" y="-1"/>
                    <a:pt x="21150" y="0"/>
                  </a:cubicBezTo>
                  <a:cubicBezTo>
                    <a:pt x="33079" y="0"/>
                    <a:pt x="42750" y="9670"/>
                    <a:pt x="42750" y="21600"/>
                  </a:cubicBezTo>
                  <a:cubicBezTo>
                    <a:pt x="42750" y="22785"/>
                    <a:pt x="42652" y="23969"/>
                    <a:pt x="42458" y="25139"/>
                  </a:cubicBezTo>
                </a:path>
                <a:path w="42750" h="25139" stroke="0" extrusionOk="0">
                  <a:moveTo>
                    <a:pt x="-1" y="17215"/>
                  </a:moveTo>
                  <a:cubicBezTo>
                    <a:pt x="2077" y="7189"/>
                    <a:pt x="10910" y="-1"/>
                    <a:pt x="21150" y="0"/>
                  </a:cubicBezTo>
                  <a:cubicBezTo>
                    <a:pt x="33079" y="0"/>
                    <a:pt x="42750" y="9670"/>
                    <a:pt x="42750" y="21600"/>
                  </a:cubicBezTo>
                  <a:cubicBezTo>
                    <a:pt x="42750" y="22785"/>
                    <a:pt x="42652" y="23969"/>
                    <a:pt x="42458" y="25139"/>
                  </a:cubicBezTo>
                  <a:lnTo>
                    <a:pt x="21150" y="21600"/>
                  </a:lnTo>
                  <a:lnTo>
                    <a:pt x="-1" y="17215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6126163" y="6278563"/>
            <a:ext cx="2890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FF0000"/>
                </a:solidFill>
                <a:latin typeface="Helvetica" panose="020B0504020202030204" pitchFamily="34" charset="0"/>
              </a:rPr>
              <a:t>Disassembles</a:t>
            </a: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 flipH="1">
            <a:off x="7388225" y="6019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7944" name="Text Box 12"/>
          <p:cNvSpPr txBox="1">
            <a:spLocks noChangeArrowheads="1"/>
          </p:cNvSpPr>
          <p:nvPr/>
        </p:nvSpPr>
        <p:spPr bwMode="auto">
          <a:xfrm>
            <a:off x="8091488" y="2895600"/>
            <a:ext cx="105251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3A6BA"/>
                </a:solidFill>
                <a:latin typeface="Times New Roman (Hebrew)" pitchFamily="26" charset="0"/>
              </a:rPr>
              <a:t>nuclear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3A6BA"/>
                </a:solidFill>
                <a:latin typeface="Times New Roman (Hebrew)" pitchFamily="26" charset="0"/>
              </a:rPr>
              <a:t>lamina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  <p:bldP spid="1505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magine 1" descr="16.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10641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ttangolo 2"/>
          <p:cNvSpPr/>
          <p:nvPr/>
        </p:nvSpPr>
        <p:spPr>
          <a:xfrm>
            <a:off x="3491880" y="5589240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707904" y="5795972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Video meccano biologia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4" descr="f16019_ISBN88-08-0789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1" y="1384662"/>
            <a:ext cx="84978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241662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Epidermolisi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bollosa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mutazione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delle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keratine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466241"/>
            <a:ext cx="3180305" cy="20141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Epidermiolisi</a:t>
            </a:r>
            <a:r>
              <a:rPr lang="en-US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bollosa</a:t>
            </a:r>
            <a:r>
              <a:rPr lang="en-US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mutazione</a:t>
            </a:r>
            <a:r>
              <a:rPr lang="en-US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keratine</a:t>
            </a:r>
            <a:endParaRPr lang="en-US" sz="2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155" name="Picture 3" descr="F19-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3" y="1186404"/>
            <a:ext cx="7128792" cy="241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98863"/>
            <a:ext cx="17192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7" descr="http://irefuseeb.org/wp-content/uploads/2012/10/966535_597476013660425_25834734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868738"/>
            <a:ext cx="25447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Picture 11" descr="https://www.dermquest.com/imagelibrary/large/10391-epidermolysis%20bullosa-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879850"/>
            <a:ext cx="32353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2987675" y="739775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Lou Gherig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2916238" y="1412875"/>
            <a:ext cx="597693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</a:t>
            </a:r>
            <a:r>
              <a:rPr lang="it-IT" altLang="it-IT" sz="1800" b="1">
                <a:solidFill>
                  <a:srgbClr val="FF0000"/>
                </a:solidFill>
              </a:rPr>
              <a:t>sclerosi laterale amiotrofica (SLA)</a:t>
            </a:r>
            <a:r>
              <a:rPr lang="it-IT" altLang="it-IT" sz="1800"/>
              <a:t> è una malattia degenerativa progressiva che colpisce, in età adulta (40-60 anni), i neuroni che controllano i movimenti volontari ossia i motoneuroni.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SLA è anche conosciuta come </a:t>
            </a:r>
            <a:r>
              <a:rPr lang="it-IT" altLang="it-IT" sz="1800" b="1">
                <a:solidFill>
                  <a:srgbClr val="FF0000"/>
                </a:solidFill>
              </a:rPr>
              <a:t>morbo di Lou Gherig</a:t>
            </a:r>
            <a:r>
              <a:rPr lang="it-IT" altLang="it-IT" sz="1800" b="1"/>
              <a:t>,</a:t>
            </a:r>
            <a:r>
              <a:rPr lang="it-IT" altLang="it-IT" sz="1800"/>
              <a:t> un famoso giocatore di baseball morto nel 1939 all'età di 36 anni per questa malattia.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323850" y="4253230"/>
            <a:ext cx="872617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Essa è caratterizzata da una </a:t>
            </a:r>
            <a:r>
              <a:rPr lang="it-IT" altLang="it-IT" sz="1800">
                <a:solidFill>
                  <a:srgbClr val="FF0000"/>
                </a:solidFill>
              </a:rPr>
              <a:t>debolezza muscolare progressiva che porta alla completa paralisi degli arti e a morte precoce per insufficienza respiratoria</a:t>
            </a:r>
            <a:r>
              <a:rPr lang="it-IT" altLang="it-IT" sz="1800"/>
              <a:t> a causa della perdita del controllo dei muscoli respiratori.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prognosi è infausta con una durata compresa tra i 3 e i 5 anni.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E’ associata ad un </a:t>
            </a:r>
            <a:r>
              <a:rPr lang="it-IT" altLang="it-IT" sz="1800">
                <a:solidFill>
                  <a:srgbClr val="FF0000"/>
                </a:solidFill>
              </a:rPr>
              <a:t>accumulo  e ad un assemblaggio anormale dei neurofilamenti nei corpi cellulari e nell’assone dei motoneuroni</a:t>
            </a:r>
            <a:r>
              <a:rPr lang="it-IT" altLang="it-IT" sz="1800"/>
              <a:t> che possono interferire con il normale trasporto lungo l’assone 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22240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  <p:bldP spid="190471" grpId="0"/>
      <p:bldP spid="1904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7D1C31-BBD7-C6D5-A99F-A32B4065E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1"/>
          <a:stretch/>
        </p:blipFill>
        <p:spPr>
          <a:xfrm>
            <a:off x="344999" y="3315622"/>
            <a:ext cx="8829418" cy="86509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E5C605A-C125-D59B-6178-444AE0B0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715701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</a:rPr>
              <a:t>Intermediate filaments are much </a:t>
            </a:r>
            <a:r>
              <a:rPr lang="en-US" altLang="it-IT" sz="1800" b="1" dirty="0">
                <a:solidFill>
                  <a:srgbClr val="FF0000"/>
                </a:solidFill>
                <a:latin typeface="+mn-lt"/>
              </a:rPr>
              <a:t>stronger</a:t>
            </a:r>
            <a:endParaRPr lang="en-US" altLang="it-IT" sz="18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</a:rPr>
              <a:t>and </a:t>
            </a:r>
            <a:r>
              <a:rPr lang="en-US" altLang="it-IT" sz="1800" b="1" dirty="0">
                <a:solidFill>
                  <a:srgbClr val="FF0000"/>
                </a:solidFill>
                <a:latin typeface="+mn-lt"/>
              </a:rPr>
              <a:t>more flexible</a:t>
            </a:r>
            <a:r>
              <a:rPr lang="en-US" altLang="it-IT" sz="1800" b="1" dirty="0">
                <a:latin typeface="+mn-lt"/>
              </a:rPr>
              <a:t> than other types of filament</a:t>
            </a:r>
          </a:p>
        </p:txBody>
      </p:sp>
      <p:sp>
        <p:nvSpPr>
          <p:cNvPr id="5" name="AutoShape 7">
            <a:hlinkClick r:id="rId3" action="ppaction://program" highlightClick="1"/>
            <a:extLst>
              <a:ext uri="{FF2B5EF4-FFF2-40B4-BE49-F238E27FC236}">
                <a16:creationId xmlns:a16="http://schemas.microsoft.com/office/drawing/2014/main" id="{62197F34-46D6-6457-7C61-A7BB548B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5871048"/>
            <a:ext cx="1008062" cy="431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F95B7AB-CF94-A0EA-9E91-71062DAF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5982516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Filamenti intermedi 17.1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3C716C9-FE39-4493-CB35-BB337E242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346" b="30233"/>
          <a:stretch/>
        </p:blipFill>
        <p:spPr>
          <a:xfrm>
            <a:off x="251520" y="506152"/>
            <a:ext cx="7770365" cy="281005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4C1AEF0-5E80-581B-7D4F-03C710C98B6D}"/>
              </a:ext>
            </a:extLst>
          </p:cNvPr>
          <p:cNvSpPr/>
          <p:nvPr/>
        </p:nvSpPr>
        <p:spPr>
          <a:xfrm>
            <a:off x="6012110" y="506152"/>
            <a:ext cx="2304306" cy="40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7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12671" b="3394"/>
          <a:stretch>
            <a:fillRect/>
          </a:stretch>
        </p:blipFill>
        <p:spPr>
          <a:xfrm>
            <a:off x="0" y="764704"/>
            <a:ext cx="8913495" cy="4580255"/>
          </a:xfrm>
          <a:prstGeom prst="rect">
            <a:avLst/>
          </a:prstGeom>
        </p:spPr>
      </p:pic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547053" y="3523342"/>
            <a:ext cx="2008723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89860" y="3524250"/>
            <a:ext cx="1944688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88024" y="3507740"/>
            <a:ext cx="1982664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5783" y="3501008"/>
            <a:ext cx="1982663" cy="6477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2C059A-C27D-CE35-72C0-C4414609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900" y="2280776"/>
            <a:ext cx="1732254" cy="56900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CAB902-0EE4-AE30-4A9B-CD75274AA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074" y="2204864"/>
            <a:ext cx="2008723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" name="Rettangolo 5"/>
          <p:cNvSpPr/>
          <p:nvPr/>
        </p:nvSpPr>
        <p:spPr>
          <a:xfrm>
            <a:off x="6840287" y="1642928"/>
            <a:ext cx="2268217" cy="3572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26756" cy="51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95536" y="1074819"/>
            <a:ext cx="3528070" cy="125059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95536" y="2415508"/>
            <a:ext cx="4968230" cy="100806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6875" y="4164413"/>
            <a:ext cx="4825206" cy="37217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8832" y="5835868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+mn-lt"/>
              </a:rPr>
              <a:t>In humans</a:t>
            </a:r>
            <a:r>
              <a:rPr lang="en-US" sz="1800" b="1" i="0" u="none" strike="noStrike" baseline="0" dirty="0">
                <a:latin typeface="+mn-lt"/>
              </a:rPr>
              <a:t>, IF proteins </a:t>
            </a:r>
            <a:r>
              <a:rPr lang="en-US" sz="1800" b="0" i="0" u="none" strike="noStrike" baseline="0" dirty="0">
                <a:latin typeface="+mn-lt"/>
              </a:rPr>
              <a:t>are encoded by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n-lt"/>
              </a:rPr>
              <a:t>at least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70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n-lt"/>
              </a:rPr>
              <a:t> genes</a:t>
            </a:r>
            <a:r>
              <a:rPr lang="en-US" sz="1800" b="0" i="0" u="none" strike="noStrike" baseline="0" dirty="0">
                <a:latin typeface="+mn-lt"/>
              </a:rPr>
              <a:t>, giving rise to a large protein family with limited </a:t>
            </a:r>
            <a:r>
              <a:rPr lang="it-IT" sz="1800" b="0" i="0" u="none" strike="noStrike" baseline="0" dirty="0" err="1">
                <a:latin typeface="+mn-lt"/>
              </a:rPr>
              <a:t>sequence</a:t>
            </a:r>
            <a:r>
              <a:rPr lang="it-IT" sz="1800" b="0" i="0" u="none" strike="noStrike" baseline="0" dirty="0">
                <a:latin typeface="+mn-lt"/>
              </a:rPr>
              <a:t> </a:t>
            </a:r>
            <a:r>
              <a:rPr lang="it-IT" sz="1800" b="0" i="0" u="none" strike="noStrike" baseline="0" dirty="0" err="1">
                <a:latin typeface="+mn-lt"/>
              </a:rPr>
              <a:t>identity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ain graphic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840" y="188595"/>
            <a:ext cx="6661150" cy="640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88640"/>
            <a:ext cx="5472608" cy="48965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1855E7-B177-2589-CCA1-36E1B7BC9E17}"/>
              </a:ext>
            </a:extLst>
          </p:cNvPr>
          <p:cNvSpPr txBox="1"/>
          <p:nvPr/>
        </p:nvSpPr>
        <p:spPr>
          <a:xfrm>
            <a:off x="1115616" y="5373216"/>
            <a:ext cx="72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The primary function of intermediate filaments is to </a:t>
            </a:r>
          </a:p>
          <a:p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create cell cohesion </a:t>
            </a:r>
            <a:r>
              <a:rPr lang="en-US" i="0" dirty="0">
                <a:solidFill>
                  <a:srgbClr val="040C28"/>
                </a:solidFill>
                <a:effectLst/>
                <a:latin typeface="Google Sans"/>
              </a:rPr>
              <a:t>and</a:t>
            </a:r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  <a:p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prevent the acute fracture of epithelial cell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sheets under tension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80728"/>
            <a:ext cx="5450296" cy="39383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5877272"/>
            <a:ext cx="8784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 culture of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rat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kangaroo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kidney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it-IT" sz="16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PtK2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line)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epithelial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cells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that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were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immunofluorescently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labeled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with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primary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anti-</a:t>
            </a:r>
            <a:r>
              <a:rPr lang="it-IT" sz="16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keratin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(an intermediate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filament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protein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 mouse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monoclonal</a:t>
            </a:r>
            <a:r>
              <a:rPr lang="it-IT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antibodies</a:t>
            </a:r>
            <a:endParaRPr lang="it-IT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28600"/>
            <a:ext cx="8572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Molteplici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proteine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legano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IF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loro o con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altre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strutture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cellulari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72035" name="Picture 3" descr="F19-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4248"/>
            <a:ext cx="39689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petapixel.com/assets/uploads/2017/10/1-HaCaT_cells.jpg">
            <a:extLst>
              <a:ext uri="{FF2B5EF4-FFF2-40B4-BE49-F238E27FC236}">
                <a16:creationId xmlns:a16="http://schemas.microsoft.com/office/drawing/2014/main" id="{B3317E17-8152-F921-C75C-049307D6E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/>
          <a:stretch/>
        </p:blipFill>
        <p:spPr bwMode="auto">
          <a:xfrm>
            <a:off x="4499992" y="1556792"/>
            <a:ext cx="4119242" cy="49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F3418F-5A45-4F42-2961-740DD728C336}"/>
              </a:ext>
            </a:extLst>
          </p:cNvPr>
          <p:cNvSpPr txBox="1"/>
          <p:nvPr/>
        </p:nvSpPr>
        <p:spPr>
          <a:xfrm>
            <a:off x="1043608" y="6299397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Immortalized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human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skin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cells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(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HaCaT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keratinocytes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)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expressing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fluorescently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tagged</a:t>
            </a:r>
            <a:r>
              <a:rPr lang="it-IT" altLang="it-IT" sz="1200" dirty="0">
                <a:solidFill>
                  <a:srgbClr val="121212"/>
                </a:solidFill>
                <a:latin typeface="Proxima-Nova"/>
              </a:rPr>
              <a:t> </a:t>
            </a:r>
            <a:r>
              <a:rPr lang="it-IT" altLang="it-IT" sz="1200" dirty="0" err="1">
                <a:solidFill>
                  <a:srgbClr val="121212"/>
                </a:solidFill>
                <a:latin typeface="Proxima-Nova"/>
              </a:rPr>
              <a:t>keratin</a:t>
            </a:r>
            <a:endParaRPr lang="it-IT" altLang="it-IT" sz="1200" dirty="0">
              <a:solidFill>
                <a:srgbClr val="121212"/>
              </a:solidFill>
              <a:latin typeface="Proxima-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13" y="367786"/>
            <a:ext cx="6383573" cy="6122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288</Words>
  <Application>Microsoft Office PowerPoint</Application>
  <PresentationFormat>Presentazione su schermo (4:3)</PresentationFormat>
  <Paragraphs>33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Google Sans</vt:lpstr>
      <vt:lpstr>Helvetica</vt:lpstr>
      <vt:lpstr>Proxima-Nova</vt:lpstr>
      <vt:lpstr>Times New Roman (Hebrew)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Molteplici proteine legano i IF tra loro o con altre strutture cellulari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Epidermiolisi bollosa: mutazione delle keratine</vt:lpstr>
      <vt:lpstr>Presentazione standard di PowerPoint</vt:lpstr>
    </vt:vector>
  </TitlesOfParts>
  <Company>DIP BIO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 Sblattero</dc:creator>
  <cp:lastModifiedBy>daniele sblattero</cp:lastModifiedBy>
  <cp:revision>310</cp:revision>
  <dcterms:created xsi:type="dcterms:W3CDTF">2005-11-14T15:45:00Z</dcterms:created>
  <dcterms:modified xsi:type="dcterms:W3CDTF">2023-12-15T13:55:12Z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1558D36762C14116871051551FE669BC</vt:lpwstr>
  </property>
</Properties>
</file>