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874" r:id="rId2"/>
    <p:sldId id="358" r:id="rId3"/>
    <p:sldId id="402" r:id="rId4"/>
    <p:sldId id="1159" r:id="rId5"/>
    <p:sldId id="295" r:id="rId6"/>
    <p:sldId id="967" r:id="rId7"/>
    <p:sldId id="298" r:id="rId8"/>
    <p:sldId id="299" r:id="rId9"/>
    <p:sldId id="1022" r:id="rId10"/>
    <p:sldId id="292" r:id="rId11"/>
    <p:sldId id="1162" r:id="rId12"/>
    <p:sldId id="367" r:id="rId13"/>
    <p:sldId id="294" r:id="rId14"/>
    <p:sldId id="301" r:id="rId15"/>
    <p:sldId id="427" r:id="rId16"/>
    <p:sldId id="303" r:id="rId17"/>
    <p:sldId id="1023" r:id="rId18"/>
    <p:sldId id="302" r:id="rId19"/>
    <p:sldId id="351" r:id="rId20"/>
    <p:sldId id="352" r:id="rId21"/>
    <p:sldId id="308" r:id="rId22"/>
    <p:sldId id="306" r:id="rId23"/>
    <p:sldId id="363" r:id="rId24"/>
    <p:sldId id="554" r:id="rId25"/>
    <p:sldId id="307" r:id="rId26"/>
    <p:sldId id="870" r:id="rId27"/>
    <p:sldId id="366" r:id="rId28"/>
    <p:sldId id="305" r:id="rId29"/>
    <p:sldId id="309" r:id="rId30"/>
    <p:sldId id="428" r:id="rId31"/>
    <p:sldId id="384" r:id="rId32"/>
    <p:sldId id="385" r:id="rId33"/>
    <p:sldId id="310" r:id="rId34"/>
    <p:sldId id="1028" r:id="rId35"/>
    <p:sldId id="312" r:id="rId36"/>
    <p:sldId id="1026" r:id="rId37"/>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00"/>
    <a:srgbClr val="CCD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825" autoAdjust="0"/>
  </p:normalViewPr>
  <p:slideViewPr>
    <p:cSldViewPr showGuides="1">
      <p:cViewPr varScale="1">
        <p:scale>
          <a:sx n="111" d="100"/>
          <a:sy n="111" d="100"/>
        </p:scale>
        <p:origin x="1614"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it-IT"/>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it-IT"/>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vl1pPr>
          </a:lstStyle>
          <a:p>
            <a:pPr>
              <a:defRPr/>
            </a:pPr>
            <a:fld id="{8F985DD3-B1B8-49C9-83E9-C560B3232E7E}" type="slidenum">
              <a:rPr lang="it-IT" altLang="it-IT"/>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D17687-9184-4171-98DD-1050E5E19303}" type="slidenum">
              <a:rPr lang="en-US" altLang="it-IT" smtClean="0"/>
              <a:t>3</a:t>
            </a:fld>
            <a:endParaRPr lang="en-US" altLang="it-IT"/>
          </a:p>
        </p:txBody>
      </p:sp>
      <p:sp>
        <p:nvSpPr>
          <p:cNvPr id="106499" name="Rectangle 2"/>
          <p:cNvSpPr>
            <a:spLocks noGrp="1" noRot="1" noChangeAspect="1" noChangeArrowheads="1" noTextEdit="1"/>
          </p:cNvSpPr>
          <p:nvPr>
            <p:ph type="sldImg"/>
          </p:nvPr>
        </p:nvSpPr>
        <p:spPr/>
      </p:sp>
      <p:sp>
        <p:nvSpPr>
          <p:cNvPr id="106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749EAD-4588-4CD5-BC50-D5CD719745CC}" type="slidenum">
              <a:rPr lang="it-IT" altLang="it-IT" smtClean="0"/>
              <a:t>21</a:t>
            </a:fld>
            <a:endParaRPr lang="it-IT" altLang="it-IT"/>
          </a:p>
        </p:txBody>
      </p:sp>
      <p:sp>
        <p:nvSpPr>
          <p:cNvPr id="138243" name="Rectangle 2"/>
          <p:cNvSpPr>
            <a:spLocks noGrp="1" noRot="1" noChangeAspect="1" noChangeArrowheads="1" noTextEdit="1"/>
          </p:cNvSpPr>
          <p:nvPr>
            <p:ph type="sldImg"/>
          </p:nvPr>
        </p:nvSpPr>
        <p:spPr/>
      </p:sp>
      <p:sp>
        <p:nvSpPr>
          <p:cNvPr id="13824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565422-2488-4601-910A-95B3AAE1C7E7}" type="slidenum">
              <a:rPr lang="it-IT" altLang="it-IT" smtClean="0"/>
              <a:t>22</a:t>
            </a:fld>
            <a:endParaRPr lang="it-IT" altLang="it-IT"/>
          </a:p>
        </p:txBody>
      </p:sp>
      <p:sp>
        <p:nvSpPr>
          <p:cNvPr id="140291" name="Rectangle 2"/>
          <p:cNvSpPr>
            <a:spLocks noGrp="1" noRot="1" noChangeAspect="1" noChangeArrowheads="1" noTextEdit="1"/>
          </p:cNvSpPr>
          <p:nvPr>
            <p:ph type="sldImg"/>
          </p:nvPr>
        </p:nvSpPr>
        <p:spPr/>
      </p:sp>
      <p:sp>
        <p:nvSpPr>
          <p:cNvPr id="14029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448156-7F13-41FA-A282-5D1558584917}" type="slidenum">
              <a:rPr lang="it-IT" altLang="it-IT" smtClean="0"/>
              <a:t>25</a:t>
            </a:fld>
            <a:endParaRPr lang="it-IT" altLang="it-IT"/>
          </a:p>
        </p:txBody>
      </p:sp>
      <p:sp>
        <p:nvSpPr>
          <p:cNvPr id="143363" name="Rectangle 2"/>
          <p:cNvSpPr>
            <a:spLocks noGrp="1" noRot="1" noChangeAspect="1" noChangeArrowheads="1" noTextEdit="1"/>
          </p:cNvSpPr>
          <p:nvPr>
            <p:ph type="sldImg"/>
          </p:nvPr>
        </p:nvSpPr>
        <p:spPr/>
      </p:sp>
      <p:sp>
        <p:nvSpPr>
          <p:cNvPr id="14336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23DAC0-DBEE-4217-9882-858A1FB8083D}" type="slidenum">
              <a:rPr lang="it-IT" altLang="it-IT" smtClean="0"/>
              <a:t>28</a:t>
            </a:fld>
            <a:endParaRPr lang="it-IT" altLang="it-IT"/>
          </a:p>
        </p:txBody>
      </p:sp>
      <p:sp>
        <p:nvSpPr>
          <p:cNvPr id="148483" name="Rectangle 2"/>
          <p:cNvSpPr>
            <a:spLocks noGrp="1" noRot="1" noChangeAspect="1" noChangeArrowheads="1" noTextEdit="1"/>
          </p:cNvSpPr>
          <p:nvPr>
            <p:ph type="sldImg"/>
          </p:nvPr>
        </p:nvSpPr>
        <p:spPr/>
      </p:sp>
      <p:sp>
        <p:nvSpPr>
          <p:cNvPr id="1484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5973A-2398-4089-82FF-CB69EF6F4B54}" type="slidenum">
              <a:rPr lang="it-IT" altLang="it-IT" smtClean="0"/>
              <a:t>29</a:t>
            </a:fld>
            <a:endParaRPr lang="it-IT" altLang="it-IT"/>
          </a:p>
        </p:txBody>
      </p:sp>
      <p:sp>
        <p:nvSpPr>
          <p:cNvPr id="150531" name="Rectangle 2"/>
          <p:cNvSpPr>
            <a:spLocks noGrp="1" noRot="1" noChangeAspect="1" noChangeArrowheads="1" noTextEdit="1"/>
          </p:cNvSpPr>
          <p:nvPr>
            <p:ph type="sldImg"/>
          </p:nvPr>
        </p:nvSpPr>
        <p:spPr/>
      </p:sp>
      <p:sp>
        <p:nvSpPr>
          <p:cNvPr id="15053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EA4816-C83A-4974-9D65-15E84C22F07A}" type="slidenum">
              <a:rPr lang="it-IT" altLang="it-IT" smtClean="0"/>
              <a:t>33</a:t>
            </a:fld>
            <a:endParaRPr lang="it-IT" altLang="it-IT"/>
          </a:p>
        </p:txBody>
      </p:sp>
      <p:sp>
        <p:nvSpPr>
          <p:cNvPr id="154627" name="Rectangle 2"/>
          <p:cNvSpPr>
            <a:spLocks noGrp="1" noRot="1" noChangeAspect="1" noChangeArrowheads="1" noTextEdit="1"/>
          </p:cNvSpPr>
          <p:nvPr>
            <p:ph type="sldImg"/>
          </p:nvPr>
        </p:nvSpPr>
        <p:spPr/>
      </p:sp>
      <p:sp>
        <p:nvSpPr>
          <p:cNvPr id="15462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2BD52F-6230-42F8-BDF0-06A3AFE10970}" type="slidenum">
              <a:rPr lang="it-IT" altLang="it-IT" smtClean="0"/>
              <a:t>35</a:t>
            </a:fld>
            <a:endParaRPr lang="it-IT" altLang="it-IT"/>
          </a:p>
        </p:txBody>
      </p:sp>
      <p:sp>
        <p:nvSpPr>
          <p:cNvPr id="157699" name="Rectangle 2"/>
          <p:cNvSpPr>
            <a:spLocks noGrp="1" noRot="1" noChangeAspect="1" noChangeArrowheads="1" noTextEdit="1"/>
          </p:cNvSpPr>
          <p:nvPr>
            <p:ph type="sldImg"/>
          </p:nvPr>
        </p:nvSpPr>
        <p:spPr/>
      </p:sp>
      <p:sp>
        <p:nvSpPr>
          <p:cNvPr id="1577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669241-5C6A-4450-98C6-E6C4C3C9811D}" type="slidenum">
              <a:rPr lang="it-IT" altLang="it-IT" smtClean="0"/>
              <a:t>5</a:t>
            </a:fld>
            <a:endParaRPr lang="it-IT" altLang="it-IT"/>
          </a:p>
        </p:txBody>
      </p:sp>
      <p:sp>
        <p:nvSpPr>
          <p:cNvPr id="112643" name="Rectangle 2"/>
          <p:cNvSpPr>
            <a:spLocks noGrp="1" noRot="1" noChangeAspect="1" noChangeArrowheads="1" noTextEdit="1"/>
          </p:cNvSpPr>
          <p:nvPr>
            <p:ph type="sldImg"/>
          </p:nvPr>
        </p:nvSpPr>
        <p:spPr/>
      </p:sp>
      <p:sp>
        <p:nvSpPr>
          <p:cNvPr id="11264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1AAD75-986C-4AA1-9941-50D98B50499F}" type="slidenum">
              <a:rPr lang="it-IT" altLang="it-IT" smtClean="0"/>
              <a:t>7</a:t>
            </a:fld>
            <a:endParaRPr lang="it-IT" altLang="it-IT"/>
          </a:p>
        </p:txBody>
      </p:sp>
      <p:sp>
        <p:nvSpPr>
          <p:cNvPr id="116739" name="Rectangle 2"/>
          <p:cNvSpPr>
            <a:spLocks noGrp="1" noRot="1" noChangeAspect="1" noChangeArrowheads="1" noTextEdit="1"/>
          </p:cNvSpPr>
          <p:nvPr>
            <p:ph type="sldImg"/>
          </p:nvPr>
        </p:nvSpPr>
        <p:spPr/>
      </p:sp>
      <p:sp>
        <p:nvSpPr>
          <p:cNvPr id="11674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8CD9DB-222D-443C-A334-7B73B3803233}" type="slidenum">
              <a:rPr lang="it-IT" altLang="it-IT" smtClean="0"/>
              <a:t>8</a:t>
            </a:fld>
            <a:endParaRPr lang="it-IT" altLang="it-IT"/>
          </a:p>
        </p:txBody>
      </p:sp>
      <p:sp>
        <p:nvSpPr>
          <p:cNvPr id="118787" name="Rectangle 2"/>
          <p:cNvSpPr>
            <a:spLocks noGrp="1" noRot="1" noChangeAspect="1" noChangeArrowheads="1" noTextEdit="1"/>
          </p:cNvSpPr>
          <p:nvPr>
            <p:ph type="sldImg"/>
          </p:nvPr>
        </p:nvSpPr>
        <p:spPr/>
      </p:sp>
      <p:sp>
        <p:nvSpPr>
          <p:cNvPr id="11878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683497-781B-40D1-876C-6C4FFAA48F24}" type="slidenum">
              <a:rPr lang="it-IT" altLang="it-IT" smtClean="0"/>
              <a:t>10</a:t>
            </a:fld>
            <a:endParaRPr lang="it-IT" altLang="it-IT"/>
          </a:p>
        </p:txBody>
      </p:sp>
      <p:sp>
        <p:nvSpPr>
          <p:cNvPr id="120835" name="Rectangle 2"/>
          <p:cNvSpPr>
            <a:spLocks noGrp="1" noRot="1" noChangeAspect="1" noChangeArrowheads="1" noTextEdit="1"/>
          </p:cNvSpPr>
          <p:nvPr>
            <p:ph type="sldImg"/>
          </p:nvPr>
        </p:nvSpPr>
        <p:spPr/>
      </p:sp>
      <p:sp>
        <p:nvSpPr>
          <p:cNvPr id="12083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0EAB0F-0620-4237-A374-1BA188E64D6D}" type="slidenum">
              <a:rPr lang="it-IT" altLang="it-IT" smtClean="0"/>
              <a:t>13</a:t>
            </a:fld>
            <a:endParaRPr lang="it-IT" altLang="it-IT"/>
          </a:p>
        </p:txBody>
      </p:sp>
      <p:sp>
        <p:nvSpPr>
          <p:cNvPr id="123907" name="Rectangle 2"/>
          <p:cNvSpPr>
            <a:spLocks noGrp="1" noRot="1" noChangeAspect="1" noChangeArrowheads="1" noTextEdit="1"/>
          </p:cNvSpPr>
          <p:nvPr>
            <p:ph type="sldImg"/>
          </p:nvPr>
        </p:nvSpPr>
        <p:spPr/>
      </p:sp>
      <p:sp>
        <p:nvSpPr>
          <p:cNvPr id="1239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10F04D-1B49-459D-95D7-66297D2C64EB}" type="slidenum">
              <a:rPr lang="it-IT" altLang="it-IT" smtClean="0"/>
              <a:t>14</a:t>
            </a:fld>
            <a:endParaRPr lang="it-IT" altLang="it-IT"/>
          </a:p>
        </p:txBody>
      </p:sp>
      <p:sp>
        <p:nvSpPr>
          <p:cNvPr id="125955" name="Rectangle 2"/>
          <p:cNvSpPr>
            <a:spLocks noGrp="1" noRot="1" noChangeAspect="1" noChangeArrowheads="1" noTextEdit="1"/>
          </p:cNvSpPr>
          <p:nvPr>
            <p:ph type="sldImg"/>
          </p:nvPr>
        </p:nvSpPr>
        <p:spPr/>
      </p:sp>
      <p:sp>
        <p:nvSpPr>
          <p:cNvPr id="12595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B59C9B-DDA9-4A24-A015-9AC12502C5AA}" type="slidenum">
              <a:rPr lang="it-IT" altLang="it-IT" smtClean="0"/>
              <a:t>16</a:t>
            </a:fld>
            <a:endParaRPr lang="it-IT" altLang="it-IT"/>
          </a:p>
        </p:txBody>
      </p:sp>
      <p:sp>
        <p:nvSpPr>
          <p:cNvPr id="132099" name="Rectangle 2"/>
          <p:cNvSpPr>
            <a:spLocks noGrp="1" noRot="1" noChangeAspect="1" noChangeArrowheads="1" noTextEdit="1"/>
          </p:cNvSpPr>
          <p:nvPr>
            <p:ph type="sldImg"/>
          </p:nvPr>
        </p:nvSpPr>
        <p:spPr/>
      </p:sp>
      <p:sp>
        <p:nvSpPr>
          <p:cNvPr id="1321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95722B-1943-44FB-A8B2-AFB82EB76922}" type="slidenum">
              <a:rPr lang="it-IT" altLang="it-IT" smtClean="0"/>
              <a:t>18</a:t>
            </a:fld>
            <a:endParaRPr lang="it-IT" altLang="it-IT"/>
          </a:p>
        </p:txBody>
      </p:sp>
      <p:sp>
        <p:nvSpPr>
          <p:cNvPr id="134147" name="Rectangle 2"/>
          <p:cNvSpPr>
            <a:spLocks noGrp="1" noRot="1" noChangeAspect="1" noChangeArrowheads="1" noTextEdit="1"/>
          </p:cNvSpPr>
          <p:nvPr>
            <p:ph type="sldImg"/>
          </p:nvPr>
        </p:nvSpPr>
        <p:spPr/>
      </p:sp>
      <p:sp>
        <p:nvSpPr>
          <p:cNvPr id="13414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B504D6DC-1EB2-4836-93B1-41BEFFEDC3F2}" type="slidenum">
              <a:rPr lang="it-IT" altLang="it-IT"/>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3204DD25-738A-4CE0-BFE0-7BE42A47B8D4}" type="slidenum">
              <a:rPr lang="it-IT" altLang="it-IT"/>
              <a:t>‹N›</a:t>
            </a:fld>
            <a:endParaRPr lang="it-IT"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B39780B9-9997-4B05-8CC5-4E03D58E7111}" type="slidenum">
              <a:rPr lang="it-IT" altLang="it-IT"/>
              <a:t>‹N›</a:t>
            </a:fld>
            <a:endParaRPr lang="it-IT" alt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hasCustomPrompt="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57467A02-DB7E-468C-A1B4-84079F3D36D1}" type="slidenum">
              <a:rPr lang="it-IT" altLang="it-IT"/>
              <a:t>‹N›</a: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77512BC2-6CB1-4135-B102-B05C6F816059}" type="slidenum">
              <a:rPr lang="it-IT" altLang="it-IT"/>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4CAB5720-A0BF-4E69-92A9-2B77A2F98DC0}" type="slidenum">
              <a:rPr lang="it-IT" altLang="it-IT"/>
              <a:t>‹N›</a:t>
            </a:fld>
            <a:endParaRPr lang="it-IT"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0642645E-628C-40E5-9803-BA350C86569D}" type="slidenum">
              <a:rPr lang="it-IT" altLang="it-IT"/>
              <a:t>‹N›</a:t>
            </a:fld>
            <a:endParaRPr lang="it-IT"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27FF07F6-A1C8-4788-96F9-4A612A325D27}" type="slidenum">
              <a:rPr lang="it-IT" altLang="it-IT"/>
              <a:t>‹N›</a:t>
            </a:fld>
            <a:endParaRPr lang="it-IT"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88E3B690-5D52-4B7B-9CDA-A0D066493B35}" type="slidenum">
              <a:rPr lang="it-IT" altLang="it-IT"/>
              <a:t>‹N›</a:t>
            </a:fld>
            <a:endParaRPr lang="it-IT"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a:defRPr/>
            </a:pPr>
            <a:fld id="{9E4AA16B-2E44-4D5F-ABF6-D15858AB9BBA}" type="slidenum">
              <a:rPr lang="it-IT" altLang="it-IT"/>
              <a:t>‹N›</a:t>
            </a:fld>
            <a:endParaRPr lang="it-IT"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BFAC8706-4162-4E02-8469-FA8F8B9A687F}" type="slidenum">
              <a:rPr lang="it-IT" altLang="it-IT"/>
              <a:t>‹N›</a:t>
            </a:fld>
            <a:endParaRPr lang="it-IT"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9FE55D4E-F192-489F-BE28-7738B75B1456}" type="slidenum">
              <a:rPr lang="it-IT" altLang="it-IT"/>
              <a:t>‹N›</a:t>
            </a:fld>
            <a:endParaRPr lang="it-IT"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D6178FEE-AF64-4C50-B463-B02AC906D049}" type="slidenum">
              <a:rPr lang="it-IT" altLang="it-IT"/>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file:///C:\LAVORO_DAN\CORSI_ESAMI\MEDICINA\lezioni-medicina\lezioni-medicina\ANIMAZIONI_MEDICINA\17.5-kinesin.mov"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hyperlink" Target="https://www.nature.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nature.com/articles/nrm1260"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Content Placeholder 103"/>
          <p:cNvPicPr>
            <a:picLocks noGrp="1"/>
          </p:cNvPicPr>
          <p:nvPr>
            <p:ph idx="1"/>
          </p:nvPr>
        </p:nvPicPr>
        <p:blipFill>
          <a:blip r:embed="rId2"/>
          <a:stretch>
            <a:fillRect/>
          </a:stretch>
        </p:blipFill>
        <p:spPr>
          <a:xfrm>
            <a:off x="1679696" y="1145729"/>
            <a:ext cx="5992123" cy="2520280"/>
          </a:xfrm>
          <a:prstGeom prst="rect">
            <a:avLst/>
          </a:prstGeom>
          <a:noFill/>
          <a:ln w="9525">
            <a:noFill/>
          </a:ln>
        </p:spPr>
      </p:pic>
      <p:pic>
        <p:nvPicPr>
          <p:cNvPr id="2" name="Picture 3" descr="F19-50">
            <a:extLst>
              <a:ext uri="{FF2B5EF4-FFF2-40B4-BE49-F238E27FC236}">
                <a16:creationId xmlns:a16="http://schemas.microsoft.com/office/drawing/2014/main" id="{42EDDEBC-2D2D-FF1D-D2A0-FCE78D470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44"/>
          <a:stretch/>
        </p:blipFill>
        <p:spPr bwMode="auto">
          <a:xfrm>
            <a:off x="5796136" y="3789040"/>
            <a:ext cx="1846325" cy="282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F19-50">
            <a:extLst>
              <a:ext uri="{FF2B5EF4-FFF2-40B4-BE49-F238E27FC236}">
                <a16:creationId xmlns:a16="http://schemas.microsoft.com/office/drawing/2014/main" id="{A870DEDD-F5B7-4589-85CA-48E026B05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9" r="33456"/>
          <a:stretch/>
        </p:blipFill>
        <p:spPr bwMode="auto">
          <a:xfrm>
            <a:off x="1744401" y="3806377"/>
            <a:ext cx="1846326" cy="282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19-50">
            <a:extLst>
              <a:ext uri="{FF2B5EF4-FFF2-40B4-BE49-F238E27FC236}">
                <a16:creationId xmlns:a16="http://schemas.microsoft.com/office/drawing/2014/main" id="{4649F2BC-5375-0188-D1CE-DFFF6E585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544"/>
          <a:stretch/>
        </p:blipFill>
        <p:spPr bwMode="auto">
          <a:xfrm>
            <a:off x="3752594" y="3789040"/>
            <a:ext cx="1846326" cy="282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DC9FCC7D-A608-088D-0B31-85B218D1FDB8}"/>
              </a:ext>
            </a:extLst>
          </p:cNvPr>
          <p:cNvSpPr txBox="1">
            <a:spLocks noChangeArrowheads="1"/>
          </p:cNvSpPr>
          <p:nvPr/>
        </p:nvSpPr>
        <p:spPr bwMode="auto">
          <a:xfrm>
            <a:off x="3203848" y="222555"/>
            <a:ext cx="2808312" cy="70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it-IT" b="1" kern="0" dirty="0"/>
              <a:t>I </a:t>
            </a:r>
            <a:r>
              <a:rPr lang="en-US" altLang="it-IT" b="1" kern="0" dirty="0" err="1"/>
              <a:t>Microtubuli</a:t>
            </a:r>
            <a:endParaRPr lang="en-US" altLang="it-IT" b="1"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19-0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901825"/>
            <a:ext cx="3786188"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F19-0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2000250"/>
            <a:ext cx="371475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4"/>
          <p:cNvSpPr>
            <a:spLocks noGrp="1" noChangeArrowheads="1"/>
          </p:cNvSpPr>
          <p:nvPr>
            <p:ph type="title"/>
          </p:nvPr>
        </p:nvSpPr>
        <p:spPr>
          <a:xfrm>
            <a:off x="393700" y="188640"/>
            <a:ext cx="8356600" cy="1143000"/>
          </a:xfrm>
        </p:spPr>
        <p:txBody>
          <a:bodyPr/>
          <a:lstStyle/>
          <a:p>
            <a:pPr eaLnBrk="1" hangingPunct="1">
              <a:defRPr/>
            </a:pPr>
            <a:r>
              <a:rPr lang="en-US" altLang="it-IT" sz="2800" b="1" dirty="0">
                <a:latin typeface="+mn-lt"/>
              </a:rPr>
              <a:t>I </a:t>
            </a:r>
            <a:r>
              <a:rPr lang="en-US" altLang="it-IT" sz="2800" b="1" dirty="0" err="1">
                <a:latin typeface="+mn-lt"/>
              </a:rPr>
              <a:t>microtubuli</a:t>
            </a:r>
            <a:r>
              <a:rPr lang="en-US" altLang="it-IT" sz="2800" b="1" dirty="0">
                <a:latin typeface="+mn-lt"/>
              </a:rPr>
              <a:t> </a:t>
            </a:r>
            <a:r>
              <a:rPr lang="en-US" altLang="it-IT" sz="2800" b="1" dirty="0" err="1">
                <a:latin typeface="+mn-lt"/>
              </a:rPr>
              <a:t>si</a:t>
            </a:r>
            <a:r>
              <a:rPr lang="en-US" altLang="it-IT" sz="2800" b="1" dirty="0">
                <a:latin typeface="+mn-lt"/>
              </a:rPr>
              <a:t> </a:t>
            </a:r>
            <a:r>
              <a:rPr lang="en-US" altLang="it-IT" sz="2800" b="1" dirty="0" err="1">
                <a:latin typeface="+mn-lt"/>
              </a:rPr>
              <a:t>formano</a:t>
            </a:r>
            <a:r>
              <a:rPr lang="en-US" altLang="it-IT" sz="2800" b="1" dirty="0">
                <a:latin typeface="+mn-lt"/>
              </a:rPr>
              <a:t> a </a:t>
            </a:r>
            <a:r>
              <a:rPr lang="en-US" altLang="it-IT" sz="2800" b="1" dirty="0" err="1">
                <a:latin typeface="+mn-lt"/>
              </a:rPr>
              <a:t>partire</a:t>
            </a:r>
            <a:r>
              <a:rPr lang="en-US" altLang="it-IT" sz="2800" b="1" dirty="0">
                <a:latin typeface="+mn-lt"/>
              </a:rPr>
              <a:t> da </a:t>
            </a:r>
            <a:br>
              <a:rPr lang="en-US" altLang="it-IT" sz="2800" b="1" dirty="0">
                <a:latin typeface="+mn-lt"/>
              </a:rPr>
            </a:br>
            <a:r>
              <a:rPr lang="en-US" altLang="it-IT" sz="2800" b="1" dirty="0" err="1">
                <a:solidFill>
                  <a:srgbClr val="FF0000"/>
                </a:solidFill>
                <a:latin typeface="+mn-lt"/>
              </a:rPr>
              <a:t>centri</a:t>
            </a:r>
            <a:r>
              <a:rPr lang="en-US" altLang="it-IT" sz="2800" b="1" dirty="0">
                <a:solidFill>
                  <a:srgbClr val="FF0000"/>
                </a:solidFill>
                <a:latin typeface="+mn-lt"/>
              </a:rPr>
              <a:t> di </a:t>
            </a:r>
            <a:r>
              <a:rPr lang="en-US" altLang="it-IT" sz="2800" b="1" dirty="0" err="1">
                <a:solidFill>
                  <a:srgbClr val="FF0000"/>
                </a:solidFill>
                <a:latin typeface="+mn-lt"/>
              </a:rPr>
              <a:t>organizzazione</a:t>
            </a:r>
            <a:r>
              <a:rPr lang="en-US" altLang="it-IT" sz="2800" b="1" dirty="0">
                <a:solidFill>
                  <a:srgbClr val="FF0000"/>
                </a:solidFill>
                <a:latin typeface="+mn-lt"/>
              </a:rPr>
              <a:t> </a:t>
            </a:r>
            <a:r>
              <a:rPr lang="en-US" altLang="it-IT" sz="2800" b="1" dirty="0" err="1">
                <a:solidFill>
                  <a:srgbClr val="FF0000"/>
                </a:solidFill>
                <a:latin typeface="+mn-lt"/>
              </a:rPr>
              <a:t>microtubulare</a:t>
            </a:r>
            <a:r>
              <a:rPr lang="en-US" altLang="it-IT" sz="2800" b="1" dirty="0">
                <a:solidFill>
                  <a:srgbClr val="FF0000"/>
                </a:solidFill>
                <a:latin typeface="+mn-lt"/>
              </a:rPr>
              <a:t> (MTOC)</a:t>
            </a:r>
          </a:p>
        </p:txBody>
      </p:sp>
      <p:sp>
        <p:nvSpPr>
          <p:cNvPr id="119813" name="AutoShape 5">
            <a:hlinkClick r:id="" action="ppaction://noaction" highlightClick="1"/>
          </p:cNvPr>
          <p:cNvSpPr>
            <a:spLocks noChangeArrowheads="1"/>
          </p:cNvSpPr>
          <p:nvPr/>
        </p:nvSpPr>
        <p:spPr bwMode="auto">
          <a:xfrm>
            <a:off x="1843088" y="6130925"/>
            <a:ext cx="1042987" cy="1042988"/>
          </a:xfrm>
          <a:prstGeom prst="actionButtonMovi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CAA5134-57CD-1A04-1752-69CCDB1452D9}"/>
              </a:ext>
            </a:extLst>
          </p:cNvPr>
          <p:cNvPicPr>
            <a:picLocks noChangeAspect="1"/>
          </p:cNvPicPr>
          <p:nvPr/>
        </p:nvPicPr>
        <p:blipFill>
          <a:blip r:embed="rId2"/>
          <a:stretch>
            <a:fillRect/>
          </a:stretch>
        </p:blipFill>
        <p:spPr>
          <a:xfrm>
            <a:off x="477008" y="4118274"/>
            <a:ext cx="3149424" cy="2330574"/>
          </a:xfrm>
          <a:prstGeom prst="rect">
            <a:avLst/>
          </a:prstGeom>
        </p:spPr>
      </p:pic>
      <p:sp>
        <p:nvSpPr>
          <p:cNvPr id="5" name="CasellaDiTesto 4">
            <a:extLst>
              <a:ext uri="{FF2B5EF4-FFF2-40B4-BE49-F238E27FC236}">
                <a16:creationId xmlns:a16="http://schemas.microsoft.com/office/drawing/2014/main" id="{A7B84664-9B40-940C-3677-E8797E7667F1}"/>
              </a:ext>
            </a:extLst>
          </p:cNvPr>
          <p:cNvSpPr txBox="1"/>
          <p:nvPr/>
        </p:nvSpPr>
        <p:spPr>
          <a:xfrm>
            <a:off x="323527" y="254533"/>
            <a:ext cx="7632848" cy="738664"/>
          </a:xfrm>
          <a:prstGeom prst="rect">
            <a:avLst/>
          </a:prstGeom>
          <a:noFill/>
        </p:spPr>
        <p:txBody>
          <a:bodyPr wrap="square">
            <a:spAutoFit/>
          </a:bodyPr>
          <a:lstStyle/>
          <a:p>
            <a:r>
              <a:rPr lang="en-US" sz="2400" b="0" i="0" dirty="0">
                <a:solidFill>
                  <a:srgbClr val="00B0F0"/>
                </a:solidFill>
                <a:effectLst/>
                <a:latin typeface="Arial" panose="020B0604020202020204" pitchFamily="34" charset="0"/>
              </a:rPr>
              <a:t>Centrosomes</a:t>
            </a:r>
            <a:r>
              <a:rPr lang="en-US" b="0" i="0" dirty="0">
                <a:solidFill>
                  <a:srgbClr val="222222"/>
                </a:solidFill>
                <a:effectLst/>
                <a:latin typeface="Arial" panose="020B0604020202020204" pitchFamily="34" charset="0"/>
              </a:rPr>
              <a:t> are evolutionarily conserved organelles that serve as main microtubule-organizing centers (MTOCs) of animal cells </a:t>
            </a:r>
            <a:endParaRPr lang="it-IT" dirty="0"/>
          </a:p>
        </p:txBody>
      </p:sp>
      <p:pic>
        <p:nvPicPr>
          <p:cNvPr id="6" name="Picture 3" descr="f16023_ISBN88-08-07891-4">
            <a:extLst>
              <a:ext uri="{FF2B5EF4-FFF2-40B4-BE49-F238E27FC236}">
                <a16:creationId xmlns:a16="http://schemas.microsoft.com/office/drawing/2014/main" id="{4D89C526-C124-158B-0A42-F0BE66BC8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40" r="59312" b="19055"/>
          <a:stretch>
            <a:fillRect/>
          </a:stretch>
        </p:blipFill>
        <p:spPr bwMode="auto">
          <a:xfrm>
            <a:off x="827584" y="1401043"/>
            <a:ext cx="2160240" cy="230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descr="16.48.png">
            <a:extLst>
              <a:ext uri="{FF2B5EF4-FFF2-40B4-BE49-F238E27FC236}">
                <a16:creationId xmlns:a16="http://schemas.microsoft.com/office/drawing/2014/main" id="{76ACC417-6871-0976-4691-077DC9D23E54}"/>
              </a:ext>
            </a:extLst>
          </p:cNvPr>
          <p:cNvPicPr>
            <a:picLocks noChangeAspect="1"/>
          </p:cNvPicPr>
          <p:nvPr/>
        </p:nvPicPr>
        <p:blipFill rotWithShape="1">
          <a:blip r:embed="rId4"/>
          <a:srcRect l="66667"/>
          <a:stretch/>
        </p:blipFill>
        <p:spPr>
          <a:xfrm rot="16200000">
            <a:off x="5549648" y="3159325"/>
            <a:ext cx="1911029" cy="4248473"/>
          </a:xfrm>
          <a:prstGeom prst="rect">
            <a:avLst/>
          </a:prstGeom>
          <a:noFill/>
          <a:ln w="9525">
            <a:noFill/>
          </a:ln>
        </p:spPr>
      </p:pic>
      <p:sp>
        <p:nvSpPr>
          <p:cNvPr id="9" name="CasellaDiTesto 8">
            <a:extLst>
              <a:ext uri="{FF2B5EF4-FFF2-40B4-BE49-F238E27FC236}">
                <a16:creationId xmlns:a16="http://schemas.microsoft.com/office/drawing/2014/main" id="{D89A4B36-47A5-13DE-4268-CD3FABF89B86}"/>
              </a:ext>
            </a:extLst>
          </p:cNvPr>
          <p:cNvSpPr txBox="1"/>
          <p:nvPr/>
        </p:nvSpPr>
        <p:spPr>
          <a:xfrm>
            <a:off x="3967134" y="1514291"/>
            <a:ext cx="5076056" cy="2031325"/>
          </a:xfrm>
          <a:prstGeom prst="rect">
            <a:avLst/>
          </a:prstGeom>
          <a:noFill/>
        </p:spPr>
        <p:txBody>
          <a:bodyPr wrap="square">
            <a:spAutoFit/>
          </a:bodyPr>
          <a:lstStyle/>
          <a:p>
            <a:r>
              <a:rPr lang="en-US" b="0" i="0" dirty="0">
                <a:solidFill>
                  <a:srgbClr val="222222"/>
                </a:solidFill>
                <a:effectLst/>
                <a:latin typeface="Arial" panose="020B0604020202020204" pitchFamily="34" charset="0"/>
              </a:rPr>
              <a:t>Centrosomes are micron-scale cellular structures, which are composed of </a:t>
            </a:r>
          </a:p>
          <a:p>
            <a:r>
              <a:rPr lang="en-US" dirty="0">
                <a:solidFill>
                  <a:srgbClr val="222222"/>
                </a:solidFill>
              </a:rPr>
              <a:t>- </a:t>
            </a:r>
            <a:r>
              <a:rPr lang="en-US" b="1" i="0" dirty="0">
                <a:solidFill>
                  <a:srgbClr val="222222"/>
                </a:solidFill>
                <a:effectLst/>
                <a:latin typeface="Arial" panose="020B0604020202020204" pitchFamily="34" charset="0"/>
              </a:rPr>
              <a:t>a pair of</a:t>
            </a:r>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centrioles</a:t>
            </a:r>
            <a:r>
              <a:rPr lang="en-US" b="0" i="0" dirty="0">
                <a:solidFill>
                  <a:srgbClr val="222222"/>
                </a:solidFill>
                <a:effectLst/>
                <a:latin typeface="Arial" panose="020B0604020202020204" pitchFamily="34" charset="0"/>
              </a:rPr>
              <a:t> </a:t>
            </a:r>
          </a:p>
          <a:p>
            <a:endParaRPr lang="en-US" dirty="0">
              <a:solidFill>
                <a:srgbClr val="222222"/>
              </a:solidFill>
            </a:endParaRPr>
          </a:p>
          <a:p>
            <a:r>
              <a:rPr lang="en-US" b="0" i="0" dirty="0">
                <a:solidFill>
                  <a:srgbClr val="222222"/>
                </a:solidFill>
                <a:effectLst/>
                <a:latin typeface="Arial" panose="020B0604020202020204" pitchFamily="34" charset="0"/>
              </a:rPr>
              <a:t>surrounded by </a:t>
            </a:r>
          </a:p>
          <a:p>
            <a:r>
              <a:rPr lang="en-US" dirty="0">
                <a:solidFill>
                  <a:srgbClr val="222222"/>
                </a:solidFill>
              </a:rPr>
              <a:t>- </a:t>
            </a:r>
            <a:r>
              <a:rPr lang="en-US" b="0" i="0" dirty="0">
                <a:solidFill>
                  <a:srgbClr val="222222"/>
                </a:solidFill>
                <a:effectLst/>
                <a:latin typeface="Arial" panose="020B0604020202020204" pitchFamily="34" charset="0"/>
              </a:rPr>
              <a:t>a </a:t>
            </a:r>
            <a:r>
              <a:rPr lang="en-US" b="1" i="0" dirty="0">
                <a:solidFill>
                  <a:srgbClr val="222222"/>
                </a:solidFill>
                <a:effectLst/>
                <a:latin typeface="Arial" panose="020B0604020202020204" pitchFamily="34" charset="0"/>
              </a:rPr>
              <a:t>complex matrix </a:t>
            </a:r>
            <a:r>
              <a:rPr lang="en-US" b="0" i="0" dirty="0">
                <a:solidFill>
                  <a:srgbClr val="222222"/>
                </a:solidFill>
                <a:effectLst/>
                <a:latin typeface="Arial" panose="020B0604020202020204" pitchFamily="34" charset="0"/>
              </a:rPr>
              <a:t>of yet more than 100 different proteins.</a:t>
            </a:r>
            <a:endParaRPr lang="it-IT" dirty="0"/>
          </a:p>
        </p:txBody>
      </p:sp>
    </p:spTree>
    <p:extLst>
      <p:ext uri="{BB962C8B-B14F-4D97-AF65-F5344CB8AC3E}">
        <p14:creationId xmlns:p14="http://schemas.microsoft.com/office/powerpoint/2010/main" val="412832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f16023_ISBN88-08-07891-4"/>
          <p:cNvPicPr>
            <a:picLocks noChangeAspect="1" noChangeArrowheads="1"/>
          </p:cNvPicPr>
          <p:nvPr/>
        </p:nvPicPr>
        <p:blipFill>
          <a:blip r:embed="rId2">
            <a:extLst>
              <a:ext uri="{28A0092B-C50C-407E-A947-70E740481C1C}">
                <a14:useLocalDpi xmlns:a14="http://schemas.microsoft.com/office/drawing/2010/main" val="0"/>
              </a:ext>
            </a:extLst>
          </a:blip>
          <a:srcRect l="36055"/>
          <a:stretch>
            <a:fillRect/>
          </a:stretch>
        </p:blipFill>
        <p:spPr bwMode="auto">
          <a:xfrm>
            <a:off x="539552" y="1256252"/>
            <a:ext cx="3346725" cy="308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5"/>
          <p:cNvSpPr txBox="1">
            <a:spLocks noChangeArrowheads="1"/>
          </p:cNvSpPr>
          <p:nvPr/>
        </p:nvSpPr>
        <p:spPr bwMode="auto">
          <a:xfrm>
            <a:off x="765832" y="188640"/>
            <a:ext cx="2507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err="1">
                <a:latin typeface="+mn-lt"/>
              </a:rPr>
              <a:t>centrosome</a:t>
            </a:r>
            <a:endParaRPr lang="it-IT" altLang="it-IT" b="1" dirty="0">
              <a:latin typeface="+mn-lt"/>
            </a:endParaRPr>
          </a:p>
        </p:txBody>
      </p:sp>
      <p:pic>
        <p:nvPicPr>
          <p:cNvPr id="2" name="Immagine 1"/>
          <p:cNvPicPr>
            <a:picLocks noChangeAspect="1"/>
          </p:cNvPicPr>
          <p:nvPr/>
        </p:nvPicPr>
        <p:blipFill>
          <a:blip r:embed="rId3"/>
          <a:stretch>
            <a:fillRect/>
          </a:stretch>
        </p:blipFill>
        <p:spPr>
          <a:xfrm>
            <a:off x="4572000" y="980728"/>
            <a:ext cx="4163656" cy="3086005"/>
          </a:xfrm>
          <a:prstGeom prst="rect">
            <a:avLst/>
          </a:prstGeom>
        </p:spPr>
      </p:pic>
      <p:sp>
        <p:nvSpPr>
          <p:cNvPr id="6" name="CasellaDiTesto 5"/>
          <p:cNvSpPr txBox="1"/>
          <p:nvPr/>
        </p:nvSpPr>
        <p:spPr>
          <a:xfrm>
            <a:off x="539552" y="4941168"/>
            <a:ext cx="8350571" cy="1323439"/>
          </a:xfrm>
          <a:prstGeom prst="rect">
            <a:avLst/>
          </a:prstGeom>
          <a:noFill/>
        </p:spPr>
        <p:txBody>
          <a:bodyPr wrap="square">
            <a:spAutoFit/>
          </a:bodyPr>
          <a:lstStyle/>
          <a:p>
            <a:r>
              <a:rPr lang="en-US" sz="1600" dirty="0"/>
              <a:t>As part of a multi-subunit ring complex</a:t>
            </a:r>
            <a:r>
              <a:rPr lang="en-US" sz="1600" b="1" dirty="0"/>
              <a:t>, γ-tubulin</a:t>
            </a:r>
            <a:r>
              <a:rPr lang="en-US" sz="1600" dirty="0"/>
              <a:t> has been shown to </a:t>
            </a:r>
            <a:r>
              <a:rPr lang="en-US" sz="1600" b="1" dirty="0"/>
              <a:t>promote microtubule nucleation </a:t>
            </a:r>
            <a:r>
              <a:rPr lang="en-US" sz="1600" dirty="0"/>
              <a:t>both in vitro and in vivo </a:t>
            </a:r>
          </a:p>
          <a:p>
            <a:endParaRPr lang="en-US" sz="1600" dirty="0"/>
          </a:p>
          <a:p>
            <a:r>
              <a:rPr lang="en-US" sz="1600" dirty="0"/>
              <a:t>The structural properties of the complex suggest that it also seals the minus ends of the polymers with a conical cap.</a:t>
            </a:r>
            <a:endParaRPr lang="it-IT"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79388" y="0"/>
            <a:ext cx="8964612" cy="1143000"/>
          </a:xfrm>
        </p:spPr>
        <p:txBody>
          <a:bodyPr/>
          <a:lstStyle/>
          <a:p>
            <a:pPr eaLnBrk="1" hangingPunct="1"/>
            <a:r>
              <a:rPr lang="en-US" altLang="it-IT" sz="2400" b="1" dirty="0">
                <a:latin typeface="Arial" panose="020B0604020202020204" pitchFamily="34" charset="0"/>
                <a:cs typeface="Arial" panose="020B0604020202020204" pitchFamily="34" charset="0"/>
              </a:rPr>
              <a:t>La </a:t>
            </a:r>
            <a:r>
              <a:rPr lang="en-US" altLang="it-IT" sz="2400" b="1" dirty="0" err="1">
                <a:latin typeface="Arial" panose="020B0604020202020204" pitchFamily="34" charset="0"/>
                <a:cs typeface="Arial" panose="020B0604020202020204" pitchFamily="34" charset="0"/>
              </a:rPr>
              <a:t>maggior</a:t>
            </a:r>
            <a:r>
              <a:rPr lang="en-US" altLang="it-IT" sz="2400" b="1" dirty="0">
                <a:latin typeface="Arial" panose="020B0604020202020204" pitchFamily="34" charset="0"/>
                <a:cs typeface="Arial" panose="020B0604020202020204" pitchFamily="34" charset="0"/>
              </a:rPr>
              <a:t> </a:t>
            </a:r>
            <a:r>
              <a:rPr lang="en-US" altLang="it-IT" sz="2400" b="1" dirty="0" err="1">
                <a:latin typeface="Arial" panose="020B0604020202020204" pitchFamily="34" charset="0"/>
                <a:cs typeface="Arial" panose="020B0604020202020204" pitchFamily="34" charset="0"/>
              </a:rPr>
              <a:t>parte</a:t>
            </a:r>
            <a:r>
              <a:rPr lang="en-US" altLang="it-IT" sz="2400" b="1" dirty="0">
                <a:latin typeface="Arial" panose="020B0604020202020204" pitchFamily="34" charset="0"/>
                <a:cs typeface="Arial" panose="020B0604020202020204" pitchFamily="34" charset="0"/>
              </a:rPr>
              <a:t> </a:t>
            </a:r>
            <a:r>
              <a:rPr lang="en-US" altLang="it-IT" sz="2400" b="1" dirty="0" err="1">
                <a:latin typeface="Arial" panose="020B0604020202020204" pitchFamily="34" charset="0"/>
                <a:cs typeface="Arial" panose="020B0604020202020204" pitchFamily="34" charset="0"/>
              </a:rPr>
              <a:t>dei</a:t>
            </a:r>
            <a:r>
              <a:rPr lang="en-US" altLang="it-IT" sz="2400" b="1" dirty="0">
                <a:latin typeface="Arial" panose="020B0604020202020204" pitchFamily="34" charset="0"/>
                <a:cs typeface="Arial" panose="020B0604020202020204" pitchFamily="34" charset="0"/>
              </a:rPr>
              <a:t> </a:t>
            </a:r>
            <a:r>
              <a:rPr lang="en-US" altLang="it-IT" sz="2400" b="1" dirty="0" err="1">
                <a:latin typeface="Arial" panose="020B0604020202020204" pitchFamily="34" charset="0"/>
                <a:cs typeface="Arial" panose="020B0604020202020204" pitchFamily="34" charset="0"/>
              </a:rPr>
              <a:t>microtubuli</a:t>
            </a:r>
            <a:r>
              <a:rPr lang="en-US" altLang="it-IT" sz="2400" b="1" dirty="0">
                <a:latin typeface="Arial" panose="020B0604020202020204" pitchFamily="34" charset="0"/>
                <a:cs typeface="Arial" panose="020B0604020202020204" pitchFamily="34" charset="0"/>
              </a:rPr>
              <a:t> </a:t>
            </a:r>
            <a:r>
              <a:rPr lang="en-US" altLang="it-IT" sz="2400" b="1" dirty="0" err="1">
                <a:latin typeface="Arial" panose="020B0604020202020204" pitchFamily="34" charset="0"/>
                <a:cs typeface="Arial" panose="020B0604020202020204" pitchFamily="34" charset="0"/>
              </a:rPr>
              <a:t>hanno</a:t>
            </a:r>
            <a:r>
              <a:rPr lang="en-US" altLang="it-IT" sz="2400" b="1" dirty="0">
                <a:latin typeface="Arial" panose="020B0604020202020204" pitchFamily="34" charset="0"/>
                <a:cs typeface="Arial" panose="020B0604020202020204" pitchFamily="34" charset="0"/>
              </a:rPr>
              <a:t> un </a:t>
            </a:r>
            <a:r>
              <a:rPr lang="en-US" altLang="it-IT" sz="2400" b="1" dirty="0" err="1">
                <a:latin typeface="Arial" panose="020B0604020202020204" pitchFamily="34" charset="0"/>
                <a:cs typeface="Arial" panose="020B0604020202020204" pitchFamily="34" charset="0"/>
              </a:rPr>
              <a:t>orientamento</a:t>
            </a:r>
            <a:r>
              <a:rPr lang="en-US" altLang="it-IT" sz="2400" b="1" dirty="0">
                <a:latin typeface="Arial" panose="020B0604020202020204" pitchFamily="34" charset="0"/>
                <a:cs typeface="Arial" panose="020B0604020202020204" pitchFamily="34" charset="0"/>
              </a:rPr>
              <a:t> </a:t>
            </a:r>
            <a:r>
              <a:rPr lang="en-US" altLang="it-IT" sz="2400" b="1" dirty="0" err="1">
                <a:latin typeface="Arial" panose="020B0604020202020204" pitchFamily="34" charset="0"/>
                <a:cs typeface="Arial" panose="020B0604020202020204" pitchFamily="34" charset="0"/>
              </a:rPr>
              <a:t>costante</a:t>
            </a:r>
            <a:r>
              <a:rPr lang="en-US" altLang="it-IT" sz="2400" b="1" dirty="0">
                <a:latin typeface="Arial" panose="020B0604020202020204" pitchFamily="34" charset="0"/>
                <a:cs typeface="Arial" panose="020B0604020202020204" pitchFamily="34" charset="0"/>
              </a:rPr>
              <a:t> rispetto ai </a:t>
            </a:r>
            <a:r>
              <a:rPr lang="en-US" altLang="it-IT" sz="2400" b="1" dirty="0" err="1">
                <a:latin typeface="Arial" panose="020B0604020202020204" pitchFamily="34" charset="0"/>
                <a:cs typeface="Arial" panose="020B0604020202020204" pitchFamily="34" charset="0"/>
              </a:rPr>
              <a:t>propri</a:t>
            </a:r>
            <a:r>
              <a:rPr lang="en-US" altLang="it-IT" sz="2400" b="1" dirty="0">
                <a:latin typeface="Arial" panose="020B0604020202020204" pitchFamily="34" charset="0"/>
                <a:cs typeface="Arial" panose="020B0604020202020204" pitchFamily="34" charset="0"/>
              </a:rPr>
              <a:t> MTOCs</a:t>
            </a:r>
          </a:p>
        </p:txBody>
      </p:sp>
      <p:pic>
        <p:nvPicPr>
          <p:cNvPr id="122883" name="Picture 3" descr="F19-0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27228"/>
            <a:ext cx="3960440" cy="250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5" descr="F19-0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353" y="3861048"/>
            <a:ext cx="4622103" cy="26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79851" y="2495020"/>
            <a:ext cx="8321651" cy="741676"/>
          </a:xfrm>
        </p:spPr>
        <p:txBody>
          <a:bodyPr/>
          <a:lstStyle/>
          <a:p>
            <a:pPr eaLnBrk="1" hangingPunct="1">
              <a:defRPr/>
            </a:pPr>
            <a:r>
              <a:rPr lang="en-US" altLang="it-IT" sz="2800" dirty="0">
                <a:latin typeface="+mn-lt"/>
              </a:rPr>
              <a:t>La </a:t>
            </a:r>
            <a:r>
              <a:rPr lang="en-US" altLang="it-IT" sz="2800" dirty="0" err="1">
                <a:solidFill>
                  <a:srgbClr val="FF0000"/>
                </a:solidFill>
                <a:latin typeface="+mn-lt"/>
              </a:rPr>
              <a:t>Colchicina</a:t>
            </a:r>
            <a:r>
              <a:rPr lang="en-US" altLang="it-IT" sz="2800" dirty="0">
                <a:latin typeface="+mn-lt"/>
              </a:rPr>
              <a:t> </a:t>
            </a:r>
            <a:r>
              <a:rPr lang="en-US" altLang="it-IT" sz="2800" dirty="0" err="1">
                <a:latin typeface="+mn-lt"/>
              </a:rPr>
              <a:t>distrugge</a:t>
            </a:r>
            <a:r>
              <a:rPr lang="en-US" altLang="it-IT" sz="2800" dirty="0">
                <a:latin typeface="+mn-lt"/>
              </a:rPr>
              <a:t> la </a:t>
            </a:r>
            <a:r>
              <a:rPr lang="en-US" altLang="it-IT" sz="2800" dirty="0" err="1">
                <a:latin typeface="+mn-lt"/>
              </a:rPr>
              <a:t>dinamica</a:t>
            </a:r>
            <a:r>
              <a:rPr lang="en-US" altLang="it-IT" sz="2800" dirty="0">
                <a:latin typeface="+mn-lt"/>
              </a:rPr>
              <a:t> </a:t>
            </a:r>
            <a:r>
              <a:rPr lang="en-US" altLang="it-IT" sz="2800" dirty="0" err="1">
                <a:latin typeface="+mn-lt"/>
              </a:rPr>
              <a:t>dei</a:t>
            </a:r>
            <a:r>
              <a:rPr lang="en-US" altLang="it-IT" sz="2800" dirty="0">
                <a:latin typeface="+mn-lt"/>
              </a:rPr>
              <a:t> </a:t>
            </a:r>
            <a:r>
              <a:rPr lang="en-US" altLang="it-IT" sz="2800" dirty="0" err="1">
                <a:latin typeface="+mn-lt"/>
              </a:rPr>
              <a:t>microtubuli</a:t>
            </a:r>
            <a:endParaRPr lang="en-US" altLang="it-IT" sz="2800" dirty="0">
              <a:latin typeface="+mn-lt"/>
            </a:endParaRPr>
          </a:p>
        </p:txBody>
      </p:sp>
      <p:pic>
        <p:nvPicPr>
          <p:cNvPr id="124931" name="Picture 3" descr="F19-16"/>
          <p:cNvPicPr>
            <a:picLocks noChangeAspect="1" noChangeArrowheads="1"/>
          </p:cNvPicPr>
          <p:nvPr/>
        </p:nvPicPr>
        <p:blipFill>
          <a:blip r:embed="rId3">
            <a:extLst>
              <a:ext uri="{28A0092B-C50C-407E-A947-70E740481C1C}">
                <a14:useLocalDpi xmlns:a14="http://schemas.microsoft.com/office/drawing/2010/main" val="0"/>
              </a:ext>
            </a:extLst>
          </a:blip>
          <a:srcRect b="55782"/>
          <a:stretch>
            <a:fillRect/>
          </a:stretch>
        </p:blipFill>
        <p:spPr bwMode="auto">
          <a:xfrm>
            <a:off x="2701112" y="471652"/>
            <a:ext cx="3384147" cy="141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ttangolo 5"/>
          <p:cNvSpPr>
            <a:spLocks noChangeArrowheads="1"/>
          </p:cNvSpPr>
          <p:nvPr/>
        </p:nvSpPr>
        <p:spPr bwMode="auto">
          <a:xfrm>
            <a:off x="176537" y="3359830"/>
            <a:ext cx="8790925"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t>La colchicina si lega ad una proteina dei microtubuli, la tubulina, e ne causa la </a:t>
            </a:r>
            <a:r>
              <a:rPr lang="it-IT" altLang="it-IT" sz="1800" b="1" dirty="0">
                <a:solidFill>
                  <a:srgbClr val="FF0000"/>
                </a:solidFill>
              </a:rPr>
              <a:t>depolimerizzazione. </a:t>
            </a:r>
          </a:p>
          <a:p>
            <a:pPr eaLnBrk="1" hangingPunct="1">
              <a:spcBef>
                <a:spcPct val="0"/>
              </a:spcBef>
              <a:buFontTx/>
              <a:buNone/>
            </a:pPr>
            <a:endParaRPr lang="it-IT" altLang="it-IT" sz="1800" b="1" dirty="0">
              <a:solidFill>
                <a:srgbClr val="FF0000"/>
              </a:solidFill>
            </a:endParaRPr>
          </a:p>
          <a:p>
            <a:pPr eaLnBrk="1" hangingPunct="1">
              <a:spcBef>
                <a:spcPct val="0"/>
              </a:spcBef>
              <a:buFontTx/>
              <a:buNone/>
            </a:pPr>
            <a:r>
              <a:rPr lang="it-IT" altLang="it-IT" sz="1800" dirty="0"/>
              <a:t>Ciò determina un </a:t>
            </a:r>
            <a:r>
              <a:rPr lang="it-IT" altLang="it-IT" sz="1800" b="1" dirty="0"/>
              <a:t>effetto antimitotico </a:t>
            </a:r>
            <a:r>
              <a:rPr lang="it-IT" altLang="it-IT" sz="1800" dirty="0"/>
              <a:t>sulla cellula che viene bloccata allo stadio di metafase per la mancata genesi del fuso mitotico. </a:t>
            </a:r>
          </a:p>
          <a:p>
            <a:pPr eaLnBrk="1" hangingPunct="1">
              <a:spcBef>
                <a:spcPct val="0"/>
              </a:spcBef>
              <a:buFontTx/>
              <a:buNone/>
            </a:pPr>
            <a:endParaRPr lang="it-IT" altLang="it-IT" sz="1800" dirty="0"/>
          </a:p>
          <a:p>
            <a:pPr eaLnBrk="1" hangingPunct="1">
              <a:spcBef>
                <a:spcPct val="0"/>
              </a:spcBef>
              <a:buFontTx/>
              <a:buNone/>
            </a:pPr>
            <a:r>
              <a:rPr lang="it-IT" altLang="it-IT" sz="1600" dirty="0"/>
              <a:t>L'elevata tossicità della colchicina ne impedisca l'uso come composto antitumorale</a:t>
            </a:r>
          </a:p>
          <a:p>
            <a:pPr eaLnBrk="1" hangingPunct="1">
              <a:spcBef>
                <a:spcPct val="0"/>
              </a:spcBef>
              <a:buFontTx/>
              <a:buNone/>
            </a:pPr>
            <a:endParaRPr lang="it-IT" altLang="it-IT" sz="1600" dirty="0"/>
          </a:p>
          <a:p>
            <a:pPr eaLnBrk="1" hangingPunct="1">
              <a:spcBef>
                <a:spcPct val="0"/>
              </a:spcBef>
              <a:buFontTx/>
              <a:buNone/>
            </a:pPr>
            <a:r>
              <a:rPr lang="it-IT" sz="1600" dirty="0"/>
              <a:t>La colchicina viene utilizzata sostanzialmente per il trattamento della </a:t>
            </a:r>
            <a:r>
              <a:rPr lang="it-IT" sz="1600" b="1" dirty="0"/>
              <a:t>gotta. </a:t>
            </a:r>
            <a:r>
              <a:rPr lang="it-IT" sz="1600" dirty="0"/>
              <a:t>È in grado, infatti, di eliminare il dolore e l'infiammazione che si hanno durante un attacco di artrite gottosa in un tempo compreso tra le 12 e le 24 ore.</a:t>
            </a:r>
            <a:endParaRPr lang="it-IT" altLang="it-IT" sz="1600" dirty="0"/>
          </a:p>
        </p:txBody>
      </p:sp>
      <p:pic>
        <p:nvPicPr>
          <p:cNvPr id="1249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51" y="172365"/>
            <a:ext cx="2941249" cy="21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6190268" y="417970"/>
            <a:ext cx="2633972" cy="137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24930" grpId="1"/>
      <p:bldP spid="124932" grpId="0"/>
      <p:bldP spid="12493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olo 1"/>
          <p:cNvSpPr>
            <a:spLocks noGrp="1" noChangeArrowheads="1"/>
          </p:cNvSpPr>
          <p:nvPr>
            <p:ph type="title"/>
          </p:nvPr>
        </p:nvSpPr>
        <p:spPr>
          <a:xfrm>
            <a:off x="395605" y="-27622"/>
            <a:ext cx="8229600" cy="1143000"/>
          </a:xfrm>
        </p:spPr>
        <p:txBody>
          <a:bodyPr/>
          <a:lstStyle/>
          <a:p>
            <a:r>
              <a:rPr lang="en-US" sz="2800" b="1" dirty="0">
                <a:solidFill>
                  <a:srgbClr val="FF0000"/>
                </a:solidFill>
              </a:rPr>
              <a:t>m</a:t>
            </a:r>
            <a:r>
              <a:rPr lang="en-US" sz="2800" b="1" dirty="0">
                <a:solidFill>
                  <a:schemeClr val="tx1"/>
                </a:solidFill>
              </a:rPr>
              <a:t>icrotubule-</a:t>
            </a:r>
            <a:r>
              <a:rPr lang="en-US" sz="2800" b="1" dirty="0">
                <a:solidFill>
                  <a:srgbClr val="FF0000"/>
                </a:solidFill>
              </a:rPr>
              <a:t>a</a:t>
            </a:r>
            <a:r>
              <a:rPr lang="en-US" sz="2800" b="1" dirty="0">
                <a:solidFill>
                  <a:schemeClr val="tx1"/>
                </a:solidFill>
              </a:rPr>
              <a:t>ssociated </a:t>
            </a:r>
            <a:r>
              <a:rPr lang="en-US" sz="2800" b="1" dirty="0">
                <a:solidFill>
                  <a:srgbClr val="FF0000"/>
                </a:solidFill>
              </a:rPr>
              <a:t>p</a:t>
            </a:r>
            <a:r>
              <a:rPr lang="en-US" sz="2800" b="1" dirty="0">
                <a:solidFill>
                  <a:schemeClr val="tx1"/>
                </a:solidFill>
              </a:rPr>
              <a:t>roteins </a:t>
            </a:r>
            <a:r>
              <a:rPr lang="en-US" sz="2800" b="1" dirty="0">
                <a:solidFill>
                  <a:srgbClr val="FF0000"/>
                </a:solidFill>
              </a:rPr>
              <a:t>(MAPs)</a:t>
            </a:r>
            <a:endParaRPr lang="it-IT" altLang="it-IT" sz="2800" dirty="0"/>
          </a:p>
        </p:txBody>
      </p:sp>
      <p:sp>
        <p:nvSpPr>
          <p:cNvPr id="2" name="Text Box 1"/>
          <p:cNvSpPr txBox="1"/>
          <p:nvPr/>
        </p:nvSpPr>
        <p:spPr>
          <a:xfrm>
            <a:off x="296724" y="1147129"/>
            <a:ext cx="8507730" cy="922020"/>
          </a:xfrm>
          <a:prstGeom prst="rect">
            <a:avLst/>
          </a:prstGeom>
          <a:noFill/>
        </p:spPr>
        <p:txBody>
          <a:bodyPr wrap="square" rtlCol="0" anchor="t">
            <a:spAutoFit/>
          </a:bodyPr>
          <a:lstStyle/>
          <a:p>
            <a:r>
              <a:rPr lang="en-US" dirty="0"/>
              <a:t>Microtubules do not function alone; </a:t>
            </a:r>
          </a:p>
          <a:p>
            <a:r>
              <a:rPr lang="en-US" dirty="0"/>
              <a:t>they interact with a diverse array of </a:t>
            </a:r>
            <a:r>
              <a:rPr lang="en-US" b="1" dirty="0">
                <a:solidFill>
                  <a:srgbClr val="FF0000"/>
                </a:solidFill>
              </a:rPr>
              <a:t>microtubule-associated proteins (MAPs)</a:t>
            </a:r>
            <a:r>
              <a:rPr lang="en-US" b="1" dirty="0"/>
              <a:t> </a:t>
            </a:r>
            <a:r>
              <a:rPr lang="en-US" dirty="0"/>
              <a:t>that influence their assembly and dynamics.</a:t>
            </a:r>
          </a:p>
        </p:txBody>
      </p:sp>
      <p:pic>
        <p:nvPicPr>
          <p:cNvPr id="3" name="Picture 2">
            <a:extLst>
              <a:ext uri="{FF2B5EF4-FFF2-40B4-BE49-F238E27FC236}">
                <a16:creationId xmlns:a16="http://schemas.microsoft.com/office/drawing/2014/main" id="{3AECCECB-9F23-130B-2A52-64D1108AA8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492896"/>
            <a:ext cx="5660373" cy="3704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978025" y="260350"/>
            <a:ext cx="5473700" cy="750888"/>
          </a:xfrm>
        </p:spPr>
        <p:txBody>
          <a:bodyPr/>
          <a:lstStyle/>
          <a:p>
            <a:pPr eaLnBrk="1" hangingPunct="1"/>
            <a:r>
              <a:rPr lang="en-US" altLang="it-IT" sz="3600">
                <a:latin typeface="Comic Sans MS" panose="030F0702030302020204" pitchFamily="66" charset="0"/>
              </a:rPr>
              <a:t> MAPs</a:t>
            </a:r>
          </a:p>
        </p:txBody>
      </p:sp>
      <p:pic>
        <p:nvPicPr>
          <p:cNvPr id="131075" name="Picture 3" descr="T1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44" y="1011239"/>
            <a:ext cx="8790539" cy="45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11560" y="1161217"/>
            <a:ext cx="6336704" cy="5365275"/>
          </a:xfrm>
          <a:prstGeom prst="rect">
            <a:avLst/>
          </a:prstGeom>
        </p:spPr>
      </p:pic>
      <p:pic>
        <p:nvPicPr>
          <p:cNvPr id="6" name="Immagine 5"/>
          <p:cNvPicPr>
            <a:picLocks noChangeAspect="1"/>
          </p:cNvPicPr>
          <p:nvPr/>
        </p:nvPicPr>
        <p:blipFill>
          <a:blip r:embed="rId3"/>
          <a:stretch>
            <a:fillRect/>
          </a:stretch>
        </p:blipFill>
        <p:spPr>
          <a:xfrm>
            <a:off x="827584" y="331508"/>
            <a:ext cx="5860784" cy="669431"/>
          </a:xfrm>
          <a:prstGeom prst="rect">
            <a:avLst/>
          </a:prstGeom>
        </p:spPr>
      </p:pic>
      <p:sp>
        <p:nvSpPr>
          <p:cNvPr id="7" name="Rettangolo 6"/>
          <p:cNvSpPr/>
          <p:nvPr/>
        </p:nvSpPr>
        <p:spPr>
          <a:xfrm>
            <a:off x="7308304" y="5733256"/>
            <a:ext cx="1656184" cy="850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7452320" y="6021288"/>
            <a:ext cx="1407308" cy="369332"/>
          </a:xfrm>
          <a:prstGeom prst="rect">
            <a:avLst/>
          </a:prstGeom>
          <a:noFill/>
        </p:spPr>
        <p:txBody>
          <a:bodyPr wrap="none" rtlCol="0">
            <a:spAutoFit/>
          </a:bodyPr>
          <a:lstStyle/>
          <a:p>
            <a:r>
              <a:rPr lang="it-IT" dirty="0"/>
              <a:t>VIDEO TAU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93700" y="-48280"/>
            <a:ext cx="8356600" cy="1143000"/>
          </a:xfrm>
        </p:spPr>
        <p:txBody>
          <a:bodyPr/>
          <a:lstStyle/>
          <a:p>
            <a:pPr eaLnBrk="1" hangingPunct="1"/>
            <a:r>
              <a:rPr lang="en-US" altLang="it-IT" sz="2800" dirty="0" err="1">
                <a:latin typeface="+mn-lt"/>
              </a:rPr>
              <a:t>Proteine</a:t>
            </a:r>
            <a:r>
              <a:rPr lang="en-US" altLang="it-IT" sz="2800" dirty="0">
                <a:latin typeface="+mn-lt"/>
              </a:rPr>
              <a:t> </a:t>
            </a:r>
            <a:r>
              <a:rPr lang="en-US" altLang="it-IT" sz="2800" dirty="0" err="1">
                <a:latin typeface="+mn-lt"/>
              </a:rPr>
              <a:t>che</a:t>
            </a:r>
            <a:r>
              <a:rPr lang="en-US" altLang="it-IT" sz="2800" dirty="0">
                <a:latin typeface="+mn-lt"/>
              </a:rPr>
              <a:t> </a:t>
            </a:r>
            <a:r>
              <a:rPr lang="en-US" altLang="it-IT" sz="2800" dirty="0" err="1">
                <a:latin typeface="+mn-lt"/>
              </a:rPr>
              <a:t>si</a:t>
            </a:r>
            <a:r>
              <a:rPr lang="en-US" altLang="it-IT" sz="2800" dirty="0">
                <a:latin typeface="+mn-lt"/>
              </a:rPr>
              <a:t> </a:t>
            </a:r>
            <a:r>
              <a:rPr lang="en-US" altLang="it-IT" sz="2800" dirty="0" err="1">
                <a:latin typeface="+mn-lt"/>
              </a:rPr>
              <a:t>associano</a:t>
            </a:r>
            <a:r>
              <a:rPr lang="en-US" altLang="it-IT" sz="2800" dirty="0">
                <a:latin typeface="+mn-lt"/>
              </a:rPr>
              <a:t> ai </a:t>
            </a:r>
            <a:r>
              <a:rPr lang="en-US" altLang="it-IT" sz="2800" dirty="0" err="1">
                <a:latin typeface="+mn-lt"/>
              </a:rPr>
              <a:t>microtubuli</a:t>
            </a:r>
            <a:r>
              <a:rPr lang="en-US" altLang="it-IT" sz="2800" dirty="0">
                <a:latin typeface="+mn-lt"/>
              </a:rPr>
              <a:t> </a:t>
            </a:r>
            <a:r>
              <a:rPr lang="en-US" altLang="it-IT" sz="2800" dirty="0">
                <a:solidFill>
                  <a:srgbClr val="FF0000"/>
                </a:solidFill>
                <a:latin typeface="+mn-lt"/>
              </a:rPr>
              <a:t>(MAPs)</a:t>
            </a:r>
            <a:r>
              <a:rPr lang="en-US" altLang="it-IT" sz="2800" dirty="0">
                <a:latin typeface="+mn-lt"/>
              </a:rPr>
              <a:t> </a:t>
            </a:r>
            <a:r>
              <a:rPr lang="en-US" altLang="it-IT" sz="2800" dirty="0" err="1">
                <a:latin typeface="+mn-lt"/>
              </a:rPr>
              <a:t>legano</a:t>
            </a:r>
            <a:r>
              <a:rPr lang="en-US" altLang="it-IT" sz="2800" dirty="0">
                <a:latin typeface="+mn-lt"/>
              </a:rPr>
              <a:t> </a:t>
            </a:r>
            <a:r>
              <a:rPr lang="en-US" altLang="it-IT" sz="2800" dirty="0" err="1">
                <a:latin typeface="+mn-lt"/>
              </a:rPr>
              <a:t>i</a:t>
            </a:r>
            <a:r>
              <a:rPr lang="en-US" altLang="it-IT" sz="2800" dirty="0">
                <a:latin typeface="+mn-lt"/>
              </a:rPr>
              <a:t> </a:t>
            </a:r>
            <a:r>
              <a:rPr lang="en-US" altLang="it-IT" sz="2800" dirty="0" err="1">
                <a:latin typeface="+mn-lt"/>
              </a:rPr>
              <a:t>microtubuli</a:t>
            </a:r>
            <a:r>
              <a:rPr lang="en-US" altLang="it-IT" sz="2800" dirty="0">
                <a:latin typeface="+mn-lt"/>
              </a:rPr>
              <a:t> </a:t>
            </a:r>
            <a:r>
              <a:rPr lang="en-US" altLang="it-IT" sz="2800" dirty="0" err="1">
                <a:latin typeface="+mn-lt"/>
              </a:rPr>
              <a:t>tra</a:t>
            </a:r>
            <a:r>
              <a:rPr lang="en-US" altLang="it-IT" sz="2800" dirty="0">
                <a:latin typeface="+mn-lt"/>
              </a:rPr>
              <a:t> loro</a:t>
            </a:r>
          </a:p>
        </p:txBody>
      </p:sp>
      <p:pic>
        <p:nvPicPr>
          <p:cNvPr id="133123" name="Picture 5" descr="f16033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374472"/>
            <a:ext cx="5831659"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791EFC86-21DE-6F9F-2E6A-1F45B954BAF5}"/>
              </a:ext>
            </a:extLst>
          </p:cNvPr>
          <p:cNvSpPr txBox="1"/>
          <p:nvPr/>
        </p:nvSpPr>
        <p:spPr>
          <a:xfrm>
            <a:off x="218633" y="6309199"/>
            <a:ext cx="8903912" cy="523220"/>
          </a:xfrm>
          <a:prstGeom prst="rect">
            <a:avLst/>
          </a:prstGeom>
          <a:noFill/>
        </p:spPr>
        <p:txBody>
          <a:bodyPr wrap="square">
            <a:spAutoFit/>
          </a:bodyPr>
          <a:lstStyle/>
          <a:p>
            <a:pPr algn="l"/>
            <a:r>
              <a:rPr lang="en-US" sz="1400" b="0" i="0" u="none" strike="noStrike" baseline="0" dirty="0">
                <a:latin typeface="HelveticaNeueLTStd-Lt"/>
              </a:rPr>
              <a:t>(C) Electron micrograph showing a cross section through a microtubule bundle in a cell overexpressing MAP2. (D) Similar cross section through a microtubule bundle in a cell overexpressing tau.</a:t>
            </a:r>
            <a:endParaRPr lang="it-IT"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bwMode="auto">
          <a:xfrm>
            <a:off x="250908" y="490537"/>
            <a:ext cx="8848770" cy="5884863"/>
            <a:chOff x="115" y="28"/>
            <a:chExt cx="5573" cy="3707"/>
          </a:xfrm>
        </p:grpSpPr>
        <p:sp>
          <p:nvSpPr>
            <p:cNvPr id="135172" name="Rectangle 2"/>
            <p:cNvSpPr>
              <a:spLocks noChangeArrowheads="1"/>
            </p:cNvSpPr>
            <p:nvPr/>
          </p:nvSpPr>
          <p:spPr bwMode="auto">
            <a:xfrm>
              <a:off x="115" y="2281"/>
              <a:ext cx="5573"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600" dirty="0">
                  <a:cs typeface="Arial" panose="020B0604020202020204" pitchFamily="34" charset="0"/>
                </a:rPr>
                <a:t>In the early 1960s, the National Cancer Institute (NCI) in the United States initiated a </a:t>
              </a:r>
              <a:r>
                <a:rPr lang="en-US" altLang="it-IT" sz="1600" dirty="0" err="1">
                  <a:cs typeface="Arial" panose="020B0604020202020204" pitchFamily="34" charset="0"/>
                </a:rPr>
                <a:t>programme</a:t>
              </a:r>
              <a:r>
                <a:rPr lang="en-US" altLang="it-IT" sz="1600" dirty="0">
                  <a:cs typeface="Arial" panose="020B0604020202020204" pitchFamily="34" charset="0"/>
                </a:rPr>
                <a:t> of biological screening of extracts taken from a wide variety of natural sources. </a:t>
              </a:r>
            </a:p>
            <a:p>
              <a:pPr>
                <a:spcBef>
                  <a:spcPct val="0"/>
                </a:spcBef>
                <a:buFontTx/>
                <a:buNone/>
              </a:pPr>
              <a:endParaRPr lang="en-US" altLang="it-IT" sz="1600" dirty="0">
                <a:cs typeface="Arial" panose="020B0604020202020204" pitchFamily="34" charset="0"/>
              </a:endParaRPr>
            </a:p>
            <a:p>
              <a:pPr>
                <a:spcBef>
                  <a:spcPct val="0"/>
                </a:spcBef>
                <a:buFontTx/>
                <a:buNone/>
              </a:pPr>
              <a:r>
                <a:rPr lang="en-US" altLang="it-IT" sz="1600" dirty="0">
                  <a:cs typeface="Arial" panose="020B0604020202020204" pitchFamily="34" charset="0"/>
                </a:rPr>
                <a:t>One of these extracts was found to exhibit</a:t>
              </a:r>
              <a:r>
                <a:rPr lang="en-US" altLang="it-IT" sz="1600" b="1" dirty="0">
                  <a:cs typeface="Arial" panose="020B0604020202020204" pitchFamily="34" charset="0"/>
                </a:rPr>
                <a:t> marked </a:t>
              </a:r>
              <a:r>
                <a:rPr lang="en-US" altLang="it-IT" sz="1600" b="1" dirty="0" err="1">
                  <a:cs typeface="Arial" panose="020B0604020202020204" pitchFamily="34" charset="0"/>
                </a:rPr>
                <a:t>antitumour</a:t>
              </a:r>
              <a:r>
                <a:rPr lang="en-US" altLang="it-IT" sz="1600" b="1" dirty="0">
                  <a:cs typeface="Arial" panose="020B0604020202020204" pitchFamily="34" charset="0"/>
                </a:rPr>
                <a:t> activity against a broad range of rodent </a:t>
              </a:r>
              <a:r>
                <a:rPr lang="en-US" altLang="it-IT" sz="1600" b="1" dirty="0" err="1">
                  <a:cs typeface="Arial" panose="020B0604020202020204" pitchFamily="34" charset="0"/>
                </a:rPr>
                <a:t>tumours</a:t>
              </a:r>
              <a:r>
                <a:rPr lang="en-US" altLang="it-IT" sz="1600" b="1" dirty="0">
                  <a:cs typeface="Arial" panose="020B0604020202020204" pitchFamily="34" charset="0"/>
                </a:rPr>
                <a:t>. </a:t>
              </a:r>
            </a:p>
            <a:p>
              <a:pPr>
                <a:spcBef>
                  <a:spcPct val="0"/>
                </a:spcBef>
                <a:buFontTx/>
                <a:buNone/>
              </a:pPr>
              <a:endParaRPr lang="en-US" altLang="it-IT" sz="1600" b="1" dirty="0">
                <a:cs typeface="Arial" panose="020B0604020202020204" pitchFamily="34" charset="0"/>
              </a:endParaRPr>
            </a:p>
            <a:p>
              <a:pPr>
                <a:spcBef>
                  <a:spcPct val="0"/>
                </a:spcBef>
                <a:buFontTx/>
                <a:buNone/>
              </a:pPr>
              <a:r>
                <a:rPr lang="en-US" altLang="it-IT" sz="1600" dirty="0">
                  <a:cs typeface="Arial" panose="020B0604020202020204" pitchFamily="34" charset="0"/>
                </a:rPr>
                <a:t>Although this discovery was made in 1962, it was not until five years later that two researchers, Wall and Wani, of the Research Triangle Institute, North Carolina, isolated the active compound, from the bark of the Pacific yew tree (</a:t>
              </a:r>
              <a:r>
                <a:rPr lang="en-US" altLang="it-IT" sz="1600" dirty="0">
                  <a:solidFill>
                    <a:srgbClr val="FF0000"/>
                  </a:solidFill>
                  <a:cs typeface="Arial" panose="020B0604020202020204" pitchFamily="34" charset="0"/>
                </a:rPr>
                <a:t>Taxus </a:t>
              </a:r>
              <a:r>
                <a:rPr lang="en-US" altLang="it-IT" sz="1600" dirty="0" err="1">
                  <a:solidFill>
                    <a:srgbClr val="FF0000"/>
                  </a:solidFill>
                  <a:cs typeface="Arial" panose="020B0604020202020204" pitchFamily="34" charset="0"/>
                </a:rPr>
                <a:t>brevifolia</a:t>
              </a:r>
              <a:r>
                <a:rPr lang="en-US" altLang="it-IT" sz="1600" dirty="0">
                  <a:cs typeface="Arial" panose="020B0604020202020204" pitchFamily="34" charset="0"/>
                </a:rPr>
                <a:t>). </a:t>
              </a:r>
              <a:endParaRPr lang="it-IT" altLang="it-IT" sz="1600" dirty="0">
                <a:cs typeface="Arial" panose="020B0604020202020204" pitchFamily="34" charset="0"/>
              </a:endParaRPr>
            </a:p>
          </p:txBody>
        </p:sp>
        <p:pic>
          <p:nvPicPr>
            <p:cNvPr id="135174" name="Picture 6" descr="F19-16"/>
            <p:cNvPicPr>
              <a:picLocks noChangeAspect="1" noChangeArrowheads="1"/>
            </p:cNvPicPr>
            <p:nvPr/>
          </p:nvPicPr>
          <p:blipFill>
            <a:blip r:embed="rId2">
              <a:extLst>
                <a:ext uri="{28A0092B-C50C-407E-A947-70E740481C1C}">
                  <a14:useLocalDpi xmlns:a14="http://schemas.microsoft.com/office/drawing/2010/main" val="0"/>
                </a:ext>
              </a:extLst>
            </a:blip>
            <a:srcRect t="43950"/>
            <a:stretch>
              <a:fillRect/>
            </a:stretch>
          </p:blipFill>
          <p:spPr bwMode="auto">
            <a:xfrm>
              <a:off x="2652" y="572"/>
              <a:ext cx="2565"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 Box 7"/>
            <p:cNvSpPr txBox="1">
              <a:spLocks noChangeArrowheads="1"/>
            </p:cNvSpPr>
            <p:nvPr/>
          </p:nvSpPr>
          <p:spPr bwMode="auto">
            <a:xfrm>
              <a:off x="3786" y="28"/>
              <a:ext cx="86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a:solidFill>
                    <a:srgbClr val="FF0000"/>
                  </a:solidFill>
                  <a:cs typeface="Arial" panose="020B0604020202020204" pitchFamily="34" charset="0"/>
                </a:rPr>
                <a:t>taxolo</a:t>
              </a:r>
            </a:p>
          </p:txBody>
        </p:sp>
      </p:grpSp>
      <p:pic>
        <p:nvPicPr>
          <p:cNvPr id="104" name="Picture 103"/>
          <p:cNvPicPr/>
          <p:nvPr/>
        </p:nvPicPr>
        <p:blipFill>
          <a:blip r:embed="rId3"/>
          <a:stretch>
            <a:fillRect/>
          </a:stretch>
        </p:blipFill>
        <p:spPr>
          <a:xfrm>
            <a:off x="395605" y="621030"/>
            <a:ext cx="3668395" cy="280797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287338" y="188913"/>
            <a:ext cx="8569325" cy="6264275"/>
          </a:xfrm>
        </p:spPr>
        <p:txBody>
          <a:bodyPr/>
          <a:lstStyle/>
          <a:p>
            <a:pPr eaLnBrk="1" hangingPunct="1">
              <a:buFontTx/>
              <a:buNone/>
            </a:pPr>
            <a:r>
              <a:rPr lang="en-US" altLang="it-IT" sz="2400" b="1" dirty="0"/>
              <a:t>Microtubules</a:t>
            </a:r>
            <a:r>
              <a:rPr lang="en-US" altLang="it-IT" sz="2000" b="1" dirty="0"/>
              <a:t> </a:t>
            </a:r>
          </a:p>
          <a:p>
            <a:pPr eaLnBrk="1" hangingPunct="1">
              <a:buFontTx/>
              <a:buNone/>
            </a:pPr>
            <a:endParaRPr lang="en-US" altLang="it-IT" sz="2000" b="1" dirty="0"/>
          </a:p>
          <a:p>
            <a:pPr eaLnBrk="1" hangingPunct="1"/>
            <a:r>
              <a:rPr lang="en-US" altLang="it-IT" sz="2000" dirty="0"/>
              <a:t>Tubular structures </a:t>
            </a:r>
            <a:r>
              <a:rPr lang="en-US" altLang="it-IT" sz="2000" b="1" dirty="0"/>
              <a:t>25nm in diameter</a:t>
            </a:r>
          </a:p>
          <a:p>
            <a:pPr eaLnBrk="1" hangingPunct="1"/>
            <a:endParaRPr lang="en-US" altLang="it-IT" sz="2000" dirty="0"/>
          </a:p>
          <a:p>
            <a:pPr eaLnBrk="1" hangingPunct="1"/>
            <a:r>
              <a:rPr lang="en-US" altLang="it-IT" sz="2000" dirty="0"/>
              <a:t>Assembled from protein </a:t>
            </a:r>
            <a:r>
              <a:rPr lang="en-US" altLang="it-IT" sz="2000" b="1" dirty="0">
                <a:solidFill>
                  <a:srgbClr val="FF0000"/>
                </a:solidFill>
              </a:rPr>
              <a:t>tubulin </a:t>
            </a:r>
          </a:p>
          <a:p>
            <a:pPr eaLnBrk="1" hangingPunct="1"/>
            <a:endParaRPr lang="en-US" altLang="it-IT" sz="2000" dirty="0"/>
          </a:p>
          <a:p>
            <a:pPr eaLnBrk="1" hangingPunct="1"/>
            <a:r>
              <a:rPr lang="en-US" altLang="it-IT" sz="2000" dirty="0"/>
              <a:t>Form cytoskeleton, mitotic spindle, centrioles, core of cilia and flagella</a:t>
            </a:r>
          </a:p>
          <a:p>
            <a:pPr eaLnBrk="1" hangingPunct="1"/>
            <a:endParaRPr lang="en-US" altLang="it-IT" sz="2000" dirty="0"/>
          </a:p>
        </p:txBody>
      </p:sp>
      <p:pic>
        <p:nvPicPr>
          <p:cNvPr id="2" name="Picture 3" descr="F19-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251979"/>
            <a:ext cx="5400600" cy="338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303213" y="1433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b="1">
              <a:latin typeface="Times New Roman (Hebrew)" pitchFamily="26" charset="0"/>
            </a:endParaRPr>
          </a:p>
        </p:txBody>
      </p:sp>
      <p:sp>
        <p:nvSpPr>
          <p:cNvPr id="135171" name="Rectangle 3"/>
          <p:cNvSpPr>
            <a:spLocks noChangeArrowheads="1"/>
          </p:cNvSpPr>
          <p:nvPr/>
        </p:nvSpPr>
        <p:spPr bwMode="auto">
          <a:xfrm>
            <a:off x="251520" y="186933"/>
            <a:ext cx="823722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it-IT" sz="1600" dirty="0">
                <a:latin typeface="+mn-lt"/>
              </a:rPr>
              <a:t>In fact, </a:t>
            </a:r>
            <a:r>
              <a:rPr lang="en-US" altLang="it-IT" sz="1600" dirty="0" err="1">
                <a:latin typeface="+mn-lt"/>
              </a:rPr>
              <a:t>taxol</a:t>
            </a:r>
            <a:r>
              <a:rPr lang="en-US" altLang="it-IT" sz="1600" dirty="0">
                <a:latin typeface="+mn-lt"/>
              </a:rPr>
              <a:t> was found to induce the assembly of tubulin into microtubules, and more importantly, that </a:t>
            </a:r>
            <a:r>
              <a:rPr lang="en-US" altLang="it-IT" sz="1600" u="sng" dirty="0">
                <a:solidFill>
                  <a:srgbClr val="FF0000"/>
                </a:solidFill>
                <a:latin typeface="+mn-lt"/>
              </a:rPr>
              <a:t>the drug actually </a:t>
            </a:r>
            <a:r>
              <a:rPr lang="en-US" altLang="it-IT" sz="1600" u="sng" dirty="0" err="1">
                <a:solidFill>
                  <a:srgbClr val="FF0000"/>
                </a:solidFill>
                <a:latin typeface="+mn-lt"/>
              </a:rPr>
              <a:t>stabilises</a:t>
            </a:r>
            <a:r>
              <a:rPr lang="en-US" altLang="it-IT" sz="1600" u="sng" dirty="0">
                <a:solidFill>
                  <a:srgbClr val="FF0000"/>
                </a:solidFill>
                <a:latin typeface="+mn-lt"/>
              </a:rPr>
              <a:t> them to the extent that mitosis is disrupted</a:t>
            </a:r>
            <a:r>
              <a:rPr lang="en-US" altLang="it-IT" sz="1600" u="sng" dirty="0">
                <a:latin typeface="+mn-lt"/>
              </a:rPr>
              <a:t>.</a:t>
            </a:r>
            <a:r>
              <a:rPr lang="en-US" altLang="it-IT" sz="1600" dirty="0">
                <a:latin typeface="+mn-lt"/>
              </a:rPr>
              <a:t> Such a novel mode of action was be </a:t>
            </a:r>
            <a:r>
              <a:rPr lang="en-US" altLang="it-IT" sz="1600" dirty="0" err="1">
                <a:latin typeface="+mn-lt"/>
              </a:rPr>
              <a:t>lieved</a:t>
            </a:r>
            <a:r>
              <a:rPr lang="en-US" altLang="it-IT" sz="1600" dirty="0">
                <a:latin typeface="+mn-lt"/>
              </a:rPr>
              <a:t> to make </a:t>
            </a:r>
            <a:r>
              <a:rPr lang="en-US" altLang="it-IT" sz="1600" dirty="0" err="1">
                <a:latin typeface="+mn-lt"/>
              </a:rPr>
              <a:t>taxol</a:t>
            </a:r>
            <a:r>
              <a:rPr lang="en-US" altLang="it-IT" sz="1600" dirty="0">
                <a:latin typeface="+mn-lt"/>
              </a:rPr>
              <a:t> a prototype for a new class of </a:t>
            </a:r>
            <a:r>
              <a:rPr lang="en-US" altLang="it-IT" sz="1600" u="sng" dirty="0">
                <a:solidFill>
                  <a:srgbClr val="FF0000"/>
                </a:solidFill>
                <a:latin typeface="+mn-lt"/>
              </a:rPr>
              <a:t>anticancer drugs</a:t>
            </a:r>
            <a:r>
              <a:rPr lang="en-US" altLang="it-IT" sz="1600" dirty="0">
                <a:solidFill>
                  <a:srgbClr val="FF0000"/>
                </a:solidFill>
                <a:latin typeface="+mn-lt"/>
              </a:rPr>
              <a:t>.</a:t>
            </a:r>
            <a:r>
              <a:rPr lang="en-US" altLang="it-IT" sz="1600" dirty="0">
                <a:latin typeface="+mn-lt"/>
              </a:rPr>
              <a:t> </a:t>
            </a:r>
          </a:p>
          <a:p>
            <a:pPr algn="just">
              <a:spcBef>
                <a:spcPct val="0"/>
              </a:spcBef>
              <a:buFontTx/>
              <a:buNone/>
              <a:defRPr/>
            </a:pPr>
            <a:endParaRPr lang="en-US" altLang="it-IT" sz="1600" dirty="0">
              <a:latin typeface="+mn-lt"/>
            </a:endParaRPr>
          </a:p>
          <a:p>
            <a:pPr algn="just">
              <a:spcBef>
                <a:spcPct val="0"/>
              </a:spcBef>
              <a:buFontTx/>
              <a:buNone/>
              <a:defRPr/>
            </a:pPr>
            <a:r>
              <a:rPr lang="en-US" altLang="it-IT" sz="1600" dirty="0">
                <a:latin typeface="+mn-lt"/>
              </a:rPr>
              <a:t>	Renewed interest in </a:t>
            </a:r>
            <a:r>
              <a:rPr lang="en-US" altLang="it-IT" sz="1600" dirty="0" err="1">
                <a:latin typeface="+mn-lt"/>
              </a:rPr>
              <a:t>taxol</a:t>
            </a:r>
            <a:r>
              <a:rPr lang="en-US" altLang="it-IT" sz="1600" dirty="0">
                <a:latin typeface="+mn-lt"/>
              </a:rPr>
              <a:t> led to major problems, since many groups wished to conduct clinical trials, and so large quantities of this material were required. The natural source, the Pacific yew tree (left), is an environmentally protected species, which is also one of the slowest growing trees in the world. Isolation of the compound, which is contained in the bark, involves killing the tree, and the quantities </a:t>
            </a:r>
            <a:r>
              <a:rPr lang="en-US" altLang="it-IT" sz="1600" dirty="0" err="1">
                <a:latin typeface="+mn-lt"/>
              </a:rPr>
              <a:t>availabl</a:t>
            </a:r>
            <a:r>
              <a:rPr lang="en-US" altLang="it-IT" sz="1600" dirty="0">
                <a:latin typeface="+mn-lt"/>
              </a:rPr>
              <a:t> e by this method are pitifully small. </a:t>
            </a:r>
            <a:r>
              <a:rPr lang="en-US" altLang="it-IT" sz="1600" dirty="0">
                <a:solidFill>
                  <a:srgbClr val="FF0000"/>
                </a:solidFill>
                <a:latin typeface="+mn-lt"/>
              </a:rPr>
              <a:t>It would take six 100-year old trees to provide enough </a:t>
            </a:r>
            <a:r>
              <a:rPr lang="en-US" altLang="it-IT" sz="1600" dirty="0" err="1">
                <a:solidFill>
                  <a:srgbClr val="FF0000"/>
                </a:solidFill>
                <a:latin typeface="+mn-lt"/>
              </a:rPr>
              <a:t>taxol</a:t>
            </a:r>
            <a:r>
              <a:rPr lang="en-US" altLang="it-IT" sz="1600" dirty="0">
                <a:solidFill>
                  <a:srgbClr val="FF0000"/>
                </a:solidFill>
                <a:latin typeface="+mn-lt"/>
              </a:rPr>
              <a:t> to treat just one patient.	</a:t>
            </a:r>
          </a:p>
        </p:txBody>
      </p:sp>
      <p:pic>
        <p:nvPicPr>
          <p:cNvPr id="105" name="Picture 104"/>
          <p:cNvPicPr/>
          <p:nvPr/>
        </p:nvPicPr>
        <p:blipFill>
          <a:blip r:embed="rId2"/>
          <a:stretch>
            <a:fillRect/>
          </a:stretch>
        </p:blipFill>
        <p:spPr>
          <a:xfrm>
            <a:off x="7387401" y="4221088"/>
            <a:ext cx="1649095" cy="2301875"/>
          </a:xfrm>
          <a:prstGeom prst="rect">
            <a:avLst/>
          </a:prstGeom>
          <a:noFill/>
          <a:ln w="9525">
            <a:noFill/>
          </a:ln>
        </p:spPr>
      </p:pic>
      <p:sp>
        <p:nvSpPr>
          <p:cNvPr id="2" name="Text Box 1"/>
          <p:cNvSpPr txBox="1"/>
          <p:nvPr/>
        </p:nvSpPr>
        <p:spPr>
          <a:xfrm>
            <a:off x="251520" y="3945586"/>
            <a:ext cx="6887845" cy="2554545"/>
          </a:xfrm>
          <a:prstGeom prst="rect">
            <a:avLst/>
          </a:prstGeom>
          <a:noFill/>
        </p:spPr>
        <p:txBody>
          <a:bodyPr wrap="square" rtlCol="0" anchor="t">
            <a:spAutoFit/>
          </a:bodyPr>
          <a:lstStyle/>
          <a:p>
            <a:pPr algn="just">
              <a:spcBef>
                <a:spcPct val="0"/>
              </a:spcBef>
              <a:buFontTx/>
              <a:buNone/>
              <a:defRPr/>
            </a:pPr>
            <a:r>
              <a:rPr lang="en-US" altLang="it-IT" sz="1600" dirty="0">
                <a:latin typeface="+mn-lt"/>
                <a:sym typeface="+mn-ea"/>
              </a:rPr>
              <a:t>Luckily, a closely related analogue of </a:t>
            </a:r>
            <a:r>
              <a:rPr lang="en-US" altLang="it-IT" sz="1600" dirty="0" err="1">
                <a:latin typeface="+mn-lt"/>
                <a:sym typeface="+mn-ea"/>
              </a:rPr>
              <a:t>taxol</a:t>
            </a:r>
            <a:r>
              <a:rPr lang="en-US" altLang="it-IT" sz="1600" dirty="0">
                <a:latin typeface="+mn-lt"/>
                <a:sym typeface="+mn-ea"/>
              </a:rPr>
              <a:t>, called </a:t>
            </a:r>
            <a:r>
              <a:rPr lang="en-US" altLang="it-IT" sz="1600" dirty="0" err="1">
                <a:latin typeface="+mn-lt"/>
                <a:sym typeface="+mn-ea"/>
              </a:rPr>
              <a:t>baccatin</a:t>
            </a:r>
            <a:r>
              <a:rPr lang="en-US" altLang="it-IT" sz="1600" dirty="0">
                <a:latin typeface="+mn-lt"/>
                <a:sym typeface="+mn-ea"/>
              </a:rPr>
              <a:t> III was discovered in the leaves of a European species of ornamental shrub </a:t>
            </a:r>
            <a:r>
              <a:rPr lang="en-US" altLang="it-IT" sz="1600" dirty="0">
                <a:solidFill>
                  <a:srgbClr val="FF0000"/>
                </a:solidFill>
                <a:latin typeface="+mn-lt"/>
                <a:sym typeface="+mn-ea"/>
              </a:rPr>
              <a:t>Taxus </a:t>
            </a:r>
            <a:r>
              <a:rPr lang="en-US" altLang="it-IT" sz="1600" dirty="0" err="1">
                <a:solidFill>
                  <a:srgbClr val="FF0000"/>
                </a:solidFill>
                <a:latin typeface="+mn-lt"/>
                <a:sym typeface="+mn-ea"/>
              </a:rPr>
              <a:t>baccata</a:t>
            </a:r>
            <a:r>
              <a:rPr lang="en-US" altLang="it-IT" sz="1600" dirty="0">
                <a:latin typeface="+mn-lt"/>
                <a:sym typeface="+mn-ea"/>
              </a:rPr>
              <a:t>. Although the extraction and subsequent chemical elaboration of </a:t>
            </a:r>
            <a:r>
              <a:rPr lang="en-US" altLang="it-IT" sz="1600" dirty="0" err="1">
                <a:latin typeface="+mn-lt"/>
                <a:sym typeface="+mn-ea"/>
              </a:rPr>
              <a:t>bacc</a:t>
            </a:r>
            <a:r>
              <a:rPr lang="en-US" altLang="it-IT" sz="1600" dirty="0">
                <a:latin typeface="+mn-lt"/>
                <a:sym typeface="+mn-ea"/>
              </a:rPr>
              <a:t> </a:t>
            </a:r>
            <a:r>
              <a:rPr lang="en-US" altLang="it-IT" sz="1600" dirty="0" err="1">
                <a:latin typeface="+mn-lt"/>
                <a:sym typeface="+mn-ea"/>
              </a:rPr>
              <a:t>atin</a:t>
            </a:r>
            <a:r>
              <a:rPr lang="en-US" altLang="it-IT" sz="1600" dirty="0">
                <a:latin typeface="+mn-lt"/>
                <a:sym typeface="+mn-ea"/>
              </a:rPr>
              <a:t> III to </a:t>
            </a:r>
            <a:r>
              <a:rPr lang="en-US" altLang="it-IT" sz="1600" dirty="0" err="1">
                <a:latin typeface="+mn-lt"/>
                <a:sym typeface="+mn-ea"/>
              </a:rPr>
              <a:t>taxol</a:t>
            </a:r>
            <a:r>
              <a:rPr lang="en-US" altLang="it-IT" sz="1600" dirty="0">
                <a:latin typeface="+mn-lt"/>
                <a:sym typeface="+mn-ea"/>
              </a:rPr>
              <a:t> was very laborious, the source was renewable, and sufficient quantities were obtained to carry out clinical trials. Results, published in 1989 showed that </a:t>
            </a:r>
            <a:r>
              <a:rPr lang="en-US" altLang="it-IT" sz="1600" dirty="0" err="1">
                <a:latin typeface="+mn-lt"/>
                <a:sym typeface="+mn-ea"/>
              </a:rPr>
              <a:t>taxol</a:t>
            </a:r>
            <a:r>
              <a:rPr lang="en-US" altLang="it-IT" sz="1600" dirty="0">
                <a:latin typeface="+mn-lt"/>
                <a:sym typeface="+mn-ea"/>
              </a:rPr>
              <a:t> exhibits very promising activity against advanced ovarian cancer, and in </a:t>
            </a:r>
            <a:r>
              <a:rPr lang="en-US" altLang="it-IT" sz="1600" dirty="0">
                <a:solidFill>
                  <a:srgbClr val="FF0000"/>
                </a:solidFill>
                <a:latin typeface="+mn-lt"/>
                <a:sym typeface="+mn-ea"/>
              </a:rPr>
              <a:t>1992,</a:t>
            </a:r>
            <a:r>
              <a:rPr lang="en-US" altLang="it-IT" sz="1600" dirty="0">
                <a:latin typeface="+mn-lt"/>
                <a:sym typeface="+mn-ea"/>
              </a:rPr>
              <a:t> the US Food and Drug Administration (FDA) approved </a:t>
            </a:r>
            <a:r>
              <a:rPr lang="en-US" altLang="it-IT" sz="1600" dirty="0" err="1">
                <a:latin typeface="+mn-lt"/>
                <a:sym typeface="+mn-ea"/>
              </a:rPr>
              <a:t>taxol</a:t>
            </a:r>
            <a:r>
              <a:rPr lang="en-US" altLang="it-IT" sz="1600" dirty="0">
                <a:latin typeface="+mn-lt"/>
                <a:sym typeface="+mn-ea"/>
              </a:rPr>
              <a:t> for the treatment of this condition. The treatment of other types of cancer also looks promising, and in </a:t>
            </a:r>
            <a:r>
              <a:rPr lang="en-US" altLang="it-IT" sz="1600" dirty="0">
                <a:solidFill>
                  <a:srgbClr val="FF0000"/>
                </a:solidFill>
                <a:latin typeface="+mn-lt"/>
                <a:sym typeface="+mn-ea"/>
              </a:rPr>
              <a:t>1994, </a:t>
            </a:r>
            <a:r>
              <a:rPr lang="en-US" altLang="it-IT" sz="1600" dirty="0" err="1">
                <a:solidFill>
                  <a:srgbClr val="FF0000"/>
                </a:solidFill>
                <a:latin typeface="+mn-lt"/>
                <a:sym typeface="+mn-ea"/>
              </a:rPr>
              <a:t>taxol</a:t>
            </a:r>
            <a:r>
              <a:rPr lang="en-US" altLang="it-IT" sz="1600" dirty="0">
                <a:solidFill>
                  <a:srgbClr val="FF0000"/>
                </a:solidFill>
                <a:latin typeface="+mn-lt"/>
                <a:sym typeface="+mn-ea"/>
              </a:rPr>
              <a:t> was approved for breast cancer. </a:t>
            </a:r>
            <a:endParaRPr lang="en-US" altLang="it-IT" sz="1600" dirty="0">
              <a:solidFill>
                <a:srgbClr val="FF0000"/>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67544" y="188640"/>
            <a:ext cx="8356600" cy="1143000"/>
          </a:xfrm>
        </p:spPr>
        <p:txBody>
          <a:bodyPr/>
          <a:lstStyle/>
          <a:p>
            <a:pPr eaLnBrk="1" hangingPunct="1"/>
            <a:r>
              <a:rPr lang="en-US" altLang="it-IT" sz="2800" dirty="0" err="1">
                <a:latin typeface="Arial" panose="020B0604020202020204" pitchFamily="34" charset="0"/>
                <a:cs typeface="Arial" panose="020B0604020202020204" pitchFamily="34" charset="0"/>
              </a:rPr>
              <a:t>Molteplici</a:t>
            </a:r>
            <a:r>
              <a:rPr lang="en-US" altLang="it-IT" sz="2800" dirty="0">
                <a:latin typeface="Arial" panose="020B0604020202020204" pitchFamily="34" charset="0"/>
                <a:cs typeface="Arial" panose="020B0604020202020204" pitchFamily="34" charset="0"/>
              </a:rPr>
              <a:t> </a:t>
            </a:r>
            <a:r>
              <a:rPr lang="en-US" altLang="it-IT" sz="2800" b="1" dirty="0" err="1">
                <a:latin typeface="Arial" panose="020B0604020202020204" pitchFamily="34" charset="0"/>
                <a:cs typeface="Arial" panose="020B0604020202020204" pitchFamily="34" charset="0"/>
              </a:rPr>
              <a:t>proteine</a:t>
            </a:r>
            <a:r>
              <a:rPr lang="en-US" altLang="it-IT" sz="2800" b="1" dirty="0">
                <a:latin typeface="Arial" panose="020B0604020202020204" pitchFamily="34" charset="0"/>
                <a:cs typeface="Arial" panose="020B0604020202020204" pitchFamily="34" charset="0"/>
              </a:rPr>
              <a:t> </a:t>
            </a:r>
            <a:r>
              <a:rPr lang="en-US" altLang="it-IT" sz="2800" b="1" dirty="0" err="1">
                <a:latin typeface="Arial" panose="020B0604020202020204" pitchFamily="34" charset="0"/>
                <a:cs typeface="Arial" panose="020B0604020202020204" pitchFamily="34" charset="0"/>
              </a:rPr>
              <a:t>motrici</a:t>
            </a:r>
            <a:r>
              <a:rPr lang="en-US" altLang="it-IT" sz="2800" b="1"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sono</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responsabili</a:t>
            </a:r>
            <a:r>
              <a:rPr lang="en-US" altLang="it-IT" sz="2800" dirty="0">
                <a:latin typeface="Arial" panose="020B0604020202020204" pitchFamily="34" charset="0"/>
                <a:cs typeface="Arial" panose="020B0604020202020204" pitchFamily="34" charset="0"/>
              </a:rPr>
              <a:t> del </a:t>
            </a:r>
            <a:r>
              <a:rPr lang="en-US" altLang="it-IT" sz="2800" dirty="0" err="1">
                <a:latin typeface="Arial" panose="020B0604020202020204" pitchFamily="34" charset="0"/>
                <a:cs typeface="Arial" panose="020B0604020202020204" pitchFamily="34" charset="0"/>
              </a:rPr>
              <a:t>movimento</a:t>
            </a:r>
            <a:r>
              <a:rPr lang="en-US" altLang="it-IT" sz="2800" dirty="0">
                <a:latin typeface="Arial" panose="020B0604020202020204" pitchFamily="34" charset="0"/>
                <a:cs typeface="Arial" panose="020B0604020202020204" pitchFamily="34" charset="0"/>
              </a:rPr>
              <a:t> di </a:t>
            </a:r>
            <a:r>
              <a:rPr lang="en-US" altLang="it-IT" sz="2800" dirty="0" err="1">
                <a:latin typeface="Arial" panose="020B0604020202020204" pitchFamily="34" charset="0"/>
                <a:cs typeface="Arial" panose="020B0604020202020204" pitchFamily="34" charset="0"/>
              </a:rPr>
              <a:t>vescicole</a:t>
            </a:r>
            <a:endParaRPr lang="en-US" altLang="it-IT" sz="2800" dirty="0">
              <a:latin typeface="Arial" panose="020B0604020202020204" pitchFamily="34" charset="0"/>
              <a:cs typeface="Arial" panose="020B0604020202020204" pitchFamily="34" charset="0"/>
            </a:endParaRPr>
          </a:p>
        </p:txBody>
      </p:sp>
      <p:pic>
        <p:nvPicPr>
          <p:cNvPr id="137219" name="Picture 3" descr="F19-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34" y="1916832"/>
            <a:ext cx="7370932"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43218" y="116632"/>
            <a:ext cx="8356600" cy="1143000"/>
          </a:xfrm>
        </p:spPr>
        <p:txBody>
          <a:bodyPr/>
          <a:lstStyle/>
          <a:p>
            <a:pPr eaLnBrk="1" hangingPunct="1">
              <a:defRPr/>
            </a:pPr>
            <a:r>
              <a:rPr lang="en-US" altLang="it-IT" sz="2800" dirty="0">
                <a:latin typeface="Arial" panose="020B0604020202020204" pitchFamily="34" charset="0"/>
                <a:cs typeface="Arial" panose="020B0604020202020204" pitchFamily="34" charset="0"/>
              </a:rPr>
              <a:t>The motor proteins: </a:t>
            </a:r>
            <a:r>
              <a:rPr lang="en-US" altLang="it-IT" sz="2800" b="1" dirty="0">
                <a:solidFill>
                  <a:srgbClr val="FF0000"/>
                </a:solidFill>
                <a:latin typeface="Arial" panose="020B0604020202020204" pitchFamily="34" charset="0"/>
                <a:cs typeface="Arial" panose="020B0604020202020204" pitchFamily="34" charset="0"/>
              </a:rPr>
              <a:t>Kinesin, </a:t>
            </a:r>
            <a:r>
              <a:rPr lang="en-US" altLang="it-IT" sz="2800" b="1" dirty="0" err="1">
                <a:solidFill>
                  <a:srgbClr val="FF0000"/>
                </a:solidFill>
                <a:latin typeface="Arial" panose="020B0604020202020204" pitchFamily="34" charset="0"/>
                <a:cs typeface="Arial" panose="020B0604020202020204" pitchFamily="34" charset="0"/>
              </a:rPr>
              <a:t>dyneins</a:t>
            </a:r>
            <a:br>
              <a:rPr lang="en-US" altLang="it-IT" sz="2800" dirty="0">
                <a:latin typeface="Arial" panose="020B0604020202020204" pitchFamily="34" charset="0"/>
                <a:cs typeface="Arial" panose="020B0604020202020204" pitchFamily="34" charset="0"/>
              </a:rPr>
            </a:br>
            <a:r>
              <a:rPr lang="en-US" altLang="it-IT" sz="2800" dirty="0">
                <a:latin typeface="Arial" panose="020B0604020202020204" pitchFamily="34" charset="0"/>
                <a:cs typeface="Arial" panose="020B0604020202020204" pitchFamily="34" charset="0"/>
              </a:rPr>
              <a:t> </a:t>
            </a:r>
          </a:p>
        </p:txBody>
      </p:sp>
      <p:pic>
        <p:nvPicPr>
          <p:cNvPr id="139268" name="Picture 4" descr="F19-23a"/>
          <p:cNvPicPr>
            <a:picLocks noChangeAspect="1" noChangeArrowheads="1"/>
          </p:cNvPicPr>
          <p:nvPr/>
        </p:nvPicPr>
        <p:blipFill rotWithShape="1">
          <a:blip r:embed="rId3">
            <a:extLst>
              <a:ext uri="{28A0092B-C50C-407E-A947-70E740481C1C}">
                <a14:useLocalDpi xmlns:a14="http://schemas.microsoft.com/office/drawing/2010/main" val="0"/>
              </a:ext>
            </a:extLst>
          </a:blip>
          <a:srcRect b="16876"/>
          <a:stretch/>
        </p:blipFill>
        <p:spPr bwMode="auto">
          <a:xfrm>
            <a:off x="2952211" y="5276648"/>
            <a:ext cx="3239577" cy="14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rotWithShape="1">
          <a:blip r:embed="rId4"/>
          <a:srcRect l="3380" t="2855" r="3380" b="30051"/>
          <a:stretch/>
        </p:blipFill>
        <p:spPr>
          <a:xfrm>
            <a:off x="1259632" y="1052736"/>
            <a:ext cx="6894383" cy="3600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467544" y="548680"/>
            <a:ext cx="8568183" cy="6048375"/>
          </a:xfrm>
        </p:spPr>
        <p:txBody>
          <a:bodyPr/>
          <a:lstStyle/>
          <a:p>
            <a:pPr eaLnBrk="1" hangingPunct="1">
              <a:lnSpc>
                <a:spcPct val="90000"/>
              </a:lnSpc>
              <a:defRPr/>
            </a:pPr>
            <a:r>
              <a:rPr lang="en-US" altLang="it-IT" sz="2200" dirty="0">
                <a:latin typeface="Arial" panose="020B0604020202020204" pitchFamily="34" charset="0"/>
                <a:cs typeface="Arial" panose="020B0604020202020204" pitchFamily="34" charset="0"/>
              </a:rPr>
              <a:t>The motor proteins: </a:t>
            </a:r>
            <a:r>
              <a:rPr lang="en-US" altLang="it-IT" sz="2200" b="1" dirty="0">
                <a:solidFill>
                  <a:srgbClr val="FF0000"/>
                </a:solidFill>
                <a:latin typeface="Arial" panose="020B0604020202020204" pitchFamily="34" charset="0"/>
                <a:cs typeface="Arial" panose="020B0604020202020204" pitchFamily="34" charset="0"/>
              </a:rPr>
              <a:t>Kinesin, </a:t>
            </a:r>
            <a:r>
              <a:rPr lang="en-US" altLang="it-IT" sz="2200" b="1" dirty="0" err="1">
                <a:solidFill>
                  <a:srgbClr val="FF0000"/>
                </a:solidFill>
                <a:latin typeface="Arial" panose="020B0604020202020204" pitchFamily="34" charset="0"/>
                <a:cs typeface="Arial" panose="020B0604020202020204" pitchFamily="34" charset="0"/>
              </a:rPr>
              <a:t>dyneins</a:t>
            </a:r>
            <a:r>
              <a:rPr lang="en-US" altLang="it-IT" sz="2200" dirty="0">
                <a:latin typeface="Arial" panose="020B0604020202020204" pitchFamily="34" charset="0"/>
                <a:cs typeface="Arial" panose="020B0604020202020204" pitchFamily="34" charset="0"/>
              </a:rPr>
              <a:t> move along microtubules (</a:t>
            </a:r>
            <a:r>
              <a:rPr lang="en-US" altLang="it-IT" sz="2200" dirty="0" err="1">
                <a:latin typeface="Arial" panose="020B0604020202020204" pitchFamily="34" charset="0"/>
                <a:cs typeface="Arial" panose="020B0604020202020204" pitchFamily="34" charset="0"/>
              </a:rPr>
              <a:t>myosins</a:t>
            </a:r>
            <a:r>
              <a:rPr lang="en-US" altLang="it-IT" sz="2200" dirty="0">
                <a:latin typeface="Arial" panose="020B0604020202020204" pitchFamily="34" charset="0"/>
                <a:cs typeface="Arial" panose="020B0604020202020204" pitchFamily="34" charset="0"/>
              </a:rPr>
              <a:t> move along microfilaments)</a:t>
            </a:r>
          </a:p>
          <a:p>
            <a:pPr eaLnBrk="1" hangingPunct="1">
              <a:lnSpc>
                <a:spcPct val="90000"/>
              </a:lnSpc>
              <a:defRPr/>
            </a:pPr>
            <a:endParaRPr lang="en-US" altLang="it-IT" sz="2200" dirty="0">
              <a:latin typeface="Arial" panose="020B0604020202020204" pitchFamily="34" charset="0"/>
              <a:cs typeface="Arial" panose="020B0604020202020204" pitchFamily="34" charset="0"/>
            </a:endParaRPr>
          </a:p>
          <a:p>
            <a:pPr eaLnBrk="1" hangingPunct="1">
              <a:lnSpc>
                <a:spcPct val="90000"/>
              </a:lnSpc>
              <a:defRPr/>
            </a:pPr>
            <a:r>
              <a:rPr lang="en-US" altLang="it-IT" sz="2200" dirty="0">
                <a:latin typeface="Arial" panose="020B0604020202020204" pitchFamily="34" charset="0"/>
                <a:cs typeface="Arial" panose="020B0604020202020204" pitchFamily="34" charset="0"/>
              </a:rPr>
              <a:t>All require </a:t>
            </a:r>
            <a:r>
              <a:rPr lang="en-US" altLang="it-IT" sz="2200" b="1" dirty="0">
                <a:latin typeface="Arial" panose="020B0604020202020204" pitchFamily="34" charset="0"/>
                <a:cs typeface="Arial" panose="020B0604020202020204" pitchFamily="34" charset="0"/>
              </a:rPr>
              <a:t>ATP for movement</a:t>
            </a:r>
          </a:p>
          <a:p>
            <a:pPr eaLnBrk="1" hangingPunct="1">
              <a:lnSpc>
                <a:spcPct val="90000"/>
              </a:lnSpc>
              <a:defRPr/>
            </a:pPr>
            <a:endParaRPr lang="en-US" altLang="it-IT" sz="2200" b="1" dirty="0">
              <a:latin typeface="Arial" panose="020B0604020202020204" pitchFamily="34" charset="0"/>
              <a:cs typeface="Arial" panose="020B0604020202020204" pitchFamily="34" charset="0"/>
            </a:endParaRPr>
          </a:p>
          <a:p>
            <a:pPr eaLnBrk="1" hangingPunct="1">
              <a:lnSpc>
                <a:spcPct val="90000"/>
              </a:lnSpc>
              <a:defRPr/>
            </a:pPr>
            <a:r>
              <a:rPr lang="en-US" altLang="it-IT" sz="2200" dirty="0" err="1">
                <a:latin typeface="Arial" panose="020B0604020202020204" pitchFamily="34" charset="0"/>
                <a:cs typeface="Arial" panose="020B0604020202020204" pitchFamily="34" charset="0"/>
              </a:rPr>
              <a:t>Tipically</a:t>
            </a:r>
            <a:r>
              <a:rPr lang="en-US" altLang="it-IT" sz="2200" dirty="0">
                <a:latin typeface="Arial" panose="020B0604020202020204" pitchFamily="34" charset="0"/>
                <a:cs typeface="Arial" panose="020B0604020202020204" pitchFamily="34" charset="0"/>
              </a:rPr>
              <a:t> kinesins and </a:t>
            </a:r>
            <a:r>
              <a:rPr lang="en-US" altLang="it-IT" sz="2200" dirty="0" err="1">
                <a:latin typeface="Arial" panose="020B0604020202020204" pitchFamily="34" charset="0"/>
                <a:cs typeface="Arial" panose="020B0604020202020204" pitchFamily="34" charset="0"/>
              </a:rPr>
              <a:t>dyneins</a:t>
            </a:r>
            <a:r>
              <a:rPr lang="en-US" altLang="it-IT" sz="2200" dirty="0">
                <a:latin typeface="Arial" panose="020B0604020202020204" pitchFamily="34" charset="0"/>
                <a:cs typeface="Arial" panose="020B0604020202020204" pitchFamily="34" charset="0"/>
              </a:rPr>
              <a:t> move along microtubules in </a:t>
            </a:r>
            <a:r>
              <a:rPr lang="en-US" altLang="it-IT" sz="2200" b="1" dirty="0">
                <a:latin typeface="Arial" panose="020B0604020202020204" pitchFamily="34" charset="0"/>
                <a:cs typeface="Arial" panose="020B0604020202020204" pitchFamily="34" charset="0"/>
              </a:rPr>
              <a:t>opposite directions</a:t>
            </a:r>
          </a:p>
          <a:p>
            <a:pPr eaLnBrk="1" hangingPunct="1">
              <a:lnSpc>
                <a:spcPct val="90000"/>
              </a:lnSpc>
              <a:defRPr/>
            </a:pPr>
            <a:endParaRPr lang="en-US" altLang="it-IT" sz="2200" dirty="0">
              <a:latin typeface="Arial" panose="020B0604020202020204" pitchFamily="34" charset="0"/>
              <a:cs typeface="Arial" panose="020B0604020202020204" pitchFamily="34" charset="0"/>
            </a:endParaRPr>
          </a:p>
          <a:p>
            <a:pPr eaLnBrk="1" hangingPunct="1">
              <a:lnSpc>
                <a:spcPct val="90000"/>
              </a:lnSpc>
              <a:defRPr/>
            </a:pPr>
            <a:r>
              <a:rPr lang="en-US" altLang="it-IT" sz="2200" b="1" dirty="0">
                <a:solidFill>
                  <a:srgbClr val="FF0000"/>
                </a:solidFill>
                <a:latin typeface="Arial" panose="020B0604020202020204" pitchFamily="34" charset="0"/>
                <a:cs typeface="Arial" panose="020B0604020202020204" pitchFamily="34" charset="0"/>
              </a:rPr>
              <a:t>Kinesins towards plus</a:t>
            </a:r>
            <a:r>
              <a:rPr lang="en-US" altLang="it-IT" sz="2200" dirty="0">
                <a:latin typeface="Arial" panose="020B0604020202020204" pitchFamily="34" charset="0"/>
                <a:cs typeface="Arial" panose="020B0604020202020204" pitchFamily="34" charset="0"/>
              </a:rPr>
              <a:t> </a:t>
            </a:r>
            <a:r>
              <a:rPr lang="en-US" altLang="it-IT" sz="2200" b="1" dirty="0">
                <a:solidFill>
                  <a:srgbClr val="FF0000"/>
                </a:solidFill>
                <a:latin typeface="Arial" panose="020B0604020202020204" pitchFamily="34" charset="0"/>
                <a:cs typeface="Arial" panose="020B0604020202020204" pitchFamily="34" charset="0"/>
              </a:rPr>
              <a:t>end (+)</a:t>
            </a:r>
          </a:p>
          <a:p>
            <a:pPr eaLnBrk="1" hangingPunct="1">
              <a:lnSpc>
                <a:spcPct val="90000"/>
              </a:lnSpc>
              <a:defRPr/>
            </a:pPr>
            <a:endParaRPr lang="en-US" altLang="it-IT" sz="2200" b="1" dirty="0">
              <a:solidFill>
                <a:srgbClr val="FF0000"/>
              </a:solidFill>
              <a:latin typeface="Arial" panose="020B0604020202020204" pitchFamily="34" charset="0"/>
              <a:cs typeface="Arial" panose="020B0604020202020204" pitchFamily="34" charset="0"/>
            </a:endParaRPr>
          </a:p>
          <a:p>
            <a:pPr eaLnBrk="1" hangingPunct="1">
              <a:lnSpc>
                <a:spcPct val="90000"/>
              </a:lnSpc>
              <a:defRPr/>
            </a:pPr>
            <a:r>
              <a:rPr lang="en-US" altLang="it-IT" sz="2200" b="1" dirty="0" err="1">
                <a:solidFill>
                  <a:schemeClr val="accent1">
                    <a:lumMod val="50000"/>
                  </a:schemeClr>
                </a:solidFill>
                <a:latin typeface="Arial" panose="020B0604020202020204" pitchFamily="34" charset="0"/>
                <a:cs typeface="Arial" panose="020B0604020202020204" pitchFamily="34" charset="0"/>
              </a:rPr>
              <a:t>dyneins</a:t>
            </a:r>
            <a:r>
              <a:rPr lang="en-US" altLang="it-IT" sz="2200" b="1" dirty="0">
                <a:solidFill>
                  <a:schemeClr val="accent1">
                    <a:lumMod val="50000"/>
                  </a:schemeClr>
                </a:solidFill>
                <a:latin typeface="Arial" panose="020B0604020202020204" pitchFamily="34" charset="0"/>
                <a:cs typeface="Arial" panose="020B0604020202020204" pitchFamily="34" charset="0"/>
              </a:rPr>
              <a:t> towards minus end (-)</a:t>
            </a:r>
          </a:p>
          <a:p>
            <a:pPr eaLnBrk="1" hangingPunct="1">
              <a:lnSpc>
                <a:spcPct val="90000"/>
              </a:lnSpc>
              <a:defRPr/>
            </a:pPr>
            <a:endParaRPr lang="en-US" altLang="it-IT" sz="2200" dirty="0">
              <a:latin typeface="Arial" panose="020B0604020202020204" pitchFamily="34" charset="0"/>
              <a:cs typeface="Arial" panose="020B0604020202020204" pitchFamily="34" charset="0"/>
            </a:endParaRPr>
          </a:p>
          <a:p>
            <a:pPr eaLnBrk="1" hangingPunct="1">
              <a:lnSpc>
                <a:spcPct val="90000"/>
              </a:lnSpc>
              <a:defRPr/>
            </a:pPr>
            <a:r>
              <a:rPr lang="en-US" altLang="it-IT" sz="2200" dirty="0" err="1">
                <a:latin typeface="Arial" panose="020B0604020202020204" pitchFamily="34" charset="0"/>
                <a:cs typeface="Arial" panose="020B0604020202020204" pitchFamily="34" charset="0"/>
              </a:rPr>
              <a:t>Kinensin</a:t>
            </a:r>
            <a:r>
              <a:rPr lang="en-US" altLang="it-IT" sz="2200" dirty="0">
                <a:latin typeface="Arial" panose="020B0604020202020204" pitchFamily="34" charset="0"/>
                <a:cs typeface="Arial" panose="020B0604020202020204" pitchFamily="34" charset="0"/>
              </a:rPr>
              <a:t> is thought to be involved </a:t>
            </a:r>
            <a:r>
              <a:rPr lang="en-US" altLang="it-IT" sz="2200" b="1" dirty="0">
                <a:latin typeface="Arial" panose="020B0604020202020204" pitchFamily="34" charset="0"/>
                <a:cs typeface="Arial" panose="020B0604020202020204" pitchFamily="34" charset="0"/>
              </a:rPr>
              <a:t>in movement </a:t>
            </a:r>
            <a:r>
              <a:rPr lang="en-US" altLang="it-IT" sz="2200" dirty="0">
                <a:latin typeface="Arial" panose="020B0604020202020204" pitchFamily="34" charset="0"/>
                <a:cs typeface="Arial" panose="020B0604020202020204" pitchFamily="34" charset="0"/>
              </a:rPr>
              <a:t>of ER derived vesicles, endosomes, lysosomes, and secretory granules and movement within axons.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magine 1" descr="16.60.png"/>
          <p:cNvPicPr>
            <a:picLocks noGrp="1" noChangeAspect="1"/>
          </p:cNvPicPr>
          <p:nvPr>
            <p:ph idx="1"/>
          </p:nvPr>
        </p:nvPicPr>
        <p:blipFill>
          <a:blip r:embed="rId2"/>
          <a:stretch>
            <a:fillRect/>
          </a:stretch>
        </p:blipFill>
        <p:spPr>
          <a:xfrm>
            <a:off x="4211960" y="3140968"/>
            <a:ext cx="4680520" cy="3604341"/>
          </a:xfrm>
          <a:prstGeom prst="rect">
            <a:avLst/>
          </a:prstGeom>
          <a:noFill/>
          <a:ln w="9525">
            <a:noFill/>
          </a:ln>
        </p:spPr>
      </p:pic>
      <p:pic>
        <p:nvPicPr>
          <p:cNvPr id="2" name="Picture 2" descr="49 Kinesin Images, Stock Photos &amp; Vector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8100"/>
          <a:stretch>
            <a:fillRect/>
          </a:stretch>
        </p:blipFill>
        <p:spPr bwMode="auto">
          <a:xfrm>
            <a:off x="323528" y="188640"/>
            <a:ext cx="4002782" cy="2641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AutoShape 6">
            <a:hlinkClick r:id="rId3" action="ppaction://program" highlightClick="1"/>
          </p:cNvPr>
          <p:cNvSpPr>
            <a:spLocks noChangeArrowheads="1"/>
          </p:cNvSpPr>
          <p:nvPr/>
        </p:nvSpPr>
        <p:spPr bwMode="auto">
          <a:xfrm>
            <a:off x="7236296" y="3068960"/>
            <a:ext cx="1728787" cy="792162"/>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 name="Text Box 1"/>
          <p:cNvSpPr txBox="1"/>
          <p:nvPr/>
        </p:nvSpPr>
        <p:spPr>
          <a:xfrm>
            <a:off x="7914199" y="4027935"/>
            <a:ext cx="627380" cy="368300"/>
          </a:xfrm>
          <a:prstGeom prst="rect">
            <a:avLst/>
          </a:prstGeom>
          <a:noFill/>
        </p:spPr>
        <p:txBody>
          <a:bodyPr wrap="none" rtlCol="0">
            <a:spAutoFit/>
          </a:bodyPr>
          <a:lstStyle/>
          <a:p>
            <a:r>
              <a:rPr lang="it-IT" altLang="en-US" dirty="0"/>
              <a:t>17.5</a:t>
            </a:r>
          </a:p>
        </p:txBody>
      </p:sp>
      <p:sp>
        <p:nvSpPr>
          <p:cNvPr id="8" name="CasellaDiTesto 7"/>
          <p:cNvSpPr txBox="1"/>
          <p:nvPr/>
        </p:nvSpPr>
        <p:spPr>
          <a:xfrm>
            <a:off x="696427" y="332656"/>
            <a:ext cx="4572000" cy="840230"/>
          </a:xfrm>
          <a:prstGeom prst="rect">
            <a:avLst/>
          </a:prstGeom>
          <a:noFill/>
        </p:spPr>
        <p:txBody>
          <a:bodyPr wrap="square">
            <a:spAutoFit/>
          </a:bodyPr>
          <a:lstStyle/>
          <a:p>
            <a:pPr eaLnBrk="1" hangingPunct="1">
              <a:lnSpc>
                <a:spcPct val="90000"/>
              </a:lnSpc>
              <a:defRPr/>
            </a:pPr>
            <a:r>
              <a:rPr lang="en-US" altLang="it-IT" sz="1800" b="1" dirty="0">
                <a:solidFill>
                  <a:srgbClr val="FF0000"/>
                </a:solidFill>
                <a:latin typeface="Arial" panose="020B0604020202020204" pitchFamily="34" charset="0"/>
                <a:cs typeface="Arial" panose="020B0604020202020204" pitchFamily="34" charset="0"/>
              </a:rPr>
              <a:t>Kinesins towards plus</a:t>
            </a:r>
            <a:r>
              <a:rPr lang="en-US" altLang="it-IT" sz="1800" dirty="0">
                <a:latin typeface="Arial" panose="020B0604020202020204" pitchFamily="34" charset="0"/>
                <a:cs typeface="Arial" panose="020B0604020202020204" pitchFamily="34" charset="0"/>
              </a:rPr>
              <a:t> </a:t>
            </a:r>
            <a:r>
              <a:rPr lang="en-US" altLang="it-IT" sz="1800" b="1" dirty="0">
                <a:solidFill>
                  <a:srgbClr val="FF0000"/>
                </a:solidFill>
                <a:latin typeface="Arial" panose="020B0604020202020204" pitchFamily="34" charset="0"/>
                <a:cs typeface="Arial" panose="020B0604020202020204" pitchFamily="34" charset="0"/>
              </a:rPr>
              <a:t>end (+)</a:t>
            </a:r>
          </a:p>
          <a:p>
            <a:pPr eaLnBrk="1" hangingPunct="1">
              <a:lnSpc>
                <a:spcPct val="90000"/>
              </a:lnSpc>
              <a:defRPr/>
            </a:pPr>
            <a:endParaRPr lang="en-US" altLang="it-IT" sz="1800" b="1" dirty="0">
              <a:solidFill>
                <a:srgbClr val="FF0000"/>
              </a:solidFill>
              <a:latin typeface="Arial" panose="020B0604020202020204" pitchFamily="34" charset="0"/>
              <a:cs typeface="Arial" panose="020B0604020202020204" pitchFamily="34" charset="0"/>
            </a:endParaRPr>
          </a:p>
          <a:p>
            <a:pPr eaLnBrk="1" hangingPunct="1">
              <a:lnSpc>
                <a:spcPct val="90000"/>
              </a:lnSpc>
              <a:defRPr/>
            </a:pPr>
            <a:r>
              <a:rPr lang="en-US" altLang="it-IT" sz="1800" b="1" dirty="0" err="1">
                <a:solidFill>
                  <a:schemeClr val="accent1">
                    <a:lumMod val="50000"/>
                  </a:schemeClr>
                </a:solidFill>
                <a:latin typeface="Arial" panose="020B0604020202020204" pitchFamily="34" charset="0"/>
                <a:cs typeface="Arial" panose="020B0604020202020204" pitchFamily="34" charset="0"/>
              </a:rPr>
              <a:t>dyneins</a:t>
            </a:r>
            <a:r>
              <a:rPr lang="en-US" altLang="it-IT" sz="1800" b="1" dirty="0">
                <a:solidFill>
                  <a:schemeClr val="accent1">
                    <a:lumMod val="50000"/>
                  </a:schemeClr>
                </a:solidFill>
                <a:latin typeface="Arial" panose="020B0604020202020204" pitchFamily="34" charset="0"/>
                <a:cs typeface="Arial" panose="020B0604020202020204" pitchFamily="34" charset="0"/>
              </a:rPr>
              <a:t> towards minus end (-)</a:t>
            </a:r>
          </a:p>
        </p:txBody>
      </p:sp>
      <p:pic>
        <p:nvPicPr>
          <p:cNvPr id="3" name="Immagine 2">
            <a:extLst>
              <a:ext uri="{FF2B5EF4-FFF2-40B4-BE49-F238E27FC236}">
                <a16:creationId xmlns:a16="http://schemas.microsoft.com/office/drawing/2014/main" id="{DC15D207-4121-5634-211A-57AEC0A37D90}"/>
              </a:ext>
            </a:extLst>
          </p:cNvPr>
          <p:cNvPicPr>
            <a:picLocks noChangeAspect="1"/>
          </p:cNvPicPr>
          <p:nvPr/>
        </p:nvPicPr>
        <p:blipFill>
          <a:blip r:embed="rId4"/>
          <a:stretch>
            <a:fillRect/>
          </a:stretch>
        </p:blipFill>
        <p:spPr>
          <a:xfrm>
            <a:off x="717996" y="1530527"/>
            <a:ext cx="5321723" cy="499481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308304" y="6488668"/>
            <a:ext cx="1693733" cy="369332"/>
          </a:xfrm>
          <a:prstGeom prst="rect">
            <a:avLst/>
          </a:prstGeom>
          <a:noFill/>
        </p:spPr>
        <p:txBody>
          <a:bodyPr wrap="none" rtlCol="0">
            <a:spAutoFit/>
          </a:bodyPr>
          <a:lstStyle/>
          <a:p>
            <a:r>
              <a:rPr lang="it-IT" dirty="0"/>
              <a:t>Video </a:t>
            </a:r>
            <a:r>
              <a:rPr lang="it-IT" dirty="0" err="1"/>
              <a:t>nikon</a:t>
            </a:r>
            <a:r>
              <a:rPr lang="it-IT" dirty="0"/>
              <a:t> x2</a:t>
            </a:r>
          </a:p>
        </p:txBody>
      </p:sp>
      <p:sp>
        <p:nvSpPr>
          <p:cNvPr id="3" name="Segnaposto contenuto 2">
            <a:extLst>
              <a:ext uri="{FF2B5EF4-FFF2-40B4-BE49-F238E27FC236}">
                <a16:creationId xmlns:a16="http://schemas.microsoft.com/office/drawing/2014/main" id="{AC8BF87F-FC28-E01F-760F-6C41BD286348}"/>
              </a:ext>
            </a:extLst>
          </p:cNvPr>
          <p:cNvSpPr>
            <a:spLocks noGrp="1"/>
          </p:cNvSpPr>
          <p:nvPr>
            <p:ph idx="1"/>
          </p:nvPr>
        </p:nvSpPr>
        <p:spPr/>
        <p:txBody>
          <a:bodyPr/>
          <a:lstStyle/>
          <a:p>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40481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descr="f16063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81075"/>
            <a:ext cx="33496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395288" y="0"/>
            <a:ext cx="8356600" cy="1143000"/>
          </a:xfrm>
        </p:spPr>
        <p:txBody>
          <a:bodyPr/>
          <a:lstStyle/>
          <a:p>
            <a:pPr eaLnBrk="1" hangingPunct="1"/>
            <a:r>
              <a:rPr lang="en-US" altLang="it-IT" sz="2800">
                <a:latin typeface="Cambria" panose="02040503050406030204" pitchFamily="18" charset="0"/>
              </a:rPr>
              <a:t>I </a:t>
            </a:r>
            <a:r>
              <a:rPr lang="en-US" altLang="it-IT" sz="2800">
                <a:solidFill>
                  <a:srgbClr val="FF0000"/>
                </a:solidFill>
                <a:latin typeface="Cambria" panose="02040503050406030204" pitchFamily="18" charset="0"/>
              </a:rPr>
              <a:t>granuli di pigmento</a:t>
            </a:r>
            <a:r>
              <a:rPr lang="en-US" altLang="it-IT" sz="2800">
                <a:latin typeface="Cambria" panose="02040503050406030204" pitchFamily="18" charset="0"/>
              </a:rPr>
              <a:t> si muovono lungo i microtubuli</a:t>
            </a:r>
          </a:p>
        </p:txBody>
      </p:sp>
      <p:pic>
        <p:nvPicPr>
          <p:cNvPr id="147459" name="Picture 3" descr="F19-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78486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f16065_ISBN88-08-07891-4"/>
          <p:cNvPicPr>
            <a:picLocks noChangeAspect="1" noChangeArrowheads="1"/>
          </p:cNvPicPr>
          <p:nvPr/>
        </p:nvPicPr>
        <p:blipFill>
          <a:blip r:embed="rId4">
            <a:extLst>
              <a:ext uri="{28A0092B-C50C-407E-A947-70E740481C1C}">
                <a14:useLocalDpi xmlns:a14="http://schemas.microsoft.com/office/drawing/2010/main" val="0"/>
              </a:ext>
            </a:extLst>
          </a:blip>
          <a:srcRect b="54408"/>
          <a:stretch>
            <a:fillRect/>
          </a:stretch>
        </p:blipFill>
        <p:spPr bwMode="auto">
          <a:xfrm>
            <a:off x="4787900" y="4724400"/>
            <a:ext cx="3960813"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f16065_ISBN88-08-07891-4"/>
          <p:cNvPicPr>
            <a:picLocks noChangeAspect="1" noChangeArrowheads="1"/>
          </p:cNvPicPr>
          <p:nvPr/>
        </p:nvPicPr>
        <p:blipFill>
          <a:blip r:embed="rId4">
            <a:extLst>
              <a:ext uri="{28A0092B-C50C-407E-A947-70E740481C1C}">
                <a14:useLocalDpi xmlns:a14="http://schemas.microsoft.com/office/drawing/2010/main" val="0"/>
              </a:ext>
            </a:extLst>
          </a:blip>
          <a:srcRect t="47647"/>
          <a:stretch>
            <a:fillRect/>
          </a:stretch>
        </p:blipFill>
        <p:spPr bwMode="auto">
          <a:xfrm>
            <a:off x="179388" y="4437063"/>
            <a:ext cx="44640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79387" y="980728"/>
            <a:ext cx="4608513" cy="1081087"/>
          </a:xfrm>
        </p:spPr>
        <p:txBody>
          <a:bodyPr/>
          <a:lstStyle/>
          <a:p>
            <a:pPr eaLnBrk="1" hangingPunct="1"/>
            <a:br>
              <a:rPr lang="en-US" altLang="it-IT" sz="2800" b="1" dirty="0">
                <a:latin typeface="Arial" panose="020B0604020202020204" pitchFamily="34" charset="0"/>
                <a:cs typeface="Arial" panose="020B0604020202020204" pitchFamily="34" charset="0"/>
              </a:rPr>
            </a:br>
            <a:r>
              <a:rPr lang="en-US" altLang="it-IT" sz="2800" b="1" dirty="0" err="1">
                <a:latin typeface="Arial" panose="020B0604020202020204" pitchFamily="34" charset="0"/>
                <a:cs typeface="Arial" panose="020B0604020202020204" pitchFamily="34" charset="0"/>
              </a:rPr>
              <a:t>strutture</a:t>
            </a:r>
            <a:r>
              <a:rPr lang="en-US" altLang="it-IT" sz="2800" b="1" dirty="0">
                <a:latin typeface="Arial" panose="020B0604020202020204" pitchFamily="34" charset="0"/>
                <a:cs typeface="Arial" panose="020B0604020202020204" pitchFamily="34" charset="0"/>
              </a:rPr>
              <a:t> </a:t>
            </a:r>
            <a:r>
              <a:rPr lang="en-US" altLang="it-IT" sz="2800" b="1" dirty="0" err="1">
                <a:latin typeface="Arial" panose="020B0604020202020204" pitchFamily="34" charset="0"/>
                <a:cs typeface="Arial" panose="020B0604020202020204" pitchFamily="34" charset="0"/>
              </a:rPr>
              <a:t>mobili</a:t>
            </a:r>
            <a:r>
              <a:rPr lang="en-US" altLang="it-IT" sz="2800" b="1" dirty="0">
                <a:latin typeface="Arial" panose="020B0604020202020204" pitchFamily="34" charset="0"/>
                <a:cs typeface="Arial" panose="020B0604020202020204" pitchFamily="34" charset="0"/>
              </a:rPr>
              <a:t> </a:t>
            </a:r>
            <a:br>
              <a:rPr lang="en-US" altLang="it-IT" sz="2800" b="1" dirty="0">
                <a:latin typeface="Arial" panose="020B0604020202020204" pitchFamily="34" charset="0"/>
                <a:cs typeface="Arial" panose="020B0604020202020204" pitchFamily="34" charset="0"/>
              </a:rPr>
            </a:br>
            <a:r>
              <a:rPr lang="en-US" altLang="it-IT" sz="2800" b="1" dirty="0" err="1">
                <a:latin typeface="Arial" panose="020B0604020202020204" pitchFamily="34" charset="0"/>
                <a:cs typeface="Arial" panose="020B0604020202020204" pitchFamily="34" charset="0"/>
              </a:rPr>
              <a:t>costituite</a:t>
            </a:r>
            <a:r>
              <a:rPr lang="en-US" altLang="it-IT" sz="2800" b="1" dirty="0">
                <a:latin typeface="Arial" panose="020B0604020202020204" pitchFamily="34" charset="0"/>
                <a:cs typeface="Arial" panose="020B0604020202020204" pitchFamily="34" charset="0"/>
              </a:rPr>
              <a:t> da </a:t>
            </a:r>
            <a:r>
              <a:rPr lang="en-US" altLang="it-IT" sz="2800" b="1" dirty="0" err="1">
                <a:latin typeface="Arial" panose="020B0604020202020204" pitchFamily="34" charset="0"/>
                <a:cs typeface="Arial" panose="020B0604020202020204" pitchFamily="34" charset="0"/>
              </a:rPr>
              <a:t>microtubuli</a:t>
            </a:r>
            <a:r>
              <a:rPr lang="en-US" altLang="it-IT" sz="2800" b="1" dirty="0">
                <a:latin typeface="Arial" panose="020B0604020202020204" pitchFamily="34" charset="0"/>
                <a:cs typeface="Arial" panose="020B0604020202020204" pitchFamily="34" charset="0"/>
              </a:rPr>
              <a:t> e </a:t>
            </a:r>
            <a:r>
              <a:rPr lang="en-US" altLang="it-IT" sz="2800" b="1" dirty="0" err="1">
                <a:latin typeface="Arial" panose="020B0604020202020204" pitchFamily="34" charset="0"/>
                <a:cs typeface="Arial" panose="020B0604020202020204" pitchFamily="34" charset="0"/>
              </a:rPr>
              <a:t>dineine</a:t>
            </a:r>
            <a:endParaRPr lang="en-US" altLang="it-IT" sz="2800" b="1" dirty="0">
              <a:latin typeface="Arial" panose="020B0604020202020204" pitchFamily="34" charset="0"/>
              <a:cs typeface="Arial" panose="020B0604020202020204" pitchFamily="34" charset="0"/>
            </a:endParaRPr>
          </a:p>
        </p:txBody>
      </p:sp>
      <p:pic>
        <p:nvPicPr>
          <p:cNvPr id="149507" name="Picture 4" descr="f16076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158" y="217488"/>
            <a:ext cx="286543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924810"/>
            <a:ext cx="4465638"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1338580" y="260985"/>
            <a:ext cx="2290445" cy="491490"/>
          </a:xfrm>
          <a:prstGeom prst="rect">
            <a:avLst/>
          </a:prstGeom>
          <a:noFill/>
        </p:spPr>
        <p:txBody>
          <a:bodyPr wrap="none" rtlCol="0" anchor="t">
            <a:spAutoFit/>
          </a:bodyPr>
          <a:lstStyle/>
          <a:p>
            <a:r>
              <a:rPr lang="en-US" altLang="it-IT" sz="2600" b="1" dirty="0">
                <a:solidFill>
                  <a:srgbClr val="FF0000"/>
                </a:solidFill>
                <a:cs typeface="Arial" panose="020B0604020202020204" pitchFamily="34" charset="0"/>
                <a:sym typeface="+mn-ea"/>
              </a:rPr>
              <a:t>Cilia e </a:t>
            </a:r>
            <a:r>
              <a:rPr lang="en-US" altLang="it-IT" sz="2600" b="1" dirty="0" err="1">
                <a:solidFill>
                  <a:srgbClr val="FF0000"/>
                </a:solidFill>
                <a:cs typeface="Arial" panose="020B0604020202020204" pitchFamily="34" charset="0"/>
                <a:sym typeface="+mn-ea"/>
              </a:rPr>
              <a:t>flagelli</a:t>
            </a:r>
            <a:endParaRPr lang="it-IT" altLang="en-US" sz="2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igure 16-11"/>
          <p:cNvPicPr>
            <a:picLocks noChangeAspect="1" noChangeArrowheads="1"/>
          </p:cNvPicPr>
          <p:nvPr/>
        </p:nvPicPr>
        <p:blipFill rotWithShape="1">
          <a:blip r:embed="rId3">
            <a:extLst>
              <a:ext uri="{28A0092B-C50C-407E-A947-70E740481C1C}">
                <a14:useLocalDpi xmlns:a14="http://schemas.microsoft.com/office/drawing/2010/main" val="0"/>
              </a:ext>
            </a:extLst>
          </a:blip>
          <a:srcRect r="36238"/>
          <a:stretch/>
        </p:blipFill>
        <p:spPr bwMode="auto">
          <a:xfrm>
            <a:off x="3779912" y="692696"/>
            <a:ext cx="4775030" cy="48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5B78344C-803F-5F5F-A50B-608C5F98E824}"/>
              </a:ext>
            </a:extLst>
          </p:cNvPr>
          <p:cNvSpPr txBox="1"/>
          <p:nvPr/>
        </p:nvSpPr>
        <p:spPr>
          <a:xfrm>
            <a:off x="395536" y="1690062"/>
            <a:ext cx="2808312" cy="3477875"/>
          </a:xfrm>
          <a:prstGeom prst="rect">
            <a:avLst/>
          </a:prstGeom>
          <a:noFill/>
        </p:spPr>
        <p:txBody>
          <a:bodyPr wrap="square">
            <a:spAutoFit/>
          </a:bodyPr>
          <a:lstStyle/>
          <a:p>
            <a:pPr eaLnBrk="1" hangingPunct="1"/>
            <a:r>
              <a:rPr lang="en-US" altLang="it-IT" sz="1800" dirty="0"/>
              <a:t>The tubulin consists of</a:t>
            </a:r>
          </a:p>
          <a:p>
            <a:pPr eaLnBrk="1" hangingPunct="1"/>
            <a:r>
              <a:rPr lang="en-US" altLang="it-IT" sz="1800" dirty="0"/>
              <a:t> </a:t>
            </a:r>
            <a:endParaRPr lang="en-US" altLang="it-IT" dirty="0"/>
          </a:p>
          <a:p>
            <a:pPr eaLnBrk="1" hangingPunct="1"/>
            <a:r>
              <a:rPr lang="en-US" altLang="it-IT" sz="2800" b="1" dirty="0">
                <a:solidFill>
                  <a:srgbClr val="92D050"/>
                </a:solidFill>
                <a:latin typeface="Symbol" panose="05050102010706020507" pitchFamily="18" charset="2"/>
              </a:rPr>
              <a:t>a</a:t>
            </a:r>
            <a:r>
              <a:rPr lang="en-US" altLang="it-IT" sz="2800" b="1" dirty="0">
                <a:solidFill>
                  <a:srgbClr val="92D050"/>
                </a:solidFill>
              </a:rPr>
              <a:t> - tubulin</a:t>
            </a:r>
            <a:r>
              <a:rPr lang="en-US" altLang="it-IT" sz="2800" dirty="0">
                <a:solidFill>
                  <a:srgbClr val="92D050"/>
                </a:solidFill>
              </a:rPr>
              <a:t> </a:t>
            </a:r>
          </a:p>
          <a:p>
            <a:pPr eaLnBrk="1" hangingPunct="1"/>
            <a:endParaRPr lang="en-US" altLang="it-IT" sz="2800" dirty="0"/>
          </a:p>
          <a:p>
            <a:pPr eaLnBrk="1" hangingPunct="1"/>
            <a:r>
              <a:rPr lang="en-US" altLang="it-IT" sz="2800" b="1" dirty="0">
                <a:solidFill>
                  <a:srgbClr val="00B050"/>
                </a:solidFill>
                <a:latin typeface="Symbol" panose="05050102010706020507" pitchFamily="18" charset="2"/>
              </a:rPr>
              <a:t>b</a:t>
            </a:r>
            <a:r>
              <a:rPr lang="en-US" altLang="it-IT" sz="2800" b="1" dirty="0">
                <a:solidFill>
                  <a:srgbClr val="00B050"/>
                </a:solidFill>
              </a:rPr>
              <a:t> - tubulin</a:t>
            </a:r>
            <a:r>
              <a:rPr lang="en-US" altLang="it-IT" sz="2800" dirty="0">
                <a:solidFill>
                  <a:srgbClr val="00B050"/>
                </a:solidFill>
              </a:rPr>
              <a:t> </a:t>
            </a:r>
          </a:p>
          <a:p>
            <a:pPr eaLnBrk="1" hangingPunct="1"/>
            <a:endParaRPr lang="en-US" altLang="it-IT" dirty="0"/>
          </a:p>
          <a:p>
            <a:pPr eaLnBrk="1" hangingPunct="1"/>
            <a:r>
              <a:rPr lang="en-US" altLang="it-IT" sz="1800" dirty="0"/>
              <a:t>heterodimers arranged in rows</a:t>
            </a:r>
          </a:p>
          <a:p>
            <a:pPr eaLnBrk="1" hangingPunct="1"/>
            <a:r>
              <a:rPr lang="en-US" altLang="it-IT" sz="1800" dirty="0"/>
              <a:t> </a:t>
            </a:r>
            <a:endParaRPr lang="en-US" altLang="it-IT" dirty="0"/>
          </a:p>
          <a:p>
            <a:pPr eaLnBrk="1" hangingPunct="1"/>
            <a:r>
              <a:rPr lang="en-US" altLang="it-IT" sz="2800" b="1" dirty="0">
                <a:solidFill>
                  <a:srgbClr val="00B050"/>
                </a:solidFill>
              </a:rPr>
              <a:t>protofilaments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2" descr="https://upload.wikimedia.org/wikipedia/commons/thumb/b/ba/Blausen_0766_RespiratoryEpithelium.png/1280px-Blausen_0766_RespiratoryEpitheliu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105" y="727966"/>
            <a:ext cx="3635896" cy="363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3"/>
          <a:stretch>
            <a:fillRect/>
          </a:stretch>
        </p:blipFill>
        <p:spPr>
          <a:xfrm>
            <a:off x="4319304" y="908720"/>
            <a:ext cx="4824696" cy="3095997"/>
          </a:xfrm>
          <a:prstGeom prst="rect">
            <a:avLst/>
          </a:prstGeom>
        </p:spPr>
      </p:pic>
      <p:pic>
        <p:nvPicPr>
          <p:cNvPr id="3" name="Immagine 2"/>
          <p:cNvPicPr>
            <a:picLocks noChangeAspect="1"/>
          </p:cNvPicPr>
          <p:nvPr/>
        </p:nvPicPr>
        <p:blipFill>
          <a:blip r:embed="rId4"/>
          <a:stretch>
            <a:fillRect/>
          </a:stretch>
        </p:blipFill>
        <p:spPr>
          <a:xfrm>
            <a:off x="5226001" y="4293096"/>
            <a:ext cx="3384376" cy="2257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body" idx="1"/>
          </p:nvPr>
        </p:nvSpPr>
        <p:spPr>
          <a:xfrm>
            <a:off x="250825" y="260350"/>
            <a:ext cx="8229600" cy="739775"/>
          </a:xfrm>
        </p:spPr>
        <p:txBody>
          <a:bodyPr/>
          <a:lstStyle/>
          <a:p>
            <a:pPr eaLnBrk="1" hangingPunct="1"/>
            <a:r>
              <a:rPr lang="en-US" altLang="it-IT"/>
              <a:t>Flagella beating pattern and ciliary motion</a:t>
            </a:r>
          </a:p>
        </p:txBody>
      </p:sp>
      <p:grpSp>
        <p:nvGrpSpPr>
          <p:cNvPr id="152579" name="Group 4"/>
          <p:cNvGrpSpPr/>
          <p:nvPr/>
        </p:nvGrpSpPr>
        <p:grpSpPr bwMode="auto">
          <a:xfrm>
            <a:off x="128588" y="1112838"/>
            <a:ext cx="8437563" cy="2451100"/>
            <a:chOff x="301" y="1640"/>
            <a:chExt cx="5315" cy="1544"/>
          </a:xfrm>
        </p:grpSpPr>
        <p:pic>
          <p:nvPicPr>
            <p:cNvPr id="1525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 y="1687"/>
              <a:ext cx="3370"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6" name="Text Box 6"/>
            <p:cNvSpPr txBox="1">
              <a:spLocks noChangeArrowheads="1"/>
            </p:cNvSpPr>
            <p:nvPr/>
          </p:nvSpPr>
          <p:spPr bwMode="auto">
            <a:xfrm>
              <a:off x="301" y="1640"/>
              <a:ext cx="1671"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it-IT" sz="1200" b="1" dirty="0"/>
                <a:t>(a) Motion of flagella.</a:t>
              </a:r>
              <a:r>
                <a:rPr kumimoji="1" lang="en-US" altLang="it-IT" sz="1200" dirty="0"/>
                <a:t> A flagellum</a:t>
              </a:r>
            </a:p>
            <a:p>
              <a:pPr>
                <a:spcBef>
                  <a:spcPct val="0"/>
                </a:spcBef>
                <a:buFontTx/>
                <a:buNone/>
              </a:pPr>
              <a:r>
                <a:rPr kumimoji="1" lang="en-US" altLang="it-IT" sz="1200" dirty="0"/>
                <a:t>      usually undulates, its snakelike</a:t>
              </a:r>
            </a:p>
            <a:p>
              <a:pPr>
                <a:spcBef>
                  <a:spcPct val="0"/>
                </a:spcBef>
                <a:buFontTx/>
                <a:buNone/>
              </a:pPr>
              <a:r>
                <a:rPr kumimoji="1" lang="en-US" altLang="it-IT" sz="1200" dirty="0"/>
                <a:t>      motion driving a cell in the same</a:t>
              </a:r>
            </a:p>
            <a:p>
              <a:pPr>
                <a:spcBef>
                  <a:spcPct val="0"/>
                </a:spcBef>
                <a:buFontTx/>
                <a:buNone/>
              </a:pPr>
              <a:r>
                <a:rPr kumimoji="1" lang="en-US" altLang="it-IT" sz="1200" dirty="0"/>
                <a:t>      direction as the axis of the</a:t>
              </a:r>
            </a:p>
            <a:p>
              <a:pPr>
                <a:spcBef>
                  <a:spcPct val="0"/>
                </a:spcBef>
                <a:buFontTx/>
                <a:buNone/>
              </a:pPr>
              <a:r>
                <a:rPr kumimoji="1" lang="en-US" altLang="it-IT" sz="1200" dirty="0"/>
                <a:t>      flagellum. Propulsion of a human</a:t>
              </a:r>
            </a:p>
            <a:p>
              <a:pPr>
                <a:spcBef>
                  <a:spcPct val="0"/>
                </a:spcBef>
                <a:buFontTx/>
                <a:buNone/>
              </a:pPr>
              <a:r>
                <a:rPr kumimoji="1" lang="en-US" altLang="it-IT" sz="1200" dirty="0"/>
                <a:t>      sperm cell is an example of </a:t>
              </a:r>
            </a:p>
            <a:p>
              <a:pPr>
                <a:spcBef>
                  <a:spcPct val="0"/>
                </a:spcBef>
                <a:buFontTx/>
                <a:buNone/>
              </a:pPr>
              <a:r>
                <a:rPr kumimoji="1" lang="en-US" altLang="it-IT" sz="1200" dirty="0"/>
                <a:t>      </a:t>
              </a:r>
              <a:r>
                <a:rPr kumimoji="1" lang="en-US" altLang="it-IT" sz="1200" dirty="0" err="1"/>
                <a:t>flagellatelocomotion</a:t>
              </a:r>
              <a:r>
                <a:rPr kumimoji="1" lang="en-US" altLang="it-IT" sz="1200" dirty="0"/>
                <a:t> (LM). </a:t>
              </a:r>
            </a:p>
          </p:txBody>
        </p:sp>
        <p:sp>
          <p:nvSpPr>
            <p:cNvPr id="152587" name="Text Box 7"/>
            <p:cNvSpPr txBox="1">
              <a:spLocks noChangeArrowheads="1"/>
            </p:cNvSpPr>
            <p:nvPr/>
          </p:nvSpPr>
          <p:spPr bwMode="auto">
            <a:xfrm>
              <a:off x="5285" y="3011"/>
              <a:ext cx="3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it-IT" sz="1200"/>
                <a:t>1 µm</a:t>
              </a:r>
            </a:p>
          </p:txBody>
        </p:sp>
        <p:sp>
          <p:nvSpPr>
            <p:cNvPr id="152588" name="Text Box 8"/>
            <p:cNvSpPr txBox="1">
              <a:spLocks noChangeArrowheads="1"/>
            </p:cNvSpPr>
            <p:nvPr/>
          </p:nvSpPr>
          <p:spPr bwMode="auto">
            <a:xfrm>
              <a:off x="2516" y="1720"/>
              <a:ext cx="10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it-IT" sz="1200"/>
                <a:t>Direction of swimming</a:t>
              </a:r>
            </a:p>
          </p:txBody>
        </p:sp>
      </p:grpSp>
      <p:sp>
        <p:nvSpPr>
          <p:cNvPr id="152580" name="Text Box 9"/>
          <p:cNvSpPr txBox="1">
            <a:spLocks noChangeArrowheads="1"/>
          </p:cNvSpPr>
          <p:nvPr/>
        </p:nvSpPr>
        <p:spPr bwMode="auto">
          <a:xfrm>
            <a:off x="1909763" y="2955925"/>
            <a:ext cx="1296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400" b="1" dirty="0"/>
              <a:t>Figure 6.23 A</a:t>
            </a:r>
          </a:p>
        </p:txBody>
      </p:sp>
      <p:grpSp>
        <p:nvGrpSpPr>
          <p:cNvPr id="152581" name="Group 10"/>
          <p:cNvGrpSpPr/>
          <p:nvPr/>
        </p:nvGrpSpPr>
        <p:grpSpPr bwMode="auto">
          <a:xfrm>
            <a:off x="0" y="3733800"/>
            <a:ext cx="9067800" cy="2743200"/>
            <a:chOff x="-32" y="1440"/>
            <a:chExt cx="5712" cy="1728"/>
          </a:xfrm>
        </p:grpSpPr>
        <p:pic>
          <p:nvPicPr>
            <p:cNvPr id="15258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 y="1480"/>
              <a:ext cx="4012"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Text Box 12"/>
            <p:cNvSpPr txBox="1">
              <a:spLocks noChangeArrowheads="1"/>
            </p:cNvSpPr>
            <p:nvPr/>
          </p:nvSpPr>
          <p:spPr bwMode="auto">
            <a:xfrm>
              <a:off x="-32" y="1440"/>
              <a:ext cx="172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it-IT" sz="1200" b="1"/>
                <a:t>(b) Motion of cilia.</a:t>
              </a:r>
              <a:r>
                <a:rPr kumimoji="1" lang="en-US" altLang="it-IT" sz="1200"/>
                <a:t> Cilia have a back-</a:t>
              </a:r>
            </a:p>
            <a:p>
              <a:pPr>
                <a:spcBef>
                  <a:spcPct val="0"/>
                </a:spcBef>
                <a:buFontTx/>
                <a:buNone/>
              </a:pPr>
              <a:r>
                <a:rPr kumimoji="1" lang="en-US" altLang="it-IT" sz="1200"/>
                <a:t>      and-forth motion that moves the </a:t>
              </a:r>
            </a:p>
            <a:p>
              <a:pPr>
                <a:spcBef>
                  <a:spcPct val="0"/>
                </a:spcBef>
                <a:buFontTx/>
                <a:buNone/>
              </a:pPr>
              <a:r>
                <a:rPr kumimoji="1" lang="en-US" altLang="it-IT" sz="1200"/>
                <a:t>      cell in a direction perpendicular </a:t>
              </a:r>
            </a:p>
            <a:p>
              <a:pPr>
                <a:spcBef>
                  <a:spcPct val="0"/>
                </a:spcBef>
                <a:buFontTx/>
                <a:buNone/>
              </a:pPr>
              <a:r>
                <a:rPr kumimoji="1" lang="en-US" altLang="it-IT" sz="1200"/>
                <a:t>      to the axis of the cilium. A dense </a:t>
              </a:r>
            </a:p>
            <a:p>
              <a:pPr>
                <a:spcBef>
                  <a:spcPct val="0"/>
                </a:spcBef>
                <a:buFontTx/>
                <a:buNone/>
              </a:pPr>
              <a:r>
                <a:rPr kumimoji="1" lang="en-US" altLang="it-IT" sz="1200"/>
                <a:t>      nap of cilia, beating at a rate of </a:t>
              </a:r>
            </a:p>
            <a:p>
              <a:pPr>
                <a:spcBef>
                  <a:spcPct val="0"/>
                </a:spcBef>
                <a:buFontTx/>
                <a:buNone/>
              </a:pPr>
              <a:r>
                <a:rPr kumimoji="1" lang="en-US" altLang="it-IT" sz="1200"/>
                <a:t>      about 40 to 60 strokes a second, </a:t>
              </a:r>
            </a:p>
            <a:p>
              <a:pPr>
                <a:spcBef>
                  <a:spcPct val="0"/>
                </a:spcBef>
                <a:buFontTx/>
                <a:buNone/>
              </a:pPr>
              <a:r>
                <a:rPr kumimoji="1" lang="en-US" altLang="it-IT" sz="1200"/>
                <a:t>      covers this </a:t>
              </a:r>
              <a:r>
                <a:rPr kumimoji="1" lang="en-US" altLang="it-IT" sz="1200" i="1"/>
                <a:t>Colpidium,</a:t>
              </a:r>
              <a:r>
                <a:rPr kumimoji="1" lang="en-US" altLang="it-IT" sz="1200"/>
                <a:t> a</a:t>
              </a:r>
            </a:p>
            <a:p>
              <a:pPr>
                <a:spcBef>
                  <a:spcPct val="0"/>
                </a:spcBef>
                <a:buFontTx/>
                <a:buNone/>
              </a:pPr>
              <a:r>
                <a:rPr kumimoji="1" lang="en-US" altLang="it-IT" sz="1200"/>
                <a:t>      freshwater  protozoan (SEM).</a:t>
              </a:r>
            </a:p>
          </p:txBody>
        </p:sp>
        <p:sp>
          <p:nvSpPr>
            <p:cNvPr id="152584" name="Text Box 13"/>
            <p:cNvSpPr txBox="1">
              <a:spLocks noChangeArrowheads="1"/>
            </p:cNvSpPr>
            <p:nvPr/>
          </p:nvSpPr>
          <p:spPr bwMode="auto">
            <a:xfrm>
              <a:off x="568" y="2856"/>
              <a:ext cx="8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400" b="1"/>
                <a:t>Figure 6.23 B</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4572000" y="3429000"/>
            <a:ext cx="0" cy="0"/>
          </a:xfrm>
          <a:prstGeom prst="rect">
            <a:avLst/>
          </a:prstGeom>
          <a:noFill/>
          <a:ln w="9525">
            <a:noFill/>
          </a:ln>
        </p:spPr>
      </p:pic>
      <p:pic>
        <p:nvPicPr>
          <p:cNvPr id="101" name="Picture 100"/>
          <p:cNvPicPr/>
          <p:nvPr/>
        </p:nvPicPr>
        <p:blipFill>
          <a:blip r:embed="rId2"/>
          <a:stretch>
            <a:fillRect/>
          </a:stretch>
        </p:blipFill>
        <p:spPr>
          <a:xfrm>
            <a:off x="1043608" y="1160244"/>
            <a:ext cx="6324600" cy="5429689"/>
          </a:xfrm>
          <a:prstGeom prst="rect">
            <a:avLst/>
          </a:prstGeom>
          <a:noFill/>
          <a:ln w="9525">
            <a:noFill/>
          </a:ln>
        </p:spPr>
      </p:pic>
      <p:sp>
        <p:nvSpPr>
          <p:cNvPr id="4" name="CasellaDiTesto 3">
            <a:extLst>
              <a:ext uri="{FF2B5EF4-FFF2-40B4-BE49-F238E27FC236}">
                <a16:creationId xmlns:a16="http://schemas.microsoft.com/office/drawing/2014/main" id="{2076CC9B-92C2-BBED-4326-4726AF9DBFDF}"/>
              </a:ext>
            </a:extLst>
          </p:cNvPr>
          <p:cNvSpPr txBox="1"/>
          <p:nvPr/>
        </p:nvSpPr>
        <p:spPr>
          <a:xfrm>
            <a:off x="1337628" y="250686"/>
            <a:ext cx="6324600" cy="341632"/>
          </a:xfrm>
          <a:prstGeom prst="rect">
            <a:avLst/>
          </a:prstGeom>
          <a:noFill/>
        </p:spPr>
        <p:txBody>
          <a:bodyPr wrap="square">
            <a:spAutoFit/>
          </a:bodyPr>
          <a:lstStyle/>
          <a:p>
            <a:pPr eaLnBrk="1" hangingPunct="1">
              <a:lnSpc>
                <a:spcPct val="90000"/>
              </a:lnSpc>
            </a:pPr>
            <a:r>
              <a:rPr lang="en-US" altLang="it-IT" sz="1800" b="1" dirty="0"/>
              <a:t>Cilia e </a:t>
            </a:r>
            <a:r>
              <a:rPr lang="en-US" altLang="it-IT" sz="1800" b="1" dirty="0" err="1"/>
              <a:t>flagelli</a:t>
            </a:r>
            <a:r>
              <a:rPr lang="en-US" altLang="it-IT" sz="1800" b="1" dirty="0"/>
              <a:t> </a:t>
            </a:r>
            <a:r>
              <a:rPr lang="en-US" altLang="it-IT" sz="1800" b="1" dirty="0" err="1"/>
              <a:t>condividono</a:t>
            </a:r>
            <a:r>
              <a:rPr lang="en-US" altLang="it-IT" sz="1800" b="1" dirty="0"/>
              <a:t> </a:t>
            </a:r>
            <a:r>
              <a:rPr lang="en-US" altLang="it-IT" sz="1800" b="1" dirty="0" err="1"/>
              <a:t>una</a:t>
            </a:r>
            <a:r>
              <a:rPr lang="en-US" altLang="it-IT" sz="1800" b="1" dirty="0"/>
              <a:t> </a:t>
            </a:r>
            <a:r>
              <a:rPr lang="en-US" altLang="it-IT" sz="1800" b="1" dirty="0" err="1"/>
              <a:t>ultrastruttura</a:t>
            </a:r>
            <a:r>
              <a:rPr lang="en-US" altLang="it-IT" sz="1800" b="1" dirty="0"/>
              <a:t> </a:t>
            </a:r>
            <a:r>
              <a:rPr lang="en-US" altLang="it-IT" sz="1800" b="1" dirty="0" err="1"/>
              <a:t>comune</a:t>
            </a:r>
            <a:endParaRPr lang="en-US" altLang="it-IT" sz="18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31800" y="260648"/>
            <a:ext cx="8280400" cy="617401"/>
          </a:xfrm>
        </p:spPr>
        <p:txBody>
          <a:bodyPr/>
          <a:lstStyle/>
          <a:p>
            <a:pPr eaLnBrk="1" hangingPunct="1"/>
            <a:r>
              <a:rPr lang="en-US" altLang="it-IT" sz="3200" dirty="0" err="1">
                <a:latin typeface="+mn-lt"/>
              </a:rPr>
              <a:t>Struttura</a:t>
            </a:r>
            <a:r>
              <a:rPr lang="en-US" altLang="it-IT" sz="3200" dirty="0">
                <a:latin typeface="+mn-lt"/>
              </a:rPr>
              <a:t> </a:t>
            </a:r>
            <a:r>
              <a:rPr lang="en-US" altLang="it-IT" sz="3200" dirty="0" err="1">
                <a:latin typeface="+mn-lt"/>
              </a:rPr>
              <a:t>generale</a:t>
            </a:r>
            <a:r>
              <a:rPr lang="en-US" altLang="it-IT" sz="3200" dirty="0">
                <a:latin typeface="+mn-lt"/>
              </a:rPr>
              <a:t> </a:t>
            </a:r>
            <a:r>
              <a:rPr lang="en-US" altLang="it-IT" sz="3200" dirty="0" err="1">
                <a:latin typeface="+mn-lt"/>
              </a:rPr>
              <a:t>dei</a:t>
            </a:r>
            <a:r>
              <a:rPr lang="en-US" altLang="it-IT" sz="3200" dirty="0">
                <a:latin typeface="+mn-lt"/>
              </a:rPr>
              <a:t> </a:t>
            </a:r>
            <a:r>
              <a:rPr lang="en-US" altLang="it-IT" sz="3200" dirty="0" err="1">
                <a:latin typeface="+mn-lt"/>
              </a:rPr>
              <a:t>flagelli</a:t>
            </a:r>
            <a:r>
              <a:rPr lang="en-US" altLang="it-IT" sz="3200" dirty="0">
                <a:latin typeface="+mn-lt"/>
              </a:rPr>
              <a:t> e </a:t>
            </a:r>
            <a:r>
              <a:rPr lang="en-US" altLang="it-IT" sz="3200" dirty="0" err="1">
                <a:latin typeface="+mn-lt"/>
              </a:rPr>
              <a:t>delle</a:t>
            </a:r>
            <a:r>
              <a:rPr lang="en-US" altLang="it-IT" sz="3200" dirty="0">
                <a:latin typeface="+mn-lt"/>
              </a:rPr>
              <a:t> cilia</a:t>
            </a:r>
          </a:p>
        </p:txBody>
      </p:sp>
      <p:grpSp>
        <p:nvGrpSpPr>
          <p:cNvPr id="153603" name="Group 3"/>
          <p:cNvGrpSpPr>
            <a:grpSpLocks noChangeAspect="1"/>
          </p:cNvGrpSpPr>
          <p:nvPr/>
        </p:nvGrpSpPr>
        <p:grpSpPr bwMode="auto">
          <a:xfrm>
            <a:off x="200819" y="1772816"/>
            <a:ext cx="8742362" cy="4527550"/>
            <a:chOff x="176" y="0"/>
            <a:chExt cx="5152" cy="2668"/>
          </a:xfrm>
        </p:grpSpPr>
        <p:pic>
          <p:nvPicPr>
            <p:cNvPr id="153604" name="Picture 4" descr="F19-2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 y="0"/>
              <a:ext cx="2516" cy="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F19-2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0"/>
              <a:ext cx="2448" cy="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051"/>
          <a:stretch>
            <a:fillRect/>
          </a:stretch>
        </p:blipFill>
        <p:spPr bwMode="auto">
          <a:xfrm>
            <a:off x="539552" y="394865"/>
            <a:ext cx="4486427" cy="2917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455"/>
          <a:stretch>
            <a:fillRect/>
          </a:stretch>
        </p:blipFill>
        <p:spPr bwMode="auto">
          <a:xfrm>
            <a:off x="5275879" y="538595"/>
            <a:ext cx="2464473" cy="225241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6331024" y="6545643"/>
            <a:ext cx="2818656" cy="276999"/>
          </a:xfrm>
          <a:prstGeom prst="rect">
            <a:avLst/>
          </a:prstGeom>
          <a:noFill/>
        </p:spPr>
        <p:txBody>
          <a:bodyPr wrap="square">
            <a:spAutoFit/>
          </a:bodyPr>
          <a:lstStyle/>
          <a:p>
            <a:r>
              <a:rPr lang="fr-FR" sz="1200" b="0" i="1" dirty="0">
                <a:solidFill>
                  <a:srgbClr val="006699"/>
                </a:solidFill>
                <a:effectLst/>
                <a:latin typeface="-apple-system"/>
                <a:hlinkClick r:id="rId4"/>
              </a:rPr>
              <a:t>Nature</a:t>
            </a:r>
            <a:r>
              <a:rPr lang="fr-FR" sz="1200" b="0" i="0" dirty="0">
                <a:solidFill>
                  <a:srgbClr val="222222"/>
                </a:solidFill>
                <a:effectLst/>
                <a:latin typeface="-apple-system"/>
              </a:rPr>
              <a:t> </a:t>
            </a:r>
            <a:r>
              <a:rPr lang="fr-FR" sz="1200" b="1" i="0" dirty="0">
                <a:solidFill>
                  <a:srgbClr val="222222"/>
                </a:solidFill>
                <a:effectLst/>
                <a:latin typeface="-apple-system"/>
              </a:rPr>
              <a:t>volume 618</a:t>
            </a:r>
            <a:r>
              <a:rPr lang="fr-FR" sz="1200" b="0" i="0" dirty="0">
                <a:solidFill>
                  <a:srgbClr val="222222"/>
                </a:solidFill>
                <a:effectLst/>
                <a:latin typeface="-apple-system"/>
              </a:rPr>
              <a:t>, pages625–633 (2023)</a:t>
            </a:r>
            <a:endParaRPr lang="it-IT" sz="1200" dirty="0"/>
          </a:p>
        </p:txBody>
      </p:sp>
      <p:pic>
        <p:nvPicPr>
          <p:cNvPr id="4" name="Immagine 3">
            <a:extLst>
              <a:ext uri="{FF2B5EF4-FFF2-40B4-BE49-F238E27FC236}">
                <a16:creationId xmlns:a16="http://schemas.microsoft.com/office/drawing/2014/main" id="{0A0C6012-D5E8-D155-92AC-D25F3D4417A9}"/>
              </a:ext>
            </a:extLst>
          </p:cNvPr>
          <p:cNvPicPr>
            <a:picLocks noChangeAspect="1"/>
          </p:cNvPicPr>
          <p:nvPr/>
        </p:nvPicPr>
        <p:blipFill>
          <a:blip r:embed="rId5"/>
          <a:stretch>
            <a:fillRect/>
          </a:stretch>
        </p:blipFill>
        <p:spPr>
          <a:xfrm>
            <a:off x="309562" y="3452566"/>
            <a:ext cx="8524875" cy="2895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23082" y="1412776"/>
            <a:ext cx="4053416" cy="3129632"/>
          </a:xfrm>
        </p:spPr>
        <p:txBody>
          <a:bodyPr/>
          <a:lstStyle/>
          <a:p>
            <a:pPr algn="l" eaLnBrk="1" hangingPunct="1">
              <a:defRPr/>
            </a:pPr>
            <a:r>
              <a:rPr lang="en-US" altLang="it-IT" sz="2600" dirty="0">
                <a:latin typeface="+mn-lt"/>
              </a:rPr>
              <a:t>Il </a:t>
            </a:r>
            <a:r>
              <a:rPr lang="en-US" altLang="it-IT" sz="2600" dirty="0" err="1">
                <a:latin typeface="+mn-lt"/>
              </a:rPr>
              <a:t>movimento</a:t>
            </a:r>
            <a:r>
              <a:rPr lang="en-US" altLang="it-IT" sz="2600" dirty="0">
                <a:latin typeface="+mn-lt"/>
              </a:rPr>
              <a:t> </a:t>
            </a:r>
            <a:r>
              <a:rPr lang="en-US" altLang="it-IT" sz="2600" dirty="0" err="1">
                <a:latin typeface="+mn-lt"/>
              </a:rPr>
              <a:t>dei</a:t>
            </a:r>
            <a:r>
              <a:rPr lang="en-US" altLang="it-IT" sz="2600" dirty="0">
                <a:latin typeface="+mn-lt"/>
              </a:rPr>
              <a:t> </a:t>
            </a:r>
            <a:r>
              <a:rPr lang="en-US" altLang="it-IT" sz="2600" dirty="0" err="1">
                <a:latin typeface="+mn-lt"/>
              </a:rPr>
              <a:t>microtubuli</a:t>
            </a:r>
            <a:r>
              <a:rPr lang="en-US" altLang="it-IT" sz="2600" dirty="0">
                <a:latin typeface="+mn-lt"/>
              </a:rPr>
              <a:t> </a:t>
            </a:r>
            <a:r>
              <a:rPr lang="en-US" altLang="it-IT" sz="2600" dirty="0" err="1">
                <a:latin typeface="+mn-lt"/>
              </a:rPr>
              <a:t>ciliari</a:t>
            </a:r>
            <a:r>
              <a:rPr lang="en-US" altLang="it-IT" sz="2600" dirty="0">
                <a:latin typeface="+mn-lt"/>
              </a:rPr>
              <a:t> e </a:t>
            </a:r>
            <a:r>
              <a:rPr lang="en-US" altLang="it-IT" sz="2600" dirty="0" err="1">
                <a:latin typeface="+mn-lt"/>
              </a:rPr>
              <a:t>flagellari</a:t>
            </a:r>
            <a:r>
              <a:rPr lang="en-US" altLang="it-IT" sz="2600" dirty="0">
                <a:latin typeface="+mn-lt"/>
              </a:rPr>
              <a:t> </a:t>
            </a:r>
            <a:r>
              <a:rPr lang="en-US" altLang="it-IT" sz="2600" dirty="0" err="1">
                <a:latin typeface="+mn-lt"/>
              </a:rPr>
              <a:t>dipende</a:t>
            </a:r>
            <a:r>
              <a:rPr lang="en-US" altLang="it-IT" sz="2600" dirty="0">
                <a:latin typeface="+mn-lt"/>
              </a:rPr>
              <a:t> da </a:t>
            </a:r>
            <a:r>
              <a:rPr lang="en-US" altLang="it-IT" sz="2600" dirty="0" err="1">
                <a:latin typeface="+mn-lt"/>
              </a:rPr>
              <a:t>una</a:t>
            </a:r>
            <a:r>
              <a:rPr lang="en-US" altLang="it-IT" sz="2600" dirty="0">
                <a:latin typeface="+mn-lt"/>
              </a:rPr>
              <a:t> </a:t>
            </a:r>
            <a:r>
              <a:rPr lang="en-US" altLang="it-IT" sz="2600" dirty="0" err="1">
                <a:latin typeface="+mn-lt"/>
              </a:rPr>
              <a:t>particolare</a:t>
            </a:r>
            <a:r>
              <a:rPr lang="en-US" altLang="it-IT" sz="2600" dirty="0">
                <a:latin typeface="+mn-lt"/>
              </a:rPr>
              <a:t> </a:t>
            </a:r>
            <a:r>
              <a:rPr lang="en-US" altLang="it-IT" sz="2600" dirty="0" err="1">
                <a:latin typeface="+mn-lt"/>
              </a:rPr>
              <a:t>dineina</a:t>
            </a:r>
            <a:endParaRPr lang="en-US" altLang="it-IT" sz="2600" dirty="0">
              <a:latin typeface="+mn-lt"/>
            </a:endParaRPr>
          </a:p>
        </p:txBody>
      </p:sp>
      <p:sp>
        <p:nvSpPr>
          <p:cNvPr id="112645" name="Rectangle 5"/>
          <p:cNvSpPr>
            <a:spLocks noChangeArrowheads="1"/>
          </p:cNvSpPr>
          <p:nvPr/>
        </p:nvSpPr>
        <p:spPr bwMode="auto">
          <a:xfrm>
            <a:off x="4341036" y="1557338"/>
            <a:ext cx="4176712" cy="5040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5" name="Immagine 4">
            <a:extLst>
              <a:ext uri="{FF2B5EF4-FFF2-40B4-BE49-F238E27FC236}">
                <a16:creationId xmlns:a16="http://schemas.microsoft.com/office/drawing/2014/main" id="{71726AEA-CB6C-AB90-695E-10C3BA16FC47}"/>
              </a:ext>
            </a:extLst>
          </p:cNvPr>
          <p:cNvPicPr>
            <a:picLocks noChangeAspect="1"/>
          </p:cNvPicPr>
          <p:nvPr/>
        </p:nvPicPr>
        <p:blipFill rotWithShape="1">
          <a:blip r:embed="rId3"/>
          <a:srcRect l="44921" r="5835"/>
          <a:stretch/>
        </p:blipFill>
        <p:spPr>
          <a:xfrm>
            <a:off x="4211960" y="370210"/>
            <a:ext cx="4591552" cy="6117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12645"/>
                                        </p:tgtEl>
                                      </p:cBhvr>
                                    </p:animEffect>
                                    <p:set>
                                      <p:cBhvr>
                                        <p:cTn id="7" dur="1" fill="hold">
                                          <p:stCondLst>
                                            <p:cond delay="499"/>
                                          </p:stCondLst>
                                        </p:cTn>
                                        <p:tgtEl>
                                          <p:spTgt spid="1126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79512" y="716395"/>
            <a:ext cx="8136904" cy="3139321"/>
          </a:xfrm>
          <a:prstGeom prst="rect">
            <a:avLst/>
          </a:prstGeom>
          <a:noFill/>
        </p:spPr>
        <p:txBody>
          <a:bodyPr wrap="square">
            <a:spAutoFit/>
          </a:bodyPr>
          <a:lstStyle/>
          <a:p>
            <a:r>
              <a:rPr lang="en-US" dirty="0"/>
              <a:t>Unlike plants and fungi, </a:t>
            </a:r>
            <a:r>
              <a:rPr lang="en-US" b="1" dirty="0">
                <a:solidFill>
                  <a:srgbClr val="FF0000"/>
                </a:solidFill>
              </a:rPr>
              <a:t>animal cells lack cell walls </a:t>
            </a:r>
            <a:r>
              <a:rPr lang="en-US" dirty="0"/>
              <a:t>and, therefore, animals require other ways to stabilize cells and tissues. </a:t>
            </a:r>
          </a:p>
          <a:p>
            <a:endParaRPr lang="en-US" dirty="0"/>
          </a:p>
          <a:p>
            <a:r>
              <a:rPr lang="en-US" dirty="0"/>
              <a:t>Furthermore, animals require </a:t>
            </a:r>
            <a:r>
              <a:rPr lang="en-US" b="1" dirty="0">
                <a:solidFill>
                  <a:srgbClr val="FF0000"/>
                </a:solidFill>
              </a:rPr>
              <a:t>muscles for various essential activities </a:t>
            </a:r>
            <a:r>
              <a:rPr lang="en-US" dirty="0"/>
              <a:t>such as breathing, the circulation of blood, peristaltic activities during the ingestion</a:t>
            </a:r>
          </a:p>
          <a:p>
            <a:r>
              <a:rPr lang="en-US" dirty="0"/>
              <a:t>of food and digestion, and locomotion. </a:t>
            </a:r>
          </a:p>
          <a:p>
            <a:endParaRPr lang="en-US" dirty="0"/>
          </a:p>
          <a:p>
            <a:endParaRPr lang="en-US" dirty="0"/>
          </a:p>
          <a:p>
            <a:r>
              <a:rPr lang="en-US" dirty="0"/>
              <a:t>These abilities of autonomous movement constitute </a:t>
            </a:r>
            <a:r>
              <a:rPr lang="en-US" b="1" dirty="0"/>
              <a:t>a severe challenge </a:t>
            </a:r>
            <a:r>
              <a:rPr lang="en-US" dirty="0"/>
              <a:t>to the integrity of tissues and generate the need for mechanisms to cope with mechanical stress</a:t>
            </a:r>
            <a:endParaRPr lang="it-IT" dirty="0"/>
          </a:p>
        </p:txBody>
      </p:sp>
      <p:sp>
        <p:nvSpPr>
          <p:cNvPr id="7" name="CasellaDiTesto 6"/>
          <p:cNvSpPr txBox="1"/>
          <p:nvPr/>
        </p:nvSpPr>
        <p:spPr>
          <a:xfrm>
            <a:off x="2483768" y="97270"/>
            <a:ext cx="3528392" cy="461665"/>
          </a:xfrm>
          <a:prstGeom prst="rect">
            <a:avLst/>
          </a:prstGeom>
          <a:noFill/>
        </p:spPr>
        <p:txBody>
          <a:bodyPr wrap="square">
            <a:spAutoFit/>
          </a:bodyPr>
          <a:lstStyle/>
          <a:p>
            <a:pPr algn="l"/>
            <a:r>
              <a:rPr lang="it-IT" sz="2400" b="1" i="0" u="none" strike="noStrike" baseline="0" dirty="0">
                <a:cs typeface="Arial" panose="020B0604020202020204" pitchFamily="34" charset="0"/>
              </a:rPr>
              <a:t>Intermediate </a:t>
            </a:r>
            <a:r>
              <a:rPr lang="it-IT" sz="2400" b="1" i="0" u="none" strike="noStrike" baseline="0" dirty="0" err="1">
                <a:cs typeface="Arial" panose="020B0604020202020204" pitchFamily="34" charset="0"/>
              </a:rPr>
              <a:t>filaments</a:t>
            </a:r>
            <a:endParaRPr lang="it-IT" sz="2400" dirty="0">
              <a:cs typeface="Arial" panose="020B0604020202020204" pitchFamily="34" charset="0"/>
            </a:endParaRPr>
          </a:p>
        </p:txBody>
      </p:sp>
      <p:pic>
        <p:nvPicPr>
          <p:cNvPr id="3" name="Picture 4">
            <a:extLst>
              <a:ext uri="{FF2B5EF4-FFF2-40B4-BE49-F238E27FC236}">
                <a16:creationId xmlns:a16="http://schemas.microsoft.com/office/drawing/2014/main" id="{90104B00-8F08-C135-E320-86C79D7A2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649" y="4040179"/>
            <a:ext cx="2808312" cy="272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46B73B4-6571-381E-F3D2-A7FE44BAE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647"/>
          <a:stretch>
            <a:fillRect/>
          </a:stretch>
        </p:blipFill>
        <p:spPr bwMode="auto">
          <a:xfrm>
            <a:off x="1907704" y="4141155"/>
            <a:ext cx="2491803" cy="269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E0F72B4-F732-16C2-4918-70187366E32F}"/>
              </a:ext>
            </a:extLst>
          </p:cNvPr>
          <p:cNvPicPr>
            <a:picLocks noChangeAspect="1"/>
          </p:cNvPicPr>
          <p:nvPr/>
        </p:nvPicPr>
        <p:blipFill rotWithShape="1">
          <a:blip r:embed="rId2"/>
          <a:srcRect l="26576" b="15110"/>
          <a:stretch/>
        </p:blipFill>
        <p:spPr>
          <a:xfrm>
            <a:off x="1331640" y="116632"/>
            <a:ext cx="6480720" cy="4214456"/>
          </a:xfrm>
          <a:prstGeom prst="rect">
            <a:avLst/>
          </a:prstGeom>
        </p:spPr>
      </p:pic>
      <p:sp>
        <p:nvSpPr>
          <p:cNvPr id="5" name="CasellaDiTesto 4">
            <a:extLst>
              <a:ext uri="{FF2B5EF4-FFF2-40B4-BE49-F238E27FC236}">
                <a16:creationId xmlns:a16="http://schemas.microsoft.com/office/drawing/2014/main" id="{B6D0A291-2795-2ABB-8699-B6E34A6161A6}"/>
              </a:ext>
            </a:extLst>
          </p:cNvPr>
          <p:cNvSpPr txBox="1"/>
          <p:nvPr/>
        </p:nvSpPr>
        <p:spPr>
          <a:xfrm>
            <a:off x="4860032" y="4950945"/>
            <a:ext cx="3508318" cy="1754326"/>
          </a:xfrm>
          <a:prstGeom prst="rect">
            <a:avLst/>
          </a:prstGeom>
          <a:noFill/>
        </p:spPr>
        <p:txBody>
          <a:bodyPr wrap="square">
            <a:spAutoFit/>
          </a:bodyPr>
          <a:lstStyle/>
          <a:p>
            <a:pPr eaLnBrk="1" hangingPunct="1"/>
            <a:r>
              <a:rPr lang="en-US" altLang="it-IT" sz="1800" dirty="0"/>
              <a:t>Microtubules have a</a:t>
            </a:r>
            <a:r>
              <a:rPr lang="en-US" altLang="it-IT" sz="1800" dirty="0">
                <a:solidFill>
                  <a:srgbClr val="FF0000"/>
                </a:solidFill>
              </a:rPr>
              <a:t> </a:t>
            </a:r>
          </a:p>
          <a:p>
            <a:pPr eaLnBrk="1" hangingPunct="1"/>
            <a:endParaRPr lang="en-US" altLang="it-IT" sz="1800" dirty="0">
              <a:solidFill>
                <a:srgbClr val="FF0000"/>
              </a:solidFill>
            </a:endParaRPr>
          </a:p>
          <a:p>
            <a:pPr eaLnBrk="1" hangingPunct="1"/>
            <a:r>
              <a:rPr lang="en-US" altLang="it-IT" b="1" dirty="0">
                <a:solidFill>
                  <a:srgbClr val="FF0000"/>
                </a:solidFill>
              </a:rPr>
              <a:t>P</a:t>
            </a:r>
            <a:r>
              <a:rPr lang="en-US" altLang="it-IT" sz="1800" b="1" dirty="0">
                <a:solidFill>
                  <a:srgbClr val="FF0000"/>
                </a:solidFill>
              </a:rPr>
              <a:t>lus </a:t>
            </a:r>
            <a:r>
              <a:rPr lang="en-US" altLang="it-IT" b="1" dirty="0">
                <a:solidFill>
                  <a:srgbClr val="FF0000"/>
                </a:solidFill>
              </a:rPr>
              <a:t>end   - </a:t>
            </a:r>
            <a:r>
              <a:rPr lang="en-US" altLang="it-IT" dirty="0"/>
              <a:t>for growing</a:t>
            </a:r>
          </a:p>
          <a:p>
            <a:pPr eaLnBrk="1" hangingPunct="1"/>
            <a:endParaRPr lang="en-US" altLang="it-IT" b="1" dirty="0">
              <a:solidFill>
                <a:srgbClr val="FF0000"/>
              </a:solidFill>
            </a:endParaRPr>
          </a:p>
          <a:p>
            <a:pPr eaLnBrk="1" hangingPunct="1"/>
            <a:r>
              <a:rPr lang="en-US" altLang="it-IT" sz="1800" b="1" dirty="0">
                <a:solidFill>
                  <a:srgbClr val="00B050"/>
                </a:solidFill>
              </a:rPr>
              <a:t>Minus ends</a:t>
            </a:r>
            <a:r>
              <a:rPr lang="en-US" altLang="it-IT" b="1" dirty="0">
                <a:solidFill>
                  <a:srgbClr val="00B050"/>
                </a:solidFill>
              </a:rPr>
              <a:t>    - </a:t>
            </a:r>
            <a:r>
              <a:rPr lang="en-US" altLang="it-IT" sz="1800" dirty="0"/>
              <a:t>for anchoring</a:t>
            </a:r>
          </a:p>
          <a:p>
            <a:pPr eaLnBrk="1" hangingPunct="1"/>
            <a:endParaRPr lang="en-US" altLang="it-IT" sz="1800" dirty="0"/>
          </a:p>
        </p:txBody>
      </p:sp>
      <p:sp>
        <p:nvSpPr>
          <p:cNvPr id="7" name="CasellaDiTesto 6">
            <a:extLst>
              <a:ext uri="{FF2B5EF4-FFF2-40B4-BE49-F238E27FC236}">
                <a16:creationId xmlns:a16="http://schemas.microsoft.com/office/drawing/2014/main" id="{0B9B95A3-A3ED-37AE-1C49-65AEEEF41D25}"/>
              </a:ext>
            </a:extLst>
          </p:cNvPr>
          <p:cNvSpPr txBox="1"/>
          <p:nvPr/>
        </p:nvSpPr>
        <p:spPr>
          <a:xfrm>
            <a:off x="586535" y="4941168"/>
            <a:ext cx="3580326" cy="1477328"/>
          </a:xfrm>
          <a:prstGeom prst="rect">
            <a:avLst/>
          </a:prstGeom>
          <a:noFill/>
        </p:spPr>
        <p:txBody>
          <a:bodyPr wrap="square">
            <a:spAutoFit/>
          </a:bodyPr>
          <a:lstStyle/>
          <a:p>
            <a:r>
              <a:rPr lang="en-US" dirty="0"/>
              <a:t>The most common form of a microtubule consists of </a:t>
            </a:r>
          </a:p>
          <a:p>
            <a:endParaRPr lang="en-US" dirty="0"/>
          </a:p>
          <a:p>
            <a:r>
              <a:rPr lang="en-US" b="1" dirty="0">
                <a:solidFill>
                  <a:srgbClr val="00B050"/>
                </a:solidFill>
              </a:rPr>
              <a:t>13 protofilaments</a:t>
            </a:r>
          </a:p>
          <a:p>
            <a:r>
              <a:rPr lang="en-US" b="1" dirty="0">
                <a:solidFill>
                  <a:srgbClr val="00B050"/>
                </a:solidFill>
              </a:rPr>
              <a:t> </a:t>
            </a:r>
            <a:r>
              <a:rPr lang="en-US" dirty="0"/>
              <a:t>in the tubular arrangement</a:t>
            </a:r>
            <a:endParaRPr lang="it-IT" dirty="0"/>
          </a:p>
        </p:txBody>
      </p:sp>
    </p:spTree>
    <p:extLst>
      <p:ext uri="{BB962C8B-B14F-4D97-AF65-F5344CB8AC3E}">
        <p14:creationId xmlns:p14="http://schemas.microsoft.com/office/powerpoint/2010/main" val="2838357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07504" y="0"/>
            <a:ext cx="9361735" cy="1143000"/>
          </a:xfrm>
        </p:spPr>
        <p:txBody>
          <a:bodyPr/>
          <a:lstStyle/>
          <a:p>
            <a:pPr eaLnBrk="1" hangingPunct="1"/>
            <a:r>
              <a:rPr lang="en-US" altLang="it-IT" sz="2800" b="1" dirty="0">
                <a:latin typeface="+mn-lt"/>
              </a:rPr>
              <a:t>I </a:t>
            </a:r>
            <a:r>
              <a:rPr lang="en-US" altLang="it-IT" sz="2800" b="1" dirty="0" err="1">
                <a:latin typeface="+mn-lt"/>
              </a:rPr>
              <a:t>microtubuli</a:t>
            </a:r>
            <a:r>
              <a:rPr lang="en-US" altLang="it-IT" sz="2800" b="1" dirty="0">
                <a:latin typeface="+mn-lt"/>
              </a:rPr>
              <a:t> </a:t>
            </a:r>
            <a:r>
              <a:rPr lang="en-US" altLang="it-IT" sz="2800" b="1" dirty="0" err="1">
                <a:latin typeface="+mn-lt"/>
              </a:rPr>
              <a:t>si</a:t>
            </a:r>
            <a:r>
              <a:rPr lang="en-US" altLang="it-IT" sz="2800" b="1" dirty="0">
                <a:latin typeface="+mn-lt"/>
              </a:rPr>
              <a:t> </a:t>
            </a:r>
            <a:r>
              <a:rPr lang="en-US" altLang="it-IT" sz="2800" b="1" dirty="0" err="1">
                <a:latin typeface="+mn-lt"/>
              </a:rPr>
              <a:t>assemblano</a:t>
            </a:r>
            <a:r>
              <a:rPr lang="en-US" altLang="it-IT" sz="2800" b="1" dirty="0">
                <a:latin typeface="+mn-lt"/>
              </a:rPr>
              <a:t> e </a:t>
            </a:r>
            <a:r>
              <a:rPr lang="en-US" altLang="it-IT" sz="2800" b="1" dirty="0" err="1">
                <a:latin typeface="+mn-lt"/>
              </a:rPr>
              <a:t>disassemblano</a:t>
            </a:r>
            <a:r>
              <a:rPr lang="en-US" altLang="it-IT" sz="2800" b="1" dirty="0">
                <a:latin typeface="+mn-lt"/>
              </a:rPr>
              <a:t> </a:t>
            </a:r>
            <a:r>
              <a:rPr lang="en-US" altLang="it-IT" sz="2800" b="1" dirty="0" err="1">
                <a:latin typeface="+mn-lt"/>
              </a:rPr>
              <a:t>preferenzialmente</a:t>
            </a:r>
            <a:r>
              <a:rPr lang="en-US" altLang="it-IT" sz="2800" b="1" dirty="0">
                <a:latin typeface="+mn-lt"/>
              </a:rPr>
              <a:t> </a:t>
            </a:r>
            <a:r>
              <a:rPr lang="en-US" altLang="it-IT" sz="2800" b="1" dirty="0" err="1">
                <a:latin typeface="+mn-lt"/>
              </a:rPr>
              <a:t>all’estremità</a:t>
            </a:r>
            <a:r>
              <a:rPr lang="en-US" altLang="it-IT" sz="2800" b="1" dirty="0">
                <a:latin typeface="+mn-lt"/>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628800"/>
            <a:ext cx="6238875" cy="501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Grp="1" noChangeAspect="1"/>
          </p:cNvPicPr>
          <p:nvPr>
            <p:ph idx="1"/>
          </p:nvPr>
        </p:nvPicPr>
        <p:blipFill>
          <a:blip r:embed="rId2"/>
          <a:stretch>
            <a:fillRect/>
          </a:stretch>
        </p:blipFill>
        <p:spPr>
          <a:xfrm>
            <a:off x="539552" y="692696"/>
            <a:ext cx="5862901" cy="5170269"/>
          </a:xfrm>
          <a:prstGeom prst="rect">
            <a:avLst/>
          </a:prstGeom>
          <a:noFill/>
          <a:ln w="9525">
            <a:noFill/>
          </a:ln>
        </p:spPr>
      </p:pic>
      <p:sp>
        <p:nvSpPr>
          <p:cNvPr id="2" name="Rettangolo 1"/>
          <p:cNvSpPr/>
          <p:nvPr/>
        </p:nvSpPr>
        <p:spPr>
          <a:xfrm>
            <a:off x="2279741" y="628010"/>
            <a:ext cx="4752528" cy="38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p:cNvSpPr/>
          <p:nvPr/>
        </p:nvSpPr>
        <p:spPr>
          <a:xfrm>
            <a:off x="3131840" y="3576153"/>
            <a:ext cx="3816424" cy="2531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Tubulin undergoes several post-translational modifications such as acetylation, polyglutamylation, and poly-</a:t>
            </a:r>
            <a:r>
              <a:rPr lang="en-US" dirty="0" err="1"/>
              <a:t>glycylation</a:t>
            </a:r>
            <a:r>
              <a:rPr lang="en-US" dirty="0"/>
              <a:t>, which have been shown to alter the association with certain MT motors as well as other proteins that can affect MT stability and dynamics.</a:t>
            </a:r>
            <a:endParaRPr lang="it-IT" dirty="0"/>
          </a:p>
        </p:txBody>
      </p:sp>
      <p:sp>
        <p:nvSpPr>
          <p:cNvPr id="6" name="CasellaDiTesto 5"/>
          <p:cNvSpPr txBox="1"/>
          <p:nvPr/>
        </p:nvSpPr>
        <p:spPr>
          <a:xfrm>
            <a:off x="1187624" y="125858"/>
            <a:ext cx="7542584" cy="369332"/>
          </a:xfrm>
          <a:prstGeom prst="rect">
            <a:avLst/>
          </a:prstGeom>
          <a:noFill/>
        </p:spPr>
        <p:txBody>
          <a:bodyPr wrap="square">
            <a:spAutoFit/>
          </a:bodyPr>
          <a:lstStyle/>
          <a:p>
            <a:pPr algn="l"/>
            <a:r>
              <a:rPr lang="it-IT" b="0" i="0" u="none" strike="noStrike" dirty="0">
                <a:effectLst/>
                <a:latin typeface="Arial" panose="020B0604020202020204" pitchFamily="34" charset="0"/>
              </a:rPr>
              <a:t>Post-</a:t>
            </a:r>
            <a:r>
              <a:rPr lang="it-IT" b="0" i="0" u="none" strike="noStrike" dirty="0" err="1">
                <a:effectLst/>
                <a:latin typeface="Arial" panose="020B0604020202020204" pitchFamily="34" charset="0"/>
              </a:rPr>
              <a:t>translational</a:t>
            </a:r>
            <a:r>
              <a:rPr lang="it-IT" b="0" i="0" u="none" strike="noStrike" dirty="0">
                <a:effectLst/>
                <a:latin typeface="Arial" panose="020B0604020202020204" pitchFamily="34" charset="0"/>
              </a:rPr>
              <a:t> </a:t>
            </a:r>
            <a:r>
              <a:rPr lang="it-IT" b="0" i="0" u="none" strike="noStrike" dirty="0" err="1">
                <a:effectLst/>
                <a:latin typeface="Arial" panose="020B0604020202020204" pitchFamily="34" charset="0"/>
              </a:rPr>
              <a:t>modifications</a:t>
            </a:r>
            <a:r>
              <a:rPr lang="it-IT" b="0" i="0" u="none" strike="noStrike" dirty="0">
                <a:effectLst/>
                <a:latin typeface="Arial" panose="020B0604020202020204" pitchFamily="34" charset="0"/>
              </a:rPr>
              <a:t> </a:t>
            </a:r>
            <a:r>
              <a:rPr lang="it-IT" b="0" i="0" u="none" strike="noStrike" dirty="0" err="1">
                <a:effectLst/>
                <a:latin typeface="Arial" panose="020B0604020202020204" pitchFamily="34" charset="0"/>
              </a:rPr>
              <a:t>regulate</a:t>
            </a:r>
            <a:r>
              <a:rPr lang="it-IT" b="0" i="0" u="none" strike="noStrike" dirty="0">
                <a:effectLst/>
                <a:latin typeface="Arial" panose="020B0604020202020204" pitchFamily="34" charset="0"/>
              </a:rPr>
              <a:t> </a:t>
            </a:r>
            <a:r>
              <a:rPr lang="it-IT" b="0" i="0" u="none" strike="noStrike" dirty="0" err="1">
                <a:effectLst/>
                <a:latin typeface="Arial" panose="020B0604020202020204" pitchFamily="34" charset="0"/>
              </a:rPr>
              <a:t>microtubule</a:t>
            </a:r>
            <a:r>
              <a:rPr lang="it-IT" b="0" i="0" u="none" strike="noStrike" dirty="0">
                <a:effectLst/>
                <a:latin typeface="Arial" panose="020B0604020202020204" pitchFamily="34" charset="0"/>
              </a:rPr>
              <a:t> </a:t>
            </a:r>
            <a:r>
              <a:rPr lang="it-IT" b="0" i="0" u="none" strike="noStrike" dirty="0" err="1">
                <a:effectLst/>
                <a:latin typeface="Arial" panose="020B0604020202020204" pitchFamily="34" charset="0"/>
              </a:rPr>
              <a:t>function</a:t>
            </a:r>
            <a:endParaRPr lang="it-IT" b="0" i="0" u="none" strike="noStrike" dirty="0">
              <a:effectLst/>
              <a:latin typeface="Arial" panose="020B0604020202020204" pitchFamily="34" charset="0"/>
              <a:hlinkClick r:id="rId3"/>
            </a:endParaRPr>
          </a:p>
        </p:txBody>
      </p:sp>
      <p:sp>
        <p:nvSpPr>
          <p:cNvPr id="5" name="CasellaDiTesto 4"/>
          <p:cNvSpPr txBox="1"/>
          <p:nvPr/>
        </p:nvSpPr>
        <p:spPr>
          <a:xfrm>
            <a:off x="335961" y="5950424"/>
            <a:ext cx="8472078" cy="738664"/>
          </a:xfrm>
          <a:prstGeom prst="rect">
            <a:avLst/>
          </a:prstGeom>
          <a:noFill/>
        </p:spPr>
        <p:txBody>
          <a:bodyPr wrap="square">
            <a:spAutoFit/>
          </a:bodyPr>
          <a:lstStyle/>
          <a:p>
            <a:r>
              <a:rPr lang="en-US" sz="1400" b="0" i="0" dirty="0">
                <a:solidFill>
                  <a:srgbClr val="333333"/>
                </a:solidFill>
                <a:effectLst/>
                <a:cs typeface="Arial" panose="020B0604020202020204" pitchFamily="34" charset="0"/>
              </a:rPr>
              <a:t>Tubulin </a:t>
            </a:r>
            <a:r>
              <a:rPr lang="en-US" sz="1400" b="1" i="0" dirty="0">
                <a:solidFill>
                  <a:srgbClr val="333333"/>
                </a:solidFill>
                <a:effectLst/>
                <a:cs typeface="Arial" panose="020B0604020202020204" pitchFamily="34" charset="0"/>
              </a:rPr>
              <a:t>undergoes several post-translational modifications </a:t>
            </a:r>
            <a:r>
              <a:rPr lang="en-US" sz="1400" b="0" i="0" dirty="0">
                <a:solidFill>
                  <a:srgbClr val="333333"/>
                </a:solidFill>
                <a:effectLst/>
                <a:cs typeface="Arial" panose="020B0604020202020204" pitchFamily="34" charset="0"/>
              </a:rPr>
              <a:t>such as acetylation, polyglutamylation, and poly-</a:t>
            </a:r>
            <a:r>
              <a:rPr lang="en-US" sz="1400" b="0" i="0" dirty="0" err="1">
                <a:solidFill>
                  <a:srgbClr val="333333"/>
                </a:solidFill>
                <a:effectLst/>
                <a:cs typeface="Arial" panose="020B0604020202020204" pitchFamily="34" charset="0"/>
              </a:rPr>
              <a:t>glycylation</a:t>
            </a:r>
            <a:r>
              <a:rPr lang="en-US" sz="1400" b="0" i="0" dirty="0">
                <a:solidFill>
                  <a:srgbClr val="333333"/>
                </a:solidFill>
                <a:effectLst/>
                <a:cs typeface="Arial" panose="020B0604020202020204" pitchFamily="34" charset="0"/>
              </a:rPr>
              <a:t>, which have been shown to alter the association with certain MT motors as well as other proteins that can affect MT stability and dynamics.</a:t>
            </a:r>
            <a:endParaRPr lang="it-IT" sz="14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15008" y="116632"/>
            <a:ext cx="8928992" cy="1143000"/>
          </a:xfrm>
        </p:spPr>
        <p:txBody>
          <a:bodyPr/>
          <a:lstStyle/>
          <a:p>
            <a:pPr eaLnBrk="1" hangingPunct="1"/>
            <a:r>
              <a:rPr lang="en-US" altLang="it-IT" sz="2400" b="1" dirty="0" err="1">
                <a:latin typeface="+mn-lt"/>
              </a:rPr>
              <a:t>L’instabilità</a:t>
            </a:r>
            <a:r>
              <a:rPr lang="en-US" altLang="it-IT" sz="2400" b="1" dirty="0">
                <a:latin typeface="+mn-lt"/>
              </a:rPr>
              <a:t> </a:t>
            </a:r>
            <a:r>
              <a:rPr lang="en-US" altLang="it-IT" sz="2400" b="1" dirty="0" err="1">
                <a:latin typeface="+mn-lt"/>
              </a:rPr>
              <a:t>dinamica</a:t>
            </a:r>
            <a:r>
              <a:rPr lang="en-US" altLang="it-IT" sz="2400" dirty="0">
                <a:latin typeface="+mn-lt"/>
              </a:rPr>
              <a:t>: </a:t>
            </a:r>
            <a:br>
              <a:rPr lang="en-US" altLang="it-IT" sz="2400" dirty="0">
                <a:latin typeface="+mn-lt"/>
              </a:rPr>
            </a:br>
            <a:r>
              <a:rPr lang="en-US" altLang="it-IT" sz="2400" dirty="0" err="1">
                <a:latin typeface="+mn-lt"/>
              </a:rPr>
              <a:t>una</a:t>
            </a:r>
            <a:r>
              <a:rPr lang="en-US" altLang="it-IT" sz="2400" dirty="0">
                <a:latin typeface="+mn-lt"/>
              </a:rPr>
              <a:t> </a:t>
            </a:r>
            <a:r>
              <a:rPr lang="en-US" altLang="it-IT" sz="2400" dirty="0" err="1">
                <a:latin typeface="+mn-lt"/>
              </a:rPr>
              <a:t>proprietà</a:t>
            </a:r>
            <a:r>
              <a:rPr lang="en-US" altLang="it-IT" sz="2400" dirty="0">
                <a:latin typeface="+mn-lt"/>
              </a:rPr>
              <a:t> </a:t>
            </a:r>
            <a:r>
              <a:rPr lang="en-US" altLang="it-IT" sz="2400" dirty="0" err="1">
                <a:latin typeface="+mn-lt"/>
              </a:rPr>
              <a:t>intrinseca</a:t>
            </a:r>
            <a:r>
              <a:rPr lang="en-US" altLang="it-IT" sz="2400" dirty="0">
                <a:latin typeface="+mn-lt"/>
              </a:rPr>
              <a:t> del </a:t>
            </a:r>
            <a:r>
              <a:rPr lang="en-US" altLang="it-IT" sz="2400" dirty="0" err="1">
                <a:latin typeface="+mn-lt"/>
              </a:rPr>
              <a:t>microtubulo</a:t>
            </a:r>
            <a:endParaRPr lang="en-US" altLang="it-IT" sz="2400" dirty="0">
              <a:latin typeface="+mn-lt"/>
            </a:endParaRPr>
          </a:p>
        </p:txBody>
      </p:sp>
      <p:pic>
        <p:nvPicPr>
          <p:cNvPr id="115715" name="Picture 3" descr="F1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71537"/>
            <a:ext cx="4752528" cy="285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stretch>
            <a:fillRect/>
          </a:stretch>
        </p:blipFill>
        <p:spPr>
          <a:xfrm>
            <a:off x="1907704" y="4797152"/>
            <a:ext cx="2160240" cy="1800200"/>
          </a:xfrm>
          <a:prstGeom prst="rect">
            <a:avLst/>
          </a:prstGeom>
        </p:spPr>
      </p:pic>
      <p:pic>
        <p:nvPicPr>
          <p:cNvPr id="3" name="Immagine 2" descr="16.44.png">
            <a:extLst>
              <a:ext uri="{FF2B5EF4-FFF2-40B4-BE49-F238E27FC236}">
                <a16:creationId xmlns:a16="http://schemas.microsoft.com/office/drawing/2014/main" id="{A87B0C38-C81D-59E7-86B6-2D3A5EB3AB3F}"/>
              </a:ext>
            </a:extLst>
          </p:cNvPr>
          <p:cNvPicPr>
            <a:picLocks noChangeAspect="1"/>
          </p:cNvPicPr>
          <p:nvPr/>
        </p:nvPicPr>
        <p:blipFill>
          <a:blip r:embed="rId5"/>
          <a:srcRect l="47545" t="71"/>
          <a:stretch>
            <a:fillRect/>
          </a:stretch>
        </p:blipFill>
        <p:spPr>
          <a:xfrm>
            <a:off x="5808359" y="1630025"/>
            <a:ext cx="2724081" cy="5111343"/>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282726" y="107825"/>
            <a:ext cx="4706339" cy="485260"/>
          </a:xfrm>
        </p:spPr>
        <p:txBody>
          <a:bodyPr/>
          <a:lstStyle/>
          <a:p>
            <a:pPr eaLnBrk="1" hangingPunct="1"/>
            <a:r>
              <a:rPr lang="en-US" sz="2800" b="1" dirty="0">
                <a:solidFill>
                  <a:srgbClr val="FF0000"/>
                </a:solidFill>
              </a:rPr>
              <a:t>dynamic instability </a:t>
            </a:r>
            <a:r>
              <a:rPr lang="en-US" altLang="it-IT" sz="2800" dirty="0">
                <a:latin typeface="Arial" panose="020B0604020202020204" pitchFamily="34" charset="0"/>
                <a:cs typeface="Arial" panose="020B0604020202020204" pitchFamily="34" charset="0"/>
              </a:rPr>
              <a:t>in vivo</a:t>
            </a:r>
          </a:p>
        </p:txBody>
      </p:sp>
      <p:sp>
        <p:nvSpPr>
          <p:cNvPr id="4" name="CasellaDiTesto 3"/>
          <p:cNvSpPr txBox="1"/>
          <p:nvPr/>
        </p:nvSpPr>
        <p:spPr>
          <a:xfrm>
            <a:off x="6804248" y="2627744"/>
            <a:ext cx="2219582" cy="369332"/>
          </a:xfrm>
          <a:prstGeom prst="rect">
            <a:avLst/>
          </a:prstGeom>
          <a:noFill/>
        </p:spPr>
        <p:txBody>
          <a:bodyPr wrap="none" rtlCol="0">
            <a:spAutoFit/>
          </a:bodyPr>
          <a:lstStyle/>
          <a:p>
            <a:r>
              <a:rPr lang="it-IT" b="1" dirty="0">
                <a:solidFill>
                  <a:srgbClr val="FF0000"/>
                </a:solidFill>
              </a:rPr>
              <a:t>VIDEO ASSEMBLY</a:t>
            </a:r>
          </a:p>
        </p:txBody>
      </p:sp>
      <p:sp>
        <p:nvSpPr>
          <p:cNvPr id="6" name="CasellaDiTesto 5"/>
          <p:cNvSpPr txBox="1"/>
          <p:nvPr/>
        </p:nvSpPr>
        <p:spPr>
          <a:xfrm>
            <a:off x="1253123" y="4920065"/>
            <a:ext cx="6120680" cy="369332"/>
          </a:xfrm>
          <a:prstGeom prst="rect">
            <a:avLst/>
          </a:prstGeom>
          <a:noFill/>
        </p:spPr>
        <p:txBody>
          <a:bodyPr wrap="square">
            <a:spAutoFit/>
          </a:bodyPr>
          <a:lstStyle/>
          <a:p>
            <a:r>
              <a:rPr lang="en-US" b="1" dirty="0">
                <a:solidFill>
                  <a:srgbClr val="FF0000"/>
                </a:solidFill>
              </a:rPr>
              <a:t>Why is dynamic instability useful biologically?</a:t>
            </a:r>
            <a:endParaRPr lang="it-IT" b="1" dirty="0">
              <a:solidFill>
                <a:srgbClr val="FF0000"/>
              </a:solidFill>
            </a:endParaRPr>
          </a:p>
        </p:txBody>
      </p:sp>
      <p:sp>
        <p:nvSpPr>
          <p:cNvPr id="8" name="CasellaDiTesto 7"/>
          <p:cNvSpPr txBox="1"/>
          <p:nvPr/>
        </p:nvSpPr>
        <p:spPr>
          <a:xfrm>
            <a:off x="272133" y="5409778"/>
            <a:ext cx="8751697" cy="646331"/>
          </a:xfrm>
          <a:prstGeom prst="rect">
            <a:avLst/>
          </a:prstGeom>
          <a:noFill/>
        </p:spPr>
        <p:txBody>
          <a:bodyPr wrap="square">
            <a:spAutoFit/>
          </a:bodyPr>
          <a:lstStyle/>
          <a:p>
            <a:r>
              <a:rPr lang="en-US" dirty="0"/>
              <a:t>Dynamic instability allows the cell to rapidly reorganize the cytoskeleton when necessary. </a:t>
            </a:r>
            <a:endParaRPr lang="it-IT" dirty="0"/>
          </a:p>
        </p:txBody>
      </p:sp>
      <p:sp>
        <p:nvSpPr>
          <p:cNvPr id="10" name="CasellaDiTesto 9"/>
          <p:cNvSpPr txBox="1"/>
          <p:nvPr/>
        </p:nvSpPr>
        <p:spPr>
          <a:xfrm>
            <a:off x="272133" y="6046039"/>
            <a:ext cx="7902624" cy="646331"/>
          </a:xfrm>
          <a:prstGeom prst="rect">
            <a:avLst/>
          </a:prstGeom>
          <a:noFill/>
        </p:spPr>
        <p:txBody>
          <a:bodyPr wrap="square">
            <a:spAutoFit/>
          </a:bodyPr>
          <a:lstStyle/>
          <a:p>
            <a:r>
              <a:rPr lang="en-US" dirty="0"/>
              <a:t>an array of microtubules can adapt quickly to changes in the environment, adopting </a:t>
            </a:r>
            <a:r>
              <a:rPr lang="en-US" dirty="0">
                <a:solidFill>
                  <a:srgbClr val="00B0F0"/>
                </a:solidFill>
              </a:rPr>
              <a:t>new spatial arrangements in response to cellular needs</a:t>
            </a:r>
            <a:endParaRPr lang="it-IT"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1650" t="20600" r="27951" b="5201"/>
          <a:stretch>
            <a:fillRect/>
          </a:stretch>
        </p:blipFill>
        <p:spPr>
          <a:xfrm>
            <a:off x="899592" y="188640"/>
            <a:ext cx="7564915" cy="6264696"/>
          </a:xfrm>
          <a:prstGeom prst="rect">
            <a:avLst/>
          </a:prstGeom>
        </p:spPr>
      </p:pic>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1289</Words>
  <Application>Microsoft Office PowerPoint</Application>
  <PresentationFormat>Presentazione su schermo (4:3)</PresentationFormat>
  <Paragraphs>142</Paragraphs>
  <Slides>36</Slides>
  <Notes>16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36</vt:i4>
      </vt:variant>
    </vt:vector>
  </HeadingPairs>
  <TitlesOfParts>
    <vt:vector size="44" baseType="lpstr">
      <vt:lpstr>-apple-system</vt:lpstr>
      <vt:lpstr>Arial</vt:lpstr>
      <vt:lpstr>Cambria</vt:lpstr>
      <vt:lpstr>Comic Sans MS</vt:lpstr>
      <vt:lpstr>HelveticaNeueLTStd-Lt</vt:lpstr>
      <vt:lpstr>Symbol</vt:lpstr>
      <vt:lpstr>Times New Roman (Hebrew)</vt:lpstr>
      <vt:lpstr>Struttura predefinita</vt:lpstr>
      <vt:lpstr>Presentazione standard di PowerPoint</vt:lpstr>
      <vt:lpstr>Presentazione standard di PowerPoint</vt:lpstr>
      <vt:lpstr>Presentazione standard di PowerPoint</vt:lpstr>
      <vt:lpstr>Presentazione standard di PowerPoint</vt:lpstr>
      <vt:lpstr>I microtubuli si assemblano e disassemblano preferenzialmente all’estremità (+)</vt:lpstr>
      <vt:lpstr>Presentazione standard di PowerPoint</vt:lpstr>
      <vt:lpstr>L’instabilità dinamica:  una proprietà intrinseca del microtubulo</vt:lpstr>
      <vt:lpstr>dynamic instability in vivo</vt:lpstr>
      <vt:lpstr>Presentazione standard di PowerPoint</vt:lpstr>
      <vt:lpstr>I microtubuli si formano a partire da  centri di organizzazione microtubulare (MTOC)</vt:lpstr>
      <vt:lpstr>Presentazione standard di PowerPoint</vt:lpstr>
      <vt:lpstr>Presentazione standard di PowerPoint</vt:lpstr>
      <vt:lpstr>La maggior parte dei microtubuli hanno un orientamento costante rispetto ai propri MTOCs</vt:lpstr>
      <vt:lpstr>La Colchicina distrugge la dinamica dei microtubuli</vt:lpstr>
      <vt:lpstr>microtubule-associated proteins (MAPs)</vt:lpstr>
      <vt:lpstr> MAPs</vt:lpstr>
      <vt:lpstr>Presentazione standard di PowerPoint</vt:lpstr>
      <vt:lpstr>Proteine che si associano ai microtubuli (MAPs) legano i microtubuli tra loro</vt:lpstr>
      <vt:lpstr>Presentazione standard di PowerPoint</vt:lpstr>
      <vt:lpstr>Presentazione standard di PowerPoint</vt:lpstr>
      <vt:lpstr>Molteplici proteine motrici sono responsabili del movimento di vescicole</vt:lpstr>
      <vt:lpstr>The motor proteins: Kinesin, dyneins  </vt:lpstr>
      <vt:lpstr>Presentazione standard di PowerPoint</vt:lpstr>
      <vt:lpstr>Presentazione standard di PowerPoint</vt:lpstr>
      <vt:lpstr>Presentazione standard di PowerPoint</vt:lpstr>
      <vt:lpstr>Presentazione standard di PowerPoint</vt:lpstr>
      <vt:lpstr>Presentazione standard di PowerPoint</vt:lpstr>
      <vt:lpstr>I granuli di pigmento si muovono lungo i microtubuli</vt:lpstr>
      <vt:lpstr> strutture mobili  costituite da microtubuli e dineine</vt:lpstr>
      <vt:lpstr>Presentazione standard di PowerPoint</vt:lpstr>
      <vt:lpstr>Presentazione standard di PowerPoint</vt:lpstr>
      <vt:lpstr>Presentazione standard di PowerPoint</vt:lpstr>
      <vt:lpstr>Struttura generale dei flagelli e delle cilia</vt:lpstr>
      <vt:lpstr>Presentazione standard di PowerPoint</vt:lpstr>
      <vt:lpstr>Il movimento dei microtubuli ciliari e flagellari dipende da una particolare dineina</vt:lpstr>
      <vt:lpstr>Presentazione standard di PowerPoint</vt:lpstr>
    </vt:vector>
  </TitlesOfParts>
  <Company>DIP BIO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Daniele Sblattero</dc:creator>
  <cp:lastModifiedBy>daniele sblattero</cp:lastModifiedBy>
  <cp:revision>310</cp:revision>
  <dcterms:created xsi:type="dcterms:W3CDTF">2005-11-14T15:45:00Z</dcterms:created>
  <dcterms:modified xsi:type="dcterms:W3CDTF">2023-12-15T13:56:16Z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1033-12.2.0.13266</vt:lpwstr>
  </property>
  <property fmtid="{D5CDD505-2E9C-101B-9397-08002B2CF9AE}" pid="3" name="ICV">
    <vt:lpwstr>1558D36762C14116871051551FE669BC</vt:lpwstr>
  </property>
</Properties>
</file>