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57" r:id="rId2"/>
    <p:sldId id="623" r:id="rId3"/>
    <p:sldId id="752" r:id="rId4"/>
    <p:sldId id="258" r:id="rId5"/>
    <p:sldId id="1149" r:id="rId6"/>
    <p:sldId id="377" r:id="rId7"/>
    <p:sldId id="401" r:id="rId8"/>
    <p:sldId id="400" r:id="rId9"/>
    <p:sldId id="356" r:id="rId10"/>
    <p:sldId id="259" r:id="rId11"/>
    <p:sldId id="260" r:id="rId12"/>
    <p:sldId id="261" r:id="rId13"/>
    <p:sldId id="403" r:id="rId14"/>
    <p:sldId id="1154" r:id="rId15"/>
    <p:sldId id="1155" r:id="rId16"/>
    <p:sldId id="1156" r:id="rId17"/>
    <p:sldId id="263" r:id="rId18"/>
    <p:sldId id="268" r:id="rId19"/>
    <p:sldId id="416" r:id="rId20"/>
    <p:sldId id="404" r:id="rId21"/>
    <p:sldId id="269" r:id="rId22"/>
    <p:sldId id="265" r:id="rId23"/>
    <p:sldId id="405" r:id="rId24"/>
    <p:sldId id="266" r:id="rId25"/>
    <p:sldId id="267" r:id="rId26"/>
    <p:sldId id="418" r:id="rId27"/>
    <p:sldId id="337" r:id="rId28"/>
    <p:sldId id="271" r:id="rId29"/>
    <p:sldId id="375" r:id="rId30"/>
    <p:sldId id="272" r:id="rId31"/>
    <p:sldId id="867" r:id="rId32"/>
    <p:sldId id="274" r:id="rId33"/>
    <p:sldId id="406" r:id="rId34"/>
    <p:sldId id="1157" r:id="rId35"/>
    <p:sldId id="1158" r:id="rId36"/>
    <p:sldId id="275" r:id="rId37"/>
    <p:sldId id="396" r:id="rId38"/>
    <p:sldId id="278" r:id="rId39"/>
    <p:sldId id="280" r:id="rId40"/>
    <p:sldId id="281" r:id="rId41"/>
    <p:sldId id="349" r:id="rId42"/>
    <p:sldId id="420" r:id="rId43"/>
    <p:sldId id="342" r:id="rId44"/>
    <p:sldId id="343" r:id="rId45"/>
    <p:sldId id="344" r:id="rId46"/>
    <p:sldId id="425" r:id="rId47"/>
    <p:sldId id="426" r:id="rId48"/>
    <p:sldId id="1161" r:id="rId49"/>
    <p:sldId id="287" r:id="rId50"/>
    <p:sldId id="353" r:id="rId51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0000"/>
    <a:srgbClr val="CCD4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9825" autoAdjust="0"/>
  </p:normalViewPr>
  <p:slideViewPr>
    <p:cSldViewPr showGuides="1">
      <p:cViewPr varScale="1">
        <p:scale>
          <a:sx n="111" d="100"/>
          <a:sy n="111" d="100"/>
        </p:scale>
        <p:origin x="161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7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F985DD3-B1B8-49C9-83E9-C560B3232E7E}" type="slidenum">
              <a:rPr lang="it-IT" altLang="it-IT"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E29453-645C-44F0-9C46-AB91217B90BA}" type="slidenum">
              <a:rPr lang="en-US" altLang="it-IT" smtClean="0"/>
              <a:t>7</a:t>
            </a:fld>
            <a:endParaRPr lang="en-US" altLang="it-IT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EE7164-DBB2-4E90-AC17-A787DC35DFBD}" type="slidenum">
              <a:rPr lang="it-IT" altLang="it-IT" smtClean="0"/>
              <a:t>22</a:t>
            </a:fld>
            <a:endParaRPr lang="it-IT" altLang="it-IT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2681C8-F147-48BA-8B03-04945859EB5E}" type="slidenum">
              <a:rPr lang="en-US" altLang="it-IT" smtClean="0"/>
              <a:t>23</a:t>
            </a:fld>
            <a:endParaRPr lang="en-US" altLang="it-IT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BED124-9CA2-4B30-9389-684295181F0B}" type="slidenum">
              <a:rPr lang="it-IT" altLang="it-IT" smtClean="0"/>
              <a:t>24</a:t>
            </a:fld>
            <a:endParaRPr lang="it-IT" altLang="it-IT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F04D88-2FB9-4FF0-8EBB-2498A8A64694}" type="slidenum">
              <a:rPr lang="it-IT" altLang="it-IT" smtClean="0"/>
              <a:t>25</a:t>
            </a:fld>
            <a:endParaRPr lang="it-IT" altLang="it-IT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BF413D-660D-44A2-BE63-91041B9092C8}" type="slidenum">
              <a:rPr lang="it-IT" altLang="it-IT" smtClean="0"/>
              <a:t>26</a:t>
            </a:fld>
            <a:endParaRPr lang="it-IT" altLang="it-IT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EFBEBA-72F1-4AE1-A95F-9F5DAB649CC9}" type="slidenum">
              <a:rPr lang="it-IT" altLang="it-IT" smtClean="0"/>
              <a:t>28</a:t>
            </a:fld>
            <a:endParaRPr lang="it-IT" altLang="it-IT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E71B64-7667-45AF-8B16-451BA9730CAF}" type="slidenum">
              <a:rPr lang="it-IT" altLang="it-IT" smtClean="0"/>
              <a:t>30</a:t>
            </a:fld>
            <a:endParaRPr lang="it-IT" altLang="it-IT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937E8F-6D3B-430F-9C5A-BA8E74ED94DC}" type="slidenum">
              <a:rPr lang="it-IT" altLang="it-IT" smtClean="0"/>
              <a:t>32</a:t>
            </a:fld>
            <a:endParaRPr lang="it-IT" altLang="it-IT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F88DCA-039E-405F-A5B6-93D47711D0EA}" type="slidenum">
              <a:rPr lang="en-US" altLang="it-IT" smtClean="0"/>
              <a:t>33</a:t>
            </a:fld>
            <a:endParaRPr lang="en-US" altLang="it-IT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9E581C-16BA-4381-B047-08638BB26A9D}" type="slidenum">
              <a:rPr lang="it-IT" altLang="it-IT" smtClean="0"/>
              <a:t>36</a:t>
            </a:fld>
            <a:endParaRPr lang="it-IT" altLang="it-IT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B500B3-1669-4DFF-9B9D-2BDCEDD73DF5}" type="slidenum">
              <a:rPr lang="en-US" altLang="it-IT" smtClean="0"/>
              <a:t>8</a:t>
            </a:fld>
            <a:endParaRPr lang="en-US" altLang="it-IT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C11601-50D3-4DA1-8D26-9AA166C20DF8}" type="slidenum">
              <a:rPr lang="it-IT" altLang="it-IT" smtClean="0"/>
              <a:t>38</a:t>
            </a:fld>
            <a:endParaRPr lang="it-IT" altLang="it-IT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89A3EE-B385-4FA6-841C-F3F95909E412}" type="slidenum">
              <a:rPr lang="it-IT" altLang="it-IT" smtClean="0"/>
              <a:t>39</a:t>
            </a:fld>
            <a:endParaRPr lang="it-IT" altLang="it-IT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660605-9102-4E48-9105-BAA5B7B283B3}" type="slidenum">
              <a:rPr lang="it-IT" altLang="it-IT" smtClean="0"/>
              <a:t>40</a:t>
            </a:fld>
            <a:endParaRPr lang="it-IT" altLang="it-IT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D3A7BA-8E4A-4D28-9364-B0A98B97D15F}" type="slidenum">
              <a:rPr lang="it-IT" altLang="it-IT" smtClean="0"/>
              <a:t>42</a:t>
            </a:fld>
            <a:endParaRPr lang="it-IT" altLang="it-IT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351DCD-4208-48A1-A836-9C92DE460D56}" type="slidenum">
              <a:rPr lang="it-IT" altLang="it-IT" smtClean="0"/>
              <a:t>49</a:t>
            </a:fld>
            <a:endParaRPr lang="it-IT" altLang="it-IT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8C843C-30AC-4E79-8C2F-9D5C236EDD78}" type="slidenum">
              <a:rPr lang="it-IT" altLang="it-IT" smtClean="0"/>
              <a:t>10</a:t>
            </a:fld>
            <a:endParaRPr lang="it-IT" altLang="it-IT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4E6FA56-1DB9-4216-B744-A79F6C70848F}" type="slidenum">
              <a:rPr lang="it-IT" altLang="it-IT" smtClean="0"/>
              <a:t>12</a:t>
            </a:fld>
            <a:endParaRPr lang="it-IT" altLang="it-IT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C8900B-6AE5-4931-94B3-406AB1E2FED9}" type="slidenum">
              <a:rPr lang="en-US" altLang="it-IT" smtClean="0"/>
              <a:t>13</a:t>
            </a:fld>
            <a:endParaRPr lang="en-US" altLang="it-IT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B9D2D9-6A61-4D6E-AFA8-998D9DB8FE0A}" type="slidenum">
              <a:rPr lang="it-IT" altLang="it-IT" smtClean="0"/>
              <a:t>17</a:t>
            </a:fld>
            <a:endParaRPr lang="it-IT" altLang="it-IT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366179-1301-4F0F-9F22-C940AAC11794}" type="slidenum">
              <a:rPr lang="it-IT" altLang="it-IT" smtClean="0"/>
              <a:t>18</a:t>
            </a:fld>
            <a:endParaRPr lang="it-IT" altLang="it-IT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F236EA-3AC9-4385-823E-63DF6F27A293}" type="slidenum">
              <a:rPr lang="en-US" altLang="it-IT" smtClean="0"/>
              <a:t>20</a:t>
            </a:fld>
            <a:endParaRPr lang="en-US" altLang="it-IT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743B41-311E-428F-A3C9-22CC29B7BDEB}" type="slidenum">
              <a:rPr lang="it-IT" altLang="it-IT" smtClean="0"/>
              <a:t>21</a:t>
            </a:fld>
            <a:endParaRPr lang="it-IT" altLang="it-IT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D6DC-1EB2-4836-93B1-41BEFFEDC3F2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4DD25-738A-4CE0-BFE0-7BE42A47B8D4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780B9-9997-4B05-8CC5-4E03D58E7111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67A02-DB7E-468C-A1B4-84079F3D36D1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12BC2-6CB1-4135-B102-B05C6F816059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B5720-A0BF-4E69-92A9-2B77A2F98DC0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2645E-628C-40E5-9803-BA350C86569D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F07F6-A1C8-4788-96F9-4A612A325D27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3B690-5D52-4B7B-9CDA-A0D066493B35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AA16B-2E44-4D5F-ABF6-D15858AB9BBA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C8706-4162-4E02-8469-FA8F8B9A687F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55D4E-F192-489F-BE28-7738B75B1456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6178FEE-AF64-4C50-B463-B02AC906D049}" type="slidenum">
              <a:rPr lang="it-IT" altLang="it-IT"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hyperlink" Target="ANIMAZIONI_MEDICINA/17.7-myosin.mov" TargetMode="External"/><Relationship Id="rId4" Type="http://schemas.openxmlformats.org/officeDocument/2006/relationships/hyperlink" Target="file:///C:\LAVORO_DAN\CORSI_ESAMI_NOVARA\MEDICINA\lezioni-medicina\lezioni-medicina\ANIMAZIONI_MEDICINA\movies4\MCB%20IV%20ANIMATIONS\actina%20miosina.MOV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95605" y="332105"/>
            <a:ext cx="3915410" cy="1582420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r>
              <a:rPr lang="it-IT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Citoscheletro</a:t>
            </a:r>
            <a:r>
              <a:rPr lang="it-IT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è l’impalcatura strutturale dell’ambiente intracellulare</a:t>
            </a:r>
          </a:p>
        </p:txBody>
      </p:sp>
      <p:pic>
        <p:nvPicPr>
          <p:cNvPr id="4099" name="Picture 3" descr="F18-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145" y="193675"/>
            <a:ext cx="4237990" cy="666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395605" y="2492375"/>
            <a:ext cx="3438525" cy="2453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r>
              <a:rPr lang="it-IT" sz="32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+mn-ea"/>
              </a:rPr>
              <a:t>Microfilamenti</a:t>
            </a:r>
            <a:endParaRPr lang="it-IT" sz="3200" b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endParaRPr lang="it-IT" sz="3200" b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r>
              <a:rPr lang="it-IT" sz="32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+mn-ea"/>
              </a:rPr>
              <a:t>Microtubuli </a:t>
            </a:r>
            <a:endParaRPr lang="it-IT" sz="3200" b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endParaRPr lang="it-IT" sz="3200" b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r>
              <a:rPr lang="it-IT" sz="32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+mn-ea"/>
              </a:rPr>
              <a:t>Filamenti intermedi </a:t>
            </a:r>
            <a:endParaRPr lang="en-US" sz="32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548680"/>
            <a:ext cx="7802760" cy="4659313"/>
          </a:xfrm>
        </p:spPr>
        <p:txBody>
          <a:bodyPr/>
          <a:lstStyle/>
          <a:p>
            <a:pPr algn="l" eaLnBrk="1" hangingPunct="1">
              <a:tabLst>
                <a:tab pos="179070" algn="l"/>
              </a:tabLst>
              <a:defRPr/>
            </a:pPr>
            <a:r>
              <a:rPr lang="en-US" sz="3000" b="1" dirty="0">
                <a:latin typeface="+mn-lt"/>
              </a:rPr>
              <a:t>I </a:t>
            </a:r>
            <a:r>
              <a:rPr lang="en-US" sz="3000" b="1" dirty="0" err="1">
                <a:solidFill>
                  <a:srgbClr val="FF0000"/>
                </a:solidFill>
                <a:latin typeface="+mn-lt"/>
              </a:rPr>
              <a:t>microfilamenti</a:t>
            </a:r>
            <a:r>
              <a:rPr lang="en-US" sz="3000" b="1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sono</a:t>
            </a:r>
            <a:r>
              <a:rPr lang="en-US" sz="3000" dirty="0">
                <a:latin typeface="+mn-lt"/>
              </a:rPr>
              <a:t> la </a:t>
            </a:r>
            <a:r>
              <a:rPr lang="en-US" sz="3000" dirty="0" err="1">
                <a:latin typeface="+mn-lt"/>
              </a:rPr>
              <a:t>componente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citoscheletrica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responsabile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della</a:t>
            </a:r>
            <a:r>
              <a:rPr lang="en-US" sz="3000" dirty="0">
                <a:latin typeface="+mn-lt"/>
              </a:rPr>
              <a:t>:</a:t>
            </a:r>
            <a:br>
              <a:rPr lang="en-US" sz="3000" dirty="0">
                <a:latin typeface="+mn-lt"/>
              </a:rPr>
            </a:br>
            <a:r>
              <a:rPr lang="en-US" sz="3000" b="1" dirty="0">
                <a:latin typeface="+mn-lt"/>
              </a:rPr>
              <a:t>	</a:t>
            </a:r>
            <a:br>
              <a:rPr lang="en-US" sz="3000" b="1" dirty="0">
                <a:latin typeface="+mn-lt"/>
              </a:rPr>
            </a:br>
            <a:r>
              <a:rPr lang="en-US" sz="3000" dirty="0">
                <a:latin typeface="+mn-lt"/>
              </a:rPr>
              <a:t>	- </a:t>
            </a:r>
            <a:r>
              <a:rPr lang="en-US" sz="3000" dirty="0" err="1">
                <a:latin typeface="+mn-lt"/>
              </a:rPr>
              <a:t>morfologia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cellulare</a:t>
            </a:r>
            <a:r>
              <a:rPr lang="en-US" sz="3000" dirty="0">
                <a:latin typeface="+mn-lt"/>
              </a:rPr>
              <a:t> </a:t>
            </a: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	</a:t>
            </a: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	- </a:t>
            </a:r>
            <a:r>
              <a:rPr lang="en-US" sz="3000" dirty="0" err="1">
                <a:latin typeface="+mn-lt"/>
              </a:rPr>
              <a:t>motilità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cellulare</a:t>
            </a: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	</a:t>
            </a: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	- </a:t>
            </a:r>
            <a:r>
              <a:rPr lang="en-US" sz="3000" dirty="0" err="1">
                <a:latin typeface="+mn-lt"/>
              </a:rPr>
              <a:t>contrazione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muscolare</a:t>
            </a: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	</a:t>
            </a: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	- </a:t>
            </a:r>
            <a:r>
              <a:rPr lang="en-US" sz="3000" dirty="0" err="1">
                <a:latin typeface="+mn-lt"/>
              </a:rPr>
              <a:t>citochinesi</a:t>
            </a:r>
            <a:endParaRPr lang="en-US" sz="3000" dirty="0"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3518" y="897359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microfilamenti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sono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principalmente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costituiti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dalla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proteina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actina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4579" name="Picture 3" descr="F18-0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94" y="2744415"/>
            <a:ext cx="4067936" cy="375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F05-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6925" y="2963863"/>
            <a:ext cx="4357688" cy="3532187"/>
          </a:xfrm>
          <a:noFill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524375" y="3228975"/>
            <a:ext cx="2333625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FITC-Falloidina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76672"/>
            <a:ext cx="8472487" cy="1143000"/>
          </a:xfrm>
        </p:spPr>
        <p:txBody>
          <a:bodyPr/>
          <a:lstStyle/>
          <a:p>
            <a:pPr algn="l" eaLnBrk="1" hangingPunct="1"/>
            <a:r>
              <a:rPr lang="en-US" alt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L’actina</a:t>
            </a:r>
            <a: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è </a:t>
            </a:r>
            <a:r>
              <a:rPr lang="en-US" alt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proteina</a:t>
            </a:r>
            <a: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citosolica</a:t>
            </a:r>
            <a: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sua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conformazione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globulare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dipende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dal </a:t>
            </a:r>
            <a:r>
              <a:rPr lang="en-US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legame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al ATP</a:t>
            </a:r>
          </a:p>
        </p:txBody>
      </p:sp>
      <p:pic>
        <p:nvPicPr>
          <p:cNvPr id="25603" name="Picture 3" descr="F18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95"/>
          <a:stretch>
            <a:fillRect/>
          </a:stretch>
        </p:blipFill>
        <p:spPr bwMode="auto">
          <a:xfrm>
            <a:off x="1979712" y="1916832"/>
            <a:ext cx="481330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2"/>
          <p:cNvSpPr txBox="1">
            <a:spLocks noChangeArrowheads="1"/>
          </p:cNvSpPr>
          <p:nvPr/>
        </p:nvSpPr>
        <p:spPr bwMode="auto">
          <a:xfrm>
            <a:off x="3635896" y="69929"/>
            <a:ext cx="1220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b="1" dirty="0">
                <a:cs typeface="Arial" panose="020B0604020202020204" pitchFamily="34" charset="0"/>
              </a:rPr>
              <a:t>Actin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79512" y="702041"/>
            <a:ext cx="85227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Actin subunits assemble </a:t>
            </a:r>
            <a:r>
              <a:rPr lang="en-US" b="1" dirty="0">
                <a:cs typeface="Arial" panose="020B0604020202020204" pitchFamily="34" charset="0"/>
              </a:rPr>
              <a:t>head-to-tail</a:t>
            </a:r>
            <a:r>
              <a:rPr lang="en-US" dirty="0">
                <a:cs typeface="Arial" panose="020B0604020202020204" pitchFamily="34" charset="0"/>
              </a:rPr>
              <a:t> to form a tight, </a:t>
            </a:r>
            <a:r>
              <a:rPr lang="en-US" b="1" dirty="0">
                <a:cs typeface="Arial" panose="020B0604020202020204" pitchFamily="34" charset="0"/>
              </a:rPr>
              <a:t>right-handed helix</a:t>
            </a:r>
            <a:r>
              <a:rPr lang="en-US" dirty="0">
                <a:cs typeface="Arial" panose="020B0604020202020204" pitchFamily="34" charset="0"/>
              </a:rPr>
              <a:t>, forming a structure about </a:t>
            </a:r>
            <a:r>
              <a:rPr lang="en-US" b="1" dirty="0">
                <a:cs typeface="Arial" panose="020B0604020202020204" pitchFamily="34" charset="0"/>
              </a:rPr>
              <a:t>7-8 nm wide </a:t>
            </a:r>
            <a:r>
              <a:rPr lang="en-US" dirty="0">
                <a:cs typeface="Arial" panose="020B0604020202020204" pitchFamily="34" charset="0"/>
              </a:rPr>
              <a:t>called filamentous or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F-actin</a:t>
            </a:r>
            <a:endParaRPr lang="it-IT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042042"/>
            <a:ext cx="6696744" cy="417546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64A49B0-CBE0-AB58-056C-34676D587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1484784"/>
            <a:ext cx="1341926" cy="516125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88BA05F-10B9-D9BB-1951-08671855B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916832"/>
            <a:ext cx="5868652" cy="469492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30DE74F-B4A2-4434-DA1A-14F062D3936F}"/>
              </a:ext>
            </a:extLst>
          </p:cNvPr>
          <p:cNvSpPr txBox="1">
            <a:spLocks noChangeArrowheads="1"/>
          </p:cNvSpPr>
          <p:nvPr/>
        </p:nvSpPr>
        <p:spPr>
          <a:xfrm>
            <a:off x="539552" y="476672"/>
            <a:ext cx="8280920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sz="2400" kern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L’</a:t>
            </a:r>
            <a:r>
              <a:rPr lang="en-US" sz="24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actina</a:t>
            </a:r>
            <a:r>
              <a:rPr lang="en-US" sz="24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globulare</a:t>
            </a:r>
            <a:r>
              <a:rPr lang="en-US" sz="2400" b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24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(</a:t>
            </a:r>
            <a:r>
              <a:rPr lang="en-US" sz="24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G-</a:t>
            </a:r>
            <a:r>
              <a:rPr lang="en-US" sz="24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actina</a:t>
            </a:r>
            <a:r>
              <a:rPr lang="en-US" sz="24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) </a:t>
            </a:r>
            <a:r>
              <a:rPr lang="en-US" sz="2400" kern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polimerizza</a:t>
            </a:r>
            <a:r>
              <a:rPr lang="en-US" sz="24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per </a:t>
            </a:r>
            <a:r>
              <a:rPr lang="en-US" sz="2400" kern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formare</a:t>
            </a:r>
            <a:r>
              <a:rPr lang="en-US" sz="24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2400" kern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lunghe</a:t>
            </a:r>
            <a:r>
              <a:rPr lang="en-US" sz="24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eliche di 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actina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filamentosa</a:t>
            </a:r>
            <a:r>
              <a:rPr lang="en-US" sz="24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(</a:t>
            </a: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F-</a:t>
            </a:r>
            <a:r>
              <a:rPr lang="en-US" sz="2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actina</a:t>
            </a:r>
            <a:r>
              <a:rPr lang="en-US" sz="24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) </a:t>
            </a:r>
            <a:endParaRPr lang="en-US" sz="2400" kern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108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2FF80E1-3AD7-CAD6-F6E7-FC9FC24E3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80728"/>
            <a:ext cx="8096250" cy="390525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A24247-5262-556D-6FF9-98FCAACA660F}"/>
              </a:ext>
            </a:extLst>
          </p:cNvPr>
          <p:cNvSpPr txBox="1"/>
          <p:nvPr/>
        </p:nvSpPr>
        <p:spPr>
          <a:xfrm>
            <a:off x="166408" y="5085184"/>
            <a:ext cx="88111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 err="1"/>
              <a:t>Actin</a:t>
            </a:r>
            <a:r>
              <a:rPr lang="it-IT" sz="1600" dirty="0"/>
              <a:t> </a:t>
            </a:r>
            <a:r>
              <a:rPr lang="it-IT" sz="1600" dirty="0" err="1"/>
              <a:t>subunits</a:t>
            </a:r>
            <a:r>
              <a:rPr lang="it-IT" sz="1600" dirty="0"/>
              <a:t> can </a:t>
            </a:r>
            <a:r>
              <a:rPr lang="it-IT" sz="1600" dirty="0" err="1"/>
              <a:t>spontaneously</a:t>
            </a:r>
            <a:r>
              <a:rPr lang="it-IT" sz="1600" dirty="0"/>
              <a:t> </a:t>
            </a:r>
            <a:r>
              <a:rPr lang="it-IT" sz="1600" dirty="0" err="1"/>
              <a:t>bind</a:t>
            </a:r>
            <a:r>
              <a:rPr lang="it-IT" sz="1600" dirty="0"/>
              <a:t> one </a:t>
            </a:r>
            <a:r>
              <a:rPr lang="it-IT" sz="1600" dirty="0" err="1"/>
              <a:t>another</a:t>
            </a:r>
            <a:r>
              <a:rPr lang="it-IT" sz="1600" dirty="0"/>
              <a:t>, </a:t>
            </a:r>
            <a:r>
              <a:rPr lang="it-IT" sz="1600" dirty="0" err="1"/>
              <a:t>but</a:t>
            </a:r>
            <a:r>
              <a:rPr lang="it-IT" sz="1600" dirty="0"/>
              <a:t> the </a:t>
            </a:r>
            <a:r>
              <a:rPr lang="it-IT" sz="1600" dirty="0" err="1"/>
              <a:t>association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unstable</a:t>
            </a:r>
            <a:r>
              <a:rPr lang="it-IT" sz="1600" dirty="0"/>
              <a:t> </a:t>
            </a:r>
            <a:r>
              <a:rPr lang="it-IT" sz="1600" dirty="0" err="1"/>
              <a:t>until</a:t>
            </a:r>
            <a:r>
              <a:rPr lang="it-IT" sz="1600" dirty="0"/>
              <a:t> </a:t>
            </a:r>
            <a:r>
              <a:rPr lang="it-IT" sz="1600" dirty="0" err="1"/>
              <a:t>subunits</a:t>
            </a:r>
            <a:r>
              <a:rPr lang="it-IT" sz="1600" dirty="0"/>
              <a:t> </a:t>
            </a:r>
            <a:r>
              <a:rPr lang="it-IT" sz="1600" dirty="0" err="1"/>
              <a:t>assemble</a:t>
            </a:r>
            <a:r>
              <a:rPr lang="it-IT" sz="1600" dirty="0"/>
              <a:t> </a:t>
            </a:r>
            <a:r>
              <a:rPr lang="it-IT" sz="1600" dirty="0" err="1"/>
              <a:t>into</a:t>
            </a:r>
            <a:r>
              <a:rPr lang="it-IT" sz="1600" dirty="0"/>
              <a:t> an </a:t>
            </a:r>
            <a:r>
              <a:rPr lang="it-IT" sz="1600" b="1" dirty="0" err="1"/>
              <a:t>initial</a:t>
            </a:r>
            <a:r>
              <a:rPr lang="it-IT" sz="1600" b="1" dirty="0"/>
              <a:t> </a:t>
            </a:r>
            <a:r>
              <a:rPr lang="it-IT" sz="1600" b="1" dirty="0" err="1"/>
              <a:t>oligomer</a:t>
            </a:r>
            <a:r>
              <a:rPr lang="it-IT" sz="1600" b="1" dirty="0"/>
              <a:t>, or </a:t>
            </a:r>
            <a:r>
              <a:rPr lang="it-IT" sz="1600" b="1" dirty="0" err="1"/>
              <a:t>nucleus</a:t>
            </a:r>
            <a:r>
              <a:rPr lang="it-IT" sz="1600" b="1" dirty="0"/>
              <a:t>, </a:t>
            </a:r>
            <a:r>
              <a:rPr lang="it-IT" sz="1600" dirty="0" err="1"/>
              <a:t>that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stabilized</a:t>
            </a:r>
            <a:r>
              <a:rPr lang="it-IT" sz="1600" dirty="0"/>
              <a:t> by multiple </a:t>
            </a:r>
            <a:r>
              <a:rPr lang="it-IT" sz="1600" dirty="0" err="1"/>
              <a:t>subunit</a:t>
            </a:r>
            <a:r>
              <a:rPr lang="it-IT" sz="1600" dirty="0"/>
              <a:t>–</a:t>
            </a:r>
            <a:r>
              <a:rPr lang="it-IT" sz="1600" dirty="0" err="1"/>
              <a:t>subunit</a:t>
            </a:r>
            <a:r>
              <a:rPr lang="it-IT" sz="1600" dirty="0"/>
              <a:t> </a:t>
            </a:r>
            <a:r>
              <a:rPr lang="it-IT" sz="1600" dirty="0" err="1"/>
              <a:t>contacts</a:t>
            </a:r>
            <a:r>
              <a:rPr lang="it-IT" sz="1600" dirty="0"/>
              <a:t> and can </a:t>
            </a:r>
            <a:r>
              <a:rPr lang="it-IT" sz="1600" dirty="0" err="1"/>
              <a:t>then</a:t>
            </a:r>
            <a:r>
              <a:rPr lang="it-IT" sz="1600" dirty="0"/>
              <a:t> elongate </a:t>
            </a:r>
            <a:r>
              <a:rPr lang="it-IT" sz="1600" dirty="0" err="1"/>
              <a:t>rapidly</a:t>
            </a:r>
            <a:r>
              <a:rPr lang="it-IT" sz="1600" dirty="0"/>
              <a:t> by </a:t>
            </a:r>
            <a:r>
              <a:rPr lang="it-IT" sz="1600" dirty="0" err="1"/>
              <a:t>addition</a:t>
            </a:r>
            <a:r>
              <a:rPr lang="it-IT" sz="1600" dirty="0"/>
              <a:t> of more </a:t>
            </a:r>
            <a:r>
              <a:rPr lang="it-IT" sz="1600" dirty="0" err="1"/>
              <a:t>subunits</a:t>
            </a:r>
            <a:r>
              <a:rPr lang="it-IT" sz="1600" dirty="0"/>
              <a:t>. </a:t>
            </a:r>
          </a:p>
          <a:p>
            <a:endParaRPr lang="it-IT" sz="1600" dirty="0"/>
          </a:p>
          <a:p>
            <a:r>
              <a:rPr lang="it-IT" sz="1600" dirty="0" err="1"/>
              <a:t>This</a:t>
            </a:r>
            <a:r>
              <a:rPr lang="it-IT" sz="1600" dirty="0"/>
              <a:t> </a:t>
            </a:r>
            <a:r>
              <a:rPr lang="it-IT" sz="1600" dirty="0" err="1"/>
              <a:t>process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called</a:t>
            </a:r>
            <a:r>
              <a:rPr lang="it-IT" sz="1600" dirty="0"/>
              <a:t> </a:t>
            </a:r>
            <a:r>
              <a:rPr lang="it-IT" sz="1600" b="1" dirty="0" err="1"/>
              <a:t>filament</a:t>
            </a:r>
            <a:r>
              <a:rPr lang="it-IT" sz="1600" b="1" dirty="0"/>
              <a:t> </a:t>
            </a:r>
            <a:r>
              <a:rPr lang="it-IT" sz="1600" b="1" dirty="0" err="1"/>
              <a:t>nucleation</a:t>
            </a:r>
            <a:r>
              <a:rPr lang="it-IT" sz="1600" b="1" dirty="0"/>
              <a:t>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930BBB-469D-4D42-B30C-228D758CEF76}"/>
              </a:ext>
            </a:extLst>
          </p:cNvPr>
          <p:cNvSpPr txBox="1"/>
          <p:nvPr/>
        </p:nvSpPr>
        <p:spPr>
          <a:xfrm>
            <a:off x="2411760" y="24369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Actin</a:t>
            </a:r>
            <a:r>
              <a:rPr lang="it-IT" sz="2400" b="1" dirty="0"/>
              <a:t> </a:t>
            </a:r>
            <a:r>
              <a:rPr lang="it-IT" sz="2400" b="1" dirty="0" err="1"/>
              <a:t>polymerization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78188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7191E9-2A76-500C-55D1-54D501172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393E93-1AE4-6ED1-EAB3-29673CFA1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2F9D7A3-6547-C3F9-0ABE-5CB691091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31837"/>
            <a:ext cx="7600950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1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F18-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78231"/>
            <a:ext cx="4856970" cy="184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67544" y="208200"/>
            <a:ext cx="7488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/>
              <a:t>filaments</a:t>
            </a:r>
            <a:r>
              <a:rPr lang="it-IT" b="1" dirty="0"/>
              <a:t> are </a:t>
            </a:r>
            <a:r>
              <a:rPr lang="it-IT" b="1" dirty="0" err="1"/>
              <a:t>polar</a:t>
            </a:r>
            <a:r>
              <a:rPr lang="it-IT" b="1" dirty="0"/>
              <a:t> </a:t>
            </a:r>
            <a:r>
              <a:rPr lang="it-IT" dirty="0"/>
              <a:t>and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structurally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ends</a:t>
            </a:r>
            <a:r>
              <a:rPr lang="it-IT" dirty="0"/>
              <a:t>: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1813" y="878253"/>
            <a:ext cx="77768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The </a:t>
            </a:r>
            <a:r>
              <a:rPr lang="it-IT" b="1" dirty="0" err="1"/>
              <a:t>minus</a:t>
            </a:r>
            <a:r>
              <a:rPr lang="it-IT" b="1" dirty="0"/>
              <a:t> end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referred</a:t>
            </a:r>
            <a:r>
              <a:rPr lang="it-IT" dirty="0"/>
              <a:t> to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b="1" dirty="0" err="1"/>
              <a:t>pointed</a:t>
            </a:r>
            <a:r>
              <a:rPr lang="it-IT" b="1" dirty="0"/>
              <a:t> end </a:t>
            </a:r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b="1" dirty="0"/>
              <a:t>plus end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b="1" dirty="0" err="1"/>
              <a:t>barbed</a:t>
            </a:r>
            <a:r>
              <a:rPr lang="it-IT" b="1" dirty="0"/>
              <a:t> end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F70AF02-A216-37A5-5A62-B640B652EF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354" b="51064"/>
          <a:stretch>
            <a:fillRect/>
          </a:stretch>
        </p:blipFill>
        <p:spPr>
          <a:xfrm>
            <a:off x="1115616" y="4042957"/>
            <a:ext cx="5619897" cy="263059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5437112" cy="1973261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it-IT" sz="1800" b="1" dirty="0" err="1">
                <a:solidFill>
                  <a:schemeClr val="tx1"/>
                </a:solidFill>
                <a:latin typeface="+mn-lt"/>
              </a:rPr>
              <a:t>Capacità</a:t>
            </a:r>
            <a:r>
              <a:rPr lang="en-US" altLang="it-IT" sz="18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it-IT" sz="1800" b="1" dirty="0" err="1">
                <a:solidFill>
                  <a:schemeClr val="tx1"/>
                </a:solidFill>
                <a:latin typeface="+mn-lt"/>
              </a:rPr>
              <a:t>dinamica</a:t>
            </a:r>
            <a:r>
              <a:rPr lang="en-US" altLang="it-IT" sz="18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it-IT" sz="1800" b="1" dirty="0" err="1">
                <a:solidFill>
                  <a:schemeClr val="tx1"/>
                </a:solidFill>
                <a:latin typeface="+mn-lt"/>
              </a:rPr>
              <a:t>dei</a:t>
            </a:r>
            <a:r>
              <a:rPr lang="en-US" altLang="it-IT" sz="18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it-IT" sz="1800" b="1" dirty="0" err="1">
                <a:solidFill>
                  <a:schemeClr val="tx1"/>
                </a:solidFill>
                <a:latin typeface="+mn-lt"/>
              </a:rPr>
              <a:t>microfilamenti</a:t>
            </a:r>
            <a:r>
              <a:rPr lang="en-US" altLang="it-IT" sz="1800" b="1" dirty="0">
                <a:solidFill>
                  <a:schemeClr val="tx1"/>
                </a:solidFill>
                <a:latin typeface="+mn-lt"/>
              </a:rPr>
              <a:t> di </a:t>
            </a:r>
            <a:br>
              <a:rPr lang="en-US" altLang="it-IT" sz="1800" b="1" dirty="0">
                <a:solidFill>
                  <a:srgbClr val="FF0000"/>
                </a:solidFill>
                <a:latin typeface="+mn-lt"/>
              </a:rPr>
            </a:br>
            <a:br>
              <a:rPr lang="en-US" altLang="it-IT" sz="1800" b="1" dirty="0">
                <a:solidFill>
                  <a:srgbClr val="FF0000"/>
                </a:solidFill>
                <a:latin typeface="+mn-lt"/>
              </a:rPr>
            </a:br>
            <a:r>
              <a:rPr lang="en-US" altLang="it-IT" sz="1800" b="1" dirty="0" err="1">
                <a:solidFill>
                  <a:srgbClr val="00B050"/>
                </a:solidFill>
                <a:latin typeface="+mn-lt"/>
              </a:rPr>
              <a:t>Crescere</a:t>
            </a:r>
            <a:r>
              <a:rPr lang="en-US" altLang="it-IT" sz="1800" b="1" dirty="0">
                <a:solidFill>
                  <a:srgbClr val="00B050"/>
                </a:solidFill>
                <a:latin typeface="+mn-lt"/>
              </a:rPr>
              <a:t> per </a:t>
            </a:r>
            <a:r>
              <a:rPr lang="en-US" altLang="it-IT" sz="1800" b="1" dirty="0" err="1">
                <a:solidFill>
                  <a:srgbClr val="00B050"/>
                </a:solidFill>
                <a:latin typeface="+mn-lt"/>
              </a:rPr>
              <a:t>polimerizzazione</a:t>
            </a:r>
            <a:r>
              <a:rPr lang="en-US" altLang="it-IT" sz="1800" b="1" dirty="0">
                <a:solidFill>
                  <a:srgbClr val="00B050"/>
                </a:solidFill>
                <a:latin typeface="+mn-lt"/>
              </a:rPr>
              <a:t>       </a:t>
            </a:r>
            <a:br>
              <a:rPr lang="en-US" altLang="it-IT" sz="1800" b="1" dirty="0">
                <a:solidFill>
                  <a:srgbClr val="00B050"/>
                </a:solidFill>
                <a:latin typeface="+mn-lt"/>
              </a:rPr>
            </a:br>
            <a:br>
              <a:rPr lang="en-US" altLang="it-IT" sz="1800" b="1" dirty="0">
                <a:solidFill>
                  <a:srgbClr val="00B050"/>
                </a:solidFill>
                <a:latin typeface="+mn-lt"/>
              </a:rPr>
            </a:br>
            <a:r>
              <a:rPr lang="en-US" altLang="it-IT" sz="18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Decrescere</a:t>
            </a:r>
            <a:r>
              <a:rPr lang="en-US" altLang="it-IT" sz="1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per </a:t>
            </a:r>
            <a:r>
              <a:rPr lang="en-US" altLang="it-IT" sz="18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depolimerizzazione</a:t>
            </a:r>
            <a:r>
              <a:rPr lang="en-US" altLang="it-IT" sz="1800" b="1" dirty="0">
                <a:latin typeface="+mn-lt"/>
              </a:rPr>
              <a:t> </a:t>
            </a:r>
            <a:br>
              <a:rPr lang="en-US" altLang="it-IT" sz="1800" b="1" dirty="0">
                <a:latin typeface="+mn-lt"/>
              </a:rPr>
            </a:br>
            <a:endParaRPr lang="en-US" altLang="it-IT" sz="18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580112" y="411345"/>
            <a:ext cx="33123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it-IT" sz="1600" dirty="0">
                <a:latin typeface="+mn-lt"/>
              </a:rPr>
              <a:t>Il </a:t>
            </a:r>
            <a:r>
              <a:rPr lang="en-US" altLang="it-IT" sz="1600" dirty="0" err="1">
                <a:latin typeface="+mn-lt"/>
              </a:rPr>
              <a:t>cambio</a:t>
            </a:r>
            <a:r>
              <a:rPr lang="en-US" altLang="it-IT" sz="1600" dirty="0">
                <a:latin typeface="+mn-lt"/>
              </a:rPr>
              <a:t> </a:t>
            </a:r>
            <a:r>
              <a:rPr lang="en-US" altLang="it-IT" sz="1600" dirty="0" err="1">
                <a:latin typeface="+mn-lt"/>
              </a:rPr>
              <a:t>della</a:t>
            </a:r>
            <a:r>
              <a:rPr lang="en-US" altLang="it-IT" sz="1600" dirty="0">
                <a:latin typeface="+mn-lt"/>
              </a:rPr>
              <a:t> </a:t>
            </a:r>
            <a:r>
              <a:rPr lang="en-US" altLang="it-IT" sz="1600" dirty="0" err="1">
                <a:latin typeface="+mn-lt"/>
              </a:rPr>
              <a:t>morfologia</a:t>
            </a:r>
            <a:r>
              <a:rPr lang="en-US" altLang="it-IT" sz="1600" dirty="0">
                <a:latin typeface="+mn-lt"/>
              </a:rPr>
              <a:t> </a:t>
            </a:r>
            <a:r>
              <a:rPr lang="en-US" altLang="it-IT" sz="1600" dirty="0" err="1">
                <a:latin typeface="+mn-lt"/>
              </a:rPr>
              <a:t>cellulare</a:t>
            </a:r>
            <a:r>
              <a:rPr lang="en-US" altLang="it-IT" sz="1600" dirty="0">
                <a:latin typeface="+mn-lt"/>
              </a:rPr>
              <a:t> </a:t>
            </a:r>
            <a:r>
              <a:rPr lang="en-US" altLang="it-IT" sz="1600" dirty="0" err="1">
                <a:latin typeface="+mn-lt"/>
              </a:rPr>
              <a:t>che</a:t>
            </a:r>
            <a:r>
              <a:rPr lang="en-US" altLang="it-IT" sz="1600" dirty="0">
                <a:latin typeface="+mn-lt"/>
              </a:rPr>
              <a:t> </a:t>
            </a:r>
            <a:r>
              <a:rPr lang="en-US" altLang="it-IT" sz="1600" dirty="0" err="1">
                <a:latin typeface="+mn-lt"/>
              </a:rPr>
              <a:t>avviene</a:t>
            </a:r>
            <a:r>
              <a:rPr lang="en-US" altLang="it-IT" sz="1600" dirty="0">
                <a:latin typeface="+mn-lt"/>
              </a:rPr>
              <a:t> </a:t>
            </a:r>
            <a:r>
              <a:rPr lang="en-US" altLang="it-IT" sz="1600" dirty="0" err="1">
                <a:latin typeface="+mn-lt"/>
              </a:rPr>
              <a:t>durante</a:t>
            </a:r>
            <a:r>
              <a:rPr lang="en-US" altLang="it-IT" sz="1600" dirty="0">
                <a:latin typeface="+mn-lt"/>
              </a:rPr>
              <a:t> </a:t>
            </a:r>
            <a:r>
              <a:rPr lang="en-US" altLang="it-IT" sz="1600" dirty="0" err="1">
                <a:latin typeface="+mn-lt"/>
              </a:rPr>
              <a:t>i</a:t>
            </a:r>
            <a:r>
              <a:rPr lang="en-US" altLang="it-IT" sz="1600" dirty="0">
                <a:latin typeface="+mn-lt"/>
              </a:rPr>
              <a:t> </a:t>
            </a:r>
            <a:r>
              <a:rPr lang="en-US" altLang="it-IT" sz="1600" dirty="0" err="1">
                <a:latin typeface="+mn-lt"/>
              </a:rPr>
              <a:t>fenomeni</a:t>
            </a:r>
            <a:r>
              <a:rPr lang="en-US" altLang="it-IT" sz="1600" dirty="0">
                <a:latin typeface="+mn-lt"/>
              </a:rPr>
              <a:t> di </a:t>
            </a:r>
            <a:r>
              <a:rPr lang="en-US" altLang="it-IT" sz="1600" dirty="0" err="1">
                <a:latin typeface="+mn-lt"/>
              </a:rPr>
              <a:t>motilità</a:t>
            </a:r>
            <a:r>
              <a:rPr lang="en-US" altLang="it-IT" sz="1600" dirty="0">
                <a:latin typeface="+mn-lt"/>
              </a:rPr>
              <a:t> </a:t>
            </a:r>
          </a:p>
          <a:p>
            <a:endParaRPr lang="en-US" altLang="it-IT" sz="1600" dirty="0">
              <a:latin typeface="+mn-lt"/>
            </a:endParaRPr>
          </a:p>
          <a:p>
            <a:br>
              <a:rPr lang="en-US" altLang="it-IT" sz="1600" dirty="0">
                <a:latin typeface="+mn-lt"/>
              </a:rPr>
            </a:br>
            <a:r>
              <a:rPr lang="en-US" altLang="it-IT" sz="1600" dirty="0">
                <a:latin typeface="+mn-lt"/>
              </a:rPr>
              <a:t> - la </a:t>
            </a:r>
            <a:r>
              <a:rPr lang="en-US" altLang="it-IT" sz="1600" dirty="0" err="1">
                <a:latin typeface="+mn-lt"/>
              </a:rPr>
              <a:t>fagocitosi</a:t>
            </a:r>
            <a:r>
              <a:rPr lang="en-US" altLang="it-IT" sz="1600" dirty="0">
                <a:latin typeface="+mn-lt"/>
              </a:rPr>
              <a:t>,</a:t>
            </a:r>
            <a:br>
              <a:rPr lang="en-US" altLang="it-IT" sz="1600" dirty="0">
                <a:latin typeface="+mn-lt"/>
              </a:rPr>
            </a:br>
            <a:r>
              <a:rPr lang="en-US" altLang="it-IT" sz="1600" dirty="0">
                <a:latin typeface="+mn-lt"/>
              </a:rPr>
              <a:t>-  la </a:t>
            </a:r>
            <a:r>
              <a:rPr lang="en-US" altLang="it-IT" sz="1600" dirty="0" err="1">
                <a:latin typeface="+mn-lt"/>
              </a:rPr>
              <a:t>formazione</a:t>
            </a:r>
            <a:r>
              <a:rPr lang="en-US" altLang="it-IT" sz="1600" dirty="0">
                <a:latin typeface="+mn-lt"/>
              </a:rPr>
              <a:t> </a:t>
            </a:r>
            <a:r>
              <a:rPr lang="en-US" altLang="it-IT" sz="1600" dirty="0" err="1">
                <a:latin typeface="+mn-lt"/>
              </a:rPr>
              <a:t>dei</a:t>
            </a:r>
            <a:r>
              <a:rPr lang="en-US" altLang="it-IT" sz="1600" dirty="0">
                <a:latin typeface="+mn-lt"/>
              </a:rPr>
              <a:t> microvilli</a:t>
            </a:r>
            <a:endParaRPr lang="it-IT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4025" y="7651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microfilamenti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sono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principalmente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costituiti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dalla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proteina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actina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9939" name="Picture 3" descr="F18-0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881313"/>
            <a:ext cx="3919538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F05-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6925" y="2963863"/>
            <a:ext cx="4357688" cy="3532187"/>
          </a:xfrm>
          <a:noFill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524375" y="3228975"/>
            <a:ext cx="2333625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FITC-Falloidina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92696"/>
            <a:ext cx="5860415" cy="586041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6471920" y="1029335"/>
            <a:ext cx="2540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African green monkey cell (COS-7) stained for </a:t>
            </a:r>
            <a:r>
              <a:rPr lang="en-US" b="1"/>
              <a:t>actin</a:t>
            </a:r>
            <a:r>
              <a:rPr lang="en-US"/>
              <a:t> and </a:t>
            </a:r>
            <a:r>
              <a:rPr lang="en-US" b="1"/>
              <a:t>microtubules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igure 16-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20888"/>
            <a:ext cx="3974126" cy="38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100" dirty="0"/>
              <a:t>Figure 16-18 </a:t>
            </a:r>
            <a:r>
              <a:rPr lang="en-US" altLang="it-IT" sz="1100" i="1" dirty="0"/>
              <a:t> Molecular Biology of the Cell</a:t>
            </a:r>
            <a:r>
              <a:rPr lang="en-US" altLang="it-IT" sz="1100" dirty="0"/>
              <a:t> (© Garland Science 2008)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A48E0E7-EB12-BDB4-32CD-2F37998C10FA}"/>
              </a:ext>
            </a:extLst>
          </p:cNvPr>
          <p:cNvSpPr txBox="1"/>
          <p:nvPr/>
        </p:nvSpPr>
        <p:spPr>
          <a:xfrm>
            <a:off x="395536" y="260648"/>
            <a:ext cx="813690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LE </a:t>
            </a:r>
            <a:r>
              <a:rPr lang="it-IT" b="1" dirty="0"/>
              <a:t>PROTEINE CHE LEGANO L’ACTINA </a:t>
            </a:r>
            <a:r>
              <a:rPr lang="it-IT" dirty="0"/>
              <a:t>REGOLANO: </a:t>
            </a:r>
          </a:p>
          <a:p>
            <a:r>
              <a:rPr lang="it-IT" dirty="0"/>
              <a:t>- La lunghezza </a:t>
            </a:r>
          </a:p>
          <a:p>
            <a:r>
              <a:rPr lang="it-IT" dirty="0"/>
              <a:t>- La stabilità </a:t>
            </a:r>
          </a:p>
          <a:p>
            <a:r>
              <a:rPr lang="it-IT" dirty="0"/>
              <a:t>- Il numero </a:t>
            </a:r>
          </a:p>
          <a:p>
            <a:r>
              <a:rPr lang="it-IT" dirty="0"/>
              <a:t>- La geometria </a:t>
            </a:r>
          </a:p>
          <a:p>
            <a:endParaRPr lang="it-IT" dirty="0"/>
          </a:p>
          <a:p>
            <a:r>
              <a:rPr lang="it-IT" dirty="0"/>
              <a:t>DEI MICROFILAMENTI DI ACTINA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3795" y="44624"/>
            <a:ext cx="8737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it-IT" sz="2400" b="1" dirty="0"/>
              <a:t>La </a:t>
            </a:r>
            <a:r>
              <a:rPr lang="en-US" altLang="it-IT" sz="2400" b="1" dirty="0" err="1">
                <a:solidFill>
                  <a:srgbClr val="FF0000"/>
                </a:solidFill>
              </a:rPr>
              <a:t>polimerizzazione</a:t>
            </a:r>
            <a:r>
              <a:rPr lang="en-US" altLang="it-IT" sz="2400" b="1" dirty="0"/>
              <a:t> </a:t>
            </a:r>
            <a:r>
              <a:rPr lang="en-US" altLang="it-IT" sz="2400" b="1" dirty="0" err="1"/>
              <a:t>dell’actina</a:t>
            </a:r>
            <a:r>
              <a:rPr lang="en-US" altLang="it-IT" sz="2400" b="1" dirty="0"/>
              <a:t> è </a:t>
            </a:r>
            <a:r>
              <a:rPr lang="en-US" altLang="it-IT" sz="2400" b="1" dirty="0" err="1"/>
              <a:t>regolata</a:t>
            </a:r>
            <a:r>
              <a:rPr lang="en-US" altLang="it-IT" sz="2400" b="1" dirty="0"/>
              <a:t> da </a:t>
            </a:r>
            <a:r>
              <a:rPr lang="en-US" altLang="it-IT" sz="2400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proteine</a:t>
            </a:r>
            <a:r>
              <a:rPr lang="en-US" altLang="it-IT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it-IT" sz="2400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Citosoliche</a:t>
            </a:r>
            <a:r>
              <a:rPr lang="en-US" altLang="it-IT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it-IT" sz="2400" dirty="0"/>
          </a:p>
        </p:txBody>
      </p:sp>
      <p:pic>
        <p:nvPicPr>
          <p:cNvPr id="45059" name="Picture 3" descr="T18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69" y="1155977"/>
            <a:ext cx="5815215" cy="209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t="47167" r="53481"/>
          <a:stretch>
            <a:fillRect/>
          </a:stretch>
        </p:blipFill>
        <p:spPr>
          <a:xfrm>
            <a:off x="193795" y="3549997"/>
            <a:ext cx="3520788" cy="304636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/>
          <a:srcRect l="10857" t="40200" r="67880" b="24800"/>
          <a:stretch>
            <a:fillRect/>
          </a:stretch>
        </p:blipFill>
        <p:spPr>
          <a:xfrm>
            <a:off x="3851920" y="3549997"/>
            <a:ext cx="3240360" cy="3000333"/>
          </a:xfrm>
          <a:prstGeom prst="rect">
            <a:avLst/>
          </a:prstGeom>
        </p:spPr>
      </p:pic>
      <p:pic>
        <p:nvPicPr>
          <p:cNvPr id="5" name="Picture 3" descr="F18-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664" y="3899552"/>
            <a:ext cx="1501541" cy="267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32211"/>
            <a:ext cx="8713787" cy="1296988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All’interno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della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cellula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filamenti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di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actina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contraggono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rapporti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tra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loro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e con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altre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strutture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cellulari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. </a:t>
            </a:r>
            <a:b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L’organizzazione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dei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filamenti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è </a:t>
            </a: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assistita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da </a:t>
            </a: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molteplici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b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proteine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che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legano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l’actina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3011" name="Picture 3" descr="T18-0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7"/>
          <a:stretch>
            <a:fillRect/>
          </a:stretch>
        </p:blipFill>
        <p:spPr>
          <a:xfrm>
            <a:off x="1534160" y="1473200"/>
            <a:ext cx="5939790" cy="5202555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igure 16-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185863"/>
            <a:ext cx="853122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100"/>
              <a:t>Figure 16-48 </a:t>
            </a:r>
            <a:r>
              <a:rPr lang="en-US" altLang="it-IT" sz="1100" i="1"/>
              <a:t> Molecular Biology of the Cell</a:t>
            </a:r>
            <a:r>
              <a:rPr lang="en-US" altLang="it-IT" sz="1100"/>
              <a:t> (© Garland Science 2008)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181475" y="341313"/>
            <a:ext cx="4752975" cy="1306512"/>
          </a:xfrm>
        </p:spPr>
        <p:txBody>
          <a:bodyPr/>
          <a:lstStyle/>
          <a:p>
            <a:pPr eaLnBrk="1" hangingPunct="1">
              <a:tabLst>
                <a:tab pos="809625" algn="l"/>
              </a:tabLst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la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filamina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aiuta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a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formare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reti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(network)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di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filamenti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di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actina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grpSp>
        <p:nvGrpSpPr>
          <p:cNvPr id="49155" name="Group 3"/>
          <p:cNvGrpSpPr/>
          <p:nvPr/>
        </p:nvGrpSpPr>
        <p:grpSpPr bwMode="auto">
          <a:xfrm>
            <a:off x="187325" y="2319338"/>
            <a:ext cx="8734425" cy="4197350"/>
            <a:chOff x="528" y="1248"/>
            <a:chExt cx="5089" cy="2333"/>
          </a:xfrm>
        </p:grpSpPr>
        <p:pic>
          <p:nvPicPr>
            <p:cNvPr id="49158" name="Picture 4" descr="F18-05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248"/>
              <a:ext cx="1782" cy="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9" name="Picture 5" descr="F18-05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248"/>
              <a:ext cx="2641" cy="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ttangolo 5"/>
          <p:cNvSpPr/>
          <p:nvPr/>
        </p:nvSpPr>
        <p:spPr>
          <a:xfrm>
            <a:off x="4211638" y="1916113"/>
            <a:ext cx="4752975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87325" y="620713"/>
            <a:ext cx="3592513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la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fascina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aiuta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a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formare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fasci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(bundles) </a:t>
            </a:r>
            <a:endParaRPr lang="it-IT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54078"/>
            <a:ext cx="7826375" cy="863600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Esempi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associazione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microfilamenti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actinici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plasmatica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diversi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tipi </a:t>
            </a:r>
            <a:r>
              <a:rPr lang="en-US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cellulari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3" name="Picture 3" descr="F18-0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30122"/>
            <a:ext cx="2302842" cy="153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F18-09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99955"/>
            <a:ext cx="2713757" cy="181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 descr="F18-09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5"/>
          <a:stretch>
            <a:fillRect/>
          </a:stretch>
        </p:blipFill>
        <p:spPr bwMode="auto">
          <a:xfrm>
            <a:off x="467544" y="3394269"/>
            <a:ext cx="2519511" cy="127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 descr="F18-07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5"/>
          <a:stretch>
            <a:fillRect/>
          </a:stretch>
        </p:blipFill>
        <p:spPr bwMode="auto">
          <a:xfrm>
            <a:off x="4606564" y="2244192"/>
            <a:ext cx="4098841" cy="442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7075488" y="6264275"/>
            <a:ext cx="1720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chemeClr val="hlink"/>
                </a:solidFill>
                <a:latin typeface="Times New Roman" panose="02020603050405020304" pitchFamily="18" charset="0"/>
              </a:rPr>
              <a:t>Red blood cell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01688" y="765175"/>
            <a:ext cx="7010400" cy="4659313"/>
          </a:xfrm>
        </p:spPr>
        <p:txBody>
          <a:bodyPr/>
          <a:lstStyle/>
          <a:p>
            <a:pPr algn="l" eaLnBrk="1" hangingPunct="1">
              <a:tabLst>
                <a:tab pos="179070" algn="l"/>
              </a:tabLst>
              <a:defRPr/>
            </a:pPr>
            <a: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 </a:t>
            </a:r>
            <a:r>
              <a:rPr 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microfilamenti</a:t>
            </a:r>
            <a: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sono</a:t>
            </a:r>
            <a: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la </a:t>
            </a:r>
            <a:r>
              <a:rPr 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componente</a:t>
            </a:r>
            <a: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citoscheletrica</a:t>
            </a:r>
            <a: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responsabile</a:t>
            </a:r>
            <a: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della</a:t>
            </a:r>
            <a: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b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b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- </a:t>
            </a:r>
            <a:r>
              <a:rPr 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morfologia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cellulare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b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-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motilità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cellulare</a:t>
            </a:r>
            <a:b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b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-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contrazione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muscolare</a:t>
            </a:r>
            <a:b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b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-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citochinesi</a:t>
            </a:r>
            <a:endParaRPr lang="en-US" sz="2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147638" y="1066800"/>
            <a:ext cx="1744662" cy="1014413"/>
            <a:chOff x="480" y="657"/>
            <a:chExt cx="1099" cy="639"/>
          </a:xfrm>
        </p:grpSpPr>
        <p:sp>
          <p:nvSpPr>
            <p:cNvPr id="57355" name="Text Box 3"/>
            <p:cNvSpPr txBox="1">
              <a:spLocks noChangeArrowheads="1"/>
            </p:cNvSpPr>
            <p:nvPr/>
          </p:nvSpPr>
          <p:spPr bwMode="auto">
            <a:xfrm>
              <a:off x="480" y="657"/>
              <a:ext cx="109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800" b="1">
                  <a:latin typeface="Helvetica" panose="020B0504020202030204" pitchFamily="34" charset="0"/>
                </a:rPr>
                <a:t>microvilli</a:t>
              </a:r>
            </a:p>
          </p:txBody>
        </p:sp>
        <p:sp>
          <p:nvSpPr>
            <p:cNvPr id="57356" name="Line 4"/>
            <p:cNvSpPr>
              <a:spLocks noChangeShapeType="1"/>
            </p:cNvSpPr>
            <p:nvPr/>
          </p:nvSpPr>
          <p:spPr bwMode="auto">
            <a:xfrm>
              <a:off x="960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2987675" y="747713"/>
            <a:ext cx="29098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b="1">
                <a:latin typeface="Helvetica" panose="020B0504020202030204" pitchFamily="34" charset="0"/>
              </a:rPr>
              <a:t>Actin function</a:t>
            </a:r>
          </a:p>
        </p:txBody>
      </p:sp>
      <p:pic>
        <p:nvPicPr>
          <p:cNvPr id="153606" name="Picture 6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2286000"/>
            <a:ext cx="1604962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7" name="Picture 7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0"/>
            <a:ext cx="1951038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8" name="Picture 8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2324100"/>
            <a:ext cx="3640137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9" name="Picture 9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5" y="2286000"/>
            <a:ext cx="16065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Rettangolo 9"/>
          <p:cNvSpPr>
            <a:spLocks noChangeArrowheads="1"/>
          </p:cNvSpPr>
          <p:nvPr/>
        </p:nvSpPr>
        <p:spPr bwMode="auto">
          <a:xfrm>
            <a:off x="250825" y="6021388"/>
            <a:ext cx="264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latin typeface="Cambria" panose="02040503050406030204" pitchFamily="18" charset="0"/>
              </a:rPr>
              <a:t>morfologia cellulare </a:t>
            </a:r>
            <a:endParaRPr lang="it-IT" altLang="it-IT" sz="1800"/>
          </a:p>
        </p:txBody>
      </p:sp>
      <p:sp>
        <p:nvSpPr>
          <p:cNvPr id="57353" name="Rettangolo 10"/>
          <p:cNvSpPr>
            <a:spLocks noChangeArrowheads="1"/>
          </p:cNvSpPr>
          <p:nvPr/>
        </p:nvSpPr>
        <p:spPr bwMode="auto">
          <a:xfrm>
            <a:off x="4284663" y="6092825"/>
            <a:ext cx="2374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latin typeface="Cambria" panose="02040503050406030204" pitchFamily="18" charset="0"/>
              </a:rPr>
              <a:t>motilità cellulare</a:t>
            </a:r>
            <a:endParaRPr lang="it-IT" altLang="it-IT" sz="1800"/>
          </a:p>
        </p:txBody>
      </p:sp>
      <p:sp>
        <p:nvSpPr>
          <p:cNvPr id="57354" name="Rettangolo 11"/>
          <p:cNvSpPr>
            <a:spLocks noChangeArrowheads="1"/>
          </p:cNvSpPr>
          <p:nvPr/>
        </p:nvSpPr>
        <p:spPr bwMode="auto">
          <a:xfrm>
            <a:off x="7488238" y="6092825"/>
            <a:ext cx="1655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latin typeface="Cambria" panose="02040503050406030204" pitchFamily="18" charset="0"/>
              </a:rPr>
              <a:t>citocinesi</a:t>
            </a:r>
            <a:endParaRPr lang="it-IT" altLang="it-IT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0013"/>
            <a:ext cx="7772400" cy="88265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Microfilamenti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e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morfologia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cellulare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333375" y="927100"/>
            <a:ext cx="8575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it-IT" sz="2400" dirty="0">
                <a:latin typeface="+mn-lt"/>
              </a:rPr>
              <a:t>Durante la </a:t>
            </a:r>
            <a:r>
              <a:rPr lang="en-US" altLang="it-IT" sz="2400" dirty="0" err="1">
                <a:latin typeface="+mn-lt"/>
              </a:rPr>
              <a:t>formazione</a:t>
            </a:r>
            <a:r>
              <a:rPr lang="en-US" altLang="it-IT" sz="2400" dirty="0">
                <a:latin typeface="+mn-lt"/>
              </a:rPr>
              <a:t> del </a:t>
            </a:r>
            <a:r>
              <a:rPr lang="en-US" altLang="it-IT" sz="2400" dirty="0" err="1">
                <a:latin typeface="+mn-lt"/>
              </a:rPr>
              <a:t>coagulo</a:t>
            </a:r>
            <a:r>
              <a:rPr lang="en-US" altLang="it-IT" sz="2400" dirty="0">
                <a:latin typeface="+mn-lt"/>
              </a:rPr>
              <a:t> </a:t>
            </a:r>
            <a:r>
              <a:rPr lang="en-US" altLang="it-IT" sz="2400" dirty="0">
                <a:solidFill>
                  <a:srgbClr val="FF0000"/>
                </a:solidFill>
                <a:latin typeface="+mn-lt"/>
              </a:rPr>
              <a:t>le </a:t>
            </a:r>
            <a:r>
              <a:rPr lang="en-US" altLang="it-IT" sz="2400" dirty="0" err="1">
                <a:solidFill>
                  <a:srgbClr val="FF0000"/>
                </a:solidFill>
                <a:latin typeface="+mn-lt"/>
              </a:rPr>
              <a:t>piastrine</a:t>
            </a:r>
            <a:r>
              <a:rPr lang="en-US" altLang="it-IT" sz="2400" dirty="0">
                <a:latin typeface="+mn-lt"/>
              </a:rPr>
              <a:t> </a:t>
            </a:r>
            <a:r>
              <a:rPr lang="en-US" altLang="it-IT" sz="2400" dirty="0" err="1">
                <a:latin typeface="+mn-lt"/>
              </a:rPr>
              <a:t>cambiano</a:t>
            </a:r>
            <a:r>
              <a:rPr lang="en-US" altLang="it-IT" sz="2400" dirty="0">
                <a:latin typeface="+mn-lt"/>
              </a:rPr>
              <a:t> </a:t>
            </a:r>
            <a:r>
              <a:rPr lang="en-US" altLang="it-IT" sz="2400" dirty="0" err="1">
                <a:latin typeface="+mn-lt"/>
              </a:rPr>
              <a:t>morofologia</a:t>
            </a:r>
            <a:r>
              <a:rPr lang="en-US" altLang="it-IT" sz="2400" dirty="0">
                <a:latin typeface="+mn-lt"/>
              </a:rPr>
              <a:t> </a:t>
            </a:r>
            <a:r>
              <a:rPr lang="en-US" altLang="it-IT" sz="2400" dirty="0" err="1">
                <a:latin typeface="+mn-lt"/>
              </a:rPr>
              <a:t>grazie</a:t>
            </a:r>
            <a:r>
              <a:rPr lang="en-US" altLang="it-IT" sz="2400" dirty="0">
                <a:latin typeface="+mn-lt"/>
              </a:rPr>
              <a:t> al </a:t>
            </a:r>
            <a:r>
              <a:rPr lang="en-US" altLang="it-IT" sz="2400" dirty="0" err="1">
                <a:latin typeface="+mn-lt"/>
              </a:rPr>
              <a:t>citoscheletro</a:t>
            </a:r>
            <a:r>
              <a:rPr lang="en-US" altLang="it-IT" sz="2400" dirty="0">
                <a:latin typeface="+mn-lt"/>
              </a:rPr>
              <a:t> </a:t>
            </a:r>
            <a:r>
              <a:rPr lang="en-US" altLang="it-IT" sz="2400" dirty="0" err="1">
                <a:latin typeface="+mn-lt"/>
              </a:rPr>
              <a:t>actinico</a:t>
            </a:r>
            <a:endParaRPr lang="it-IT" altLang="it-IT" sz="2400" dirty="0">
              <a:latin typeface="+mn-lt"/>
            </a:endParaRPr>
          </a:p>
        </p:txBody>
      </p:sp>
      <p:pic>
        <p:nvPicPr>
          <p:cNvPr id="59396" name="Picture 5" descr="f16047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906588"/>
            <a:ext cx="8280400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059113" y="4652963"/>
            <a:ext cx="2736850" cy="2027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5651500" y="4638675"/>
            <a:ext cx="2736850" cy="2027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4009144" y="1023163"/>
            <a:ext cx="1066912" cy="31674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7461112" y="4094656"/>
            <a:ext cx="432048" cy="148679"/>
          </a:xfrm>
          <a:prstGeom prst="rect">
            <a:avLst/>
          </a:prstGeom>
          <a:solidFill>
            <a:srgbClr val="CC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201272" y="4251048"/>
            <a:ext cx="432048" cy="136317"/>
          </a:xfrm>
          <a:prstGeom prst="rect">
            <a:avLst/>
          </a:prstGeom>
          <a:solidFill>
            <a:srgbClr val="CC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353936" y="4392560"/>
            <a:ext cx="432048" cy="136317"/>
          </a:xfrm>
          <a:prstGeom prst="rect">
            <a:avLst/>
          </a:prstGeom>
          <a:solidFill>
            <a:srgbClr val="CC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90B7EB7-EC6B-3E6B-FE78-3A891BC8F407}"/>
              </a:ext>
            </a:extLst>
          </p:cNvPr>
          <p:cNvSpPr/>
          <p:nvPr/>
        </p:nvSpPr>
        <p:spPr>
          <a:xfrm>
            <a:off x="5436096" y="1046723"/>
            <a:ext cx="1224136" cy="31674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" grpId="0" bldLvl="0" animBg="1"/>
      <p:bldP spid="7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f16041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70" y="1556792"/>
            <a:ext cx="6768752" cy="457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5"/>
          <p:cNvSpPr txBox="1">
            <a:spLocks noChangeArrowheads="1"/>
          </p:cNvSpPr>
          <p:nvPr/>
        </p:nvSpPr>
        <p:spPr bwMode="auto">
          <a:xfrm>
            <a:off x="2734717" y="300707"/>
            <a:ext cx="39603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dirty="0">
                <a:cs typeface="Arial" panose="020B0604020202020204" pitchFamily="34" charset="0"/>
              </a:rPr>
              <a:t>I microvilli e la Villina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FD32F8AC-9A12-57E0-E0F2-FD20E687C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1478384" cy="346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2"/>
          <p:cNvSpPr txBox="1"/>
          <p:nvPr/>
        </p:nvSpPr>
        <p:spPr>
          <a:xfrm>
            <a:off x="2643188" y="142875"/>
            <a:ext cx="3354387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3200" b="1" dirty="0">
                <a:latin typeface="Cambria" panose="02040503050406030204" pitchFamily="18" charset="0"/>
              </a:rPr>
              <a:t>CITOSCHELETRO</a:t>
            </a:r>
          </a:p>
        </p:txBody>
      </p:sp>
      <p:grpSp>
        <p:nvGrpSpPr>
          <p:cNvPr id="1030" name="Group 6"/>
          <p:cNvGrpSpPr/>
          <p:nvPr/>
        </p:nvGrpSpPr>
        <p:grpSpPr>
          <a:xfrm>
            <a:off x="3204210" y="835978"/>
            <a:ext cx="2767013" cy="4675187"/>
            <a:chOff x="2049" y="782"/>
            <a:chExt cx="1743" cy="2945"/>
          </a:xfrm>
        </p:grpSpPr>
        <p:graphicFrame>
          <p:nvGraphicFramePr>
            <p:cNvPr id="1028" name="Object 7"/>
            <p:cNvGraphicFramePr/>
            <p:nvPr/>
          </p:nvGraphicFramePr>
          <p:xfrm>
            <a:off x="2049" y="782"/>
            <a:ext cx="1743" cy="2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3784600" imgH="5842000" progId="Photoshop.Image.5">
                    <p:embed/>
                  </p:oleObj>
                </mc:Choice>
                <mc:Fallback>
                  <p:oleObj r:id="rId2" imgW="3784600" imgH="5842000" progId="Photoshop.Image.5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049" y="782"/>
                          <a:ext cx="1743" cy="269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0" name="Text Box 8"/>
            <p:cNvSpPr txBox="1"/>
            <p:nvPr/>
          </p:nvSpPr>
          <p:spPr>
            <a:xfrm>
              <a:off x="2310" y="3477"/>
              <a:ext cx="1111" cy="2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x-none" sz="2000" b="1" dirty="0">
                  <a:latin typeface="Cambria" panose="02040503050406030204" pitchFamily="18" charset="0"/>
                </a:rPr>
                <a:t>Microtubules</a:t>
              </a:r>
            </a:p>
          </p:txBody>
        </p:sp>
      </p:grpSp>
      <p:grpSp>
        <p:nvGrpSpPr>
          <p:cNvPr id="1031" name="Group 15"/>
          <p:cNvGrpSpPr/>
          <p:nvPr/>
        </p:nvGrpSpPr>
        <p:grpSpPr>
          <a:xfrm>
            <a:off x="179388" y="836613"/>
            <a:ext cx="3454400" cy="5411787"/>
            <a:chOff x="1927" y="527"/>
            <a:chExt cx="2176" cy="3409"/>
          </a:xfrm>
        </p:grpSpPr>
        <p:grpSp>
          <p:nvGrpSpPr>
            <p:cNvPr id="1037" name="Group 3"/>
            <p:cNvGrpSpPr/>
            <p:nvPr/>
          </p:nvGrpSpPr>
          <p:grpSpPr>
            <a:xfrm>
              <a:off x="1927" y="527"/>
              <a:ext cx="2176" cy="2961"/>
              <a:chOff x="0" y="768"/>
              <a:chExt cx="2177" cy="2961"/>
            </a:xfrm>
          </p:grpSpPr>
          <p:graphicFrame>
            <p:nvGraphicFramePr>
              <p:cNvPr id="1027" name="Object 4"/>
              <p:cNvGraphicFramePr/>
              <p:nvPr/>
            </p:nvGraphicFramePr>
            <p:xfrm>
              <a:off x="93" y="768"/>
              <a:ext cx="1731" cy="27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4" imgW="3759200" imgH="5943600" progId="Photoshop.Image.5">
                      <p:embed/>
                    </p:oleObj>
                  </mc:Choice>
                  <mc:Fallback>
                    <p:oleObj r:id="rId4" imgW="3759200" imgH="5943600" progId="Photoshop.Image.5">
                      <p:embed/>
                      <p:pic>
                        <p:nvPicPr>
                          <p:cNvPr id="0" name="Picture 3076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93" y="768"/>
                            <a:ext cx="1731" cy="2738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39" name="Text Box 5"/>
              <p:cNvSpPr txBox="1"/>
              <p:nvPr/>
            </p:nvSpPr>
            <p:spPr>
              <a:xfrm>
                <a:off x="0" y="3477"/>
                <a:ext cx="2177" cy="25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x-none" sz="2000" b="1" dirty="0">
                    <a:latin typeface="Cambria" panose="02040503050406030204" pitchFamily="18" charset="0"/>
                  </a:rPr>
                  <a:t>Intermediate Filaments (IF)</a:t>
                </a:r>
              </a:p>
            </p:txBody>
          </p:sp>
        </p:grpSp>
        <p:sp>
          <p:nvSpPr>
            <p:cNvPr id="1038" name="Text Box 12"/>
            <p:cNvSpPr txBox="1"/>
            <p:nvPr/>
          </p:nvSpPr>
          <p:spPr>
            <a:xfrm>
              <a:off x="2579" y="3684"/>
              <a:ext cx="585" cy="2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x-none" sz="2000" b="1" dirty="0">
                  <a:solidFill>
                    <a:srgbClr val="0000CC"/>
                  </a:solidFill>
                  <a:latin typeface="Cambria" panose="02040503050406030204" pitchFamily="18" charset="0"/>
                </a:rPr>
                <a:t>10 nm</a:t>
              </a:r>
            </a:p>
          </p:txBody>
        </p:sp>
      </p:grpSp>
      <p:sp>
        <p:nvSpPr>
          <p:cNvPr id="1032" name="Text Box 13"/>
          <p:cNvSpPr txBox="1"/>
          <p:nvPr/>
        </p:nvSpPr>
        <p:spPr>
          <a:xfrm>
            <a:off x="3760788" y="5804853"/>
            <a:ext cx="928687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 b="1" dirty="0">
                <a:solidFill>
                  <a:srgbClr val="0000CC"/>
                </a:solidFill>
                <a:latin typeface="Cambria" panose="02040503050406030204" pitchFamily="18" charset="0"/>
              </a:rPr>
              <a:t>25 nm</a:t>
            </a:r>
          </a:p>
        </p:txBody>
      </p:sp>
      <p:grpSp>
        <p:nvGrpSpPr>
          <p:cNvPr id="1033" name="Group 16"/>
          <p:cNvGrpSpPr/>
          <p:nvPr/>
        </p:nvGrpSpPr>
        <p:grpSpPr>
          <a:xfrm>
            <a:off x="6084888" y="765175"/>
            <a:ext cx="2673350" cy="5508625"/>
            <a:chOff x="3833" y="482"/>
            <a:chExt cx="1684" cy="3470"/>
          </a:xfrm>
        </p:grpSpPr>
        <p:grpSp>
          <p:nvGrpSpPr>
            <p:cNvPr id="1034" name="Group 9"/>
            <p:cNvGrpSpPr/>
            <p:nvPr/>
          </p:nvGrpSpPr>
          <p:grpSpPr>
            <a:xfrm>
              <a:off x="3833" y="482"/>
              <a:ext cx="1684" cy="3144"/>
              <a:chOff x="3932" y="779"/>
              <a:chExt cx="1684" cy="3144"/>
            </a:xfrm>
          </p:grpSpPr>
          <p:graphicFrame>
            <p:nvGraphicFramePr>
              <p:cNvPr id="1026" name="Object 10"/>
              <p:cNvGraphicFramePr/>
              <p:nvPr/>
            </p:nvGraphicFramePr>
            <p:xfrm>
              <a:off x="3932" y="779"/>
              <a:ext cx="1684" cy="270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6" imgW="3657600" imgH="5867400" progId="Photoshop.Image.5">
                      <p:embed/>
                    </p:oleObj>
                  </mc:Choice>
                  <mc:Fallback>
                    <p:oleObj r:id="rId6" imgW="3657600" imgH="5867400" progId="Photoshop.Image.5">
                      <p:embed/>
                      <p:pic>
                        <p:nvPicPr>
                          <p:cNvPr id="0" name="Picture 3077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3932" y="779"/>
                            <a:ext cx="1684" cy="2703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36" name="Text Box 11"/>
              <p:cNvSpPr txBox="1"/>
              <p:nvPr/>
            </p:nvSpPr>
            <p:spPr>
              <a:xfrm>
                <a:off x="4070" y="3477"/>
                <a:ext cx="1373" cy="4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x-none" sz="2000" b="1" dirty="0">
                    <a:latin typeface="Cambria" panose="02040503050406030204" pitchFamily="18" charset="0"/>
                  </a:rPr>
                  <a:t>Actin Filaments</a:t>
                </a:r>
              </a:p>
              <a:p>
                <a:pPr eaLnBrk="0" hangingPunct="0"/>
                <a:r>
                  <a:rPr lang="en-US" altLang="x-none" sz="2000" b="1" dirty="0">
                    <a:latin typeface="Cambria" panose="02040503050406030204" pitchFamily="18" charset="0"/>
                  </a:rPr>
                  <a:t>(Microfilaments)</a:t>
                </a:r>
              </a:p>
            </p:txBody>
          </p:sp>
        </p:grpSp>
        <p:sp>
          <p:nvSpPr>
            <p:cNvPr id="1035" name="Text Box 14"/>
            <p:cNvSpPr txBox="1"/>
            <p:nvPr/>
          </p:nvSpPr>
          <p:spPr>
            <a:xfrm>
              <a:off x="4422" y="3702"/>
              <a:ext cx="489" cy="2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x-none" sz="2000" b="1" dirty="0">
                  <a:solidFill>
                    <a:srgbClr val="0000CC"/>
                  </a:solidFill>
                  <a:latin typeface="Cambria" panose="02040503050406030204" pitchFamily="18" charset="0"/>
                </a:rPr>
                <a:t>7 nm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/>
      <p:bldP spid="103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F18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089" y="219346"/>
            <a:ext cx="5204189" cy="641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s 1"/>
          <p:cNvSpPr/>
          <p:nvPr/>
        </p:nvSpPr>
        <p:spPr>
          <a:xfrm>
            <a:off x="2753360" y="5588635"/>
            <a:ext cx="2035810" cy="734060"/>
          </a:xfrm>
          <a:prstGeom prst="rect">
            <a:avLst/>
          </a:prstGeom>
          <a:noFill/>
          <a:ln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s 2"/>
          <p:cNvSpPr/>
          <p:nvPr/>
        </p:nvSpPr>
        <p:spPr>
          <a:xfrm>
            <a:off x="2773045" y="3932555"/>
            <a:ext cx="2035810" cy="73406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3493135" y="2564765"/>
            <a:ext cx="1430655" cy="106743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46088"/>
            <a:ext cx="4248279" cy="178816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it-IT" sz="2400" dirty="0">
                <a:latin typeface="+mn-lt"/>
              </a:rPr>
              <a:t>I </a:t>
            </a:r>
            <a:r>
              <a:rPr lang="en-US" altLang="it-IT" sz="2400" dirty="0" err="1">
                <a:latin typeface="+mn-lt"/>
              </a:rPr>
              <a:t>fasci</a:t>
            </a:r>
            <a:r>
              <a:rPr lang="en-US" altLang="it-IT" sz="2400" dirty="0">
                <a:latin typeface="+mn-lt"/>
              </a:rPr>
              <a:t> di </a:t>
            </a:r>
            <a:r>
              <a:rPr lang="en-US" altLang="it-IT" sz="2400" dirty="0" err="1">
                <a:latin typeface="+mn-lt"/>
              </a:rPr>
              <a:t>actina</a:t>
            </a:r>
            <a:r>
              <a:rPr lang="en-US" altLang="it-IT" sz="2400" dirty="0">
                <a:latin typeface="+mn-lt"/>
              </a:rPr>
              <a:t> </a:t>
            </a:r>
            <a:r>
              <a:rPr lang="en-US" altLang="it-IT" sz="2400" dirty="0" err="1">
                <a:latin typeface="+mn-lt"/>
              </a:rPr>
              <a:t>garantiscono</a:t>
            </a:r>
            <a:r>
              <a:rPr lang="en-US" altLang="it-IT" sz="2400" dirty="0">
                <a:latin typeface="+mn-lt"/>
              </a:rPr>
              <a:t> la </a:t>
            </a:r>
            <a:r>
              <a:rPr lang="en-US" altLang="it-IT" sz="2400" dirty="0" err="1">
                <a:latin typeface="+mn-lt"/>
              </a:rPr>
              <a:t>morfologia</a:t>
            </a:r>
            <a:r>
              <a:rPr lang="en-US" altLang="it-IT" sz="2400" dirty="0">
                <a:latin typeface="+mn-lt"/>
              </a:rPr>
              <a:t> </a:t>
            </a:r>
            <a:r>
              <a:rPr lang="en-US" altLang="it-IT" sz="2400" dirty="0" err="1">
                <a:latin typeface="+mn-lt"/>
              </a:rPr>
              <a:t>dei</a:t>
            </a:r>
            <a:r>
              <a:rPr lang="en-US" altLang="it-IT" sz="2400" dirty="0">
                <a:latin typeface="+mn-lt"/>
              </a:rPr>
              <a:t> microvilli </a:t>
            </a:r>
            <a:r>
              <a:rPr lang="en-US" altLang="it-IT" sz="2400" dirty="0" err="1">
                <a:latin typeface="+mn-lt"/>
              </a:rPr>
              <a:t>cellular</a:t>
            </a:r>
            <a:r>
              <a:rPr lang="it-IT" altLang="en-US" sz="2400" dirty="0" err="1">
                <a:latin typeface="+mn-lt"/>
              </a:rPr>
              <a:t>i</a:t>
            </a:r>
            <a:endParaRPr lang="en-US" altLang="it-IT" sz="2400" dirty="0">
              <a:latin typeface="+mn-lt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A379D87-40AE-E93B-4158-FE153FAD2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01" y="2420888"/>
            <a:ext cx="1478384" cy="346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147638" y="1066800"/>
            <a:ext cx="1744662" cy="1014413"/>
            <a:chOff x="480" y="657"/>
            <a:chExt cx="1099" cy="639"/>
          </a:xfrm>
        </p:grpSpPr>
        <p:sp>
          <p:nvSpPr>
            <p:cNvPr id="57355" name="Text Box 3"/>
            <p:cNvSpPr txBox="1">
              <a:spLocks noChangeArrowheads="1"/>
            </p:cNvSpPr>
            <p:nvPr/>
          </p:nvSpPr>
          <p:spPr bwMode="auto">
            <a:xfrm>
              <a:off x="480" y="657"/>
              <a:ext cx="109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800" b="1">
                  <a:latin typeface="Helvetica" panose="020B0504020202030204" pitchFamily="34" charset="0"/>
                </a:rPr>
                <a:t>microvilli</a:t>
              </a:r>
            </a:p>
          </p:txBody>
        </p:sp>
        <p:sp>
          <p:nvSpPr>
            <p:cNvPr id="57356" name="Line 4"/>
            <p:cNvSpPr>
              <a:spLocks noChangeShapeType="1"/>
            </p:cNvSpPr>
            <p:nvPr/>
          </p:nvSpPr>
          <p:spPr bwMode="auto">
            <a:xfrm>
              <a:off x="960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2987675" y="747713"/>
            <a:ext cx="29098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b="1">
                <a:latin typeface="Helvetica" panose="020B0504020202030204" pitchFamily="34" charset="0"/>
              </a:rPr>
              <a:t>Actin function</a:t>
            </a:r>
          </a:p>
        </p:txBody>
      </p:sp>
      <p:pic>
        <p:nvPicPr>
          <p:cNvPr id="153606" name="Picture 6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2286000"/>
            <a:ext cx="1604962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7" name="Picture 7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0"/>
            <a:ext cx="1951038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8" name="Picture 8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2324100"/>
            <a:ext cx="3640137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9" name="Picture 9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5" y="2286000"/>
            <a:ext cx="16065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Rettangolo 9"/>
          <p:cNvSpPr>
            <a:spLocks noChangeArrowheads="1"/>
          </p:cNvSpPr>
          <p:nvPr/>
        </p:nvSpPr>
        <p:spPr bwMode="auto">
          <a:xfrm>
            <a:off x="250825" y="6021388"/>
            <a:ext cx="264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latin typeface="Cambria" panose="02040503050406030204" pitchFamily="18" charset="0"/>
              </a:rPr>
              <a:t>morfologia cellulare </a:t>
            </a:r>
            <a:endParaRPr lang="it-IT" altLang="it-IT" sz="1800"/>
          </a:p>
        </p:txBody>
      </p:sp>
      <p:sp>
        <p:nvSpPr>
          <p:cNvPr id="57353" name="Rettangolo 10"/>
          <p:cNvSpPr>
            <a:spLocks noChangeArrowheads="1"/>
          </p:cNvSpPr>
          <p:nvPr/>
        </p:nvSpPr>
        <p:spPr bwMode="auto">
          <a:xfrm>
            <a:off x="4284663" y="6092825"/>
            <a:ext cx="2374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latin typeface="Cambria" panose="02040503050406030204" pitchFamily="18" charset="0"/>
              </a:rPr>
              <a:t>motilità cellulare</a:t>
            </a:r>
            <a:endParaRPr lang="it-IT" altLang="it-IT" sz="1800"/>
          </a:p>
        </p:txBody>
      </p:sp>
      <p:sp>
        <p:nvSpPr>
          <p:cNvPr id="57354" name="Rettangolo 11"/>
          <p:cNvSpPr>
            <a:spLocks noChangeArrowheads="1"/>
          </p:cNvSpPr>
          <p:nvPr/>
        </p:nvSpPr>
        <p:spPr bwMode="auto">
          <a:xfrm>
            <a:off x="7488238" y="6092825"/>
            <a:ext cx="1655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latin typeface="Cambria" panose="02040503050406030204" pitchFamily="18" charset="0"/>
              </a:rPr>
              <a:t>citocinesi</a:t>
            </a:r>
            <a:endParaRPr lang="it-IT" altLang="it-IT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5516" y="612730"/>
            <a:ext cx="8712968" cy="103060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l’azione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microfilamenti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actina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è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coadiuvata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speciali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proteine</a:t>
            </a:r>
            <a:r>
              <a:rPr lang="en-US" altLang="it-IT" sz="2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motrici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: le </a:t>
            </a:r>
            <a:r>
              <a:rPr lang="en-US" alt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miosine</a:t>
            </a:r>
            <a:endParaRPr lang="en-US" altLang="it-IT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539" name="Picture 3" descr="F18-2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5018088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5759624" y="2060848"/>
            <a:ext cx="3384376" cy="218521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Le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miosine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sono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</a:p>
          <a:p>
            <a:pPr>
              <a:defRPr/>
            </a:pP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>
              <a:defRPr/>
            </a:pP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ATPsi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</a:p>
          <a:p>
            <a:pPr>
              <a:defRPr/>
            </a:pPr>
            <a:endParaRPr lang="en-US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>
              <a:defRPr/>
            </a:pP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attivate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dalla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interazione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con </a:t>
            </a: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l’actina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. 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4932040" y="5133281"/>
            <a:ext cx="1756410" cy="33718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Regioni </a:t>
            </a:r>
            <a:r>
              <a:rPr lang="it-IT" sz="1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charset="0"/>
                <a:cs typeface="Symbol" panose="05050102010706020507" charset="0"/>
              </a:rPr>
              <a:t>a</a:t>
            </a:r>
            <a:r>
              <a:rPr lang="it-IT" sz="1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-eliche</a:t>
            </a:r>
          </a:p>
        </p:txBody>
      </p:sp>
      <p:sp>
        <p:nvSpPr>
          <p:cNvPr id="62470" name="Line 6"/>
          <p:cNvSpPr>
            <a:spLocks noChangeShapeType="1"/>
          </p:cNvSpPr>
          <p:nvPr/>
        </p:nvSpPr>
        <p:spPr bwMode="auto">
          <a:xfrm flipH="1" flipV="1">
            <a:off x="4807743" y="4573587"/>
            <a:ext cx="179388" cy="3460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+mn-lt"/>
            </a:endParaRPr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 flipH="1">
            <a:off x="3059831" y="5337175"/>
            <a:ext cx="1785217" cy="346074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+mn-lt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286701" y="202185"/>
            <a:ext cx="64985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it-IT" altLang="en-US" sz="2400" b="1" dirty="0">
                <a:cs typeface="Arial" panose="020B0604020202020204" pitchFamily="34" charset="0"/>
                <a:sym typeface="+mn-ea"/>
              </a:rPr>
              <a:t>M</a:t>
            </a:r>
            <a:r>
              <a:rPr lang="en-US" altLang="it-IT" sz="2400" b="1" dirty="0" err="1">
                <a:cs typeface="Arial" panose="020B0604020202020204" pitchFamily="34" charset="0"/>
                <a:sym typeface="+mn-ea"/>
              </a:rPr>
              <a:t>igrazione</a:t>
            </a:r>
            <a:r>
              <a:rPr lang="en-US" altLang="it-IT" sz="2400" b="1" dirty="0">
                <a:cs typeface="Arial" panose="020B0604020202020204" pitchFamily="34" charset="0"/>
                <a:sym typeface="+mn-ea"/>
              </a:rPr>
              <a:t> </a:t>
            </a:r>
            <a:r>
              <a:rPr lang="en-US" altLang="it-IT" sz="2400" b="1" dirty="0" err="1">
                <a:cs typeface="Arial" panose="020B0604020202020204" pitchFamily="34" charset="0"/>
                <a:sym typeface="+mn-ea"/>
              </a:rPr>
              <a:t>cellulare</a:t>
            </a:r>
            <a:r>
              <a:rPr lang="it-IT" altLang="en-US" sz="2400" b="1" dirty="0" err="1">
                <a:cs typeface="Arial" panose="020B0604020202020204" pitchFamily="34" charset="0"/>
                <a:sym typeface="+mn-ea"/>
              </a:rPr>
              <a:t> contrazione muscolare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igure 16-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2656"/>
            <a:ext cx="4644044" cy="301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2" descr="figure 16-55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99"/>
          <a:stretch>
            <a:fillRect/>
          </a:stretch>
        </p:blipFill>
        <p:spPr bwMode="auto">
          <a:xfrm>
            <a:off x="1447783" y="5517232"/>
            <a:ext cx="6137822" cy="119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s 1"/>
          <p:cNvSpPr/>
          <p:nvPr/>
        </p:nvSpPr>
        <p:spPr>
          <a:xfrm>
            <a:off x="4788024" y="855944"/>
            <a:ext cx="1656184" cy="26024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D5D567B-6671-3EB2-2EF0-D65067DDF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266" y="3718135"/>
            <a:ext cx="6364855" cy="1540813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22873EF-7C21-3184-8FF2-B1D3D6D83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560" y="971550"/>
            <a:ext cx="3952875" cy="24574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5A5E20D-D059-06B3-6539-A504342B4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1" y="4077072"/>
            <a:ext cx="806767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70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41DA0AD-F3FC-CB1F-8D25-118D0E72D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28699"/>
            <a:ext cx="3281564" cy="54006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EDB333A-70DC-988C-CA0E-C3B5A0586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340768"/>
            <a:ext cx="3854166" cy="433697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AAB5B8D-3A5C-EF63-D1A0-54CF2118AFD5}"/>
              </a:ext>
            </a:extLst>
          </p:cNvPr>
          <p:cNvSpPr/>
          <p:nvPr/>
        </p:nvSpPr>
        <p:spPr>
          <a:xfrm>
            <a:off x="467544" y="2348880"/>
            <a:ext cx="3456384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1CFAA08-95A5-5B6E-C35D-706750B18F1A}"/>
              </a:ext>
            </a:extLst>
          </p:cNvPr>
          <p:cNvSpPr/>
          <p:nvPr/>
        </p:nvSpPr>
        <p:spPr>
          <a:xfrm>
            <a:off x="441025" y="4239089"/>
            <a:ext cx="3456384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CFFE452-3BE7-16F0-4D16-D6AAA478F5FA}"/>
              </a:ext>
            </a:extLst>
          </p:cNvPr>
          <p:cNvSpPr/>
          <p:nvPr/>
        </p:nvSpPr>
        <p:spPr>
          <a:xfrm>
            <a:off x="4958558" y="908720"/>
            <a:ext cx="3717897" cy="2520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9B2AAE5-3FD5-D485-DBB1-590F9C29E746}"/>
              </a:ext>
            </a:extLst>
          </p:cNvPr>
          <p:cNvSpPr/>
          <p:nvPr/>
        </p:nvSpPr>
        <p:spPr>
          <a:xfrm>
            <a:off x="4886551" y="3509256"/>
            <a:ext cx="3717897" cy="2520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95C9A0BD-A13E-77ED-087A-F7D784A19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354" y="95264"/>
            <a:ext cx="29722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 dirty="0">
                <a:cs typeface="Arial" panose="020B0604020202020204" pitchFamily="34" charset="0"/>
              </a:rPr>
              <a:t>Actin/myosin cycle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BA78EB7-9E83-5F3A-5BBF-3D410BAA3BF2}"/>
              </a:ext>
            </a:extLst>
          </p:cNvPr>
          <p:cNvSpPr txBox="1"/>
          <p:nvPr/>
        </p:nvSpPr>
        <p:spPr>
          <a:xfrm>
            <a:off x="441025" y="112851"/>
            <a:ext cx="38884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u="none" strike="noStrike" baseline="0" dirty="0">
                <a:cs typeface="Arial" panose="020B0604020202020204" pitchFamily="34" charset="0"/>
              </a:rPr>
              <a:t>a myosin head lacking a bound nucleotide </a:t>
            </a:r>
            <a:r>
              <a:rPr lang="it-IT" sz="1200" b="0" i="0" u="none" strike="noStrike" baseline="0" dirty="0" err="1">
                <a:cs typeface="Arial" panose="020B0604020202020204" pitchFamily="34" charset="0"/>
              </a:rPr>
              <a:t>is</a:t>
            </a:r>
            <a:r>
              <a:rPr lang="it-IT" sz="1200" b="0" i="0" u="none" strike="noStrike" baseline="0" dirty="0">
                <a:cs typeface="Arial" panose="020B0604020202020204" pitchFamily="34" charset="0"/>
              </a:rPr>
              <a:t> </a:t>
            </a:r>
            <a:r>
              <a:rPr lang="it-IT" sz="1200" b="0" i="0" u="none" strike="noStrike" baseline="0" dirty="0" err="1">
                <a:cs typeface="Arial" panose="020B0604020202020204" pitchFamily="34" charset="0"/>
              </a:rPr>
              <a:t>locked</a:t>
            </a:r>
            <a:r>
              <a:rPr lang="it-IT" sz="1200" b="0" i="0" u="none" strike="noStrike" baseline="0" dirty="0">
                <a:cs typeface="Arial" panose="020B0604020202020204" pitchFamily="34" charset="0"/>
              </a:rPr>
              <a:t> </a:t>
            </a:r>
            <a:r>
              <a:rPr lang="en-US" sz="1200" b="0" i="0" u="none" strike="noStrike" baseline="0" dirty="0">
                <a:cs typeface="Arial" panose="020B0604020202020204" pitchFamily="34" charset="0"/>
              </a:rPr>
              <a:t>tightly onto an actin filament in a </a:t>
            </a:r>
            <a:r>
              <a:rPr lang="en-US" sz="1200" b="0" i="1" u="none" strike="noStrike" baseline="0" dirty="0">
                <a:cs typeface="Arial" panose="020B0604020202020204" pitchFamily="34" charset="0"/>
              </a:rPr>
              <a:t>rigor </a:t>
            </a:r>
            <a:r>
              <a:rPr lang="en-US" sz="1200" b="0" i="0" u="none" strike="noStrike" baseline="0" dirty="0">
                <a:cs typeface="Arial" panose="020B0604020202020204" pitchFamily="34" charset="0"/>
              </a:rPr>
              <a:t>configuration</a:t>
            </a:r>
            <a:endParaRPr lang="it-IT" sz="1200" dirty="0">
              <a:cs typeface="Arial" panose="020B0604020202020204" pitchFamily="34" charset="0"/>
            </a:endParaRPr>
          </a:p>
        </p:txBody>
      </p:sp>
      <p:sp>
        <p:nvSpPr>
          <p:cNvPr id="13" name="AutoShape 4">
            <a:hlinkClick r:id="rId4" action="ppaction://program" highlightClick="1"/>
            <a:extLst>
              <a:ext uri="{FF2B5EF4-FFF2-40B4-BE49-F238E27FC236}">
                <a16:creationId xmlns:a16="http://schemas.microsoft.com/office/drawing/2014/main" id="{632D8C70-A8AA-B305-EEBA-08F13C418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296" y="6040430"/>
            <a:ext cx="1133623" cy="601701"/>
          </a:xfrm>
          <a:prstGeom prst="actionButtonMovie">
            <a:avLst/>
          </a:prstGeom>
          <a:solidFill>
            <a:schemeClr val="accent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it-IT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hlinkClick r:id="rId5" action="ppaction://hlinkfile"/>
              </a:rPr>
              <a:t>Actina</a:t>
            </a:r>
            <a:r>
              <a:rPr lang="it-IT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e</a:t>
            </a:r>
          </a:p>
          <a:p>
            <a:pPr algn="ctr">
              <a:defRPr/>
            </a:pPr>
            <a:r>
              <a:rPr lang="it-IT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hlinkClick r:id="rId5" action="ppaction://hlinkfile"/>
              </a:rPr>
              <a:t>miosina</a:t>
            </a:r>
            <a:endParaRPr lang="it-IT" sz="12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14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188640"/>
            <a:ext cx="8858250" cy="1152525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altLang="en-US" sz="2000" b="1" dirty="0" err="1">
                <a:latin typeface="+mn-lt"/>
              </a:rPr>
              <a:t>- </a:t>
            </a:r>
            <a:r>
              <a:rPr lang="en-US" altLang="it-IT" sz="2000" b="1" dirty="0" err="1">
                <a:latin typeface="+mn-lt"/>
              </a:rPr>
              <a:t>L’associazione</a:t>
            </a:r>
            <a:r>
              <a:rPr lang="en-US" altLang="it-IT" sz="2000" b="1" dirty="0">
                <a:latin typeface="+mn-lt"/>
              </a:rPr>
              <a:t> con ATP</a:t>
            </a:r>
            <a:r>
              <a:rPr lang="en-US" altLang="it-IT" sz="2000" dirty="0">
                <a:latin typeface="+mn-lt"/>
              </a:rPr>
              <a:t> influenza </a:t>
            </a:r>
            <a:r>
              <a:rPr lang="en-US" altLang="it-IT" sz="2000" dirty="0" err="1">
                <a:latin typeface="+mn-lt"/>
              </a:rPr>
              <a:t>l’affinità</a:t>
            </a:r>
            <a:r>
              <a:rPr lang="en-US" altLang="it-IT" sz="2000" dirty="0">
                <a:latin typeface="+mn-lt"/>
              </a:rPr>
              <a:t> </a:t>
            </a:r>
            <a:r>
              <a:rPr lang="en-US" altLang="it-IT" sz="2000" dirty="0" err="1">
                <a:latin typeface="+mn-lt"/>
              </a:rPr>
              <a:t>della</a:t>
            </a:r>
            <a:r>
              <a:rPr lang="en-US" altLang="it-IT" sz="2000" dirty="0">
                <a:latin typeface="+mn-lt"/>
              </a:rPr>
              <a:t> </a:t>
            </a:r>
            <a:r>
              <a:rPr lang="en-US" altLang="it-IT" sz="2000" dirty="0" err="1">
                <a:latin typeface="+mn-lt"/>
              </a:rPr>
              <a:t>miosina</a:t>
            </a:r>
            <a:r>
              <a:rPr lang="en-US" altLang="it-IT" sz="2000" dirty="0">
                <a:latin typeface="+mn-lt"/>
              </a:rPr>
              <a:t> per la F-</a:t>
            </a:r>
            <a:r>
              <a:rPr lang="en-US" altLang="it-IT" sz="2000" dirty="0" err="1">
                <a:latin typeface="+mn-lt"/>
              </a:rPr>
              <a:t>actina</a:t>
            </a:r>
            <a:r>
              <a:rPr lang="en-US" altLang="it-IT" sz="2000" dirty="0">
                <a:latin typeface="+mn-lt"/>
              </a:rPr>
              <a:t>.</a:t>
            </a:r>
            <a:br>
              <a:rPr lang="en-US" altLang="it-IT" sz="2000" dirty="0">
                <a:latin typeface="+mn-lt"/>
              </a:rPr>
            </a:br>
            <a:r>
              <a:rPr lang="it-IT" altLang="en-US" sz="2000" dirty="0" err="1">
                <a:latin typeface="+mn-lt"/>
              </a:rPr>
              <a:t>- </a:t>
            </a:r>
            <a:r>
              <a:rPr lang="en-US" altLang="it-IT" sz="2000" b="1" dirty="0" err="1">
                <a:solidFill>
                  <a:srgbClr val="FF0000"/>
                </a:solidFill>
                <a:latin typeface="+mn-lt"/>
              </a:rPr>
              <a:t>L’idrolisi</a:t>
            </a:r>
            <a:r>
              <a:rPr lang="en-US" altLang="it-IT" sz="2000" b="1" dirty="0">
                <a:solidFill>
                  <a:srgbClr val="FF0000"/>
                </a:solidFill>
                <a:latin typeface="+mn-lt"/>
              </a:rPr>
              <a:t> di ATP</a:t>
            </a:r>
            <a:r>
              <a:rPr lang="en-US" altLang="it-IT" sz="2000" dirty="0">
                <a:latin typeface="+mn-lt"/>
              </a:rPr>
              <a:t> </a:t>
            </a:r>
            <a:r>
              <a:rPr lang="en-US" altLang="it-IT" sz="2000" dirty="0" err="1">
                <a:latin typeface="+mn-lt"/>
              </a:rPr>
              <a:t>determina</a:t>
            </a:r>
            <a:r>
              <a:rPr lang="en-US" altLang="it-IT" sz="2000" dirty="0">
                <a:latin typeface="+mn-lt"/>
              </a:rPr>
              <a:t> </a:t>
            </a:r>
            <a:r>
              <a:rPr lang="en-US" altLang="it-IT" sz="2000" dirty="0" err="1">
                <a:latin typeface="+mn-lt"/>
              </a:rPr>
              <a:t>cambi</a:t>
            </a:r>
            <a:r>
              <a:rPr lang="en-US" altLang="it-IT" sz="2000" dirty="0">
                <a:latin typeface="+mn-lt"/>
              </a:rPr>
              <a:t> </a:t>
            </a:r>
            <a:r>
              <a:rPr lang="en-US" altLang="it-IT" sz="2000" dirty="0" err="1">
                <a:latin typeface="+mn-lt"/>
              </a:rPr>
              <a:t>struttutali</a:t>
            </a:r>
            <a:r>
              <a:rPr lang="en-US" altLang="it-IT" sz="2000" dirty="0">
                <a:latin typeface="+mn-lt"/>
              </a:rPr>
              <a:t> </a:t>
            </a:r>
            <a:r>
              <a:rPr lang="en-US" altLang="it-IT" sz="2000" dirty="0" err="1">
                <a:latin typeface="+mn-lt"/>
              </a:rPr>
              <a:t>nella</a:t>
            </a:r>
            <a:r>
              <a:rPr lang="en-US" altLang="it-IT" sz="2000" dirty="0">
                <a:latin typeface="+mn-lt"/>
              </a:rPr>
              <a:t> </a:t>
            </a:r>
            <a:r>
              <a:rPr lang="en-US" altLang="it-IT" sz="2000" dirty="0" err="1">
                <a:latin typeface="+mn-lt"/>
              </a:rPr>
              <a:t>testa</a:t>
            </a:r>
            <a:r>
              <a:rPr lang="en-US" altLang="it-IT" sz="2000" dirty="0">
                <a:latin typeface="+mn-lt"/>
              </a:rPr>
              <a:t> </a:t>
            </a:r>
            <a:r>
              <a:rPr lang="en-US" altLang="it-IT" sz="2000" dirty="0" err="1">
                <a:latin typeface="+mn-lt"/>
              </a:rPr>
              <a:t>delle</a:t>
            </a:r>
            <a:r>
              <a:rPr lang="en-US" altLang="it-IT" sz="2000" dirty="0">
                <a:latin typeface="+mn-lt"/>
              </a:rPr>
              <a:t> </a:t>
            </a:r>
            <a:r>
              <a:rPr lang="en-US" altLang="it-IT" sz="2000" dirty="0" err="1">
                <a:latin typeface="+mn-lt"/>
              </a:rPr>
              <a:t>miosine</a:t>
            </a:r>
            <a:endParaRPr lang="en-US" altLang="it-IT" sz="2000" dirty="0">
              <a:latin typeface="+mn-lt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1EBBAD9-AD70-729A-D9DC-2BA9A6626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988840"/>
            <a:ext cx="6867372" cy="42989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836613"/>
            <a:ext cx="6038850" cy="577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it-IT" sz="3200" b="1" dirty="0" err="1">
                <a:solidFill>
                  <a:srgbClr val="FF0000"/>
                </a:solidFill>
                <a:latin typeface="+mn-lt"/>
              </a:rPr>
              <a:t>Sarcomero</a:t>
            </a:r>
            <a:r>
              <a:rPr lang="en-US" altLang="it-IT" sz="3200" b="1" dirty="0">
                <a:latin typeface="+mn-lt"/>
              </a:rPr>
              <a:t>: </a:t>
            </a:r>
            <a:r>
              <a:rPr lang="en-US" altLang="it-IT" sz="3200" b="1" dirty="0" err="1">
                <a:latin typeface="+mn-lt"/>
              </a:rPr>
              <a:t>unità</a:t>
            </a:r>
            <a:r>
              <a:rPr lang="en-US" altLang="it-IT" sz="3200" b="1" dirty="0">
                <a:latin typeface="+mn-lt"/>
              </a:rPr>
              <a:t> </a:t>
            </a:r>
            <a:r>
              <a:rPr lang="en-US" altLang="it-IT" sz="3200" b="1" dirty="0" err="1">
                <a:latin typeface="+mn-lt"/>
              </a:rPr>
              <a:t>strutturale</a:t>
            </a:r>
            <a:r>
              <a:rPr lang="en-US" altLang="it-IT" sz="3200" b="1" dirty="0">
                <a:latin typeface="+mn-lt"/>
              </a:rPr>
              <a:t> e </a:t>
            </a:r>
            <a:r>
              <a:rPr lang="en-US" altLang="it-IT" sz="3200" b="1" dirty="0" err="1">
                <a:latin typeface="+mn-lt"/>
              </a:rPr>
              <a:t>funzionale</a:t>
            </a:r>
            <a:r>
              <a:rPr lang="en-US" altLang="it-IT" sz="3200" b="1" dirty="0">
                <a:latin typeface="+mn-lt"/>
              </a:rPr>
              <a:t> di </a:t>
            </a:r>
            <a:r>
              <a:rPr lang="en-US" altLang="it-IT" sz="3200" b="1" dirty="0" err="1">
                <a:latin typeface="+mn-lt"/>
              </a:rPr>
              <a:t>contrazione</a:t>
            </a:r>
            <a:endParaRPr lang="en-US" altLang="it-IT" sz="3200" dirty="0">
              <a:latin typeface="+mn-lt"/>
            </a:endParaRPr>
          </a:p>
        </p:txBody>
      </p:sp>
      <p:grpSp>
        <p:nvGrpSpPr>
          <p:cNvPr id="75779" name="Group 3"/>
          <p:cNvGrpSpPr>
            <a:grpSpLocks noChangeAspect="1"/>
          </p:cNvGrpSpPr>
          <p:nvPr/>
        </p:nvGrpSpPr>
        <p:grpSpPr bwMode="auto">
          <a:xfrm>
            <a:off x="250825" y="1916113"/>
            <a:ext cx="8804275" cy="3530600"/>
            <a:chOff x="652" y="1047"/>
            <a:chExt cx="4498" cy="1804"/>
          </a:xfrm>
        </p:grpSpPr>
        <p:pic>
          <p:nvPicPr>
            <p:cNvPr id="75780" name="Picture 4" descr="F18-27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" y="1047"/>
              <a:ext cx="1872" cy="1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1" name="Picture 5" descr="F18-27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" y="1047"/>
              <a:ext cx="1991" cy="1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18-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844675"/>
            <a:ext cx="80168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317500" y="260350"/>
            <a:ext cx="850741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it-IT" sz="3200" b="1" dirty="0">
                <a:latin typeface="+mn-lt"/>
              </a:rPr>
              <a:t>I </a:t>
            </a:r>
            <a:r>
              <a:rPr lang="en-US" altLang="it-IT" sz="3200" b="1" dirty="0" err="1">
                <a:latin typeface="+mn-lt"/>
              </a:rPr>
              <a:t>filamenti</a:t>
            </a:r>
            <a:r>
              <a:rPr lang="en-US" altLang="it-IT" sz="3200" b="1" dirty="0">
                <a:latin typeface="+mn-lt"/>
              </a:rPr>
              <a:t> di </a:t>
            </a:r>
            <a:r>
              <a:rPr lang="en-US" altLang="it-IT" sz="3200" b="1" dirty="0" err="1">
                <a:latin typeface="+mn-lt"/>
              </a:rPr>
              <a:t>actina</a:t>
            </a:r>
            <a:r>
              <a:rPr lang="en-US" altLang="it-IT" sz="3200" b="1" dirty="0">
                <a:latin typeface="+mn-lt"/>
              </a:rPr>
              <a:t> </a:t>
            </a:r>
            <a:r>
              <a:rPr lang="en-US" altLang="it-IT" sz="3200" b="1" dirty="0" err="1">
                <a:latin typeface="+mn-lt"/>
              </a:rPr>
              <a:t>sono</a:t>
            </a:r>
            <a:r>
              <a:rPr lang="en-US" altLang="it-IT" sz="3200" b="1" dirty="0">
                <a:latin typeface="+mn-lt"/>
              </a:rPr>
              <a:t> </a:t>
            </a:r>
            <a:r>
              <a:rPr lang="en-US" altLang="it-IT" sz="3200" b="1" dirty="0" err="1">
                <a:latin typeface="+mn-lt"/>
              </a:rPr>
              <a:t>stabilizzati</a:t>
            </a:r>
            <a:r>
              <a:rPr lang="en-US" altLang="it-IT" sz="3200" b="1" dirty="0">
                <a:latin typeface="+mn-lt"/>
              </a:rPr>
              <a:t> da </a:t>
            </a:r>
            <a:r>
              <a:rPr lang="en-US" altLang="it-IT" sz="3200" b="1" dirty="0" err="1">
                <a:latin typeface="+mn-lt"/>
              </a:rPr>
              <a:t>proteine</a:t>
            </a:r>
            <a:endParaRPr lang="en-US" altLang="it-IT" sz="3200" dirty="0"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5106" y="260648"/>
            <a:ext cx="8713788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Il citoscheletro è costituito dall’insieme di </a:t>
            </a:r>
            <a:b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tre diversi tipi </a:t>
            </a:r>
            <a:r>
              <a:rPr lang="it-IT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di organizzazioni strutturali</a:t>
            </a:r>
            <a:r>
              <a:rPr lang="it-IT" sz="2800" dirty="0">
                <a:latin typeface="+mn-lt"/>
              </a:rPr>
              <a:t> </a:t>
            </a:r>
          </a:p>
        </p:txBody>
      </p:sp>
      <p:pic>
        <p:nvPicPr>
          <p:cNvPr id="7171" name="Picture 3" descr="F19-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273300"/>
            <a:ext cx="8637588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939213" cy="1143000"/>
          </a:xfrm>
        </p:spPr>
        <p:txBody>
          <a:bodyPr/>
          <a:lstStyle/>
          <a:p>
            <a:pPr eaLnBrk="1" hangingPunct="1"/>
            <a:r>
              <a:rPr lang="en-US" altLang="it-IT" sz="2800" b="1">
                <a:latin typeface="Cambria" panose="02040503050406030204" pitchFamily="18" charset="0"/>
              </a:rPr>
              <a:t>La contrazione è determinata dallo scivolamento dei </a:t>
            </a:r>
            <a:r>
              <a:rPr lang="en-US" altLang="it-IT" sz="2800" b="1">
                <a:solidFill>
                  <a:srgbClr val="FF0000"/>
                </a:solidFill>
                <a:latin typeface="Cambria" panose="02040503050406030204" pitchFamily="18" charset="0"/>
              </a:rPr>
              <a:t>filamenti sottili</a:t>
            </a:r>
            <a:r>
              <a:rPr lang="en-US" altLang="it-IT" sz="2800" b="1">
                <a:latin typeface="Cambria" panose="02040503050406030204" pitchFamily="18" charset="0"/>
              </a:rPr>
              <a:t> su quelli </a:t>
            </a:r>
            <a:r>
              <a:rPr lang="en-US" altLang="it-IT" sz="2800" b="1">
                <a:solidFill>
                  <a:srgbClr val="FF0000"/>
                </a:solidFill>
                <a:latin typeface="Cambria" panose="02040503050406030204" pitchFamily="18" charset="0"/>
              </a:rPr>
              <a:t>spessi</a:t>
            </a:r>
            <a:endParaRPr lang="en-US" altLang="it-IT" sz="280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79875" name="Picture 3" descr="F18-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1443038"/>
            <a:ext cx="6124575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9750" y="4221163"/>
            <a:ext cx="7993063" cy="2295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241550" y="106363"/>
            <a:ext cx="4605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b="1">
                <a:latin typeface="Helvetica" panose="020B0504020202030204" pitchFamily="34" charset="0"/>
              </a:rPr>
              <a:t>Sarcomere contraction</a:t>
            </a: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952500"/>
            <a:ext cx="9118600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8999538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0" y="838200"/>
            <a:ext cx="9144000" cy="2819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1658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952500"/>
            <a:ext cx="9118600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/>
          <p:nvPr/>
        </p:nvGrpSpPr>
        <p:grpSpPr bwMode="auto">
          <a:xfrm>
            <a:off x="703263" y="3124200"/>
            <a:ext cx="2625725" cy="519113"/>
            <a:chOff x="480" y="1968"/>
            <a:chExt cx="1791" cy="327"/>
          </a:xfrm>
        </p:grpSpPr>
        <p:sp>
          <p:nvSpPr>
            <p:cNvPr id="81956" name="Text Box 8"/>
            <p:cNvSpPr txBox="1">
              <a:spLocks noChangeArrowheads="1"/>
            </p:cNvSpPr>
            <p:nvPr/>
          </p:nvSpPr>
          <p:spPr bwMode="auto">
            <a:xfrm>
              <a:off x="2064" y="1968"/>
              <a:ext cx="20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800" b="1">
                  <a:solidFill>
                    <a:srgbClr val="FF0000"/>
                  </a:solidFill>
                  <a:latin typeface="Helvetica" panose="020B0504020202030204" pitchFamily="34" charset="0"/>
                </a:rPr>
                <a:t>-</a:t>
              </a:r>
            </a:p>
          </p:txBody>
        </p:sp>
        <p:sp>
          <p:nvSpPr>
            <p:cNvPr id="81957" name="Text Box 9"/>
            <p:cNvSpPr txBox="1">
              <a:spLocks noChangeArrowheads="1"/>
            </p:cNvSpPr>
            <p:nvPr/>
          </p:nvSpPr>
          <p:spPr bwMode="auto">
            <a:xfrm>
              <a:off x="480" y="1968"/>
              <a:ext cx="26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800" b="1">
                  <a:solidFill>
                    <a:srgbClr val="FF0000"/>
                  </a:solidFill>
                  <a:latin typeface="Helvetica" panose="020B0504020202030204" pitchFamily="34" charset="0"/>
                </a:rPr>
                <a:t>+</a:t>
              </a:r>
            </a:p>
          </p:txBody>
        </p:sp>
      </p:grpSp>
      <p:grpSp>
        <p:nvGrpSpPr>
          <p:cNvPr id="3" name="Group 10"/>
          <p:cNvGrpSpPr/>
          <p:nvPr/>
        </p:nvGrpSpPr>
        <p:grpSpPr bwMode="auto">
          <a:xfrm>
            <a:off x="5840413" y="3124200"/>
            <a:ext cx="2501900" cy="519113"/>
            <a:chOff x="3984" y="1968"/>
            <a:chExt cx="1708" cy="327"/>
          </a:xfrm>
        </p:grpSpPr>
        <p:sp>
          <p:nvSpPr>
            <p:cNvPr id="81954" name="Text Box 11"/>
            <p:cNvSpPr txBox="1">
              <a:spLocks noChangeArrowheads="1"/>
            </p:cNvSpPr>
            <p:nvPr/>
          </p:nvSpPr>
          <p:spPr bwMode="auto">
            <a:xfrm>
              <a:off x="5424" y="1968"/>
              <a:ext cx="26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800" b="1">
                  <a:solidFill>
                    <a:srgbClr val="FF0000"/>
                  </a:solidFill>
                  <a:latin typeface="Helvetica" panose="020B0504020202030204" pitchFamily="34" charset="0"/>
                </a:rPr>
                <a:t>+</a:t>
              </a:r>
            </a:p>
          </p:txBody>
        </p:sp>
        <p:sp>
          <p:nvSpPr>
            <p:cNvPr id="81955" name="Text Box 12"/>
            <p:cNvSpPr txBox="1">
              <a:spLocks noChangeArrowheads="1"/>
            </p:cNvSpPr>
            <p:nvPr/>
          </p:nvSpPr>
          <p:spPr bwMode="auto">
            <a:xfrm>
              <a:off x="3984" y="1968"/>
              <a:ext cx="20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800" b="1">
                  <a:solidFill>
                    <a:srgbClr val="FF0000"/>
                  </a:solidFill>
                  <a:latin typeface="Helvetica" panose="020B0504020202030204" pitchFamily="34" charset="0"/>
                </a:rPr>
                <a:t>-</a:t>
              </a:r>
            </a:p>
          </p:txBody>
        </p:sp>
      </p:grpSp>
      <p:sp>
        <p:nvSpPr>
          <p:cNvPr id="81929" name="Rectangle 13"/>
          <p:cNvSpPr>
            <a:spLocks noChangeArrowheads="1"/>
          </p:cNvSpPr>
          <p:nvPr/>
        </p:nvSpPr>
        <p:spPr bwMode="auto">
          <a:xfrm>
            <a:off x="3798888" y="1524000"/>
            <a:ext cx="330835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81930" name="Text Box 14"/>
          <p:cNvSpPr txBox="1">
            <a:spLocks noChangeArrowheads="1"/>
          </p:cNvSpPr>
          <p:nvPr/>
        </p:nvSpPr>
        <p:spPr bwMode="auto">
          <a:xfrm>
            <a:off x="4010025" y="1508125"/>
            <a:ext cx="14255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008040"/>
                </a:solidFill>
                <a:latin typeface="Helvetica" panose="020B0504020202030204" pitchFamily="34" charset="0"/>
              </a:rPr>
              <a:t>myosin II</a:t>
            </a:r>
          </a:p>
        </p:txBody>
      </p:sp>
      <p:sp>
        <p:nvSpPr>
          <p:cNvPr id="81931" name="Text Box 15"/>
          <p:cNvSpPr txBox="1">
            <a:spLocks noChangeArrowheads="1"/>
          </p:cNvSpPr>
          <p:nvPr/>
        </p:nvSpPr>
        <p:spPr bwMode="auto">
          <a:xfrm>
            <a:off x="7029450" y="1219200"/>
            <a:ext cx="9921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FF0000"/>
                </a:solidFill>
                <a:latin typeface="Helvetica" panose="020B0504020202030204" pitchFamily="34" charset="0"/>
              </a:rPr>
              <a:t>actin</a:t>
            </a:r>
          </a:p>
        </p:txBody>
      </p:sp>
      <p:grpSp>
        <p:nvGrpSpPr>
          <p:cNvPr id="4" name="Group 16"/>
          <p:cNvGrpSpPr/>
          <p:nvPr/>
        </p:nvGrpSpPr>
        <p:grpSpPr bwMode="auto">
          <a:xfrm>
            <a:off x="4665663" y="3505200"/>
            <a:ext cx="1970087" cy="1098550"/>
            <a:chOff x="3168" y="2208"/>
            <a:chExt cx="1344" cy="692"/>
          </a:xfrm>
        </p:grpSpPr>
        <p:pic>
          <p:nvPicPr>
            <p:cNvPr id="81952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208"/>
              <a:ext cx="1248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53" name="Text Box 18"/>
            <p:cNvSpPr txBox="1">
              <a:spLocks noChangeArrowheads="1"/>
            </p:cNvSpPr>
            <p:nvPr/>
          </p:nvSpPr>
          <p:spPr bwMode="auto">
            <a:xfrm>
              <a:off x="3360" y="2476"/>
              <a:ext cx="1152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 b="1">
                  <a:latin typeface="Helvetica" panose="020B0504020202030204" pitchFamily="34" charset="0"/>
                </a:rPr>
                <a:t>CONTRACTION</a:t>
              </a:r>
            </a:p>
          </p:txBody>
        </p:sp>
      </p:grpSp>
      <p:grpSp>
        <p:nvGrpSpPr>
          <p:cNvPr id="5" name="Group 19"/>
          <p:cNvGrpSpPr/>
          <p:nvPr/>
        </p:nvGrpSpPr>
        <p:grpSpPr bwMode="auto">
          <a:xfrm>
            <a:off x="2381250" y="3494088"/>
            <a:ext cx="2012950" cy="1368425"/>
            <a:chOff x="1584" y="2210"/>
            <a:chExt cx="1374" cy="862"/>
          </a:xfrm>
        </p:grpSpPr>
        <p:pic>
          <p:nvPicPr>
            <p:cNvPr id="81950" name="Picture 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210"/>
              <a:ext cx="1374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51" name="Text Box 21"/>
            <p:cNvSpPr txBox="1">
              <a:spLocks noChangeArrowheads="1"/>
            </p:cNvSpPr>
            <p:nvPr/>
          </p:nvSpPr>
          <p:spPr bwMode="auto">
            <a:xfrm>
              <a:off x="1645" y="2476"/>
              <a:ext cx="1139" cy="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 b="1">
                  <a:latin typeface="Helvetica" panose="020B0504020202030204" pitchFamily="34" charset="0"/>
                </a:rPr>
                <a:t>RELAXATION</a:t>
              </a:r>
            </a:p>
          </p:txBody>
        </p:sp>
      </p:grpSp>
      <p:grpSp>
        <p:nvGrpSpPr>
          <p:cNvPr id="6" name="Group 22"/>
          <p:cNvGrpSpPr/>
          <p:nvPr/>
        </p:nvGrpSpPr>
        <p:grpSpPr bwMode="auto">
          <a:xfrm>
            <a:off x="1617663" y="4997450"/>
            <a:ext cx="5816600" cy="1174750"/>
            <a:chOff x="1104" y="3148"/>
            <a:chExt cx="3968" cy="740"/>
          </a:xfrm>
        </p:grpSpPr>
        <p:pic>
          <p:nvPicPr>
            <p:cNvPr id="81944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1" y="3148"/>
              <a:ext cx="73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45" name="Picture 2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1" y="3417"/>
              <a:ext cx="73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46" name="Picture 2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1" y="3696"/>
              <a:ext cx="73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47" name="Picture 2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68"/>
              <a:ext cx="816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48" name="Picture 2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441"/>
              <a:ext cx="816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49" name="Picture 2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716"/>
              <a:ext cx="816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29"/>
          <p:cNvGrpSpPr/>
          <p:nvPr/>
        </p:nvGrpSpPr>
        <p:grpSpPr bwMode="auto">
          <a:xfrm>
            <a:off x="703263" y="1943100"/>
            <a:ext cx="7681912" cy="1587500"/>
            <a:chOff x="480" y="1224"/>
            <a:chExt cx="5240" cy="1000"/>
          </a:xfrm>
        </p:grpSpPr>
        <p:pic>
          <p:nvPicPr>
            <p:cNvPr id="81937" name="Picture 3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776"/>
              <a:ext cx="14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38" name="Picture 3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496"/>
              <a:ext cx="14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39" name="Picture 3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224"/>
              <a:ext cx="14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40" name="Picture 3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248"/>
              <a:ext cx="139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41" name="Picture 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528"/>
              <a:ext cx="139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42" name="Picture 3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792"/>
              <a:ext cx="139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3" name="Line 37"/>
            <p:cNvSpPr>
              <a:spLocks noChangeShapeType="1"/>
            </p:cNvSpPr>
            <p:nvPr/>
          </p:nvSpPr>
          <p:spPr bwMode="auto">
            <a:xfrm>
              <a:off x="1056" y="1936"/>
              <a:ext cx="9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1316038" y="3625850"/>
            <a:ext cx="84455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>
                <a:latin typeface="Helvetica" panose="020B0504020202030204" pitchFamily="34" charset="0"/>
              </a:rPr>
              <a:t>titin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3" grpId="0" animBg="1"/>
      <p:bldP spid="3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01688" y="765175"/>
            <a:ext cx="7010400" cy="4659313"/>
          </a:xfrm>
        </p:spPr>
        <p:txBody>
          <a:bodyPr/>
          <a:lstStyle/>
          <a:p>
            <a:pPr algn="l" eaLnBrk="1" hangingPunct="1">
              <a:tabLst>
                <a:tab pos="179070" algn="l"/>
              </a:tabLst>
              <a:defRPr/>
            </a:pP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microfilamenti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sono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la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componente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citoscheletrica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responsabile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della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:</a:t>
            </a:r>
            <a:b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	</a:t>
            </a:r>
            <a:b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	- </a:t>
            </a:r>
            <a:r>
              <a:rPr lang="en-US" sz="3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morfologia</a:t>
            </a:r>
            <a:r>
              <a:rPr 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cellulare</a:t>
            </a:r>
            <a:r>
              <a:rPr 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b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	</a:t>
            </a:r>
            <a:b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	-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motilità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cellulare</a:t>
            </a:r>
            <a:b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	</a:t>
            </a:r>
            <a:b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	-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contrazione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muscolare</a:t>
            </a:r>
            <a:b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	</a:t>
            </a:r>
            <a:b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	-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citochinesi</a:t>
            </a:r>
            <a:endParaRPr lang="en-US" sz="3000" dirty="0">
              <a:latin typeface="+mn-l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r="37839" b="26636"/>
          <a:stretch>
            <a:fillRect/>
          </a:stretch>
        </p:blipFill>
        <p:spPr bwMode="auto">
          <a:xfrm>
            <a:off x="5580063" y="4437063"/>
            <a:ext cx="3529012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Line 5"/>
          <p:cNvSpPr>
            <a:spLocks noChangeShapeType="1"/>
          </p:cNvSpPr>
          <p:nvPr/>
        </p:nvSpPr>
        <p:spPr bwMode="auto">
          <a:xfrm flipH="1" flipV="1">
            <a:off x="3940175" y="228600"/>
            <a:ext cx="563563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4996" name="Rectangle 6"/>
          <p:cNvSpPr>
            <a:spLocks noChangeArrowheads="1"/>
          </p:cNvSpPr>
          <p:nvPr/>
        </p:nvSpPr>
        <p:spPr bwMode="auto">
          <a:xfrm>
            <a:off x="2268538" y="117475"/>
            <a:ext cx="1609725" cy="336550"/>
          </a:xfrm>
          <a:prstGeom prst="rect">
            <a:avLst/>
          </a:prstGeom>
          <a:solidFill>
            <a:srgbClr val="FFF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>
                <a:latin typeface="Helvetica" panose="020B0504020202030204" pitchFamily="34" charset="0"/>
              </a:rPr>
              <a:t>lamellipodio</a:t>
            </a:r>
          </a:p>
        </p:txBody>
      </p:sp>
      <p:pic>
        <p:nvPicPr>
          <p:cNvPr id="84997" name="Picture 7" descr="f16038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538163"/>
            <a:ext cx="5543550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2408238" y="76200"/>
            <a:ext cx="4705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3600" b="1">
                <a:latin typeface="Helvetica" panose="020B0504020202030204" pitchFamily="34" charset="0"/>
              </a:rPr>
              <a:t>Actin cortex network</a:t>
            </a:r>
          </a:p>
        </p:txBody>
      </p:sp>
      <p:pic>
        <p:nvPicPr>
          <p:cNvPr id="87043" name="Picture 3" descr="17_36_actin_meshwork"/>
          <p:cNvPicPr>
            <a:picLocks noChangeAspect="1" noChangeArrowheads="1"/>
          </p:cNvPicPr>
          <p:nvPr/>
        </p:nvPicPr>
        <p:blipFill>
          <a:blip r:embed="rId2">
            <a:lum bright="-6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9" t="19165" r="19539" b="7562"/>
          <a:stretch>
            <a:fillRect/>
          </a:stretch>
        </p:blipFill>
        <p:spPr bwMode="auto">
          <a:xfrm>
            <a:off x="2039938" y="1600200"/>
            <a:ext cx="5207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8" name="Picture 4" descr="17_36_actin_meshwork"/>
          <p:cNvPicPr>
            <a:picLocks noChangeAspect="1" noChangeArrowheads="1"/>
          </p:cNvPicPr>
          <p:nvPr/>
        </p:nvPicPr>
        <p:blipFill>
          <a:blip r:embed="rId2">
            <a:lum bright="-6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9" t="6764" r="19539" b="80835"/>
          <a:stretch>
            <a:fillRect/>
          </a:stretch>
        </p:blipFill>
        <p:spPr bwMode="auto">
          <a:xfrm>
            <a:off x="2039938" y="762000"/>
            <a:ext cx="5207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2111375" y="76200"/>
            <a:ext cx="5568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3600" b="1">
                <a:latin typeface="Helvetica" panose="020B0504020202030204" pitchFamily="34" charset="0"/>
              </a:rPr>
              <a:t>Actin and cell movement</a:t>
            </a: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524000"/>
            <a:ext cx="3119437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844550" y="4243388"/>
            <a:ext cx="1339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>
                <a:latin typeface="Helvetica" panose="020B0504020202030204" pitchFamily="34" charset="0"/>
              </a:rPr>
              <a:t>fibroblast</a:t>
            </a: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2124075" y="4243388"/>
            <a:ext cx="2017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>
                <a:latin typeface="Helvetica" panose="020B0504020202030204" pitchFamily="34" charset="0"/>
              </a:rPr>
              <a:t>nerve cell axon</a:t>
            </a:r>
          </a:p>
        </p:txBody>
      </p:sp>
      <p:sp>
        <p:nvSpPr>
          <p:cNvPr id="88070" name="Line 6"/>
          <p:cNvSpPr>
            <a:spLocks noChangeShapeType="1"/>
          </p:cNvSpPr>
          <p:nvPr/>
        </p:nvSpPr>
        <p:spPr bwMode="auto">
          <a:xfrm flipH="1">
            <a:off x="1195388" y="3200400"/>
            <a:ext cx="211137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8071" name="Line 7"/>
          <p:cNvSpPr>
            <a:spLocks noChangeShapeType="1"/>
          </p:cNvSpPr>
          <p:nvPr/>
        </p:nvSpPr>
        <p:spPr bwMode="auto">
          <a:xfrm flipH="1" flipV="1">
            <a:off x="3165475" y="3200400"/>
            <a:ext cx="211138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0776" name="AutoShape 8"/>
          <p:cNvSpPr>
            <a:spLocks noChangeArrowheads="1"/>
          </p:cNvSpPr>
          <p:nvPr/>
        </p:nvSpPr>
        <p:spPr bwMode="auto">
          <a:xfrm rot="-1564956">
            <a:off x="2039938" y="2895600"/>
            <a:ext cx="211137" cy="381000"/>
          </a:xfrm>
          <a:prstGeom prst="downArrow">
            <a:avLst>
              <a:gd name="adj1" fmla="val 32620"/>
              <a:gd name="adj2" fmla="val 44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60777" name="AutoShape 9"/>
          <p:cNvSpPr>
            <a:spLocks noChangeArrowheads="1"/>
          </p:cNvSpPr>
          <p:nvPr/>
        </p:nvSpPr>
        <p:spPr bwMode="auto">
          <a:xfrm rot="-777950" flipH="1" flipV="1">
            <a:off x="3236913" y="2286000"/>
            <a:ext cx="211137" cy="381000"/>
          </a:xfrm>
          <a:prstGeom prst="downArrow">
            <a:avLst>
              <a:gd name="adj1" fmla="val 32620"/>
              <a:gd name="adj2" fmla="val 44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16077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914400"/>
            <a:ext cx="494506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5" name="Rectangle 11"/>
          <p:cNvSpPr>
            <a:spLocks noChangeArrowheads="1"/>
          </p:cNvSpPr>
          <p:nvPr/>
        </p:nvSpPr>
        <p:spPr bwMode="auto">
          <a:xfrm>
            <a:off x="4081463" y="2743200"/>
            <a:ext cx="2039937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60780" name="Text Box 12"/>
          <p:cNvSpPr txBox="1">
            <a:spLocks noChangeArrowheads="1"/>
          </p:cNvSpPr>
          <p:nvPr/>
        </p:nvSpPr>
        <p:spPr bwMode="auto">
          <a:xfrm>
            <a:off x="4362450" y="3276600"/>
            <a:ext cx="1470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F0000"/>
                </a:solidFill>
                <a:latin typeface="Helvetica" panose="020B0504020202030204" pitchFamily="34" charset="0"/>
              </a:rPr>
              <a:t>Integrins</a:t>
            </a:r>
          </a:p>
        </p:txBody>
      </p:sp>
      <p:sp>
        <p:nvSpPr>
          <p:cNvPr id="88077" name="Rectangle 13"/>
          <p:cNvSpPr>
            <a:spLocks noChangeArrowheads="1"/>
          </p:cNvSpPr>
          <p:nvPr/>
        </p:nvSpPr>
        <p:spPr bwMode="auto">
          <a:xfrm>
            <a:off x="4010025" y="5715000"/>
            <a:ext cx="7747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60782" name="Line 14"/>
          <p:cNvSpPr>
            <a:spLocks noChangeShapeType="1"/>
          </p:cNvSpPr>
          <p:nvPr/>
        </p:nvSpPr>
        <p:spPr bwMode="auto">
          <a:xfrm>
            <a:off x="4784725" y="3657600"/>
            <a:ext cx="141288" cy="38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0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6" grpId="0" animBg="1"/>
      <p:bldP spid="160777" grpId="0" animBg="1"/>
      <p:bldP spid="160780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International Journal of Biological Sciences 03: 0303 image No.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8913"/>
            <a:ext cx="4537075" cy="624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835150" y="1628775"/>
            <a:ext cx="5184775" cy="2016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1852613" y="3644900"/>
            <a:ext cx="5183187" cy="2016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862138" y="4941888"/>
            <a:ext cx="5184775" cy="1876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s://www.nature.com/scitable/content/ne0000/ne0000/ne0000/ne0000/14673392/U3.cp2.5_nrm2406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60350"/>
            <a:ext cx="5543550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9"/>
          <a:stretch>
            <a:fillRect/>
          </a:stretch>
        </p:blipFill>
        <p:spPr bwMode="auto">
          <a:xfrm>
            <a:off x="4572000" y="3429000"/>
            <a:ext cx="4248472" cy="350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06B317D-092D-C83D-55BE-72AA50EE4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4708973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35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35474" y="260648"/>
            <a:ext cx="8415337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it-IT" sz="2800" b="1" dirty="0"/>
              <a:t>Fasci di </a:t>
            </a:r>
            <a:r>
              <a:rPr lang="en-US" altLang="it-IT" sz="2800" b="1" dirty="0" err="1"/>
              <a:t>actina</a:t>
            </a:r>
            <a:r>
              <a:rPr lang="en-US" altLang="it-IT" sz="2800" b="1" dirty="0"/>
              <a:t> e </a:t>
            </a:r>
            <a:r>
              <a:rPr lang="en-US" altLang="it-IT" sz="2800" b="1" dirty="0" err="1"/>
              <a:t>miosina</a:t>
            </a:r>
            <a:r>
              <a:rPr lang="en-US" altLang="it-IT" sz="2800" b="1" dirty="0"/>
              <a:t> II </a:t>
            </a:r>
            <a:r>
              <a:rPr lang="en-US" altLang="it-IT" sz="2800" b="1" dirty="0" err="1"/>
              <a:t>regolano</a:t>
            </a:r>
            <a:r>
              <a:rPr lang="en-US" altLang="it-IT" sz="2800" b="1" dirty="0"/>
              <a:t> </a:t>
            </a:r>
            <a:r>
              <a:rPr lang="en-US" altLang="it-IT" sz="2800" b="1" dirty="0" err="1"/>
              <a:t>i</a:t>
            </a:r>
            <a:r>
              <a:rPr lang="en-US" altLang="it-IT" sz="2800" b="1" dirty="0"/>
              <a:t> </a:t>
            </a:r>
            <a:r>
              <a:rPr lang="en-US" altLang="it-IT" sz="2800" b="1" dirty="0" err="1"/>
              <a:t>fenomeni</a:t>
            </a:r>
            <a:r>
              <a:rPr lang="en-US" altLang="it-IT" sz="2800" b="1" dirty="0"/>
              <a:t> di </a:t>
            </a:r>
            <a:r>
              <a:rPr lang="en-US" altLang="it-IT" sz="2800" b="1" dirty="0" err="1">
                <a:solidFill>
                  <a:srgbClr val="FF0000"/>
                </a:solidFill>
              </a:rPr>
              <a:t>citocinesi</a:t>
            </a:r>
            <a:endParaRPr lang="en-US" altLang="it-IT" sz="2800" b="1" dirty="0">
              <a:solidFill>
                <a:srgbClr val="FF0000"/>
              </a:solidFill>
            </a:endParaRPr>
          </a:p>
        </p:txBody>
      </p:sp>
      <p:pic>
        <p:nvPicPr>
          <p:cNvPr id="93188" name="Picture 4" descr="F18-3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8" y="2312946"/>
            <a:ext cx="2323562" cy="354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 descr="F18-37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271" y="1501472"/>
            <a:ext cx="2831744" cy="2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256362" y="4035303"/>
            <a:ext cx="2570036" cy="26688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" name="Content Placeholder 99"/>
          <p:cNvPicPr>
            <a:picLocks noGrp="1" noChangeAspect="1"/>
          </p:cNvPicPr>
          <p:nvPr>
            <p:ph idx="1"/>
          </p:nvPr>
        </p:nvPicPr>
        <p:blipFill>
          <a:blip r:embed="rId2"/>
          <a:srcRect l="26896" t="481" r="25069" b="-1272"/>
          <a:stretch>
            <a:fillRect/>
          </a:stretch>
        </p:blipFill>
        <p:spPr>
          <a:xfrm>
            <a:off x="1115695" y="1125220"/>
            <a:ext cx="4392295" cy="51841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395286" y="4293096"/>
            <a:ext cx="8569325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400" dirty="0">
                <a:latin typeface="+mn-lt"/>
              </a:rPr>
              <a:t>The </a:t>
            </a:r>
            <a:r>
              <a:rPr lang="it-IT" altLang="it-IT" sz="1400" dirty="0" err="1">
                <a:latin typeface="+mn-lt"/>
              </a:rPr>
              <a:t>clinical</a:t>
            </a:r>
            <a:r>
              <a:rPr lang="it-IT" altLang="it-IT" sz="1400" dirty="0">
                <a:latin typeface="+mn-lt"/>
              </a:rPr>
              <a:t> </a:t>
            </a:r>
            <a:r>
              <a:rPr lang="it-IT" altLang="it-IT" sz="1400" dirty="0" err="1">
                <a:latin typeface="+mn-lt"/>
              </a:rPr>
              <a:t>manifestations</a:t>
            </a:r>
            <a:r>
              <a:rPr lang="it-IT" altLang="it-IT" sz="1400" dirty="0">
                <a:latin typeface="+mn-lt"/>
              </a:rPr>
              <a:t> of an A </a:t>
            </a:r>
            <a:r>
              <a:rPr lang="it-IT" altLang="it-IT" sz="1400" dirty="0" err="1">
                <a:latin typeface="+mn-lt"/>
              </a:rPr>
              <a:t>phalloides</a:t>
            </a:r>
            <a:r>
              <a:rPr lang="it-IT" altLang="it-IT" sz="1400" dirty="0">
                <a:latin typeface="+mn-lt"/>
              </a:rPr>
              <a:t> </a:t>
            </a:r>
            <a:r>
              <a:rPr lang="it-IT" altLang="it-IT" sz="1400" dirty="0" err="1">
                <a:latin typeface="+mn-lt"/>
              </a:rPr>
              <a:t>ingestion</a:t>
            </a:r>
            <a:r>
              <a:rPr lang="it-IT" altLang="it-IT" sz="1400" dirty="0">
                <a:latin typeface="+mn-lt"/>
              </a:rPr>
              <a:t> are the </a:t>
            </a:r>
            <a:r>
              <a:rPr lang="it-IT" altLang="it-IT" sz="1400" dirty="0" err="1">
                <a:latin typeface="+mn-lt"/>
              </a:rPr>
              <a:t>result</a:t>
            </a:r>
            <a:r>
              <a:rPr lang="it-IT" altLang="it-IT" sz="1400" dirty="0">
                <a:latin typeface="+mn-lt"/>
              </a:rPr>
              <a:t> of the </a:t>
            </a:r>
            <a:r>
              <a:rPr lang="it-IT" altLang="it-IT" sz="1400" dirty="0" err="1">
                <a:latin typeface="+mn-lt"/>
              </a:rPr>
              <a:t>cyclopeptide</a:t>
            </a:r>
            <a:r>
              <a:rPr lang="it-IT" altLang="it-IT" sz="1400" dirty="0">
                <a:latin typeface="+mn-lt"/>
              </a:rPr>
              <a:t> </a:t>
            </a:r>
            <a:r>
              <a:rPr lang="it-IT" altLang="it-IT" sz="1400" dirty="0" err="1">
                <a:latin typeface="+mn-lt"/>
              </a:rPr>
              <a:t>toxins</a:t>
            </a:r>
            <a:r>
              <a:rPr lang="it-IT" altLang="it-IT" sz="1400" dirty="0">
                <a:latin typeface="+mn-lt"/>
              </a:rPr>
              <a:t>, </a:t>
            </a:r>
            <a:r>
              <a:rPr lang="it-IT" altLang="it-IT" sz="1400" dirty="0" err="1">
                <a:solidFill>
                  <a:srgbClr val="FF0000"/>
                </a:solidFill>
                <a:latin typeface="+mn-lt"/>
              </a:rPr>
              <a:t>phalloidin</a:t>
            </a:r>
            <a:r>
              <a:rPr lang="it-IT" altLang="it-IT" sz="1400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altLang="it-IT" sz="1400" dirty="0">
                <a:latin typeface="+mn-lt"/>
              </a:rPr>
              <a:t>and </a:t>
            </a:r>
            <a:r>
              <a:rPr lang="it-IT" altLang="it-IT" sz="1400" dirty="0" err="1">
                <a:latin typeface="+mn-lt"/>
              </a:rPr>
              <a:t>amatoxin</a:t>
            </a:r>
            <a:r>
              <a:rPr lang="it-IT" altLang="it-IT" sz="1400" dirty="0">
                <a:latin typeface="+mn-lt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it-IT" altLang="it-IT" sz="1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400" dirty="0" err="1">
                <a:latin typeface="+mn-lt"/>
              </a:rPr>
              <a:t>Phalloidin</a:t>
            </a:r>
            <a:r>
              <a:rPr lang="it-IT" altLang="it-IT" sz="1400" dirty="0">
                <a:latin typeface="+mn-lt"/>
              </a:rPr>
              <a:t> </a:t>
            </a:r>
            <a:r>
              <a:rPr lang="it-IT" altLang="it-IT" sz="1400" dirty="0" err="1">
                <a:latin typeface="+mn-lt"/>
              </a:rPr>
              <a:t>causes</a:t>
            </a:r>
            <a:r>
              <a:rPr lang="it-IT" altLang="it-IT" sz="1400" dirty="0">
                <a:latin typeface="+mn-lt"/>
              </a:rPr>
              <a:t> </a:t>
            </a:r>
            <a:r>
              <a:rPr lang="it-IT" altLang="it-IT" sz="1400" dirty="0" err="1">
                <a:latin typeface="+mn-lt"/>
              </a:rPr>
              <a:t>gastroenteritislike</a:t>
            </a:r>
            <a:r>
              <a:rPr lang="it-IT" altLang="it-IT" sz="1400" dirty="0">
                <a:latin typeface="+mn-lt"/>
              </a:rPr>
              <a:t> </a:t>
            </a:r>
            <a:r>
              <a:rPr lang="it-IT" altLang="it-IT" sz="1400" dirty="0" err="1">
                <a:latin typeface="+mn-lt"/>
              </a:rPr>
              <a:t>effects</a:t>
            </a:r>
            <a:r>
              <a:rPr lang="it-IT" altLang="it-IT" sz="1400" dirty="0">
                <a:latin typeface="+mn-lt"/>
              </a:rPr>
              <a:t> 6-12 hours </a:t>
            </a:r>
            <a:r>
              <a:rPr lang="it-IT" altLang="it-IT" sz="1400" dirty="0" err="1">
                <a:latin typeface="+mn-lt"/>
              </a:rPr>
              <a:t>after</a:t>
            </a:r>
            <a:r>
              <a:rPr lang="it-IT" altLang="it-IT" sz="1400" dirty="0">
                <a:latin typeface="+mn-lt"/>
              </a:rPr>
              <a:t> </a:t>
            </a:r>
            <a:r>
              <a:rPr lang="it-IT" altLang="it-IT" sz="1400" dirty="0" err="1">
                <a:latin typeface="+mn-lt"/>
              </a:rPr>
              <a:t>initial</a:t>
            </a:r>
            <a:r>
              <a:rPr lang="it-IT" altLang="it-IT" sz="1400" dirty="0">
                <a:latin typeface="+mn-lt"/>
              </a:rPr>
              <a:t> </a:t>
            </a:r>
            <a:r>
              <a:rPr lang="it-IT" altLang="it-IT" sz="1400" dirty="0" err="1">
                <a:latin typeface="+mn-lt"/>
              </a:rPr>
              <a:t>ingestion</a:t>
            </a:r>
            <a:r>
              <a:rPr lang="it-IT" altLang="it-IT" sz="1400" dirty="0">
                <a:latin typeface="+mn-lt"/>
              </a:rPr>
              <a:t>. </a:t>
            </a:r>
            <a:r>
              <a:rPr lang="it-IT" altLang="it-IT" sz="1400" dirty="0" err="1">
                <a:latin typeface="+mn-lt"/>
              </a:rPr>
              <a:t>Phalloidin</a:t>
            </a:r>
            <a:r>
              <a:rPr lang="it-IT" altLang="it-IT" sz="1400" dirty="0">
                <a:latin typeface="+mn-lt"/>
              </a:rPr>
              <a:t>, a </a:t>
            </a:r>
            <a:r>
              <a:rPr lang="it-IT" altLang="it-IT" sz="1400" dirty="0" err="1">
                <a:latin typeface="+mn-lt"/>
              </a:rPr>
              <a:t>cyclic</a:t>
            </a:r>
            <a:r>
              <a:rPr lang="it-IT" altLang="it-IT" sz="1400" dirty="0">
                <a:latin typeface="+mn-lt"/>
              </a:rPr>
              <a:t> </a:t>
            </a:r>
            <a:r>
              <a:rPr lang="it-IT" altLang="it-IT" sz="1400" dirty="0" err="1">
                <a:latin typeface="+mn-lt"/>
              </a:rPr>
              <a:t>heptapeptide</a:t>
            </a:r>
            <a:r>
              <a:rPr lang="it-IT" altLang="it-IT" sz="1400" dirty="0">
                <a:latin typeface="+mn-lt"/>
              </a:rPr>
              <a:t>, </a:t>
            </a:r>
            <a:r>
              <a:rPr lang="it-IT" altLang="it-IT" sz="1400" b="1" dirty="0">
                <a:solidFill>
                  <a:srgbClr val="FF0000"/>
                </a:solidFill>
                <a:latin typeface="+mn-lt"/>
              </a:rPr>
              <a:t>interrupts the </a:t>
            </a:r>
            <a:r>
              <a:rPr lang="it-IT" altLang="it-IT" sz="1400" b="1" dirty="0" err="1">
                <a:solidFill>
                  <a:srgbClr val="FF0000"/>
                </a:solidFill>
                <a:latin typeface="+mn-lt"/>
              </a:rPr>
              <a:t>actin</a:t>
            </a:r>
            <a:r>
              <a:rPr lang="it-IT" altLang="it-IT" sz="1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altLang="it-IT" sz="1400" b="1" dirty="0" err="1">
                <a:solidFill>
                  <a:srgbClr val="FF0000"/>
                </a:solidFill>
                <a:latin typeface="+mn-lt"/>
              </a:rPr>
              <a:t>polymerization-depolymerization</a:t>
            </a:r>
            <a:r>
              <a:rPr lang="it-IT" altLang="it-IT" sz="1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altLang="it-IT" sz="1400" b="1" dirty="0" err="1">
                <a:solidFill>
                  <a:srgbClr val="FF0000"/>
                </a:solidFill>
                <a:latin typeface="+mn-lt"/>
              </a:rPr>
              <a:t>cycle</a:t>
            </a:r>
            <a:r>
              <a:rPr lang="it-IT" altLang="it-IT" sz="1400" b="1" dirty="0">
                <a:solidFill>
                  <a:srgbClr val="FF0000"/>
                </a:solidFill>
                <a:latin typeface="+mn-lt"/>
              </a:rPr>
              <a:t> and </a:t>
            </a:r>
            <a:r>
              <a:rPr lang="it-IT" altLang="it-IT" sz="1400" b="1" dirty="0" err="1">
                <a:solidFill>
                  <a:srgbClr val="FF0000"/>
                </a:solidFill>
                <a:latin typeface="+mn-lt"/>
              </a:rPr>
              <a:t>impairs</a:t>
            </a:r>
            <a:r>
              <a:rPr lang="it-IT" altLang="it-IT" sz="1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altLang="it-IT" sz="1400" b="1" dirty="0" err="1">
                <a:solidFill>
                  <a:srgbClr val="FF0000"/>
                </a:solidFill>
                <a:latin typeface="+mn-lt"/>
              </a:rPr>
              <a:t>cell</a:t>
            </a:r>
            <a:r>
              <a:rPr lang="it-IT" altLang="it-IT" sz="1400" b="1" dirty="0">
                <a:solidFill>
                  <a:srgbClr val="FF0000"/>
                </a:solidFill>
                <a:latin typeface="+mn-lt"/>
              </a:rPr>
              <a:t> membrane </a:t>
            </a:r>
            <a:r>
              <a:rPr lang="it-IT" altLang="it-IT" sz="1400" b="1" dirty="0" err="1">
                <a:solidFill>
                  <a:srgbClr val="FF0000"/>
                </a:solidFill>
                <a:latin typeface="+mn-lt"/>
              </a:rPr>
              <a:t>function</a:t>
            </a:r>
            <a:r>
              <a:rPr lang="it-IT" altLang="it-IT" sz="1400" dirty="0">
                <a:solidFill>
                  <a:srgbClr val="FF0000"/>
                </a:solidFill>
                <a:latin typeface="+mn-lt"/>
              </a:rPr>
              <a:t>.</a:t>
            </a:r>
            <a:r>
              <a:rPr lang="it-IT" altLang="it-IT" sz="1400" dirty="0">
                <a:latin typeface="+mn-lt"/>
              </a:rPr>
              <a:t>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it-IT" altLang="it-IT" sz="1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it-IT" altLang="it-IT" sz="1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400" dirty="0" err="1">
                <a:latin typeface="+mn-lt"/>
              </a:rPr>
              <a:t>Phalloidin</a:t>
            </a:r>
            <a:r>
              <a:rPr lang="it-IT" altLang="it-IT" sz="1400" dirty="0">
                <a:latin typeface="+mn-lt"/>
              </a:rPr>
              <a:t> </a:t>
            </a:r>
            <a:r>
              <a:rPr lang="it-IT" altLang="it-IT" sz="1400" dirty="0" err="1">
                <a:latin typeface="+mn-lt"/>
              </a:rPr>
              <a:t>has</a:t>
            </a:r>
            <a:r>
              <a:rPr lang="it-IT" altLang="it-IT" sz="1400" dirty="0">
                <a:latin typeface="+mn-lt"/>
              </a:rPr>
              <a:t> </a:t>
            </a:r>
            <a:r>
              <a:rPr lang="it-IT" altLang="it-IT" sz="1400" dirty="0" err="1">
                <a:latin typeface="+mn-lt"/>
              </a:rPr>
              <a:t>limited</a:t>
            </a:r>
            <a:r>
              <a:rPr lang="it-IT" altLang="it-IT" sz="1400" dirty="0">
                <a:latin typeface="+mn-lt"/>
              </a:rPr>
              <a:t> </a:t>
            </a:r>
            <a:r>
              <a:rPr lang="it-IT" altLang="it-IT" sz="1400" dirty="0" err="1">
                <a:latin typeface="+mn-lt"/>
              </a:rPr>
              <a:t>gastrointestinal</a:t>
            </a:r>
            <a:r>
              <a:rPr lang="it-IT" altLang="it-IT" sz="1400" dirty="0">
                <a:latin typeface="+mn-lt"/>
              </a:rPr>
              <a:t> </a:t>
            </a:r>
            <a:r>
              <a:rPr lang="it-IT" altLang="it-IT" sz="1400" dirty="0" err="1">
                <a:latin typeface="+mn-lt"/>
              </a:rPr>
              <a:t>absorption</a:t>
            </a:r>
            <a:r>
              <a:rPr lang="it-IT" altLang="it-IT" sz="1400" dirty="0">
                <a:latin typeface="+mn-lt"/>
              </a:rPr>
              <a:t>, and </a:t>
            </a:r>
            <a:r>
              <a:rPr lang="it-IT" altLang="it-IT" sz="1400" dirty="0" err="1">
                <a:latin typeface="+mn-lt"/>
              </a:rPr>
              <a:t>symptoms</a:t>
            </a:r>
            <a:r>
              <a:rPr lang="it-IT" altLang="it-IT" sz="1400" dirty="0">
                <a:latin typeface="+mn-lt"/>
              </a:rPr>
              <a:t> </a:t>
            </a:r>
            <a:r>
              <a:rPr lang="it-IT" altLang="it-IT" sz="1400" dirty="0" err="1">
                <a:latin typeface="+mn-lt"/>
              </a:rPr>
              <a:t>improve</a:t>
            </a:r>
            <a:r>
              <a:rPr lang="it-IT" altLang="it-IT" sz="1400" dirty="0">
                <a:latin typeface="+mn-lt"/>
              </a:rPr>
              <a:t> </a:t>
            </a:r>
            <a:r>
              <a:rPr lang="it-IT" altLang="it-IT" sz="1400" dirty="0" err="1">
                <a:latin typeface="+mn-lt"/>
              </a:rPr>
              <a:t>within</a:t>
            </a:r>
            <a:r>
              <a:rPr lang="it-IT" altLang="it-IT" sz="1400" dirty="0">
                <a:latin typeface="+mn-lt"/>
              </a:rPr>
              <a:t> hours of supportive care.</a:t>
            </a:r>
          </a:p>
        </p:txBody>
      </p:sp>
      <p:sp>
        <p:nvSpPr>
          <p:cNvPr id="169990" name="Text Box 6"/>
          <p:cNvSpPr txBox="1">
            <a:spLocks noChangeArrowheads="1"/>
          </p:cNvSpPr>
          <p:nvPr/>
        </p:nvSpPr>
        <p:spPr bwMode="auto">
          <a:xfrm>
            <a:off x="4067944" y="336867"/>
            <a:ext cx="25257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/>
              <a:t>Amanita </a:t>
            </a:r>
            <a:r>
              <a:rPr lang="it-IT" altLang="it-IT" sz="2000" b="1" dirty="0" err="1"/>
              <a:t>Phalloides</a:t>
            </a:r>
            <a:endParaRPr lang="it-IT" altLang="it-IT" sz="2000" b="1" dirty="0"/>
          </a:p>
        </p:txBody>
      </p:sp>
      <p:pic>
        <p:nvPicPr>
          <p:cNvPr id="9831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49" y="959032"/>
            <a:ext cx="2533803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860032" y="3284984"/>
            <a:ext cx="1491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2400" dirty="0" err="1">
                <a:solidFill>
                  <a:srgbClr val="FF0000"/>
                </a:solidFill>
                <a:latin typeface="+mn-lt"/>
              </a:rPr>
              <a:t>phalloidin</a:t>
            </a:r>
            <a:r>
              <a:rPr lang="it-IT" altLang="it-IT" sz="2400" dirty="0">
                <a:solidFill>
                  <a:srgbClr val="FF0000"/>
                </a:solidFill>
                <a:latin typeface="+mn-lt"/>
              </a:rPr>
              <a:t> </a:t>
            </a: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6" y="882889"/>
            <a:ext cx="3240360" cy="2622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8" grpId="0"/>
      <p:bldP spid="169990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f16017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04813"/>
            <a:ext cx="526732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igure 16-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81000"/>
            <a:ext cx="6940550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100"/>
              <a:t>Figure 16-5 </a:t>
            </a:r>
            <a:r>
              <a:rPr lang="en-US" altLang="it-IT" sz="1100" i="1"/>
              <a:t> Molecular Biology of the Cell</a:t>
            </a:r>
            <a:r>
              <a:rPr lang="en-US" altLang="it-IT" sz="1100"/>
              <a:t> (© Garland Science 2008)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100"/>
              <a:t>Figure 16-1 </a:t>
            </a:r>
            <a:r>
              <a:rPr lang="en-US" altLang="it-IT" sz="1100" i="1"/>
              <a:t> Molecular Biology of the Cell</a:t>
            </a:r>
            <a:r>
              <a:rPr lang="en-US" altLang="it-IT" sz="1100"/>
              <a:t> (© Garland Science 2008)</a:t>
            </a:r>
          </a:p>
        </p:txBody>
      </p:sp>
      <p:pic>
        <p:nvPicPr>
          <p:cNvPr id="19459" name="Picture 4" descr="figure 16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6360994" cy="553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4540D74-A54A-D11B-9B19-684F7CCBA9F4}"/>
              </a:ext>
            </a:extLst>
          </p:cNvPr>
          <p:cNvSpPr txBox="1"/>
          <p:nvPr/>
        </p:nvSpPr>
        <p:spPr>
          <a:xfrm>
            <a:off x="323528" y="5832174"/>
            <a:ext cx="8496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HelveticaNeueLTStd-Lt"/>
              </a:rPr>
              <a:t>A cell in culture has been fixed and labeled to show its</a:t>
            </a:r>
          </a:p>
          <a:p>
            <a:pPr algn="l"/>
            <a:r>
              <a:rPr lang="en-US" sz="1800" b="0" i="0" u="none" strike="noStrike" baseline="0" dirty="0">
                <a:latin typeface="HelveticaNeueLTStd-Lt"/>
              </a:rPr>
              <a:t>cytoplasmic arrays of </a:t>
            </a:r>
            <a:r>
              <a:rPr lang="en-US" sz="1800" b="0" i="0" u="none" strike="noStrike" baseline="0" dirty="0">
                <a:solidFill>
                  <a:srgbClr val="00B050"/>
                </a:solidFill>
                <a:latin typeface="HelveticaNeueLTStd-Lt"/>
              </a:rPr>
              <a:t>microtubules </a:t>
            </a:r>
            <a:r>
              <a:rPr lang="en-US" sz="1800" b="0" i="1" u="none" strike="noStrike" baseline="0" dirty="0">
                <a:solidFill>
                  <a:srgbClr val="00B050"/>
                </a:solidFill>
                <a:latin typeface="HelveticaNeueLTStd-LtIt"/>
              </a:rPr>
              <a:t>(green) </a:t>
            </a:r>
            <a:r>
              <a:rPr lang="en-US" sz="1800" b="0" i="0" u="none" strike="noStrike" baseline="0" dirty="0">
                <a:latin typeface="HelveticaNeueLTStd-Lt"/>
              </a:rPr>
              <a:t>and 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HelveticaNeueLTStd-Lt"/>
              </a:rPr>
              <a:t>actin filaments </a:t>
            </a:r>
            <a:r>
              <a:rPr lang="en-US" sz="1800" b="0" i="1" u="none" strike="noStrike" baseline="0" dirty="0">
                <a:solidFill>
                  <a:srgbClr val="FF0000"/>
                </a:solidFill>
                <a:latin typeface="HelveticaNeueLTStd-LtIt"/>
              </a:rPr>
              <a:t>(red)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HelveticaNeueLTStd-Lt"/>
              </a:rPr>
              <a:t>.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1476375" y="269875"/>
            <a:ext cx="52355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b="1" dirty="0">
                <a:latin typeface="+mn-lt"/>
              </a:rPr>
              <a:t>Funzioni del citoscheletro</a:t>
            </a:r>
          </a:p>
        </p:txBody>
      </p:sp>
      <p:sp>
        <p:nvSpPr>
          <p:cNvPr id="14339" name="Rectangle 1"/>
          <p:cNvSpPr>
            <a:spLocks noChangeArrowheads="1"/>
          </p:cNvSpPr>
          <p:nvPr/>
        </p:nvSpPr>
        <p:spPr bwMode="auto">
          <a:xfrm>
            <a:off x="323528" y="1124744"/>
            <a:ext cx="82867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7625">
              <a:spcBef>
                <a:spcPct val="20000"/>
              </a:spcBef>
              <a:buChar char="•"/>
              <a:tabLst>
                <a:tab pos="22669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tabLst>
                <a:tab pos="22669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669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669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669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669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669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669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669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defRPr/>
            </a:pPr>
            <a:r>
              <a:rPr lang="it-IT" altLang="it-IT" sz="1800" dirty="0">
                <a:cs typeface="Arial" panose="020B0604020202020204" pitchFamily="34" charset="0"/>
              </a:rPr>
              <a:t>Conferisce un elevato livello di </a:t>
            </a:r>
            <a:r>
              <a:rPr lang="it-IT" altLang="it-IT" sz="1800" b="1" i="1" dirty="0">
                <a:solidFill>
                  <a:srgbClr val="3366FF"/>
                </a:solidFill>
                <a:cs typeface="Arial" panose="020B0604020202020204" pitchFamily="34" charset="0"/>
              </a:rPr>
              <a:t>organizzazione interna</a:t>
            </a:r>
            <a:r>
              <a:rPr lang="it-IT" altLang="it-IT" sz="1800" dirty="0">
                <a:cs typeface="Arial" panose="020B0604020202020204" pitchFamily="34" charset="0"/>
              </a:rPr>
              <a:t> alla cellula</a:t>
            </a:r>
          </a:p>
          <a:p>
            <a:pPr algn="just" eaLnBrk="1" hangingPunct="1">
              <a:spcBef>
                <a:spcPct val="0"/>
              </a:spcBef>
              <a:defRPr/>
            </a:pPr>
            <a:endParaRPr lang="it-IT" altLang="it-IT" sz="1800" dirty="0"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it-IT" altLang="it-IT" sz="1800" dirty="0">
                <a:cs typeface="Arial" panose="020B0604020202020204" pitchFamily="34" charset="0"/>
              </a:rPr>
              <a:t>Permette alle cellule di assumere e mantenere una </a:t>
            </a:r>
            <a:r>
              <a:rPr lang="it-IT" altLang="it-IT" sz="1800" b="1" i="1" dirty="0">
                <a:solidFill>
                  <a:srgbClr val="3366FF"/>
                </a:solidFill>
                <a:cs typeface="Arial" panose="020B0604020202020204" pitchFamily="34" charset="0"/>
              </a:rPr>
              <a:t>forma complessa</a:t>
            </a:r>
          </a:p>
          <a:p>
            <a:pPr algn="just">
              <a:spcBef>
                <a:spcPct val="0"/>
              </a:spcBef>
              <a:defRPr/>
            </a:pPr>
            <a:endParaRPr lang="it-IT" altLang="it-IT" sz="1800" dirty="0"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it-IT" altLang="it-IT" sz="1800" dirty="0">
                <a:cs typeface="Arial" panose="020B0604020202020204" pitchFamily="34" charset="0"/>
              </a:rPr>
              <a:t>Svolge un ruolo fondamentale nei processi di:</a:t>
            </a:r>
          </a:p>
          <a:p>
            <a:pPr lvl="1" algn="just">
              <a:spcBef>
                <a:spcPct val="0"/>
              </a:spcBef>
              <a:buClr>
                <a:schemeClr val="tx1"/>
              </a:buClr>
              <a:buFontTx/>
              <a:buBlip>
                <a:blip r:embed="rId2"/>
              </a:buBlip>
              <a:defRPr/>
            </a:pPr>
            <a:r>
              <a:rPr lang="it-IT" altLang="it-IT" sz="1800" i="1" dirty="0">
                <a:solidFill>
                  <a:srgbClr val="FF0000"/>
                </a:solidFill>
                <a:cs typeface="Arial" panose="020B0604020202020204" pitchFamily="34" charset="0"/>
              </a:rPr>
              <a:t>Movimento</a:t>
            </a:r>
            <a:endParaRPr lang="it-IT" altLang="it-IT" sz="1800" dirty="0"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Clr>
                <a:schemeClr val="tx1"/>
              </a:buClr>
              <a:buFontTx/>
              <a:buBlip>
                <a:blip r:embed="rId2"/>
              </a:buBlip>
              <a:defRPr/>
            </a:pPr>
            <a:r>
              <a:rPr lang="it-IT" altLang="it-IT" sz="1800" i="1" dirty="0">
                <a:solidFill>
                  <a:srgbClr val="FF0000"/>
                </a:solidFill>
                <a:cs typeface="Arial" panose="020B0604020202020204" pitchFamily="34" charset="0"/>
              </a:rPr>
              <a:t>Divisione cellulare</a:t>
            </a:r>
            <a:endParaRPr lang="it-IT" altLang="it-IT" sz="1800" dirty="0"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Clr>
                <a:schemeClr val="tx1"/>
              </a:buClr>
              <a:buFontTx/>
              <a:buBlip>
                <a:blip r:embed="rId2"/>
              </a:buBlip>
              <a:defRPr/>
            </a:pPr>
            <a:r>
              <a:rPr lang="it-IT" altLang="it-IT" sz="1800" i="1" dirty="0">
                <a:solidFill>
                  <a:srgbClr val="FF0000"/>
                </a:solidFill>
                <a:cs typeface="Arial" panose="020B0604020202020204" pitchFamily="34" charset="0"/>
              </a:rPr>
              <a:t>Posizionamento e movimento di organelli</a:t>
            </a:r>
            <a:endParaRPr lang="it-IT" altLang="it-IT" sz="1800" dirty="0"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Clr>
                <a:schemeClr val="tx1"/>
              </a:buClr>
              <a:buFontTx/>
              <a:buBlip>
                <a:blip r:embed="rId2"/>
              </a:buBlip>
              <a:defRPr/>
            </a:pPr>
            <a:r>
              <a:rPr lang="it-IT" altLang="it-IT" sz="1800" i="1" dirty="0">
                <a:solidFill>
                  <a:srgbClr val="FF0000"/>
                </a:solidFill>
                <a:cs typeface="Arial" panose="020B0604020202020204" pitchFamily="34" charset="0"/>
              </a:rPr>
              <a:t>Posizionamento e movimento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r>
              <a:rPr lang="it-IT" altLang="it-IT" sz="1800" i="1" dirty="0">
                <a:solidFill>
                  <a:srgbClr val="FF0000"/>
                </a:solidFill>
                <a:cs typeface="Arial" panose="020B0604020202020204" pitchFamily="34" charset="0"/>
              </a:rPr>
              <a:t>degli </a:t>
            </a:r>
            <a:r>
              <a:rPr lang="it-IT" altLang="it-IT" sz="1800" i="1" dirty="0" err="1">
                <a:solidFill>
                  <a:srgbClr val="FF0000"/>
                </a:solidFill>
                <a:cs typeface="Arial" panose="020B0604020202020204" pitchFamily="34" charset="0"/>
              </a:rPr>
              <a:t>mRNA</a:t>
            </a:r>
            <a:endParaRPr lang="it-IT" altLang="it-IT" sz="1800" i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Clr>
                <a:schemeClr val="tx1"/>
              </a:buClr>
              <a:buFontTx/>
              <a:buBlip>
                <a:blip r:embed="rId2"/>
              </a:buBlip>
              <a:defRPr/>
            </a:pPr>
            <a:endParaRPr lang="it-IT" altLang="it-IT" sz="1800" dirty="0"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it-IT" altLang="it-IT" sz="1800" dirty="0">
                <a:cs typeface="Arial" panose="020B0604020202020204" pitchFamily="34" charset="0"/>
              </a:rPr>
              <a:t>E’ sito di ancoraggio per molti enzimi del citosol (in precedenza considerati solubili) in prossimità di altri enzimi della stessa via metabolica, in modo da </a:t>
            </a:r>
            <a:r>
              <a:rPr lang="it-IT" altLang="it-IT" sz="1800" b="1" i="1" dirty="0">
                <a:solidFill>
                  <a:srgbClr val="0000FF"/>
                </a:solidFill>
                <a:cs typeface="Arial" panose="020B0604020202020204" pitchFamily="34" charset="0"/>
              </a:rPr>
              <a:t>facilitare lo scambio di prodotti intermedi all’interno di ogni via metabolica</a:t>
            </a:r>
            <a:r>
              <a:rPr lang="it-IT" altLang="it-IT" sz="1800" dirty="0"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defRPr/>
            </a:pPr>
            <a:endParaRPr lang="it-IT" altLang="it-IT" sz="1800" dirty="0"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it-IT" altLang="it-IT" sz="1800" dirty="0">
                <a:cs typeface="Arial" panose="020B0604020202020204" pitchFamily="34" charset="0"/>
              </a:rPr>
              <a:t>E’ coinvolto in molte forme di </a:t>
            </a:r>
            <a:r>
              <a:rPr lang="it-IT" altLang="it-IT" sz="1800" b="1" i="1" dirty="0">
                <a:solidFill>
                  <a:srgbClr val="FF0000"/>
                </a:solidFill>
                <a:cs typeface="Arial" panose="020B0604020202020204" pitchFamily="34" charset="0"/>
              </a:rPr>
              <a:t>movimento cellulare</a:t>
            </a:r>
          </a:p>
          <a:p>
            <a:pPr algn="just">
              <a:spcBef>
                <a:spcPct val="0"/>
              </a:spcBef>
              <a:defRPr/>
            </a:pPr>
            <a:endParaRPr lang="it-IT" altLang="it-IT" sz="1800" dirty="0"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it-IT" altLang="it-IT" sz="1800" dirty="0">
                <a:cs typeface="Arial" panose="020B0604020202020204" pitchFamily="34" charset="0"/>
              </a:rPr>
              <a:t>E’ intimamente correlato ai processi di </a:t>
            </a:r>
            <a:r>
              <a:rPr lang="it-IT" altLang="it-IT" sz="1800" b="1" i="1" dirty="0">
                <a:solidFill>
                  <a:srgbClr val="0000FF"/>
                </a:solidFill>
                <a:cs typeface="Arial" panose="020B0604020202020204" pitchFamily="34" charset="0"/>
              </a:rPr>
              <a:t>segnalazione</a:t>
            </a:r>
            <a:r>
              <a:rPr lang="it-IT" altLang="it-IT" sz="1800" dirty="0">
                <a:cs typeface="Arial" panose="020B0604020202020204" pitchFamily="34" charset="0"/>
              </a:rPr>
              <a:t> e di </a:t>
            </a:r>
            <a:r>
              <a:rPr lang="it-IT" altLang="it-IT" sz="1800" b="1" i="1" dirty="0">
                <a:solidFill>
                  <a:srgbClr val="0000FF"/>
                </a:solidFill>
                <a:cs typeface="Arial" panose="020B0604020202020204" pitchFamily="34" charset="0"/>
              </a:rPr>
              <a:t>adesione cellulare</a:t>
            </a:r>
            <a:endParaRPr lang="it-IT" altLang="it-IT" sz="18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4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43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917</Words>
  <Application>Microsoft Office PowerPoint</Application>
  <PresentationFormat>Presentazione su schermo (4:3)</PresentationFormat>
  <Paragraphs>153</Paragraphs>
  <Slides>50</Slides>
  <Notes>24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60" baseType="lpstr">
      <vt:lpstr>Arial</vt:lpstr>
      <vt:lpstr>Arial Narrow</vt:lpstr>
      <vt:lpstr>Cambria</vt:lpstr>
      <vt:lpstr>Helvetica</vt:lpstr>
      <vt:lpstr>HelveticaNeueLTStd-Lt</vt:lpstr>
      <vt:lpstr>HelveticaNeueLTStd-LtIt</vt:lpstr>
      <vt:lpstr>Symbol</vt:lpstr>
      <vt:lpstr>Times New Roman</vt:lpstr>
      <vt:lpstr>Struttura predefinita</vt:lpstr>
      <vt:lpstr>Photoshop.Image.5</vt:lpstr>
      <vt:lpstr>Presentazione standard di PowerPoint</vt:lpstr>
      <vt:lpstr>Presentazione standard di PowerPoint</vt:lpstr>
      <vt:lpstr>Presentazione standard di PowerPoint</vt:lpstr>
      <vt:lpstr>Il citoscheletro è costituito dall’insieme di  tre diversi tipi di organizzazioni strutturali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microfilamenti sono la componente citoscheletrica responsabile della:    - morfologia cellulare     - motilità cellulare    - contrazione muscolare    - citochinesi</vt:lpstr>
      <vt:lpstr>I microfilamenti sono principalmente costituiti dalla proteina actina</vt:lpstr>
      <vt:lpstr>L’actina è una proteina citosolica   la sua conformazione globulare dipende dal legame al ATP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Capacità dinamica dei microfilamenti di   Crescere per polimerizzazione         Decrescere per depolimerizzazione  </vt:lpstr>
      <vt:lpstr>I microfilamenti sono principalmente costituiti dalla proteina actina</vt:lpstr>
      <vt:lpstr>Presentazione standard di PowerPoint</vt:lpstr>
      <vt:lpstr>La polimerizzazione dell’actina è regolata da proteine Citosoliche </vt:lpstr>
      <vt:lpstr>All’interno della cellula i filamenti di actina contraggono rapporti tra loro e con altre strutture cellulari.  L’organizzazione dei filamenti è assistita da molteplici  proteine che legano l’actina</vt:lpstr>
      <vt:lpstr>Presentazione standard di PowerPoint</vt:lpstr>
      <vt:lpstr> la filamina aiuta a formare reti (network) di  filamenti di actina</vt:lpstr>
      <vt:lpstr>Esempi di associazione dei microfilamenti actinici alla membrana plasmatica in diversi tipi cellulari</vt:lpstr>
      <vt:lpstr>I microfilamenti sono la componente citoscheletrica responsabile della:    - morfologia cellulare     - motilità cellulare    - contrazione muscolare    - citochinesi</vt:lpstr>
      <vt:lpstr>Presentazione standard di PowerPoint</vt:lpstr>
      <vt:lpstr>Microfilamenti e morfologia cellulare </vt:lpstr>
      <vt:lpstr>Presentazione standard di PowerPoint</vt:lpstr>
      <vt:lpstr>I fasci di actina garantiscono la morfologia dei microvilli cellulari</vt:lpstr>
      <vt:lpstr>Presentazione standard di PowerPoint</vt:lpstr>
      <vt:lpstr> l’azione dei microfilamenti di actina è coadiuvata da speciali proteine motrici: le miosine</vt:lpstr>
      <vt:lpstr>Presentazione standard di PowerPoint</vt:lpstr>
      <vt:lpstr>Presentazione standard di PowerPoint</vt:lpstr>
      <vt:lpstr>Presentazione standard di PowerPoint</vt:lpstr>
      <vt:lpstr>- L’associazione con ATP influenza l’affinità della miosina per la F-actina. - L’idrolisi di ATP determina cambi struttutali nella testa delle miosine</vt:lpstr>
      <vt:lpstr>Presentazione standard di PowerPoint</vt:lpstr>
      <vt:lpstr>Sarcomero: unità strutturale e funzionale di contrazione</vt:lpstr>
      <vt:lpstr>I filamenti di actina sono stabilizzati da proteine</vt:lpstr>
      <vt:lpstr>La contrazione è determinata dallo scivolamento dei filamenti sottili su quelli spessi</vt:lpstr>
      <vt:lpstr>Presentazione standard di PowerPoint</vt:lpstr>
      <vt:lpstr>I microfilamenti sono la componente citoscheletrica responsabile della:    - morfologia cellulare     - motilità cellulare    - contrazione muscolare    - citochinesi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Fasci di actina e miosina II regolano i fenomeni di citocinesi</vt:lpstr>
      <vt:lpstr>Presentazione standard di PowerPoint</vt:lpstr>
    </vt:vector>
  </TitlesOfParts>
  <Company>DIP BIO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Daniele Sblattero</dc:creator>
  <cp:lastModifiedBy>daniele sblattero</cp:lastModifiedBy>
  <cp:revision>312</cp:revision>
  <dcterms:created xsi:type="dcterms:W3CDTF">2005-11-14T15:45:00Z</dcterms:created>
  <dcterms:modified xsi:type="dcterms:W3CDTF">2023-12-15T13:58:26Z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1033-12.2.0.13266</vt:lpwstr>
  </property>
  <property fmtid="{D5CDD505-2E9C-101B-9397-08002B2CF9AE}" pid="3" name="ICV">
    <vt:lpwstr>1558D36762C14116871051551FE669BC</vt:lpwstr>
  </property>
</Properties>
</file>