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70" r:id="rId5"/>
    <p:sldId id="260" r:id="rId6"/>
    <p:sldId id="271" r:id="rId7"/>
    <p:sldId id="259" r:id="rId8"/>
    <p:sldId id="272" r:id="rId9"/>
    <p:sldId id="264" r:id="rId10"/>
    <p:sldId id="262" r:id="rId11"/>
    <p:sldId id="263" r:id="rId12"/>
    <p:sldId id="273" r:id="rId13"/>
    <p:sldId id="274" r:id="rId14"/>
    <p:sldId id="275" r:id="rId15"/>
    <p:sldId id="261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92E2D7-A470-7BEE-340E-F1935DD3F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62532D9-4885-606D-1DCA-D77B61D25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18B8B3-8B6F-B21C-93D1-34C2300A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115E77-1FBB-B48C-C38F-912B1E68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6C9BF5-AFB7-3A2C-306C-1D73952E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6370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FC637F-915C-0361-81F3-B9CB26AD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BBBBFEA-EC9D-CB0E-B32C-92D258D4A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B8A5E0-45CE-202F-8EC2-47E0DA26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68F74F-46BF-BA58-5B75-E706E0E77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3AF40F-0733-F7F3-F6A4-D1949398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85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5CCFCA9-8758-910F-F00C-90CFBD76C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CB1F38-4BAB-EB3A-C134-677E20035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F4AAD4-E649-1891-017D-1B3AEB8EC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95A31A-B78E-93E0-99C8-3D74AF82E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BE9922-0163-D62E-44C7-0273C30C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22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2805E0-3BA4-84C6-DDA0-EC60A15D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35B9EC-DCB0-53D1-F0F3-F9ECC4126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505BB3-2FAD-5A1A-5C42-342D02C7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09D0B9-54E4-723E-4059-EEB47C9C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D11078-483D-D86F-BC81-168BC13F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99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7B6097-4BD3-0430-7A94-C0E2E5E4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196776-9866-F88D-709F-942D39E8D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C9F687-892F-AE8F-D0F0-133F1D68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09001B-B75B-11A7-518E-758DFDA3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8586C8-02CD-3B71-E538-B8A1ADD90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42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C1D7FF-CF03-BD3A-7914-B765C155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1458D-F6C7-01C5-624D-4E387FCFB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CD9B3A-3E5C-1C44-7082-A11C758FB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66FD68-8E68-74C1-B7AE-CC5DE77F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62362A-28CE-B70A-D925-A904E151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531DD8-C88A-DA76-9E99-A85EC6C2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32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86B726-C48D-DDE5-5D36-89927EF8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8B7703-F31F-15A7-A37F-AE307073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5B43AB-31D7-8904-B7BA-49DF450FE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75FFCD-7F5A-1587-510B-4849D2A0F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4EBABB-F414-7925-2232-3F29CA7BF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B2A0F9B-AAE4-D58C-4CF8-ED8327AF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445C10B-2F29-0CF6-8769-1C3E97C6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670E982-6C1D-DD55-EDAB-7F72443B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11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548C69-01A8-F712-BFBD-74D1498D4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8DA09E-90C6-9357-FE2A-AEAF08D1F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CA0DEE8-5BA5-62DF-F3E5-C30EC91D6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9BE155-F468-C3E4-6D84-72F08ED9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21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4CB823-DD1D-D0DA-6EEF-C8844FA2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2DEF398-DF05-14A7-DA63-EE172D136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771E49-B3CF-19DD-8830-A23797F0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09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141C35-05DA-1B7C-DE67-9AE1886B3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85F4BA-0A4A-C731-EF03-DBA603096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CC0F7D-C9BF-C880-31D9-E4B06F3D2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B59F33-2135-2C65-1319-A847659B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B7ED94-3A08-2EE3-E5D4-BFC064E5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AAD6DF-75B1-9AD3-A7D3-7F09ADA7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88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177CDC-9586-CF28-9D36-F74F30BA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DBC4EFE-19C3-200B-DBEE-842161E849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D3A0CF-2A47-D498-50B1-51CE3D556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240012-8490-0A41-D8D4-73A57600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B62A11-2598-7D54-3386-06F56F7C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FBCD2A-3DB0-D41E-7F08-3B00E509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13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F15EA0A-DFCF-00B8-61E4-04A6DB723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C42483A-6597-9B1C-FE64-8644CC190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E6B477-E00E-6E9B-1A9A-991417D77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A376-2A66-644B-9C78-134184EFA9E6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0F6B3C-B4C8-06EE-8B79-1FBC99C90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901D8D-880B-1017-E8A4-101794D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9071A-9ECE-B743-B4FC-D660951B5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09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44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67904C-618A-6C8E-82FA-DAAB38B8D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750" y="1193372"/>
            <a:ext cx="9937750" cy="3816879"/>
          </a:xfrm>
        </p:spPr>
        <p:txBody>
          <a:bodyPr>
            <a:normAutofit/>
          </a:bodyPr>
          <a:lstStyle/>
          <a:p>
            <a:r>
              <a:rPr lang="en-GB" sz="4000" dirty="0"/>
              <a:t>DEAMS - Economic Geography </a:t>
            </a:r>
            <a:br>
              <a:rPr lang="en-GB" sz="4000" dirty="0"/>
            </a:br>
            <a:br>
              <a:rPr lang="en-GB" dirty="0"/>
            </a:br>
            <a:r>
              <a:rPr lang="en-GB" b="1" dirty="0"/>
              <a:t>The role of coffee within the today global business 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BA157F-9EDD-49DC-092E-D2EF6429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" y="5039191"/>
            <a:ext cx="9144000" cy="462567"/>
          </a:xfrm>
        </p:spPr>
        <p:txBody>
          <a:bodyPr/>
          <a:lstStyle/>
          <a:p>
            <a:r>
              <a:rPr lang="it-IT" dirty="0"/>
              <a:t>Coffee, supply chain, wealth distribution</a:t>
            </a:r>
            <a:r>
              <a:rPr lang="en-GB" dirty="0"/>
              <a:t> </a:t>
            </a:r>
            <a:r>
              <a:rPr lang="it-IT" dirty="0"/>
              <a:t>and global </a:t>
            </a:r>
            <a:r>
              <a:rPr lang="it-IT" dirty="0" err="1"/>
              <a:t>challenges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F8365-0096-28F7-6009-0E90E5E9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95" y="5566833"/>
            <a:ext cx="2771705" cy="12911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FD1A8-BC22-5804-9043-45E528FC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74" y="9184"/>
            <a:ext cx="3930326" cy="129116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56F88-3509-AAA2-B5C8-B7932757A1E2}"/>
              </a:ext>
            </a:extLst>
          </p:cNvPr>
          <p:cNvSpPr txBox="1"/>
          <p:nvPr/>
        </p:nvSpPr>
        <p:spPr>
          <a:xfrm>
            <a:off x="0" y="6455833"/>
            <a:ext cx="28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1" dirty="0"/>
              <a:t>Maurizio Zugna – mzugna@me.com</a:t>
            </a:r>
            <a:endParaRPr lang="it-IT" sz="1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9A5907-B508-ECAB-018D-1E7FC3014B71}"/>
              </a:ext>
            </a:extLst>
          </p:cNvPr>
          <p:cNvSpPr txBox="1"/>
          <p:nvPr/>
        </p:nvSpPr>
        <p:spPr>
          <a:xfrm>
            <a:off x="112183" y="5990166"/>
            <a:ext cx="1623484" cy="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0883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7BA157F-9EDD-49DC-092E-D2EF6429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8" y="35411"/>
            <a:ext cx="5683250" cy="305418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Coffee, supply chain, wealth distribution and global challenge</a:t>
            </a:r>
            <a:r>
              <a:rPr lang="en-GB" sz="1600" dirty="0"/>
              <a:t>s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F8365-0096-28F7-6009-0E90E5E9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50" y="5990166"/>
            <a:ext cx="1862950" cy="867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FD1A8-BC22-5804-9043-45E528FC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92" y="9184"/>
            <a:ext cx="2549307" cy="837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56F88-3509-AAA2-B5C8-B7932757A1E2}"/>
              </a:ext>
            </a:extLst>
          </p:cNvPr>
          <p:cNvSpPr txBox="1"/>
          <p:nvPr/>
        </p:nvSpPr>
        <p:spPr>
          <a:xfrm>
            <a:off x="0" y="6455833"/>
            <a:ext cx="28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1" dirty="0"/>
              <a:t>Maurizio Zugna – mzugna@me.com</a:t>
            </a:r>
            <a:endParaRPr lang="it-IT" sz="1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9A5907-B508-ECAB-018D-1E7FC3014B71}"/>
              </a:ext>
            </a:extLst>
          </p:cNvPr>
          <p:cNvSpPr txBox="1"/>
          <p:nvPr/>
        </p:nvSpPr>
        <p:spPr>
          <a:xfrm>
            <a:off x="112183" y="5990166"/>
            <a:ext cx="1623484" cy="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319698-C47A-35DF-07C9-B96F5C6386B9}"/>
              </a:ext>
            </a:extLst>
          </p:cNvPr>
          <p:cNvSpPr txBox="1"/>
          <p:nvPr/>
        </p:nvSpPr>
        <p:spPr>
          <a:xfrm>
            <a:off x="2217208" y="806496"/>
            <a:ext cx="768879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The Global Coffee Market is estimated to be USD 493 Bn in 2022 and </a:t>
            </a:r>
            <a:r>
              <a:rPr lang="it-IT" sz="1600" b="1" i="0" u="sng" strike="noStrike" dirty="0" err="1">
                <a:solidFill>
                  <a:srgbClr val="293849"/>
                </a:solidFill>
                <a:effectLst/>
              </a:rPr>
              <a:t>expected</a:t>
            </a:r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 to </a:t>
            </a:r>
            <a:r>
              <a:rPr lang="it-IT" sz="1600" b="1" i="0" u="sng" strike="noStrike" dirty="0" err="1">
                <a:solidFill>
                  <a:srgbClr val="293849"/>
                </a:solidFill>
                <a:effectLst/>
              </a:rPr>
              <a:t>reach</a:t>
            </a:r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 USD 652.31 Bn by 2027, </a:t>
            </a:r>
            <a:r>
              <a:rPr lang="it-IT" sz="1600" b="1" i="0" u="sng" strike="noStrike" dirty="0" err="1">
                <a:solidFill>
                  <a:srgbClr val="293849"/>
                </a:solidFill>
                <a:effectLst/>
              </a:rPr>
              <a:t>growing</a:t>
            </a:r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 at a CAGR</a:t>
            </a:r>
            <a:r>
              <a:rPr lang="en-GB" sz="1600" b="1" i="0" u="sng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en-GB" sz="1200" b="1" i="0" u="sng" strike="noStrike" dirty="0">
                <a:solidFill>
                  <a:srgbClr val="293849"/>
                </a:solidFill>
                <a:effectLst/>
              </a:rPr>
              <a:t>(</a:t>
            </a:r>
            <a:r>
              <a:rPr lang="en-GB" sz="1200" u="sng" dirty="0">
                <a:solidFill>
                  <a:srgbClr val="202124"/>
                </a:solidFill>
              </a:rPr>
              <a:t>c</a:t>
            </a:r>
            <a:r>
              <a:rPr lang="it-IT" sz="1200" b="0" i="0" u="sng" strike="noStrike" dirty="0" err="1">
                <a:solidFill>
                  <a:srgbClr val="202124"/>
                </a:solidFill>
                <a:effectLst/>
              </a:rPr>
              <a:t>ompound</a:t>
            </a:r>
            <a:r>
              <a:rPr lang="it-IT" sz="1200" b="0" i="0" u="sng" strike="noStrike" dirty="0">
                <a:solidFill>
                  <a:srgbClr val="202124"/>
                </a:solidFill>
                <a:effectLst/>
              </a:rPr>
              <a:t> </a:t>
            </a:r>
            <a:r>
              <a:rPr lang="it-IT" sz="1200" b="0" i="0" u="sng" strike="noStrike" dirty="0" err="1">
                <a:solidFill>
                  <a:srgbClr val="202124"/>
                </a:solidFill>
                <a:effectLst/>
              </a:rPr>
              <a:t>annual</a:t>
            </a:r>
            <a:r>
              <a:rPr lang="it-IT" sz="1200" b="0" i="0" u="sng" strike="noStrike" dirty="0">
                <a:solidFill>
                  <a:srgbClr val="202124"/>
                </a:solidFill>
                <a:effectLst/>
              </a:rPr>
              <a:t> </a:t>
            </a:r>
            <a:r>
              <a:rPr lang="it-IT" sz="1200" b="0" i="0" u="sng" strike="noStrike" dirty="0" err="1">
                <a:solidFill>
                  <a:srgbClr val="202124"/>
                </a:solidFill>
                <a:effectLst/>
              </a:rPr>
              <a:t>growth</a:t>
            </a:r>
            <a:r>
              <a:rPr lang="it-IT" sz="1200" b="0" i="0" u="sng" strike="noStrike" dirty="0">
                <a:solidFill>
                  <a:srgbClr val="202124"/>
                </a:solidFill>
                <a:effectLst/>
              </a:rPr>
              <a:t> rate</a:t>
            </a:r>
            <a:r>
              <a:rPr lang="en-GB" sz="1600" b="0" i="0" u="sng" strike="noStrike" dirty="0">
                <a:solidFill>
                  <a:srgbClr val="202124"/>
                </a:solidFill>
                <a:effectLst/>
                <a:latin typeface="Google Sans"/>
              </a:rPr>
              <a:t>)</a:t>
            </a:r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 of 5.76% </a:t>
            </a:r>
            <a:br>
              <a:rPr lang="it-IT" sz="1600" b="1" i="0" u="none" strike="noStrike" dirty="0">
                <a:solidFill>
                  <a:srgbClr val="293849"/>
                </a:solidFill>
                <a:effectLst/>
              </a:rPr>
            </a:br>
            <a:br>
              <a:rPr lang="it-IT" sz="1600" b="0" i="0" u="none" strike="noStrike" dirty="0">
                <a:solidFill>
                  <a:srgbClr val="293849"/>
                </a:solidFill>
                <a:effectLst/>
              </a:rPr>
            </a:br>
            <a:r>
              <a:rPr lang="it-IT" sz="1600" b="1" i="0" u="none" strike="noStrike" dirty="0">
                <a:solidFill>
                  <a:srgbClr val="293849"/>
                </a:solidFill>
                <a:effectLst/>
              </a:rPr>
              <a:t>Market Dynamics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Drivers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Increasing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Demand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for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Certified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Coffee Products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Acceptance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of Single-Serve Coffee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Brew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Systems by the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Consumers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Increasing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Demand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Due to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Rising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Awareness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of the Health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Benefits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of Coffee</a:t>
            </a:r>
          </a:p>
          <a:p>
            <a:pPr algn="l"/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Restraints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Rising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Cost of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Agricultural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Input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Stringent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Regulations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on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Labeling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and Packaging by the Government</a:t>
            </a:r>
          </a:p>
          <a:p>
            <a:pPr algn="l"/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</a:p>
          <a:p>
            <a:pPr algn="l"/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Opportunities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Altering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Food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Patterns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of the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Consumers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Growing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Demand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for R&amp;D Products as a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Healthier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Option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7035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7BA157F-9EDD-49DC-092E-D2EF6429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8" y="35411"/>
            <a:ext cx="5683250" cy="305418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Coffee, supply chain, wealth distribution and global challenge</a:t>
            </a:r>
            <a:r>
              <a:rPr lang="en-GB" sz="1600" dirty="0"/>
              <a:t>s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F8365-0096-28F7-6009-0E90E5E9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50" y="5990166"/>
            <a:ext cx="1862950" cy="867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FD1A8-BC22-5804-9043-45E528FC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92" y="9184"/>
            <a:ext cx="2549307" cy="837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56F88-3509-AAA2-B5C8-B7932757A1E2}"/>
              </a:ext>
            </a:extLst>
          </p:cNvPr>
          <p:cNvSpPr txBox="1"/>
          <p:nvPr/>
        </p:nvSpPr>
        <p:spPr>
          <a:xfrm>
            <a:off x="0" y="6455833"/>
            <a:ext cx="28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1" dirty="0"/>
              <a:t>Maurizio Zugna – mzugna@me.com</a:t>
            </a:r>
            <a:endParaRPr lang="it-IT" sz="1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9A5907-B508-ECAB-018D-1E7FC3014B71}"/>
              </a:ext>
            </a:extLst>
          </p:cNvPr>
          <p:cNvSpPr txBox="1"/>
          <p:nvPr/>
        </p:nvSpPr>
        <p:spPr>
          <a:xfrm>
            <a:off x="112183" y="5990166"/>
            <a:ext cx="1623484" cy="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0FEBB6-679B-7B9A-34CE-B8F6D166F87C}"/>
              </a:ext>
            </a:extLst>
          </p:cNvPr>
          <p:cNvSpPr txBox="1"/>
          <p:nvPr/>
        </p:nvSpPr>
        <p:spPr>
          <a:xfrm>
            <a:off x="1915582" y="669184"/>
            <a:ext cx="765175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The Global Coffee Market is estimated to be USD 493 Bn in 2022 and </a:t>
            </a:r>
            <a:r>
              <a:rPr lang="it-IT" sz="1600" b="1" i="0" u="sng" strike="noStrike" dirty="0" err="1">
                <a:solidFill>
                  <a:srgbClr val="293849"/>
                </a:solidFill>
                <a:effectLst/>
              </a:rPr>
              <a:t>expected</a:t>
            </a:r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 to </a:t>
            </a:r>
            <a:r>
              <a:rPr lang="it-IT" sz="1600" b="1" i="0" u="sng" strike="noStrike" dirty="0" err="1">
                <a:solidFill>
                  <a:srgbClr val="293849"/>
                </a:solidFill>
                <a:effectLst/>
              </a:rPr>
              <a:t>reach</a:t>
            </a:r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 USD 652.31 Bn by 2027, </a:t>
            </a:r>
            <a:r>
              <a:rPr lang="it-IT" sz="1600" b="1" i="0" u="sng" strike="noStrike" dirty="0" err="1">
                <a:solidFill>
                  <a:srgbClr val="293849"/>
                </a:solidFill>
                <a:effectLst/>
              </a:rPr>
              <a:t>growing</a:t>
            </a:r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 at a CAGR</a:t>
            </a:r>
            <a:r>
              <a:rPr lang="en-GB" sz="1600" b="1" i="0" u="sng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en-GB" sz="1200" b="1" i="0" u="sng" strike="noStrike" dirty="0">
                <a:solidFill>
                  <a:srgbClr val="293849"/>
                </a:solidFill>
                <a:effectLst/>
              </a:rPr>
              <a:t>(</a:t>
            </a:r>
            <a:r>
              <a:rPr lang="en-GB" sz="1200" u="sng" dirty="0">
                <a:solidFill>
                  <a:srgbClr val="202124"/>
                </a:solidFill>
              </a:rPr>
              <a:t>c</a:t>
            </a:r>
            <a:r>
              <a:rPr lang="it-IT" sz="1200" b="0" i="0" u="sng" strike="noStrike" dirty="0" err="1">
                <a:solidFill>
                  <a:srgbClr val="202124"/>
                </a:solidFill>
                <a:effectLst/>
              </a:rPr>
              <a:t>ompound</a:t>
            </a:r>
            <a:r>
              <a:rPr lang="it-IT" sz="1200" b="0" i="0" u="sng" strike="noStrike" dirty="0">
                <a:solidFill>
                  <a:srgbClr val="202124"/>
                </a:solidFill>
                <a:effectLst/>
              </a:rPr>
              <a:t> </a:t>
            </a:r>
            <a:r>
              <a:rPr lang="it-IT" sz="1200" b="0" i="0" u="sng" strike="noStrike" dirty="0" err="1">
                <a:solidFill>
                  <a:srgbClr val="202124"/>
                </a:solidFill>
                <a:effectLst/>
              </a:rPr>
              <a:t>annual</a:t>
            </a:r>
            <a:r>
              <a:rPr lang="it-IT" sz="1200" b="0" i="0" u="sng" strike="noStrike" dirty="0">
                <a:solidFill>
                  <a:srgbClr val="202124"/>
                </a:solidFill>
                <a:effectLst/>
              </a:rPr>
              <a:t> </a:t>
            </a:r>
            <a:r>
              <a:rPr lang="it-IT" sz="1200" b="0" i="0" u="sng" strike="noStrike" dirty="0" err="1">
                <a:solidFill>
                  <a:srgbClr val="202124"/>
                </a:solidFill>
                <a:effectLst/>
              </a:rPr>
              <a:t>growth</a:t>
            </a:r>
            <a:r>
              <a:rPr lang="it-IT" sz="1200" b="0" i="0" u="sng" strike="noStrike" dirty="0">
                <a:solidFill>
                  <a:srgbClr val="202124"/>
                </a:solidFill>
                <a:effectLst/>
              </a:rPr>
              <a:t> rate</a:t>
            </a:r>
            <a:r>
              <a:rPr lang="en-GB" sz="1600" b="0" i="0" u="sng" strike="noStrike" dirty="0">
                <a:solidFill>
                  <a:srgbClr val="202124"/>
                </a:solidFill>
                <a:effectLst/>
                <a:latin typeface="Google Sans"/>
              </a:rPr>
              <a:t>)</a:t>
            </a:r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 of 5.76%</a:t>
            </a:r>
            <a:r>
              <a:rPr lang="en-GB" sz="1600" b="1" i="0" u="sng" strike="noStrike" dirty="0">
                <a:solidFill>
                  <a:srgbClr val="293849"/>
                </a:solidFill>
                <a:effectLst/>
              </a:rPr>
              <a:t> (cont</a:t>
            </a:r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.</a:t>
            </a:r>
            <a:r>
              <a:rPr lang="en-GB" sz="1600" b="1" i="0" u="sng" strike="noStrike" dirty="0">
                <a:solidFill>
                  <a:srgbClr val="293849"/>
                </a:solidFill>
                <a:effectLst/>
              </a:rPr>
              <a:t>)</a:t>
            </a:r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 </a:t>
            </a:r>
            <a:endParaRPr lang="en-GB" sz="1600" b="1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br>
              <a:rPr lang="it-IT" sz="1600" b="1" i="0" u="none" strike="noStrike" dirty="0">
                <a:solidFill>
                  <a:srgbClr val="293849"/>
                </a:solidFill>
                <a:effectLst/>
              </a:rPr>
            </a:b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Challenges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Unpredictable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Weather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Conditions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Availability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of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Substitutes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Such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as Tea</a:t>
            </a:r>
            <a:endParaRPr lang="en-GB" sz="1600" dirty="0">
              <a:solidFill>
                <a:srgbClr val="293849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1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r>
              <a:rPr lang="it-IT" sz="1600" b="1" i="0" u="none" strike="noStrike" dirty="0">
                <a:solidFill>
                  <a:srgbClr val="293849"/>
                </a:solidFill>
                <a:effectLst/>
              </a:rPr>
              <a:t>Market </a:t>
            </a:r>
            <a:r>
              <a:rPr lang="it-IT" sz="1600" b="1" i="0" u="none" strike="noStrike" dirty="0" err="1">
                <a:solidFill>
                  <a:srgbClr val="293849"/>
                </a:solidFill>
                <a:effectLst/>
              </a:rPr>
              <a:t>Segmentations</a:t>
            </a:r>
            <a:br>
              <a:rPr lang="it-IT" sz="1600" b="0" i="0" u="none" strike="noStrike" dirty="0">
                <a:solidFill>
                  <a:srgbClr val="293849"/>
                </a:solidFill>
                <a:effectLst/>
              </a:rPr>
            </a:br>
            <a:br>
              <a:rPr lang="it-IT" sz="1600" b="0" i="0" u="none" strike="noStrike" dirty="0">
                <a:solidFill>
                  <a:srgbClr val="293849"/>
                </a:solidFill>
                <a:effectLst/>
              </a:rPr>
            </a:b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The Global Coffee Market is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segmented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based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on Coffee Bean, Product Type, Product, Distribution, and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Geography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.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By Coffee Bean , the market is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classified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into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Arabica,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Excelsa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, Liberica, and Robusta.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By Product Type, the market is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classified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into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Coffee Pods and Capsules,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Ground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Coffee, and Instant Coffee.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By Product, the market is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classified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into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Coffee Pods &amp; Capsules,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Ground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Coffee, Instant Coffee, and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Whole-Bean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.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By Distribution, the market is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classified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into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Online Stores, Restaurant &amp;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Bars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, Retail &amp; Stores, and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Supermarkets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.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By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Geography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, the market is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classified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into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Americas, Europe, Middle-East &amp; Africa and Asia-Pacific.</a:t>
            </a:r>
          </a:p>
        </p:txBody>
      </p:sp>
    </p:spTree>
    <p:extLst>
      <p:ext uri="{BB962C8B-B14F-4D97-AF65-F5344CB8AC3E}">
        <p14:creationId xmlns:p14="http://schemas.microsoft.com/office/powerpoint/2010/main" val="92043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7BA157F-9EDD-49DC-092E-D2EF6429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8" y="35411"/>
            <a:ext cx="5683250" cy="305418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Coffee, supply chain, wealth distribution and global challenge</a:t>
            </a:r>
            <a:r>
              <a:rPr lang="en-GB" sz="1600" dirty="0"/>
              <a:t>s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F8365-0096-28F7-6009-0E90E5E9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50" y="5990166"/>
            <a:ext cx="1862950" cy="867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FD1A8-BC22-5804-9043-45E528FC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92" y="9184"/>
            <a:ext cx="2549307" cy="837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56F88-3509-AAA2-B5C8-B7932757A1E2}"/>
              </a:ext>
            </a:extLst>
          </p:cNvPr>
          <p:cNvSpPr txBox="1"/>
          <p:nvPr/>
        </p:nvSpPr>
        <p:spPr>
          <a:xfrm>
            <a:off x="0" y="6455833"/>
            <a:ext cx="28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1" dirty="0"/>
              <a:t>Maurizio Zugna – mzugna@me.com</a:t>
            </a:r>
            <a:endParaRPr lang="it-IT" sz="1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9A5907-B508-ECAB-018D-1E7FC3014B71}"/>
              </a:ext>
            </a:extLst>
          </p:cNvPr>
          <p:cNvSpPr txBox="1"/>
          <p:nvPr/>
        </p:nvSpPr>
        <p:spPr>
          <a:xfrm>
            <a:off x="112183" y="5990166"/>
            <a:ext cx="1623484" cy="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319698-C47A-35DF-07C9-B96F5C6386B9}"/>
              </a:ext>
            </a:extLst>
          </p:cNvPr>
          <p:cNvSpPr txBox="1"/>
          <p:nvPr/>
        </p:nvSpPr>
        <p:spPr>
          <a:xfrm>
            <a:off x="2217208" y="806496"/>
            <a:ext cx="768879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Market Dynamics</a:t>
            </a:r>
            <a:r>
              <a:rPr lang="en-GB" sz="1600" b="1" i="0" u="sng" strike="noStrike" dirty="0">
                <a:solidFill>
                  <a:srgbClr val="293849"/>
                </a:solidFill>
                <a:effectLst/>
              </a:rPr>
              <a:t> 1</a:t>
            </a:r>
            <a:endParaRPr lang="it-IT" sz="1600" b="0" i="0" u="sng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Drivers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Increasing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Demand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for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Certified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Coffee Product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93849"/>
                </a:solidFill>
              </a:rPr>
              <a:t>Fair trade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Organic (bio)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Coffee coming from no-deforestation area (EUDR)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93849"/>
                </a:solidFill>
              </a:rPr>
              <a:t>Specialty coffees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Acceptance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of Single-Serve Coffee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Brew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Systems by the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Consumers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endParaRPr lang="en-GB" sz="1600" dirty="0">
              <a:solidFill>
                <a:srgbClr val="29384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Pods &amp; capsules (no barista)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Increasing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Demand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Due to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Rising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Awareness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of the Health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Benefits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of Coffee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endParaRPr lang="en-GB" sz="1600" dirty="0">
              <a:solidFill>
                <a:srgbClr val="29384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Coffee &amp; fitness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93849"/>
                </a:solidFill>
              </a:rPr>
              <a:t>Cardio benefits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325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7BA157F-9EDD-49DC-092E-D2EF6429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8" y="35411"/>
            <a:ext cx="5683250" cy="305418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Coffee, supply chain, wealth distribution and global challenge</a:t>
            </a:r>
            <a:r>
              <a:rPr lang="en-GB" sz="1600" dirty="0"/>
              <a:t>s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F8365-0096-28F7-6009-0E90E5E9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50" y="5990166"/>
            <a:ext cx="1862950" cy="867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FD1A8-BC22-5804-9043-45E528FC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92" y="9184"/>
            <a:ext cx="2549307" cy="837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56F88-3509-AAA2-B5C8-B7932757A1E2}"/>
              </a:ext>
            </a:extLst>
          </p:cNvPr>
          <p:cNvSpPr txBox="1"/>
          <p:nvPr/>
        </p:nvSpPr>
        <p:spPr>
          <a:xfrm>
            <a:off x="0" y="6455833"/>
            <a:ext cx="28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1" dirty="0"/>
              <a:t>Maurizio Zugna – mzugna@me.com</a:t>
            </a:r>
            <a:endParaRPr lang="it-IT" sz="1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9A5907-B508-ECAB-018D-1E7FC3014B71}"/>
              </a:ext>
            </a:extLst>
          </p:cNvPr>
          <p:cNvSpPr txBox="1"/>
          <p:nvPr/>
        </p:nvSpPr>
        <p:spPr>
          <a:xfrm>
            <a:off x="112183" y="5990166"/>
            <a:ext cx="1623484" cy="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319698-C47A-35DF-07C9-B96F5C6386B9}"/>
              </a:ext>
            </a:extLst>
          </p:cNvPr>
          <p:cNvSpPr txBox="1"/>
          <p:nvPr/>
        </p:nvSpPr>
        <p:spPr>
          <a:xfrm>
            <a:off x="2217208" y="806496"/>
            <a:ext cx="768879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Market Dynamics</a:t>
            </a:r>
            <a:r>
              <a:rPr lang="en-GB" sz="1600" b="1" i="0" u="sng" strike="noStrike" dirty="0">
                <a:solidFill>
                  <a:srgbClr val="293849"/>
                </a:solidFill>
                <a:effectLst/>
              </a:rPr>
              <a:t> 2</a:t>
            </a:r>
            <a:endParaRPr lang="it-IT" sz="1600" b="0" i="0" u="sng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Restraints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Rising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Cost of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Agricultural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Input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endParaRPr lang="en-GB" sz="1600" dirty="0">
              <a:solidFill>
                <a:srgbClr val="29384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Increasing costs of lands in producing countries (crop competition, urbanisation)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93849"/>
                </a:solidFill>
              </a:rPr>
              <a:t>Increasing costs of fertilisers and chemical products (import, weak currency)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Limited availability of labo</a:t>
            </a:r>
            <a:r>
              <a:rPr lang="en-GB" sz="1600" dirty="0">
                <a:solidFill>
                  <a:srgbClr val="293849"/>
                </a:solidFill>
              </a:rPr>
              <a:t>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Stringent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Regulations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on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Labeling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and Packaging by the Government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endParaRPr lang="en-GB" sz="1600" dirty="0">
              <a:solidFill>
                <a:srgbClr val="29384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Increasing control on foodstuff production (components, emission, packaging)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93849"/>
                </a:solidFill>
              </a:rPr>
              <a:t>Health regulation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93849"/>
                </a:solidFill>
              </a:rPr>
              <a:t>Governmental control on shelf life, info to customers, etc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757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7BA157F-9EDD-49DC-092E-D2EF6429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8" y="35411"/>
            <a:ext cx="5683250" cy="305418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Coffee, supply chain, wealth distribution and global challenge</a:t>
            </a:r>
            <a:r>
              <a:rPr lang="en-GB" sz="1600" dirty="0"/>
              <a:t>s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F8365-0096-28F7-6009-0E90E5E9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50" y="5990166"/>
            <a:ext cx="1862950" cy="867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FD1A8-BC22-5804-9043-45E528FC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92" y="9184"/>
            <a:ext cx="2549307" cy="837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56F88-3509-AAA2-B5C8-B7932757A1E2}"/>
              </a:ext>
            </a:extLst>
          </p:cNvPr>
          <p:cNvSpPr txBox="1"/>
          <p:nvPr/>
        </p:nvSpPr>
        <p:spPr>
          <a:xfrm>
            <a:off x="0" y="6455833"/>
            <a:ext cx="28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1" dirty="0"/>
              <a:t>Maurizio Zugna – mzugna@me.com</a:t>
            </a:r>
            <a:endParaRPr lang="it-IT" sz="1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9A5907-B508-ECAB-018D-1E7FC3014B71}"/>
              </a:ext>
            </a:extLst>
          </p:cNvPr>
          <p:cNvSpPr txBox="1"/>
          <p:nvPr/>
        </p:nvSpPr>
        <p:spPr>
          <a:xfrm>
            <a:off x="112183" y="5990166"/>
            <a:ext cx="1623484" cy="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319698-C47A-35DF-07C9-B96F5C6386B9}"/>
              </a:ext>
            </a:extLst>
          </p:cNvPr>
          <p:cNvSpPr txBox="1"/>
          <p:nvPr/>
        </p:nvSpPr>
        <p:spPr>
          <a:xfrm>
            <a:off x="2217208" y="806496"/>
            <a:ext cx="768879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1" i="0" u="sng" strike="noStrike" dirty="0">
                <a:solidFill>
                  <a:srgbClr val="293849"/>
                </a:solidFill>
                <a:effectLst/>
              </a:rPr>
              <a:t>Market Dynamics</a:t>
            </a:r>
            <a:r>
              <a:rPr lang="en-GB" sz="1600" b="1" i="0" u="sng" strike="noStrike" dirty="0">
                <a:solidFill>
                  <a:srgbClr val="293849"/>
                </a:solidFill>
                <a:effectLst/>
              </a:rPr>
              <a:t> 3</a:t>
            </a:r>
          </a:p>
          <a:p>
            <a:pPr algn="l"/>
            <a:endParaRPr lang="en-GB" sz="1600" b="1" dirty="0">
              <a:solidFill>
                <a:srgbClr val="293849"/>
              </a:solidFill>
            </a:endParaRPr>
          </a:p>
          <a:p>
            <a:pPr algn="l"/>
            <a:r>
              <a:rPr lang="it-IT" sz="1600" b="0" i="0" u="sng" strike="noStrike" dirty="0" err="1">
                <a:solidFill>
                  <a:srgbClr val="293849"/>
                </a:solidFill>
                <a:effectLst/>
              </a:rPr>
              <a:t>Opportunities</a:t>
            </a:r>
            <a:endParaRPr lang="en-GB" sz="1600" b="0" i="0" u="sng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Altering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Food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Patterns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of the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Consumers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endParaRPr lang="en-GB" sz="1600" dirty="0">
              <a:solidFill>
                <a:srgbClr val="29384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New demand / new products / new consumers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Growing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Demand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for R&amp;D Products as a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Healthier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Option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endParaRPr lang="en-GB" sz="1600" dirty="0">
              <a:solidFill>
                <a:srgbClr val="29384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Coffee seen as health ingredient rather than only a drink</a:t>
            </a: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algn="l"/>
            <a:r>
              <a:rPr lang="it-IT" sz="1600" b="0" i="0" u="sng" strike="noStrike" dirty="0" err="1">
                <a:solidFill>
                  <a:srgbClr val="293849"/>
                </a:solidFill>
                <a:effectLst/>
              </a:rPr>
              <a:t>Challenges</a:t>
            </a:r>
            <a:endParaRPr lang="it-IT" sz="1600" b="0" i="0" u="sng" strike="noStrike" dirty="0">
              <a:solidFill>
                <a:srgbClr val="293849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Unpredictable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Weather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Conditions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endParaRPr lang="en-GB" sz="1600" dirty="0">
              <a:solidFill>
                <a:srgbClr val="29384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93849"/>
                </a:solidFill>
              </a:rPr>
              <a:t>Coffee production subject to weather factors (global warming, desertification)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Availability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of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Substitutes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293849"/>
                </a:solidFill>
                <a:effectLst/>
              </a:rPr>
              <a:t>Such</a:t>
            </a:r>
            <a:r>
              <a:rPr lang="it-IT" sz="1600" b="0" i="0" u="none" strike="noStrike" dirty="0">
                <a:solidFill>
                  <a:srgbClr val="293849"/>
                </a:solidFill>
                <a:effectLst/>
              </a:rPr>
              <a:t> as Tea</a:t>
            </a:r>
            <a:endParaRPr lang="en-GB" sz="1600" b="0" i="0" u="none" strike="noStrike" dirty="0">
              <a:solidFill>
                <a:srgbClr val="293849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endParaRPr lang="en-GB" sz="1600" dirty="0">
              <a:solidFill>
                <a:srgbClr val="293849"/>
              </a:solidFill>
            </a:endParaRPr>
          </a:p>
          <a:p>
            <a:pPr marL="285750" indent="-285750" algn="l">
              <a:buFont typeface="Wingdings" pitchFamily="2" charset="2"/>
              <a:buChar char="q"/>
            </a:pPr>
            <a:endParaRPr lang="it-IT" sz="1600" b="0" i="0" u="none" strike="noStrike" dirty="0">
              <a:solidFill>
                <a:srgbClr val="29384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0742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7BA157F-9EDD-49DC-092E-D2EF6429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8" y="35411"/>
            <a:ext cx="5683250" cy="305418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Coffee, supply chain, wealth distribution and global challenge</a:t>
            </a:r>
            <a:r>
              <a:rPr lang="en-GB" sz="1600" dirty="0"/>
              <a:t>s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F8365-0096-28F7-6009-0E90E5E9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50" y="5990166"/>
            <a:ext cx="1862950" cy="867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FD1A8-BC22-5804-9043-45E528FC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92" y="9184"/>
            <a:ext cx="2549307" cy="837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56F88-3509-AAA2-B5C8-B7932757A1E2}"/>
              </a:ext>
            </a:extLst>
          </p:cNvPr>
          <p:cNvSpPr txBox="1"/>
          <p:nvPr/>
        </p:nvSpPr>
        <p:spPr>
          <a:xfrm>
            <a:off x="0" y="6455833"/>
            <a:ext cx="28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1" dirty="0"/>
              <a:t>Maurizio Zugna – mzugna@me.com</a:t>
            </a:r>
            <a:endParaRPr lang="it-IT" sz="1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9A5907-B508-ECAB-018D-1E7FC3014B71}"/>
              </a:ext>
            </a:extLst>
          </p:cNvPr>
          <p:cNvSpPr txBox="1"/>
          <p:nvPr/>
        </p:nvSpPr>
        <p:spPr>
          <a:xfrm>
            <a:off x="112183" y="5990166"/>
            <a:ext cx="1623484" cy="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41CCEC17-B511-C2F8-A20F-029202DC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216" y="1143660"/>
            <a:ext cx="9122834" cy="484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4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C4F1FF-3CEB-7076-EFAD-310AE2A029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8" r="-1" b="268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4665C2B-CF5A-D439-5579-3FC3302D5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</a:blip>
          <a:srcRect b="3020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9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9D5F577-3B66-C2D4-78F4-D1E74FF49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49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7BA157F-9EDD-49DC-092E-D2EF6429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8" y="35411"/>
            <a:ext cx="5683250" cy="305418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Coffee, supply chain, wealth distribution and global challenge</a:t>
            </a:r>
            <a:r>
              <a:rPr lang="en-GB" sz="1600" dirty="0"/>
              <a:t>s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F8365-0096-28F7-6009-0E90E5E9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50" y="5990166"/>
            <a:ext cx="1862950" cy="867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FD1A8-BC22-5804-9043-45E528FC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92" y="9184"/>
            <a:ext cx="2549307" cy="837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56F88-3509-AAA2-B5C8-B7932757A1E2}"/>
              </a:ext>
            </a:extLst>
          </p:cNvPr>
          <p:cNvSpPr txBox="1"/>
          <p:nvPr/>
        </p:nvSpPr>
        <p:spPr>
          <a:xfrm>
            <a:off x="0" y="6455833"/>
            <a:ext cx="2868083" cy="30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/>
              <a:t>Maurizio Zugna – mzugna@me.com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9A5907-B508-ECAB-018D-1E7FC3014B71}"/>
              </a:ext>
            </a:extLst>
          </p:cNvPr>
          <p:cNvSpPr txBox="1"/>
          <p:nvPr/>
        </p:nvSpPr>
        <p:spPr>
          <a:xfrm>
            <a:off x="112183" y="5990166"/>
            <a:ext cx="1623484" cy="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5F88BC-0124-0174-522F-10C167447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985" y="427925"/>
            <a:ext cx="3143521" cy="624954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FF66F4F-0BF1-A502-7F8F-32B145E5D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96" y="1063162"/>
            <a:ext cx="4811712" cy="236583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C89E18-ECF0-71B0-106A-C31735B68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62" y="3602415"/>
            <a:ext cx="4699646" cy="253883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3C666EE-AB10-88CA-DAEF-3EF2081C405F}"/>
              </a:ext>
            </a:extLst>
          </p:cNvPr>
          <p:cNvSpPr txBox="1"/>
          <p:nvPr/>
        </p:nvSpPr>
        <p:spPr>
          <a:xfrm>
            <a:off x="1029626" y="853344"/>
            <a:ext cx="195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Largest world importers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AD6D31-F365-4DCD-339B-EA422BE62D25}"/>
              </a:ext>
            </a:extLst>
          </p:cNvPr>
          <p:cNvSpPr txBox="1"/>
          <p:nvPr/>
        </p:nvSpPr>
        <p:spPr>
          <a:xfrm>
            <a:off x="999478" y="3372251"/>
            <a:ext cx="195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Largest world exporters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82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B7CE298-646B-B5F2-3DF1-FEDEE517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31470" cy="2815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DE08327-F04F-7E67-16B1-4603E5435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768" y="0"/>
            <a:ext cx="5777379" cy="1939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BA01FA9-4A51-C426-83C3-66CC5A05E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768" y="1989552"/>
            <a:ext cx="5777379" cy="2188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3D859EAF-9C78-E9A4-D071-37B87009E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7501"/>
            <a:ext cx="6331469" cy="3958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CEECBC2-EB2B-9EFB-D7EF-9BDFF5391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820" y="4227865"/>
            <a:ext cx="5777379" cy="1217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BCB2A8A3-5AD5-5B23-0B54-1D2652EFF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7602" y="5505767"/>
            <a:ext cx="5802065" cy="1320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3" name="Connettore diritto con freccia 32">
            <a:extLst>
              <a:ext uri="{FF2B5EF4-FFF2-40B4-BE49-F238E27FC236}">
                <a16:creationId xmlns:a16="http://schemas.microsoft.com/office/drawing/2014/main" id="{4E14B867-34D2-DB58-8F3A-29B23926318B}"/>
              </a:ext>
            </a:extLst>
          </p:cNvPr>
          <p:cNvCxnSpPr>
            <a:cxnSpLocks/>
            <a:stCxn id="16" idx="1"/>
            <a:endCxn id="16" idx="3"/>
          </p:cNvCxnSpPr>
          <p:nvPr/>
        </p:nvCxnSpPr>
        <p:spPr>
          <a:xfrm>
            <a:off x="0" y="1407584"/>
            <a:ext cx="6331470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717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7BA157F-9EDD-49DC-092E-D2EF6429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8" y="35411"/>
            <a:ext cx="5683250" cy="305418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Coffee, supply chain, wealth distribution and global challenge</a:t>
            </a:r>
            <a:r>
              <a:rPr lang="en-GB" sz="1600" dirty="0"/>
              <a:t>s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F8365-0096-28F7-6009-0E90E5E9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50" y="5990166"/>
            <a:ext cx="1862950" cy="867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FD1A8-BC22-5804-9043-45E528FC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92" y="9184"/>
            <a:ext cx="2549307" cy="837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56F88-3509-AAA2-B5C8-B7932757A1E2}"/>
              </a:ext>
            </a:extLst>
          </p:cNvPr>
          <p:cNvSpPr txBox="1"/>
          <p:nvPr/>
        </p:nvSpPr>
        <p:spPr>
          <a:xfrm>
            <a:off x="0" y="6455833"/>
            <a:ext cx="28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1" dirty="0"/>
              <a:t>Maurizio Zugna – mzugna@me.com</a:t>
            </a:r>
            <a:endParaRPr lang="it-IT" sz="1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9A5907-B508-ECAB-018D-1E7FC3014B71}"/>
              </a:ext>
            </a:extLst>
          </p:cNvPr>
          <p:cNvSpPr txBox="1"/>
          <p:nvPr/>
        </p:nvSpPr>
        <p:spPr>
          <a:xfrm>
            <a:off x="112183" y="5990166"/>
            <a:ext cx="1623484" cy="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0E2554A6-6445-BA0E-6988-A55E18EC6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009650"/>
            <a:ext cx="9753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6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B4DBB2-EA82-78A5-D8FF-D9F84A92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0272DD6-B192-DD2D-00D7-FEA62BCF5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2" y="50271"/>
            <a:ext cx="11950632" cy="6442604"/>
          </a:xfrm>
        </p:spPr>
      </p:pic>
    </p:spTree>
    <p:extLst>
      <p:ext uri="{BB962C8B-B14F-4D97-AF65-F5344CB8AC3E}">
        <p14:creationId xmlns:p14="http://schemas.microsoft.com/office/powerpoint/2010/main" val="419243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7BA157F-9EDD-49DC-092E-D2EF6429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8" y="35411"/>
            <a:ext cx="5683250" cy="305418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Coffee, supply chain, wealth distribution and global challenge</a:t>
            </a:r>
            <a:r>
              <a:rPr lang="en-GB" sz="1600" dirty="0"/>
              <a:t>s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F8365-0096-28F7-6009-0E90E5E9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50" y="5990166"/>
            <a:ext cx="1862950" cy="8678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FD1A8-BC22-5804-9043-45E528FC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92" y="9184"/>
            <a:ext cx="2549307" cy="8374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F56F88-3509-AAA2-B5C8-B7932757A1E2}"/>
              </a:ext>
            </a:extLst>
          </p:cNvPr>
          <p:cNvSpPr txBox="1"/>
          <p:nvPr/>
        </p:nvSpPr>
        <p:spPr>
          <a:xfrm>
            <a:off x="0" y="6455833"/>
            <a:ext cx="28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i="1" dirty="0"/>
              <a:t>Maurizio Zugna – mzugna@me.com</a:t>
            </a:r>
            <a:endParaRPr lang="it-IT" sz="1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9A5907-B508-ECAB-018D-1E7FC3014B71}"/>
              </a:ext>
            </a:extLst>
          </p:cNvPr>
          <p:cNvSpPr txBox="1"/>
          <p:nvPr/>
        </p:nvSpPr>
        <p:spPr>
          <a:xfrm>
            <a:off x="112183" y="5990166"/>
            <a:ext cx="1623484" cy="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0E44D2E-8A03-9AC6-5027-10F34AF90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15" y="806496"/>
            <a:ext cx="8555071" cy="53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69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DEAMS - Economic Geography   The role of coffee within the today global business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DEAMS - Economic Geography   The role of coffee within the today global business </dc:title>
  <dc:creator>Maurizio Zugna</dc:creator>
  <cp:lastModifiedBy>Maurizio Zugna</cp:lastModifiedBy>
  <cp:revision>3</cp:revision>
  <dcterms:created xsi:type="dcterms:W3CDTF">2023-12-11T13:05:42Z</dcterms:created>
  <dcterms:modified xsi:type="dcterms:W3CDTF">2023-12-12T08:47:15Z</dcterms:modified>
</cp:coreProperties>
</file>