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3" r:id="rId2"/>
  </p:sldMasterIdLst>
  <p:notesMasterIdLst>
    <p:notesMasterId r:id="rId79"/>
  </p:notesMasterIdLst>
  <p:sldIdLst>
    <p:sldId id="663" r:id="rId3"/>
    <p:sldId id="576" r:id="rId4"/>
    <p:sldId id="529" r:id="rId5"/>
    <p:sldId id="577" r:id="rId6"/>
    <p:sldId id="259" r:id="rId7"/>
    <p:sldId id="542" r:id="rId8"/>
    <p:sldId id="578" r:id="rId9"/>
    <p:sldId id="532" r:id="rId10"/>
    <p:sldId id="530" r:id="rId11"/>
    <p:sldId id="754" r:id="rId12"/>
    <p:sldId id="755" r:id="rId13"/>
    <p:sldId id="533" r:id="rId14"/>
    <p:sldId id="580" r:id="rId15"/>
    <p:sldId id="267" r:id="rId16"/>
    <p:sldId id="582" r:id="rId17"/>
    <p:sldId id="536" r:id="rId18"/>
    <p:sldId id="585" r:id="rId19"/>
    <p:sldId id="661" r:id="rId20"/>
    <p:sldId id="539" r:id="rId21"/>
    <p:sldId id="269" r:id="rId22"/>
    <p:sldId id="584" r:id="rId23"/>
    <p:sldId id="583" r:id="rId24"/>
    <p:sldId id="540" r:id="rId25"/>
    <p:sldId id="270" r:id="rId26"/>
    <p:sldId id="537" r:id="rId27"/>
    <p:sldId id="276" r:id="rId28"/>
    <p:sldId id="543" r:id="rId29"/>
    <p:sldId id="544" r:id="rId30"/>
    <p:sldId id="546" r:id="rId31"/>
    <p:sldId id="545" r:id="rId32"/>
    <p:sldId id="579" r:id="rId33"/>
    <p:sldId id="261" r:id="rId34"/>
    <p:sldId id="745" r:id="rId35"/>
    <p:sldId id="547" r:id="rId36"/>
    <p:sldId id="549" r:id="rId37"/>
    <p:sldId id="548" r:id="rId38"/>
    <p:sldId id="550" r:id="rId39"/>
    <p:sldId id="551" r:id="rId40"/>
    <p:sldId id="750" r:id="rId41"/>
    <p:sldId id="563" r:id="rId42"/>
    <p:sldId id="552" r:id="rId43"/>
    <p:sldId id="553" r:id="rId44"/>
    <p:sldId id="746" r:id="rId45"/>
    <p:sldId id="454" r:id="rId46"/>
    <p:sldId id="554" r:id="rId47"/>
    <p:sldId id="555" r:id="rId48"/>
    <p:sldId id="758" r:id="rId49"/>
    <p:sldId id="751" r:id="rId50"/>
    <p:sldId id="556" r:id="rId51"/>
    <p:sldId id="558" r:id="rId52"/>
    <p:sldId id="470" r:id="rId53"/>
    <p:sldId id="471" r:id="rId54"/>
    <p:sldId id="367" r:id="rId55"/>
    <p:sldId id="559" r:id="rId56"/>
    <p:sldId id="560" r:id="rId57"/>
    <p:sldId id="561" r:id="rId58"/>
    <p:sldId id="336" r:id="rId59"/>
    <p:sldId id="753" r:id="rId60"/>
    <p:sldId id="498" r:id="rId61"/>
    <p:sldId id="511" r:id="rId62"/>
    <p:sldId id="564" r:id="rId63"/>
    <p:sldId id="562" r:id="rId64"/>
    <p:sldId id="566" r:id="rId65"/>
    <p:sldId id="574" r:id="rId66"/>
    <p:sldId id="752" r:id="rId67"/>
    <p:sldId id="344" r:id="rId68"/>
    <p:sldId id="570" r:id="rId69"/>
    <p:sldId id="567" r:id="rId70"/>
    <p:sldId id="565" r:id="rId71"/>
    <p:sldId id="573" r:id="rId72"/>
    <p:sldId id="575" r:id="rId73"/>
    <p:sldId id="571" r:id="rId74"/>
    <p:sldId id="572" r:id="rId75"/>
    <p:sldId id="569" r:id="rId76"/>
    <p:sldId id="508" r:id="rId77"/>
    <p:sldId id="510" r:id="rId7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999"/>
    <a:srgbClr val="000000"/>
    <a:srgbClr val="FFFF66"/>
    <a:srgbClr val="314480"/>
    <a:srgbClr val="BFD73E"/>
    <a:srgbClr val="23306F"/>
    <a:srgbClr val="A8122A"/>
    <a:srgbClr val="3B3D3C"/>
    <a:srgbClr val="2C2E2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8" autoAdjust="0"/>
    <p:restoredTop sz="93198" autoAdjust="0"/>
  </p:normalViewPr>
  <p:slideViewPr>
    <p:cSldViewPr>
      <p:cViewPr varScale="1">
        <p:scale>
          <a:sx n="100" d="100"/>
          <a:sy n="100" d="100"/>
        </p:scale>
        <p:origin x="161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-41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44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A691193E-67F7-6042-B5AF-84A97451A13E}" type="slidenum">
              <a:rPr lang="en-US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36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20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99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09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21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1193E-67F7-6042-B5AF-84A97451A13E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14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9666" y="152400"/>
            <a:ext cx="770466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727605" y="1083204"/>
            <a:ext cx="7696728" cy="5402262"/>
          </a:xfrm>
        </p:spPr>
        <p:txBody>
          <a:bodyPr>
            <a:normAutofit/>
          </a:bodyPr>
          <a:lstStyle>
            <a:lvl1pPr marL="459105" indent="-459105">
              <a:buNone/>
              <a:defRPr sz="2200">
                <a:solidFill>
                  <a:srgbClr val="BFD73E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723900" y="1024468"/>
            <a:ext cx="7696200" cy="0"/>
          </a:xfrm>
          <a:prstGeom prst="line">
            <a:avLst/>
          </a:prstGeom>
          <a:noFill/>
          <a:ln w="28575">
            <a:solidFill>
              <a:srgbClr val="BFD73E"/>
            </a:solidFill>
            <a:rou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ADB2D-F570-44AA-A730-BBD058357343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0694F-DA78-473E-8C60-88AE1A0CC341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84727-89A2-4907-9D35-834D5A97ADC8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96FF-9233-43BB-98A2-31C6B7F3E3FE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54F35-A340-47CF-A81E-E9B3652C92A7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B64C1-9229-4A67-8B22-973ED9360A04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19666" y="152400"/>
            <a:ext cx="770466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BFD73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727605" y="1083204"/>
            <a:ext cx="7696728" cy="5402262"/>
          </a:xfrm>
        </p:spPr>
        <p:txBody>
          <a:bodyPr>
            <a:normAutofit/>
          </a:bodyPr>
          <a:lstStyle>
            <a:lvl1pPr marL="344805" indent="-344805">
              <a:buFont typeface="Arial" panose="020B0604020202020204"/>
              <a:buChar char="•"/>
              <a:defRPr sz="22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400">
                <a:solidFill>
                  <a:srgbClr val="FFFFFF"/>
                </a:solidFill>
              </a:defRPr>
            </a:lvl4pPr>
            <a:lvl5pPr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723900" y="1024468"/>
            <a:ext cx="7696200" cy="0"/>
          </a:xfrm>
          <a:prstGeom prst="line">
            <a:avLst/>
          </a:prstGeom>
          <a:noFill/>
          <a:ln w="28575">
            <a:solidFill>
              <a:srgbClr val="BFD73E"/>
            </a:solidFill>
            <a:rou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686C4-EB6B-4744-B151-A15AB7A016B4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EBAF3-8DB0-4A4E-BDCF-9B8AA50CE252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456C8-CB49-4099-9B20-471144B03EDE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8F21-EBA4-48FD-BC01-5BB711AEB138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FC098-C3E2-4F13-93C6-949F83D3755A}" type="slidenum">
              <a:rPr lang="en-US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145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812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74738"/>
            <a:ext cx="8229600" cy="5051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BFD73E"/>
          </a:solidFill>
          <a:latin typeface="Verdana" panose="020B0604030504040204"/>
          <a:ea typeface="MS PGothic" panose="020B0600070205080204" charset="-128"/>
          <a:cs typeface="Verdana" panose="020B0604030504040204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E3D39C"/>
          </a:solidFill>
          <a:latin typeface="Verdana" panose="020B0604030504040204" charset="0"/>
          <a:ea typeface="MS PGothic" panose="020B060007020508020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/>
          <a:ea typeface="MS PGothic" panose="020B0600070205080204" charset="-128"/>
          <a:cs typeface="Verdana" panose="020B0604030504040204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 panose="020B0604030504040204"/>
          <a:ea typeface="MS PGothic" panose="020B0600070205080204" charset="-128"/>
          <a:cs typeface="Verdana" panose="020B0604030504040204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/>
          <a:ea typeface="MS PGothic" panose="020B0600070205080204" charset="-128"/>
          <a:cs typeface="Verdana" panose="020B0604030504040204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Verdana" panose="020B0604030504040204"/>
          <a:ea typeface="MS PGothic" panose="020B0600070205080204" charset="-128"/>
          <a:cs typeface="Verdana" panose="020B0604030504040204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Verdana" panose="020B0604030504040204"/>
          <a:ea typeface="MS PGothic" panose="020B0600070205080204" charset="-128"/>
          <a:cs typeface="Verdana" panose="020B0604030504040204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17482C93-8233-4E78-8D93-7D1644ED9157}" type="slidenum">
              <a:rPr lang="en-US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video" Target="NULL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2" y="1164590"/>
            <a:ext cx="1848678" cy="184867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87914" y="3283142"/>
            <a:ext cx="24110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Rudolf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Virchow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(1821-1902)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98721" y="1066800"/>
            <a:ext cx="5592879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La teoria della cellula</a:t>
            </a:r>
          </a:p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«Quando una cellula esiste, ci dev’essere stata una cellula preesistente, proprio come un animale si origina solo da un animale e una pianta si origina solo da una pianta»</a:t>
            </a:r>
          </a:p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1858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6195060" y="4300220"/>
            <a:ext cx="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4505327" y="5254611"/>
            <a:ext cx="35051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Continuità della vita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ADD594-808E-4F61-6B75-53BF18FB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3522AA-EB8D-061A-EBD1-74473F02F900}"/>
              </a:ext>
            </a:extLst>
          </p:cNvPr>
          <p:cNvSpPr txBox="1"/>
          <p:nvPr/>
        </p:nvSpPr>
        <p:spPr>
          <a:xfrm>
            <a:off x="609600" y="1219200"/>
            <a:ext cx="8229600" cy="4113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male nuclear diploid genome </a:t>
            </a: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extends for </a:t>
            </a: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US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6.27 </a:t>
            </a:r>
            <a:r>
              <a:rPr lang="en-US" b="1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Gigabase</a:t>
            </a:r>
            <a:r>
              <a:rPr lang="en-US" b="1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pairs (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Gbp</a:t>
            </a: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is 205.00 cm (cm) </a:t>
            </a: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endParaRPr lang="en-US" dirty="0">
              <a:solidFill>
                <a:srgbClr val="2121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Female values are </a:t>
            </a: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6.37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Gbp</a:t>
            </a:r>
            <a:r>
              <a:rPr lang="en-US" b="0" i="0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208.23 cm, </a:t>
            </a:r>
          </a:p>
        </p:txBody>
      </p:sp>
    </p:spTree>
    <p:extLst>
      <p:ext uri="{BB962C8B-B14F-4D97-AF65-F5344CB8AC3E}">
        <p14:creationId xmlns:p14="http://schemas.microsoft.com/office/powerpoint/2010/main" val="2570933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r>
              <a:rPr lang="en-US" dirty="0"/>
              <a:t>: </a:t>
            </a:r>
            <a:r>
              <a:rPr lang="en-US" dirty="0" err="1"/>
              <a:t>fase</a:t>
            </a:r>
            <a:r>
              <a:rPr lang="en-US" dirty="0"/>
              <a:t> S e </a:t>
            </a:r>
            <a:r>
              <a:rPr lang="en-US" dirty="0" err="1"/>
              <a:t>fase</a:t>
            </a:r>
            <a:r>
              <a:rPr lang="en-US" dirty="0"/>
              <a:t> M</a:t>
            </a:r>
          </a:p>
        </p:txBody>
      </p:sp>
      <p:sp>
        <p:nvSpPr>
          <p:cNvPr id="2" name="Rettangolo 1"/>
          <p:cNvSpPr/>
          <p:nvPr/>
        </p:nvSpPr>
        <p:spPr>
          <a:xfrm>
            <a:off x="3490595" y="3048000"/>
            <a:ext cx="5297805" cy="3627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 seguito i cromosomi vengono segregati nelle due cellule figlie durante la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M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it-IT" sz="18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M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è a sua volta composta da due processi, strettamente collegati: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it-IT" sz="1800" b="1" dirty="0" err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mitosi</a:t>
            </a:r>
            <a:r>
              <a:rPr lang="it-IT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,durante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quale i cromosomi della cellula sono divisi tra le due cellule figlie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citodieresi</a:t>
            </a:r>
            <a:r>
              <a:rPr lang="it-IT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it-IT" sz="1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citocinesi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che comporta la divisione fisica del citoplasma della cellula.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figure_17_04.jpg">
            <a:extLst>
              <a:ext uri="{FF2B5EF4-FFF2-40B4-BE49-F238E27FC236}">
                <a16:creationId xmlns:a16="http://schemas.microsoft.com/office/drawing/2014/main" id="{3A644424-4A6D-D48B-34C8-9D6D36DD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2" y="609600"/>
            <a:ext cx="2362200" cy="178399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754B51-0CF3-4B2A-5E4C-C14DE0444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2" b="2667"/>
          <a:stretch/>
        </p:blipFill>
        <p:spPr>
          <a:xfrm>
            <a:off x="381000" y="1179015"/>
            <a:ext cx="2667000" cy="483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33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figure_17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52" y="1829023"/>
            <a:ext cx="4500017" cy="33985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Durata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fasi</a:t>
            </a:r>
            <a:r>
              <a:rPr lang="en-US" dirty="0"/>
              <a:t> del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95800" y="5127543"/>
            <a:ext cx="441960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durata del ciclo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varia molto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soprattutto nella lunghezza della fase </a:t>
            </a:r>
            <a:r>
              <a:rPr lang="it-IT" alt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G1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. In una cellula adulta può durare da </a:t>
            </a:r>
            <a:r>
              <a:rPr lang="it-IT" altLang="it-IT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a 36 ore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la differenza dipende dalla fase G1.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35902" y="5482084"/>
            <a:ext cx="28956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durata della </a:t>
            </a:r>
            <a:r>
              <a:rPr lang="it-IT" alt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it-IT" alt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varia dalle 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alle 8 ore </a:t>
            </a:r>
            <a:endParaRPr lang="it-IT" altLang="it-IT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35902" y="1281474"/>
            <a:ext cx="2497455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fase </a:t>
            </a:r>
            <a:r>
              <a:rPr lang="it-IT" alt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G2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varia dalle </a:t>
            </a:r>
            <a:r>
              <a:rPr lang="it-IT" altLang="it-IT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alle 4 ore </a:t>
            </a:r>
          </a:p>
        </p:txBody>
      </p:sp>
      <p:pic>
        <p:nvPicPr>
          <p:cNvPr id="10" name="Picture 3" descr="0167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7" b="12914"/>
          <a:stretch>
            <a:fillRect/>
          </a:stretch>
        </p:blipFill>
        <p:spPr bwMode="auto">
          <a:xfrm>
            <a:off x="5534864" y="533094"/>
            <a:ext cx="3533338" cy="149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6096402" y="2233366"/>
            <a:ext cx="2971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La fase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ha una durata di circa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 h</a:t>
            </a:r>
            <a:r>
              <a: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Durata</a:t>
            </a:r>
            <a:r>
              <a:rPr lang="en-US" dirty="0"/>
              <a:t> del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r>
              <a:rPr lang="en-US" dirty="0"/>
              <a:t> in </a:t>
            </a:r>
            <a:r>
              <a:rPr lang="en-US" dirty="0" err="1"/>
              <a:t>alcuni</a:t>
            </a:r>
            <a:r>
              <a:rPr lang="en-US" dirty="0"/>
              <a:t> </a:t>
            </a:r>
            <a:r>
              <a:rPr lang="en-US" dirty="0" err="1"/>
              <a:t>eucarioti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609600" y="91440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La durata del ciclo cellulare varia col variare della specie, del tipo di cellula e delle condizioni di crescita</a:t>
            </a:r>
            <a:endParaRPr lang="it-IT" dirty="0"/>
          </a:p>
        </p:txBody>
      </p:sp>
      <p:pic>
        <p:nvPicPr>
          <p:cNvPr id="8" name="Immagine 7" descr="Immagine che contiene screenshot&#10;&#10;Descrizione generata con affidabilità molto elevat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0" y="2286000"/>
            <a:ext cx="7999079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828800"/>
            <a:ext cx="4473637" cy="48996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Regolazione</a:t>
            </a:r>
            <a:r>
              <a:rPr lang="en-US" dirty="0"/>
              <a:t> del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14300" y="850677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Esistono dei punti nel ciclo cellulare, chiamati </a:t>
            </a:r>
            <a:r>
              <a:rPr lang="it-IT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punti di controllo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 cui il ciclo può essere arrestato se gli eventi precedenti non si sono completati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 </a:t>
            </a:r>
            <a:r>
              <a:rPr lang="it-IT" dirty="0" err="1"/>
              <a:t>chinasi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99390" y="815975"/>
            <a:ext cx="874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chinasi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sono degli enzimi che aggiungono </a:t>
            </a:r>
            <a:r>
              <a:rPr lang="it-IT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gruppi fosfato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ad altre molecole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28537" y="4648200"/>
            <a:ext cx="7391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 alcuni casi, il fine della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fosforilazione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è quello di </a:t>
            </a:r>
          </a:p>
          <a:p>
            <a:r>
              <a:rPr lang="it-IT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attivare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o fornire energia ad una molecola, 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 altri casi, la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fosforilazione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di un substrato può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it-IT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inibire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la sua attività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81200"/>
            <a:ext cx="4371674" cy="20106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0" y="1726397"/>
            <a:ext cx="1534724" cy="21425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fosforilazione</a:t>
            </a:r>
            <a:r>
              <a:rPr lang="en-US" dirty="0"/>
              <a:t> di </a:t>
            </a:r>
            <a:r>
              <a:rPr lang="en-US" dirty="0" err="1"/>
              <a:t>proteine</a:t>
            </a:r>
            <a:r>
              <a:rPr lang="en-US" dirty="0"/>
              <a:t> </a:t>
            </a:r>
            <a:r>
              <a:rPr lang="en-US" dirty="0" err="1"/>
              <a:t>controlla</a:t>
            </a:r>
            <a:r>
              <a:rPr lang="en-US" dirty="0"/>
              <a:t> la </a:t>
            </a:r>
            <a:r>
              <a:rPr lang="en-US" dirty="0" err="1"/>
              <a:t>progressione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330200" y="3200400"/>
            <a:ext cx="533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</a:rPr>
              <a:t>I </a:t>
            </a:r>
            <a:r>
              <a:rPr lang="it-IT" sz="1800" u="sng" dirty="0">
                <a:latin typeface="Arial" panose="020B0604020202020204" pitchFamily="34" charset="0"/>
              </a:rPr>
              <a:t>complessi eventi macromolecolari </a:t>
            </a:r>
            <a:r>
              <a:rPr lang="it-IT" sz="1800" dirty="0">
                <a:latin typeface="Arial" panose="020B0604020202020204" pitchFamily="34" charset="0"/>
              </a:rPr>
              <a:t>del ciclo cellulare vengono regolati da un piccolo numero di </a:t>
            </a:r>
          </a:p>
          <a:p>
            <a:r>
              <a:rPr lang="it-IT" sz="1800" b="1" dirty="0" err="1">
                <a:latin typeface="Arial" panose="020B0604020202020204" pitchFamily="34" charset="0"/>
              </a:rPr>
              <a:t>protein</a:t>
            </a:r>
            <a:r>
              <a:rPr lang="it-IT" sz="1800" b="1" dirty="0">
                <a:latin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</a:rPr>
              <a:t>chinasi</a:t>
            </a:r>
            <a:r>
              <a:rPr lang="it-IT" sz="1800" b="1" dirty="0">
                <a:latin typeface="Arial" panose="020B0604020202020204" pitchFamily="34" charset="0"/>
              </a:rPr>
              <a:t> etero dimeriche</a:t>
            </a:r>
            <a:r>
              <a:rPr lang="it-IT" sz="1800" dirty="0">
                <a:latin typeface="Arial" panose="020B0604020202020204" pitchFamily="34" charset="0"/>
              </a:rPr>
              <a:t>, </a:t>
            </a:r>
          </a:p>
          <a:p>
            <a:endParaRPr lang="it-IT" sz="1800" dirty="0">
              <a:latin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</a:rPr>
              <a:t>formate da una </a:t>
            </a:r>
          </a:p>
          <a:p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</a:rPr>
              <a:t>- </a:t>
            </a:r>
            <a:r>
              <a:rPr lang="it-IT" sz="1800" dirty="0">
                <a:latin typeface="Arial" panose="020B0604020202020204" pitchFamily="34" charset="0"/>
                <a:sym typeface="+mn-ea"/>
              </a:rPr>
              <a:t>una </a:t>
            </a:r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sym typeface="+mn-ea"/>
              </a:rPr>
              <a:t>subunità regolatrice</a:t>
            </a:r>
            <a:r>
              <a:rPr lang="it-IT" sz="1800" dirty="0">
                <a:latin typeface="Arial" panose="020B0604020202020204" pitchFamily="34" charset="0"/>
                <a:sym typeface="+mn-ea"/>
              </a:rPr>
              <a:t>.</a:t>
            </a:r>
          </a:p>
          <a:p>
            <a:endParaRPr lang="it-IT" sz="1800" dirty="0">
              <a:latin typeface="Arial" panose="020B0604020202020204" pitchFamily="34" charset="0"/>
              <a:sym typeface="+mn-ea"/>
            </a:endParaRPr>
          </a:p>
          <a:p>
            <a:r>
              <a:rPr lang="it-IT" sz="1800" dirty="0">
                <a:latin typeface="Arial" panose="020B0604020202020204" pitchFamily="34" charset="0"/>
                <a:sym typeface="+mn-ea"/>
              </a:rPr>
              <a:t>- </a:t>
            </a:r>
            <a:r>
              <a:rPr lang="it-IT" sz="1800" dirty="0">
                <a:latin typeface="Arial" panose="020B0604020202020204" pitchFamily="34" charset="0"/>
              </a:rPr>
              <a:t>una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</a:rPr>
              <a:t>subunità catalitica</a:t>
            </a:r>
            <a:r>
              <a:rPr lang="it-IT" sz="1800" b="1" dirty="0">
                <a:latin typeface="Arial" panose="020B0604020202020204" pitchFamily="34" charset="0"/>
              </a:rPr>
              <a:t> (che aggiunge -P)</a:t>
            </a:r>
          </a:p>
          <a:p>
            <a:endParaRPr lang="it-IT" sz="1800" b="1" dirty="0">
              <a:latin typeface="Arial" panose="020B0604020202020204" pitchFamily="34" charset="0"/>
            </a:endParaRPr>
          </a:p>
          <a:p>
            <a:endParaRPr lang="it-IT" sz="1800" dirty="0">
              <a:latin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44055" y="910789"/>
            <a:ext cx="838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240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Due componenti chiave del sistema di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controllo del ciclo cellulare:</a:t>
            </a:r>
          </a:p>
          <a:p>
            <a:pPr marR="15240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marR="15240" indent="-457200">
              <a:buFontTx/>
              <a:buChar char="-"/>
            </a:pPr>
            <a:r>
              <a:rPr 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457200" marR="15240" indent="-457200">
              <a:buFontTx/>
              <a:buChar char="-"/>
            </a:pP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15240" indent="-457200">
              <a:buFontTx/>
              <a:buChar char="-"/>
            </a:pP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cyclin-dependent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Kinase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58DAC39-EFEF-E9AB-29FD-9CBA2885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337864"/>
            <a:ext cx="2601811" cy="216693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909F67-0F51-A391-3EFB-412BE1A49C82}"/>
              </a:ext>
            </a:extLst>
          </p:cNvPr>
          <p:cNvSpPr txBox="1"/>
          <p:nvPr/>
        </p:nvSpPr>
        <p:spPr>
          <a:xfrm>
            <a:off x="1219200" y="6504801"/>
            <a:ext cx="5562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dirty="0">
                <a:solidFill>
                  <a:srgbClr val="00B050"/>
                </a:solidFill>
                <a:effectLst/>
                <a:latin typeface="Helvetica Neue"/>
              </a:rPr>
              <a:t>Cyclin A </a:t>
            </a:r>
            <a:r>
              <a:rPr lang="en-US" sz="1200" b="0" i="1" dirty="0">
                <a:solidFill>
                  <a:srgbClr val="5A5A5A"/>
                </a:solidFill>
                <a:effectLst/>
                <a:latin typeface="Helvetica Neue"/>
              </a:rPr>
              <a:t>(green) and </a:t>
            </a:r>
            <a:r>
              <a:rPr lang="en-US" sz="1200" b="0" i="1" dirty="0">
                <a:solidFill>
                  <a:srgbClr val="0070C0"/>
                </a:solidFill>
                <a:effectLst/>
                <a:latin typeface="Helvetica Neue"/>
              </a:rPr>
              <a:t>cyclin-dependent kinase 2 </a:t>
            </a:r>
            <a:r>
              <a:rPr lang="en-US" sz="1200" b="0" i="1" dirty="0">
                <a:solidFill>
                  <a:srgbClr val="5A5A5A"/>
                </a:solidFill>
                <a:effectLst/>
                <a:latin typeface="Helvetica Neue"/>
              </a:rPr>
              <a:t>(blue) with ATP (magenta).</a:t>
            </a:r>
            <a:endParaRPr lang="it-IT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fosforilazione</a:t>
            </a:r>
            <a:r>
              <a:rPr lang="en-US" dirty="0"/>
              <a:t> di </a:t>
            </a:r>
            <a:r>
              <a:rPr lang="en-US" dirty="0" err="1"/>
              <a:t>proteine</a:t>
            </a:r>
            <a:r>
              <a:rPr lang="en-US" dirty="0"/>
              <a:t> </a:t>
            </a:r>
            <a:r>
              <a:rPr lang="en-US" dirty="0" err="1"/>
              <a:t>controlla</a:t>
            </a:r>
            <a:r>
              <a:rPr lang="en-US" dirty="0"/>
              <a:t> la </a:t>
            </a:r>
            <a:r>
              <a:rPr lang="en-US" dirty="0" err="1"/>
              <a:t>progressione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152400" y="84359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240" algn="ctr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Due componenti chiave del sistema di controllo del ciclo cellulare: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15240" algn="ctr"/>
            <a:r>
              <a:rPr lang="it-IT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2382" y="2630774"/>
            <a:ext cx="26539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715"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Un complesso di </a:t>
            </a:r>
            <a:r>
              <a:rPr 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agisce come una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proteina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chinasi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attivare processi a valle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R="5715" algn="ctr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15" algn="ctr"/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715"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Senza la ciclina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è inattiva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DB1892-69CC-AB4F-693F-D876D3578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292" y="1905000"/>
            <a:ext cx="6365399" cy="47740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fosforilazione</a:t>
            </a:r>
            <a:r>
              <a:rPr lang="en-US" dirty="0"/>
              <a:t> di </a:t>
            </a:r>
            <a:r>
              <a:rPr lang="en-US" dirty="0" err="1"/>
              <a:t>proteine</a:t>
            </a:r>
            <a:r>
              <a:rPr lang="en-US" dirty="0"/>
              <a:t> </a:t>
            </a:r>
            <a:r>
              <a:rPr lang="en-US" dirty="0" err="1"/>
              <a:t>controlla</a:t>
            </a:r>
            <a:r>
              <a:rPr lang="en-US" dirty="0"/>
              <a:t> la </a:t>
            </a:r>
            <a:r>
              <a:rPr lang="en-US" dirty="0" err="1"/>
              <a:t>progressione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487218" y="1099578"/>
            <a:ext cx="2900045" cy="2276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240" algn="l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Due componenti chiave del sistema di controllo del ciclo cellulare: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15240" algn="l"/>
            <a:r>
              <a:rPr lang="it-I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3333" t="27778" r="32917" b="7772"/>
          <a:stretch>
            <a:fillRect/>
          </a:stretch>
        </p:blipFill>
        <p:spPr>
          <a:xfrm>
            <a:off x="5148355" y="990600"/>
            <a:ext cx="3744843" cy="3699001"/>
          </a:xfrm>
          <a:prstGeom prst="rect">
            <a:avLst/>
          </a:prstGeom>
        </p:spPr>
      </p:pic>
      <p:pic>
        <p:nvPicPr>
          <p:cNvPr id="7" name="Picture 1" descr="figure_17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114800"/>
            <a:ext cx="1631410" cy="227647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B7FBE63-89F7-5747-EBB8-E215DFF2A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577" y="4267200"/>
            <a:ext cx="2601811" cy="2166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Regolazione</a:t>
            </a:r>
            <a:r>
              <a:rPr lang="en-US" dirty="0"/>
              <a:t> </a:t>
            </a:r>
            <a:r>
              <a:rPr lang="en-US" dirty="0" err="1"/>
              <a:t>dell’attività</a:t>
            </a:r>
            <a:r>
              <a:rPr lang="en-US" dirty="0"/>
              <a:t> del </a:t>
            </a:r>
            <a:r>
              <a:rPr lang="en-US" dirty="0" err="1"/>
              <a:t>complesso</a:t>
            </a:r>
            <a:r>
              <a:rPr lang="en-US" dirty="0"/>
              <a:t> </a:t>
            </a:r>
            <a:r>
              <a:rPr lang="en-US" dirty="0" err="1"/>
              <a:t>ciclina-Cdk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238126" y="3581400"/>
            <a:ext cx="8381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L’attività del complesso ciclina-</a:t>
            </a:r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è modulato attraverso </a:t>
            </a:r>
          </a:p>
          <a:p>
            <a:pPr algn="ctr" eaLnBrk="1" hangingPunct="1"/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2 distinti meccanismi:</a:t>
            </a:r>
          </a:p>
          <a:p>
            <a:pPr algn="ctr" eaLnBrk="1" hangingPunct="1"/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 eaLnBrk="1" hangingPunct="1">
              <a:buFont typeface="+mj-lt"/>
              <a:buAutoNum type="arabicPeriod"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Regolazione dei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livelli di espressione delle 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Cicline</a:t>
            </a:r>
          </a:p>
          <a:p>
            <a:pPr marL="457200" indent="-457200" algn="ctr" eaLnBrk="1" hangingPunct="1">
              <a:buFont typeface="+mj-lt"/>
              <a:buAutoNum type="arabicPeriod"/>
            </a:pPr>
            <a:endParaRPr lang="it-IT" alt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 eaLnBrk="1" hangingPunct="1">
              <a:buFont typeface="+mj-lt"/>
              <a:buAutoNum type="arabicPeriod"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Attraverso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modificazioni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del complesso 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it-IT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" descr="figure_17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840549"/>
            <a:ext cx="1752600" cy="2445576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09600" y="4920228"/>
            <a:ext cx="79248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4D7001-3DB5-6095-B11C-62B8564B4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390109"/>
            <a:ext cx="1595956" cy="1595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03962"/>
            <a:ext cx="5411694" cy="464515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ciclo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cellulare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definizione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28600" y="639824"/>
            <a:ext cx="8001000" cy="853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it-IT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ciclo cellulare, è </a:t>
            </a:r>
            <a:r>
              <a:rPr lang="it-IT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 serie di eventi </a:t>
            </a:r>
            <a:r>
              <a:rPr lang="it-IT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 avvengono in una cellula tra una divisione cellulare e quella successiva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algn="ctr" eaLnBrk="1" hangingPunct="1"/>
            <a:r>
              <a:rPr lang="en-US" dirty="0" err="1"/>
              <a:t>Regolazione</a:t>
            </a:r>
            <a:r>
              <a:rPr lang="en-US" dirty="0"/>
              <a:t> </a:t>
            </a:r>
            <a:r>
              <a:rPr lang="en-US" dirty="0" err="1"/>
              <a:t>dell’attività</a:t>
            </a:r>
            <a:r>
              <a:rPr lang="en-US" dirty="0"/>
              <a:t> del </a:t>
            </a:r>
            <a:r>
              <a:rPr lang="en-US" dirty="0" err="1"/>
              <a:t>complesso</a:t>
            </a:r>
            <a:r>
              <a:rPr lang="en-US" dirty="0"/>
              <a:t> </a:t>
            </a:r>
            <a:r>
              <a:rPr lang="en-US" dirty="0" err="1"/>
              <a:t>ciclina-Cdk</a:t>
            </a:r>
            <a:endParaRPr lang="it-IT" altLang="it-IT" dirty="0">
              <a:solidFill>
                <a:srgbClr val="FF0000"/>
              </a:solidFill>
              <a:latin typeface="Verdana" panose="020B0604030504040204" charset="0"/>
              <a:ea typeface="Verdana" panose="020B060403050404020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552C64C-D3B9-7FC6-581C-EFC6BEA4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772" y="1827534"/>
            <a:ext cx="4637973" cy="416074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65D3C6-AFB5-6EE9-E1CA-FFF558A3376E}"/>
              </a:ext>
            </a:extLst>
          </p:cNvPr>
          <p:cNvSpPr txBox="1"/>
          <p:nvPr/>
        </p:nvSpPr>
        <p:spPr>
          <a:xfrm>
            <a:off x="6019800" y="2262289"/>
            <a:ext cx="2895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Cicline della fase </a:t>
            </a:r>
            <a:r>
              <a:rPr lang="it-IT" alt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G1 </a:t>
            </a:r>
            <a:r>
              <a:rPr lang="it-IT" alt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eaLnBrk="1" hangingPunct="1"/>
            <a:r>
              <a:rPr lang="it-IT" alt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(Ciclina D)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384304-22E0-05E4-25DB-1A493E4E294A}"/>
              </a:ext>
            </a:extLst>
          </p:cNvPr>
          <p:cNvSpPr txBox="1"/>
          <p:nvPr/>
        </p:nvSpPr>
        <p:spPr>
          <a:xfrm>
            <a:off x="2253673" y="869725"/>
            <a:ext cx="6585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Ci sono 4 classi di 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42F4F0-4C0F-B78C-4535-D5EEBBB5CD1E}"/>
              </a:ext>
            </a:extLst>
          </p:cNvPr>
          <p:cNvSpPr txBox="1"/>
          <p:nvPr/>
        </p:nvSpPr>
        <p:spPr>
          <a:xfrm>
            <a:off x="5546436" y="6040485"/>
            <a:ext cx="3597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Cicline della fase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G1/S </a:t>
            </a:r>
          </a:p>
          <a:p>
            <a:pPr eaLnBrk="1" hangingPunct="1"/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(Ciclina  E) 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C4F5F46-F4CD-82FE-BB9D-C79F27B95965}"/>
              </a:ext>
            </a:extLst>
          </p:cNvPr>
          <p:cNvSpPr txBox="1"/>
          <p:nvPr/>
        </p:nvSpPr>
        <p:spPr>
          <a:xfrm>
            <a:off x="548451" y="4797618"/>
            <a:ext cx="70842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Cicline della fase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1" hangingPunct="1"/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(Ciclina  A) 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3972" y="1905000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Cicline della fase </a:t>
            </a:r>
            <a:r>
              <a:rPr lang="it-IT" alt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eaLnBrk="1" hangingPunct="1"/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(Ciclina  B)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fosforilazione</a:t>
            </a:r>
            <a:r>
              <a:rPr lang="en-US" dirty="0"/>
              <a:t> di </a:t>
            </a:r>
            <a:r>
              <a:rPr lang="en-US" dirty="0" err="1"/>
              <a:t>proteine</a:t>
            </a:r>
            <a:r>
              <a:rPr lang="en-US" dirty="0"/>
              <a:t> </a:t>
            </a:r>
            <a:r>
              <a:rPr lang="en-US" dirty="0" err="1"/>
              <a:t>controlla</a:t>
            </a:r>
            <a:r>
              <a:rPr lang="en-US" dirty="0"/>
              <a:t> la </a:t>
            </a:r>
            <a:r>
              <a:rPr lang="en-US" dirty="0" err="1"/>
              <a:t>progressione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533400" y="1502367"/>
            <a:ext cx="83820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</a:rPr>
              <a:t>La concentrazione delle </a:t>
            </a:r>
            <a:r>
              <a:rPr lang="it-IT" sz="2800" b="1" dirty="0">
                <a:solidFill>
                  <a:srgbClr val="00B050"/>
                </a:solidFill>
                <a:latin typeface="Arial" panose="020B0604020202020204" pitchFamily="34" charset="0"/>
              </a:rPr>
              <a:t>cicline</a:t>
            </a:r>
            <a:r>
              <a:rPr lang="it-IT" sz="2000" dirty="0">
                <a:latin typeface="Arial" panose="020B0604020202020204" pitchFamily="34" charset="0"/>
              </a:rPr>
              <a:t>, aumenta e diminuisce in fase con il ciclo cellulare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-76200" y="762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5240"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Due componenti chiave del sistema di controllo del ciclo cellulare: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15240" algn="ctr"/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89E52C2-8E63-0E20-66F6-FC9AA9CCE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491" y="2925489"/>
            <a:ext cx="5818909" cy="32004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6F6664-63AA-35C9-6D96-4E392317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581400"/>
            <a:ext cx="2590800" cy="23242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fosforilazione</a:t>
            </a:r>
            <a:r>
              <a:rPr lang="en-US" dirty="0"/>
              <a:t> di </a:t>
            </a:r>
            <a:r>
              <a:rPr lang="en-US" dirty="0" err="1"/>
              <a:t>proteine</a:t>
            </a:r>
            <a:r>
              <a:rPr lang="en-US" dirty="0"/>
              <a:t> </a:t>
            </a:r>
            <a:r>
              <a:rPr lang="en-US" dirty="0" err="1"/>
              <a:t>controlla</a:t>
            </a:r>
            <a:r>
              <a:rPr lang="en-US" dirty="0"/>
              <a:t> la </a:t>
            </a:r>
            <a:r>
              <a:rPr lang="en-US" dirty="0" err="1"/>
              <a:t>progressione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0" y="50064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15240" algn="ct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Due componenti chiave del sistema di controllo del ciclo cellulare: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15240" algn="ctr"/>
            <a:r>
              <a:rPr lang="it-IT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360" y="2971800"/>
            <a:ext cx="6436425" cy="3281708"/>
          </a:xfrm>
          <a:prstGeom prst="rect">
            <a:avLst/>
          </a:prstGeom>
        </p:spPr>
      </p:pic>
      <p:cxnSp>
        <p:nvCxnSpPr>
          <p:cNvPr id="9" name="Connettore diritto 8"/>
          <p:cNvCxnSpPr/>
          <p:nvPr/>
        </p:nvCxnSpPr>
        <p:spPr>
          <a:xfrm>
            <a:off x="2438400" y="4814116"/>
            <a:ext cx="6324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12460" y="3711756"/>
            <a:ext cx="20173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dirty="0" err="1">
                <a:solidFill>
                  <a:srgbClr val="0070C0"/>
                </a:solidFill>
                <a:latin typeface="Calibri-Bold"/>
              </a:rPr>
              <a:t>CdK</a:t>
            </a:r>
            <a:endParaRPr lang="it-IT" sz="1800" b="1" dirty="0">
              <a:solidFill>
                <a:srgbClr val="0070C0"/>
              </a:solidFill>
              <a:latin typeface="Calibri-Bold"/>
            </a:endParaRPr>
          </a:p>
          <a:p>
            <a:r>
              <a:rPr lang="it-IT" sz="1800" b="1" dirty="0" err="1">
                <a:solidFill>
                  <a:srgbClr val="0070C0"/>
                </a:solidFill>
                <a:latin typeface="Calibri-Bold"/>
              </a:rPr>
              <a:t>concentration</a:t>
            </a:r>
            <a:endParaRPr lang="it-IT" sz="1800" dirty="0">
              <a:solidFill>
                <a:srgbClr val="0070C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17640000">
            <a:off x="1683450" y="4269921"/>
            <a:ext cx="3048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 descr="figure_17_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10" y="4814116"/>
            <a:ext cx="1090295" cy="152273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D19A6A-C583-0F14-E25E-00D4E6957001}"/>
              </a:ext>
            </a:extLst>
          </p:cNvPr>
          <p:cNvSpPr txBox="1"/>
          <p:nvPr/>
        </p:nvSpPr>
        <p:spPr>
          <a:xfrm>
            <a:off x="603442" y="1643888"/>
            <a:ext cx="838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 livelli di espressione delle </a:t>
            </a:r>
            <a:r>
              <a:rPr lang="it-IT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Cicline oscillano</a:t>
            </a:r>
            <a:r>
              <a:rPr lang="it-IT" alt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durante il ciclo cellulare </a:t>
            </a:r>
          </a:p>
          <a:p>
            <a:pPr eaLnBrk="1" hangingPunct="1"/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Mentre i livelli di espressione delle </a:t>
            </a:r>
            <a:r>
              <a:rPr lang="it-IT" altLang="it-IT" sz="2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altLang="it-IT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restano costanti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Regolazione</a:t>
            </a:r>
            <a:r>
              <a:rPr lang="en-US" dirty="0"/>
              <a:t> </a:t>
            </a:r>
            <a:r>
              <a:rPr lang="en-US" dirty="0" err="1"/>
              <a:t>dell’attività</a:t>
            </a:r>
            <a:r>
              <a:rPr lang="en-US" dirty="0"/>
              <a:t> del </a:t>
            </a:r>
            <a:r>
              <a:rPr lang="en-US" dirty="0" err="1"/>
              <a:t>complesso</a:t>
            </a:r>
            <a:r>
              <a:rPr lang="en-US" dirty="0"/>
              <a:t> </a:t>
            </a:r>
            <a:r>
              <a:rPr lang="en-US" dirty="0" err="1"/>
              <a:t>ciclina-Cdk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304800" y="3671655"/>
            <a:ext cx="8381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L’attività del complesso ciclina-</a:t>
            </a:r>
            <a:r>
              <a:rPr lang="it-IT" altLang="it-IT" dirty="0" err="1"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è modulato attraverso </a:t>
            </a:r>
          </a:p>
          <a:p>
            <a:pPr algn="ctr" eaLnBrk="1" hangingPunct="1"/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2 distinti meccanismi:</a:t>
            </a:r>
          </a:p>
          <a:p>
            <a:pPr algn="ctr" eaLnBrk="1" hangingPunct="1"/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 eaLnBrk="1" hangingPunct="1">
              <a:buFont typeface="+mj-lt"/>
              <a:buAutoNum type="arabicPeriod"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Regolazione dei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livelli di espressione delle 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Cicline</a:t>
            </a:r>
          </a:p>
          <a:p>
            <a:pPr marL="457200" indent="-457200" algn="ctr" eaLnBrk="1" hangingPunct="1">
              <a:buFont typeface="+mj-lt"/>
              <a:buAutoNum type="arabicPeriod"/>
            </a:pPr>
            <a:endParaRPr lang="it-IT" alt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ctr" eaLnBrk="1" hangingPunct="1">
              <a:buFont typeface="+mj-lt"/>
              <a:buAutoNum type="arabicPeriod"/>
            </a:pP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Attraverso </a:t>
            </a:r>
            <a:r>
              <a:rPr lang="it-IT" altLang="it-IT" b="1" dirty="0">
                <a:latin typeface="Arial" panose="020B0604020202020204" pitchFamily="34" charset="0"/>
                <a:cs typeface="Arial" panose="020B0604020202020204" pitchFamily="34" charset="0"/>
              </a:rPr>
              <a:t>modificazioni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 del complesso </a:t>
            </a:r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altLang="it-IT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altLang="it-IT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" descr="figure_17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38200"/>
            <a:ext cx="1654221" cy="230832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09601" y="5334000"/>
            <a:ext cx="7924800" cy="8815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/>
              <a:t>Regolazione</a:t>
            </a:r>
            <a:r>
              <a:rPr lang="en-US" dirty="0"/>
              <a:t> </a:t>
            </a:r>
            <a:r>
              <a:rPr lang="en-US" dirty="0" err="1"/>
              <a:t>dell’attività</a:t>
            </a:r>
            <a:r>
              <a:rPr lang="en-US" dirty="0"/>
              <a:t> del </a:t>
            </a:r>
            <a:r>
              <a:rPr lang="en-US" dirty="0" err="1"/>
              <a:t>complesso</a:t>
            </a:r>
            <a:r>
              <a:rPr lang="en-US" dirty="0"/>
              <a:t> </a:t>
            </a:r>
            <a:r>
              <a:rPr lang="en-US" dirty="0" err="1"/>
              <a:t>ciclina-Cdk</a:t>
            </a:r>
            <a:endParaRPr lang="en-US" dirty="0"/>
          </a:p>
        </p:txBody>
      </p:sp>
      <p:grpSp>
        <p:nvGrpSpPr>
          <p:cNvPr id="6" name="Gruppo 5"/>
          <p:cNvGrpSpPr/>
          <p:nvPr/>
        </p:nvGrpSpPr>
        <p:grpSpPr>
          <a:xfrm>
            <a:off x="319375" y="2971800"/>
            <a:ext cx="3387090" cy="1856105"/>
            <a:chOff x="1998785" y="1143000"/>
            <a:chExt cx="2954215" cy="1978152"/>
          </a:xfrm>
        </p:grpSpPr>
        <p:pic>
          <p:nvPicPr>
            <p:cNvPr id="2" name="Picture 1" descr="figure_17_12.jpg"/>
            <p:cNvPicPr>
              <a:picLocks noChangeAspect="1"/>
            </p:cNvPicPr>
            <p:nvPr/>
          </p:nvPicPr>
          <p:blipFill rotWithShape="1">
            <a:blip r:embed="rId2"/>
            <a:srcRect l="30769"/>
            <a:stretch>
              <a:fillRect/>
            </a:stretch>
          </p:blipFill>
          <p:spPr>
            <a:xfrm>
              <a:off x="1998785" y="1143000"/>
              <a:ext cx="2954215" cy="1978152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/>
            <p:cNvSpPr/>
            <p:nvPr/>
          </p:nvSpPr>
          <p:spPr>
            <a:xfrm>
              <a:off x="2819400" y="1143000"/>
              <a:ext cx="1371600" cy="2286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200" b="1" dirty="0" err="1"/>
                <a:t>Kinase</a:t>
              </a:r>
              <a:endParaRPr lang="it-IT" sz="1200" b="1" dirty="0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24155" y="5476240"/>
            <a:ext cx="37255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lphaUcPeriod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Una fosforilazione nel sito catalitico della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ne determina la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completa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attivazione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19100" y="8382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Il legame della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Ciclina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it-IT" sz="1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non è sufficiente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ad attivare l’attività catalitica del complesso e di conseguenza le sue funzioni effettrici, ma intervengo altri modulatori come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Chinasi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fosfatasi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proteine inibitrici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del complesso che ne determinano sia l’attivazione che l’inattivazione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04800" y="2067818"/>
            <a:ext cx="3202305" cy="58356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/>
              </a:rPr>
              <a:t>Attivazione del complesso Ciclina-</a:t>
            </a:r>
            <a:r>
              <a:rPr lang="it-IT" sz="1600" b="1" dirty="0" err="1">
                <a:latin typeface="Arial" panose="020B0604020202020204"/>
              </a:rPr>
              <a:t>Cdk</a:t>
            </a:r>
            <a:endParaRPr lang="it-IT" sz="1600" b="1" dirty="0">
              <a:latin typeface="Arial" panose="020B0604020202020204"/>
            </a:endParaRPr>
          </a:p>
        </p:txBody>
      </p:sp>
      <p:sp>
        <p:nvSpPr>
          <p:cNvPr id="4" name="CasellaDiTesto 7"/>
          <p:cNvSpPr txBox="1"/>
          <p:nvPr/>
        </p:nvSpPr>
        <p:spPr>
          <a:xfrm>
            <a:off x="5308268" y="1963358"/>
            <a:ext cx="3277235" cy="583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/>
              </a:rPr>
              <a:t>Inattivazione del complesso Ciclina-</a:t>
            </a:r>
            <a:r>
              <a:rPr lang="it-IT" sz="1600" b="1" dirty="0" err="1">
                <a:latin typeface="Arial" panose="020B0604020202020204"/>
              </a:rPr>
              <a:t>Cdk</a:t>
            </a:r>
            <a:endParaRPr lang="it-IT" sz="1600" b="1" dirty="0">
              <a:latin typeface="Arial" panose="020B0604020202020204"/>
            </a:endParaRPr>
          </a:p>
        </p:txBody>
      </p:sp>
      <p:pic>
        <p:nvPicPr>
          <p:cNvPr id="10" name="Picture 1" descr="figure_17_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738207"/>
            <a:ext cx="3110626" cy="1690848"/>
          </a:xfrm>
          <a:prstGeom prst="rect">
            <a:avLst/>
          </a:prstGeom>
        </p:spPr>
      </p:pic>
      <p:sp>
        <p:nvSpPr>
          <p:cNvPr id="11" name="Rettangolo 9"/>
          <p:cNvSpPr/>
          <p:nvPr/>
        </p:nvSpPr>
        <p:spPr>
          <a:xfrm>
            <a:off x="4761900" y="6019800"/>
            <a:ext cx="43478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/>
              </a:rPr>
              <a:t>Il complesso attivo Ciclina-</a:t>
            </a:r>
            <a:r>
              <a:rPr lang="it-IT" sz="1600" dirty="0" err="1">
                <a:latin typeface="Arial" panose="020B0604020202020204"/>
              </a:rPr>
              <a:t>Cdk</a:t>
            </a:r>
            <a:r>
              <a:rPr lang="it-IT" sz="1600" dirty="0">
                <a:latin typeface="Arial" panose="020B0604020202020204"/>
              </a:rPr>
              <a:t> può essere inibito dal legame con </a:t>
            </a:r>
            <a:r>
              <a:rPr lang="it-IT" sz="1600" b="1" dirty="0">
                <a:latin typeface="Arial" panose="020B0604020202020204"/>
              </a:rPr>
              <a:t>proteine inibitorie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05D9A9B-66CF-E518-E2B8-83EE638DE0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124" t="45196"/>
          <a:stretch/>
        </p:blipFill>
        <p:spPr>
          <a:xfrm>
            <a:off x="7271857" y="4328192"/>
            <a:ext cx="1585625" cy="147968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La </a:t>
            </a:r>
            <a:r>
              <a:rPr lang="en-US" dirty="0" err="1"/>
              <a:t>fosforilazione</a:t>
            </a:r>
            <a:r>
              <a:rPr lang="en-US" dirty="0"/>
              <a:t> di protein </a:t>
            </a:r>
            <a:r>
              <a:rPr lang="en-US" dirty="0" err="1"/>
              <a:t>controlla</a:t>
            </a:r>
            <a:r>
              <a:rPr lang="en-US" dirty="0"/>
              <a:t> la </a:t>
            </a:r>
            <a:r>
              <a:rPr lang="en-US" dirty="0" err="1"/>
              <a:t>progressione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5044" y="5834921"/>
            <a:ext cx="5726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Altre proteine fosforilate sono quelle del </a:t>
            </a:r>
            <a:r>
              <a:rPr lang="it-IT" alt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citoscheletro</a:t>
            </a: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che servono al macchinario della divisione.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81860" y="1041367"/>
            <a:ext cx="69907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alt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attivate</a:t>
            </a:r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dalle cicline sono delle proteine </a:t>
            </a:r>
          </a:p>
          <a:p>
            <a:pPr eaLnBrk="1" hangingPunct="1"/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serina-treonina </a:t>
            </a:r>
            <a:r>
              <a:rPr lang="it-IT" alt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chinasi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eaLnBrk="1" hangingPunct="1"/>
            <a:endParaRPr lang="it-IT" alt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Fosforilano substrati coinvolti nelle varie fasi del ciclo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74" y="4463044"/>
            <a:ext cx="1849858" cy="1622195"/>
          </a:xfrm>
          <a:prstGeom prst="rect">
            <a:avLst/>
          </a:prstGeom>
        </p:spPr>
      </p:pic>
      <p:pic>
        <p:nvPicPr>
          <p:cNvPr id="7" name="Picture 1" descr="figure_17_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90353"/>
            <a:ext cx="1239520" cy="1730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t="34167"/>
          <a:stretch>
            <a:fillRect/>
          </a:stretch>
        </p:blipFill>
        <p:spPr>
          <a:xfrm>
            <a:off x="5729608" y="2720373"/>
            <a:ext cx="2247808" cy="14801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67A33A7-7D4E-C5B6-0254-D2C8E9528061}"/>
              </a:ext>
            </a:extLst>
          </p:cNvPr>
          <p:cNvSpPr txBox="1"/>
          <p:nvPr/>
        </p:nvSpPr>
        <p:spPr>
          <a:xfrm>
            <a:off x="228600" y="3600360"/>
            <a:ext cx="525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fosforilano gli istoni </a:t>
            </a:r>
            <a:endParaRPr lang="it-IT" alt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permettono la compattazione dei cromosomi.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7E1AAE-2995-2812-491B-12D2792179CF}"/>
              </a:ext>
            </a:extLst>
          </p:cNvPr>
          <p:cNvSpPr txBox="1"/>
          <p:nvPr/>
        </p:nvSpPr>
        <p:spPr>
          <a:xfrm>
            <a:off x="438150" y="2908026"/>
            <a:ext cx="4586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Ad esempio: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CEFC3A1-F763-CEA6-CD4D-10FC35AC219D}"/>
              </a:ext>
            </a:extLst>
          </p:cNvPr>
          <p:cNvSpPr txBox="1"/>
          <p:nvPr/>
        </p:nvSpPr>
        <p:spPr>
          <a:xfrm>
            <a:off x="228600" y="4661610"/>
            <a:ext cx="5868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fosforilano la lamina nucleare</a:t>
            </a:r>
            <a:endParaRPr lang="it-IT" altLang="it-IT" sz="18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disassemblandola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 rompendo l’involucro nucleare.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800922"/>
            <a:ext cx="6172200" cy="34299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RIASSUNTO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427381" y="4582712"/>
            <a:ext cx="2514600" cy="3385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latin typeface="Arial" panose="020B0604020202020204"/>
              </a:rPr>
              <a:t>Fasi del ciclo cellulare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817781" y="3207470"/>
            <a:ext cx="3124200" cy="33855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latin typeface="Arial" panose="020B0604020202020204"/>
              </a:rPr>
              <a:t>Regolatori del ciclo cellulare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970181" y="1909636"/>
            <a:ext cx="3124200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latin typeface="Arial" panose="020B0604020202020204"/>
              </a:rPr>
              <a:t>Potenziali eventi dannosi</a:t>
            </a:r>
          </a:p>
        </p:txBody>
      </p:sp>
      <p:pic>
        <p:nvPicPr>
          <p:cNvPr id="4098" name="Picture 2" descr="Risultati immagini per segnale attenzi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77522"/>
            <a:ext cx="639233" cy="5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isultati immagini per segnale attenzi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944" y="5046604"/>
            <a:ext cx="639233" cy="5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isultati immagini per segnale attenzi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952" y="5046604"/>
            <a:ext cx="639233" cy="56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9037AD5-FD99-44F9-838B-BF5A2C7B08CF}"/>
              </a:ext>
            </a:extLst>
          </p:cNvPr>
          <p:cNvSpPr/>
          <p:nvPr/>
        </p:nvSpPr>
        <p:spPr>
          <a:xfrm>
            <a:off x="38100" y="3153097"/>
            <a:ext cx="9067800" cy="141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656BDC7-45C8-D091-1872-A3844E4653E4}"/>
              </a:ext>
            </a:extLst>
          </p:cNvPr>
          <p:cNvSpPr/>
          <p:nvPr/>
        </p:nvSpPr>
        <p:spPr>
          <a:xfrm>
            <a:off x="26581" y="1705297"/>
            <a:ext cx="9067800" cy="1418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MITOSI</a:t>
            </a:r>
          </a:p>
        </p:txBody>
      </p:sp>
      <p:pic>
        <p:nvPicPr>
          <p:cNvPr id="6146" name="Picture 2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399"/>
            <a:ext cx="8077200" cy="539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019800" y="6401009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VIDEO 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MITOSI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7175" y="914400"/>
            <a:ext cx="863028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800" dirty="0">
                <a:latin typeface="Arial" panose="020B0604020202020204" pitchFamily="34" charset="0"/>
              </a:rPr>
              <a:t>Processo di divisione cellulare che garantisce la </a:t>
            </a:r>
            <a:r>
              <a:rPr lang="it-IT" sz="1800" b="1" dirty="0">
                <a:latin typeface="Arial" panose="020B0604020202020204" pitchFamily="34" charset="0"/>
              </a:rPr>
              <a:t>conservazione</a:t>
            </a:r>
            <a:r>
              <a:rPr lang="it-IT" sz="1800" dirty="0">
                <a:latin typeface="Arial" panose="020B0604020202020204" pitchFamily="34" charset="0"/>
              </a:rPr>
              <a:t> e la </a:t>
            </a:r>
            <a:r>
              <a:rPr lang="it-IT" sz="1800" b="1" dirty="0">
                <a:latin typeface="Arial" panose="020B0604020202020204" pitchFamily="34" charset="0"/>
              </a:rPr>
              <a:t>distribuzione</a:t>
            </a:r>
            <a:r>
              <a:rPr lang="it-IT" sz="1800" dirty="0">
                <a:latin typeface="Arial" panose="020B0604020202020204" pitchFamily="34" charset="0"/>
              </a:rPr>
              <a:t> dello </a:t>
            </a:r>
            <a:r>
              <a:rPr lang="it-IT" sz="1800" b="1" dirty="0">
                <a:latin typeface="Arial" panose="020B0604020202020204" pitchFamily="34" charset="0"/>
              </a:rPr>
              <a:t>stesso numero di cromosomi</a:t>
            </a:r>
            <a:r>
              <a:rPr lang="it-IT" sz="1800" dirty="0">
                <a:latin typeface="Arial" panose="020B0604020202020204" pitchFamily="34" charset="0"/>
              </a:rPr>
              <a:t> da una cellula madre alle due cellule figlie. </a:t>
            </a:r>
            <a:endParaRPr lang="it-IT" sz="1800" dirty="0"/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 rot="16200000">
            <a:off x="3782237" y="1203839"/>
            <a:ext cx="485353" cy="1953716"/>
          </a:xfrm>
          <a:prstGeom prst="downArrow">
            <a:avLst>
              <a:gd name="adj1" fmla="val 50000"/>
              <a:gd name="adj2" fmla="val 4819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7"/>
          <p:cNvSpPr txBox="1">
            <a:spLocks noChangeArrowheads="1"/>
          </p:cNvSpPr>
          <p:nvPr/>
        </p:nvSpPr>
        <p:spPr bwMode="auto">
          <a:xfrm>
            <a:off x="5791296" y="1981309"/>
            <a:ext cx="2478405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kumimoji="0" lang="fr-CA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cellule </a:t>
            </a: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identiche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61922" y="1980960"/>
            <a:ext cx="137350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fr-C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kumimoji="0" lang="fr-CA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fr-CA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cellula</a:t>
            </a:r>
            <a:endParaRPr kumimoji="0" lang="fr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53390" y="5344160"/>
            <a:ext cx="82372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Formazione di due cellule figlie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geneticamente uguali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alla cellula madre.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corredo cromosomico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diploide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ma i cromosomi sono costituiti da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un solo </a:t>
            </a:r>
            <a:r>
              <a:rPr lang="it-IT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cromatide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che viene duplicato in 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B1EBD5D-9220-25BC-9412-ADF373C8A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575904"/>
            <a:ext cx="5867400" cy="254865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MITOSI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572000" y="5382273"/>
            <a:ext cx="4495800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FASE M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lvl="0">
              <a:spcBef>
                <a:spcPct val="50000"/>
              </a:spcBef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Una copia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ciascun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cromosoma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si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distribusce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ciascuna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delle due cellule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si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ottengono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al termine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della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divisione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2140"/>
            <a:ext cx="7924800" cy="31764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24693E-4F9C-3CF4-7A74-2AA5C85C61D3}"/>
              </a:ext>
            </a:extLst>
          </p:cNvPr>
          <p:cNvSpPr txBox="1"/>
          <p:nvPr/>
        </p:nvSpPr>
        <p:spPr>
          <a:xfrm>
            <a:off x="304800" y="793430"/>
            <a:ext cx="5029200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ct val="50000"/>
              </a:spcBef>
              <a:buFontTx/>
              <a:buNone/>
              <a:defRPr/>
            </a:pPr>
            <a:r>
              <a:rPr lang="fr-FR" sz="1500" b="1" dirty="0">
                <a:solidFill>
                  <a:srgbClr val="FF0000"/>
                </a:solidFill>
                <a:latin typeface="Arial" panose="020B0604020202020204" pitchFamily="34" charset="0"/>
              </a:rPr>
              <a:t>FASE S </a:t>
            </a:r>
          </a:p>
          <a:p>
            <a:pPr marL="0" lvl="0" indent="0">
              <a:spcBef>
                <a:spcPct val="50000"/>
              </a:spcBef>
              <a:buFontTx/>
              <a:buNone/>
              <a:defRPr/>
            </a:pP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ciascuno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dei </a:t>
            </a:r>
            <a:r>
              <a:rPr kumimoji="0" lang="fr-FR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cromosomi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riproduce</a:t>
            </a:r>
            <a:r>
              <a:rPr kumimoji="0" lang="fr-FR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r-F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integralmente</a:t>
            </a:r>
            <a:r>
              <a:rPr kumimoji="0" lang="fr-FR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fr-CA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Cias</a:t>
            </a:r>
            <a:r>
              <a:rPr lang="it-IT" altLang="fr-CA" sz="1500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  <a:r>
              <a:rPr lang="fr-CA" sz="1500" dirty="0">
                <a:solidFill>
                  <a:srgbClr val="000000"/>
                </a:solidFill>
                <a:latin typeface="Arial" panose="020B0604020202020204" pitchFamily="34" charset="0"/>
              </a:rPr>
              <a:t>un </a:t>
            </a:r>
            <a:r>
              <a:rPr lang="fr-CA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cromosoma</a:t>
            </a:r>
            <a:r>
              <a:rPr lang="fr-CA" sz="1500" dirty="0">
                <a:solidFill>
                  <a:srgbClr val="000000"/>
                </a:solidFill>
                <a:latin typeface="Arial" panose="020B0604020202020204" pitchFamily="34" charset="0"/>
              </a:rPr>
              <a:t> si </a:t>
            </a:r>
            <a:r>
              <a:rPr lang="fr-CA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duplica</a:t>
            </a:r>
            <a:r>
              <a:rPr lang="fr-CA" sz="15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producendo</a:t>
            </a:r>
            <a:r>
              <a:rPr lang="fr-CA" sz="1500" dirty="0">
                <a:solidFill>
                  <a:srgbClr val="000000"/>
                </a:solidFill>
                <a:latin typeface="Arial" panose="020B0604020202020204" pitchFamily="34" charset="0"/>
              </a:rPr>
              <a:t> due copie </a:t>
            </a:r>
            <a:r>
              <a:rPr lang="fr-CA" sz="1500" dirty="0" err="1">
                <a:solidFill>
                  <a:srgbClr val="000000"/>
                </a:solidFill>
                <a:latin typeface="Arial" panose="020B0604020202020204" pitchFamily="34" charset="0"/>
              </a:rPr>
              <a:t>identiche</a:t>
            </a:r>
            <a:r>
              <a:rPr lang="fr-CA" sz="1500" dirty="0">
                <a:solidFill>
                  <a:srgbClr val="000000"/>
                </a:solidFill>
                <a:latin typeface="Arial" panose="020B0604020202020204" pitchFamily="34" charset="0"/>
              </a:rPr>
              <a:t>:  i </a:t>
            </a:r>
            <a:r>
              <a:rPr lang="fr-CA" sz="15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cromatidi</a:t>
            </a:r>
            <a:r>
              <a:rPr lang="fr-CA" sz="15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5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fratelli</a:t>
            </a:r>
            <a:endParaRPr lang="fr-CA" sz="15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" y="717232"/>
            <a:ext cx="5761990" cy="540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E’ un processo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geneticamente controllato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costituito da una serie di </a:t>
            </a:r>
            <a:r>
              <a:rPr lang="it-IT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eventi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coordinati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dipendenti tra loro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Gli eventi molecolari che controllano il ciclo cellulare sono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ordinati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b="1" u="sng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direzionali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ogni processo è la diretta conseguenza dell'evento precedente ed è la causa di quello successivo</a:t>
            </a:r>
          </a:p>
          <a:p>
            <a:pPr algn="l"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Il ciclo cellulare: definizione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CC0D25-0C99-D74A-6059-3B868B46D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2" b="2667"/>
          <a:stretch/>
        </p:blipFill>
        <p:spPr>
          <a:xfrm>
            <a:off x="5791200" y="717232"/>
            <a:ext cx="3200400" cy="58039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Il </a:t>
            </a:r>
            <a:r>
              <a:rPr lang="en-US" sz="2000" dirty="0" err="1"/>
              <a:t>cariotipo</a:t>
            </a:r>
            <a:endParaRPr lang="en-US" sz="2000" dirty="0"/>
          </a:p>
        </p:txBody>
      </p:sp>
      <p:sp>
        <p:nvSpPr>
          <p:cNvPr id="2" name="Rettangolo 1"/>
          <p:cNvSpPr/>
          <p:nvPr/>
        </p:nvSpPr>
        <p:spPr>
          <a:xfrm>
            <a:off x="390196" y="2115604"/>
            <a:ext cx="426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</a:rPr>
              <a:t>Ogni specie ha un determinato</a:t>
            </a:r>
          </a:p>
          <a:p>
            <a:r>
              <a:rPr lang="it-IT" sz="1600" dirty="0">
                <a:latin typeface="Arial" panose="020B0604020202020204" pitchFamily="34" charset="0"/>
              </a:rPr>
              <a:t>numero di cromosomi e caratteristiche morfologiche peculiari</a:t>
            </a:r>
          </a:p>
          <a:p>
            <a:endParaRPr lang="it-IT" sz="1600" dirty="0">
              <a:latin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895512"/>
            <a:ext cx="2625725" cy="173391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61621" y="3869980"/>
            <a:ext cx="887412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• i cromosomi sono spesso presenti in coppie. Le cellule che hanno coppie di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omologhi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(simili) sono dette </a:t>
            </a:r>
            <a:r>
              <a:rPr lang="it-IT" sz="1600" u="sng" dirty="0">
                <a:latin typeface="Arial" panose="020B0604020202020204" pitchFamily="34" charset="0"/>
                <a:cs typeface="Arial" panose="020B0604020202020204" pitchFamily="34" charset="0"/>
              </a:rPr>
              <a:t>diploidi (2n),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mentre sono definite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aploidi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(n) quelle che possiedono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solo un cromosoma per tipo.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•I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cromosomi omologhi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contengono lo stesso tipo di informazione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•Nell'uomo si hanno </a:t>
            </a:r>
            <a:r>
              <a:rPr lang="it-IT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coppie di cromosomi (=46) </a:t>
            </a:r>
            <a:endParaRPr lang="it-IT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sono cromosomi somatici non sessuali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coppia di cromosomi diversi, i cromosomi sessuali</a:t>
            </a:r>
          </a:p>
        </p:txBody>
      </p:sp>
      <p:sp>
        <p:nvSpPr>
          <p:cNvPr id="8" name="Rettangolo 7"/>
          <p:cNvSpPr/>
          <p:nvPr/>
        </p:nvSpPr>
        <p:spPr>
          <a:xfrm>
            <a:off x="390196" y="828991"/>
            <a:ext cx="8363607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222222"/>
                </a:solidFill>
                <a:latin typeface="Arial" panose="020B0604020202020204" pitchFamily="34" charset="0"/>
              </a:rPr>
              <a:t>L'insieme delle caratteristiche di forma, dimensione, numero e proprietà dei cromosomi di una data cellula o di un dato organismo, come appaiono durante la mitosi.</a:t>
            </a:r>
            <a:endParaRPr lang="it-IT" sz="1800" b="1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 </a:t>
            </a:r>
            <a:r>
              <a:rPr lang="en-US" dirty="0" err="1"/>
              <a:t>fase</a:t>
            </a:r>
            <a:r>
              <a:rPr lang="en-US" dirty="0"/>
              <a:t> M</a:t>
            </a:r>
          </a:p>
        </p:txBody>
      </p:sp>
      <p:pic>
        <p:nvPicPr>
          <p:cNvPr id="4" name="Picture 2" descr="17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5" y="486103"/>
            <a:ext cx="8191500" cy="34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65" y="3733800"/>
            <a:ext cx="7848600" cy="296808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651760"/>
            <a:ext cx="8534400" cy="34442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 </a:t>
            </a:r>
            <a:r>
              <a:rPr lang="en-US" dirty="0" err="1"/>
              <a:t>fase</a:t>
            </a:r>
            <a:r>
              <a:rPr lang="en-US" dirty="0"/>
              <a:t> M</a:t>
            </a:r>
          </a:p>
        </p:txBody>
      </p:sp>
      <p:sp>
        <p:nvSpPr>
          <p:cNvPr id="6" name="Rettangolo 5"/>
          <p:cNvSpPr/>
          <p:nvPr/>
        </p:nvSpPr>
        <p:spPr>
          <a:xfrm>
            <a:off x="304756" y="590317"/>
            <a:ext cx="8305800" cy="2757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M phase (M = </a:t>
            </a: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Mitosis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)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Mitosi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: è composta da: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- profase,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- </a:t>
            </a:r>
            <a:r>
              <a:rPr lang="it-IT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prometafase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- metafase,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- anafase    			                                        </a:t>
            </a:r>
            <a:r>
              <a:rPr lang="it-IT" sz="18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 + </a:t>
            </a: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  <a:sym typeface="+mn-ea"/>
              </a:rPr>
              <a:t>Citochinesi</a:t>
            </a: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- telofase.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7239000" y="5943600"/>
            <a:ext cx="10883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rgbClr val="FF0000"/>
                </a:solidFill>
              </a:rPr>
              <a:t>2 video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6E45F-5315-2BAD-4368-BB868CFD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C6E0E5B-1D61-4E31-E9D9-B2625E9D2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90600"/>
            <a:ext cx="8391645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37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52551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Fasi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MITOSI</a:t>
            </a:r>
          </a:p>
        </p:txBody>
      </p:sp>
      <p:sp>
        <p:nvSpPr>
          <p:cNvPr id="2" name="Rettangolo 1"/>
          <p:cNvSpPr/>
          <p:nvPr/>
        </p:nvSpPr>
        <p:spPr>
          <a:xfrm>
            <a:off x="457200" y="892939"/>
            <a:ext cx="8534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Profase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cromatidi condensano; rottura membrana nucleare </a:t>
            </a:r>
          </a:p>
          <a:p>
            <a:pPr marL="342900" indent="-342900">
              <a:buFont typeface="+mj-lt"/>
              <a:buAutoNum type="arabicPeriod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Prometafase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cromatidi si agganciano al fuso mitotico</a:t>
            </a:r>
          </a:p>
          <a:p>
            <a:pPr marL="342900" indent="-342900">
              <a:buFont typeface="+mj-lt"/>
              <a:buAutoNum type="arabicPeriod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Metafase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I cromosomi si muovono verso l’equatore della cellula e si allineano</a:t>
            </a:r>
          </a:p>
          <a:p>
            <a:pPr marL="342900" indent="-342900">
              <a:buFont typeface="+mj-lt"/>
              <a:buAutoNum type="arabicPeriod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Anafase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I due cromatidi fratelli si separano in 2 cromosomi indipendenti.</a:t>
            </a:r>
          </a:p>
          <a:p>
            <a:pPr marL="342900" indent="-342900">
              <a:buFont typeface="+mj-lt"/>
              <a:buAutoNum type="arabicPeriod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Telofase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Attorno ai nuclei si formano le nuove membrane nucleari. I cromosomi despiralizzano.</a:t>
            </a:r>
          </a:p>
        </p:txBody>
      </p:sp>
      <p:pic>
        <p:nvPicPr>
          <p:cNvPr id="6" name="Picture 1" descr="figure_17_03.jpg"/>
          <p:cNvPicPr>
            <a:picLocks noChangeAspect="1"/>
          </p:cNvPicPr>
          <p:nvPr/>
        </p:nvPicPr>
        <p:blipFill rotWithShape="1">
          <a:blip r:embed="rId3"/>
          <a:srcRect b="24779"/>
          <a:stretch>
            <a:fillRect/>
          </a:stretch>
        </p:blipFill>
        <p:spPr>
          <a:xfrm>
            <a:off x="304800" y="3755261"/>
            <a:ext cx="8534400" cy="25908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943600" y="6248609"/>
            <a:ext cx="2667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0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/>
              <a:t>Profase</a:t>
            </a:r>
            <a:endParaRPr lang="en-US" sz="2400" dirty="0"/>
          </a:p>
        </p:txBody>
      </p:sp>
      <p:pic>
        <p:nvPicPr>
          <p:cNvPr id="4" name="Picture 1" descr="panel_17_01_01.jpg"/>
          <p:cNvPicPr>
            <a:picLocks noChangeAspect="1"/>
          </p:cNvPicPr>
          <p:nvPr/>
        </p:nvPicPr>
        <p:blipFill>
          <a:blip r:embed="rId3"/>
          <a:srcRect b="30244"/>
          <a:stretch>
            <a:fillRect/>
          </a:stretch>
        </p:blipFill>
        <p:spPr>
          <a:xfrm>
            <a:off x="457200" y="2811145"/>
            <a:ext cx="8290560" cy="362267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91795" y="887382"/>
            <a:ext cx="79248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PRINCIPALI:</a:t>
            </a:r>
          </a:p>
          <a:p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Condensazione della cromatina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presente nel nucleo della cellula, seguita dalla formazione dei cromosomi.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 centrioli, cominciano a migrare verso i poli della cellula, formando una struttura a raggiera,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il fuso mitotico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3230" y="104775"/>
            <a:ext cx="8398510" cy="1143000"/>
          </a:xfrm>
        </p:spPr>
        <p:txBody>
          <a:bodyPr>
            <a:normAutofit/>
          </a:bodyPr>
          <a:lstStyle/>
          <a:p>
            <a:pPr algn="ctr"/>
            <a:r>
              <a:rPr lang="it-IT" alt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I cromosomi eucariotici sono visibili durante la divisione cellulare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05" y="3276600"/>
            <a:ext cx="289623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4307205" y="1728470"/>
            <a:ext cx="463804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863" bIns="0"/>
          <a:lstStyle>
            <a:lvl1pPr marL="4000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13000"/>
              </a:lnSpc>
            </a:pPr>
            <a:r>
              <a:rPr lang="it-IT" altLang="it-IT" sz="1600" dirty="0">
                <a:solidFill>
                  <a:schemeClr val="tx1"/>
                </a:solidFill>
                <a:cs typeface="Arial" panose="020B0604020202020204" pitchFamily="34" charset="0"/>
              </a:rPr>
              <a:t>Quando una cellula eucariotica non è in divisione, il DNA presente in un cromosoma si trova in una massa intricata di filamenti sottili, la </a:t>
            </a:r>
            <a:r>
              <a:rPr lang="it-IT" altLang="it-IT" sz="1600" b="1" dirty="0">
                <a:solidFill>
                  <a:schemeClr val="tx1"/>
                </a:solidFill>
                <a:cs typeface="Arial" panose="020B0604020202020204" pitchFamily="34" charset="0"/>
              </a:rPr>
              <a:t>cromatina</a:t>
            </a:r>
            <a:r>
              <a:rPr lang="it-IT" altLang="it-IT" sz="16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it-IT" altLang="it-IT" sz="1600" u="sng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52755" y="4878070"/>
            <a:ext cx="5190490" cy="923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13000"/>
              </a:lnSpc>
            </a:pPr>
            <a:r>
              <a:rPr lang="it-IT" altLang="it-IT" sz="16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Prima della divisione nucleare, la cromatina si spiralizza e si condensa; </a:t>
            </a:r>
            <a:r>
              <a:rPr lang="it-IT" altLang="it-IT" sz="1600" u="sng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ogni singolo cromosoma diventa così ben visibile.</a:t>
            </a:r>
            <a:endParaRPr lang="en-US" sz="1600">
              <a:latin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r="32699"/>
          <a:stretch>
            <a:fillRect/>
          </a:stretch>
        </p:blipFill>
        <p:spPr>
          <a:xfrm>
            <a:off x="443230" y="1372870"/>
            <a:ext cx="3301365" cy="23812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603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/>
              <a:t>Profase</a:t>
            </a:r>
            <a:r>
              <a:rPr lang="en-US" sz="2400" dirty="0"/>
              <a:t>: </a:t>
            </a:r>
            <a:r>
              <a:rPr lang="it-IT" sz="2400" dirty="0"/>
              <a:t>condensazione della cromatina</a:t>
            </a:r>
            <a:endParaRPr lang="en-US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537036" y="2319592"/>
            <a:ext cx="25206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condensine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promuovono la condensazione della cromatina a formare i cromosomi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7" name="Picture 1" descr="figure_17_22.jpg"/>
          <p:cNvPicPr>
            <a:picLocks noChangeAspect="1"/>
          </p:cNvPicPr>
          <p:nvPr/>
        </p:nvPicPr>
        <p:blipFill rotWithShape="1">
          <a:blip r:embed="rId3"/>
          <a:srcRect l="50433" b="81386"/>
          <a:stretch>
            <a:fillRect/>
          </a:stretch>
        </p:blipFill>
        <p:spPr>
          <a:xfrm>
            <a:off x="3891915" y="588012"/>
            <a:ext cx="2661285" cy="1377950"/>
          </a:xfrm>
          <a:prstGeom prst="rect">
            <a:avLst/>
          </a:prstGeom>
        </p:spPr>
      </p:pic>
      <p:pic>
        <p:nvPicPr>
          <p:cNvPr id="19" name="Picture 1" descr="figure_17_22.jpg"/>
          <p:cNvPicPr>
            <a:picLocks noChangeAspect="1"/>
          </p:cNvPicPr>
          <p:nvPr/>
        </p:nvPicPr>
        <p:blipFill rotWithShape="1">
          <a:blip r:embed="rId3"/>
          <a:srcRect l="47532" t="19125" b="36408"/>
          <a:stretch>
            <a:fillRect/>
          </a:stretch>
        </p:blipFill>
        <p:spPr>
          <a:xfrm>
            <a:off x="4140113" y="2482866"/>
            <a:ext cx="1679575" cy="1962785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3474951" y="5073740"/>
            <a:ext cx="2526030" cy="1650365"/>
            <a:chOff x="5364337" y="2489900"/>
            <a:chExt cx="2587894" cy="2258252"/>
          </a:xfrm>
        </p:grpSpPr>
        <p:pic>
          <p:nvPicPr>
            <p:cNvPr id="18" name="Picture 1" descr="figure_17_22.jpg"/>
            <p:cNvPicPr>
              <a:picLocks noChangeAspect="1"/>
            </p:cNvPicPr>
            <p:nvPr/>
          </p:nvPicPr>
          <p:blipFill rotWithShape="1">
            <a:blip r:embed="rId3"/>
            <a:srcRect l="47684" t="64630"/>
            <a:stretch>
              <a:fillRect/>
            </a:stretch>
          </p:blipFill>
          <p:spPr>
            <a:xfrm>
              <a:off x="5611367" y="2489900"/>
              <a:ext cx="2340864" cy="2182052"/>
            </a:xfrm>
            <a:prstGeom prst="rect">
              <a:avLst/>
            </a:prstGeom>
          </p:spPr>
        </p:pic>
        <p:sp>
          <p:nvSpPr>
            <p:cNvPr id="20" name="Rettangolo 19"/>
            <p:cNvSpPr/>
            <p:nvPr/>
          </p:nvSpPr>
          <p:spPr>
            <a:xfrm>
              <a:off x="5364337" y="4382869"/>
              <a:ext cx="1152695" cy="365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3" name="Connettore 2 22"/>
          <p:cNvCxnSpPr>
            <a:cxnSpLocks/>
          </p:cNvCxnSpPr>
          <p:nvPr/>
        </p:nvCxnSpPr>
        <p:spPr>
          <a:xfrm>
            <a:off x="4904330" y="1965962"/>
            <a:ext cx="0" cy="707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s 3"/>
          <p:cNvSpPr/>
          <p:nvPr/>
        </p:nvSpPr>
        <p:spPr>
          <a:xfrm>
            <a:off x="6974631" y="2421447"/>
            <a:ext cx="1430020" cy="2298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BB0F7E2-44DA-D6D0-3187-F5E3CC8E1BCD}"/>
              </a:ext>
            </a:extLst>
          </p:cNvPr>
          <p:cNvCxnSpPr>
            <a:cxnSpLocks/>
          </p:cNvCxnSpPr>
          <p:nvPr/>
        </p:nvCxnSpPr>
        <p:spPr>
          <a:xfrm>
            <a:off x="4904330" y="4295747"/>
            <a:ext cx="0" cy="7072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magine 1">
            <a:extLst>
              <a:ext uri="{FF2B5EF4-FFF2-40B4-BE49-F238E27FC236}">
                <a16:creationId xmlns:a16="http://schemas.microsoft.com/office/drawing/2014/main" id="{087F90B2-B7C8-1ACB-31CD-D55B2FF04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1" y="1676400"/>
            <a:ext cx="3089967" cy="377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Profase</a:t>
            </a:r>
            <a:r>
              <a:rPr lang="en-US" sz="2400" dirty="0"/>
              <a:t>: </a:t>
            </a:r>
            <a:r>
              <a:rPr lang="it-IT" sz="2400" dirty="0"/>
              <a:t>formazione dei cromosomi interfasici</a:t>
            </a:r>
            <a:endParaRPr lang="en-US" sz="2400" dirty="0"/>
          </a:p>
        </p:txBody>
      </p:sp>
      <p:pic>
        <p:nvPicPr>
          <p:cNvPr id="22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7552"/>
            <a:ext cx="3783963" cy="35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381635" y="5379333"/>
            <a:ext cx="876236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cromosomi replicati sono uniti fra di loro a livello di una regione chiamata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centromero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Nei centromeri sono presenti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complessi proteici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chiamati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cinetocori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 r="59717" b="3333"/>
          <a:stretch>
            <a:fillRect/>
          </a:stretch>
        </p:blipFill>
        <p:spPr>
          <a:xfrm>
            <a:off x="404726" y="1236786"/>
            <a:ext cx="3079750" cy="359156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Profase</a:t>
            </a:r>
            <a:r>
              <a:rPr lang="en-US" sz="2400" dirty="0"/>
              <a:t>: </a:t>
            </a:r>
            <a:r>
              <a:rPr lang="it-IT" sz="2400" dirty="0"/>
              <a:t>condensazione della cromatina</a:t>
            </a:r>
            <a:endParaRPr lang="en-US" sz="2400" dirty="0"/>
          </a:p>
        </p:txBody>
      </p:sp>
      <p:pic>
        <p:nvPicPr>
          <p:cNvPr id="26" name="Picture 1" descr="figure_17_19.jpg"/>
          <p:cNvPicPr>
            <a:picLocks noChangeAspect="1"/>
          </p:cNvPicPr>
          <p:nvPr/>
        </p:nvPicPr>
        <p:blipFill rotWithShape="1">
          <a:blip r:embed="rId3"/>
          <a:srcRect b="6397"/>
          <a:stretch>
            <a:fillRect/>
          </a:stretch>
        </p:blipFill>
        <p:spPr>
          <a:xfrm>
            <a:off x="381000" y="1877922"/>
            <a:ext cx="5735955" cy="2439670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1143000" y="4996452"/>
            <a:ext cx="44477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coesine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mantengono uniti 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cromatidi fratelli </a:t>
            </a:r>
            <a:endParaRPr lang="it-IT" sz="2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600200" y="5105400"/>
            <a:ext cx="1052830" cy="2186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592540-ECA5-19DA-E3DC-A079F7069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87561" y="2058036"/>
            <a:ext cx="3474475" cy="213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Perché è importante lo studio del ciclo cellulare</a:t>
            </a:r>
          </a:p>
        </p:txBody>
      </p:sp>
      <p:pic>
        <p:nvPicPr>
          <p:cNvPr id="5124" name="Picture 4" descr="Risultati immagini per cancer cells vs normal ce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3"/>
          <a:stretch>
            <a:fillRect/>
          </a:stretch>
        </p:blipFill>
        <p:spPr bwMode="auto">
          <a:xfrm>
            <a:off x="528920" y="1092154"/>
            <a:ext cx="1664335" cy="251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isultati immagini per cancer cells vs normal ce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3"/>
          <a:stretch>
            <a:fillRect/>
          </a:stretch>
        </p:blipFill>
        <p:spPr bwMode="auto">
          <a:xfrm>
            <a:off x="409391" y="4299878"/>
            <a:ext cx="1619250" cy="20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2 3"/>
          <p:cNvCxnSpPr/>
          <p:nvPr/>
        </p:nvCxnSpPr>
        <p:spPr>
          <a:xfrm>
            <a:off x="1445714" y="3708989"/>
            <a:ext cx="0" cy="6564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47491" y="569766"/>
            <a:ext cx="81185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Nel processo di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trasformazione tumorale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molti importanti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regolatori del ciclo cellulare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sono trovati frequentemente mutati</a:t>
            </a:r>
          </a:p>
        </p:txBody>
      </p:sp>
      <p:pic>
        <p:nvPicPr>
          <p:cNvPr id="5126" name="Picture 6" descr="Risultati immagini per hallmarks of can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91970"/>
            <a:ext cx="5370830" cy="449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/>
          <p:cNvSpPr/>
          <p:nvPr/>
        </p:nvSpPr>
        <p:spPr>
          <a:xfrm>
            <a:off x="2860675" y="3458845"/>
            <a:ext cx="1572895" cy="1157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4246245" y="1526540"/>
            <a:ext cx="1572895" cy="1157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537835" y="1624330"/>
            <a:ext cx="1572895" cy="1157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6851015" y="3587115"/>
            <a:ext cx="1572895" cy="11576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286000" y="6324600"/>
            <a:ext cx="66757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Conoscere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Capire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Curare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768E04C-7B6D-FD81-5832-883BD0C82A82}"/>
              </a:ext>
            </a:extLst>
          </p:cNvPr>
          <p:cNvSpPr/>
          <p:nvPr/>
        </p:nvSpPr>
        <p:spPr>
          <a:xfrm>
            <a:off x="2438400" y="1295400"/>
            <a:ext cx="6296209" cy="5037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Profase</a:t>
            </a:r>
            <a:r>
              <a:rPr lang="en-US" sz="2400" dirty="0"/>
              <a:t>: </a:t>
            </a:r>
            <a:r>
              <a:rPr lang="it-IT" sz="2400" dirty="0"/>
              <a:t>formazione dei cromosomi interfasici</a:t>
            </a:r>
            <a:endParaRPr lang="en-US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28125"/>
          <a:stretch>
            <a:fillRect/>
          </a:stretch>
        </p:blipFill>
        <p:spPr>
          <a:xfrm>
            <a:off x="126365" y="2503170"/>
            <a:ext cx="8891270" cy="426720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609590" y="965600"/>
            <a:ext cx="289560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DNA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(blu violetto), </a:t>
            </a:r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cinetocori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(verde) </a:t>
            </a:r>
            <a:r>
              <a:rPr lang="it-IT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Coesina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(rosso)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95400" y="1335405"/>
            <a:ext cx="33883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Cromatidi fratelli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Profase</a:t>
            </a:r>
            <a:r>
              <a:rPr lang="en-US" sz="2400" dirty="0"/>
              <a:t>: </a:t>
            </a:r>
            <a:r>
              <a:rPr lang="it-IT" sz="2400" dirty="0"/>
              <a:t>il fuso mitotico</a:t>
            </a:r>
            <a:endParaRPr lang="en-US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22900" y="818750"/>
            <a:ext cx="701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fuso mitotico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è una struttura bipolare costituita da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microtubuli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microtubuli si originano a livello di una regione chiamata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centrosoma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che si trova a ciascun polo del fuso. 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Ciascun centrosoma è costituito da una matrice, il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materiale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pericentriolare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da una coppia di strutture proteiche chiamate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centrioli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2350" y="956608"/>
            <a:ext cx="1895683" cy="187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A30881A-62C2-CC25-5475-D95DBDAD4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75" y="3200400"/>
            <a:ext cx="6096000" cy="3455487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495650C-F032-F4A5-F04D-670A1F8C8D57}"/>
              </a:ext>
            </a:extLst>
          </p:cNvPr>
          <p:cNvSpPr txBox="1"/>
          <p:nvPr/>
        </p:nvSpPr>
        <p:spPr>
          <a:xfrm>
            <a:off x="6199850" y="4287457"/>
            <a:ext cx="2971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 centrosoma si duplica all’inizio del ciclo cellulare</a:t>
            </a:r>
          </a:p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Attraverso il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 del centrosoma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6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Profase: il fuso mitotico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57200" y="838200"/>
            <a:ext cx="8229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E’ possibile individuare </a:t>
            </a:r>
            <a:r>
              <a:rPr lang="it-I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 classi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distinte di microtubuli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0A7532C-FED4-2E5A-D6B1-AF02179FC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8224236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4C604F-D1A9-9A20-BADC-0052B010A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04810"/>
            <a:ext cx="6629400" cy="29815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E601CD-2C71-280B-212D-3BFE044E4446}"/>
              </a:ext>
            </a:extLst>
          </p:cNvPr>
          <p:cNvSpPr txBox="1"/>
          <p:nvPr/>
        </p:nvSpPr>
        <p:spPr>
          <a:xfrm>
            <a:off x="152400" y="5290196"/>
            <a:ext cx="8610600" cy="1380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Microtubule-dependent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spindle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assembly and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colored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arrows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indicate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microtubule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it-IT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toward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minus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end and </a:t>
            </a: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red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toward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plus end.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non-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kinetochore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microtubules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extensively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cross-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linked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spindle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poles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thought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microtubule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sliding like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can alter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spindle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9EE1745-6AC1-86C6-9A3F-8BF1E16A5E40}"/>
              </a:ext>
            </a:extLst>
          </p:cNvPr>
          <p:cNvSpPr txBox="1"/>
          <p:nvPr/>
        </p:nvSpPr>
        <p:spPr>
          <a:xfrm>
            <a:off x="1371600" y="877387"/>
            <a:ext cx="7162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Major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proteins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spindle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320409B-28B3-FD46-C123-FA1CB1DCB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it-IT" dirty="0"/>
              <a:t>Profase: il fuso mitotico</a:t>
            </a:r>
          </a:p>
        </p:txBody>
      </p:sp>
    </p:spTree>
    <p:extLst>
      <p:ext uri="{BB962C8B-B14F-4D97-AF65-F5344CB8AC3E}">
        <p14:creationId xmlns:p14="http://schemas.microsoft.com/office/powerpoint/2010/main" val="2736484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Profase: il meccanismo di attivazione del complesso ciclina M-</a:t>
            </a:r>
            <a:r>
              <a:rPr lang="it-IT" dirty="0" err="1"/>
              <a:t>Cdk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482" y="4271327"/>
            <a:ext cx="5077475" cy="243014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46043" y="1371600"/>
            <a:ext cx="6154420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L’attivazione del complesso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ciclina M –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promuove l’ingresso in mitosi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fosforilando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proteine bersaglio. </a:t>
            </a:r>
          </a:p>
          <a:p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Le proteine fosforilate a loro volta promuovono: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Condensazione della cromatina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Formazione del fuso mitotico e l’attacco dei cromosomi al fuso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Disgregazione della membrana nucleare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Disgregazione del Golgi e del Reticolo Endoplasmico</a:t>
            </a:r>
          </a:p>
          <a:p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6043" y="5181600"/>
            <a:ext cx="3352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meccanismo di attivazione del complesso ciclina M-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Cdk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panel_17_01_02.jpg"/>
          <p:cNvPicPr>
            <a:picLocks noChangeAspect="1"/>
          </p:cNvPicPr>
          <p:nvPr/>
        </p:nvPicPr>
        <p:blipFill>
          <a:blip r:embed="rId4"/>
          <a:srcRect r="44931" b="29256"/>
          <a:stretch>
            <a:fillRect/>
          </a:stretch>
        </p:blipFill>
        <p:spPr>
          <a:xfrm>
            <a:off x="6421119" y="1390491"/>
            <a:ext cx="2642870" cy="194754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Prometafase</a:t>
            </a:r>
            <a:endParaRPr lang="en-US" sz="2400" dirty="0"/>
          </a:p>
        </p:txBody>
      </p:sp>
      <p:pic>
        <p:nvPicPr>
          <p:cNvPr id="6" name="Picture 1" descr="panel_17_01_02.jpg"/>
          <p:cNvPicPr>
            <a:picLocks noChangeAspect="1"/>
          </p:cNvPicPr>
          <p:nvPr/>
        </p:nvPicPr>
        <p:blipFill>
          <a:blip r:embed="rId3"/>
          <a:srcRect b="3755"/>
          <a:stretch>
            <a:fillRect/>
          </a:stretch>
        </p:blipFill>
        <p:spPr>
          <a:xfrm>
            <a:off x="582295" y="2286000"/>
            <a:ext cx="8104505" cy="447357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73380" y="810604"/>
            <a:ext cx="822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PRINCIPALI:</a:t>
            </a:r>
          </a:p>
          <a:p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membrana nucleare si dissolve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due corpuscoli, </a:t>
            </a:r>
          </a:p>
          <a:p>
            <a:pPr marL="285750" indent="-285750">
              <a:buFont typeface="Wingdings" panose="05000000000000000000" charset="0"/>
              <a:buChar char="§"/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cromosomi si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attaccano ai microtubuli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cominciano a migrare verso i centro del fuso mitotico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Prometafase</a:t>
            </a:r>
            <a:endParaRPr lang="en-US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09600" y="1066800"/>
            <a:ext cx="8162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Le fibre del fuso mitotico si agganciano ai cromosomi a livello di una regione chiamata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centromero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dove sono presenti delle strutture proteiche chiamate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cinetocori</a:t>
            </a:r>
          </a:p>
          <a:p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29CFD69-074C-C89C-ABCF-93CCE476E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18" t="42692" r="25000" b="23333"/>
          <a:stretch/>
        </p:blipFill>
        <p:spPr>
          <a:xfrm>
            <a:off x="4114800" y="2971800"/>
            <a:ext cx="4756275" cy="2667000"/>
          </a:xfrm>
          <a:prstGeom prst="rect">
            <a:avLst/>
          </a:prstGeom>
        </p:spPr>
      </p:pic>
      <p:pic>
        <p:nvPicPr>
          <p:cNvPr id="2" name="Picture 1" descr="figure_17_30b.jpg">
            <a:extLst>
              <a:ext uri="{FF2B5EF4-FFF2-40B4-BE49-F238E27FC236}">
                <a16:creationId xmlns:a16="http://schemas.microsoft.com/office/drawing/2014/main" id="{1293CB83-6B32-32AF-E3AE-E498EA474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25" y="2362200"/>
            <a:ext cx="2819400" cy="361626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Prometafase</a:t>
            </a:r>
            <a:endParaRPr lang="en-US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2875" y="88404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cinetocori</a:t>
            </a:r>
          </a:p>
          <a:p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41547D-E3D5-F1B1-A973-6E0DF2A09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207205"/>
            <a:ext cx="4038600" cy="5273543"/>
          </a:xfrm>
          <a:prstGeom prst="rect">
            <a:avLst/>
          </a:prstGeom>
        </p:spPr>
      </p:pic>
      <p:pic>
        <p:nvPicPr>
          <p:cNvPr id="12" name="Picture 100">
            <a:extLst>
              <a:ext uri="{FF2B5EF4-FFF2-40B4-BE49-F238E27FC236}">
                <a16:creationId xmlns:a16="http://schemas.microsoft.com/office/drawing/2014/main" id="{EFDF9367-5B6A-DDA0-53F8-B9A9499BAE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51782" y="3986435"/>
            <a:ext cx="2362200" cy="2590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180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Prometafase</a:t>
            </a:r>
            <a:endParaRPr lang="en-US" sz="2400" dirty="0"/>
          </a:p>
        </p:txBody>
      </p:sp>
      <p:pic>
        <p:nvPicPr>
          <p:cNvPr id="8" name="Picture 1" descr="figure_17_30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1012522"/>
            <a:ext cx="1676632" cy="215050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04800" y="1053726"/>
            <a:ext cx="5695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microtubuli originati da un polo della cellula possono legare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solo un cinetocore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di una coppia di cromatidi fratelli</a:t>
            </a:r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" descr="figure_17_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28659"/>
            <a:ext cx="4734676" cy="317561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705600" y="6520815"/>
            <a:ext cx="26670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1 fuso mititotico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1A2D5A-0305-0A36-BA6F-665C7329D932}"/>
              </a:ext>
            </a:extLst>
          </p:cNvPr>
          <p:cNvSpPr txBox="1"/>
          <p:nvPr/>
        </p:nvSpPr>
        <p:spPr>
          <a:xfrm>
            <a:off x="5730414" y="4216466"/>
            <a:ext cx="342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bi-orientazione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è ottenuta attraverso un meccanismo di prova-errore</a:t>
            </a:r>
          </a:p>
        </p:txBody>
      </p:sp>
    </p:spTree>
    <p:extLst>
      <p:ext uri="{BB962C8B-B14F-4D97-AF65-F5344CB8AC3E}">
        <p14:creationId xmlns:p14="http://schemas.microsoft.com/office/powerpoint/2010/main" val="8853811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Metafase</a:t>
            </a:r>
            <a:endParaRPr lang="en-US" sz="2400" dirty="0"/>
          </a:p>
        </p:txBody>
      </p:sp>
      <p:pic>
        <p:nvPicPr>
          <p:cNvPr id="11" name="Picture 1" descr="panel_17_01_03.jpg"/>
          <p:cNvPicPr>
            <a:picLocks noChangeAspect="1"/>
          </p:cNvPicPr>
          <p:nvPr/>
        </p:nvPicPr>
        <p:blipFill>
          <a:blip r:embed="rId3"/>
          <a:srcRect b="4716"/>
          <a:stretch>
            <a:fillRect/>
          </a:stretch>
        </p:blipFill>
        <p:spPr>
          <a:xfrm>
            <a:off x="609600" y="2133600"/>
            <a:ext cx="7765415" cy="436499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28600" y="838200"/>
            <a:ext cx="8229600" cy="102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PRINCIPALI:</a:t>
            </a:r>
            <a:endParaRPr lang="fr-CA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ct val="50000"/>
              </a:spcBef>
              <a:buFont typeface="Wingdings" panose="05000000000000000000" charset="0"/>
              <a:buChar char="§"/>
            </a:pPr>
            <a:r>
              <a:rPr lang="fr-CA" sz="1800" dirty="0">
                <a:latin typeface="Arial" panose="020B0604020202020204" pitchFamily="34" charset="0"/>
              </a:rPr>
              <a:t>In </a:t>
            </a:r>
            <a:r>
              <a:rPr lang="fr-CA" sz="1800" dirty="0" err="1">
                <a:latin typeface="Arial" panose="020B0604020202020204" pitchFamily="34" charset="0"/>
              </a:rPr>
              <a:t>metafase</a:t>
            </a:r>
            <a:r>
              <a:rPr lang="fr-CA" sz="1800" dirty="0">
                <a:latin typeface="Arial" panose="020B0604020202020204" pitchFamily="34" charset="0"/>
              </a:rPr>
              <a:t> i </a:t>
            </a:r>
            <a:r>
              <a:rPr lang="fr-CA" sz="1800" dirty="0" err="1">
                <a:latin typeface="Arial" panose="020B0604020202020204" pitchFamily="34" charset="0"/>
              </a:rPr>
              <a:t>cromosomi</a:t>
            </a:r>
            <a:r>
              <a:rPr lang="fr-CA" sz="1800" dirty="0">
                <a:latin typeface="Arial" panose="020B0604020202020204" pitchFamily="34" charset="0"/>
              </a:rPr>
              <a:t> si sono </a:t>
            </a:r>
            <a:r>
              <a:rPr lang="fr-CA" sz="1800" dirty="0" err="1">
                <a:latin typeface="Arial" panose="020B0604020202020204" pitchFamily="34" charset="0"/>
              </a:rPr>
              <a:t>allineati</a:t>
            </a:r>
            <a:r>
              <a:rPr lang="fr-CA" sz="1800" dirty="0">
                <a:latin typeface="Arial" panose="020B0604020202020204" pitchFamily="34" charset="0"/>
              </a:rPr>
              <a:t> al </a:t>
            </a:r>
            <a:r>
              <a:rPr lang="fr-CA" sz="1800" dirty="0" err="1">
                <a:latin typeface="Arial" panose="020B0604020202020204" pitchFamily="34" charset="0"/>
              </a:rPr>
              <a:t>centro</a:t>
            </a:r>
            <a:r>
              <a:rPr lang="fr-CA" sz="1800" dirty="0">
                <a:latin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</a:rPr>
              <a:t>della</a:t>
            </a:r>
            <a:r>
              <a:rPr lang="fr-CA" sz="1800" dirty="0">
                <a:latin typeface="Arial" panose="020B0604020202020204" pitchFamily="34" charset="0"/>
              </a:rPr>
              <a:t> </a:t>
            </a:r>
            <a:r>
              <a:rPr lang="fr-CA" sz="1800" dirty="0" err="1">
                <a:latin typeface="Arial" panose="020B0604020202020204" pitchFamily="34" charset="0"/>
              </a:rPr>
              <a:t>cellula</a:t>
            </a:r>
            <a:r>
              <a:rPr lang="fr-CA" sz="1800" dirty="0">
                <a:latin typeface="Arial" panose="020B0604020202020204" pitchFamily="34" charset="0"/>
              </a:rPr>
              <a:t> e </a:t>
            </a:r>
            <a:r>
              <a:rPr lang="fr-CA" sz="1800" dirty="0" err="1">
                <a:latin typeface="Arial" panose="020B0604020202020204" pitchFamily="34" charset="0"/>
              </a:rPr>
              <a:t>formano</a:t>
            </a:r>
            <a:r>
              <a:rPr lang="fr-CA" sz="1800" dirty="0">
                <a:latin typeface="Arial" panose="020B0604020202020204" pitchFamily="34" charset="0"/>
              </a:rPr>
              <a:t> la </a:t>
            </a:r>
            <a:r>
              <a:rPr lang="fr-CA" sz="1800" b="1" dirty="0" err="1">
                <a:latin typeface="Arial" panose="020B0604020202020204" pitchFamily="34" charset="0"/>
              </a:rPr>
              <a:t>piastra</a:t>
            </a:r>
            <a:r>
              <a:rPr lang="fr-CA" sz="1800" b="1" dirty="0"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latin typeface="Arial" panose="020B0604020202020204" pitchFamily="34" charset="0"/>
              </a:rPr>
              <a:t>equatoriale</a:t>
            </a:r>
            <a:r>
              <a:rPr lang="fr-CA" sz="1400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 quattro </a:t>
            </a:r>
            <a:r>
              <a:rPr lang="en-US" dirty="0" err="1"/>
              <a:t>fasi</a:t>
            </a:r>
            <a:r>
              <a:rPr lang="en-US" dirty="0"/>
              <a:t> del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grpSp>
        <p:nvGrpSpPr>
          <p:cNvPr id="9" name="Gruppo 8"/>
          <p:cNvGrpSpPr/>
          <p:nvPr/>
        </p:nvGrpSpPr>
        <p:grpSpPr>
          <a:xfrm>
            <a:off x="228600" y="1392057"/>
            <a:ext cx="3124200" cy="4419600"/>
            <a:chOff x="5200650" y="533400"/>
            <a:chExt cx="3714750" cy="6169152"/>
          </a:xfrm>
        </p:grpSpPr>
        <p:grpSp>
          <p:nvGrpSpPr>
            <p:cNvPr id="10" name="Gruppo 9"/>
            <p:cNvGrpSpPr/>
            <p:nvPr/>
          </p:nvGrpSpPr>
          <p:grpSpPr>
            <a:xfrm>
              <a:off x="5410200" y="533400"/>
              <a:ext cx="3505200" cy="6169152"/>
              <a:chOff x="5410200" y="533400"/>
              <a:chExt cx="3505200" cy="6169152"/>
            </a:xfrm>
          </p:grpSpPr>
          <p:pic>
            <p:nvPicPr>
              <p:cNvPr id="14" name="Picture 1" descr="figure_17_02.jpg"/>
              <p:cNvPicPr>
                <a:picLocks noChangeAspect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5410200" y="533400"/>
                <a:ext cx="3401568" cy="61691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</p:pic>
          <p:sp>
            <p:nvSpPr>
              <p:cNvPr id="15" name="Rettangolo 14"/>
              <p:cNvSpPr/>
              <p:nvPr/>
            </p:nvSpPr>
            <p:spPr>
              <a:xfrm>
                <a:off x="8077200" y="533400"/>
                <a:ext cx="838200" cy="5867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1" name="Rettangolo 10"/>
            <p:cNvSpPr/>
            <p:nvPr/>
          </p:nvSpPr>
          <p:spPr>
            <a:xfrm>
              <a:off x="5715000" y="3276600"/>
              <a:ext cx="1028700" cy="5532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5200650" y="5026363"/>
              <a:ext cx="154305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5715000" y="1524000"/>
              <a:ext cx="1143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3891915" y="1292424"/>
            <a:ext cx="4471963" cy="4017244"/>
            <a:chOff x="3218247" y="1653726"/>
            <a:chExt cx="5646209" cy="4443283"/>
          </a:xfrm>
        </p:grpSpPr>
        <p:pic>
          <p:nvPicPr>
            <p:cNvPr id="20" name="Picture 1" descr="figure_17_04.jpg"/>
            <p:cNvPicPr>
              <a:picLocks noChangeAspect="1"/>
            </p:cNvPicPr>
            <p:nvPr/>
          </p:nvPicPr>
          <p:blipFill>
            <a:blip r:embed="rId3"/>
            <a:srcRect b="2747"/>
            <a:stretch>
              <a:fillRect/>
            </a:stretch>
          </p:blipFill>
          <p:spPr>
            <a:xfrm>
              <a:off x="3218247" y="1653726"/>
              <a:ext cx="5646209" cy="4146848"/>
            </a:xfrm>
            <a:prstGeom prst="rect">
              <a:avLst/>
            </a:prstGeom>
          </p:spPr>
        </p:pic>
        <p:sp>
          <p:nvSpPr>
            <p:cNvPr id="23" name="Freccia circolare a destra 22"/>
            <p:cNvSpPr/>
            <p:nvPr/>
          </p:nvSpPr>
          <p:spPr>
            <a:xfrm rot="2602057" flipH="1">
              <a:off x="6828350" y="5167174"/>
              <a:ext cx="832516" cy="929835"/>
            </a:xfrm>
            <a:prstGeom prst="curved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823065" y="5559242"/>
              <a:ext cx="769251" cy="51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it-I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it-IT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e 24"/>
          <p:cNvSpPr/>
          <p:nvPr/>
        </p:nvSpPr>
        <p:spPr>
          <a:xfrm>
            <a:off x="3752576" y="1766803"/>
            <a:ext cx="1600200" cy="11429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/>
          <p:cNvSpPr/>
          <p:nvPr/>
        </p:nvSpPr>
        <p:spPr>
          <a:xfrm>
            <a:off x="6553200" y="990600"/>
            <a:ext cx="1600200" cy="7791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/>
        </p:nvSpPr>
        <p:spPr>
          <a:xfrm>
            <a:off x="6552601" y="4219403"/>
            <a:ext cx="2180590" cy="1339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/>
        </p:nvSpPr>
        <p:spPr>
          <a:xfrm>
            <a:off x="3404982" y="4333875"/>
            <a:ext cx="1992630" cy="1143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/>
              <a:t>Anafase</a:t>
            </a:r>
            <a:endParaRPr lang="en-US" sz="2400" dirty="0"/>
          </a:p>
        </p:txBody>
      </p:sp>
      <p:sp>
        <p:nvSpPr>
          <p:cNvPr id="4" name="Rettangolo 3"/>
          <p:cNvSpPr/>
          <p:nvPr/>
        </p:nvSpPr>
        <p:spPr>
          <a:xfrm>
            <a:off x="200025" y="838200"/>
            <a:ext cx="8870315" cy="153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PRINCIPALI:</a:t>
            </a:r>
            <a:endParaRPr lang="fr-CA" sz="2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lvl="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I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cromatidi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fratelli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(copie di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cromosomi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) si </a:t>
            </a:r>
            <a:r>
              <a:rPr lang="fr-CA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separano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marL="285750" lvl="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Le copie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vengono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trainate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dalle fibre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del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fuso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e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migrano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alle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estremità</a:t>
            </a:r>
            <a:r>
              <a:rPr lang="fr-CA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della</a:t>
            </a:r>
            <a:r>
              <a:rPr lang="fr-CA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cellula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" name="Picture 1" descr="panel_17_01_04.jpg"/>
          <p:cNvPicPr>
            <a:picLocks noChangeAspect="1"/>
          </p:cNvPicPr>
          <p:nvPr/>
        </p:nvPicPr>
        <p:blipFill>
          <a:blip r:embed="rId3"/>
          <a:srcRect b="24777"/>
          <a:stretch>
            <a:fillRect/>
          </a:stretch>
        </p:blipFill>
        <p:spPr>
          <a:xfrm>
            <a:off x="357505" y="2667000"/>
            <a:ext cx="8429625" cy="367347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Anafase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regolazione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38179" y="914400"/>
            <a:ext cx="8467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complesso che promuove l’anafase (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APC/C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Anaphase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promoting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complex,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cyclosome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determina la separazione dei cromatidi fratelli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degradando le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coesine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cioè le proteine che tengono uniti i cromatidi fratelli.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172156" y="2945363"/>
            <a:ext cx="2971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_ cromatidi fratelli sono tenuti insieme da complessi proteici chiamati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coesine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248400" y="3932773"/>
            <a:ext cx="2971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_il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funzionamento delle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coesine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viene regolato dalla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securina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248400" y="4664928"/>
            <a:ext cx="2971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_la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securina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previene la degradazione delle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coesine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da parte della </a:t>
            </a:r>
            <a:r>
              <a:rPr 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separasi</a:t>
            </a:r>
            <a:endParaRPr lang="it-IT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248400" y="5714107"/>
            <a:ext cx="29718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_ la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securina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è una delle proteine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besaglio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APC/C</a:t>
            </a: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che ne promuove la degradazione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38179" y="2143978"/>
            <a:ext cx="5376821" cy="4104422"/>
            <a:chOff x="304020" y="2006769"/>
            <a:chExt cx="5385056" cy="4206899"/>
          </a:xfrm>
        </p:grpSpPr>
        <p:pic>
          <p:nvPicPr>
            <p:cNvPr id="2" name="Picture 1" descr="figure_17_38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179" y="2076840"/>
              <a:ext cx="5350897" cy="4136828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304020" y="4343400"/>
              <a:ext cx="304800" cy="49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191000" y="2006769"/>
              <a:ext cx="304800" cy="49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it-IT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191000" y="4038600"/>
              <a:ext cx="304800" cy="49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it-IT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04800" y="2667000"/>
              <a:ext cx="304800" cy="494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it-IT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6172200" y="2163028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Come si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separono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i cromatidi fratelli?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350B3F8-C53C-36F2-1823-C9CD3ED868B2}"/>
              </a:ext>
            </a:extLst>
          </p:cNvPr>
          <p:cNvSpPr/>
          <p:nvPr/>
        </p:nvSpPr>
        <p:spPr bwMode="auto">
          <a:xfrm>
            <a:off x="2835390" y="4510935"/>
            <a:ext cx="609600" cy="1539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8782902-8187-990A-9740-1DF90FFC25E1}"/>
              </a:ext>
            </a:extLst>
          </p:cNvPr>
          <p:cNvSpPr/>
          <p:nvPr/>
        </p:nvSpPr>
        <p:spPr bwMode="auto">
          <a:xfrm>
            <a:off x="2835390" y="2984393"/>
            <a:ext cx="609600" cy="1539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7C6FE64-76C5-73D3-65B1-9C2CB1DEE555}"/>
              </a:ext>
            </a:extLst>
          </p:cNvPr>
          <p:cNvSpPr/>
          <p:nvPr/>
        </p:nvSpPr>
        <p:spPr bwMode="auto">
          <a:xfrm>
            <a:off x="7239000" y="5199913"/>
            <a:ext cx="762000" cy="1340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A0568B81-F19F-CF7E-A025-AA1C053BA9D5}"/>
              </a:ext>
            </a:extLst>
          </p:cNvPr>
          <p:cNvSpPr/>
          <p:nvPr/>
        </p:nvSpPr>
        <p:spPr bwMode="auto">
          <a:xfrm>
            <a:off x="7924800" y="4233409"/>
            <a:ext cx="762000" cy="1340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B502033-1D18-EDDF-B5FB-18736A2DEBB7}"/>
              </a:ext>
            </a:extLst>
          </p:cNvPr>
          <p:cNvSpPr/>
          <p:nvPr/>
        </p:nvSpPr>
        <p:spPr bwMode="auto">
          <a:xfrm>
            <a:off x="2632890" y="2280021"/>
            <a:ext cx="762000" cy="1340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DC5A2409-A919-BD60-6A1E-EEC5EFDE1044}"/>
              </a:ext>
            </a:extLst>
          </p:cNvPr>
          <p:cNvSpPr/>
          <p:nvPr/>
        </p:nvSpPr>
        <p:spPr bwMode="auto">
          <a:xfrm>
            <a:off x="5181600" y="3505200"/>
            <a:ext cx="457200" cy="152400"/>
          </a:xfrm>
          <a:prstGeom prst="rect">
            <a:avLst/>
          </a:prstGeom>
          <a:solidFill>
            <a:srgbClr val="F899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1C7B7ADE-18BD-FD1E-6296-4D7711A88EA8}"/>
              </a:ext>
            </a:extLst>
          </p:cNvPr>
          <p:cNvSpPr/>
          <p:nvPr/>
        </p:nvSpPr>
        <p:spPr bwMode="auto">
          <a:xfrm>
            <a:off x="-43543" y="1888671"/>
            <a:ext cx="6270627" cy="3581400"/>
          </a:xfrm>
          <a:custGeom>
            <a:avLst/>
            <a:gdLst>
              <a:gd name="connsiteX0" fmla="*/ 1910443 w 6270627"/>
              <a:gd name="connsiteY0" fmla="*/ 244929 h 3581400"/>
              <a:gd name="connsiteX1" fmla="*/ 1317172 w 6270627"/>
              <a:gd name="connsiteY1" fmla="*/ 255815 h 3581400"/>
              <a:gd name="connsiteX2" fmla="*/ 908957 w 6270627"/>
              <a:gd name="connsiteY2" fmla="*/ 299358 h 3581400"/>
              <a:gd name="connsiteX3" fmla="*/ 821872 w 6270627"/>
              <a:gd name="connsiteY3" fmla="*/ 370115 h 3581400"/>
              <a:gd name="connsiteX4" fmla="*/ 713014 w 6270627"/>
              <a:gd name="connsiteY4" fmla="*/ 478972 h 3581400"/>
              <a:gd name="connsiteX5" fmla="*/ 593272 w 6270627"/>
              <a:gd name="connsiteY5" fmla="*/ 571500 h 3581400"/>
              <a:gd name="connsiteX6" fmla="*/ 506186 w 6270627"/>
              <a:gd name="connsiteY6" fmla="*/ 642258 h 3581400"/>
              <a:gd name="connsiteX7" fmla="*/ 293914 w 6270627"/>
              <a:gd name="connsiteY7" fmla="*/ 827315 h 3581400"/>
              <a:gd name="connsiteX8" fmla="*/ 217714 w 6270627"/>
              <a:gd name="connsiteY8" fmla="*/ 919843 h 3581400"/>
              <a:gd name="connsiteX9" fmla="*/ 163286 w 6270627"/>
              <a:gd name="connsiteY9" fmla="*/ 996043 h 3581400"/>
              <a:gd name="connsiteX10" fmla="*/ 108857 w 6270627"/>
              <a:gd name="connsiteY10" fmla="*/ 1159329 h 3581400"/>
              <a:gd name="connsiteX11" fmla="*/ 5443 w 6270627"/>
              <a:gd name="connsiteY11" fmla="*/ 1431472 h 3581400"/>
              <a:gd name="connsiteX12" fmla="*/ 0 w 6270627"/>
              <a:gd name="connsiteY12" fmla="*/ 1458686 h 3581400"/>
              <a:gd name="connsiteX13" fmla="*/ 38100 w 6270627"/>
              <a:gd name="connsiteY13" fmla="*/ 1524000 h 3581400"/>
              <a:gd name="connsiteX14" fmla="*/ 136072 w 6270627"/>
              <a:gd name="connsiteY14" fmla="*/ 1567543 h 3581400"/>
              <a:gd name="connsiteX15" fmla="*/ 234043 w 6270627"/>
              <a:gd name="connsiteY15" fmla="*/ 1632858 h 3581400"/>
              <a:gd name="connsiteX16" fmla="*/ 277586 w 6270627"/>
              <a:gd name="connsiteY16" fmla="*/ 1665515 h 3581400"/>
              <a:gd name="connsiteX17" fmla="*/ 299357 w 6270627"/>
              <a:gd name="connsiteY17" fmla="*/ 1730829 h 3581400"/>
              <a:gd name="connsiteX18" fmla="*/ 234043 w 6270627"/>
              <a:gd name="connsiteY18" fmla="*/ 1812472 h 3581400"/>
              <a:gd name="connsiteX19" fmla="*/ 212272 w 6270627"/>
              <a:gd name="connsiteY19" fmla="*/ 1817915 h 3581400"/>
              <a:gd name="connsiteX20" fmla="*/ 195943 w 6270627"/>
              <a:gd name="connsiteY20" fmla="*/ 1850572 h 3581400"/>
              <a:gd name="connsiteX21" fmla="*/ 201386 w 6270627"/>
              <a:gd name="connsiteY21" fmla="*/ 1872343 h 3581400"/>
              <a:gd name="connsiteX22" fmla="*/ 239486 w 6270627"/>
              <a:gd name="connsiteY22" fmla="*/ 1915886 h 3581400"/>
              <a:gd name="connsiteX23" fmla="*/ 255814 w 6270627"/>
              <a:gd name="connsiteY23" fmla="*/ 1932215 h 3581400"/>
              <a:gd name="connsiteX24" fmla="*/ 277586 w 6270627"/>
              <a:gd name="connsiteY24" fmla="*/ 1948543 h 3581400"/>
              <a:gd name="connsiteX25" fmla="*/ 293914 w 6270627"/>
              <a:gd name="connsiteY25" fmla="*/ 1970315 h 3581400"/>
              <a:gd name="connsiteX26" fmla="*/ 326572 w 6270627"/>
              <a:gd name="connsiteY26" fmla="*/ 1997529 h 3581400"/>
              <a:gd name="connsiteX27" fmla="*/ 348343 w 6270627"/>
              <a:gd name="connsiteY27" fmla="*/ 2019300 h 3581400"/>
              <a:gd name="connsiteX28" fmla="*/ 370114 w 6270627"/>
              <a:gd name="connsiteY28" fmla="*/ 2030186 h 3581400"/>
              <a:gd name="connsiteX29" fmla="*/ 397329 w 6270627"/>
              <a:gd name="connsiteY29" fmla="*/ 2046515 h 3581400"/>
              <a:gd name="connsiteX30" fmla="*/ 429986 w 6270627"/>
              <a:gd name="connsiteY30" fmla="*/ 2068286 h 3581400"/>
              <a:gd name="connsiteX31" fmla="*/ 489857 w 6270627"/>
              <a:gd name="connsiteY31" fmla="*/ 2084615 h 3581400"/>
              <a:gd name="connsiteX32" fmla="*/ 549729 w 6270627"/>
              <a:gd name="connsiteY32" fmla="*/ 2122715 h 3581400"/>
              <a:gd name="connsiteX33" fmla="*/ 566057 w 6270627"/>
              <a:gd name="connsiteY33" fmla="*/ 2139043 h 3581400"/>
              <a:gd name="connsiteX34" fmla="*/ 582386 w 6270627"/>
              <a:gd name="connsiteY34" fmla="*/ 2144486 h 3581400"/>
              <a:gd name="connsiteX35" fmla="*/ 669472 w 6270627"/>
              <a:gd name="connsiteY35" fmla="*/ 2177143 h 3581400"/>
              <a:gd name="connsiteX36" fmla="*/ 794657 w 6270627"/>
              <a:gd name="connsiteY36" fmla="*/ 2188029 h 3581400"/>
              <a:gd name="connsiteX37" fmla="*/ 865414 w 6270627"/>
              <a:gd name="connsiteY37" fmla="*/ 2209800 h 3581400"/>
              <a:gd name="connsiteX38" fmla="*/ 876300 w 6270627"/>
              <a:gd name="connsiteY38" fmla="*/ 2231572 h 3581400"/>
              <a:gd name="connsiteX39" fmla="*/ 887186 w 6270627"/>
              <a:gd name="connsiteY39" fmla="*/ 2275115 h 3581400"/>
              <a:gd name="connsiteX40" fmla="*/ 898072 w 6270627"/>
              <a:gd name="connsiteY40" fmla="*/ 2307772 h 3581400"/>
              <a:gd name="connsiteX41" fmla="*/ 941614 w 6270627"/>
              <a:gd name="connsiteY41" fmla="*/ 2362200 h 3581400"/>
              <a:gd name="connsiteX42" fmla="*/ 963386 w 6270627"/>
              <a:gd name="connsiteY42" fmla="*/ 2373086 h 3581400"/>
              <a:gd name="connsiteX43" fmla="*/ 990600 w 6270627"/>
              <a:gd name="connsiteY43" fmla="*/ 2389415 h 3581400"/>
              <a:gd name="connsiteX44" fmla="*/ 1023257 w 6270627"/>
              <a:gd name="connsiteY44" fmla="*/ 2400300 h 3581400"/>
              <a:gd name="connsiteX45" fmla="*/ 1039586 w 6270627"/>
              <a:gd name="connsiteY45" fmla="*/ 2405743 h 3581400"/>
              <a:gd name="connsiteX46" fmla="*/ 1072243 w 6270627"/>
              <a:gd name="connsiteY46" fmla="*/ 2416629 h 3581400"/>
              <a:gd name="connsiteX47" fmla="*/ 1104900 w 6270627"/>
              <a:gd name="connsiteY47" fmla="*/ 2427515 h 3581400"/>
              <a:gd name="connsiteX48" fmla="*/ 1126672 w 6270627"/>
              <a:gd name="connsiteY48" fmla="*/ 2443843 h 3581400"/>
              <a:gd name="connsiteX49" fmla="*/ 1143000 w 6270627"/>
              <a:gd name="connsiteY49" fmla="*/ 2449286 h 3581400"/>
              <a:gd name="connsiteX50" fmla="*/ 1148443 w 6270627"/>
              <a:gd name="connsiteY50" fmla="*/ 2476500 h 3581400"/>
              <a:gd name="connsiteX51" fmla="*/ 1164772 w 6270627"/>
              <a:gd name="connsiteY51" fmla="*/ 2623458 h 3581400"/>
              <a:gd name="connsiteX52" fmla="*/ 1170214 w 6270627"/>
              <a:gd name="connsiteY52" fmla="*/ 2737758 h 3581400"/>
              <a:gd name="connsiteX53" fmla="*/ 1191986 w 6270627"/>
              <a:gd name="connsiteY53" fmla="*/ 2852058 h 3581400"/>
              <a:gd name="connsiteX54" fmla="*/ 1202872 w 6270627"/>
              <a:gd name="connsiteY54" fmla="*/ 2971800 h 3581400"/>
              <a:gd name="connsiteX55" fmla="*/ 1208314 w 6270627"/>
              <a:gd name="connsiteY55" fmla="*/ 3031672 h 3581400"/>
              <a:gd name="connsiteX56" fmla="*/ 1224643 w 6270627"/>
              <a:gd name="connsiteY56" fmla="*/ 3145972 h 3581400"/>
              <a:gd name="connsiteX57" fmla="*/ 1235529 w 6270627"/>
              <a:gd name="connsiteY57" fmla="*/ 3254829 h 3581400"/>
              <a:gd name="connsiteX58" fmla="*/ 1246414 w 6270627"/>
              <a:gd name="connsiteY58" fmla="*/ 3314700 h 3581400"/>
              <a:gd name="connsiteX59" fmla="*/ 1257300 w 6270627"/>
              <a:gd name="connsiteY59" fmla="*/ 3418115 h 3581400"/>
              <a:gd name="connsiteX60" fmla="*/ 1268186 w 6270627"/>
              <a:gd name="connsiteY60" fmla="*/ 3554186 h 3581400"/>
              <a:gd name="connsiteX61" fmla="*/ 1279072 w 6270627"/>
              <a:gd name="connsiteY61" fmla="*/ 3581400 h 3581400"/>
              <a:gd name="connsiteX62" fmla="*/ 1300843 w 6270627"/>
              <a:gd name="connsiteY62" fmla="*/ 3570515 h 3581400"/>
              <a:gd name="connsiteX63" fmla="*/ 1349829 w 6270627"/>
              <a:gd name="connsiteY63" fmla="*/ 3505200 h 3581400"/>
              <a:gd name="connsiteX64" fmla="*/ 1398814 w 6270627"/>
              <a:gd name="connsiteY64" fmla="*/ 3429000 h 3581400"/>
              <a:gd name="connsiteX65" fmla="*/ 1578429 w 6270627"/>
              <a:gd name="connsiteY65" fmla="*/ 3309258 h 3581400"/>
              <a:gd name="connsiteX66" fmla="*/ 1594757 w 6270627"/>
              <a:gd name="connsiteY66" fmla="*/ 3292929 h 3581400"/>
              <a:gd name="connsiteX67" fmla="*/ 1600200 w 6270627"/>
              <a:gd name="connsiteY67" fmla="*/ 3276600 h 3581400"/>
              <a:gd name="connsiteX68" fmla="*/ 1654629 w 6270627"/>
              <a:gd name="connsiteY68" fmla="*/ 3303815 h 3581400"/>
              <a:gd name="connsiteX69" fmla="*/ 1812472 w 6270627"/>
              <a:gd name="connsiteY69" fmla="*/ 3298372 h 3581400"/>
              <a:gd name="connsiteX70" fmla="*/ 1845129 w 6270627"/>
              <a:gd name="connsiteY70" fmla="*/ 3292929 h 3581400"/>
              <a:gd name="connsiteX71" fmla="*/ 1866900 w 6270627"/>
              <a:gd name="connsiteY71" fmla="*/ 3282043 h 3581400"/>
              <a:gd name="connsiteX72" fmla="*/ 1883229 w 6270627"/>
              <a:gd name="connsiteY72" fmla="*/ 3276600 h 3581400"/>
              <a:gd name="connsiteX73" fmla="*/ 1905000 w 6270627"/>
              <a:gd name="connsiteY73" fmla="*/ 3265715 h 3581400"/>
              <a:gd name="connsiteX74" fmla="*/ 1926772 w 6270627"/>
              <a:gd name="connsiteY74" fmla="*/ 3260272 h 3581400"/>
              <a:gd name="connsiteX75" fmla="*/ 1986643 w 6270627"/>
              <a:gd name="connsiteY75" fmla="*/ 3249386 h 3581400"/>
              <a:gd name="connsiteX76" fmla="*/ 2008414 w 6270627"/>
              <a:gd name="connsiteY76" fmla="*/ 3238500 h 3581400"/>
              <a:gd name="connsiteX77" fmla="*/ 2024743 w 6270627"/>
              <a:gd name="connsiteY77" fmla="*/ 3233058 h 3581400"/>
              <a:gd name="connsiteX78" fmla="*/ 2041072 w 6270627"/>
              <a:gd name="connsiteY78" fmla="*/ 3222172 h 3581400"/>
              <a:gd name="connsiteX79" fmla="*/ 2068286 w 6270627"/>
              <a:gd name="connsiteY79" fmla="*/ 3216729 h 3581400"/>
              <a:gd name="connsiteX80" fmla="*/ 2090057 w 6270627"/>
              <a:gd name="connsiteY80" fmla="*/ 3200400 h 3581400"/>
              <a:gd name="connsiteX81" fmla="*/ 2051957 w 6270627"/>
              <a:gd name="connsiteY81" fmla="*/ 3184072 h 3581400"/>
              <a:gd name="connsiteX82" fmla="*/ 2035629 w 6270627"/>
              <a:gd name="connsiteY82" fmla="*/ 3173186 h 3581400"/>
              <a:gd name="connsiteX83" fmla="*/ 1953986 w 6270627"/>
              <a:gd name="connsiteY83" fmla="*/ 3135086 h 3581400"/>
              <a:gd name="connsiteX84" fmla="*/ 1921329 w 6270627"/>
              <a:gd name="connsiteY84" fmla="*/ 3129643 h 3581400"/>
              <a:gd name="connsiteX85" fmla="*/ 1872343 w 6270627"/>
              <a:gd name="connsiteY85" fmla="*/ 3102429 h 3581400"/>
              <a:gd name="connsiteX86" fmla="*/ 1839686 w 6270627"/>
              <a:gd name="connsiteY86" fmla="*/ 3080658 h 3581400"/>
              <a:gd name="connsiteX87" fmla="*/ 1812472 w 6270627"/>
              <a:gd name="connsiteY87" fmla="*/ 3037115 h 3581400"/>
              <a:gd name="connsiteX88" fmla="*/ 1807029 w 6270627"/>
              <a:gd name="connsiteY88" fmla="*/ 3020786 h 3581400"/>
              <a:gd name="connsiteX89" fmla="*/ 1796143 w 6270627"/>
              <a:gd name="connsiteY89" fmla="*/ 2999015 h 3581400"/>
              <a:gd name="connsiteX90" fmla="*/ 1768929 w 6270627"/>
              <a:gd name="connsiteY90" fmla="*/ 2928258 h 3581400"/>
              <a:gd name="connsiteX91" fmla="*/ 1774372 w 6270627"/>
              <a:gd name="connsiteY91" fmla="*/ 2890158 h 3581400"/>
              <a:gd name="connsiteX92" fmla="*/ 1845129 w 6270627"/>
              <a:gd name="connsiteY92" fmla="*/ 2797629 h 3581400"/>
              <a:gd name="connsiteX93" fmla="*/ 1932214 w 6270627"/>
              <a:gd name="connsiteY93" fmla="*/ 2754086 h 3581400"/>
              <a:gd name="connsiteX94" fmla="*/ 2062843 w 6270627"/>
              <a:gd name="connsiteY94" fmla="*/ 2748643 h 3581400"/>
              <a:gd name="connsiteX95" fmla="*/ 2411186 w 6270627"/>
              <a:gd name="connsiteY95" fmla="*/ 2759529 h 3581400"/>
              <a:gd name="connsiteX96" fmla="*/ 2449286 w 6270627"/>
              <a:gd name="connsiteY96" fmla="*/ 2781300 h 3581400"/>
              <a:gd name="connsiteX97" fmla="*/ 2476500 w 6270627"/>
              <a:gd name="connsiteY97" fmla="*/ 2786743 h 3581400"/>
              <a:gd name="connsiteX98" fmla="*/ 2520043 w 6270627"/>
              <a:gd name="connsiteY98" fmla="*/ 2830286 h 3581400"/>
              <a:gd name="connsiteX99" fmla="*/ 2536372 w 6270627"/>
              <a:gd name="connsiteY99" fmla="*/ 2852058 h 3581400"/>
              <a:gd name="connsiteX100" fmla="*/ 2628900 w 6270627"/>
              <a:gd name="connsiteY100" fmla="*/ 2868386 h 3581400"/>
              <a:gd name="connsiteX101" fmla="*/ 2737757 w 6270627"/>
              <a:gd name="connsiteY101" fmla="*/ 2862943 h 3581400"/>
              <a:gd name="connsiteX102" fmla="*/ 2770414 w 6270627"/>
              <a:gd name="connsiteY102" fmla="*/ 2852058 h 3581400"/>
              <a:gd name="connsiteX103" fmla="*/ 2813957 w 6270627"/>
              <a:gd name="connsiteY103" fmla="*/ 2846615 h 3581400"/>
              <a:gd name="connsiteX104" fmla="*/ 3086100 w 6270627"/>
              <a:gd name="connsiteY104" fmla="*/ 2857500 h 3581400"/>
              <a:gd name="connsiteX105" fmla="*/ 3140529 w 6270627"/>
              <a:gd name="connsiteY105" fmla="*/ 2873829 h 3581400"/>
              <a:gd name="connsiteX106" fmla="*/ 3162300 w 6270627"/>
              <a:gd name="connsiteY106" fmla="*/ 2890158 h 3581400"/>
              <a:gd name="connsiteX107" fmla="*/ 3211286 w 6270627"/>
              <a:gd name="connsiteY107" fmla="*/ 2911929 h 3581400"/>
              <a:gd name="connsiteX108" fmla="*/ 3238500 w 6270627"/>
              <a:gd name="connsiteY108" fmla="*/ 2917372 h 3581400"/>
              <a:gd name="connsiteX109" fmla="*/ 3276600 w 6270627"/>
              <a:gd name="connsiteY109" fmla="*/ 2944586 h 3581400"/>
              <a:gd name="connsiteX110" fmla="*/ 3450772 w 6270627"/>
              <a:gd name="connsiteY110" fmla="*/ 3015343 h 3581400"/>
              <a:gd name="connsiteX111" fmla="*/ 3499757 w 6270627"/>
              <a:gd name="connsiteY111" fmla="*/ 3042558 h 3581400"/>
              <a:gd name="connsiteX112" fmla="*/ 3526972 w 6270627"/>
              <a:gd name="connsiteY112" fmla="*/ 3064329 h 3581400"/>
              <a:gd name="connsiteX113" fmla="*/ 3554186 w 6270627"/>
              <a:gd name="connsiteY113" fmla="*/ 3080658 h 3581400"/>
              <a:gd name="connsiteX114" fmla="*/ 3575957 w 6270627"/>
              <a:gd name="connsiteY114" fmla="*/ 3107872 h 3581400"/>
              <a:gd name="connsiteX115" fmla="*/ 3597729 w 6270627"/>
              <a:gd name="connsiteY115" fmla="*/ 3124200 h 3581400"/>
              <a:gd name="connsiteX116" fmla="*/ 3608614 w 6270627"/>
              <a:gd name="connsiteY116" fmla="*/ 3145972 h 3581400"/>
              <a:gd name="connsiteX117" fmla="*/ 3619500 w 6270627"/>
              <a:gd name="connsiteY117" fmla="*/ 3189515 h 3581400"/>
              <a:gd name="connsiteX118" fmla="*/ 3646714 w 6270627"/>
              <a:gd name="connsiteY118" fmla="*/ 3222172 h 3581400"/>
              <a:gd name="connsiteX119" fmla="*/ 3695700 w 6270627"/>
              <a:gd name="connsiteY119" fmla="*/ 3260272 h 3581400"/>
              <a:gd name="connsiteX120" fmla="*/ 3717472 w 6270627"/>
              <a:gd name="connsiteY120" fmla="*/ 3271158 h 3581400"/>
              <a:gd name="connsiteX121" fmla="*/ 3755572 w 6270627"/>
              <a:gd name="connsiteY121" fmla="*/ 3282043 h 3581400"/>
              <a:gd name="connsiteX122" fmla="*/ 3799114 w 6270627"/>
              <a:gd name="connsiteY122" fmla="*/ 3314700 h 3581400"/>
              <a:gd name="connsiteX123" fmla="*/ 3815443 w 6270627"/>
              <a:gd name="connsiteY123" fmla="*/ 3325586 h 3581400"/>
              <a:gd name="connsiteX124" fmla="*/ 3831772 w 6270627"/>
              <a:gd name="connsiteY124" fmla="*/ 3331029 h 3581400"/>
              <a:gd name="connsiteX125" fmla="*/ 3853543 w 6270627"/>
              <a:gd name="connsiteY125" fmla="*/ 3347358 h 3581400"/>
              <a:gd name="connsiteX126" fmla="*/ 3897086 w 6270627"/>
              <a:gd name="connsiteY126" fmla="*/ 3363686 h 3581400"/>
              <a:gd name="connsiteX127" fmla="*/ 3973286 w 6270627"/>
              <a:gd name="connsiteY127" fmla="*/ 3352800 h 3581400"/>
              <a:gd name="connsiteX128" fmla="*/ 4049486 w 6270627"/>
              <a:gd name="connsiteY128" fmla="*/ 3298372 h 3581400"/>
              <a:gd name="connsiteX129" fmla="*/ 4098472 w 6270627"/>
              <a:gd name="connsiteY129" fmla="*/ 3233058 h 3581400"/>
              <a:gd name="connsiteX130" fmla="*/ 4120243 w 6270627"/>
              <a:gd name="connsiteY130" fmla="*/ 3189515 h 3581400"/>
              <a:gd name="connsiteX131" fmla="*/ 4142014 w 6270627"/>
              <a:gd name="connsiteY131" fmla="*/ 3140529 h 3581400"/>
              <a:gd name="connsiteX132" fmla="*/ 4163786 w 6270627"/>
              <a:gd name="connsiteY132" fmla="*/ 3102429 h 3581400"/>
              <a:gd name="connsiteX133" fmla="*/ 4185557 w 6270627"/>
              <a:gd name="connsiteY133" fmla="*/ 3064329 h 3581400"/>
              <a:gd name="connsiteX134" fmla="*/ 4207329 w 6270627"/>
              <a:gd name="connsiteY134" fmla="*/ 3042558 h 3581400"/>
              <a:gd name="connsiteX135" fmla="*/ 4234543 w 6270627"/>
              <a:gd name="connsiteY135" fmla="*/ 3009900 h 3581400"/>
              <a:gd name="connsiteX136" fmla="*/ 4272643 w 6270627"/>
              <a:gd name="connsiteY136" fmla="*/ 2993572 h 3581400"/>
              <a:gd name="connsiteX137" fmla="*/ 4316186 w 6270627"/>
              <a:gd name="connsiteY137" fmla="*/ 2960915 h 3581400"/>
              <a:gd name="connsiteX138" fmla="*/ 4354286 w 6270627"/>
              <a:gd name="connsiteY138" fmla="*/ 2944586 h 3581400"/>
              <a:gd name="connsiteX139" fmla="*/ 4386943 w 6270627"/>
              <a:gd name="connsiteY139" fmla="*/ 2928258 h 3581400"/>
              <a:gd name="connsiteX140" fmla="*/ 4441372 w 6270627"/>
              <a:gd name="connsiteY140" fmla="*/ 2862943 h 3581400"/>
              <a:gd name="connsiteX141" fmla="*/ 4446814 w 6270627"/>
              <a:gd name="connsiteY141" fmla="*/ 2846615 h 3581400"/>
              <a:gd name="connsiteX142" fmla="*/ 4463143 w 6270627"/>
              <a:gd name="connsiteY142" fmla="*/ 2841172 h 3581400"/>
              <a:gd name="connsiteX143" fmla="*/ 4495800 w 6270627"/>
              <a:gd name="connsiteY143" fmla="*/ 2824843 h 3581400"/>
              <a:gd name="connsiteX144" fmla="*/ 4582886 w 6270627"/>
              <a:gd name="connsiteY144" fmla="*/ 2813958 h 3581400"/>
              <a:gd name="connsiteX145" fmla="*/ 4528457 w 6270627"/>
              <a:gd name="connsiteY145" fmla="*/ 2824843 h 3581400"/>
              <a:gd name="connsiteX146" fmla="*/ 4430486 w 6270627"/>
              <a:gd name="connsiteY146" fmla="*/ 2846615 h 3581400"/>
              <a:gd name="connsiteX147" fmla="*/ 4359729 w 6270627"/>
              <a:gd name="connsiteY147" fmla="*/ 2835729 h 3581400"/>
              <a:gd name="connsiteX148" fmla="*/ 4397829 w 6270627"/>
              <a:gd name="connsiteY148" fmla="*/ 2792186 h 3581400"/>
              <a:gd name="connsiteX149" fmla="*/ 4441372 w 6270627"/>
              <a:gd name="connsiteY149" fmla="*/ 2721429 h 3581400"/>
              <a:gd name="connsiteX150" fmla="*/ 4468586 w 6270627"/>
              <a:gd name="connsiteY150" fmla="*/ 2677886 h 3581400"/>
              <a:gd name="connsiteX151" fmla="*/ 4484914 w 6270627"/>
              <a:gd name="connsiteY151" fmla="*/ 2667000 h 3581400"/>
              <a:gd name="connsiteX152" fmla="*/ 4517572 w 6270627"/>
              <a:gd name="connsiteY152" fmla="*/ 2639786 h 3581400"/>
              <a:gd name="connsiteX153" fmla="*/ 4582886 w 6270627"/>
              <a:gd name="connsiteY153" fmla="*/ 2596243 h 3581400"/>
              <a:gd name="connsiteX154" fmla="*/ 4626429 w 6270627"/>
              <a:gd name="connsiteY154" fmla="*/ 2569029 h 3581400"/>
              <a:gd name="connsiteX155" fmla="*/ 4865914 w 6270627"/>
              <a:gd name="connsiteY155" fmla="*/ 2432958 h 3581400"/>
              <a:gd name="connsiteX156" fmla="*/ 4953000 w 6270627"/>
              <a:gd name="connsiteY156" fmla="*/ 2411186 h 3581400"/>
              <a:gd name="connsiteX157" fmla="*/ 5203372 w 6270627"/>
              <a:gd name="connsiteY157" fmla="*/ 2318658 h 3581400"/>
              <a:gd name="connsiteX158" fmla="*/ 5393872 w 6270627"/>
              <a:gd name="connsiteY158" fmla="*/ 2286000 h 3581400"/>
              <a:gd name="connsiteX159" fmla="*/ 5453743 w 6270627"/>
              <a:gd name="connsiteY159" fmla="*/ 2275115 h 3581400"/>
              <a:gd name="connsiteX160" fmla="*/ 5508172 w 6270627"/>
              <a:gd name="connsiteY160" fmla="*/ 2269672 h 3581400"/>
              <a:gd name="connsiteX161" fmla="*/ 5638800 w 6270627"/>
              <a:gd name="connsiteY161" fmla="*/ 2258786 h 3581400"/>
              <a:gd name="connsiteX162" fmla="*/ 5981700 w 6270627"/>
              <a:gd name="connsiteY162" fmla="*/ 2242458 h 3581400"/>
              <a:gd name="connsiteX163" fmla="*/ 6128657 w 6270627"/>
              <a:gd name="connsiteY163" fmla="*/ 2084615 h 3581400"/>
              <a:gd name="connsiteX164" fmla="*/ 6161314 w 6270627"/>
              <a:gd name="connsiteY164" fmla="*/ 2024743 h 3581400"/>
              <a:gd name="connsiteX165" fmla="*/ 6226629 w 6270627"/>
              <a:gd name="connsiteY165" fmla="*/ 1861458 h 3581400"/>
              <a:gd name="connsiteX166" fmla="*/ 6248400 w 6270627"/>
              <a:gd name="connsiteY166" fmla="*/ 1763486 h 3581400"/>
              <a:gd name="connsiteX167" fmla="*/ 6264729 w 6270627"/>
              <a:gd name="connsiteY167" fmla="*/ 1709058 h 3581400"/>
              <a:gd name="connsiteX168" fmla="*/ 6253843 w 6270627"/>
              <a:gd name="connsiteY168" fmla="*/ 1491343 h 3581400"/>
              <a:gd name="connsiteX169" fmla="*/ 6155872 w 6270627"/>
              <a:gd name="connsiteY169" fmla="*/ 1366158 h 3581400"/>
              <a:gd name="connsiteX170" fmla="*/ 5965372 w 6270627"/>
              <a:gd name="connsiteY170" fmla="*/ 1186543 h 3581400"/>
              <a:gd name="connsiteX171" fmla="*/ 5872843 w 6270627"/>
              <a:gd name="connsiteY171" fmla="*/ 1099458 h 3581400"/>
              <a:gd name="connsiteX172" fmla="*/ 5736772 w 6270627"/>
              <a:gd name="connsiteY172" fmla="*/ 1017815 h 3581400"/>
              <a:gd name="connsiteX173" fmla="*/ 5622472 w 6270627"/>
              <a:gd name="connsiteY173" fmla="*/ 930729 h 3581400"/>
              <a:gd name="connsiteX174" fmla="*/ 5388429 w 6270627"/>
              <a:gd name="connsiteY174" fmla="*/ 707572 h 3581400"/>
              <a:gd name="connsiteX175" fmla="*/ 5355772 w 6270627"/>
              <a:gd name="connsiteY175" fmla="*/ 642258 h 3581400"/>
              <a:gd name="connsiteX176" fmla="*/ 5312229 w 6270627"/>
              <a:gd name="connsiteY176" fmla="*/ 500743 h 3581400"/>
              <a:gd name="connsiteX177" fmla="*/ 5148943 w 6270627"/>
              <a:gd name="connsiteY177" fmla="*/ 293915 h 3581400"/>
              <a:gd name="connsiteX178" fmla="*/ 4914900 w 6270627"/>
              <a:gd name="connsiteY178" fmla="*/ 163286 h 3581400"/>
              <a:gd name="connsiteX179" fmla="*/ 4778829 w 6270627"/>
              <a:gd name="connsiteY179" fmla="*/ 130629 h 3581400"/>
              <a:gd name="connsiteX180" fmla="*/ 4463143 w 6270627"/>
              <a:gd name="connsiteY180" fmla="*/ 114300 h 3581400"/>
              <a:gd name="connsiteX181" fmla="*/ 3973286 w 6270627"/>
              <a:gd name="connsiteY181" fmla="*/ 114300 h 3581400"/>
              <a:gd name="connsiteX182" fmla="*/ 3826329 w 6270627"/>
              <a:gd name="connsiteY182" fmla="*/ 76200 h 3581400"/>
              <a:gd name="connsiteX183" fmla="*/ 3581400 w 6270627"/>
              <a:gd name="connsiteY183" fmla="*/ 16329 h 3581400"/>
              <a:gd name="connsiteX184" fmla="*/ 3472543 w 6270627"/>
              <a:gd name="connsiteY184" fmla="*/ 10886 h 3581400"/>
              <a:gd name="connsiteX185" fmla="*/ 3004457 w 6270627"/>
              <a:gd name="connsiteY185" fmla="*/ 0 h 3581400"/>
              <a:gd name="connsiteX186" fmla="*/ 2509157 w 6270627"/>
              <a:gd name="connsiteY186" fmla="*/ 65315 h 3581400"/>
              <a:gd name="connsiteX187" fmla="*/ 2318657 w 6270627"/>
              <a:gd name="connsiteY187" fmla="*/ 130629 h 3581400"/>
              <a:gd name="connsiteX188" fmla="*/ 2231572 w 6270627"/>
              <a:gd name="connsiteY188" fmla="*/ 174172 h 3581400"/>
              <a:gd name="connsiteX189" fmla="*/ 2204357 w 6270627"/>
              <a:gd name="connsiteY189" fmla="*/ 185058 h 3581400"/>
              <a:gd name="connsiteX190" fmla="*/ 2182586 w 6270627"/>
              <a:gd name="connsiteY190" fmla="*/ 201386 h 3581400"/>
              <a:gd name="connsiteX191" fmla="*/ 2041072 w 6270627"/>
              <a:gd name="connsiteY191" fmla="*/ 212272 h 3581400"/>
              <a:gd name="connsiteX192" fmla="*/ 1992086 w 6270627"/>
              <a:gd name="connsiteY192" fmla="*/ 234043 h 3581400"/>
              <a:gd name="connsiteX193" fmla="*/ 1970314 w 6270627"/>
              <a:gd name="connsiteY193" fmla="*/ 239486 h 3581400"/>
              <a:gd name="connsiteX194" fmla="*/ 1910443 w 6270627"/>
              <a:gd name="connsiteY194" fmla="*/ 244929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6270627" h="3581400">
                <a:moveTo>
                  <a:pt x="1910443" y="244929"/>
                </a:moveTo>
                <a:lnTo>
                  <a:pt x="1317172" y="255815"/>
                </a:lnTo>
                <a:cubicBezTo>
                  <a:pt x="973022" y="257980"/>
                  <a:pt x="1143048" y="215085"/>
                  <a:pt x="908957" y="299358"/>
                </a:cubicBezTo>
                <a:cubicBezTo>
                  <a:pt x="879929" y="322944"/>
                  <a:pt x="849355" y="344746"/>
                  <a:pt x="821872" y="370115"/>
                </a:cubicBezTo>
                <a:cubicBezTo>
                  <a:pt x="702793" y="480034"/>
                  <a:pt x="831139" y="382995"/>
                  <a:pt x="713014" y="478972"/>
                </a:cubicBezTo>
                <a:cubicBezTo>
                  <a:pt x="673865" y="510780"/>
                  <a:pt x="632863" y="540244"/>
                  <a:pt x="593272" y="571500"/>
                </a:cubicBezTo>
                <a:cubicBezTo>
                  <a:pt x="563915" y="594676"/>
                  <a:pt x="535239" y="618702"/>
                  <a:pt x="506186" y="642258"/>
                </a:cubicBezTo>
                <a:cubicBezTo>
                  <a:pt x="424595" y="708413"/>
                  <a:pt x="365556" y="751195"/>
                  <a:pt x="293914" y="827315"/>
                </a:cubicBezTo>
                <a:cubicBezTo>
                  <a:pt x="266530" y="856410"/>
                  <a:pt x="242174" y="888249"/>
                  <a:pt x="217714" y="919843"/>
                </a:cubicBezTo>
                <a:cubicBezTo>
                  <a:pt x="198606" y="944525"/>
                  <a:pt x="178884" y="969006"/>
                  <a:pt x="163286" y="996043"/>
                </a:cubicBezTo>
                <a:cubicBezTo>
                  <a:pt x="130697" y="1052531"/>
                  <a:pt x="131376" y="1096276"/>
                  <a:pt x="108857" y="1159329"/>
                </a:cubicBezTo>
                <a:cubicBezTo>
                  <a:pt x="76094" y="1251066"/>
                  <a:pt x="32909" y="1338086"/>
                  <a:pt x="5443" y="1431472"/>
                </a:cubicBezTo>
                <a:cubicBezTo>
                  <a:pt x="2833" y="1440347"/>
                  <a:pt x="1814" y="1449615"/>
                  <a:pt x="0" y="1458686"/>
                </a:cubicBezTo>
                <a:cubicBezTo>
                  <a:pt x="12700" y="1480457"/>
                  <a:pt x="18418" y="1508255"/>
                  <a:pt x="38100" y="1524000"/>
                </a:cubicBezTo>
                <a:cubicBezTo>
                  <a:pt x="66006" y="1546325"/>
                  <a:pt x="105043" y="1549812"/>
                  <a:pt x="136072" y="1567543"/>
                </a:cubicBezTo>
                <a:cubicBezTo>
                  <a:pt x="168553" y="1586104"/>
                  <a:pt x="207967" y="1606783"/>
                  <a:pt x="234043" y="1632858"/>
                </a:cubicBezTo>
                <a:cubicBezTo>
                  <a:pt x="257853" y="1656666"/>
                  <a:pt x="243772" y="1645226"/>
                  <a:pt x="277586" y="1665515"/>
                </a:cubicBezTo>
                <a:cubicBezTo>
                  <a:pt x="283604" y="1677552"/>
                  <a:pt x="305737" y="1713816"/>
                  <a:pt x="299357" y="1730829"/>
                </a:cubicBezTo>
                <a:cubicBezTo>
                  <a:pt x="294375" y="1744114"/>
                  <a:pt x="253471" y="1799520"/>
                  <a:pt x="234043" y="1812472"/>
                </a:cubicBezTo>
                <a:cubicBezTo>
                  <a:pt x="227819" y="1816621"/>
                  <a:pt x="219529" y="1816101"/>
                  <a:pt x="212272" y="1817915"/>
                </a:cubicBezTo>
                <a:cubicBezTo>
                  <a:pt x="206829" y="1828801"/>
                  <a:pt x="198330" y="1838638"/>
                  <a:pt x="195943" y="1850572"/>
                </a:cubicBezTo>
                <a:cubicBezTo>
                  <a:pt x="194476" y="1857907"/>
                  <a:pt x="198759" y="1865339"/>
                  <a:pt x="201386" y="1872343"/>
                </a:cubicBezTo>
                <a:cubicBezTo>
                  <a:pt x="212465" y="1901887"/>
                  <a:pt x="213098" y="1892796"/>
                  <a:pt x="239486" y="1915886"/>
                </a:cubicBezTo>
                <a:cubicBezTo>
                  <a:pt x="245279" y="1920955"/>
                  <a:pt x="249970" y="1927206"/>
                  <a:pt x="255814" y="1932215"/>
                </a:cubicBezTo>
                <a:cubicBezTo>
                  <a:pt x="262702" y="1938119"/>
                  <a:pt x="271172" y="1942129"/>
                  <a:pt x="277586" y="1948543"/>
                </a:cubicBezTo>
                <a:cubicBezTo>
                  <a:pt x="284000" y="1954957"/>
                  <a:pt x="287500" y="1963901"/>
                  <a:pt x="293914" y="1970315"/>
                </a:cubicBezTo>
                <a:cubicBezTo>
                  <a:pt x="303934" y="1980335"/>
                  <a:pt x="316039" y="1988050"/>
                  <a:pt x="326572" y="1997529"/>
                </a:cubicBezTo>
                <a:cubicBezTo>
                  <a:pt x="334200" y="2004394"/>
                  <a:pt x="340133" y="2013142"/>
                  <a:pt x="348343" y="2019300"/>
                </a:cubicBezTo>
                <a:cubicBezTo>
                  <a:pt x="354834" y="2024168"/>
                  <a:pt x="363021" y="2026246"/>
                  <a:pt x="370114" y="2030186"/>
                </a:cubicBezTo>
                <a:cubicBezTo>
                  <a:pt x="379362" y="2035324"/>
                  <a:pt x="388404" y="2040835"/>
                  <a:pt x="397329" y="2046515"/>
                </a:cubicBezTo>
                <a:cubicBezTo>
                  <a:pt x="408367" y="2053539"/>
                  <a:pt x="418501" y="2062021"/>
                  <a:pt x="429986" y="2068286"/>
                </a:cubicBezTo>
                <a:cubicBezTo>
                  <a:pt x="453063" y="2080873"/>
                  <a:pt x="463810" y="2080274"/>
                  <a:pt x="489857" y="2084615"/>
                </a:cubicBezTo>
                <a:cubicBezTo>
                  <a:pt x="500358" y="2090915"/>
                  <a:pt x="542814" y="2115800"/>
                  <a:pt x="549729" y="2122715"/>
                </a:cubicBezTo>
                <a:cubicBezTo>
                  <a:pt x="555172" y="2128158"/>
                  <a:pt x="559653" y="2134773"/>
                  <a:pt x="566057" y="2139043"/>
                </a:cubicBezTo>
                <a:cubicBezTo>
                  <a:pt x="570831" y="2142226"/>
                  <a:pt x="577112" y="2142226"/>
                  <a:pt x="582386" y="2144486"/>
                </a:cubicBezTo>
                <a:cubicBezTo>
                  <a:pt x="614455" y="2158230"/>
                  <a:pt x="625389" y="2173752"/>
                  <a:pt x="669472" y="2177143"/>
                </a:cubicBezTo>
                <a:cubicBezTo>
                  <a:pt x="758408" y="2183984"/>
                  <a:pt x="716691" y="2180232"/>
                  <a:pt x="794657" y="2188029"/>
                </a:cubicBezTo>
                <a:cubicBezTo>
                  <a:pt x="800282" y="2189435"/>
                  <a:pt x="855260" y="2201097"/>
                  <a:pt x="865414" y="2209800"/>
                </a:cubicBezTo>
                <a:cubicBezTo>
                  <a:pt x="871575" y="2215080"/>
                  <a:pt x="873104" y="2224114"/>
                  <a:pt x="876300" y="2231572"/>
                </a:cubicBezTo>
                <a:cubicBezTo>
                  <a:pt x="884558" y="2250841"/>
                  <a:pt x="880796" y="2251684"/>
                  <a:pt x="887186" y="2275115"/>
                </a:cubicBezTo>
                <a:cubicBezTo>
                  <a:pt x="890205" y="2286185"/>
                  <a:pt x="893412" y="2297286"/>
                  <a:pt x="898072" y="2307772"/>
                </a:cubicBezTo>
                <a:cubicBezTo>
                  <a:pt x="904183" y="2321521"/>
                  <a:pt x="940635" y="2361319"/>
                  <a:pt x="941614" y="2362200"/>
                </a:cubicBezTo>
                <a:cubicBezTo>
                  <a:pt x="947645" y="2367628"/>
                  <a:pt x="956293" y="2369145"/>
                  <a:pt x="963386" y="2373086"/>
                </a:cubicBezTo>
                <a:cubicBezTo>
                  <a:pt x="972634" y="2378224"/>
                  <a:pt x="980969" y="2385037"/>
                  <a:pt x="990600" y="2389415"/>
                </a:cubicBezTo>
                <a:cubicBezTo>
                  <a:pt x="1001046" y="2394163"/>
                  <a:pt x="1012371" y="2396672"/>
                  <a:pt x="1023257" y="2400300"/>
                </a:cubicBezTo>
                <a:lnTo>
                  <a:pt x="1039586" y="2405743"/>
                </a:lnTo>
                <a:lnTo>
                  <a:pt x="1072243" y="2416629"/>
                </a:lnTo>
                <a:lnTo>
                  <a:pt x="1104900" y="2427515"/>
                </a:lnTo>
                <a:cubicBezTo>
                  <a:pt x="1112157" y="2432958"/>
                  <a:pt x="1118796" y="2439342"/>
                  <a:pt x="1126672" y="2443843"/>
                </a:cubicBezTo>
                <a:cubicBezTo>
                  <a:pt x="1131653" y="2446689"/>
                  <a:pt x="1139818" y="2444512"/>
                  <a:pt x="1143000" y="2449286"/>
                </a:cubicBezTo>
                <a:cubicBezTo>
                  <a:pt x="1148131" y="2456983"/>
                  <a:pt x="1147193" y="2467334"/>
                  <a:pt x="1148443" y="2476500"/>
                </a:cubicBezTo>
                <a:cubicBezTo>
                  <a:pt x="1155765" y="2530192"/>
                  <a:pt x="1159582" y="2571562"/>
                  <a:pt x="1164772" y="2623458"/>
                </a:cubicBezTo>
                <a:cubicBezTo>
                  <a:pt x="1166586" y="2661558"/>
                  <a:pt x="1166761" y="2699771"/>
                  <a:pt x="1170214" y="2737758"/>
                </a:cubicBezTo>
                <a:cubicBezTo>
                  <a:pt x="1173360" y="2772369"/>
                  <a:pt x="1184261" y="2817298"/>
                  <a:pt x="1191986" y="2852058"/>
                </a:cubicBezTo>
                <a:lnTo>
                  <a:pt x="1202872" y="2971800"/>
                </a:lnTo>
                <a:cubicBezTo>
                  <a:pt x="1204686" y="2991757"/>
                  <a:pt x="1205267" y="3011865"/>
                  <a:pt x="1208314" y="3031672"/>
                </a:cubicBezTo>
                <a:cubicBezTo>
                  <a:pt x="1214973" y="3074956"/>
                  <a:pt x="1220194" y="3104452"/>
                  <a:pt x="1224643" y="3145972"/>
                </a:cubicBezTo>
                <a:cubicBezTo>
                  <a:pt x="1228528" y="3182231"/>
                  <a:pt x="1229006" y="3218950"/>
                  <a:pt x="1235529" y="3254829"/>
                </a:cubicBezTo>
                <a:cubicBezTo>
                  <a:pt x="1239157" y="3274786"/>
                  <a:pt x="1243405" y="3294640"/>
                  <a:pt x="1246414" y="3314700"/>
                </a:cubicBezTo>
                <a:cubicBezTo>
                  <a:pt x="1248103" y="3325958"/>
                  <a:pt x="1256624" y="3409322"/>
                  <a:pt x="1257300" y="3418115"/>
                </a:cubicBezTo>
                <a:cubicBezTo>
                  <a:pt x="1258129" y="3428886"/>
                  <a:pt x="1262716" y="3528662"/>
                  <a:pt x="1268186" y="3554186"/>
                </a:cubicBezTo>
                <a:cubicBezTo>
                  <a:pt x="1270233" y="3563739"/>
                  <a:pt x="1275443" y="3572329"/>
                  <a:pt x="1279072" y="3581400"/>
                </a:cubicBezTo>
                <a:cubicBezTo>
                  <a:pt x="1286329" y="3577772"/>
                  <a:pt x="1295322" y="3576461"/>
                  <a:pt x="1300843" y="3570515"/>
                </a:cubicBezTo>
                <a:cubicBezTo>
                  <a:pt x="1319361" y="3550572"/>
                  <a:pt x="1334338" y="3527576"/>
                  <a:pt x="1349829" y="3505200"/>
                </a:cubicBezTo>
                <a:cubicBezTo>
                  <a:pt x="1367017" y="3480373"/>
                  <a:pt x="1377462" y="3450352"/>
                  <a:pt x="1398814" y="3429000"/>
                </a:cubicBezTo>
                <a:cubicBezTo>
                  <a:pt x="1431713" y="3396101"/>
                  <a:pt x="1538755" y="3336403"/>
                  <a:pt x="1578429" y="3309258"/>
                </a:cubicBezTo>
                <a:cubicBezTo>
                  <a:pt x="1584782" y="3304911"/>
                  <a:pt x="1589314" y="3298372"/>
                  <a:pt x="1594757" y="3292929"/>
                </a:cubicBezTo>
                <a:cubicBezTo>
                  <a:pt x="1596571" y="3287486"/>
                  <a:pt x="1594541" y="3277543"/>
                  <a:pt x="1600200" y="3276600"/>
                </a:cubicBezTo>
                <a:cubicBezTo>
                  <a:pt x="1609861" y="3274990"/>
                  <a:pt x="1648679" y="3300245"/>
                  <a:pt x="1654629" y="3303815"/>
                </a:cubicBezTo>
                <a:cubicBezTo>
                  <a:pt x="1707243" y="3302001"/>
                  <a:pt x="1759912" y="3301375"/>
                  <a:pt x="1812472" y="3298372"/>
                </a:cubicBezTo>
                <a:cubicBezTo>
                  <a:pt x="1823490" y="3297742"/>
                  <a:pt x="1834559" y="3296100"/>
                  <a:pt x="1845129" y="3292929"/>
                </a:cubicBezTo>
                <a:cubicBezTo>
                  <a:pt x="1852900" y="3290597"/>
                  <a:pt x="1859442" y="3285239"/>
                  <a:pt x="1866900" y="3282043"/>
                </a:cubicBezTo>
                <a:cubicBezTo>
                  <a:pt x="1872174" y="3279783"/>
                  <a:pt x="1877955" y="3278860"/>
                  <a:pt x="1883229" y="3276600"/>
                </a:cubicBezTo>
                <a:cubicBezTo>
                  <a:pt x="1890687" y="3273404"/>
                  <a:pt x="1897403" y="3268564"/>
                  <a:pt x="1905000" y="3265715"/>
                </a:cubicBezTo>
                <a:cubicBezTo>
                  <a:pt x="1912004" y="3263088"/>
                  <a:pt x="1919437" y="3261739"/>
                  <a:pt x="1926772" y="3260272"/>
                </a:cubicBezTo>
                <a:cubicBezTo>
                  <a:pt x="1946662" y="3256294"/>
                  <a:pt x="1966686" y="3253015"/>
                  <a:pt x="1986643" y="3249386"/>
                </a:cubicBezTo>
                <a:cubicBezTo>
                  <a:pt x="1993900" y="3245757"/>
                  <a:pt x="2000956" y="3241696"/>
                  <a:pt x="2008414" y="3238500"/>
                </a:cubicBezTo>
                <a:cubicBezTo>
                  <a:pt x="2013687" y="3236240"/>
                  <a:pt x="2019611" y="3235624"/>
                  <a:pt x="2024743" y="3233058"/>
                </a:cubicBezTo>
                <a:cubicBezTo>
                  <a:pt x="2030594" y="3230133"/>
                  <a:pt x="2034947" y="3224469"/>
                  <a:pt x="2041072" y="3222172"/>
                </a:cubicBezTo>
                <a:cubicBezTo>
                  <a:pt x="2049734" y="3218924"/>
                  <a:pt x="2059215" y="3218543"/>
                  <a:pt x="2068286" y="3216729"/>
                </a:cubicBezTo>
                <a:cubicBezTo>
                  <a:pt x="2075543" y="3211286"/>
                  <a:pt x="2094114" y="3208514"/>
                  <a:pt x="2090057" y="3200400"/>
                </a:cubicBezTo>
                <a:cubicBezTo>
                  <a:pt x="2083878" y="3188042"/>
                  <a:pt x="2064315" y="3190251"/>
                  <a:pt x="2051957" y="3184072"/>
                </a:cubicBezTo>
                <a:cubicBezTo>
                  <a:pt x="2046106" y="3181147"/>
                  <a:pt x="2041389" y="3176287"/>
                  <a:pt x="2035629" y="3173186"/>
                </a:cubicBezTo>
                <a:cubicBezTo>
                  <a:pt x="2027398" y="3168754"/>
                  <a:pt x="1973573" y="3140428"/>
                  <a:pt x="1953986" y="3135086"/>
                </a:cubicBezTo>
                <a:cubicBezTo>
                  <a:pt x="1943339" y="3132182"/>
                  <a:pt x="1932215" y="3131457"/>
                  <a:pt x="1921329" y="3129643"/>
                </a:cubicBezTo>
                <a:cubicBezTo>
                  <a:pt x="1897078" y="3117518"/>
                  <a:pt x="1897410" y="3118381"/>
                  <a:pt x="1872343" y="3102429"/>
                </a:cubicBezTo>
                <a:cubicBezTo>
                  <a:pt x="1861305" y="3095405"/>
                  <a:pt x="1839686" y="3080658"/>
                  <a:pt x="1839686" y="3080658"/>
                </a:cubicBezTo>
                <a:cubicBezTo>
                  <a:pt x="1831050" y="3067704"/>
                  <a:pt x="1819038" y="3050246"/>
                  <a:pt x="1812472" y="3037115"/>
                </a:cubicBezTo>
                <a:cubicBezTo>
                  <a:pt x="1809906" y="3031983"/>
                  <a:pt x="1809289" y="3026060"/>
                  <a:pt x="1807029" y="3020786"/>
                </a:cubicBezTo>
                <a:cubicBezTo>
                  <a:pt x="1803833" y="3013328"/>
                  <a:pt x="1799232" y="3006518"/>
                  <a:pt x="1796143" y="2999015"/>
                </a:cubicBezTo>
                <a:cubicBezTo>
                  <a:pt x="1786521" y="2975648"/>
                  <a:pt x="1768929" y="2928258"/>
                  <a:pt x="1768929" y="2928258"/>
                </a:cubicBezTo>
                <a:cubicBezTo>
                  <a:pt x="1770743" y="2915558"/>
                  <a:pt x="1770752" y="2902466"/>
                  <a:pt x="1774372" y="2890158"/>
                </a:cubicBezTo>
                <a:cubicBezTo>
                  <a:pt x="1790496" y="2835336"/>
                  <a:pt x="1794830" y="2827809"/>
                  <a:pt x="1845129" y="2797629"/>
                </a:cubicBezTo>
                <a:cubicBezTo>
                  <a:pt x="1872959" y="2780931"/>
                  <a:pt x="1899787" y="2755437"/>
                  <a:pt x="1932214" y="2754086"/>
                </a:cubicBezTo>
                <a:lnTo>
                  <a:pt x="2062843" y="2748643"/>
                </a:lnTo>
                <a:cubicBezTo>
                  <a:pt x="2178957" y="2752272"/>
                  <a:pt x="2295428" y="2749747"/>
                  <a:pt x="2411186" y="2759529"/>
                </a:cubicBezTo>
                <a:cubicBezTo>
                  <a:pt x="2425761" y="2760761"/>
                  <a:pt x="2435784" y="2775674"/>
                  <a:pt x="2449286" y="2781300"/>
                </a:cubicBezTo>
                <a:cubicBezTo>
                  <a:pt x="2457825" y="2784858"/>
                  <a:pt x="2467429" y="2784929"/>
                  <a:pt x="2476500" y="2786743"/>
                </a:cubicBezTo>
                <a:cubicBezTo>
                  <a:pt x="2532761" y="2871133"/>
                  <a:pt x="2467972" y="2785653"/>
                  <a:pt x="2520043" y="2830286"/>
                </a:cubicBezTo>
                <a:cubicBezTo>
                  <a:pt x="2526931" y="2836190"/>
                  <a:pt x="2528593" y="2847391"/>
                  <a:pt x="2536372" y="2852058"/>
                </a:cubicBezTo>
                <a:cubicBezTo>
                  <a:pt x="2557033" y="2864455"/>
                  <a:pt x="2609604" y="2866456"/>
                  <a:pt x="2628900" y="2868386"/>
                </a:cubicBezTo>
                <a:cubicBezTo>
                  <a:pt x="2665186" y="2866572"/>
                  <a:pt x="2701665" y="2867107"/>
                  <a:pt x="2737757" y="2862943"/>
                </a:cubicBezTo>
                <a:cubicBezTo>
                  <a:pt x="2749156" y="2861628"/>
                  <a:pt x="2759194" y="2854462"/>
                  <a:pt x="2770414" y="2852058"/>
                </a:cubicBezTo>
                <a:cubicBezTo>
                  <a:pt x="2784717" y="2848993"/>
                  <a:pt x="2799443" y="2848429"/>
                  <a:pt x="2813957" y="2846615"/>
                </a:cubicBezTo>
                <a:cubicBezTo>
                  <a:pt x="2888364" y="2848345"/>
                  <a:pt x="2999101" y="2841683"/>
                  <a:pt x="3086100" y="2857500"/>
                </a:cubicBezTo>
                <a:cubicBezTo>
                  <a:pt x="3104197" y="2860790"/>
                  <a:pt x="3123488" y="2868149"/>
                  <a:pt x="3140529" y="2873829"/>
                </a:cubicBezTo>
                <a:cubicBezTo>
                  <a:pt x="3147786" y="2879272"/>
                  <a:pt x="3154607" y="2885350"/>
                  <a:pt x="3162300" y="2890158"/>
                </a:cubicBezTo>
                <a:cubicBezTo>
                  <a:pt x="3172192" y="2896340"/>
                  <a:pt x="3201367" y="2908953"/>
                  <a:pt x="3211286" y="2911929"/>
                </a:cubicBezTo>
                <a:cubicBezTo>
                  <a:pt x="3220147" y="2914587"/>
                  <a:pt x="3229429" y="2915558"/>
                  <a:pt x="3238500" y="2917372"/>
                </a:cubicBezTo>
                <a:cubicBezTo>
                  <a:pt x="3251200" y="2926443"/>
                  <a:pt x="3262641" y="2937606"/>
                  <a:pt x="3276600" y="2944586"/>
                </a:cubicBezTo>
                <a:cubicBezTo>
                  <a:pt x="3358336" y="2985454"/>
                  <a:pt x="3350314" y="2948369"/>
                  <a:pt x="3450772" y="3015343"/>
                </a:cubicBezTo>
                <a:cubicBezTo>
                  <a:pt x="3488203" y="3040297"/>
                  <a:pt x="3471017" y="3032978"/>
                  <a:pt x="3499757" y="3042558"/>
                </a:cubicBezTo>
                <a:cubicBezTo>
                  <a:pt x="3508829" y="3049815"/>
                  <a:pt x="3517455" y="3057667"/>
                  <a:pt x="3526972" y="3064329"/>
                </a:cubicBezTo>
                <a:cubicBezTo>
                  <a:pt x="3535639" y="3070396"/>
                  <a:pt x="3546279" y="3073630"/>
                  <a:pt x="3554186" y="3080658"/>
                </a:cubicBezTo>
                <a:cubicBezTo>
                  <a:pt x="3562869" y="3088376"/>
                  <a:pt x="3567742" y="3099658"/>
                  <a:pt x="3575957" y="3107872"/>
                </a:cubicBezTo>
                <a:cubicBezTo>
                  <a:pt x="3582372" y="3114286"/>
                  <a:pt x="3590472" y="3118757"/>
                  <a:pt x="3597729" y="3124200"/>
                </a:cubicBezTo>
                <a:cubicBezTo>
                  <a:pt x="3601357" y="3131457"/>
                  <a:pt x="3606048" y="3138275"/>
                  <a:pt x="3608614" y="3145972"/>
                </a:cubicBezTo>
                <a:cubicBezTo>
                  <a:pt x="3613345" y="3160165"/>
                  <a:pt x="3609922" y="3178022"/>
                  <a:pt x="3619500" y="3189515"/>
                </a:cubicBezTo>
                <a:lnTo>
                  <a:pt x="3646714" y="3222172"/>
                </a:lnTo>
                <a:cubicBezTo>
                  <a:pt x="3657289" y="3253895"/>
                  <a:pt x="3647026" y="3235934"/>
                  <a:pt x="3695700" y="3260272"/>
                </a:cubicBezTo>
                <a:cubicBezTo>
                  <a:pt x="3702957" y="3263901"/>
                  <a:pt x="3709600" y="3269190"/>
                  <a:pt x="3717472" y="3271158"/>
                </a:cubicBezTo>
                <a:cubicBezTo>
                  <a:pt x="3744809" y="3277991"/>
                  <a:pt x="3732147" y="3274235"/>
                  <a:pt x="3755572" y="3282043"/>
                </a:cubicBezTo>
                <a:cubicBezTo>
                  <a:pt x="3770086" y="3292929"/>
                  <a:pt x="3784018" y="3304636"/>
                  <a:pt x="3799114" y="3314700"/>
                </a:cubicBezTo>
                <a:cubicBezTo>
                  <a:pt x="3804557" y="3318329"/>
                  <a:pt x="3809592" y="3322660"/>
                  <a:pt x="3815443" y="3325586"/>
                </a:cubicBezTo>
                <a:cubicBezTo>
                  <a:pt x="3820575" y="3328152"/>
                  <a:pt x="3826329" y="3329215"/>
                  <a:pt x="3831772" y="3331029"/>
                </a:cubicBezTo>
                <a:cubicBezTo>
                  <a:pt x="3839029" y="3336472"/>
                  <a:pt x="3845613" y="3342953"/>
                  <a:pt x="3853543" y="3347358"/>
                </a:cubicBezTo>
                <a:cubicBezTo>
                  <a:pt x="3863302" y="3352780"/>
                  <a:pt x="3884867" y="3359613"/>
                  <a:pt x="3897086" y="3363686"/>
                </a:cubicBezTo>
                <a:cubicBezTo>
                  <a:pt x="3922486" y="3360057"/>
                  <a:pt x="3948615" y="3359849"/>
                  <a:pt x="3973286" y="3352800"/>
                </a:cubicBezTo>
                <a:cubicBezTo>
                  <a:pt x="3996255" y="3346238"/>
                  <a:pt x="4034191" y="3313667"/>
                  <a:pt x="4049486" y="3298372"/>
                </a:cubicBezTo>
                <a:cubicBezTo>
                  <a:pt x="4064885" y="3282973"/>
                  <a:pt x="4087482" y="3252291"/>
                  <a:pt x="4098472" y="3233058"/>
                </a:cubicBezTo>
                <a:cubicBezTo>
                  <a:pt x="4106523" y="3218969"/>
                  <a:pt x="4113334" y="3204198"/>
                  <a:pt x="4120243" y="3189515"/>
                </a:cubicBezTo>
                <a:cubicBezTo>
                  <a:pt x="4127851" y="3173347"/>
                  <a:pt x="4134023" y="3156511"/>
                  <a:pt x="4142014" y="3140529"/>
                </a:cubicBezTo>
                <a:cubicBezTo>
                  <a:pt x="4148556" y="3127446"/>
                  <a:pt x="4156781" y="3115270"/>
                  <a:pt x="4163786" y="3102429"/>
                </a:cubicBezTo>
                <a:cubicBezTo>
                  <a:pt x="4171504" y="3088280"/>
                  <a:pt x="4175085" y="3076547"/>
                  <a:pt x="4185557" y="3064329"/>
                </a:cubicBezTo>
                <a:cubicBezTo>
                  <a:pt x="4192236" y="3056537"/>
                  <a:pt x="4200650" y="3050350"/>
                  <a:pt x="4207329" y="3042558"/>
                </a:cubicBezTo>
                <a:cubicBezTo>
                  <a:pt x="4218831" y="3029138"/>
                  <a:pt x="4217886" y="3019894"/>
                  <a:pt x="4234543" y="3009900"/>
                </a:cubicBezTo>
                <a:cubicBezTo>
                  <a:pt x="4246391" y="3002791"/>
                  <a:pt x="4260795" y="3000681"/>
                  <a:pt x="4272643" y="2993572"/>
                </a:cubicBezTo>
                <a:cubicBezTo>
                  <a:pt x="4288200" y="2984238"/>
                  <a:pt x="4300629" y="2970249"/>
                  <a:pt x="4316186" y="2960915"/>
                </a:cubicBezTo>
                <a:cubicBezTo>
                  <a:pt x="4328034" y="2953806"/>
                  <a:pt x="4341740" y="2950376"/>
                  <a:pt x="4354286" y="2944586"/>
                </a:cubicBezTo>
                <a:cubicBezTo>
                  <a:pt x="4365336" y="2939486"/>
                  <a:pt x="4376057" y="2933701"/>
                  <a:pt x="4386943" y="2928258"/>
                </a:cubicBezTo>
                <a:cubicBezTo>
                  <a:pt x="4405086" y="2906486"/>
                  <a:pt x="4432411" y="2889829"/>
                  <a:pt x="4441372" y="2862943"/>
                </a:cubicBezTo>
                <a:cubicBezTo>
                  <a:pt x="4443186" y="2857500"/>
                  <a:pt x="4442757" y="2850672"/>
                  <a:pt x="4446814" y="2846615"/>
                </a:cubicBezTo>
                <a:cubicBezTo>
                  <a:pt x="4450871" y="2842558"/>
                  <a:pt x="4457900" y="2843502"/>
                  <a:pt x="4463143" y="2841172"/>
                </a:cubicBezTo>
                <a:cubicBezTo>
                  <a:pt x="4474265" y="2836229"/>
                  <a:pt x="4484362" y="2829002"/>
                  <a:pt x="4495800" y="2824843"/>
                </a:cubicBezTo>
                <a:cubicBezTo>
                  <a:pt x="4514548" y="2818025"/>
                  <a:pt x="4574708" y="2814701"/>
                  <a:pt x="4582886" y="2813958"/>
                </a:cubicBezTo>
                <a:cubicBezTo>
                  <a:pt x="4564743" y="2817586"/>
                  <a:pt x="4546456" y="2820558"/>
                  <a:pt x="4528457" y="2824843"/>
                </a:cubicBezTo>
                <a:cubicBezTo>
                  <a:pt x="4429927" y="2848302"/>
                  <a:pt x="4505364" y="2835918"/>
                  <a:pt x="4430486" y="2846615"/>
                </a:cubicBezTo>
                <a:lnTo>
                  <a:pt x="4359729" y="2835729"/>
                </a:lnTo>
                <a:cubicBezTo>
                  <a:pt x="4349806" y="2819191"/>
                  <a:pt x="4386619" y="2807880"/>
                  <a:pt x="4397829" y="2792186"/>
                </a:cubicBezTo>
                <a:cubicBezTo>
                  <a:pt x="4413926" y="2769651"/>
                  <a:pt x="4428987" y="2746199"/>
                  <a:pt x="4441372" y="2721429"/>
                </a:cubicBezTo>
                <a:cubicBezTo>
                  <a:pt x="4449995" y="2704181"/>
                  <a:pt x="4454454" y="2692019"/>
                  <a:pt x="4468586" y="2677886"/>
                </a:cubicBezTo>
                <a:cubicBezTo>
                  <a:pt x="4473211" y="2673260"/>
                  <a:pt x="4479751" y="2671016"/>
                  <a:pt x="4484914" y="2667000"/>
                </a:cubicBezTo>
                <a:cubicBezTo>
                  <a:pt x="4496099" y="2658300"/>
                  <a:pt x="4506084" y="2648082"/>
                  <a:pt x="4517572" y="2639786"/>
                </a:cubicBezTo>
                <a:cubicBezTo>
                  <a:pt x="4538784" y="2624466"/>
                  <a:pt x="4560947" y="2610503"/>
                  <a:pt x="4582886" y="2596243"/>
                </a:cubicBezTo>
                <a:cubicBezTo>
                  <a:pt x="4597237" y="2586915"/>
                  <a:pt x="4613434" y="2580168"/>
                  <a:pt x="4626429" y="2569029"/>
                </a:cubicBezTo>
                <a:cubicBezTo>
                  <a:pt x="4701018" y="2505096"/>
                  <a:pt x="4743513" y="2463559"/>
                  <a:pt x="4865914" y="2432958"/>
                </a:cubicBezTo>
                <a:cubicBezTo>
                  <a:pt x="4894943" y="2425701"/>
                  <a:pt x="4924689" y="2420872"/>
                  <a:pt x="4953000" y="2411186"/>
                </a:cubicBezTo>
                <a:cubicBezTo>
                  <a:pt x="5116845" y="2355133"/>
                  <a:pt x="5030106" y="2364862"/>
                  <a:pt x="5203372" y="2318658"/>
                </a:cubicBezTo>
                <a:cubicBezTo>
                  <a:pt x="5271069" y="2300606"/>
                  <a:pt x="5326780" y="2296734"/>
                  <a:pt x="5393872" y="2286000"/>
                </a:cubicBezTo>
                <a:cubicBezTo>
                  <a:pt x="5413901" y="2282795"/>
                  <a:pt x="5433663" y="2277984"/>
                  <a:pt x="5453743" y="2275115"/>
                </a:cubicBezTo>
                <a:cubicBezTo>
                  <a:pt x="5471793" y="2272536"/>
                  <a:pt x="5490009" y="2271275"/>
                  <a:pt x="5508172" y="2269672"/>
                </a:cubicBezTo>
                <a:cubicBezTo>
                  <a:pt x="5551696" y="2265831"/>
                  <a:pt x="5595374" y="2263611"/>
                  <a:pt x="5638800" y="2258786"/>
                </a:cubicBezTo>
                <a:cubicBezTo>
                  <a:pt x="5785225" y="2242516"/>
                  <a:pt x="5671368" y="2253951"/>
                  <a:pt x="5981700" y="2242458"/>
                </a:cubicBezTo>
                <a:cubicBezTo>
                  <a:pt x="6092771" y="2106705"/>
                  <a:pt x="6038964" y="2154377"/>
                  <a:pt x="6128657" y="2084615"/>
                </a:cubicBezTo>
                <a:cubicBezTo>
                  <a:pt x="6139543" y="2064658"/>
                  <a:pt x="6151147" y="2045076"/>
                  <a:pt x="6161314" y="2024743"/>
                </a:cubicBezTo>
                <a:cubicBezTo>
                  <a:pt x="6184531" y="1978308"/>
                  <a:pt x="6213125" y="1906882"/>
                  <a:pt x="6226629" y="1861458"/>
                </a:cubicBezTo>
                <a:cubicBezTo>
                  <a:pt x="6236162" y="1829391"/>
                  <a:pt x="6240286" y="1795941"/>
                  <a:pt x="6248400" y="1763486"/>
                </a:cubicBezTo>
                <a:cubicBezTo>
                  <a:pt x="6252994" y="1745110"/>
                  <a:pt x="6259286" y="1727201"/>
                  <a:pt x="6264729" y="1709058"/>
                </a:cubicBezTo>
                <a:cubicBezTo>
                  <a:pt x="6268735" y="1644969"/>
                  <a:pt x="6280078" y="1550060"/>
                  <a:pt x="6253843" y="1491343"/>
                </a:cubicBezTo>
                <a:cubicBezTo>
                  <a:pt x="6232227" y="1442964"/>
                  <a:pt x="6190433" y="1406324"/>
                  <a:pt x="6155872" y="1366158"/>
                </a:cubicBezTo>
                <a:cubicBezTo>
                  <a:pt x="6037211" y="1228255"/>
                  <a:pt x="6083444" y="1290302"/>
                  <a:pt x="5965372" y="1186543"/>
                </a:cubicBezTo>
                <a:cubicBezTo>
                  <a:pt x="5933556" y="1158584"/>
                  <a:pt x="5906921" y="1124610"/>
                  <a:pt x="5872843" y="1099458"/>
                </a:cubicBezTo>
                <a:cubicBezTo>
                  <a:pt x="5830285" y="1068046"/>
                  <a:pt x="5780636" y="1047376"/>
                  <a:pt x="5736772" y="1017815"/>
                </a:cubicBezTo>
                <a:cubicBezTo>
                  <a:pt x="5697051" y="991047"/>
                  <a:pt x="5659014" y="961696"/>
                  <a:pt x="5622472" y="930729"/>
                </a:cubicBezTo>
                <a:cubicBezTo>
                  <a:pt x="5594309" y="906862"/>
                  <a:pt x="5437309" y="792002"/>
                  <a:pt x="5388429" y="707572"/>
                </a:cubicBezTo>
                <a:cubicBezTo>
                  <a:pt x="5376233" y="686507"/>
                  <a:pt x="5366658" y="664029"/>
                  <a:pt x="5355772" y="642258"/>
                </a:cubicBezTo>
                <a:cubicBezTo>
                  <a:pt x="5343934" y="587016"/>
                  <a:pt x="5340869" y="550067"/>
                  <a:pt x="5312229" y="500743"/>
                </a:cubicBezTo>
                <a:cubicBezTo>
                  <a:pt x="5275321" y="437179"/>
                  <a:pt x="5202911" y="342049"/>
                  <a:pt x="5148943" y="293915"/>
                </a:cubicBezTo>
                <a:cubicBezTo>
                  <a:pt x="5082327" y="234501"/>
                  <a:pt x="4999015" y="191324"/>
                  <a:pt x="4914900" y="163286"/>
                </a:cubicBezTo>
                <a:cubicBezTo>
                  <a:pt x="4870649" y="148536"/>
                  <a:pt x="4824910" y="137857"/>
                  <a:pt x="4778829" y="130629"/>
                </a:cubicBezTo>
                <a:cubicBezTo>
                  <a:pt x="4706315" y="119254"/>
                  <a:pt x="4528784" y="116351"/>
                  <a:pt x="4463143" y="114300"/>
                </a:cubicBezTo>
                <a:cubicBezTo>
                  <a:pt x="4462603" y="114309"/>
                  <a:pt x="4059054" y="126553"/>
                  <a:pt x="3973286" y="114300"/>
                </a:cubicBezTo>
                <a:cubicBezTo>
                  <a:pt x="3923189" y="107143"/>
                  <a:pt x="3875103" y="89691"/>
                  <a:pt x="3826329" y="76200"/>
                </a:cubicBezTo>
                <a:cubicBezTo>
                  <a:pt x="3714162" y="45175"/>
                  <a:pt x="3704566" y="32751"/>
                  <a:pt x="3581400" y="16329"/>
                </a:cubicBezTo>
                <a:cubicBezTo>
                  <a:pt x="3545388" y="11527"/>
                  <a:pt x="3508861" y="11842"/>
                  <a:pt x="3472543" y="10886"/>
                </a:cubicBezTo>
                <a:cubicBezTo>
                  <a:pt x="2680263" y="-9964"/>
                  <a:pt x="3501375" y="16564"/>
                  <a:pt x="3004457" y="0"/>
                </a:cubicBezTo>
                <a:cubicBezTo>
                  <a:pt x="2743369" y="20722"/>
                  <a:pt x="2711592" y="4263"/>
                  <a:pt x="2509157" y="65315"/>
                </a:cubicBezTo>
                <a:cubicBezTo>
                  <a:pt x="2444888" y="84698"/>
                  <a:pt x="2381152" y="106121"/>
                  <a:pt x="2318657" y="130629"/>
                </a:cubicBezTo>
                <a:cubicBezTo>
                  <a:pt x="2288443" y="142478"/>
                  <a:pt x="2260874" y="160219"/>
                  <a:pt x="2231572" y="174172"/>
                </a:cubicBezTo>
                <a:cubicBezTo>
                  <a:pt x="2222751" y="178373"/>
                  <a:pt x="2212898" y="180313"/>
                  <a:pt x="2204357" y="185058"/>
                </a:cubicBezTo>
                <a:cubicBezTo>
                  <a:pt x="2196427" y="189463"/>
                  <a:pt x="2191534" y="199895"/>
                  <a:pt x="2182586" y="201386"/>
                </a:cubicBezTo>
                <a:cubicBezTo>
                  <a:pt x="2135919" y="209164"/>
                  <a:pt x="2088243" y="208643"/>
                  <a:pt x="2041072" y="212272"/>
                </a:cubicBezTo>
                <a:cubicBezTo>
                  <a:pt x="2017209" y="228180"/>
                  <a:pt x="2027417" y="223444"/>
                  <a:pt x="1992086" y="234043"/>
                </a:cubicBezTo>
                <a:cubicBezTo>
                  <a:pt x="1984921" y="236192"/>
                  <a:pt x="1977773" y="238912"/>
                  <a:pt x="1970314" y="239486"/>
                </a:cubicBezTo>
                <a:cubicBezTo>
                  <a:pt x="1954034" y="240738"/>
                  <a:pt x="2019300" y="242207"/>
                  <a:pt x="1910443" y="244929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2743200"/>
            <a:ext cx="7721600" cy="378406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Anafase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la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segregazione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77530" y="189870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ACCORCIAMENTO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DEI MICROTUBULI DEL CINETOCORE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257800" y="1869121"/>
            <a:ext cx="3363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ALLUNGAMENTO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DEI MICROTUBULI POLARI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38179" y="778478"/>
            <a:ext cx="8467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separazione fisica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tra i due cromatidi fratelli è ottenuta attraverso l’azione di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due distinti meccanismi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che operano a livello dei microtubuli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el_17_01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14600"/>
            <a:ext cx="7086179" cy="4191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Telofase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81000" y="838200"/>
            <a:ext cx="8131066" cy="1260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PRINCIPALI:</a:t>
            </a:r>
            <a:endParaRPr lang="fr-CA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lvl="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I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cromosomi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si « 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despiralizzano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 » e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tornano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formare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cromatina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285750" lvl="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membrana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del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nucleo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ed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il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nucleolo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 si </a:t>
            </a:r>
            <a:r>
              <a:rPr lang="fr-CA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riformano</a:t>
            </a:r>
            <a:r>
              <a:rPr lang="fr-CA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citochinesi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43553" y="838200"/>
            <a:ext cx="7566917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EVENTI PRINCIPALI:</a:t>
            </a:r>
            <a:endParaRPr lang="fr-CA" sz="16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lvl="0" indent="-342900" eaLnBrk="1" hangingPunct="1">
              <a:buFont typeface="Wingdings" panose="05000000000000000000" charset="0"/>
              <a:buChar char="§"/>
              <a:defRPr/>
            </a:pPr>
            <a:endParaRPr lang="it-IT" altLang="it-IT" sz="2000" dirty="0">
              <a:latin typeface="Arial" panose="020B0604020202020204" pitchFamily="34" charset="0"/>
              <a:ea typeface="ヒラギノ角ゴ ProN W3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342900" lvl="0" indent="-342900" eaLnBrk="1" hangingPunct="1">
              <a:buFont typeface="Wingdings" panose="05000000000000000000" charset="0"/>
              <a:buChar char="§"/>
              <a:defRPr/>
            </a:pPr>
            <a:r>
              <a:rPr lang="it-IT" altLang="it-IT" sz="2000" dirty="0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La </a:t>
            </a:r>
            <a:r>
              <a:rPr lang="it-IT" altLang="it-IT" sz="2000" dirty="0" err="1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citochinesi</a:t>
            </a:r>
            <a:r>
              <a:rPr lang="it-IT" altLang="it-IT" sz="2000" dirty="0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 è la </a:t>
            </a:r>
            <a:r>
              <a:rPr lang="it-IT" altLang="it-IT" sz="2000" b="1" dirty="0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divisione del citoplasma</a:t>
            </a:r>
          </a:p>
        </p:txBody>
      </p:sp>
      <p:pic>
        <p:nvPicPr>
          <p:cNvPr id="10" name="Picture 1" descr="panel_17_01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53" y="2265930"/>
            <a:ext cx="7873749" cy="424641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citochinesi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90170" y="1584325"/>
            <a:ext cx="871220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0" lvl="1">
              <a:spcBef>
                <a:spcPct val="50000"/>
              </a:spcBef>
              <a:defRPr/>
            </a:pP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membrana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cellulare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si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contrae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all’equatore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della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cellula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per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dividere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cellula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in due .</a:t>
            </a:r>
          </a:p>
          <a:p>
            <a:pPr marL="476250" lvl="1">
              <a:spcBef>
                <a:spcPct val="50000"/>
              </a:spcBef>
              <a:defRPr/>
            </a:pP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Si forma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una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membrana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cellulare</a:t>
            </a:r>
            <a:r>
              <a:rPr lang="fr-CA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62940" y="2497455"/>
            <a:ext cx="7724775" cy="115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863" bIns="0"/>
          <a:lstStyle>
            <a:lvl1pPr marL="4000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9144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1371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18288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marL="4000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La separazione delle cellule animali avviene grazie alla formazione di un </a:t>
            </a:r>
            <a:r>
              <a:rPr kumimoji="0" lang="it-IT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solco di scissione</a:t>
            </a:r>
            <a:r>
              <a:rPr kumimoji="0" lang="it-IT" alt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, cioè un’intaccatura della membrana plasmatica.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N W3" charset="-128"/>
              <a:cs typeface="Arial" panose="020B0604020202020204" pitchFamily="34" charset="0"/>
              <a:sym typeface="Arial Bold" charset="0"/>
            </a:endParaRPr>
          </a:p>
        </p:txBody>
      </p:sp>
      <p:pic>
        <p:nvPicPr>
          <p:cNvPr id="7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66"/>
          <a:stretch>
            <a:fillRect/>
          </a:stretch>
        </p:blipFill>
        <p:spPr bwMode="auto">
          <a:xfrm>
            <a:off x="407670" y="3456940"/>
            <a:ext cx="377571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51805" r="-6223" b="-3705"/>
          <a:stretch>
            <a:fillRect/>
          </a:stretch>
        </p:blipFill>
        <p:spPr bwMode="auto">
          <a:xfrm>
            <a:off x="4648835" y="3456940"/>
            <a:ext cx="4153535" cy="3303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62682" y="789742"/>
            <a:ext cx="75669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defRPr/>
            </a:pPr>
            <a:r>
              <a:rPr lang="it-IT" altLang="it-IT" dirty="0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La </a:t>
            </a:r>
            <a:r>
              <a:rPr lang="it-IT" altLang="it-IT" dirty="0" err="1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citochinesi</a:t>
            </a:r>
            <a:r>
              <a:rPr lang="it-IT" altLang="it-IT" dirty="0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 è la </a:t>
            </a:r>
            <a:r>
              <a:rPr lang="it-IT" altLang="it-IT" b="1" dirty="0"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divisione del citoplasma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citochinesi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l’anello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contrattile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" descr="figure_17_4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" y="3442335"/>
            <a:ext cx="3856355" cy="248221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52400" y="1043326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0" lvl="1">
              <a:spcBef>
                <a:spcPct val="50000"/>
              </a:spcBef>
              <a:defRPr/>
            </a:pPr>
            <a:r>
              <a:rPr lang="fr-CA" sz="1800" b="1" dirty="0">
                <a:solidFill>
                  <a:srgbClr val="FF0000"/>
                </a:solidFill>
                <a:latin typeface="Arial" panose="020B0604020202020204" pitchFamily="34" charset="0"/>
              </a:rPr>
              <a:t>L’</a:t>
            </a:r>
            <a:r>
              <a:rPr lang="fr-CA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anello</a:t>
            </a:r>
            <a:r>
              <a:rPr lang="fr-CA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contrattile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è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costituito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da </a:t>
            </a:r>
            <a:r>
              <a:rPr lang="fr-CA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Actina</a:t>
            </a:r>
            <a:r>
              <a:rPr lang="fr-CA" sz="1800" dirty="0">
                <a:solidFill>
                  <a:srgbClr val="FF0000"/>
                </a:solidFill>
                <a:latin typeface="Arial" panose="020B0604020202020204" pitchFamily="34" charset="0"/>
              </a:rPr>
              <a:t> e </a:t>
            </a:r>
            <a:r>
              <a:rPr lang="fr-CA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Miosina</a:t>
            </a:r>
            <a:r>
              <a:rPr lang="fr-CA" sz="1800" b="1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marL="476250" lvl="1">
              <a:spcBef>
                <a:spcPct val="50000"/>
              </a:spcBef>
              <a:defRPr/>
            </a:pP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I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filamenti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di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actina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e di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miosina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che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costituiscono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l’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anello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contrattile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scorrono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uno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sull’altro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per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formare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il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solco</a:t>
            </a:r>
            <a:r>
              <a:rPr lang="fr-CA" sz="1800" b="1" dirty="0">
                <a:solidFill>
                  <a:srgbClr val="000000"/>
                </a:solidFill>
                <a:latin typeface="Arial" panose="020B0604020202020204" pitchFamily="34" charset="0"/>
              </a:rPr>
              <a:t> di </a:t>
            </a:r>
            <a:r>
              <a:rPr lang="fr-CA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divisione</a:t>
            </a:r>
            <a:endParaRPr lang="fr-CA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76250" lvl="1">
              <a:spcBef>
                <a:spcPct val="50000"/>
              </a:spcBef>
              <a:defRPr/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contrazione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di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queste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due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proteine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genera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la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forza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per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formare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il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solco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di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scissione</a:t>
            </a:r>
            <a:endParaRPr lang="fr-CA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" descr="figure_17_41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015" y="3155315"/>
            <a:ext cx="2647950" cy="290893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657600" y="6248609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3 4 5 7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7_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226" y="2129077"/>
            <a:ext cx="5562374" cy="45765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 </a:t>
            </a:r>
            <a:r>
              <a:rPr lang="en-US" dirty="0" err="1"/>
              <a:t>citochinesi</a:t>
            </a:r>
            <a:r>
              <a:rPr lang="en-US" dirty="0"/>
              <a:t>: </a:t>
            </a:r>
            <a:r>
              <a:rPr lang="en-US" dirty="0" err="1"/>
              <a:t>divisione</a:t>
            </a:r>
            <a:r>
              <a:rPr lang="en-US" dirty="0"/>
              <a:t> </a:t>
            </a:r>
            <a:r>
              <a:rPr lang="en-US" dirty="0" err="1"/>
              <a:t>asimmetrica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342900" y="702186"/>
            <a:ext cx="84582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0" lvl="1">
              <a:spcBef>
                <a:spcPct val="50000"/>
              </a:spcBef>
              <a:defRPr/>
            </a:pP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L’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orientazione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del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fuso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mitotico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determina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il piano di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divisione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della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cellula</a:t>
            </a:r>
            <a:endParaRPr lang="fr-CA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76250" lvl="1">
              <a:spcBef>
                <a:spcPct val="50000"/>
              </a:spcBef>
              <a:defRPr/>
            </a:pP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Alcune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cellule sono in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grado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di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orientare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il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fuso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mitotico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per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dividersi</a:t>
            </a:r>
            <a:r>
              <a:rPr lang="fr-CA" sz="1800" dirty="0">
                <a:solidFill>
                  <a:srgbClr val="000000"/>
                </a:solidFill>
                <a:latin typeface="Arial" panose="020B0604020202020204" pitchFamily="34" charset="0"/>
              </a:rPr>
              <a:t> in maniera </a:t>
            </a:r>
            <a:r>
              <a:rPr lang="fr-CA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asimmetrica</a:t>
            </a:r>
            <a:endParaRPr lang="fr-CA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781800" y="3429000"/>
            <a:ext cx="21285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>
                <a:solidFill>
                  <a:srgbClr val="FF0000"/>
                </a:solidFill>
              </a:rPr>
              <a:t>video 4 multipli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1C368E-4D05-B5AB-D367-1D897278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C36D197-EED9-F12B-B4A5-F90878A5C4CE}"/>
              </a:ext>
            </a:extLst>
          </p:cNvPr>
          <p:cNvSpPr txBox="1"/>
          <p:nvPr/>
        </p:nvSpPr>
        <p:spPr>
          <a:xfrm>
            <a:off x="1432941" y="2133600"/>
            <a:ext cx="62781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https://www.nikonsmallworld.com/galleries/2023-small-world-in-motion-competition/cell-division-in-an-early-mouse-embryo</a:t>
            </a:r>
          </a:p>
        </p:txBody>
      </p:sp>
    </p:spTree>
    <p:extLst>
      <p:ext uri="{BB962C8B-B14F-4D97-AF65-F5344CB8AC3E}">
        <p14:creationId xmlns:p14="http://schemas.microsoft.com/office/powerpoint/2010/main" val="58955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699385" y="321945"/>
            <a:ext cx="3744913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MEIOSI</a:t>
            </a:r>
          </a:p>
        </p:txBody>
      </p:sp>
      <p:pic>
        <p:nvPicPr>
          <p:cNvPr id="2050" name="Picture 2" descr="Risultati immagini per spermatozoo ovoc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815137" cy="54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G1, S e G2 </a:t>
            </a:r>
            <a:r>
              <a:rPr lang="en-US" dirty="0" err="1"/>
              <a:t>costituiscono</a:t>
            </a:r>
            <a:r>
              <a:rPr lang="en-US" dirty="0"/>
              <a:t> </a:t>
            </a:r>
            <a:r>
              <a:rPr lang="en-US" dirty="0" err="1"/>
              <a:t>l’INTERFASE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338137" y="5152259"/>
            <a:ext cx="8467725" cy="139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G2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Le cellule si predispongono per la divisione mitotica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–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Produzione proteine specifiche 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(fuso mitotico, citodieresi)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–Controllo del DNA replicato al fine di correggere eventuali errori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Duplicazione del centrosoma 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(tarda S- inizio G2) </a:t>
            </a:r>
          </a:p>
        </p:txBody>
      </p:sp>
      <p:pic>
        <p:nvPicPr>
          <p:cNvPr id="4" name="Picture 1" descr="figure_17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280" y="742345"/>
            <a:ext cx="3347720" cy="252857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152400" y="838200"/>
            <a:ext cx="6072505" cy="191860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Fase G1 </a:t>
            </a:r>
            <a:endParaRPr lang="it-IT" sz="1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• La fase più lunga del ciclo </a:t>
            </a:r>
            <a:endParaRPr lang="it-IT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     –Altamente variabile a seconda del tipo cellulare 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• 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Periodo di crescita cellulare 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(la cellula riacquista le sue dimensioni normali) 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     –Sintesi di RNA e proteine </a:t>
            </a: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     –Preparazione per la duplicazione del DNA </a:t>
            </a:r>
            <a:endParaRPr lang="en-US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E9DC90B-132E-3CAF-D995-A78058190870}"/>
              </a:ext>
            </a:extLst>
          </p:cNvPr>
          <p:cNvSpPr txBox="1"/>
          <p:nvPr/>
        </p:nvSpPr>
        <p:spPr>
          <a:xfrm>
            <a:off x="152400" y="3137802"/>
            <a:ext cx="7586663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S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Durante la fase S avviene 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Replicazione del DNA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–Tutte le proteine che servono a tale scopo vengono sintetizzate durante la fase G1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Durante la fase S avviene anche la sintesi degli istoni e altre proteine della cromatina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066800" y="1066800"/>
            <a:ext cx="7921625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MITOSI</a:t>
            </a:r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 UN PROCESSO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CONSERVATIVO 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MEIOSI</a:t>
            </a:r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 </a:t>
            </a:r>
          </a:p>
          <a:p>
            <a:pPr>
              <a:spcBef>
                <a:spcPct val="50000"/>
              </a:spcBef>
            </a:pPr>
            <a:r>
              <a:rPr lang="en-GB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DI</a:t>
            </a:r>
            <a:r>
              <a:rPr lang="en-GB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VERSITA’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MEIOSI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994583"/>
            <a:ext cx="5802313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Gli organismi superiori si riproducono mediante l’unione di due cellule sessuali specializzate, i </a:t>
            </a:r>
            <a:r>
              <a:rPr lang="it-IT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gameti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aploidi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che si uniscono a formare un’unica cellula chiamata </a:t>
            </a:r>
            <a:r>
              <a:rPr lang="it-IT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diploide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0109" y="5638800"/>
            <a:ext cx="5802313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mantenimento di un numero costante di cromosomi è assicurato mediante un tipo particolare di divisione cellulare “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riduzionale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” chiamato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meiosi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3601616"/>
            <a:ext cx="5668364" cy="1477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Se i gameti (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cellule uovo e spermatozoi)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avessero lo stesso numero di cromosomi delle cellule del genitore che lo produce, allora lo zigote avrebbe un n° doppio di cromosomi e questo raddoppiamento si verificherebbe ad ogni generazione.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52400" y="2505867"/>
            <a:ext cx="5802313" cy="6451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gameti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prodotti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nelle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gonadi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testicolo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ovaio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dalle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cellule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germinali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76" y="1003819"/>
            <a:ext cx="2656824" cy="495221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MEIOSI</a:t>
            </a:r>
          </a:p>
        </p:txBody>
      </p:sp>
      <p:sp>
        <p:nvSpPr>
          <p:cNvPr id="5" name="Rectangle 1026"/>
          <p:cNvSpPr>
            <a:spLocks noChangeArrowheads="1"/>
          </p:cNvSpPr>
          <p:nvPr/>
        </p:nvSpPr>
        <p:spPr bwMode="auto">
          <a:xfrm>
            <a:off x="165735" y="609600"/>
            <a:ext cx="8659495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Processo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divisione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cellulare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porta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produzione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cellule </a:t>
            </a:r>
            <a:r>
              <a:rPr lang="en-GB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aploidi</a:t>
            </a: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 eaLnBrk="0" hangingPunct="0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0" hangingPunct="0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materiale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cromosomico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raddoppia</a:t>
            </a:r>
            <a:r>
              <a:rPr lang="en-GB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1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 la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cellula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divide </a:t>
            </a:r>
            <a:r>
              <a:rPr lang="en-GB" sz="1800" b="1" i="1" u="sng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en-GB" sz="1800" b="1" u="sng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volte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0" hangingPunct="0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477000" y="2258006"/>
            <a:ext cx="2667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Meiosi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processo mediante il quale una cellula eucariotica con corredo cromosomico diploide (2n) dà origine a </a:t>
            </a: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cellule </a:t>
            </a:r>
          </a:p>
          <a:p>
            <a:endParaRPr lang="it-IT" sz="1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corredo cromosomico aploide(n)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6200" y="2102815"/>
            <a:ext cx="23645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Mitosi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cellule somatiche si ha la formazione di</a:t>
            </a: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cellule </a:t>
            </a:r>
          </a:p>
          <a:p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corredo genetico diploide (2n)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857730-6483-834E-D8FF-D5A8FA94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905000"/>
            <a:ext cx="3886200" cy="413865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Fasi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MEIOSI</a:t>
            </a:r>
          </a:p>
        </p:txBody>
      </p:sp>
      <p:sp>
        <p:nvSpPr>
          <p:cNvPr id="8" name="Segnaposto contenuto 2"/>
          <p:cNvSpPr txBox="1"/>
          <p:nvPr/>
        </p:nvSpPr>
        <p:spPr bwMode="auto">
          <a:xfrm>
            <a:off x="495300" y="1971746"/>
            <a:ext cx="480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duplicazione del materiale genetico</a:t>
            </a:r>
            <a:r>
              <a:rPr lang="it-IT" alt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it-IT" altLang="it-IT" sz="1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avviene in interfase nella fase S) </a:t>
            </a:r>
          </a:p>
        </p:txBody>
      </p:sp>
      <p:pic>
        <p:nvPicPr>
          <p:cNvPr id="9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9559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5ECB3B-8455-E282-AE98-64440B19C494}"/>
              </a:ext>
            </a:extLst>
          </p:cNvPr>
          <p:cNvSpPr txBox="1"/>
          <p:nvPr/>
        </p:nvSpPr>
        <p:spPr>
          <a:xfrm>
            <a:off x="609600" y="3505200"/>
            <a:ext cx="4572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due divisioni nucleari: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Prima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divisione meiotica o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meiosi I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fase Riduzionale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311B42-FDDE-853E-3C20-7450CC14F25E}"/>
              </a:ext>
            </a:extLst>
          </p:cNvPr>
          <p:cNvSpPr txBox="1"/>
          <p:nvPr/>
        </p:nvSpPr>
        <p:spPr>
          <a:xfrm>
            <a:off x="609600" y="56388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Seconda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divisione meiotica o </a:t>
            </a: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meiosi II 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fase Equazionale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Eventi</a:t>
            </a:r>
            <a:r>
              <a:rPr lang="en-US" dirty="0"/>
              <a:t> </a:t>
            </a:r>
            <a:r>
              <a:rPr lang="en-US" dirty="0" err="1"/>
              <a:t>importanti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Profase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MEIOSI I: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33400" y="1600200"/>
            <a:ext cx="80010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3 eventi chiave nella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MEIOSI I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Appaiamento dei cromosomi omologhi duplicati (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SINAPSI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Scambio di materiali genetico tra cromosomi omologhi (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CROSSING OVER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Distribuzione degli omologhi nelle cellule figlie (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ASSORTIMENTO INDIPENDENTE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897135-EB2D-2F40-6A85-9F6A36DD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 descr="Human Chromosomes">
            <a:extLst>
              <a:ext uri="{FF2B5EF4-FFF2-40B4-BE49-F238E27FC236}">
                <a16:creationId xmlns:a16="http://schemas.microsoft.com/office/drawing/2014/main" id="{5F55DC63-6C2E-5721-0DC8-8EB53220D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1133"/>
            <a:ext cx="3339703" cy="35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5A88C3D-DB84-F626-879F-BEBDAA91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576" y="1371600"/>
            <a:ext cx="4507068" cy="297626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981271-A018-005C-1517-E5A9E79D987F}"/>
              </a:ext>
            </a:extLst>
          </p:cNvPr>
          <p:cNvSpPr txBox="1"/>
          <p:nvPr/>
        </p:nvSpPr>
        <p:spPr>
          <a:xfrm>
            <a:off x="480237" y="5179367"/>
            <a:ext cx="4603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Cromosomi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495B43-B5F5-7324-1C66-FF66334030F6}"/>
              </a:ext>
            </a:extLst>
          </p:cNvPr>
          <p:cNvSpPr txBox="1"/>
          <p:nvPr/>
        </p:nvSpPr>
        <p:spPr>
          <a:xfrm>
            <a:off x="5867400" y="5105400"/>
            <a:ext cx="2590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 Cromosomi</a:t>
            </a:r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29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Eventi</a:t>
            </a:r>
            <a:r>
              <a:rPr lang="en-US" dirty="0"/>
              <a:t> </a:t>
            </a:r>
            <a:r>
              <a:rPr lang="en-US" dirty="0" err="1"/>
              <a:t>importanti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Profase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MEIOSI I: SINAPSI</a:t>
            </a:r>
          </a:p>
        </p:txBody>
      </p:sp>
      <p:sp>
        <p:nvSpPr>
          <p:cNvPr id="5" name="Rettangolo 4"/>
          <p:cNvSpPr/>
          <p:nvPr/>
        </p:nvSpPr>
        <p:spPr>
          <a:xfrm>
            <a:off x="196215" y="787836"/>
            <a:ext cx="5257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Durante la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profase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meiosi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omologhi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duplicati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appaiano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loro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" lvl="0" eaLnBrk="1" hangingPunct="1"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I cromosomi omologhi si avvicinano e si allineano lateralmente: essi sono in </a:t>
            </a:r>
            <a:r>
              <a:rPr lang="it-IT" altLang="it-IT" sz="1800" dirty="0">
                <a:solidFill>
                  <a:srgbClr val="FF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sinapsi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, che significa «uniti insieme». </a:t>
            </a:r>
          </a:p>
          <a:p>
            <a:pPr marL="40005" lvl="0" eaLnBrk="1" hangingPunct="1">
              <a:defRPr/>
            </a:pPr>
            <a:r>
              <a:rPr lang="it-IT" altLang="it-IT" sz="1800" b="1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( a differenza della mitosi dove gli omologhi non si appaiano)</a:t>
            </a:r>
          </a:p>
          <a:p>
            <a:pPr marL="40005" lvl="0" eaLnBrk="1" hangingPunct="1">
              <a:defRPr/>
            </a:pPr>
            <a:endParaRPr lang="it-IT" altLang="it-IT" sz="1800" dirty="0">
              <a:solidFill>
                <a:srgbClr val="000000"/>
              </a:solidFill>
              <a:latin typeface="Arial" panose="020B0604020202020204" pitchFamily="34" charset="0"/>
              <a:ea typeface="ヒラギノ角ゴ ProN W3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0005" lvl="0" eaLnBrk="1" hangingPunct="1"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Poiché ciascun omologo ha due cromosomi fratelli, nella sinapsi </a:t>
            </a:r>
            <a:r>
              <a:rPr lang="it-IT" altLang="it-IT" sz="1800" u="sng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quattro cromatidi si trovano a stretto contatto</a:t>
            </a: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; tale gruppo si chiama </a:t>
            </a:r>
            <a:r>
              <a:rPr lang="it-IT" altLang="it-IT" sz="1800" b="1" i="1" dirty="0">
                <a:solidFill>
                  <a:srgbClr val="FF0000"/>
                </a:solidFill>
                <a:latin typeface="Arial" panose="020B0604020202020204" pitchFamily="34" charset="0"/>
                <a:ea typeface="ヒラギノ角ゴ ProN W3" charset="-128"/>
                <a:cs typeface="Arial" panose="020B0604020202020204" pitchFamily="34" charset="0"/>
                <a:sym typeface="Arial" panose="020B0604020202020204" pitchFamily="34" charset="0"/>
              </a:rPr>
              <a:t>tetrade</a:t>
            </a:r>
            <a:endParaRPr lang="it-IT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96216" y="4931370"/>
            <a:ext cx="525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complesso </a:t>
            </a: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sinaptonemale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è una struttura simile ad una scala a pioli di natura proteica a cui si associano le fibre dei cromosomi omologhi</a:t>
            </a:r>
          </a:p>
        </p:txBody>
      </p:sp>
      <p:pic>
        <p:nvPicPr>
          <p:cNvPr id="2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60" y="609600"/>
            <a:ext cx="3342640" cy="44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EFA9A9D-91AA-862D-89B8-8DEEC13AF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36790" r="20000"/>
          <a:stretch/>
        </p:blipFill>
        <p:spPr>
          <a:xfrm>
            <a:off x="5454015" y="3050699"/>
            <a:ext cx="3563288" cy="2413228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Eventi</a:t>
            </a:r>
            <a:r>
              <a:rPr lang="en-US" dirty="0"/>
              <a:t> </a:t>
            </a:r>
            <a:r>
              <a:rPr lang="en-US" dirty="0" err="1"/>
              <a:t>importanti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Profase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MEIOSI I: Crossing over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90830" y="1721485"/>
            <a:ext cx="5495290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Durante questo appaiamento i cromosomi omologhi vanno incontro al processo di ricombinazione 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crossing-over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cioè si scambiano dei tratti di DNA attraverso la formazione di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chiasmi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Scambio tra cromosomi omologhi, materni e paterni, determinano nuove combinazioni di geni materni e paterni.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Al termine del crossing over, ciascun cromosoma avrà cromatidi che presentano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nuove combinazioni di alleli</a:t>
            </a:r>
          </a:p>
        </p:txBody>
      </p:sp>
      <p:pic>
        <p:nvPicPr>
          <p:cNvPr id="18" name="Picture 1" descr="figure_17_54.jpg"/>
          <p:cNvPicPr>
            <a:picLocks noChangeAspect="1"/>
          </p:cNvPicPr>
          <p:nvPr/>
        </p:nvPicPr>
        <p:blipFill rotWithShape="1">
          <a:blip r:embed="rId2"/>
          <a:srcRect l="71429" t="14675"/>
          <a:stretch>
            <a:fillRect/>
          </a:stretch>
        </p:blipFill>
        <p:spPr>
          <a:xfrm>
            <a:off x="6592570" y="995680"/>
            <a:ext cx="1567815" cy="5064125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Eventi</a:t>
            </a:r>
            <a:r>
              <a:rPr lang="en-US" dirty="0"/>
              <a:t> </a:t>
            </a:r>
            <a:r>
              <a:rPr lang="en-US" dirty="0" err="1"/>
              <a:t>importanti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Profase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MEIOSI I: Crossing over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6850" y="3660775"/>
            <a:ext cx="844550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Come avviene il crossing over?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Nelle regioni in cui si verifica il crossing over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vengono spezzati dei cromatidi di un omologo e questi segmenti vengono scambiati con le porzioni corrispondenti dei cromatidi dell'altro omologo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cromatidi di ogni omologo non contengono più un materiale genetico identico: il cromosoma di origine materna ora contiene porzioni del cromosoma omologo di origine paterna, e viceversa. Come risultato,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il figlio eredita una mescolanza casuale degli alleli dei due genitori per i diversi caratteri.</a:t>
            </a:r>
          </a:p>
        </p:txBody>
      </p:sp>
      <p:sp>
        <p:nvSpPr>
          <p:cNvPr id="5" name="AutoShape 2" descr="Risultati immagini per crossing over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11223"/>
          <a:stretch>
            <a:fillRect/>
          </a:stretch>
        </p:blipFill>
        <p:spPr>
          <a:xfrm>
            <a:off x="4038600" y="774065"/>
            <a:ext cx="4687508" cy="260794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8869D8D-285D-A2F9-F107-EF6499D31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1447800"/>
            <a:ext cx="3743325" cy="1026563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Crossing over</a:t>
            </a:r>
          </a:p>
        </p:txBody>
      </p:sp>
      <p:sp>
        <p:nvSpPr>
          <p:cNvPr id="2" name="Rettangolo 1"/>
          <p:cNvSpPr/>
          <p:nvPr/>
        </p:nvSpPr>
        <p:spPr>
          <a:xfrm>
            <a:off x="342900" y="649882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divisione meiotica è una fonte importante di 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variazione genetica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Scompaginando l’assetto genetico dei cromosomi nei gameti, il crossing-over contribuisce all’emergere di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nuovi assortimenti genici</a:t>
            </a:r>
            <a:endParaRPr lang="it-IT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4" y="2971800"/>
            <a:ext cx="336826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6A46969-32A3-1171-6406-3A79A5648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145" y="2407640"/>
            <a:ext cx="4363955" cy="37914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 quattro </a:t>
            </a:r>
            <a:r>
              <a:rPr lang="en-US" dirty="0" err="1"/>
              <a:t>fasi</a:t>
            </a:r>
            <a:r>
              <a:rPr lang="en-US" dirty="0"/>
              <a:t> del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endParaRPr lang="en-US" dirty="0"/>
          </a:p>
        </p:txBody>
      </p:sp>
      <p:pic>
        <p:nvPicPr>
          <p:cNvPr id="4" name="Picture 1" descr="figure_17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371600"/>
            <a:ext cx="4419600" cy="333778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181599" y="4873382"/>
            <a:ext cx="3737739" cy="1552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G1 (G=Gap)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cellula 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monitora le sue dimensioni 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l’ambiente esterno e 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cresce 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sintetizzando RNA e proteine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80870" y="4811395"/>
            <a:ext cx="3432939" cy="1256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(S = </a:t>
            </a:r>
            <a:r>
              <a:rPr lang="it-IT" sz="1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synthesis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replicazione 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materiale genetico.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DNA passa da 2n a 4n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8600" y="914296"/>
            <a:ext cx="3657599" cy="1855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G2 phase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controllo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 dell’avvenuta replicazione di tutti i cromosomi.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e una crescita secondaria prima della mitosi. In questa fase</a:t>
            </a:r>
            <a:endParaRPr lang="it-IT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il DNA ha un corredo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 4n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charset="0"/>
              </a:rPr>
              <a:t>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096000" y="837272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 (M = </a:t>
            </a:r>
            <a:r>
              <a:rPr lang="it-IT" sz="1800" b="1" dirty="0" err="1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Mitosis</a:t>
            </a:r>
            <a:r>
              <a:rPr lang="it-IT" sz="1800" b="1" dirty="0">
                <a:solidFill>
                  <a:srgbClr val="92D05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</a:t>
            </a:r>
            <a:endParaRPr lang="it-IT" sz="18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Eventi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PROFASE I</a:t>
            </a:r>
          </a:p>
        </p:txBody>
      </p:sp>
      <p:sp>
        <p:nvSpPr>
          <p:cNvPr id="2" name="Rettangolo 1"/>
          <p:cNvSpPr/>
          <p:nvPr/>
        </p:nvSpPr>
        <p:spPr>
          <a:xfrm>
            <a:off x="231228" y="609600"/>
            <a:ext cx="8912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profase 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è molto lunga e viene suddivisa in diversi stadi</a:t>
            </a:r>
          </a:p>
        </p:txBody>
      </p:sp>
      <p:sp>
        <p:nvSpPr>
          <p:cNvPr id="5" name="Rettangolo 4"/>
          <p:cNvSpPr/>
          <p:nvPr/>
        </p:nvSpPr>
        <p:spPr>
          <a:xfrm>
            <a:off x="231228" y="3887212"/>
            <a:ext cx="83793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eriod"/>
            </a:pPr>
            <a:r>
              <a:rPr lang="it-IT" sz="16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leptotene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comparsa dei cromosomi sotto forma di lunghi filamenti singoli e sottili (da </a:t>
            </a:r>
            <a:r>
              <a:rPr lang="it-IT" sz="1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 significa “sottile”);</a:t>
            </a:r>
          </a:p>
          <a:p>
            <a:pPr marL="342900" indent="-342900">
              <a:buAutoNum type="alphaLcPeriod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zigotene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(da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zygotos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ossia “unito assieme”): appaiamento dei cromosomi omologhi (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sinapsi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>
              <a:buAutoNum type="alphaLcPeriod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pachitene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accorciamento e ispessimento dei cromosomi (da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pachys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cioè spesso); le coppie di cromosomi vengono definite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bivalenti;</a:t>
            </a:r>
          </a:p>
          <a:p>
            <a:pPr marL="342900" indent="-342900">
              <a:buAutoNum type="alphaLcPeriod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diplotene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sdoppiamento dei cromosomi in cromatidi, con formazione delle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tetradi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 i cromatidi omologhi si scambiano porzioni di DNA (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crossing-over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incrociandosi in punti detti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chiasmi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AutoNum type="alphaLcPeriod"/>
            </a:pP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diacinesi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scomparsa del nucleolo e della membrana nucleare e formazione del fuso; la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diacinesi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corrisponde alla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prometafase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4856D0-A07A-CC88-6C50-C4F938803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014" y="1071265"/>
            <a:ext cx="6019800" cy="2815902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err="1"/>
              <a:t>Eventi</a:t>
            </a:r>
            <a:r>
              <a:rPr lang="en-US" dirty="0"/>
              <a:t> </a:t>
            </a:r>
            <a:r>
              <a:rPr lang="en-US" dirty="0" err="1"/>
              <a:t>importanti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Profase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MEIOSI I: </a:t>
            </a:r>
            <a:r>
              <a:rPr lang="en-US" dirty="0" err="1"/>
              <a:t>Assortimento</a:t>
            </a:r>
            <a:r>
              <a:rPr lang="en-US" dirty="0"/>
              <a:t> </a:t>
            </a:r>
            <a:r>
              <a:rPr lang="en-US" dirty="0" err="1"/>
              <a:t>indipendente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247084" y="914400"/>
            <a:ext cx="3657600" cy="427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Durante l’anafase della I divisione meiotica avviene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la separazione dei cromosomi omologhi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ciascuno formato da due cromatidi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Cromosomi diversi si separano in maniera indipendente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Si hanno così 2^N (N= n. cromosomi) = 2^23 più di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milioni di combinazioni cromosomiche possibili</a:t>
            </a:r>
            <a:r>
              <a:rPr lang="it-IT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e di tipi di gameti che possono essere prodotti a partire da una singola cellula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Crossing over + assortimento indipendente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variabilità genetica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player.slideplayer.it/43/10844403/data/images/img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3334"/>
          <a:stretch>
            <a:fillRect/>
          </a:stretch>
        </p:blipFill>
        <p:spPr bwMode="auto">
          <a:xfrm>
            <a:off x="4069945" y="1183957"/>
            <a:ext cx="4921655" cy="389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B7B310-786F-DAFB-C1FC-86F3394574DE}"/>
              </a:ext>
            </a:extLst>
          </p:cNvPr>
          <p:cNvSpPr txBox="1"/>
          <p:nvPr/>
        </p:nvSpPr>
        <p:spPr>
          <a:xfrm>
            <a:off x="266700" y="5800724"/>
            <a:ext cx="8724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FECONDAZIONE CASUALE  8 milioni x 8 milioni &gt;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miliardi di combinazioni !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Fasi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MEIOSI I</a:t>
            </a:r>
          </a:p>
        </p:txBody>
      </p:sp>
      <p:grpSp>
        <p:nvGrpSpPr>
          <p:cNvPr id="5" name="Gruppo 4"/>
          <p:cNvGrpSpPr/>
          <p:nvPr/>
        </p:nvGrpSpPr>
        <p:grpSpPr bwMode="auto">
          <a:xfrm>
            <a:off x="1066800" y="2133600"/>
            <a:ext cx="6629400" cy="4426151"/>
            <a:chOff x="359792" y="942953"/>
            <a:chExt cx="9289032" cy="5190300"/>
          </a:xfrm>
        </p:grpSpPr>
        <p:pic>
          <p:nvPicPr>
            <p:cNvPr id="6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92" y="942953"/>
              <a:ext cx="9288463" cy="268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93" y="3635821"/>
              <a:ext cx="9283931" cy="2497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tangolo 1"/>
          <p:cNvSpPr/>
          <p:nvPr/>
        </p:nvSpPr>
        <p:spPr>
          <a:xfrm>
            <a:off x="304800" y="73006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La meiosi I è definita </a:t>
            </a:r>
            <a:r>
              <a:rPr lang="it-IT" altLang="it-IT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divisione riduzionale 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poiché i due cromosomi omologhi si dividono e ogni cellula figlia riceverà un solo cromosoma.</a:t>
            </a:r>
          </a:p>
          <a:p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In questa fase la cellula madre diploide darà </a:t>
            </a:r>
            <a:r>
              <a:rPr lang="it-IT" alt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due figlie aploidi </a:t>
            </a:r>
          </a:p>
          <a:p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Si differenzia dalla mitosi </a:t>
            </a:r>
            <a:r>
              <a:rPr lang="it-IT" alt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poichè</a:t>
            </a:r>
            <a:r>
              <a:rPr lang="it-IT" alt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in questa sono i due cromatidi che si separano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Differenze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MEIOSI I e </a:t>
            </a:r>
            <a:r>
              <a:rPr lang="en-US" dirty="0" err="1"/>
              <a:t>mitosi</a:t>
            </a:r>
            <a:endParaRPr lang="en-US" dirty="0"/>
          </a:p>
        </p:txBody>
      </p:sp>
      <p:pic>
        <p:nvPicPr>
          <p:cNvPr id="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69645"/>
            <a:ext cx="73914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MEIOSI II</a:t>
            </a:r>
          </a:p>
        </p:txBody>
      </p:sp>
      <p:sp>
        <p:nvSpPr>
          <p:cNvPr id="4" name="Rettangolo 3"/>
          <p:cNvSpPr/>
          <p:nvPr/>
        </p:nvSpPr>
        <p:spPr>
          <a:xfrm>
            <a:off x="228600" y="914400"/>
            <a:ext cx="317309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E’ sostanzialmente uguale alla mitos</a:t>
            </a:r>
            <a:r>
              <a:rPr lang="it-IT" sz="1800" dirty="0">
                <a:solidFill>
                  <a:srgbClr val="009A9A"/>
                </a:solidFill>
                <a:latin typeface="Arial" panose="020B0604020202020204" pitchFamily="34" charset="0"/>
              </a:rPr>
              <a:t>i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, ma con un corredo cromosomico dimezzato.</a:t>
            </a:r>
          </a:p>
          <a:p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Inoltre la profase è molto più rapida perché la cromatina è già spiralizzata.</a:t>
            </a:r>
          </a:p>
          <a:p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it-I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Alla fine della 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</a:rPr>
              <a:t>meiosi II 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si formano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</a:rPr>
              <a:t>4 cellule figlie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</a:rPr>
              <a:t>tutte diverse tra loro 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e 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</a:rPr>
              <a:t>aploidi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, cioè con un patrimonio genetico dimezzato rispetto alla cellula madre.</a:t>
            </a:r>
            <a:endParaRPr lang="it-IT" sz="1800" dirty="0"/>
          </a:p>
        </p:txBody>
      </p:sp>
      <p:grpSp>
        <p:nvGrpSpPr>
          <p:cNvPr id="9" name="Gruppo 3"/>
          <p:cNvGrpSpPr/>
          <p:nvPr/>
        </p:nvGrpSpPr>
        <p:grpSpPr bwMode="auto">
          <a:xfrm>
            <a:off x="3525520" y="685800"/>
            <a:ext cx="5352415" cy="5486400"/>
            <a:chOff x="503808" y="844278"/>
            <a:chExt cx="6620064" cy="6361590"/>
          </a:xfrm>
        </p:grpSpPr>
        <p:pic>
          <p:nvPicPr>
            <p:cNvPr id="10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08" y="844278"/>
              <a:ext cx="6620064" cy="326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08" y="4108407"/>
              <a:ext cx="6620064" cy="309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CasellaDiTesto 11"/>
          <p:cNvSpPr txBox="1"/>
          <p:nvPr/>
        </p:nvSpPr>
        <p:spPr>
          <a:xfrm>
            <a:off x="481965" y="6172409"/>
            <a:ext cx="2667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MEIOSI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23850" y="1052513"/>
            <a:ext cx="7162800" cy="3693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1.  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Produzione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cellule </a:t>
            </a:r>
            <a:r>
              <a:rPr lang="en-GB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aploidi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89560" y="3429000"/>
            <a:ext cx="8382000" cy="1477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ASSORTIMENTO CASUALE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omologhi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divisione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cromatidi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fratelli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(II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divisione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con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formazione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nuove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combinazioni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All’anafase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gli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omologhi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disgiungono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migrano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due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poli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della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cellula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modo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indipendente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ogni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paio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allo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stesso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modo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comportano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cromatidi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fratelli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all’anafase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07504" y="5581803"/>
            <a:ext cx="8382000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1+2 </a:t>
            </a: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RIMESCOLAMENTO DEL PATRIMONIO GENETICO</a:t>
            </a:r>
            <a:r>
              <a:rPr lang="it-IT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7416800" cy="4001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PUNTI IMPORTANTI da </a:t>
            </a:r>
            <a:r>
              <a:rPr lang="en-GB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ricordare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NELLA MEIOSI:</a:t>
            </a:r>
            <a:endParaRPr lang="it-IT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318160" y="1753250"/>
            <a:ext cx="8135937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2. 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CROSSING-OVER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nella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profase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l’appaiamento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omologhi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tetradi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può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avvenire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uno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scambio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reciproco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parti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cromosomi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omologhi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72" y="707505"/>
            <a:ext cx="7823428" cy="54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34408110" indent="-33993455" eaLnBrk="0" hangingPunct="0"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eaLnBrk="0" hangingPunct="0"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eaLnBrk="0" hangingPunct="0"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eaLnBrk="0" hangingPunct="0"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41465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82931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124396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165862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sz="2175">
                <a:solidFill>
                  <a:srgbClr val="000000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eaLnBrk="1" hangingPunct="1"/>
            <a:fld id="{ED01A080-CA73-46ED-BB1A-455BB1B174FF}" type="slidenum">
              <a:rPr lang="en-US" altLang="it-IT" sz="1270">
                <a:solidFill>
                  <a:schemeClr val="tx1"/>
                </a:solidFill>
                <a:latin typeface="Times New Roman" panose="02020603050405020304" charset="0"/>
                <a:sym typeface="Times New Roman" panose="02020603050405020304" charset="0"/>
              </a:rPr>
              <a:t>76</a:t>
            </a:fld>
            <a:endParaRPr lang="en-US" altLang="it-IT" sz="1270">
              <a:solidFill>
                <a:schemeClr val="tx1"/>
              </a:solidFill>
              <a:latin typeface="Times New Roman" panose="02020603050405020304" charset="0"/>
              <a:sym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 </a:t>
            </a:r>
            <a:r>
              <a:rPr lang="en-US" dirty="0" err="1"/>
              <a:t>fase</a:t>
            </a:r>
            <a:r>
              <a:rPr lang="en-US" dirty="0"/>
              <a:t> G0</a:t>
            </a:r>
          </a:p>
        </p:txBody>
      </p:sp>
      <p:sp>
        <p:nvSpPr>
          <p:cNvPr id="2" name="Rettangolo 1"/>
          <p:cNvSpPr/>
          <p:nvPr/>
        </p:nvSpPr>
        <p:spPr>
          <a:xfrm>
            <a:off x="135255" y="685800"/>
            <a:ext cx="4768850" cy="5606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G0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le </a:t>
            </a:r>
            <a:r>
              <a:rPr lang="it-IT" sz="16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condizioni extracellulari sono sfavorevoli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per esempio, la cellula ritarda la progressione in G1 e può entrare in 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it-IT" sz="1600" b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Queste cellule entrano in uno stato di </a:t>
            </a:r>
            <a:r>
              <a:rPr lang="it-IT" sz="16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quiescienza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Alcune possono essere stimolate a lasciare G</a:t>
            </a:r>
            <a:r>
              <a:rPr lang="it-IT" sz="1600" baseline="-2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a rientrare nel ciclo cellulare (</a:t>
            </a:r>
            <a:r>
              <a:rPr lang="it-IT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epatociti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Altri tipi cellulari non si dividono più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cellule </a:t>
            </a:r>
            <a:r>
              <a:rPr lang="it-IT" sz="16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terminalmente</a:t>
            </a:r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differenziate</a:t>
            </a: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it-IT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sono usciti irreversibilmente dal ciclo cellulare;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cellule nervose</a:t>
            </a:r>
            <a:r>
              <a:rPr lang="it-IT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it-IT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quelle </a:t>
            </a:r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striate dei muscoli scheletrici</a:t>
            </a:r>
            <a:endParaRPr lang="it-IT" sz="16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0" t="7318" b="7976"/>
          <a:stretch>
            <a:fillRect/>
          </a:stretch>
        </p:blipFill>
        <p:spPr bwMode="auto">
          <a:xfrm>
            <a:off x="4822918" y="1143000"/>
            <a:ext cx="4107722" cy="46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338FA33-8DDB-5167-7750-8ACB9254931B}"/>
              </a:ext>
            </a:extLst>
          </p:cNvPr>
          <p:cNvSpPr/>
          <p:nvPr/>
        </p:nvSpPr>
        <p:spPr>
          <a:xfrm>
            <a:off x="6934200" y="6553200"/>
            <a:ext cx="45719" cy="76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532DA0B-B40B-C007-9E63-3A30D6F6090C}"/>
              </a:ext>
            </a:extLst>
          </p:cNvPr>
          <p:cNvSpPr/>
          <p:nvPr/>
        </p:nvSpPr>
        <p:spPr>
          <a:xfrm>
            <a:off x="6461760" y="4648200"/>
            <a:ext cx="22860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3E707CB-8D33-36B2-7E27-E08DADE81F27}"/>
              </a:ext>
            </a:extLst>
          </p:cNvPr>
          <p:cNvSpPr/>
          <p:nvPr/>
        </p:nvSpPr>
        <p:spPr>
          <a:xfrm>
            <a:off x="7467600" y="4038600"/>
            <a:ext cx="146304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Il </a:t>
            </a:r>
            <a:r>
              <a:rPr lang="en-US" dirty="0" err="1"/>
              <a:t>ciclo</a:t>
            </a:r>
            <a:r>
              <a:rPr lang="en-US" dirty="0"/>
              <a:t> </a:t>
            </a:r>
            <a:r>
              <a:rPr lang="en-US" dirty="0" err="1"/>
              <a:t>cellulare</a:t>
            </a:r>
            <a:r>
              <a:rPr lang="en-US" dirty="0"/>
              <a:t>: </a:t>
            </a:r>
            <a:r>
              <a:rPr lang="en-US" dirty="0" err="1"/>
              <a:t>fase</a:t>
            </a:r>
            <a:r>
              <a:rPr lang="en-US" dirty="0"/>
              <a:t> S e </a:t>
            </a:r>
            <a:r>
              <a:rPr lang="en-US" dirty="0" err="1"/>
              <a:t>fase</a:t>
            </a:r>
            <a:r>
              <a:rPr lang="en-US" dirty="0"/>
              <a:t> M</a:t>
            </a:r>
          </a:p>
        </p:txBody>
      </p:sp>
      <p:sp>
        <p:nvSpPr>
          <p:cNvPr id="2" name="Rettangolo 1"/>
          <p:cNvSpPr/>
          <p:nvPr/>
        </p:nvSpPr>
        <p:spPr>
          <a:xfrm>
            <a:off x="3810000" y="1141320"/>
            <a:ext cx="5297805" cy="244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Perché </a:t>
            </a:r>
            <a:r>
              <a:rPr lang="it-IT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l’informazione genetica 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sia correttamente trasmessa dalla cellula madre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alle cellule figlie,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8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 genoma deve essere prima duplicato</a:t>
            </a: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durante il periodo di tempo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it-IT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denominato </a:t>
            </a:r>
            <a:r>
              <a:rPr lang="it-IT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S</a:t>
            </a:r>
            <a:r>
              <a:rPr lang="it-IT" sz="1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" descr="figure_17_04.jpg">
            <a:extLst>
              <a:ext uri="{FF2B5EF4-FFF2-40B4-BE49-F238E27FC236}">
                <a16:creationId xmlns:a16="http://schemas.microsoft.com/office/drawing/2014/main" id="{3A644424-4A6D-D48B-34C8-9D6D36DD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458" y="4419600"/>
            <a:ext cx="2637313" cy="199176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7754B51-0CF3-4B2A-5E4C-C14DE0444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2" b="2667"/>
          <a:stretch/>
        </p:blipFill>
        <p:spPr>
          <a:xfrm>
            <a:off x="258287" y="1014706"/>
            <a:ext cx="2895600" cy="52511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3561</Words>
  <Application>Microsoft Office PowerPoint</Application>
  <PresentationFormat>Presentazione su schermo (4:3)</PresentationFormat>
  <Paragraphs>497</Paragraphs>
  <Slides>76</Slides>
  <Notes>27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76</vt:i4>
      </vt:variant>
    </vt:vector>
  </HeadingPairs>
  <TitlesOfParts>
    <vt:vector size="87" baseType="lpstr">
      <vt:lpstr>Arial</vt:lpstr>
      <vt:lpstr>Calibri</vt:lpstr>
      <vt:lpstr>Calibri-Bold</vt:lpstr>
      <vt:lpstr>Comic Sans MS</vt:lpstr>
      <vt:lpstr>Helvetica Neue</vt:lpstr>
      <vt:lpstr>Times</vt:lpstr>
      <vt:lpstr>Times New Roman</vt:lpstr>
      <vt:lpstr>Verdana</vt:lpstr>
      <vt:lpstr>Wingdings</vt:lpstr>
      <vt:lpstr>Office Theme</vt:lpstr>
      <vt:lpstr>Blank Presentation</vt:lpstr>
      <vt:lpstr>Il ciclo cellulare</vt:lpstr>
      <vt:lpstr>Il ciclo cellulare: definizione</vt:lpstr>
      <vt:lpstr>Il ciclo cellulare: definizione</vt:lpstr>
      <vt:lpstr>Perché è importante lo studio del ciclo cellulare</vt:lpstr>
      <vt:lpstr>Le quattro fasi del ciclo cellulare</vt:lpstr>
      <vt:lpstr>G1, S e G2 costituiscono l’INTERFASE</vt:lpstr>
      <vt:lpstr>Le quattro fasi del ciclo cellulare</vt:lpstr>
      <vt:lpstr>La fase G0</vt:lpstr>
      <vt:lpstr>Il ciclo cellulare: fase S e fase M</vt:lpstr>
      <vt:lpstr>Presentazione standard di PowerPoint</vt:lpstr>
      <vt:lpstr>Il ciclo cellulare: fase S e fase M</vt:lpstr>
      <vt:lpstr>Durata delle fasi del ciclo cellulare</vt:lpstr>
      <vt:lpstr>Durata del ciclo cellulare in alcuni eucarioti</vt:lpstr>
      <vt:lpstr>Regolazione del ciclo cellulare</vt:lpstr>
      <vt:lpstr>Le chinasi</vt:lpstr>
      <vt:lpstr>La fosforilazione di proteine controlla la progressione attraverso il ciclo cellulare</vt:lpstr>
      <vt:lpstr>La fosforilazione di proteine controlla la progressione attraverso il ciclo cellulare</vt:lpstr>
      <vt:lpstr>La fosforilazione di proteine controlla la progressione attraverso il ciclo cellulare</vt:lpstr>
      <vt:lpstr>Regolazione dell’attività del complesso ciclina-Cdk</vt:lpstr>
      <vt:lpstr>Regolazione dell’attività del complesso ciclina-Cdk</vt:lpstr>
      <vt:lpstr>La fosforilazione di proteine controlla la progressione attraverso il ciclo cellulare</vt:lpstr>
      <vt:lpstr>La fosforilazione di proteine controlla la progressione attraverso il ciclo cellulare</vt:lpstr>
      <vt:lpstr>Regolazione dell’attività del complesso ciclina-Cdk</vt:lpstr>
      <vt:lpstr>Regolazione dell’attività del complesso ciclina-Cdk</vt:lpstr>
      <vt:lpstr>La fosforilazione di protein controlla la progressione attraverso il ciclo cellulare</vt:lpstr>
      <vt:lpstr>RIASSUNTO</vt:lpstr>
      <vt:lpstr>MITOSI</vt:lpstr>
      <vt:lpstr>MITOSI</vt:lpstr>
      <vt:lpstr>MITOSI</vt:lpstr>
      <vt:lpstr>Il cariotipo</vt:lpstr>
      <vt:lpstr>La fase M</vt:lpstr>
      <vt:lpstr>La fase M</vt:lpstr>
      <vt:lpstr>Presentazione standard di PowerPoint</vt:lpstr>
      <vt:lpstr>Fasi della MITOSI</vt:lpstr>
      <vt:lpstr>Profase</vt:lpstr>
      <vt:lpstr>I cromosomi eucariotici sono visibili durante la divisione cellulare</vt:lpstr>
      <vt:lpstr>Profase: condensazione della cromatina</vt:lpstr>
      <vt:lpstr>Profase: formazione dei cromosomi interfasici</vt:lpstr>
      <vt:lpstr>Profase: condensazione della cromatina</vt:lpstr>
      <vt:lpstr>Profase: formazione dei cromosomi interfasici</vt:lpstr>
      <vt:lpstr>Profase: il fuso mitotico</vt:lpstr>
      <vt:lpstr>Profase: il fuso mitotico</vt:lpstr>
      <vt:lpstr>Profase: il fuso mitotico</vt:lpstr>
      <vt:lpstr>Profase: il meccanismo di attivazione del complesso ciclina M-Cdk</vt:lpstr>
      <vt:lpstr>Prometafase</vt:lpstr>
      <vt:lpstr>Prometafase</vt:lpstr>
      <vt:lpstr>Prometafase</vt:lpstr>
      <vt:lpstr>Prometafase</vt:lpstr>
      <vt:lpstr>Metafase</vt:lpstr>
      <vt:lpstr>Anafase</vt:lpstr>
      <vt:lpstr>Anafase: regolazione</vt:lpstr>
      <vt:lpstr>Anafase: la segregazione dei cromosomi</vt:lpstr>
      <vt:lpstr>Telofase</vt:lpstr>
      <vt:lpstr>La citochinesi</vt:lpstr>
      <vt:lpstr>La citochinesi</vt:lpstr>
      <vt:lpstr>La citochinesi: l’anello contrattile</vt:lpstr>
      <vt:lpstr>La citochinesi: divisione asimmetrica</vt:lpstr>
      <vt:lpstr>Presentazione standard di PowerPoint</vt:lpstr>
      <vt:lpstr>Presentazione standard di PowerPoint</vt:lpstr>
      <vt:lpstr>Presentazione standard di PowerPoint</vt:lpstr>
      <vt:lpstr>MEIOSI</vt:lpstr>
      <vt:lpstr>MEIOSI</vt:lpstr>
      <vt:lpstr>Fasi della MEIOSI</vt:lpstr>
      <vt:lpstr>Eventi importanti nella Profase della MEIOSI I:</vt:lpstr>
      <vt:lpstr>Presentazione standard di PowerPoint</vt:lpstr>
      <vt:lpstr>Eventi importanti nella Profase della MEIOSI I: SINAPSI</vt:lpstr>
      <vt:lpstr>Eventi importanti nella Profase della MEIOSI I: Crossing over</vt:lpstr>
      <vt:lpstr>Eventi importanti nella Profase della MEIOSI I: Crossing over</vt:lpstr>
      <vt:lpstr>Crossing over</vt:lpstr>
      <vt:lpstr>Eventi nella PROFASE I</vt:lpstr>
      <vt:lpstr>Eventi importanti nella Profase della MEIOSI I: Assortimento indipendente</vt:lpstr>
      <vt:lpstr>Fasi della MEIOSI I</vt:lpstr>
      <vt:lpstr>Differenze tra MEIOSI I e mitosi</vt:lpstr>
      <vt:lpstr>MEIOSI II</vt:lpstr>
      <vt:lpstr>Presentazione standard di PowerPoint</vt:lpstr>
      <vt:lpstr>Presentazione standard di PowerPoint</vt:lpstr>
    </vt:vector>
  </TitlesOfParts>
  <Manager>Sumanas, Inc.</Manager>
  <Company>© Garland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Biology of the Cell</dc:title>
  <dc:creator>Alberts et al.</dc:creator>
  <cp:lastModifiedBy>daniele sblattero</cp:lastModifiedBy>
  <cp:revision>489</cp:revision>
  <dcterms:created xsi:type="dcterms:W3CDTF">2014-09-01T19:52:00Z</dcterms:created>
  <dcterms:modified xsi:type="dcterms:W3CDTF">2023-12-22T13:29:13Z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963BFF92B21E489AB9DDE5A2BB0709C2</vt:lpwstr>
  </property>
</Properties>
</file>