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3"/>
  </p:notesMasterIdLst>
  <p:sldIdLst>
    <p:sldId id="256" r:id="rId2"/>
    <p:sldId id="308" r:id="rId3"/>
    <p:sldId id="278" r:id="rId4"/>
    <p:sldId id="438" r:id="rId5"/>
    <p:sldId id="275" r:id="rId6"/>
    <p:sldId id="493" r:id="rId7"/>
    <p:sldId id="261" r:id="rId8"/>
    <p:sldId id="274" r:id="rId9"/>
    <p:sldId id="276" r:id="rId10"/>
    <p:sldId id="267" r:id="rId11"/>
    <p:sldId id="264" r:id="rId12"/>
    <p:sldId id="318" r:id="rId13"/>
    <p:sldId id="265" r:id="rId14"/>
    <p:sldId id="266" r:id="rId15"/>
    <p:sldId id="281" r:id="rId16"/>
    <p:sldId id="268" r:id="rId17"/>
    <p:sldId id="282" r:id="rId18"/>
    <p:sldId id="617" r:id="rId19"/>
    <p:sldId id="310" r:id="rId20"/>
    <p:sldId id="314" r:id="rId21"/>
    <p:sldId id="494" r:id="rId22"/>
    <p:sldId id="675" r:id="rId23"/>
    <p:sldId id="283" r:id="rId24"/>
    <p:sldId id="619" r:id="rId25"/>
    <p:sldId id="280" r:id="rId26"/>
    <p:sldId id="621" r:id="rId27"/>
    <p:sldId id="270" r:id="rId28"/>
    <p:sldId id="623" r:id="rId29"/>
    <p:sldId id="288" r:id="rId30"/>
    <p:sldId id="271" r:id="rId31"/>
    <p:sldId id="299" r:id="rId32"/>
    <p:sldId id="272" r:id="rId33"/>
    <p:sldId id="553" r:id="rId34"/>
    <p:sldId id="673" r:id="rId35"/>
    <p:sldId id="273" r:id="rId36"/>
    <p:sldId id="286" r:id="rId37"/>
    <p:sldId id="287" r:id="rId38"/>
    <p:sldId id="312" r:id="rId39"/>
    <p:sldId id="624" r:id="rId40"/>
    <p:sldId id="311" r:id="rId41"/>
    <p:sldId id="304" r:id="rId42"/>
    <p:sldId id="313" r:id="rId43"/>
    <p:sldId id="552" r:id="rId44"/>
    <p:sldId id="676" r:id="rId45"/>
    <p:sldId id="670" r:id="rId46"/>
    <p:sldId id="680" r:id="rId47"/>
    <p:sldId id="320" r:id="rId48"/>
    <p:sldId id="678" r:id="rId49"/>
    <p:sldId id="361" r:id="rId50"/>
    <p:sldId id="321" r:id="rId51"/>
    <p:sldId id="629" r:id="rId52"/>
    <p:sldId id="667" r:id="rId53"/>
    <p:sldId id="677" r:id="rId54"/>
    <p:sldId id="292" r:id="rId55"/>
    <p:sldId id="418" r:id="rId56"/>
    <p:sldId id="284" r:id="rId57"/>
    <p:sldId id="625" r:id="rId58"/>
    <p:sldId id="439" r:id="rId59"/>
    <p:sldId id="331" r:id="rId60"/>
    <p:sldId id="293" r:id="rId61"/>
    <p:sldId id="298" r:id="rId62"/>
    <p:sldId id="305" r:id="rId63"/>
    <p:sldId id="345" r:id="rId64"/>
    <p:sldId id="681" r:id="rId65"/>
    <p:sldId id="317" r:id="rId66"/>
    <p:sldId id="554" r:id="rId67"/>
    <p:sldId id="668" r:id="rId68"/>
    <p:sldId id="669" r:id="rId69"/>
    <p:sldId id="586" r:id="rId70"/>
    <p:sldId id="419" r:id="rId71"/>
    <p:sldId id="626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5FC8F5"/>
    <a:srgbClr val="A0998D"/>
    <a:srgbClr val="D2C6B3"/>
    <a:srgbClr val="A5A19B"/>
    <a:srgbClr val="98C954"/>
    <a:srgbClr val="F88E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16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6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AC647-022C-4852-9930-A386CC9E7D96}" type="datetimeFigureOut">
              <a:rPr lang="it-IT" smtClean="0"/>
              <a:t>22/12/2023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389F9-EDA3-4DAE-87CE-716707648494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89F9-EDA3-4DAE-87CE-716707648494}" type="slidenum">
              <a:rPr lang="it-IT" smtClean="0"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89F9-EDA3-4DAE-87CE-716707648494}" type="slidenum">
              <a:rPr lang="it-IT" smtClean="0"/>
              <a:t>38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89F9-EDA3-4DAE-87CE-716707648494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806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89F9-EDA3-4DAE-87CE-716707648494}" type="slidenum">
              <a:rPr lang="it-IT" smtClean="0"/>
              <a:t>40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89F9-EDA3-4DAE-87CE-716707648494}" type="slidenum">
              <a:rPr lang="it-IT" smtClean="0"/>
              <a:t>41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89F9-EDA3-4DAE-87CE-716707648494}" type="slidenum">
              <a:rPr lang="it-IT" smtClean="0"/>
              <a:t>42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89F9-EDA3-4DAE-87CE-716707648494}" type="slidenum">
              <a:rPr lang="it-IT" smtClean="0"/>
              <a:t>60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89F9-EDA3-4DAE-87CE-716707648494}" type="slidenum">
              <a:rPr lang="it-IT" smtClean="0"/>
              <a:t>61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89F9-EDA3-4DAE-87CE-716707648494}" type="slidenum">
              <a:rPr lang="it-IT" smtClean="0"/>
              <a:t>62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89F9-EDA3-4DAE-87CE-716707648494}" type="slidenum">
              <a:rPr lang="it-IT" smtClean="0"/>
              <a:t>65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89F9-EDA3-4DAE-87CE-716707648494}" type="slidenum">
              <a:rPr lang="it-IT" smtClean="0"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89F9-EDA3-4DAE-87CE-716707648494}" type="slidenum">
              <a:rPr lang="it-IT" smtClean="0"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89F9-EDA3-4DAE-87CE-716707648494}" type="slidenum">
              <a:rPr lang="it-IT" smtClean="0"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89F9-EDA3-4DAE-87CE-716707648494}" type="slidenum">
              <a:rPr lang="it-IT" smtClean="0"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89F9-EDA3-4DAE-87CE-716707648494}" type="slidenum">
              <a:rPr lang="it-IT" smtClean="0"/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89F9-EDA3-4DAE-87CE-716707648494}" type="slidenum">
              <a:rPr lang="it-IT" smtClean="0"/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89F9-EDA3-4DAE-87CE-716707648494}" type="slidenum">
              <a:rPr lang="it-IT" smtClean="0"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89F9-EDA3-4DAE-87CE-716707648494}" type="slidenum">
              <a:rPr lang="it-IT" smtClean="0"/>
              <a:t>31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8104-4ABA-4C2C-8CBB-F97C8BE5DDB9}" type="datetimeFigureOut">
              <a:rPr lang="it-IT" smtClean="0"/>
              <a:t>22/12/2023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ADB6-2B1B-493D-8C1F-63F8FB68305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8104-4ABA-4C2C-8CBB-F97C8BE5DDB9}" type="datetimeFigureOut">
              <a:rPr lang="it-IT" smtClean="0"/>
              <a:t>22/12/2023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ADB6-2B1B-493D-8C1F-63F8FB68305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8104-4ABA-4C2C-8CBB-F97C8BE5DDB9}" type="datetimeFigureOut">
              <a:rPr lang="it-IT" smtClean="0"/>
              <a:t>22/12/2023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ADB6-2B1B-493D-8C1F-63F8FB68305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314480"/>
          </a:solidFill>
        </p:spPr>
        <p:txBody>
          <a:bodyPr rtlCol="0">
            <a:norm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314480"/>
          </a:solidFill>
        </p:spPr>
        <p:txBody>
          <a:bodyPr rtlCol="0">
            <a:norm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1812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8104-4ABA-4C2C-8CBB-F97C8BE5DDB9}" type="datetimeFigureOut">
              <a:rPr lang="it-IT" smtClean="0"/>
              <a:t>22/12/2023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ADB6-2B1B-493D-8C1F-63F8FB68305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8104-4ABA-4C2C-8CBB-F97C8BE5DDB9}" type="datetimeFigureOut">
              <a:rPr lang="it-IT" smtClean="0"/>
              <a:t>22/12/2023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ADB6-2B1B-493D-8C1F-63F8FB68305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8104-4ABA-4C2C-8CBB-F97C8BE5DDB9}" type="datetimeFigureOut">
              <a:rPr lang="it-IT" smtClean="0"/>
              <a:t>22/12/2023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ADB6-2B1B-493D-8C1F-63F8FB68305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8104-4ABA-4C2C-8CBB-F97C8BE5DDB9}" type="datetimeFigureOut">
              <a:rPr lang="it-IT" smtClean="0"/>
              <a:t>22/12/2023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ADB6-2B1B-493D-8C1F-63F8FB68305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8104-4ABA-4C2C-8CBB-F97C8BE5DDB9}" type="datetimeFigureOut">
              <a:rPr lang="it-IT" smtClean="0"/>
              <a:t>22/12/2023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ADB6-2B1B-493D-8C1F-63F8FB68305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8104-4ABA-4C2C-8CBB-F97C8BE5DDB9}" type="datetimeFigureOut">
              <a:rPr lang="it-IT" smtClean="0"/>
              <a:t>22/12/2023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ADB6-2B1B-493D-8C1F-63F8FB68305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8104-4ABA-4C2C-8CBB-F97C8BE5DDB9}" type="datetimeFigureOut">
              <a:rPr lang="it-IT" smtClean="0"/>
              <a:t>22/12/2023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ADB6-2B1B-493D-8C1F-63F8FB68305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8104-4ABA-4C2C-8CBB-F97C8BE5DDB9}" type="datetimeFigureOut">
              <a:rPr lang="it-IT" smtClean="0"/>
              <a:t>22/12/2023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ADB6-2B1B-493D-8C1F-63F8FB68305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A8104-4ABA-4C2C-8CBB-F97C8BE5DDB9}" type="datetimeFigureOut">
              <a:rPr lang="it-IT" smtClean="0"/>
              <a:t>22/12/2023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4ADB6-2B1B-493D-8C1F-63F8FB683053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hoto.com/media/1167422/view/dopamine-and-dopamine-receptor-molecular-model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35DAB713-A142-72E9-7FF9-E2334F216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25" t="24177" r="21497" b="10000"/>
          <a:stretch/>
        </p:blipFill>
        <p:spPr>
          <a:xfrm>
            <a:off x="5237996" y="1911656"/>
            <a:ext cx="3829699" cy="428661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0" y="0"/>
            <a:ext cx="9144000" cy="42801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Trasduzione del segnale</a:t>
            </a:r>
          </a:p>
        </p:txBody>
      </p:sp>
      <p:sp>
        <p:nvSpPr>
          <p:cNvPr id="5" name="Rettangolo 4"/>
          <p:cNvSpPr/>
          <p:nvPr/>
        </p:nvSpPr>
        <p:spPr>
          <a:xfrm>
            <a:off x="145320" y="5636765"/>
            <a:ext cx="49507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L’intero processo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 traduce l’informazione portata dal messaggero extracellulare in cambiamenti intracellulari è chiamato</a:t>
            </a:r>
          </a:p>
          <a:p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trasduzione del segnale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06680" y="541655"/>
            <a:ext cx="8589848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 cellule comunicano e interagiscono tra loro tramite il fenomeno della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segnalazione cellulare.</a:t>
            </a:r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62B6798-B557-CD31-B123-49B6A05E63BF}"/>
              </a:ext>
            </a:extLst>
          </p:cNvPr>
          <p:cNvSpPr txBox="1"/>
          <p:nvPr/>
        </p:nvSpPr>
        <p:spPr>
          <a:xfrm>
            <a:off x="162963" y="1400312"/>
            <a:ext cx="460118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</a:t>
            </a:r>
            <a:r>
              <a:rPr lang="it-IT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Una </a:t>
            </a:r>
            <a:r>
              <a:rPr lang="it-IT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 segnalatrice </a:t>
            </a:r>
            <a:r>
              <a:rPr lang="it-IT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 una </a:t>
            </a:r>
            <a:r>
              <a:rPr lang="it-IT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molecola segnale</a:t>
            </a:r>
            <a:r>
              <a:rPr lang="it-IT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A265C93-015C-ABAF-F05D-833758086F96}"/>
              </a:ext>
            </a:extLst>
          </p:cNvPr>
          <p:cNvSpPr txBox="1"/>
          <p:nvPr/>
        </p:nvSpPr>
        <p:spPr>
          <a:xfrm>
            <a:off x="149239" y="2280821"/>
            <a:ext cx="481483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it-IT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segnale è riconosciuto da una </a:t>
            </a:r>
            <a:r>
              <a:rPr lang="it-IT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 bersaglio</a:t>
            </a:r>
            <a:r>
              <a:rPr lang="it-IT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per mezzo di una </a:t>
            </a:r>
            <a:r>
              <a:rPr lang="it-IT" sz="17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proteina recettore</a:t>
            </a:r>
            <a:endParaRPr lang="it-IT" sz="17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EB8C250-0CEC-0DF9-F83B-F1372CC72A24}"/>
              </a:ext>
            </a:extLst>
          </p:cNvPr>
          <p:cNvSpPr txBox="1"/>
          <p:nvPr/>
        </p:nvSpPr>
        <p:spPr>
          <a:xfrm>
            <a:off x="149239" y="3665596"/>
            <a:ext cx="533159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r>
              <a:rPr lang="it-IT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 a sua volta produce</a:t>
            </a:r>
            <a:r>
              <a:rPr lang="it-IT" sz="17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segnali intracellulari.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C2227B3-1EE3-B552-CF6E-81FF717F4B62}"/>
              </a:ext>
            </a:extLst>
          </p:cNvPr>
          <p:cNvSpPr txBox="1"/>
          <p:nvPr/>
        </p:nvSpPr>
        <p:spPr>
          <a:xfrm>
            <a:off x="76305" y="4946344"/>
            <a:ext cx="508875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</a:t>
            </a:r>
            <a:r>
              <a:rPr lang="it-IT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bersaglio finale sono le </a:t>
            </a:r>
            <a:r>
              <a:rPr lang="it-IT" sz="17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proteine effettrici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Principi di segnalazione cellulare</a:t>
            </a:r>
          </a:p>
        </p:txBody>
      </p:sp>
      <p:sp>
        <p:nvSpPr>
          <p:cNvPr id="5" name="Rettangolo 4"/>
          <p:cNvSpPr/>
          <p:nvPr/>
        </p:nvSpPr>
        <p:spPr>
          <a:xfrm>
            <a:off x="640080" y="1659202"/>
            <a:ext cx="78130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Quando si parla di segnalazione cellulare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due considerazioni generali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devono sempre essere tenute a mente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Lo stesso segnale può indurre risposte differenti a seconda della cellula bersaglio</a:t>
            </a:r>
          </a:p>
          <a:p>
            <a:pPr marL="342900" indent="-342900">
              <a:buFont typeface="+mj-lt"/>
              <a:buAutoNum type="alphaUcPeriod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UcPeriod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destino della cellula  è determinato dall’integrazione di molteplici segnali</a:t>
            </a:r>
          </a:p>
        </p:txBody>
      </p:sp>
      <p:sp>
        <p:nvSpPr>
          <p:cNvPr id="2" name="Rettangolo 1"/>
          <p:cNvSpPr/>
          <p:nvPr/>
        </p:nvSpPr>
        <p:spPr>
          <a:xfrm>
            <a:off x="640080" y="2609158"/>
            <a:ext cx="7813040" cy="8945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Principi di segnalazione cellulare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60020" y="1003300"/>
            <a:ext cx="536829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Cellule differenti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possono rispondere in maniera diversa allo stesso segnale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Ad esempio diversi tipi cellulari possono rispondere in maniera diversa se entrano in contatto con il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neurotrasmetitore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acetilcolina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335" y="791845"/>
            <a:ext cx="1059815" cy="2146935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3"/>
          <a:srcRect l="18917" b="5621"/>
          <a:stretch>
            <a:fillRect/>
          </a:stretch>
        </p:blipFill>
        <p:spPr>
          <a:xfrm>
            <a:off x="759460" y="2938780"/>
            <a:ext cx="7443470" cy="3638550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3105150" y="2802890"/>
            <a:ext cx="1955165" cy="39096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s 2"/>
          <p:cNvSpPr/>
          <p:nvPr/>
        </p:nvSpPr>
        <p:spPr>
          <a:xfrm>
            <a:off x="247650" y="2863850"/>
            <a:ext cx="2857500" cy="3670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Principi di segnalazione cellulare</a:t>
            </a:r>
          </a:p>
        </p:txBody>
      </p:sp>
      <p:sp>
        <p:nvSpPr>
          <p:cNvPr id="5" name="Rettangolo 4"/>
          <p:cNvSpPr/>
          <p:nvPr/>
        </p:nvSpPr>
        <p:spPr>
          <a:xfrm>
            <a:off x="640080" y="1659202"/>
            <a:ext cx="78130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Quando si parla di segnalazione cellulare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due considerazioni generali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devono sempre essere tenute a mente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Lo stesso segnale può indurre risposte differenti a seconda della cellula bersaglio</a:t>
            </a:r>
          </a:p>
          <a:p>
            <a:pPr marL="342900" indent="-342900">
              <a:buFont typeface="+mj-lt"/>
              <a:buAutoNum type="alphaUcPeriod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UcPeriod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destino della cellula  è determinato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dall’integrazione di molteplici segnali</a:t>
            </a:r>
          </a:p>
        </p:txBody>
      </p:sp>
      <p:sp>
        <p:nvSpPr>
          <p:cNvPr id="2" name="Rettangolo 1"/>
          <p:cNvSpPr/>
          <p:nvPr/>
        </p:nvSpPr>
        <p:spPr>
          <a:xfrm>
            <a:off x="486171" y="3713681"/>
            <a:ext cx="7813040" cy="8945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Principi di segnalazione cellulare</a:t>
            </a:r>
          </a:p>
        </p:txBody>
      </p:sp>
      <p:sp>
        <p:nvSpPr>
          <p:cNvPr id="7" name="Rettangolo 6"/>
          <p:cNvSpPr/>
          <p:nvPr/>
        </p:nvSpPr>
        <p:spPr>
          <a:xfrm>
            <a:off x="386080" y="785628"/>
            <a:ext cx="6522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Ogni cellula possiede un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corredo di recettori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L’integrazione dei segnali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determina il destino della cellula.</a:t>
            </a:r>
          </a:p>
          <a:p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700615" y="5505903"/>
            <a:ext cx="3261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Spesso l’assenza di segnali proliferativi determina l’induzione della morte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20" y="1605773"/>
            <a:ext cx="4303937" cy="482346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86080" y="2683610"/>
            <a:ext cx="4437177" cy="1345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462280" y="4029524"/>
            <a:ext cx="4437177" cy="1345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462279" y="5343713"/>
            <a:ext cx="8499695" cy="1345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 Box 2"/>
          <p:cNvSpPr txBox="1"/>
          <p:nvPr/>
        </p:nvSpPr>
        <p:spPr>
          <a:xfrm>
            <a:off x="5148312" y="2608887"/>
            <a:ext cx="381366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il genoma umano codifica per oltre </a:t>
            </a:r>
          </a:p>
          <a:p>
            <a:r>
              <a:rPr lang="it-IT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 recettori diversi </a:t>
            </a:r>
          </a:p>
          <a:p>
            <a:r>
              <a:rPr lang="it-IT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(+ varianti di splicing)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bldLvl="0" animBg="1"/>
      <p:bldP spid="9" grpId="0" bldLvl="0" animBg="1"/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molecole segnale</a:t>
            </a:r>
          </a:p>
        </p:txBody>
      </p:sp>
      <p:sp>
        <p:nvSpPr>
          <p:cNvPr id="2" name="Rettangolo 1"/>
          <p:cNvSpPr/>
          <p:nvPr/>
        </p:nvSpPr>
        <p:spPr>
          <a:xfrm>
            <a:off x="111760" y="933192"/>
            <a:ext cx="8920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E’ possibile individuare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diversi tipi di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molecole segnale extracellulari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endParaRPr lang="it-I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Ad esempio: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Piccole molecole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come </a:t>
            </a:r>
            <a:r>
              <a:rPr lang="it-IT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amminoacidi</a:t>
            </a:r>
            <a:r>
              <a:rPr lang="it-IT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e loro derivati. 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        Costituiscono neurotrasmettitori e ormoni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Immagine correl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" t="4871" r="3507" b="11392"/>
          <a:stretch>
            <a:fillRect/>
          </a:stretch>
        </p:blipFill>
        <p:spPr bwMode="auto">
          <a:xfrm>
            <a:off x="5141602" y="3905778"/>
            <a:ext cx="3660720" cy="14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acetilcol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246" y="1843328"/>
            <a:ext cx="2464693" cy="106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isultati immagini per monossido di az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83" y="3008630"/>
            <a:ext cx="1474017" cy="110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isultati immagini per IL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246" y="5661890"/>
            <a:ext cx="1403433" cy="10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5539283" y="6004915"/>
            <a:ext cx="981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IL-1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0CCDB4C-F4E7-416D-62C2-D5C014351FA9}"/>
              </a:ext>
            </a:extLst>
          </p:cNvPr>
          <p:cNvSpPr txBox="1"/>
          <p:nvPr/>
        </p:nvSpPr>
        <p:spPr>
          <a:xfrm>
            <a:off x="231638" y="356138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come NO e CO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276EFD4-2DD7-A00D-E5CA-156D007A1BC3}"/>
              </a:ext>
            </a:extLst>
          </p:cNvPr>
          <p:cNvSpPr txBox="1"/>
          <p:nvPr/>
        </p:nvSpPr>
        <p:spPr>
          <a:xfrm>
            <a:off x="189971" y="4645772"/>
            <a:ext cx="5143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Ormoni steroidei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derivati del colesterolo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8E522F0-C3D8-67CB-79F1-0B9131F6D89D}"/>
              </a:ext>
            </a:extLst>
          </p:cNvPr>
          <p:cNvSpPr txBox="1"/>
          <p:nvPr/>
        </p:nvSpPr>
        <p:spPr>
          <a:xfrm>
            <a:off x="298662" y="5727916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transmembrana, della matrice extracellulare o secrete nello spazio  extracellulare</a:t>
            </a:r>
            <a:endParaRPr lang="it-IT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molecole segnale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639059" y="1022083"/>
            <a:ext cx="7705662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Molecole piccole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idrofobiche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827" y="1907169"/>
            <a:ext cx="4462307" cy="3985751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73377" y="4132117"/>
            <a:ext cx="2834141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-  legano recettori intracellulari che regolano l’espressione genica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CF5C207-B2E5-38AA-FDAE-AA6887EA8858}"/>
              </a:ext>
            </a:extLst>
          </p:cNvPr>
          <p:cNvSpPr txBox="1"/>
          <p:nvPr/>
        </p:nvSpPr>
        <p:spPr>
          <a:xfrm>
            <a:off x="6492837" y="3808951"/>
            <a:ext cx="256173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diffondono attraverso la membrana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DEB2E97-EB37-F545-28DB-32D186F77630}"/>
              </a:ext>
            </a:extLst>
          </p:cNvPr>
          <p:cNvSpPr txBox="1"/>
          <p:nvPr/>
        </p:nvSpPr>
        <p:spPr>
          <a:xfrm>
            <a:off x="5992964" y="5688409"/>
            <a:ext cx="2962499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Attivano enzimi interni</a:t>
            </a:r>
          </a:p>
          <a:p>
            <a:pPr marL="285750" indent="-285750">
              <a:buFontTx/>
              <a:buChar char="-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Agiscono su fattori di trascrizione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7AD80589-0C06-42BE-E466-8FCE18E8232E}"/>
              </a:ext>
            </a:extLst>
          </p:cNvPr>
          <p:cNvSpPr/>
          <p:nvPr/>
        </p:nvSpPr>
        <p:spPr>
          <a:xfrm rot="11563460">
            <a:off x="5083618" y="3682100"/>
            <a:ext cx="1228181" cy="47134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530D7C8E-8725-9894-A682-4AD5AD59CC6D}"/>
              </a:ext>
            </a:extLst>
          </p:cNvPr>
          <p:cNvSpPr/>
          <p:nvPr/>
        </p:nvSpPr>
        <p:spPr>
          <a:xfrm rot="223894">
            <a:off x="3265764" y="4111270"/>
            <a:ext cx="1228181" cy="47134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6FD6FB2-3D31-83D4-6F42-7B3B2426D3ED}"/>
              </a:ext>
            </a:extLst>
          </p:cNvPr>
          <p:cNvSpPr txBox="1"/>
          <p:nvPr/>
        </p:nvSpPr>
        <p:spPr>
          <a:xfrm>
            <a:off x="6790754" y="338678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F5F604D-19AF-4037-4A2A-9623B3F2D2EB}"/>
              </a:ext>
            </a:extLst>
          </p:cNvPr>
          <p:cNvSpPr txBox="1"/>
          <p:nvPr/>
        </p:nvSpPr>
        <p:spPr>
          <a:xfrm>
            <a:off x="437046" y="366921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F2F6954-C6CA-10EF-C5DD-C216366242FB}"/>
              </a:ext>
            </a:extLst>
          </p:cNvPr>
          <p:cNvSpPr txBox="1"/>
          <p:nvPr/>
        </p:nvSpPr>
        <p:spPr>
          <a:xfrm>
            <a:off x="6265022" y="524804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it-IT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molecole segnale</a:t>
            </a:r>
          </a:p>
        </p:txBody>
      </p:sp>
      <p:sp>
        <p:nvSpPr>
          <p:cNvPr id="6" name="Rettangolo 5"/>
          <p:cNvSpPr/>
          <p:nvPr/>
        </p:nvSpPr>
        <p:spPr>
          <a:xfrm>
            <a:off x="512921" y="2033507"/>
            <a:ext cx="35306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Attivano 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enzimi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5845579" y="1795865"/>
            <a:ext cx="3020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Attivano 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recettori intracellulari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402640" y="820777"/>
            <a:ext cx="615696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Meccanismo di azione delle molecole segnale che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attraversano la membrana</a:t>
            </a:r>
          </a:p>
        </p:txBody>
      </p:sp>
      <p:pic>
        <p:nvPicPr>
          <p:cNvPr id="7170" name="Picture 2" descr="Risultati immagini per signaling molecu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656" y="3250407"/>
            <a:ext cx="3351214" cy="316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" y="3554232"/>
            <a:ext cx="4293870" cy="28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FC8D822-10B5-154A-7E68-6879AB1D5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21" y="2658384"/>
            <a:ext cx="1008474" cy="90118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B8C973C-76FF-2920-BA9F-A19EF593C2D0}"/>
              </a:ext>
            </a:extLst>
          </p:cNvPr>
          <p:cNvSpPr/>
          <p:nvPr/>
        </p:nvSpPr>
        <p:spPr>
          <a:xfrm>
            <a:off x="248631" y="2658384"/>
            <a:ext cx="4638086" cy="4099765"/>
          </a:xfrm>
          <a:prstGeom prst="rect">
            <a:avLst/>
          </a:prstGeom>
          <a:solidFill>
            <a:srgbClr val="4472C4">
              <a:alpha val="588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6BA1593-A42D-05E8-9FBF-559F948D5B47}"/>
              </a:ext>
            </a:extLst>
          </p:cNvPr>
          <p:cNvSpPr/>
          <p:nvPr/>
        </p:nvSpPr>
        <p:spPr>
          <a:xfrm>
            <a:off x="5151007" y="2626861"/>
            <a:ext cx="3867487" cy="4131287"/>
          </a:xfrm>
          <a:prstGeom prst="rect">
            <a:avLst/>
          </a:prstGeom>
          <a:solidFill>
            <a:srgbClr val="92D050">
              <a:alpha val="588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0537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Meccanismo di azione delle molecole segnale che attraversano la membrana</a:t>
            </a:r>
          </a:p>
        </p:txBody>
      </p:sp>
      <p:sp>
        <p:nvSpPr>
          <p:cNvPr id="6" name="Rettangolo 5"/>
          <p:cNvSpPr/>
          <p:nvPr/>
        </p:nvSpPr>
        <p:spPr>
          <a:xfrm>
            <a:off x="1208405" y="710960"/>
            <a:ext cx="6974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L’attivazione di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enzimi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garantisce una risposta rapida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38397" y="1166086"/>
            <a:ext cx="82970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Esempio</a:t>
            </a:r>
            <a:r>
              <a:rPr lang="it-IT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dell’</a:t>
            </a:r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ossido nitrico </a:t>
            </a:r>
            <a:r>
              <a:rPr lang="it-IT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it-IT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7989372" y="3241823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grpSp>
        <p:nvGrpSpPr>
          <p:cNvPr id="22" name="Gruppo 21"/>
          <p:cNvGrpSpPr/>
          <p:nvPr/>
        </p:nvGrpSpPr>
        <p:grpSpPr>
          <a:xfrm>
            <a:off x="1082843" y="2417555"/>
            <a:ext cx="5183879" cy="3638943"/>
            <a:chOff x="55481" y="1245229"/>
            <a:chExt cx="5907767" cy="3763478"/>
          </a:xfrm>
        </p:grpSpPr>
        <p:grpSp>
          <p:nvGrpSpPr>
            <p:cNvPr id="23" name="Gruppo 22"/>
            <p:cNvGrpSpPr/>
            <p:nvPr/>
          </p:nvGrpSpPr>
          <p:grpSpPr>
            <a:xfrm>
              <a:off x="55481" y="1245229"/>
              <a:ext cx="5907767" cy="3763478"/>
              <a:chOff x="195612" y="1713655"/>
              <a:chExt cx="5907767" cy="3763478"/>
            </a:xfrm>
          </p:grpSpPr>
          <p:grpSp>
            <p:nvGrpSpPr>
              <p:cNvPr id="25" name="Gruppo 24"/>
              <p:cNvGrpSpPr/>
              <p:nvPr/>
            </p:nvGrpSpPr>
            <p:grpSpPr>
              <a:xfrm>
                <a:off x="195612" y="1743180"/>
                <a:ext cx="5907767" cy="3733953"/>
                <a:chOff x="195612" y="1743180"/>
                <a:chExt cx="5907767" cy="3733953"/>
              </a:xfrm>
            </p:grpSpPr>
            <p:grpSp>
              <p:nvGrpSpPr>
                <p:cNvPr id="29" name="Gruppo 28"/>
                <p:cNvGrpSpPr/>
                <p:nvPr/>
              </p:nvGrpSpPr>
              <p:grpSpPr>
                <a:xfrm>
                  <a:off x="195612" y="1743180"/>
                  <a:ext cx="5907767" cy="3733953"/>
                  <a:chOff x="2630837" y="2357851"/>
                  <a:chExt cx="5907767" cy="3733953"/>
                </a:xfrm>
              </p:grpSpPr>
              <p:grpSp>
                <p:nvGrpSpPr>
                  <p:cNvPr id="31" name="Gruppo 30"/>
                  <p:cNvGrpSpPr/>
                  <p:nvPr/>
                </p:nvGrpSpPr>
                <p:grpSpPr>
                  <a:xfrm>
                    <a:off x="2630837" y="2357851"/>
                    <a:ext cx="5907767" cy="3732970"/>
                    <a:chOff x="1986280" y="1895095"/>
                    <a:chExt cx="5907767" cy="3732970"/>
                  </a:xfrm>
                </p:grpSpPr>
                <p:pic>
                  <p:nvPicPr>
                    <p:cNvPr id="33" name="Picture 2" descr="Risultati immagini per sildenafil mechanism of action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-212" t="8629" r="212" b="24650"/>
                    <a:stretch>
                      <a:fillRect/>
                    </a:stretch>
                  </p:blipFill>
                  <p:spPr bwMode="auto">
                    <a:xfrm>
                      <a:off x="1986280" y="1895095"/>
                      <a:ext cx="5907767" cy="373297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34" name="Rettangolo 33"/>
                    <p:cNvSpPr/>
                    <p:nvPr/>
                  </p:nvSpPr>
                  <p:spPr>
                    <a:xfrm>
                      <a:off x="6151611" y="4166898"/>
                      <a:ext cx="1513840" cy="58013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sp>
                <p:nvSpPr>
                  <p:cNvPr id="32" name="Rettangolo 31"/>
                  <p:cNvSpPr/>
                  <p:nvPr/>
                </p:nvSpPr>
                <p:spPr>
                  <a:xfrm>
                    <a:off x="4828239" y="4907279"/>
                    <a:ext cx="1513840" cy="11845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28" name="Rettangolo 27"/>
                <p:cNvSpPr/>
                <p:nvPr/>
              </p:nvSpPr>
              <p:spPr>
                <a:xfrm>
                  <a:off x="196216" y="1889760"/>
                  <a:ext cx="1388744" cy="7518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26" name="Rettangolo 25"/>
              <p:cNvSpPr/>
              <p:nvPr/>
            </p:nvSpPr>
            <p:spPr>
              <a:xfrm>
                <a:off x="2192369" y="1713655"/>
                <a:ext cx="1765332" cy="6716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4" name="Rettangolo 23"/>
            <p:cNvSpPr/>
            <p:nvPr/>
          </p:nvSpPr>
          <p:spPr>
            <a:xfrm>
              <a:off x="1615488" y="2141913"/>
              <a:ext cx="1644211" cy="381972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6" name="CasellaDiTesto 35"/>
          <p:cNvSpPr txBox="1"/>
          <p:nvPr/>
        </p:nvSpPr>
        <p:spPr>
          <a:xfrm>
            <a:off x="1958882" y="5569348"/>
            <a:ext cx="4307840" cy="5847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L’enzima f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osfodiestera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si converte il cGMP a GMP, facendo così svanire l’azione dell’NO </a:t>
            </a:r>
          </a:p>
        </p:txBody>
      </p:sp>
      <p:pic>
        <p:nvPicPr>
          <p:cNvPr id="38" name="Picture 4" descr="Risultati immagini per gtp cg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0" t="17407" r="2033"/>
          <a:stretch>
            <a:fillRect/>
          </a:stretch>
        </p:blipFill>
        <p:spPr bwMode="auto">
          <a:xfrm>
            <a:off x="133716" y="4941208"/>
            <a:ext cx="1421707" cy="1296261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/>
          <p:cNvCxnSpPr>
            <a:cxnSpLocks/>
          </p:cNvCxnSpPr>
          <p:nvPr/>
        </p:nvCxnSpPr>
        <p:spPr>
          <a:xfrm flipH="1">
            <a:off x="2994046" y="1707864"/>
            <a:ext cx="267319" cy="115609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9"/>
          <p:cNvSpPr txBox="1"/>
          <p:nvPr/>
        </p:nvSpPr>
        <p:spPr>
          <a:xfrm>
            <a:off x="2559900" y="4873854"/>
            <a:ext cx="1742420" cy="3693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Fosfodiesterasi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6084879" y="2852339"/>
            <a:ext cx="3059121" cy="58477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L’enzima </a:t>
            </a:r>
            <a:r>
              <a:rPr lang="it-IT" sz="1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guanilato</a:t>
            </a:r>
            <a:r>
              <a:rPr lang="it-IT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ciclasi</a:t>
            </a:r>
            <a:r>
              <a:rPr lang="it-IT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converte il GTP in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cGMP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F304114-59D9-E490-EAAB-DDB5DD468B32}"/>
              </a:ext>
            </a:extLst>
          </p:cNvPr>
          <p:cNvSpPr/>
          <p:nvPr/>
        </p:nvSpPr>
        <p:spPr>
          <a:xfrm>
            <a:off x="4174530" y="4024600"/>
            <a:ext cx="625642" cy="406511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3770BF5-DAF1-268E-93BE-3C91F26CEB41}"/>
              </a:ext>
            </a:extLst>
          </p:cNvPr>
          <p:cNvSpPr/>
          <p:nvPr/>
        </p:nvSpPr>
        <p:spPr>
          <a:xfrm>
            <a:off x="5089140" y="3814848"/>
            <a:ext cx="976995" cy="845523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30CB7C9-496B-8BEA-DDFE-7C24FB0BC493}"/>
              </a:ext>
            </a:extLst>
          </p:cNvPr>
          <p:cNvSpPr txBox="1"/>
          <p:nvPr/>
        </p:nvSpPr>
        <p:spPr>
          <a:xfrm>
            <a:off x="6339642" y="4298929"/>
            <a:ext cx="2669438" cy="923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cGMP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induce il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rilassamento della muscolatura liscia</a:t>
            </a:r>
            <a:endParaRPr lang="it-IT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7D049DF-516C-E2E5-2DD7-D4E324527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00" y="2110415"/>
            <a:ext cx="674728" cy="602948"/>
          </a:xfrm>
          <a:prstGeom prst="rect">
            <a:avLst/>
          </a:prstGeom>
        </p:spPr>
      </p:pic>
      <p:pic>
        <p:nvPicPr>
          <p:cNvPr id="1026" name="Picture 2" descr="Guanosina Trifosfato Gtp Rna Blocco Molecola Di Costruzione. Utilizzato  Anche Come Molecola Di Trasporto Dell'energia E Nella Tras Illustrazione  Vettoriale - Illustrazione di formula, purina: 187171903">
            <a:extLst>
              <a:ext uri="{FF2B5EF4-FFF2-40B4-BE49-F238E27FC236}">
                <a16:creationId xmlns:a16="http://schemas.microsoft.com/office/drawing/2014/main" id="{8543D288-8D0D-D826-387B-8912FF61C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07" y="2855547"/>
            <a:ext cx="1583609" cy="918493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F902732-8EAE-87C0-CC7C-A4C3E2A657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2293" y="1812890"/>
            <a:ext cx="1729292" cy="1384875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" grpId="0" animBg="1"/>
      <p:bldP spid="3" grpId="1" animBg="1"/>
      <p:bldP spid="9" grpId="0" animBg="1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1F1761F-CC3E-6596-CD4E-C56B04C756AE}"/>
              </a:ext>
            </a:extLst>
          </p:cNvPr>
          <p:cNvSpPr/>
          <p:nvPr/>
        </p:nvSpPr>
        <p:spPr>
          <a:xfrm>
            <a:off x="227999" y="4105413"/>
            <a:ext cx="395297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Nell’ipertensione arteriosa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il mancato rilassamento della muscolatura dei vasi determina un aumento della pressione arteriosa con conseguente rischio di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patologie cardiovascolari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come </a:t>
            </a:r>
            <a:r>
              <a:rPr lang="it-IT" sz="1600" u="sng" dirty="0">
                <a:latin typeface="Arial" panose="020B0604020202020204" pitchFamily="34" charset="0"/>
                <a:cs typeface="Arial" panose="020B0604020202020204" pitchFamily="34" charset="0"/>
              </a:rPr>
              <a:t>infarto del miocardio</a:t>
            </a:r>
          </a:p>
          <a:p>
            <a:endParaRPr lang="it-IT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Trattamento con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nitroglicerina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fa rilassare le arterie coronarie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C2387EA-5FCC-21F4-10EE-1A2102944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722" y="628929"/>
            <a:ext cx="1980406" cy="110242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3076432-47F6-9E15-DA21-A046708BA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15"/>
          <a:stretch/>
        </p:blipFill>
        <p:spPr>
          <a:xfrm>
            <a:off x="7079802" y="501722"/>
            <a:ext cx="1628428" cy="178669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0DF76BA-F236-85F7-5F86-5241963B2A89}"/>
              </a:ext>
            </a:extLst>
          </p:cNvPr>
          <p:cNvSpPr txBox="1"/>
          <p:nvPr/>
        </p:nvSpPr>
        <p:spPr>
          <a:xfrm>
            <a:off x="3643980" y="2043206"/>
            <a:ext cx="1852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nitroglicerina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0CB283-1C34-BA9A-AFC4-F42ACF50998D}"/>
              </a:ext>
            </a:extLst>
          </p:cNvPr>
          <p:cNvSpPr txBox="1"/>
          <p:nvPr/>
        </p:nvSpPr>
        <p:spPr>
          <a:xfrm>
            <a:off x="480201" y="2988161"/>
            <a:ext cx="78694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nitroglicerina è un farmaco appartenente alla categoria dei nitrati. Queste sostanze, </a:t>
            </a:r>
            <a:r>
              <a:rPr lang="it-IT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grazie alla liberazione di ossido nitrico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2815F78-D8BF-56C4-D60C-45FF68D62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15" y="218700"/>
            <a:ext cx="2759615" cy="206971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09E86DD-182D-99C2-1550-E9CF0EDE3C0D}"/>
              </a:ext>
            </a:extLst>
          </p:cNvPr>
          <p:cNvSpPr txBox="1"/>
          <p:nvPr/>
        </p:nvSpPr>
        <p:spPr>
          <a:xfrm>
            <a:off x="738690" y="2341188"/>
            <a:ext cx="1852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Alfred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obel</a:t>
            </a:r>
            <a:endParaRPr lang="it-IT" dirty="0"/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55C2D3B7-71FD-9A99-6D9D-A1FB653F0882}"/>
              </a:ext>
            </a:extLst>
          </p:cNvPr>
          <p:cNvSpPr/>
          <p:nvPr/>
        </p:nvSpPr>
        <p:spPr>
          <a:xfrm>
            <a:off x="5859379" y="1058183"/>
            <a:ext cx="762735" cy="6737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C62BA83-DC7F-8B7F-DF09-9EF2E314D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7490" y="4141130"/>
            <a:ext cx="4705348" cy="221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8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2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/>
          <p:cNvGrpSpPr/>
          <p:nvPr/>
        </p:nvGrpSpPr>
        <p:grpSpPr>
          <a:xfrm>
            <a:off x="310359" y="1023635"/>
            <a:ext cx="5677869" cy="3495123"/>
            <a:chOff x="-291387" y="1383455"/>
            <a:chExt cx="7891633" cy="4266375"/>
          </a:xfrm>
        </p:grpSpPr>
        <p:grpSp>
          <p:nvGrpSpPr>
            <p:cNvPr id="31" name="Gruppo 30"/>
            <p:cNvGrpSpPr/>
            <p:nvPr/>
          </p:nvGrpSpPr>
          <p:grpSpPr>
            <a:xfrm>
              <a:off x="-291387" y="1383455"/>
              <a:ext cx="7891633" cy="4266375"/>
              <a:chOff x="-151256" y="1851881"/>
              <a:chExt cx="7891633" cy="4266375"/>
            </a:xfrm>
          </p:grpSpPr>
          <p:grpSp>
            <p:nvGrpSpPr>
              <p:cNvPr id="33" name="Gruppo 32"/>
              <p:cNvGrpSpPr/>
              <p:nvPr/>
            </p:nvGrpSpPr>
            <p:grpSpPr>
              <a:xfrm>
                <a:off x="-151256" y="1909650"/>
                <a:ext cx="7136437" cy="4208606"/>
                <a:chOff x="-151256" y="1909650"/>
                <a:chExt cx="7136437" cy="4208606"/>
              </a:xfrm>
            </p:grpSpPr>
            <p:grpSp>
              <p:nvGrpSpPr>
                <p:cNvPr id="35" name="Gruppo 34"/>
                <p:cNvGrpSpPr/>
                <p:nvPr/>
              </p:nvGrpSpPr>
              <p:grpSpPr>
                <a:xfrm>
                  <a:off x="-151256" y="1909650"/>
                  <a:ext cx="7136437" cy="4208606"/>
                  <a:chOff x="1362250" y="2153956"/>
                  <a:chExt cx="7136437" cy="4208606"/>
                </a:xfrm>
              </p:grpSpPr>
              <p:grpSp>
                <p:nvGrpSpPr>
                  <p:cNvPr id="37" name="Gruppo 36"/>
                  <p:cNvGrpSpPr/>
                  <p:nvPr/>
                </p:nvGrpSpPr>
                <p:grpSpPr>
                  <a:xfrm>
                    <a:off x="1362250" y="2153956"/>
                    <a:ext cx="7136437" cy="4208606"/>
                    <a:chOff x="2283969" y="2524321"/>
                    <a:chExt cx="7136437" cy="4208606"/>
                  </a:xfrm>
                </p:grpSpPr>
                <p:grpSp>
                  <p:nvGrpSpPr>
                    <p:cNvPr id="39" name="Gruppo 38"/>
                    <p:cNvGrpSpPr/>
                    <p:nvPr/>
                  </p:nvGrpSpPr>
                  <p:grpSpPr>
                    <a:xfrm>
                      <a:off x="2283969" y="2524321"/>
                      <a:ext cx="7136437" cy="4197546"/>
                      <a:chOff x="1639412" y="2061565"/>
                      <a:chExt cx="7136437" cy="4197546"/>
                    </a:xfrm>
                  </p:grpSpPr>
                  <p:pic>
                    <p:nvPicPr>
                      <p:cNvPr id="41" name="Picture 2" descr="Risultati immagini per sildenafil mechanism of action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212" t="14791" r="2692" b="24650"/>
                      <a:stretch/>
                    </p:blipFill>
                    <p:spPr bwMode="auto">
                      <a:xfrm>
                        <a:off x="1639412" y="2061565"/>
                        <a:ext cx="7136437" cy="41975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sp>
                    <p:nvSpPr>
                      <p:cNvPr id="42" name="Rettangolo 41"/>
                      <p:cNvSpPr/>
                      <p:nvPr/>
                    </p:nvSpPr>
                    <p:spPr>
                      <a:xfrm>
                        <a:off x="7080096" y="4473215"/>
                        <a:ext cx="1513840" cy="638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  <p:sp>
                  <p:nvSpPr>
                    <p:cNvPr id="40" name="Rettangolo 39"/>
                    <p:cNvSpPr/>
                    <p:nvPr/>
                  </p:nvSpPr>
                  <p:spPr>
                    <a:xfrm>
                      <a:off x="4890750" y="5548402"/>
                      <a:ext cx="1513840" cy="118452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sp>
                <p:nvSpPr>
                  <p:cNvPr id="38" name="CasellaDiTesto 37"/>
                  <p:cNvSpPr txBox="1"/>
                  <p:nvPr/>
                </p:nvSpPr>
                <p:spPr>
                  <a:xfrm>
                    <a:off x="3554353" y="4863794"/>
                    <a:ext cx="2223695" cy="443371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00B0F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b="1" dirty="0"/>
                      <a:t>Fosfodiesterasi</a:t>
                    </a:r>
                  </a:p>
                </p:txBody>
              </p:sp>
            </p:grpSp>
            <p:sp>
              <p:nvSpPr>
                <p:cNvPr id="36" name="Rettangolo 35"/>
                <p:cNvSpPr/>
                <p:nvPr/>
              </p:nvSpPr>
              <p:spPr>
                <a:xfrm>
                  <a:off x="-89704" y="1909650"/>
                  <a:ext cx="1588451" cy="7518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34" name="Rettangolo 33"/>
              <p:cNvSpPr/>
              <p:nvPr/>
            </p:nvSpPr>
            <p:spPr>
              <a:xfrm>
                <a:off x="5516684" y="1851881"/>
                <a:ext cx="2223693" cy="7394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2" name="Rettangolo 31"/>
            <p:cNvSpPr/>
            <p:nvPr/>
          </p:nvSpPr>
          <p:spPr>
            <a:xfrm>
              <a:off x="1615440" y="2122913"/>
              <a:ext cx="1701074" cy="401491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8" name="Rettangolo 47"/>
          <p:cNvSpPr/>
          <p:nvPr/>
        </p:nvSpPr>
        <p:spPr>
          <a:xfrm>
            <a:off x="294220" y="4692385"/>
            <a:ext cx="41863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Inibendo la fosfodiesterasi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è possibile mantener elevata la concentrazione di cGMP, e di conseguenza prolungando il rilassamento della muscolatura liscia</a:t>
            </a:r>
            <a:endParaRPr lang="it-IT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Risultati immagini per viag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762" y="4509697"/>
            <a:ext cx="2901639" cy="208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256E44-6A0F-D682-DA08-55E43824325B}"/>
              </a:ext>
            </a:extLst>
          </p:cNvPr>
          <p:cNvSpPr txBox="1"/>
          <p:nvPr/>
        </p:nvSpPr>
        <p:spPr>
          <a:xfrm>
            <a:off x="2224633" y="2879682"/>
            <a:ext cx="11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b="1" i="1" dirty="0">
                <a:solidFill>
                  <a:srgbClr val="00B0F0"/>
                </a:solidFill>
              </a:rPr>
              <a:t>X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E5ACA97-2A19-76A8-C30C-80DA6744F74D}"/>
              </a:ext>
            </a:extLst>
          </p:cNvPr>
          <p:cNvSpPr/>
          <p:nvPr/>
        </p:nvSpPr>
        <p:spPr>
          <a:xfrm>
            <a:off x="3471596" y="2385744"/>
            <a:ext cx="625642" cy="40651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C847A3D-F85F-BFDD-C461-F71EC8B4EDDE}"/>
              </a:ext>
            </a:extLst>
          </p:cNvPr>
          <p:cNvSpPr/>
          <p:nvPr/>
        </p:nvSpPr>
        <p:spPr>
          <a:xfrm>
            <a:off x="4386206" y="2159898"/>
            <a:ext cx="976995" cy="84552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1C763060-56E3-B46B-E489-4C954463985E}"/>
              </a:ext>
            </a:extLst>
          </p:cNvPr>
          <p:cNvGrpSpPr/>
          <p:nvPr/>
        </p:nvGrpSpPr>
        <p:grpSpPr>
          <a:xfrm>
            <a:off x="5839004" y="1058194"/>
            <a:ext cx="2365817" cy="2798044"/>
            <a:chOff x="4323474" y="4075026"/>
            <a:chExt cx="2365817" cy="2798044"/>
          </a:xfrm>
        </p:grpSpPr>
        <p:pic>
          <p:nvPicPr>
            <p:cNvPr id="1042" name="Picture 18" descr="Risultati immagini per citrato di sildenafi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3474" y="4075026"/>
              <a:ext cx="2365817" cy="2365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D3E01EAD-63FF-2245-25F9-62E0EDA4D897}"/>
                </a:ext>
              </a:extLst>
            </p:cNvPr>
            <p:cNvSpPr txBox="1"/>
            <p:nvPr/>
          </p:nvSpPr>
          <p:spPr>
            <a:xfrm>
              <a:off x="4973172" y="6503738"/>
              <a:ext cx="1066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/>
                <a:t>Sildenafil</a:t>
              </a:r>
            </a:p>
          </p:txBody>
        </p:sp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1F3082CE-1EE7-CD17-A7F1-4985B6A1261F}"/>
              </a:ext>
            </a:extLst>
          </p:cNvPr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Meccanismo di azione delle molecole segnale che attraversano la membrana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 di segnalazione intercellulare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89267" y="1167765"/>
            <a:ext cx="816546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E’ possibile individuare diversi tipi di segnalazione sulla base della cellula che riceve il segnale</a:t>
            </a:r>
          </a:p>
          <a:p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	      Segnalazione </a:t>
            </a:r>
            <a:r>
              <a:rPr 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autocrina</a:t>
            </a:r>
            <a:endParaRPr lang="it-IT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	     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Segnalazione intercellulare</a:t>
            </a:r>
          </a:p>
          <a:p>
            <a:endParaRPr lang="it-IT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A) Segnalazione diretta cellula-cellula</a:t>
            </a:r>
          </a:p>
          <a:p>
            <a:r>
              <a:rPr lang="it-IT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B) Segnalazione paracrina</a:t>
            </a:r>
          </a:p>
          <a:p>
            <a:r>
              <a:rPr lang="it-IT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C) Segnalazione sinaptica</a:t>
            </a:r>
          </a:p>
          <a:p>
            <a:r>
              <a:rPr lang="it-IT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D) Segnalazione endocrina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 succede quando qualcosa non funziona????</a:t>
            </a:r>
          </a:p>
        </p:txBody>
      </p:sp>
      <p:grpSp>
        <p:nvGrpSpPr>
          <p:cNvPr id="30" name="Gruppo 29"/>
          <p:cNvGrpSpPr/>
          <p:nvPr/>
        </p:nvGrpSpPr>
        <p:grpSpPr>
          <a:xfrm>
            <a:off x="2033408" y="2032099"/>
            <a:ext cx="4898523" cy="3592402"/>
            <a:chOff x="56085" y="978643"/>
            <a:chExt cx="5907436" cy="4030064"/>
          </a:xfrm>
        </p:grpSpPr>
        <p:grpSp>
          <p:nvGrpSpPr>
            <p:cNvPr id="31" name="Gruppo 30"/>
            <p:cNvGrpSpPr/>
            <p:nvPr/>
          </p:nvGrpSpPr>
          <p:grpSpPr>
            <a:xfrm>
              <a:off x="56085" y="978643"/>
              <a:ext cx="5907436" cy="4030064"/>
              <a:chOff x="196216" y="1447069"/>
              <a:chExt cx="5907436" cy="4030064"/>
            </a:xfrm>
          </p:grpSpPr>
          <p:grpSp>
            <p:nvGrpSpPr>
              <p:cNvPr id="33" name="Gruppo 32"/>
              <p:cNvGrpSpPr/>
              <p:nvPr/>
            </p:nvGrpSpPr>
            <p:grpSpPr>
              <a:xfrm>
                <a:off x="196216" y="1447069"/>
                <a:ext cx="5907436" cy="4030064"/>
                <a:chOff x="196216" y="1447069"/>
                <a:chExt cx="5907436" cy="4030064"/>
              </a:xfrm>
            </p:grpSpPr>
            <p:grpSp>
              <p:nvGrpSpPr>
                <p:cNvPr id="35" name="Gruppo 34"/>
                <p:cNvGrpSpPr/>
                <p:nvPr/>
              </p:nvGrpSpPr>
              <p:grpSpPr>
                <a:xfrm>
                  <a:off x="196216" y="1447069"/>
                  <a:ext cx="5907436" cy="4030064"/>
                  <a:chOff x="1709722" y="1691375"/>
                  <a:chExt cx="5907436" cy="4030064"/>
                </a:xfrm>
              </p:grpSpPr>
              <p:grpSp>
                <p:nvGrpSpPr>
                  <p:cNvPr id="37" name="Gruppo 36"/>
                  <p:cNvGrpSpPr/>
                  <p:nvPr/>
                </p:nvGrpSpPr>
                <p:grpSpPr>
                  <a:xfrm>
                    <a:off x="1709722" y="1691375"/>
                    <a:ext cx="5907436" cy="4030064"/>
                    <a:chOff x="2631441" y="2061740"/>
                    <a:chExt cx="5907436" cy="4030064"/>
                  </a:xfrm>
                </p:grpSpPr>
                <p:grpSp>
                  <p:nvGrpSpPr>
                    <p:cNvPr id="39" name="Gruppo 38"/>
                    <p:cNvGrpSpPr/>
                    <p:nvPr/>
                  </p:nvGrpSpPr>
                  <p:grpSpPr>
                    <a:xfrm>
                      <a:off x="2631441" y="2061740"/>
                      <a:ext cx="5907436" cy="4014560"/>
                      <a:chOff x="1986884" y="1598984"/>
                      <a:chExt cx="5907436" cy="4014560"/>
                    </a:xfrm>
                  </p:grpSpPr>
                  <p:pic>
                    <p:nvPicPr>
                      <p:cNvPr id="41" name="Picture 2" descr="Risultati immagini per sildenafil mechanism of action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212" t="3601" r="212" b="24650"/>
                      <a:stretch>
                        <a:fillRect/>
                      </a:stretch>
                    </p:blipFill>
                    <p:spPr bwMode="auto">
                      <a:xfrm>
                        <a:off x="1986884" y="1598984"/>
                        <a:ext cx="5907436" cy="40145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sp>
                    <p:nvSpPr>
                      <p:cNvPr id="42" name="Rettangolo 41"/>
                      <p:cNvSpPr/>
                      <p:nvPr/>
                    </p:nvSpPr>
                    <p:spPr>
                      <a:xfrm>
                        <a:off x="6380480" y="4135120"/>
                        <a:ext cx="1513840" cy="7721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  <p:sp>
                  <p:nvSpPr>
                    <p:cNvPr id="40" name="Rettangolo 39"/>
                    <p:cNvSpPr/>
                    <p:nvPr/>
                  </p:nvSpPr>
                  <p:spPr>
                    <a:xfrm>
                      <a:off x="4828239" y="4907279"/>
                      <a:ext cx="1513840" cy="118452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sp>
                <p:nvSpPr>
                  <p:cNvPr id="38" name="CasellaDiTesto 37"/>
                  <p:cNvSpPr txBox="1"/>
                  <p:nvPr/>
                </p:nvSpPr>
                <p:spPr>
                  <a:xfrm>
                    <a:off x="3394042" y="4613587"/>
                    <a:ext cx="2223694" cy="414328"/>
                  </a:xfrm>
                  <a:prstGeom prst="rect">
                    <a:avLst/>
                  </a:prstGeom>
                  <a:noFill/>
                  <a:ln w="38100">
                    <a:solidFill>
                      <a:srgbClr val="00B0F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b="1" dirty="0"/>
                      <a:t>Fosfodiesterasi</a:t>
                    </a:r>
                  </a:p>
                </p:txBody>
              </p:sp>
            </p:grpSp>
            <p:sp>
              <p:nvSpPr>
                <p:cNvPr id="36" name="Rettangolo 35"/>
                <p:cNvSpPr/>
                <p:nvPr/>
              </p:nvSpPr>
              <p:spPr>
                <a:xfrm>
                  <a:off x="196216" y="1889760"/>
                  <a:ext cx="1388744" cy="7518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34" name="Rettangolo 33"/>
              <p:cNvSpPr/>
              <p:nvPr/>
            </p:nvSpPr>
            <p:spPr>
              <a:xfrm>
                <a:off x="2141522" y="1513454"/>
                <a:ext cx="1765332" cy="6716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2" name="Rettangolo 31"/>
            <p:cNvSpPr/>
            <p:nvPr/>
          </p:nvSpPr>
          <p:spPr>
            <a:xfrm>
              <a:off x="1615440" y="2155071"/>
              <a:ext cx="1705142" cy="369332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2" name="CasellaDiTesto 21"/>
          <p:cNvSpPr txBox="1"/>
          <p:nvPr/>
        </p:nvSpPr>
        <p:spPr>
          <a:xfrm>
            <a:off x="3780142" y="4236671"/>
            <a:ext cx="11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b="1" i="1" dirty="0">
                <a:solidFill>
                  <a:srgbClr val="00B0F0"/>
                </a:solidFill>
              </a:rPr>
              <a:t>X</a:t>
            </a:r>
          </a:p>
        </p:txBody>
      </p:sp>
      <p:sp>
        <p:nvSpPr>
          <p:cNvPr id="48" name="Rettangolo 47"/>
          <p:cNvSpPr/>
          <p:nvPr/>
        </p:nvSpPr>
        <p:spPr>
          <a:xfrm>
            <a:off x="99588" y="1436068"/>
            <a:ext cx="8827844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Viagra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agisce inibendo la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5PDE,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che causa un aumento dell'afflusso di sangue, a seguito dell'aumento della concentrazione di cGMP, cui segue un miglioramento dell'erezione</a:t>
            </a:r>
            <a:endParaRPr lang="it-IT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Risultati immagini per viag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10" y="3010444"/>
            <a:ext cx="1791325" cy="128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Risultati immagini per viag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527" y="5219671"/>
            <a:ext cx="1899285" cy="161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Risultati immagini per penis erection viag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46" y="4571048"/>
            <a:ext cx="3166119" cy="210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99588" y="88323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Nei corpi cavernosi la fosfodiesterasi coinvolta è la </a:t>
            </a:r>
            <a:r>
              <a:rPr lang="it-IT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fosfodiesterasi di tipo 5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(5PDE).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C630FED-A5D4-A9C7-14C6-E639C31CDFB8}"/>
              </a:ext>
            </a:extLst>
          </p:cNvPr>
          <p:cNvSpPr/>
          <p:nvPr/>
        </p:nvSpPr>
        <p:spPr>
          <a:xfrm>
            <a:off x="4958000" y="3685962"/>
            <a:ext cx="493497" cy="40651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321049B-EDF5-54E2-FD28-D3D8331EEF74}"/>
              </a:ext>
            </a:extLst>
          </p:cNvPr>
          <p:cNvSpPr/>
          <p:nvPr/>
        </p:nvSpPr>
        <p:spPr>
          <a:xfrm>
            <a:off x="5824777" y="3500954"/>
            <a:ext cx="914103" cy="73571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327808A-B6B1-BE95-B6C2-EEADAB1F8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703" y="145192"/>
            <a:ext cx="6567616" cy="656761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molecole segnale</a:t>
            </a:r>
          </a:p>
        </p:txBody>
      </p:sp>
      <p:sp>
        <p:nvSpPr>
          <p:cNvPr id="6" name="Rettangolo 5"/>
          <p:cNvSpPr/>
          <p:nvPr/>
        </p:nvSpPr>
        <p:spPr>
          <a:xfrm>
            <a:off x="512921" y="2033507"/>
            <a:ext cx="35306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Attivano 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enzimi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5845579" y="1795865"/>
            <a:ext cx="3020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Attivano 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recettori intracellulari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402640" y="820777"/>
            <a:ext cx="615696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Meccanismo di azione delle molecole segnale che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attraversano la membrana</a:t>
            </a:r>
          </a:p>
        </p:txBody>
      </p:sp>
      <p:pic>
        <p:nvPicPr>
          <p:cNvPr id="7170" name="Picture 2" descr="Risultati immagini per signaling molecu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656" y="3250407"/>
            <a:ext cx="3351214" cy="316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" y="3554232"/>
            <a:ext cx="4293870" cy="28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FC8D822-10B5-154A-7E68-6879AB1D5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21" y="2658384"/>
            <a:ext cx="1008474" cy="90118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B8C973C-76FF-2920-BA9F-A19EF593C2D0}"/>
              </a:ext>
            </a:extLst>
          </p:cNvPr>
          <p:cNvSpPr/>
          <p:nvPr/>
        </p:nvSpPr>
        <p:spPr>
          <a:xfrm>
            <a:off x="248631" y="2658384"/>
            <a:ext cx="4638086" cy="4099765"/>
          </a:xfrm>
          <a:prstGeom prst="rect">
            <a:avLst/>
          </a:prstGeom>
          <a:solidFill>
            <a:srgbClr val="4472C4">
              <a:alpha val="588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6BA1593-A42D-05E8-9FBF-559F948D5B47}"/>
              </a:ext>
            </a:extLst>
          </p:cNvPr>
          <p:cNvSpPr/>
          <p:nvPr/>
        </p:nvSpPr>
        <p:spPr>
          <a:xfrm>
            <a:off x="5151007" y="2626861"/>
            <a:ext cx="3867487" cy="4131287"/>
          </a:xfrm>
          <a:prstGeom prst="rect">
            <a:avLst/>
          </a:prstGeom>
          <a:solidFill>
            <a:srgbClr val="92D050">
              <a:alpha val="588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8487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Meccanismo di azione delle molecole segnale che attraversano la membrana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383835" y="963325"/>
            <a:ext cx="83763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Alcuni </a:t>
            </a:r>
            <a:r>
              <a:rPr lang="it-IT" b="1" dirty="0"/>
              <a:t>ormoni, come ad esempio gli ormoni steroidei attraversano la membrana </a:t>
            </a:r>
            <a:r>
              <a:rPr lang="it-IT" dirty="0"/>
              <a:t>cellulare e si legano a </a:t>
            </a:r>
            <a:r>
              <a:rPr lang="it-IT" b="1" dirty="0">
                <a:solidFill>
                  <a:srgbClr val="FF0000"/>
                </a:solidFill>
              </a:rPr>
              <a:t>recettori intracellulari</a:t>
            </a:r>
            <a:endParaRPr lang="it-IT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410" y="1829435"/>
            <a:ext cx="3745230" cy="4571365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3"/>
          <a:srcRect l="1643" t="12143" b="10206"/>
          <a:stretch>
            <a:fillRect/>
          </a:stretch>
        </p:blipFill>
        <p:spPr>
          <a:xfrm>
            <a:off x="122555" y="1757134"/>
            <a:ext cx="4490720" cy="3197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ttangolo 1"/>
          <p:cNvSpPr/>
          <p:nvPr/>
        </p:nvSpPr>
        <p:spPr>
          <a:xfrm>
            <a:off x="5076497" y="3699641"/>
            <a:ext cx="3854143" cy="2827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Morris Syndrome? - Causes, Symptoms, and Treatments">
            <a:extLst>
              <a:ext uri="{FF2B5EF4-FFF2-40B4-BE49-F238E27FC236}">
                <a16:creationId xmlns:a16="http://schemas.microsoft.com/office/drawing/2014/main" id="{97613F8E-3B07-B37D-A0DF-239B5574F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39" y="1356999"/>
            <a:ext cx="6513935" cy="276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864AFF5-7C9F-4139-5CC3-8B3E9D6DF283}"/>
              </a:ext>
            </a:extLst>
          </p:cNvPr>
          <p:cNvSpPr/>
          <p:nvPr/>
        </p:nvSpPr>
        <p:spPr>
          <a:xfrm>
            <a:off x="429017" y="307349"/>
            <a:ext cx="8121094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Negli uomini la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mancanza di recettore per il testosterone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responsabile nel maschio della formazione dei genitali esterni e dello sviluppo del cervello e dei caratteri sessuali secondari, causa gravi conseguenze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30A83AF-FC7B-76BD-A3A2-BE0C12E1E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3" y="4527402"/>
            <a:ext cx="3722801" cy="20967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EAA7548-C022-CDB6-921C-D197FE9C8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232" y="4621146"/>
            <a:ext cx="3391005" cy="190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8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molecole segnale</a:t>
            </a:r>
          </a:p>
        </p:txBody>
      </p:sp>
      <p:sp>
        <p:nvSpPr>
          <p:cNvPr id="3" name="Rettangolo 2"/>
          <p:cNvSpPr/>
          <p:nvPr/>
        </p:nvSpPr>
        <p:spPr>
          <a:xfrm>
            <a:off x="303051" y="1067112"/>
            <a:ext cx="894588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Molecole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troppo grandi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o troppo </a:t>
            </a:r>
            <a:r>
              <a:rPr 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idrofiliche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per attraversare la membrana. </a:t>
            </a:r>
            <a:endParaRPr lang="it-IT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852" y="3007133"/>
            <a:ext cx="4361648" cy="3137271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07530" y="2021069"/>
            <a:ext cx="8539291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La loro azione dipende dalla presenza di </a:t>
            </a:r>
            <a:r>
              <a:rPr lang="it-IT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recettori di superficie</a:t>
            </a:r>
            <a:endParaRPr lang="en-US" sz="2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56D3A79-5150-D8BD-E5DF-A883B12A1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7" y="1572983"/>
            <a:ext cx="8494626" cy="462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BB37397-22DA-4C14-AC03-A533454255EC}"/>
              </a:ext>
            </a:extLst>
          </p:cNvPr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Recettori di superficie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198C1E7-C4FB-B8A6-1AC9-399D9430DBE0}"/>
              </a:ext>
            </a:extLst>
          </p:cNvPr>
          <p:cNvSpPr/>
          <p:nvPr/>
        </p:nvSpPr>
        <p:spPr>
          <a:xfrm>
            <a:off x="1341573" y="890549"/>
            <a:ext cx="637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distinguono 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grandi classi di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recettori di superficie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74E37F9-B39D-2DB9-82B6-1715A0CDE3EA}"/>
              </a:ext>
            </a:extLst>
          </p:cNvPr>
          <p:cNvSpPr/>
          <p:nvPr/>
        </p:nvSpPr>
        <p:spPr>
          <a:xfrm>
            <a:off x="2913598" y="4872368"/>
            <a:ext cx="6014301" cy="1583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3416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Recettori annessi a canali ionici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396240" y="5662678"/>
            <a:ext cx="8531191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recettori 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annessi a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canali ionici 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 importanti per la trasmissione rapida attraverso le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sinapsi 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sistema nervoso;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96240" y="4303943"/>
            <a:ext cx="8116164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- I ligandi possono essere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neurotrasmettitori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ormon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i, e </a:t>
            </a:r>
          </a:p>
          <a:p>
            <a:pPr marL="285750" indent="-285750">
              <a:buFontTx/>
              <a:buChar char="-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le molecole che attraversano il canale sono spesso i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oni come Na+ o K+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285750" indent="-285750">
              <a:buFontTx/>
              <a:buChar char="-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questi ioni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alterano il potenziale di membrana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2"/>
          <a:srcRect b="6054"/>
          <a:stretch>
            <a:fillRect/>
          </a:stretch>
        </p:blipFill>
        <p:spPr>
          <a:xfrm>
            <a:off x="6368157" y="2194303"/>
            <a:ext cx="2559274" cy="99263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F35B8F0-2C97-087B-5C01-443D2489C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822" y="963213"/>
            <a:ext cx="4513031" cy="318168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56D3A79-5150-D8BD-E5DF-A883B12A1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33"/>
          <a:stretch/>
        </p:blipFill>
        <p:spPr bwMode="auto">
          <a:xfrm>
            <a:off x="87645" y="1547742"/>
            <a:ext cx="5765028" cy="462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BB37397-22DA-4C14-AC03-A533454255EC}"/>
              </a:ext>
            </a:extLst>
          </p:cNvPr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Recettori di superficie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198C1E7-C4FB-B8A6-1AC9-399D9430DBE0}"/>
              </a:ext>
            </a:extLst>
          </p:cNvPr>
          <p:cNvSpPr/>
          <p:nvPr/>
        </p:nvSpPr>
        <p:spPr>
          <a:xfrm>
            <a:off x="1341573" y="890549"/>
            <a:ext cx="637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distinguono 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grandi classi di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recettori di superficie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74E37F9-B39D-2DB9-82B6-1715A0CDE3EA}"/>
              </a:ext>
            </a:extLst>
          </p:cNvPr>
          <p:cNvSpPr/>
          <p:nvPr/>
        </p:nvSpPr>
        <p:spPr>
          <a:xfrm>
            <a:off x="2970159" y="4836671"/>
            <a:ext cx="6014301" cy="1583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Left Arrow 7">
            <a:extLst>
              <a:ext uri="{FF2B5EF4-FFF2-40B4-BE49-F238E27FC236}">
                <a16:creationId xmlns:a16="http://schemas.microsoft.com/office/drawing/2014/main" id="{CD619C9E-3D32-3092-AC59-83E4783E73FA}"/>
              </a:ext>
            </a:extLst>
          </p:cNvPr>
          <p:cNvSpPr/>
          <p:nvPr/>
        </p:nvSpPr>
        <p:spPr>
          <a:xfrm rot="5400000">
            <a:off x="4063766" y="5309280"/>
            <a:ext cx="1016467" cy="721444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7">
            <a:extLst>
              <a:ext uri="{FF2B5EF4-FFF2-40B4-BE49-F238E27FC236}">
                <a16:creationId xmlns:a16="http://schemas.microsoft.com/office/drawing/2014/main" id="{0709A669-6E43-7F92-34FB-8992F3EF6CD6}"/>
              </a:ext>
            </a:extLst>
          </p:cNvPr>
          <p:cNvSpPr/>
          <p:nvPr/>
        </p:nvSpPr>
        <p:spPr>
          <a:xfrm rot="5400000">
            <a:off x="7307002" y="5367857"/>
            <a:ext cx="1016467" cy="721444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A344135-9406-6EC6-2058-BC95853DB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8" b="28169"/>
          <a:stretch/>
        </p:blipFill>
        <p:spPr bwMode="auto">
          <a:xfrm>
            <a:off x="6212264" y="1658873"/>
            <a:ext cx="2844091" cy="331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01BD919A-2609-21FB-044F-595406110647}"/>
              </a:ext>
            </a:extLst>
          </p:cNvPr>
          <p:cNvSpPr/>
          <p:nvPr/>
        </p:nvSpPr>
        <p:spPr>
          <a:xfrm>
            <a:off x="5712429" y="2286976"/>
            <a:ext cx="217964" cy="445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494488F-3BCB-2C06-5F3A-BB4252331BC8}"/>
              </a:ext>
            </a:extLst>
          </p:cNvPr>
          <p:cNvSpPr/>
          <p:nvPr/>
        </p:nvSpPr>
        <p:spPr>
          <a:xfrm>
            <a:off x="6179703" y="3058362"/>
            <a:ext cx="230524" cy="1098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0D5D985-0352-410B-8256-CE9EDE32827A}"/>
              </a:ext>
            </a:extLst>
          </p:cNvPr>
          <p:cNvSpPr/>
          <p:nvPr/>
        </p:nvSpPr>
        <p:spPr>
          <a:xfrm>
            <a:off x="2873371" y="2262568"/>
            <a:ext cx="3007150" cy="274345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120191B-574D-0B41-D9D5-AEE1037048C4}"/>
              </a:ext>
            </a:extLst>
          </p:cNvPr>
          <p:cNvSpPr/>
          <p:nvPr/>
        </p:nvSpPr>
        <p:spPr>
          <a:xfrm>
            <a:off x="5949461" y="2266803"/>
            <a:ext cx="3007150" cy="274345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490B099-4EB9-38F8-695E-E00EE90DC640}"/>
              </a:ext>
            </a:extLst>
          </p:cNvPr>
          <p:cNvSpPr/>
          <p:nvPr/>
        </p:nvSpPr>
        <p:spPr>
          <a:xfrm>
            <a:off x="2854896" y="5079092"/>
            <a:ext cx="230524" cy="1098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761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Interruttori molecolari</a:t>
            </a:r>
          </a:p>
        </p:txBody>
      </p:sp>
      <p:sp>
        <p:nvSpPr>
          <p:cNvPr id="5" name="Rettangolo 4"/>
          <p:cNvSpPr/>
          <p:nvPr/>
        </p:nvSpPr>
        <p:spPr>
          <a:xfrm>
            <a:off x="147664" y="1037292"/>
            <a:ext cx="85501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aspetto comune ai recettori accoppiati alle proteine G e ai recettori legati ad enzimi 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quello di sfruttare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molecole intracellulari 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 trasduzione del segnale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11948"/>
            <a:ext cx="4288192" cy="4062651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47664" y="2351753"/>
            <a:ext cx="497459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segnali extracellulari  arrivano ai recettori accoppiati alle proteine G e ai recettori legati ad enzimi, </a:t>
            </a:r>
          </a:p>
          <a:p>
            <a:endParaRPr lang="it-IT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passano a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molecole intracellulari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per lo più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proteine 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anche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piccole molecole 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</a:t>
            </a: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GMP ciclico, </a:t>
            </a: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AMP ciclico </a:t>
            </a: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Ca</a:t>
            </a:r>
            <a:r>
              <a:rPr lang="it-IT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</a:p>
          <a:p>
            <a:endParaRPr lang="it-IT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Questo permette di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amplificare il segnale</a:t>
            </a:r>
            <a:r>
              <a:rPr lang="it-IT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ad ogni passaggio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 di segnalazione intercellulare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703388" y="1034870"/>
            <a:ext cx="5537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		Segnalazione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autocrina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" name="Picture 100"/>
          <p:cNvPicPr/>
          <p:nvPr/>
        </p:nvPicPr>
        <p:blipFill>
          <a:blip r:embed="rId3"/>
          <a:srcRect b="65241"/>
          <a:stretch>
            <a:fillRect/>
          </a:stretch>
        </p:blipFill>
        <p:spPr>
          <a:xfrm>
            <a:off x="2188210" y="2892425"/>
            <a:ext cx="5462270" cy="3514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CasellaDiTesto 11"/>
          <p:cNvSpPr txBox="1"/>
          <p:nvPr/>
        </p:nvSpPr>
        <p:spPr>
          <a:xfrm>
            <a:off x="544830" y="1819275"/>
            <a:ext cx="8053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Le molecole segnale secrete agiscono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sulla stessa cellula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che le ha prodotte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Amplificazione del segnale</a:t>
            </a:r>
          </a:p>
        </p:txBody>
      </p:sp>
      <p:sp>
        <p:nvSpPr>
          <p:cNvPr id="6" name="Rettangolo 5"/>
          <p:cNvSpPr/>
          <p:nvPr/>
        </p:nvSpPr>
        <p:spPr>
          <a:xfrm>
            <a:off x="324654" y="1036320"/>
            <a:ext cx="8494691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L’attivazione di un recettore attiva, spesso, un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meccanismo a cascata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che porta ad una amplificazione del segnale.</a:t>
            </a:r>
          </a:p>
        </p:txBody>
      </p:sp>
      <p:pic>
        <p:nvPicPr>
          <p:cNvPr id="2" name="Picture 1" descr="cell-signaling-signal-amplification-1-e15908995865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55" y="2070100"/>
            <a:ext cx="4279361" cy="4151586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4477407" y="2133600"/>
            <a:ext cx="4465933" cy="42777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99" y="1144568"/>
            <a:ext cx="5258487" cy="4981912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72160" y="924560"/>
            <a:ext cx="4572000" cy="19812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5878246" y="1471414"/>
            <a:ext cx="262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Attivazione del recettore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000166" y="3716774"/>
            <a:ext cx="262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Trasmissione del segnale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Recettori accoppiati alle proteine G (</a:t>
            </a:r>
            <a:r>
              <a:rPr lang="it-IT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GPCRs</a:t>
            </a:r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Rettangolo 1"/>
          <p:cNvSpPr/>
          <p:nvPr/>
        </p:nvSpPr>
        <p:spPr>
          <a:xfrm>
            <a:off x="112906" y="1064905"/>
            <a:ext cx="834493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Costituiscono la più grande famiglia </a:t>
            </a:r>
            <a:r>
              <a:rPr lang="it-IT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</a:p>
          <a:p>
            <a:endParaRPr lang="it-IT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recettori di superficie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vengono attivati da diverse molecole segnale come ormoni, neurotrasmettitori o mediatori locali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             Nell’uomo ci sono circa </a:t>
            </a:r>
            <a:r>
              <a:rPr lang="it-IT" sz="8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850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diversi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GPCRs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3DB08E1E-7E27-FA5E-76BE-175EAA324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743"/>
          <a:stretch/>
        </p:blipFill>
        <p:spPr>
          <a:xfrm>
            <a:off x="3658334" y="1591520"/>
            <a:ext cx="2521062" cy="164627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A427853-024C-F1DD-9A00-2E17B0E00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284" y="1741085"/>
            <a:ext cx="2625810" cy="149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41720" t="31764" r="37649" b="29528"/>
          <a:stretch>
            <a:fillRect/>
          </a:stretch>
        </p:blipFill>
        <p:spPr>
          <a:xfrm>
            <a:off x="4752753" y="928391"/>
            <a:ext cx="4253024" cy="448867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41744" t="29638" r="36163" b="26951"/>
          <a:stretch>
            <a:fillRect/>
          </a:stretch>
        </p:blipFill>
        <p:spPr>
          <a:xfrm>
            <a:off x="138223" y="712381"/>
            <a:ext cx="4614530" cy="5100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Recettori accoppiati alle proteine G (</a:t>
            </a:r>
            <a:r>
              <a:rPr lang="it-IT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GPCRs</a:t>
            </a:r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Rettangolo 1"/>
          <p:cNvSpPr/>
          <p:nvPr/>
        </p:nvSpPr>
        <p:spPr>
          <a:xfrm>
            <a:off x="551670" y="6242929"/>
            <a:ext cx="88842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La stessa molecola segnale può attivare diversi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GPCRs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 Es: adrenalina ne attiva 9, acetilcolina 5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51670" y="988986"/>
            <a:ext cx="7437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complesso è costituito da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due distinti elementi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55785" y="1825127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Recettore transmembrana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993778" y="2012058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Proteina G (accoppiata al recettore)</a:t>
            </a: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77" y="2744982"/>
            <a:ext cx="1496305" cy="3029120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271" y="2933386"/>
            <a:ext cx="4531360" cy="1980565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551670" y="2633752"/>
            <a:ext cx="2869153" cy="3386048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4049786" y="2647203"/>
            <a:ext cx="4975675" cy="2602133"/>
          </a:xfrm>
          <a:prstGeom prst="rect">
            <a:avLst/>
          </a:prstGeom>
          <a:noFill/>
          <a:ln w="38100">
            <a:solidFill>
              <a:srgbClr val="5FC8F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4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7" grpId="0" animBg="1"/>
      <p:bldP spid="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Meccanismo di attivazione delle </a:t>
            </a:r>
            <a:r>
              <a:rPr lang="it-IT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GPCRs</a:t>
            </a:r>
            <a:endParaRPr lang="it-IT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826590" y="2690062"/>
            <a:ext cx="5886129" cy="2695114"/>
            <a:chOff x="1453249" y="2740486"/>
            <a:chExt cx="5886129" cy="2695114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2"/>
            <a:srcRect b="68684"/>
            <a:stretch>
              <a:fillRect/>
            </a:stretch>
          </p:blipFill>
          <p:spPr>
            <a:xfrm>
              <a:off x="1453249" y="2740486"/>
              <a:ext cx="5886129" cy="2502073"/>
            </a:xfrm>
            <a:prstGeom prst="rect">
              <a:avLst/>
            </a:prstGeom>
          </p:spPr>
        </p:pic>
        <p:sp>
          <p:nvSpPr>
            <p:cNvPr id="5" name="Rettangolo 4"/>
            <p:cNvSpPr/>
            <p:nvPr/>
          </p:nvSpPr>
          <p:spPr>
            <a:xfrm>
              <a:off x="1453249" y="4409440"/>
              <a:ext cx="1584591" cy="1026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82477" y="1618835"/>
            <a:ext cx="8453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In assenza del ligando al recettore,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la proteina G è inattiva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e lega il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GDP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Meccanismo di attivazione delle </a:t>
            </a:r>
            <a:r>
              <a:rPr lang="it-IT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GPCRs</a:t>
            </a:r>
            <a:endParaRPr lang="it-IT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2533471" y="2515870"/>
            <a:ext cx="5990572" cy="3678861"/>
            <a:chOff x="2047321" y="2032000"/>
            <a:chExt cx="5049357" cy="3037841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2"/>
            <a:srcRect t="21612" b="40292"/>
            <a:stretch>
              <a:fillRect/>
            </a:stretch>
          </p:blipFill>
          <p:spPr>
            <a:xfrm>
              <a:off x="2047321" y="2458721"/>
              <a:ext cx="5049357" cy="2611120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4331495" y="2032000"/>
              <a:ext cx="1584591" cy="1026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277495" y="977900"/>
            <a:ext cx="819023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Il legame della molecola segnale al recettore induce 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una modifica alla struttura del recettore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il recettore ora è in grado di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legare la proteina G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alterandone a sua volta la conformazione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649431" y="3613296"/>
            <a:ext cx="2387803" cy="2871586"/>
            <a:chOff x="1453249" y="2740487"/>
            <a:chExt cx="2387803" cy="2695113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2"/>
            <a:srcRect r="59433" b="79111"/>
            <a:stretch>
              <a:fillRect/>
            </a:stretch>
          </p:blipFill>
          <p:spPr>
            <a:xfrm>
              <a:off x="1453250" y="2740487"/>
              <a:ext cx="2387802" cy="1668954"/>
            </a:xfrm>
            <a:prstGeom prst="rect">
              <a:avLst/>
            </a:prstGeom>
          </p:spPr>
        </p:pic>
        <p:sp>
          <p:nvSpPr>
            <p:cNvPr id="10" name="Rettangolo 9"/>
            <p:cNvSpPr/>
            <p:nvPr/>
          </p:nvSpPr>
          <p:spPr>
            <a:xfrm>
              <a:off x="1453249" y="4409440"/>
              <a:ext cx="1584591" cy="1026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Meccanismo di attivazione delle </a:t>
            </a:r>
            <a:r>
              <a:rPr lang="it-IT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GPCRs</a:t>
            </a:r>
            <a:endParaRPr lang="it-IT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162560" y="711200"/>
            <a:ext cx="4602480" cy="4886629"/>
            <a:chOff x="261649" y="770573"/>
            <a:chExt cx="5303150" cy="5638847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2"/>
            <a:srcRect t="21971"/>
            <a:stretch>
              <a:fillRect/>
            </a:stretch>
          </p:blipFill>
          <p:spPr>
            <a:xfrm>
              <a:off x="261649" y="792480"/>
              <a:ext cx="5303150" cy="5616940"/>
            </a:xfrm>
            <a:prstGeom prst="rect">
              <a:avLst/>
            </a:prstGeom>
          </p:spPr>
        </p:pic>
        <p:sp>
          <p:nvSpPr>
            <p:cNvPr id="5" name="Rettangolo 4"/>
            <p:cNvSpPr/>
            <p:nvPr/>
          </p:nvSpPr>
          <p:spPr>
            <a:xfrm>
              <a:off x="2522348" y="770573"/>
              <a:ext cx="1584592" cy="5892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6" name="CasellaDiTesto 5"/>
          <p:cNvSpPr txBox="1"/>
          <p:nvPr/>
        </p:nvSpPr>
        <p:spPr>
          <a:xfrm>
            <a:off x="5273787" y="1544400"/>
            <a:ext cx="35627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modifica conformazionale promuove la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dissociazione del GDP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il ed il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legame del GTP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273787" y="3189407"/>
            <a:ext cx="385254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legame del GTP a sua volta promuove la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dissociazione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della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subunità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dal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complesso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βγ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 questo punto sia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la subunità 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che 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complesso 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attivano 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mediatori a valle</a:t>
            </a:r>
          </a:p>
        </p:txBody>
      </p:sp>
      <p:sp>
        <p:nvSpPr>
          <p:cNvPr id="8" name="Down Arrow 7"/>
          <p:cNvSpPr/>
          <p:nvPr/>
        </p:nvSpPr>
        <p:spPr>
          <a:xfrm rot="1380000">
            <a:off x="1684823" y="5810682"/>
            <a:ext cx="224790" cy="476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20220000">
            <a:off x="3811270" y="5836285"/>
            <a:ext cx="224790" cy="476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GPCRs</a:t>
            </a:r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CANALI IONICI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b="66017"/>
          <a:stretch/>
        </p:blipFill>
        <p:spPr>
          <a:xfrm>
            <a:off x="1616196" y="777188"/>
            <a:ext cx="5911608" cy="190311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A36B514-0F19-5CDA-E939-3ACCB39AD9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392"/>
          <a:stretch/>
        </p:blipFill>
        <p:spPr>
          <a:xfrm>
            <a:off x="1616196" y="2921904"/>
            <a:ext cx="5974993" cy="393609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AE53CF37-7C73-DBEF-C87A-019D4C150C3B}"/>
              </a:ext>
            </a:extLst>
          </p:cNvPr>
          <p:cNvSpPr/>
          <p:nvPr/>
        </p:nvSpPr>
        <p:spPr>
          <a:xfrm>
            <a:off x="940380" y="2774596"/>
            <a:ext cx="2425978" cy="395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95E2975-9296-A478-68E7-B5DECC34E801}"/>
              </a:ext>
            </a:extLst>
          </p:cNvPr>
          <p:cNvSpPr/>
          <p:nvPr/>
        </p:nvSpPr>
        <p:spPr>
          <a:xfrm>
            <a:off x="4805952" y="2431684"/>
            <a:ext cx="2425978" cy="395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940380" y="777188"/>
            <a:ext cx="7081284" cy="19031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GPCRs</a:t>
            </a:r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CANALI IONICI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b="66017"/>
          <a:stretch/>
        </p:blipFill>
        <p:spPr>
          <a:xfrm>
            <a:off x="1616196" y="777188"/>
            <a:ext cx="5911608" cy="190311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A36B514-0F19-5CDA-E939-3ACCB39AD9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392"/>
          <a:stretch/>
        </p:blipFill>
        <p:spPr>
          <a:xfrm>
            <a:off x="1616196" y="2921904"/>
            <a:ext cx="5974993" cy="393609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AE53CF37-7C73-DBEF-C87A-019D4C150C3B}"/>
              </a:ext>
            </a:extLst>
          </p:cNvPr>
          <p:cNvSpPr/>
          <p:nvPr/>
        </p:nvSpPr>
        <p:spPr>
          <a:xfrm>
            <a:off x="940380" y="2774596"/>
            <a:ext cx="2425978" cy="395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95E2975-9296-A478-68E7-B5DECC34E801}"/>
              </a:ext>
            </a:extLst>
          </p:cNvPr>
          <p:cNvSpPr/>
          <p:nvPr/>
        </p:nvSpPr>
        <p:spPr>
          <a:xfrm>
            <a:off x="4815379" y="2482339"/>
            <a:ext cx="2425978" cy="395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274737" y="2774596"/>
            <a:ext cx="7081284" cy="19031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4922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1610360" y="247015"/>
            <a:ext cx="5514340" cy="4403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260350" y="4805680"/>
            <a:ext cx="8883015" cy="18774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Autocrine signaling is a vital cell communication pathway in macrophages of the immune system.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Macropha</a:t>
            </a:r>
            <a:r>
              <a:rPr lang="it-IT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 secretes cytokine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Interleukin-1 (IL-1).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macrophages secreting IL-1 also </a:t>
            </a: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possess the IL-1 receptors,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bound receptors induce the intracellular cascade for more IL-1.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Thus, IL-1 secretion is mediated by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autocrine signaling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forming a forward-feedback loop.</a:t>
            </a:r>
          </a:p>
        </p:txBody>
      </p:sp>
      <p:sp>
        <p:nvSpPr>
          <p:cNvPr id="3" name="Rectangles 2"/>
          <p:cNvSpPr/>
          <p:nvPr/>
        </p:nvSpPr>
        <p:spPr>
          <a:xfrm>
            <a:off x="260350" y="247015"/>
            <a:ext cx="3505835" cy="3844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s 3"/>
          <p:cNvSpPr/>
          <p:nvPr/>
        </p:nvSpPr>
        <p:spPr>
          <a:xfrm>
            <a:off x="723900" y="3628390"/>
            <a:ext cx="3714115" cy="1177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4" grpId="0" bldLvl="0" animBg="1"/>
      <p:bldP spid="4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GPCRs</a:t>
            </a:r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CANALI IONICI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423" y="1007887"/>
            <a:ext cx="6052906" cy="544371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283361" y="4266059"/>
            <a:ext cx="7081284" cy="225410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GPCRs</a:t>
            </a:r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 attivazione di enzimi di membrana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716" y="935304"/>
            <a:ext cx="5668124" cy="370781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59807" y="4643120"/>
            <a:ext cx="881241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gli enzimi attivati da proteine G sono importanti:</a:t>
            </a:r>
          </a:p>
          <a:p>
            <a:endParaRPr lang="it-IT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</a:t>
            </a:r>
            <a:r>
              <a:rPr lang="it-IT" sz="24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adenilatociclasi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 catalizza la produzione di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 ciclico </a:t>
            </a:r>
            <a:r>
              <a:rPr 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fosfolipasi C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responsabile della produzione di </a:t>
            </a:r>
            <a:r>
              <a:rPr 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inositol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trifosfato 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diacilglicerolo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260941" y="2680814"/>
            <a:ext cx="2129155" cy="91376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eform 4"/>
          <p:cNvSpPr/>
          <p:nvPr/>
        </p:nvSpPr>
        <p:spPr>
          <a:xfrm>
            <a:off x="3275767" y="1947862"/>
            <a:ext cx="4406265" cy="2805904"/>
          </a:xfrm>
          <a:custGeom>
            <a:avLst/>
            <a:gdLst>
              <a:gd name="connisteX0" fmla="*/ 3143250 w 4406265"/>
              <a:gd name="connsiteY0" fmla="*/ 64770 h 2980690"/>
              <a:gd name="connisteX1" fmla="*/ 3078480 w 4406265"/>
              <a:gd name="connsiteY1" fmla="*/ 32385 h 2980690"/>
              <a:gd name="connisteX2" fmla="*/ 3002280 w 4406265"/>
              <a:gd name="connsiteY2" fmla="*/ 10795 h 2980690"/>
              <a:gd name="connisteX3" fmla="*/ 2937510 w 4406265"/>
              <a:gd name="connsiteY3" fmla="*/ 0 h 2980690"/>
              <a:gd name="connisteX4" fmla="*/ 2872740 w 4406265"/>
              <a:gd name="connsiteY4" fmla="*/ 0 h 2980690"/>
              <a:gd name="connisteX5" fmla="*/ 2797175 w 4406265"/>
              <a:gd name="connsiteY5" fmla="*/ 0 h 2980690"/>
              <a:gd name="connisteX6" fmla="*/ 2732405 w 4406265"/>
              <a:gd name="connsiteY6" fmla="*/ 0 h 2980690"/>
              <a:gd name="connisteX7" fmla="*/ 2667635 w 4406265"/>
              <a:gd name="connsiteY7" fmla="*/ 0 h 2980690"/>
              <a:gd name="connisteX8" fmla="*/ 2602865 w 4406265"/>
              <a:gd name="connsiteY8" fmla="*/ 0 h 2980690"/>
              <a:gd name="connisteX9" fmla="*/ 2538095 w 4406265"/>
              <a:gd name="connsiteY9" fmla="*/ 0 h 2980690"/>
              <a:gd name="connisteX10" fmla="*/ 2473325 w 4406265"/>
              <a:gd name="connsiteY10" fmla="*/ 0 h 2980690"/>
              <a:gd name="connisteX11" fmla="*/ 2408555 w 4406265"/>
              <a:gd name="connsiteY11" fmla="*/ 0 h 2980690"/>
              <a:gd name="connisteX12" fmla="*/ 2343785 w 4406265"/>
              <a:gd name="connsiteY12" fmla="*/ 0 h 2980690"/>
              <a:gd name="connisteX13" fmla="*/ 2279015 w 4406265"/>
              <a:gd name="connsiteY13" fmla="*/ 0 h 2980690"/>
              <a:gd name="connisteX14" fmla="*/ 2214245 w 4406265"/>
              <a:gd name="connsiteY14" fmla="*/ 0 h 2980690"/>
              <a:gd name="connisteX15" fmla="*/ 2149475 w 4406265"/>
              <a:gd name="connsiteY15" fmla="*/ 0 h 2980690"/>
              <a:gd name="connisteX16" fmla="*/ 2084705 w 4406265"/>
              <a:gd name="connsiteY16" fmla="*/ 0 h 2980690"/>
              <a:gd name="connisteX17" fmla="*/ 2030730 w 4406265"/>
              <a:gd name="connsiteY17" fmla="*/ 64770 h 2980690"/>
              <a:gd name="connisteX18" fmla="*/ 1965960 w 4406265"/>
              <a:gd name="connsiteY18" fmla="*/ 97155 h 2980690"/>
              <a:gd name="connisteX19" fmla="*/ 1944370 w 4406265"/>
              <a:gd name="connsiteY19" fmla="*/ 161925 h 2980690"/>
              <a:gd name="connisteX20" fmla="*/ 1901190 w 4406265"/>
              <a:gd name="connsiteY20" fmla="*/ 226695 h 2980690"/>
              <a:gd name="connisteX21" fmla="*/ 1836420 w 4406265"/>
              <a:gd name="connsiteY21" fmla="*/ 269875 h 2980690"/>
              <a:gd name="connisteX22" fmla="*/ 1771650 w 4406265"/>
              <a:gd name="connsiteY22" fmla="*/ 323850 h 2980690"/>
              <a:gd name="connisteX23" fmla="*/ 1717675 w 4406265"/>
              <a:gd name="connsiteY23" fmla="*/ 388620 h 2980690"/>
              <a:gd name="connisteX24" fmla="*/ 1706880 w 4406265"/>
              <a:gd name="connsiteY24" fmla="*/ 453390 h 2980690"/>
              <a:gd name="connisteX25" fmla="*/ 1652270 w 4406265"/>
              <a:gd name="connsiteY25" fmla="*/ 518160 h 2980690"/>
              <a:gd name="connisteX26" fmla="*/ 1587500 w 4406265"/>
              <a:gd name="connsiteY26" fmla="*/ 550545 h 2980690"/>
              <a:gd name="connisteX27" fmla="*/ 1533525 w 4406265"/>
              <a:gd name="connsiteY27" fmla="*/ 615315 h 2980690"/>
              <a:gd name="connisteX28" fmla="*/ 1511935 w 4406265"/>
              <a:gd name="connsiteY28" fmla="*/ 680720 h 2980690"/>
              <a:gd name="connisteX29" fmla="*/ 1447165 w 4406265"/>
              <a:gd name="connsiteY29" fmla="*/ 734695 h 2980690"/>
              <a:gd name="connisteX30" fmla="*/ 1382395 w 4406265"/>
              <a:gd name="connsiteY30" fmla="*/ 777875 h 2980690"/>
              <a:gd name="connisteX31" fmla="*/ 1339215 w 4406265"/>
              <a:gd name="connsiteY31" fmla="*/ 842645 h 2980690"/>
              <a:gd name="connisteX32" fmla="*/ 1296035 w 4406265"/>
              <a:gd name="connsiteY32" fmla="*/ 907415 h 2980690"/>
              <a:gd name="connisteX33" fmla="*/ 1231265 w 4406265"/>
              <a:gd name="connsiteY33" fmla="*/ 982980 h 2980690"/>
              <a:gd name="connisteX34" fmla="*/ 1177290 w 4406265"/>
              <a:gd name="connsiteY34" fmla="*/ 1047750 h 2980690"/>
              <a:gd name="connisteX35" fmla="*/ 1123315 w 4406265"/>
              <a:gd name="connsiteY35" fmla="*/ 1112520 h 2980690"/>
              <a:gd name="connisteX36" fmla="*/ 1058545 w 4406265"/>
              <a:gd name="connsiteY36" fmla="*/ 1177290 h 2980690"/>
              <a:gd name="connisteX37" fmla="*/ 1015365 w 4406265"/>
              <a:gd name="connsiteY37" fmla="*/ 1242060 h 2980690"/>
              <a:gd name="connisteX38" fmla="*/ 1004570 w 4406265"/>
              <a:gd name="connsiteY38" fmla="*/ 1306830 h 2980690"/>
              <a:gd name="connisteX39" fmla="*/ 993775 w 4406265"/>
              <a:gd name="connsiteY39" fmla="*/ 1371600 h 2980690"/>
              <a:gd name="connisteX40" fmla="*/ 982980 w 4406265"/>
              <a:gd name="connsiteY40" fmla="*/ 1436370 h 2980690"/>
              <a:gd name="connisteX41" fmla="*/ 961390 w 4406265"/>
              <a:gd name="connsiteY41" fmla="*/ 1501140 h 2980690"/>
              <a:gd name="connisteX42" fmla="*/ 896620 w 4406265"/>
              <a:gd name="connsiteY42" fmla="*/ 1576705 h 2980690"/>
              <a:gd name="connisteX43" fmla="*/ 831850 w 4406265"/>
              <a:gd name="connsiteY43" fmla="*/ 1619885 h 2980690"/>
              <a:gd name="connisteX44" fmla="*/ 756285 w 4406265"/>
              <a:gd name="connsiteY44" fmla="*/ 1652270 h 2980690"/>
              <a:gd name="connisteX45" fmla="*/ 691515 w 4406265"/>
              <a:gd name="connsiteY45" fmla="*/ 1673860 h 2980690"/>
              <a:gd name="connisteX46" fmla="*/ 626745 w 4406265"/>
              <a:gd name="connsiteY46" fmla="*/ 1706245 h 2980690"/>
              <a:gd name="connisteX47" fmla="*/ 561975 w 4406265"/>
              <a:gd name="connsiteY47" fmla="*/ 1727835 h 2980690"/>
              <a:gd name="connisteX48" fmla="*/ 486410 w 4406265"/>
              <a:gd name="connsiteY48" fmla="*/ 1760220 h 2980690"/>
              <a:gd name="connisteX49" fmla="*/ 421640 w 4406265"/>
              <a:gd name="connsiteY49" fmla="*/ 1792605 h 2980690"/>
              <a:gd name="connisteX50" fmla="*/ 323850 w 4406265"/>
              <a:gd name="connsiteY50" fmla="*/ 1824990 h 2980690"/>
              <a:gd name="connisteX51" fmla="*/ 248285 w 4406265"/>
              <a:gd name="connsiteY51" fmla="*/ 1857375 h 2980690"/>
              <a:gd name="connisteX52" fmla="*/ 183515 w 4406265"/>
              <a:gd name="connsiteY52" fmla="*/ 1878965 h 2980690"/>
              <a:gd name="connisteX53" fmla="*/ 118745 w 4406265"/>
              <a:gd name="connsiteY53" fmla="*/ 1922145 h 2980690"/>
              <a:gd name="connisteX54" fmla="*/ 53975 w 4406265"/>
              <a:gd name="connsiteY54" fmla="*/ 1943735 h 2980690"/>
              <a:gd name="connisteX55" fmla="*/ 0 w 4406265"/>
              <a:gd name="connsiteY55" fmla="*/ 2009140 h 2980690"/>
              <a:gd name="connisteX56" fmla="*/ 0 w 4406265"/>
              <a:gd name="connsiteY56" fmla="*/ 2073910 h 2980690"/>
              <a:gd name="connisteX57" fmla="*/ 0 w 4406265"/>
              <a:gd name="connsiteY57" fmla="*/ 2138680 h 2980690"/>
              <a:gd name="connisteX58" fmla="*/ 0 w 4406265"/>
              <a:gd name="connsiteY58" fmla="*/ 2203450 h 2980690"/>
              <a:gd name="connisteX59" fmla="*/ 21590 w 4406265"/>
              <a:gd name="connsiteY59" fmla="*/ 2268220 h 2980690"/>
              <a:gd name="connisteX60" fmla="*/ 53975 w 4406265"/>
              <a:gd name="connsiteY60" fmla="*/ 2332990 h 2980690"/>
              <a:gd name="connisteX61" fmla="*/ 97155 w 4406265"/>
              <a:gd name="connsiteY61" fmla="*/ 2397760 h 2980690"/>
              <a:gd name="connisteX62" fmla="*/ 97155 w 4406265"/>
              <a:gd name="connsiteY62" fmla="*/ 2462530 h 2980690"/>
              <a:gd name="connisteX63" fmla="*/ 118745 w 4406265"/>
              <a:gd name="connsiteY63" fmla="*/ 2527300 h 2980690"/>
              <a:gd name="connisteX64" fmla="*/ 129540 w 4406265"/>
              <a:gd name="connsiteY64" fmla="*/ 2592070 h 2980690"/>
              <a:gd name="connisteX65" fmla="*/ 129540 w 4406265"/>
              <a:gd name="connsiteY65" fmla="*/ 2656840 h 2980690"/>
              <a:gd name="connisteX66" fmla="*/ 86360 w 4406265"/>
              <a:gd name="connsiteY66" fmla="*/ 2721610 h 2980690"/>
              <a:gd name="connisteX67" fmla="*/ 86360 w 4406265"/>
              <a:gd name="connsiteY67" fmla="*/ 2786380 h 2980690"/>
              <a:gd name="connisteX68" fmla="*/ 97155 w 4406265"/>
              <a:gd name="connsiteY68" fmla="*/ 2851150 h 2980690"/>
              <a:gd name="connisteX69" fmla="*/ 161925 w 4406265"/>
              <a:gd name="connsiteY69" fmla="*/ 2905125 h 2980690"/>
              <a:gd name="connisteX70" fmla="*/ 226695 w 4406265"/>
              <a:gd name="connsiteY70" fmla="*/ 2937510 h 2980690"/>
              <a:gd name="connisteX71" fmla="*/ 291465 w 4406265"/>
              <a:gd name="connsiteY71" fmla="*/ 2959100 h 2980690"/>
              <a:gd name="connisteX72" fmla="*/ 356870 w 4406265"/>
              <a:gd name="connsiteY72" fmla="*/ 2969895 h 2980690"/>
              <a:gd name="connisteX73" fmla="*/ 421640 w 4406265"/>
              <a:gd name="connsiteY73" fmla="*/ 2969895 h 2980690"/>
              <a:gd name="connisteX74" fmla="*/ 486410 w 4406265"/>
              <a:gd name="connsiteY74" fmla="*/ 2980690 h 2980690"/>
              <a:gd name="connisteX75" fmla="*/ 551180 w 4406265"/>
              <a:gd name="connsiteY75" fmla="*/ 2980690 h 2980690"/>
              <a:gd name="connisteX76" fmla="*/ 626745 w 4406265"/>
              <a:gd name="connsiteY76" fmla="*/ 2980690 h 2980690"/>
              <a:gd name="connisteX77" fmla="*/ 691515 w 4406265"/>
              <a:gd name="connsiteY77" fmla="*/ 2980690 h 2980690"/>
              <a:gd name="connisteX78" fmla="*/ 756285 w 4406265"/>
              <a:gd name="connsiteY78" fmla="*/ 2980690 h 2980690"/>
              <a:gd name="connisteX79" fmla="*/ 875030 w 4406265"/>
              <a:gd name="connsiteY79" fmla="*/ 2980690 h 2980690"/>
              <a:gd name="connisteX80" fmla="*/ 961390 w 4406265"/>
              <a:gd name="connsiteY80" fmla="*/ 2969895 h 2980690"/>
              <a:gd name="connisteX81" fmla="*/ 1036955 w 4406265"/>
              <a:gd name="connsiteY81" fmla="*/ 2959100 h 2980690"/>
              <a:gd name="connisteX82" fmla="*/ 1101725 w 4406265"/>
              <a:gd name="connsiteY82" fmla="*/ 2937510 h 2980690"/>
              <a:gd name="connisteX83" fmla="*/ 1166495 w 4406265"/>
              <a:gd name="connsiteY83" fmla="*/ 2915920 h 2980690"/>
              <a:gd name="connisteX84" fmla="*/ 1242060 w 4406265"/>
              <a:gd name="connsiteY84" fmla="*/ 2915920 h 2980690"/>
              <a:gd name="connisteX85" fmla="*/ 1306830 w 4406265"/>
              <a:gd name="connsiteY85" fmla="*/ 2894330 h 2980690"/>
              <a:gd name="connisteX86" fmla="*/ 1371600 w 4406265"/>
              <a:gd name="connsiteY86" fmla="*/ 2872740 h 2980690"/>
              <a:gd name="connisteX87" fmla="*/ 1436370 w 4406265"/>
              <a:gd name="connsiteY87" fmla="*/ 2840355 h 2980690"/>
              <a:gd name="connisteX88" fmla="*/ 1501140 w 4406265"/>
              <a:gd name="connsiteY88" fmla="*/ 2829560 h 2980690"/>
              <a:gd name="connisteX89" fmla="*/ 1576705 w 4406265"/>
              <a:gd name="connsiteY89" fmla="*/ 2797175 h 2980690"/>
              <a:gd name="connisteX90" fmla="*/ 1663065 w 4406265"/>
              <a:gd name="connsiteY90" fmla="*/ 2786380 h 2980690"/>
              <a:gd name="connisteX91" fmla="*/ 1728470 w 4406265"/>
              <a:gd name="connsiteY91" fmla="*/ 2743200 h 2980690"/>
              <a:gd name="connisteX92" fmla="*/ 1793240 w 4406265"/>
              <a:gd name="connsiteY92" fmla="*/ 2743200 h 2980690"/>
              <a:gd name="connisteX93" fmla="*/ 1858010 w 4406265"/>
              <a:gd name="connsiteY93" fmla="*/ 2721610 h 2980690"/>
              <a:gd name="connisteX94" fmla="*/ 1922780 w 4406265"/>
              <a:gd name="connsiteY94" fmla="*/ 2710815 h 2980690"/>
              <a:gd name="connisteX95" fmla="*/ 1987550 w 4406265"/>
              <a:gd name="connsiteY95" fmla="*/ 2700020 h 2980690"/>
              <a:gd name="connisteX96" fmla="*/ 2052320 w 4406265"/>
              <a:gd name="connsiteY96" fmla="*/ 2678430 h 2980690"/>
              <a:gd name="connisteX97" fmla="*/ 2127885 w 4406265"/>
              <a:gd name="connsiteY97" fmla="*/ 2656840 h 2980690"/>
              <a:gd name="connisteX98" fmla="*/ 2192655 w 4406265"/>
              <a:gd name="connsiteY98" fmla="*/ 2646045 h 2980690"/>
              <a:gd name="connisteX99" fmla="*/ 2257425 w 4406265"/>
              <a:gd name="connsiteY99" fmla="*/ 2635250 h 2980690"/>
              <a:gd name="connisteX100" fmla="*/ 2332990 w 4406265"/>
              <a:gd name="connsiteY100" fmla="*/ 2624455 h 2980690"/>
              <a:gd name="connisteX101" fmla="*/ 2397760 w 4406265"/>
              <a:gd name="connsiteY101" fmla="*/ 2592070 h 2980690"/>
              <a:gd name="connisteX102" fmla="*/ 2462530 w 4406265"/>
              <a:gd name="connsiteY102" fmla="*/ 2570480 h 2980690"/>
              <a:gd name="connisteX103" fmla="*/ 2527300 w 4406265"/>
              <a:gd name="connsiteY103" fmla="*/ 2548890 h 2980690"/>
              <a:gd name="connisteX104" fmla="*/ 2613660 w 4406265"/>
              <a:gd name="connsiteY104" fmla="*/ 2538095 h 2980690"/>
              <a:gd name="connisteX105" fmla="*/ 2700020 w 4406265"/>
              <a:gd name="connsiteY105" fmla="*/ 2527300 h 2980690"/>
              <a:gd name="connisteX106" fmla="*/ 2786380 w 4406265"/>
              <a:gd name="connsiteY106" fmla="*/ 2516505 h 2980690"/>
              <a:gd name="connisteX107" fmla="*/ 2851150 w 4406265"/>
              <a:gd name="connsiteY107" fmla="*/ 2516505 h 2980690"/>
              <a:gd name="connisteX108" fmla="*/ 2926715 w 4406265"/>
              <a:gd name="connsiteY108" fmla="*/ 2516505 h 2980690"/>
              <a:gd name="connisteX109" fmla="*/ 3034665 w 4406265"/>
              <a:gd name="connsiteY109" fmla="*/ 2516505 h 2980690"/>
              <a:gd name="connisteX110" fmla="*/ 3121660 w 4406265"/>
              <a:gd name="connsiteY110" fmla="*/ 2516505 h 2980690"/>
              <a:gd name="connisteX111" fmla="*/ 3218815 w 4406265"/>
              <a:gd name="connsiteY111" fmla="*/ 2516505 h 2980690"/>
              <a:gd name="connisteX112" fmla="*/ 3305175 w 4406265"/>
              <a:gd name="connsiteY112" fmla="*/ 2494915 h 2980690"/>
              <a:gd name="connisteX113" fmla="*/ 3391535 w 4406265"/>
              <a:gd name="connsiteY113" fmla="*/ 2484120 h 2980690"/>
              <a:gd name="connisteX114" fmla="*/ 3456305 w 4406265"/>
              <a:gd name="connsiteY114" fmla="*/ 2462530 h 2980690"/>
              <a:gd name="connisteX115" fmla="*/ 3521075 w 4406265"/>
              <a:gd name="connsiteY115" fmla="*/ 2451735 h 2980690"/>
              <a:gd name="connisteX116" fmla="*/ 3553460 w 4406265"/>
              <a:gd name="connsiteY116" fmla="*/ 2386965 h 2980690"/>
              <a:gd name="connisteX117" fmla="*/ 3553460 w 4406265"/>
              <a:gd name="connsiteY117" fmla="*/ 2311400 h 2980690"/>
              <a:gd name="connisteX118" fmla="*/ 3575050 w 4406265"/>
              <a:gd name="connsiteY118" fmla="*/ 2235835 h 2980690"/>
              <a:gd name="connisteX119" fmla="*/ 3575050 w 4406265"/>
              <a:gd name="connsiteY119" fmla="*/ 2171065 h 2980690"/>
              <a:gd name="connisteX120" fmla="*/ 3542665 w 4406265"/>
              <a:gd name="connsiteY120" fmla="*/ 2106295 h 2980690"/>
              <a:gd name="connisteX121" fmla="*/ 3477895 w 4406265"/>
              <a:gd name="connsiteY121" fmla="*/ 2041525 h 2980690"/>
              <a:gd name="connisteX122" fmla="*/ 3542665 w 4406265"/>
              <a:gd name="connsiteY122" fmla="*/ 2052320 h 2980690"/>
              <a:gd name="connisteX123" fmla="*/ 3618230 w 4406265"/>
              <a:gd name="connsiteY123" fmla="*/ 2063115 h 2980690"/>
              <a:gd name="connisteX124" fmla="*/ 3715385 w 4406265"/>
              <a:gd name="connsiteY124" fmla="*/ 2073910 h 2980690"/>
              <a:gd name="connisteX125" fmla="*/ 3801745 w 4406265"/>
              <a:gd name="connsiteY125" fmla="*/ 2073910 h 2980690"/>
              <a:gd name="connisteX126" fmla="*/ 3877310 w 4406265"/>
              <a:gd name="connsiteY126" fmla="*/ 2073910 h 2980690"/>
              <a:gd name="connisteX127" fmla="*/ 3952875 w 4406265"/>
              <a:gd name="connsiteY127" fmla="*/ 2073910 h 2980690"/>
              <a:gd name="connisteX128" fmla="*/ 4017645 w 4406265"/>
              <a:gd name="connsiteY128" fmla="*/ 2030730 h 2980690"/>
              <a:gd name="connisteX129" fmla="*/ 4060825 w 4406265"/>
              <a:gd name="connsiteY129" fmla="*/ 1954530 h 2980690"/>
              <a:gd name="connisteX130" fmla="*/ 4104005 w 4406265"/>
              <a:gd name="connsiteY130" fmla="*/ 1889760 h 2980690"/>
              <a:gd name="connisteX131" fmla="*/ 4125595 w 4406265"/>
              <a:gd name="connsiteY131" fmla="*/ 1814195 h 2980690"/>
              <a:gd name="connisteX132" fmla="*/ 4147185 w 4406265"/>
              <a:gd name="connsiteY132" fmla="*/ 1749425 h 2980690"/>
              <a:gd name="connisteX133" fmla="*/ 4179570 w 4406265"/>
              <a:gd name="connsiteY133" fmla="*/ 1684655 h 2980690"/>
              <a:gd name="connisteX134" fmla="*/ 4211955 w 4406265"/>
              <a:gd name="connsiteY134" fmla="*/ 1619885 h 2980690"/>
              <a:gd name="connisteX135" fmla="*/ 4233545 w 4406265"/>
              <a:gd name="connsiteY135" fmla="*/ 1555115 h 2980690"/>
              <a:gd name="connisteX136" fmla="*/ 4255135 w 4406265"/>
              <a:gd name="connsiteY136" fmla="*/ 1490345 h 2980690"/>
              <a:gd name="connisteX137" fmla="*/ 4287520 w 4406265"/>
              <a:gd name="connsiteY137" fmla="*/ 1414780 h 2980690"/>
              <a:gd name="connisteX138" fmla="*/ 4319905 w 4406265"/>
              <a:gd name="connsiteY138" fmla="*/ 1339215 h 2980690"/>
              <a:gd name="connisteX139" fmla="*/ 4352290 w 4406265"/>
              <a:gd name="connsiteY139" fmla="*/ 1274445 h 2980690"/>
              <a:gd name="connisteX140" fmla="*/ 4384675 w 4406265"/>
              <a:gd name="connsiteY140" fmla="*/ 1198880 h 2980690"/>
              <a:gd name="connisteX141" fmla="*/ 4395470 w 4406265"/>
              <a:gd name="connsiteY141" fmla="*/ 1123315 h 2980690"/>
              <a:gd name="connisteX142" fmla="*/ 4406265 w 4406265"/>
              <a:gd name="connsiteY142" fmla="*/ 1058545 h 2980690"/>
              <a:gd name="connisteX143" fmla="*/ 4406265 w 4406265"/>
              <a:gd name="connsiteY143" fmla="*/ 993775 h 2980690"/>
              <a:gd name="connisteX144" fmla="*/ 4406265 w 4406265"/>
              <a:gd name="connsiteY144" fmla="*/ 929005 h 2980690"/>
              <a:gd name="connisteX145" fmla="*/ 4406265 w 4406265"/>
              <a:gd name="connsiteY145" fmla="*/ 853440 h 2980690"/>
              <a:gd name="connisteX146" fmla="*/ 4406265 w 4406265"/>
              <a:gd name="connsiteY146" fmla="*/ 788670 h 2980690"/>
              <a:gd name="connisteX147" fmla="*/ 4406265 w 4406265"/>
              <a:gd name="connsiteY147" fmla="*/ 713105 h 2980690"/>
              <a:gd name="connisteX148" fmla="*/ 4395470 w 4406265"/>
              <a:gd name="connsiteY148" fmla="*/ 648335 h 2980690"/>
              <a:gd name="connisteX149" fmla="*/ 4363085 w 4406265"/>
              <a:gd name="connsiteY149" fmla="*/ 582930 h 2980690"/>
              <a:gd name="connisteX150" fmla="*/ 4341495 w 4406265"/>
              <a:gd name="connsiteY150" fmla="*/ 507365 h 2980690"/>
              <a:gd name="connisteX151" fmla="*/ 4298315 w 4406265"/>
              <a:gd name="connsiteY151" fmla="*/ 442595 h 2980690"/>
              <a:gd name="connisteX152" fmla="*/ 4222750 w 4406265"/>
              <a:gd name="connsiteY152" fmla="*/ 377825 h 2980690"/>
              <a:gd name="connisteX153" fmla="*/ 4157980 w 4406265"/>
              <a:gd name="connsiteY153" fmla="*/ 323850 h 2980690"/>
              <a:gd name="connisteX154" fmla="*/ 4093210 w 4406265"/>
              <a:gd name="connsiteY154" fmla="*/ 302260 h 2980690"/>
              <a:gd name="connisteX155" fmla="*/ 4028440 w 4406265"/>
              <a:gd name="connsiteY155" fmla="*/ 291465 h 2980690"/>
              <a:gd name="connisteX156" fmla="*/ 3952875 w 4406265"/>
              <a:gd name="connsiteY156" fmla="*/ 280670 h 2980690"/>
              <a:gd name="connisteX157" fmla="*/ 3877310 w 4406265"/>
              <a:gd name="connsiteY157" fmla="*/ 280670 h 2980690"/>
              <a:gd name="connisteX158" fmla="*/ 3801745 w 4406265"/>
              <a:gd name="connsiteY158" fmla="*/ 280670 h 2980690"/>
              <a:gd name="connisteX159" fmla="*/ 3736975 w 4406265"/>
              <a:gd name="connsiteY159" fmla="*/ 280670 h 2980690"/>
              <a:gd name="connisteX160" fmla="*/ 3661410 w 4406265"/>
              <a:gd name="connsiteY160" fmla="*/ 280670 h 2980690"/>
              <a:gd name="connisteX161" fmla="*/ 3575050 w 4406265"/>
              <a:gd name="connsiteY161" fmla="*/ 280670 h 2980690"/>
              <a:gd name="connisteX162" fmla="*/ 3510280 w 4406265"/>
              <a:gd name="connsiteY162" fmla="*/ 280670 h 2980690"/>
              <a:gd name="connisteX163" fmla="*/ 3445510 w 4406265"/>
              <a:gd name="connsiteY163" fmla="*/ 280670 h 2980690"/>
              <a:gd name="connisteX164" fmla="*/ 3380740 w 4406265"/>
              <a:gd name="connsiteY164" fmla="*/ 280670 h 2980690"/>
              <a:gd name="connisteX165" fmla="*/ 3315970 w 4406265"/>
              <a:gd name="connsiteY165" fmla="*/ 248285 h 2980690"/>
              <a:gd name="connisteX166" fmla="*/ 3251200 w 4406265"/>
              <a:gd name="connsiteY166" fmla="*/ 215900 h 2980690"/>
              <a:gd name="connisteX167" fmla="*/ 3186430 w 4406265"/>
              <a:gd name="connsiteY167" fmla="*/ 161925 h 2980690"/>
              <a:gd name="connisteX168" fmla="*/ 3132455 w 4406265"/>
              <a:gd name="connsiteY168" fmla="*/ 97155 h 2980690"/>
              <a:gd name="connisteX169" fmla="*/ 3229610 w 4406265"/>
              <a:gd name="connsiteY169" fmla="*/ 107950 h 298069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  <a:cxn ang="0">
                <a:pos x="connisteX101" y="connsiteY101"/>
              </a:cxn>
              <a:cxn ang="0">
                <a:pos x="connisteX102" y="connsiteY102"/>
              </a:cxn>
              <a:cxn ang="0">
                <a:pos x="connisteX103" y="connsiteY103"/>
              </a:cxn>
              <a:cxn ang="0">
                <a:pos x="connisteX104" y="connsiteY104"/>
              </a:cxn>
              <a:cxn ang="0">
                <a:pos x="connisteX105" y="connsiteY105"/>
              </a:cxn>
              <a:cxn ang="0">
                <a:pos x="connisteX106" y="connsiteY106"/>
              </a:cxn>
              <a:cxn ang="0">
                <a:pos x="connisteX107" y="connsiteY107"/>
              </a:cxn>
              <a:cxn ang="0">
                <a:pos x="connisteX108" y="connsiteY108"/>
              </a:cxn>
              <a:cxn ang="0">
                <a:pos x="connisteX109" y="connsiteY109"/>
              </a:cxn>
              <a:cxn ang="0">
                <a:pos x="connisteX110" y="connsiteY110"/>
              </a:cxn>
              <a:cxn ang="0">
                <a:pos x="connisteX111" y="connsiteY111"/>
              </a:cxn>
              <a:cxn ang="0">
                <a:pos x="connisteX112" y="connsiteY112"/>
              </a:cxn>
              <a:cxn ang="0">
                <a:pos x="connisteX113" y="connsiteY113"/>
              </a:cxn>
              <a:cxn ang="0">
                <a:pos x="connisteX114" y="connsiteY114"/>
              </a:cxn>
              <a:cxn ang="0">
                <a:pos x="connisteX115" y="connsiteY115"/>
              </a:cxn>
              <a:cxn ang="0">
                <a:pos x="connisteX116" y="connsiteY116"/>
              </a:cxn>
              <a:cxn ang="0">
                <a:pos x="connisteX117" y="connsiteY117"/>
              </a:cxn>
              <a:cxn ang="0">
                <a:pos x="connisteX118" y="connsiteY118"/>
              </a:cxn>
              <a:cxn ang="0">
                <a:pos x="connisteX119" y="connsiteY119"/>
              </a:cxn>
              <a:cxn ang="0">
                <a:pos x="connisteX120" y="connsiteY120"/>
              </a:cxn>
              <a:cxn ang="0">
                <a:pos x="connisteX121" y="connsiteY121"/>
              </a:cxn>
              <a:cxn ang="0">
                <a:pos x="connisteX122" y="connsiteY122"/>
              </a:cxn>
              <a:cxn ang="0">
                <a:pos x="connisteX123" y="connsiteY123"/>
              </a:cxn>
              <a:cxn ang="0">
                <a:pos x="connisteX124" y="connsiteY124"/>
              </a:cxn>
              <a:cxn ang="0">
                <a:pos x="connisteX125" y="connsiteY125"/>
              </a:cxn>
              <a:cxn ang="0">
                <a:pos x="connisteX126" y="connsiteY126"/>
              </a:cxn>
              <a:cxn ang="0">
                <a:pos x="connisteX127" y="connsiteY127"/>
              </a:cxn>
              <a:cxn ang="0">
                <a:pos x="connisteX128" y="connsiteY128"/>
              </a:cxn>
              <a:cxn ang="0">
                <a:pos x="connisteX129" y="connsiteY129"/>
              </a:cxn>
              <a:cxn ang="0">
                <a:pos x="connisteX130" y="connsiteY130"/>
              </a:cxn>
              <a:cxn ang="0">
                <a:pos x="connisteX131" y="connsiteY131"/>
              </a:cxn>
              <a:cxn ang="0">
                <a:pos x="connisteX132" y="connsiteY132"/>
              </a:cxn>
              <a:cxn ang="0">
                <a:pos x="connisteX133" y="connsiteY133"/>
              </a:cxn>
              <a:cxn ang="0">
                <a:pos x="connisteX134" y="connsiteY134"/>
              </a:cxn>
              <a:cxn ang="0">
                <a:pos x="connisteX135" y="connsiteY135"/>
              </a:cxn>
              <a:cxn ang="0">
                <a:pos x="connisteX136" y="connsiteY136"/>
              </a:cxn>
              <a:cxn ang="0">
                <a:pos x="connisteX137" y="connsiteY137"/>
              </a:cxn>
              <a:cxn ang="0">
                <a:pos x="connisteX138" y="connsiteY138"/>
              </a:cxn>
              <a:cxn ang="0">
                <a:pos x="connisteX139" y="connsiteY139"/>
              </a:cxn>
              <a:cxn ang="0">
                <a:pos x="connisteX140" y="connsiteY140"/>
              </a:cxn>
              <a:cxn ang="0">
                <a:pos x="connisteX141" y="connsiteY141"/>
              </a:cxn>
              <a:cxn ang="0">
                <a:pos x="connisteX142" y="connsiteY142"/>
              </a:cxn>
              <a:cxn ang="0">
                <a:pos x="connisteX143" y="connsiteY143"/>
              </a:cxn>
              <a:cxn ang="0">
                <a:pos x="connisteX144" y="connsiteY144"/>
              </a:cxn>
              <a:cxn ang="0">
                <a:pos x="connisteX145" y="connsiteY145"/>
              </a:cxn>
              <a:cxn ang="0">
                <a:pos x="connisteX146" y="connsiteY146"/>
              </a:cxn>
              <a:cxn ang="0">
                <a:pos x="connisteX147" y="connsiteY147"/>
              </a:cxn>
              <a:cxn ang="0">
                <a:pos x="connisteX148" y="connsiteY148"/>
              </a:cxn>
              <a:cxn ang="0">
                <a:pos x="connisteX149" y="connsiteY149"/>
              </a:cxn>
              <a:cxn ang="0">
                <a:pos x="connisteX150" y="connsiteY150"/>
              </a:cxn>
              <a:cxn ang="0">
                <a:pos x="connisteX151" y="connsiteY151"/>
              </a:cxn>
              <a:cxn ang="0">
                <a:pos x="connisteX152" y="connsiteY152"/>
              </a:cxn>
              <a:cxn ang="0">
                <a:pos x="connisteX153" y="connsiteY153"/>
              </a:cxn>
              <a:cxn ang="0">
                <a:pos x="connisteX154" y="connsiteY154"/>
              </a:cxn>
              <a:cxn ang="0">
                <a:pos x="connisteX155" y="connsiteY155"/>
              </a:cxn>
              <a:cxn ang="0">
                <a:pos x="connisteX156" y="connsiteY156"/>
              </a:cxn>
              <a:cxn ang="0">
                <a:pos x="connisteX157" y="connsiteY157"/>
              </a:cxn>
              <a:cxn ang="0">
                <a:pos x="connisteX158" y="connsiteY158"/>
              </a:cxn>
              <a:cxn ang="0">
                <a:pos x="connisteX159" y="connsiteY159"/>
              </a:cxn>
              <a:cxn ang="0">
                <a:pos x="connisteX160" y="connsiteY160"/>
              </a:cxn>
              <a:cxn ang="0">
                <a:pos x="connisteX161" y="connsiteY161"/>
              </a:cxn>
              <a:cxn ang="0">
                <a:pos x="connisteX162" y="connsiteY162"/>
              </a:cxn>
              <a:cxn ang="0">
                <a:pos x="connisteX163" y="connsiteY163"/>
              </a:cxn>
              <a:cxn ang="0">
                <a:pos x="connisteX164" y="connsiteY164"/>
              </a:cxn>
              <a:cxn ang="0">
                <a:pos x="connisteX165" y="connsiteY165"/>
              </a:cxn>
              <a:cxn ang="0">
                <a:pos x="connisteX166" y="connsiteY166"/>
              </a:cxn>
              <a:cxn ang="0">
                <a:pos x="connisteX167" y="connsiteY167"/>
              </a:cxn>
              <a:cxn ang="0">
                <a:pos x="connisteX168" y="connsiteY168"/>
              </a:cxn>
              <a:cxn ang="0">
                <a:pos x="connisteX169" y="connsiteY169"/>
              </a:cxn>
            </a:cxnLst>
            <a:rect l="l" t="t" r="r" b="b"/>
            <a:pathLst>
              <a:path w="4406265" h="2980690">
                <a:moveTo>
                  <a:pt x="3143250" y="64770"/>
                </a:moveTo>
                <a:lnTo>
                  <a:pt x="3078480" y="32385"/>
                </a:lnTo>
                <a:lnTo>
                  <a:pt x="3002280" y="10795"/>
                </a:lnTo>
                <a:lnTo>
                  <a:pt x="2937510" y="0"/>
                </a:lnTo>
                <a:lnTo>
                  <a:pt x="2872740" y="0"/>
                </a:lnTo>
                <a:lnTo>
                  <a:pt x="2797175" y="0"/>
                </a:lnTo>
                <a:lnTo>
                  <a:pt x="2732405" y="0"/>
                </a:lnTo>
                <a:lnTo>
                  <a:pt x="2667635" y="0"/>
                </a:lnTo>
                <a:lnTo>
                  <a:pt x="2602865" y="0"/>
                </a:lnTo>
                <a:lnTo>
                  <a:pt x="2538095" y="0"/>
                </a:lnTo>
                <a:lnTo>
                  <a:pt x="2473325" y="0"/>
                </a:lnTo>
                <a:lnTo>
                  <a:pt x="2408555" y="0"/>
                </a:lnTo>
                <a:lnTo>
                  <a:pt x="2343785" y="0"/>
                </a:lnTo>
                <a:lnTo>
                  <a:pt x="2279015" y="0"/>
                </a:lnTo>
                <a:lnTo>
                  <a:pt x="2214245" y="0"/>
                </a:lnTo>
                <a:lnTo>
                  <a:pt x="2149475" y="0"/>
                </a:lnTo>
                <a:lnTo>
                  <a:pt x="2084705" y="0"/>
                </a:lnTo>
                <a:lnTo>
                  <a:pt x="2030730" y="64770"/>
                </a:lnTo>
                <a:lnTo>
                  <a:pt x="1965960" y="97155"/>
                </a:lnTo>
                <a:lnTo>
                  <a:pt x="1944370" y="161925"/>
                </a:lnTo>
                <a:lnTo>
                  <a:pt x="1901190" y="226695"/>
                </a:lnTo>
                <a:lnTo>
                  <a:pt x="1836420" y="269875"/>
                </a:lnTo>
                <a:lnTo>
                  <a:pt x="1771650" y="323850"/>
                </a:lnTo>
                <a:lnTo>
                  <a:pt x="1717675" y="388620"/>
                </a:lnTo>
                <a:lnTo>
                  <a:pt x="1706880" y="453390"/>
                </a:lnTo>
                <a:lnTo>
                  <a:pt x="1652270" y="518160"/>
                </a:lnTo>
                <a:lnTo>
                  <a:pt x="1587500" y="550545"/>
                </a:lnTo>
                <a:lnTo>
                  <a:pt x="1533525" y="615315"/>
                </a:lnTo>
                <a:lnTo>
                  <a:pt x="1511935" y="680720"/>
                </a:lnTo>
                <a:lnTo>
                  <a:pt x="1447165" y="734695"/>
                </a:lnTo>
                <a:lnTo>
                  <a:pt x="1382395" y="777875"/>
                </a:lnTo>
                <a:lnTo>
                  <a:pt x="1339215" y="842645"/>
                </a:lnTo>
                <a:lnTo>
                  <a:pt x="1296035" y="907415"/>
                </a:lnTo>
                <a:lnTo>
                  <a:pt x="1231265" y="982980"/>
                </a:lnTo>
                <a:lnTo>
                  <a:pt x="1177290" y="1047750"/>
                </a:lnTo>
                <a:lnTo>
                  <a:pt x="1123315" y="1112520"/>
                </a:lnTo>
                <a:lnTo>
                  <a:pt x="1058545" y="1177290"/>
                </a:lnTo>
                <a:lnTo>
                  <a:pt x="1015365" y="1242060"/>
                </a:lnTo>
                <a:lnTo>
                  <a:pt x="1004570" y="1306830"/>
                </a:lnTo>
                <a:lnTo>
                  <a:pt x="993775" y="1371600"/>
                </a:lnTo>
                <a:lnTo>
                  <a:pt x="982980" y="1436370"/>
                </a:lnTo>
                <a:lnTo>
                  <a:pt x="961390" y="1501140"/>
                </a:lnTo>
                <a:lnTo>
                  <a:pt x="896620" y="1576705"/>
                </a:lnTo>
                <a:lnTo>
                  <a:pt x="831850" y="1619885"/>
                </a:lnTo>
                <a:lnTo>
                  <a:pt x="756285" y="1652270"/>
                </a:lnTo>
                <a:lnTo>
                  <a:pt x="691515" y="1673860"/>
                </a:lnTo>
                <a:lnTo>
                  <a:pt x="626745" y="1706245"/>
                </a:lnTo>
                <a:lnTo>
                  <a:pt x="561975" y="1727835"/>
                </a:lnTo>
                <a:lnTo>
                  <a:pt x="486410" y="1760220"/>
                </a:lnTo>
                <a:lnTo>
                  <a:pt x="421640" y="1792605"/>
                </a:lnTo>
                <a:lnTo>
                  <a:pt x="323850" y="1824990"/>
                </a:lnTo>
                <a:lnTo>
                  <a:pt x="248285" y="1857375"/>
                </a:lnTo>
                <a:lnTo>
                  <a:pt x="183515" y="1878965"/>
                </a:lnTo>
                <a:lnTo>
                  <a:pt x="118745" y="1922145"/>
                </a:lnTo>
                <a:lnTo>
                  <a:pt x="53975" y="1943735"/>
                </a:lnTo>
                <a:lnTo>
                  <a:pt x="0" y="2009140"/>
                </a:lnTo>
                <a:lnTo>
                  <a:pt x="0" y="2073910"/>
                </a:lnTo>
                <a:lnTo>
                  <a:pt x="0" y="2138680"/>
                </a:lnTo>
                <a:lnTo>
                  <a:pt x="0" y="2203450"/>
                </a:lnTo>
                <a:lnTo>
                  <a:pt x="21590" y="2268220"/>
                </a:lnTo>
                <a:lnTo>
                  <a:pt x="53975" y="2332990"/>
                </a:lnTo>
                <a:lnTo>
                  <a:pt x="97155" y="2397760"/>
                </a:lnTo>
                <a:lnTo>
                  <a:pt x="97155" y="2462530"/>
                </a:lnTo>
                <a:lnTo>
                  <a:pt x="118745" y="2527300"/>
                </a:lnTo>
                <a:lnTo>
                  <a:pt x="129540" y="2592070"/>
                </a:lnTo>
                <a:lnTo>
                  <a:pt x="129540" y="2656840"/>
                </a:lnTo>
                <a:lnTo>
                  <a:pt x="86360" y="2721610"/>
                </a:lnTo>
                <a:lnTo>
                  <a:pt x="86360" y="2786380"/>
                </a:lnTo>
                <a:lnTo>
                  <a:pt x="97155" y="2851150"/>
                </a:lnTo>
                <a:lnTo>
                  <a:pt x="161925" y="2905125"/>
                </a:lnTo>
                <a:lnTo>
                  <a:pt x="226695" y="2937510"/>
                </a:lnTo>
                <a:lnTo>
                  <a:pt x="291465" y="2959100"/>
                </a:lnTo>
                <a:lnTo>
                  <a:pt x="356870" y="2969895"/>
                </a:lnTo>
                <a:lnTo>
                  <a:pt x="421640" y="2969895"/>
                </a:lnTo>
                <a:lnTo>
                  <a:pt x="486410" y="2980690"/>
                </a:lnTo>
                <a:lnTo>
                  <a:pt x="551180" y="2980690"/>
                </a:lnTo>
                <a:lnTo>
                  <a:pt x="626745" y="2980690"/>
                </a:lnTo>
                <a:lnTo>
                  <a:pt x="691515" y="2980690"/>
                </a:lnTo>
                <a:lnTo>
                  <a:pt x="756285" y="2980690"/>
                </a:lnTo>
                <a:lnTo>
                  <a:pt x="875030" y="2980690"/>
                </a:lnTo>
                <a:lnTo>
                  <a:pt x="961390" y="2969895"/>
                </a:lnTo>
                <a:lnTo>
                  <a:pt x="1036955" y="2959100"/>
                </a:lnTo>
                <a:lnTo>
                  <a:pt x="1101725" y="2937510"/>
                </a:lnTo>
                <a:lnTo>
                  <a:pt x="1166495" y="2915920"/>
                </a:lnTo>
                <a:lnTo>
                  <a:pt x="1242060" y="2915920"/>
                </a:lnTo>
                <a:lnTo>
                  <a:pt x="1306830" y="2894330"/>
                </a:lnTo>
                <a:lnTo>
                  <a:pt x="1371600" y="2872740"/>
                </a:lnTo>
                <a:lnTo>
                  <a:pt x="1436370" y="2840355"/>
                </a:lnTo>
                <a:lnTo>
                  <a:pt x="1501140" y="2829560"/>
                </a:lnTo>
                <a:lnTo>
                  <a:pt x="1576705" y="2797175"/>
                </a:lnTo>
                <a:lnTo>
                  <a:pt x="1663065" y="2786380"/>
                </a:lnTo>
                <a:lnTo>
                  <a:pt x="1728470" y="2743200"/>
                </a:lnTo>
                <a:lnTo>
                  <a:pt x="1793240" y="2743200"/>
                </a:lnTo>
                <a:lnTo>
                  <a:pt x="1858010" y="2721610"/>
                </a:lnTo>
                <a:lnTo>
                  <a:pt x="1922780" y="2710815"/>
                </a:lnTo>
                <a:lnTo>
                  <a:pt x="1987550" y="2700020"/>
                </a:lnTo>
                <a:lnTo>
                  <a:pt x="2052320" y="2678430"/>
                </a:lnTo>
                <a:lnTo>
                  <a:pt x="2127885" y="2656840"/>
                </a:lnTo>
                <a:lnTo>
                  <a:pt x="2192655" y="2646045"/>
                </a:lnTo>
                <a:lnTo>
                  <a:pt x="2257425" y="2635250"/>
                </a:lnTo>
                <a:lnTo>
                  <a:pt x="2332990" y="2624455"/>
                </a:lnTo>
                <a:lnTo>
                  <a:pt x="2397760" y="2592070"/>
                </a:lnTo>
                <a:lnTo>
                  <a:pt x="2462530" y="2570480"/>
                </a:lnTo>
                <a:lnTo>
                  <a:pt x="2527300" y="2548890"/>
                </a:lnTo>
                <a:lnTo>
                  <a:pt x="2613660" y="2538095"/>
                </a:lnTo>
                <a:lnTo>
                  <a:pt x="2700020" y="2527300"/>
                </a:lnTo>
                <a:lnTo>
                  <a:pt x="2786380" y="2516505"/>
                </a:lnTo>
                <a:lnTo>
                  <a:pt x="2851150" y="2516505"/>
                </a:lnTo>
                <a:lnTo>
                  <a:pt x="2926715" y="2516505"/>
                </a:lnTo>
                <a:lnTo>
                  <a:pt x="3034665" y="2516505"/>
                </a:lnTo>
                <a:lnTo>
                  <a:pt x="3121660" y="2516505"/>
                </a:lnTo>
                <a:lnTo>
                  <a:pt x="3218815" y="2516505"/>
                </a:lnTo>
                <a:lnTo>
                  <a:pt x="3305175" y="2494915"/>
                </a:lnTo>
                <a:lnTo>
                  <a:pt x="3391535" y="2484120"/>
                </a:lnTo>
                <a:lnTo>
                  <a:pt x="3456305" y="2462530"/>
                </a:lnTo>
                <a:lnTo>
                  <a:pt x="3521075" y="2451735"/>
                </a:lnTo>
                <a:lnTo>
                  <a:pt x="3553460" y="2386965"/>
                </a:lnTo>
                <a:lnTo>
                  <a:pt x="3553460" y="2311400"/>
                </a:lnTo>
                <a:lnTo>
                  <a:pt x="3575050" y="2235835"/>
                </a:lnTo>
                <a:lnTo>
                  <a:pt x="3575050" y="2171065"/>
                </a:lnTo>
                <a:lnTo>
                  <a:pt x="3542665" y="2106295"/>
                </a:lnTo>
                <a:lnTo>
                  <a:pt x="3477895" y="2041525"/>
                </a:lnTo>
                <a:lnTo>
                  <a:pt x="3542665" y="2052320"/>
                </a:lnTo>
                <a:lnTo>
                  <a:pt x="3618230" y="2063115"/>
                </a:lnTo>
                <a:lnTo>
                  <a:pt x="3715385" y="2073910"/>
                </a:lnTo>
                <a:lnTo>
                  <a:pt x="3801745" y="2073910"/>
                </a:lnTo>
                <a:lnTo>
                  <a:pt x="3877310" y="2073910"/>
                </a:lnTo>
                <a:lnTo>
                  <a:pt x="3952875" y="2073910"/>
                </a:lnTo>
                <a:lnTo>
                  <a:pt x="4017645" y="2030730"/>
                </a:lnTo>
                <a:lnTo>
                  <a:pt x="4060825" y="1954530"/>
                </a:lnTo>
                <a:lnTo>
                  <a:pt x="4104005" y="1889760"/>
                </a:lnTo>
                <a:lnTo>
                  <a:pt x="4125595" y="1814195"/>
                </a:lnTo>
                <a:lnTo>
                  <a:pt x="4147185" y="1749425"/>
                </a:lnTo>
                <a:lnTo>
                  <a:pt x="4179570" y="1684655"/>
                </a:lnTo>
                <a:lnTo>
                  <a:pt x="4211955" y="1619885"/>
                </a:lnTo>
                <a:lnTo>
                  <a:pt x="4233545" y="1555115"/>
                </a:lnTo>
                <a:lnTo>
                  <a:pt x="4255135" y="1490345"/>
                </a:lnTo>
                <a:lnTo>
                  <a:pt x="4287520" y="1414780"/>
                </a:lnTo>
                <a:lnTo>
                  <a:pt x="4319905" y="1339215"/>
                </a:lnTo>
                <a:lnTo>
                  <a:pt x="4352290" y="1274445"/>
                </a:lnTo>
                <a:lnTo>
                  <a:pt x="4384675" y="1198880"/>
                </a:lnTo>
                <a:lnTo>
                  <a:pt x="4395470" y="1123315"/>
                </a:lnTo>
                <a:lnTo>
                  <a:pt x="4406265" y="1058545"/>
                </a:lnTo>
                <a:lnTo>
                  <a:pt x="4406265" y="993775"/>
                </a:lnTo>
                <a:lnTo>
                  <a:pt x="4406265" y="929005"/>
                </a:lnTo>
                <a:lnTo>
                  <a:pt x="4406265" y="853440"/>
                </a:lnTo>
                <a:lnTo>
                  <a:pt x="4406265" y="788670"/>
                </a:lnTo>
                <a:lnTo>
                  <a:pt x="4406265" y="713105"/>
                </a:lnTo>
                <a:lnTo>
                  <a:pt x="4395470" y="648335"/>
                </a:lnTo>
                <a:lnTo>
                  <a:pt x="4363085" y="582930"/>
                </a:lnTo>
                <a:lnTo>
                  <a:pt x="4341495" y="507365"/>
                </a:lnTo>
                <a:lnTo>
                  <a:pt x="4298315" y="442595"/>
                </a:lnTo>
                <a:lnTo>
                  <a:pt x="4222750" y="377825"/>
                </a:lnTo>
                <a:lnTo>
                  <a:pt x="4157980" y="323850"/>
                </a:lnTo>
                <a:lnTo>
                  <a:pt x="4093210" y="302260"/>
                </a:lnTo>
                <a:lnTo>
                  <a:pt x="4028440" y="291465"/>
                </a:lnTo>
                <a:lnTo>
                  <a:pt x="3952875" y="280670"/>
                </a:lnTo>
                <a:lnTo>
                  <a:pt x="3877310" y="280670"/>
                </a:lnTo>
                <a:lnTo>
                  <a:pt x="3801745" y="280670"/>
                </a:lnTo>
                <a:lnTo>
                  <a:pt x="3736975" y="280670"/>
                </a:lnTo>
                <a:lnTo>
                  <a:pt x="3661410" y="280670"/>
                </a:lnTo>
                <a:lnTo>
                  <a:pt x="3575050" y="280670"/>
                </a:lnTo>
                <a:lnTo>
                  <a:pt x="3510280" y="280670"/>
                </a:lnTo>
                <a:lnTo>
                  <a:pt x="3445510" y="280670"/>
                </a:lnTo>
                <a:lnTo>
                  <a:pt x="3380740" y="280670"/>
                </a:lnTo>
                <a:lnTo>
                  <a:pt x="3315970" y="248285"/>
                </a:lnTo>
                <a:lnTo>
                  <a:pt x="3251200" y="215900"/>
                </a:lnTo>
                <a:lnTo>
                  <a:pt x="3186430" y="161925"/>
                </a:lnTo>
                <a:lnTo>
                  <a:pt x="3132455" y="97155"/>
                </a:lnTo>
                <a:lnTo>
                  <a:pt x="3229610" y="10795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/>
          <p:cNvSpPr/>
          <p:nvPr/>
        </p:nvSpPr>
        <p:spPr>
          <a:xfrm>
            <a:off x="3397624" y="935305"/>
            <a:ext cx="2268070" cy="174550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5" grpId="1" animBg="1"/>
      <p:bldP spid="7" grpId="0" animBg="1"/>
      <p:bldP spid="7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</a:t>
            </a:r>
            <a:endParaRPr lang="it-IT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23" y="1187517"/>
            <a:ext cx="8241030" cy="240982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147628" y="2083502"/>
            <a:ext cx="946785" cy="110299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4"/>
          <p:cNvSpPr/>
          <p:nvPr/>
        </p:nvSpPr>
        <p:spPr>
          <a:xfrm>
            <a:off x="5470458" y="2223837"/>
            <a:ext cx="1180465" cy="82296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51" y="300372"/>
            <a:ext cx="4036249" cy="625725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749293" y="1372665"/>
            <a:ext cx="403624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charset="0"/>
              </a:rPr>
              <a:t>G </a:t>
            </a:r>
            <a:r>
              <a:rPr lang="it-IT" dirty="0" err="1">
                <a:latin typeface="Calibri" panose="020F0502020204030204" charset="0"/>
              </a:rPr>
              <a:t>protein</a:t>
            </a:r>
            <a:r>
              <a:rPr lang="it-IT" dirty="0">
                <a:latin typeface="Calibri" panose="020F0502020204030204" charset="0"/>
              </a:rPr>
              <a:t> attiva l’enzima </a:t>
            </a:r>
            <a:r>
              <a:rPr lang="it-IT" b="1" dirty="0" err="1">
                <a:latin typeface="Calibri" panose="020F0502020204030204" charset="0"/>
              </a:rPr>
              <a:t>adenilato</a:t>
            </a:r>
            <a:r>
              <a:rPr lang="it-IT" b="1" dirty="0">
                <a:latin typeface="Calibri" panose="020F0502020204030204" charset="0"/>
              </a:rPr>
              <a:t> </a:t>
            </a:r>
            <a:r>
              <a:rPr lang="it-IT" b="1" dirty="0" err="1">
                <a:latin typeface="Calibri" panose="020F0502020204030204" charset="0"/>
              </a:rPr>
              <a:t>ciclasi</a:t>
            </a:r>
            <a:endParaRPr lang="it-IT" b="1" dirty="0">
              <a:latin typeface="Calibri" panose="020F0502020204030204" charset="0"/>
            </a:endParaRPr>
          </a:p>
          <a:p>
            <a:endParaRPr lang="it-IT" b="1" dirty="0">
              <a:latin typeface="Calibri" panose="020F0502020204030204" charset="0"/>
            </a:endParaRPr>
          </a:p>
          <a:p>
            <a:endParaRPr lang="it-IT" b="1" dirty="0">
              <a:latin typeface="Calibri" panose="020F0502020204030204" charset="0"/>
            </a:endParaRPr>
          </a:p>
          <a:p>
            <a:endParaRPr lang="it-IT" b="1" dirty="0">
              <a:latin typeface="Calibri" panose="020F0502020204030204" charset="0"/>
            </a:endParaRPr>
          </a:p>
          <a:p>
            <a:endParaRPr lang="it-IT" b="1" dirty="0">
              <a:latin typeface="Calibri" panose="020F0502020204030204" charset="0"/>
            </a:endParaRPr>
          </a:p>
          <a:p>
            <a:endParaRPr lang="it-IT" b="1" dirty="0">
              <a:latin typeface="Calibri" panose="020F0502020204030204" charset="0"/>
            </a:endParaRPr>
          </a:p>
          <a:p>
            <a:endParaRPr lang="it-IT" b="1" dirty="0">
              <a:latin typeface="Calibri" panose="020F0502020204030204" charset="0"/>
            </a:endParaRPr>
          </a:p>
          <a:p>
            <a:r>
              <a:rPr lang="it-IT" dirty="0">
                <a:latin typeface="Calibri" panose="020F0502020204030204" charset="0"/>
              </a:rPr>
              <a:t>Gli </a:t>
            </a:r>
            <a:r>
              <a:rPr lang="it-IT" b="1" dirty="0">
                <a:latin typeface="Calibri" panose="020F0502020204030204" charset="0"/>
              </a:rPr>
              <a:t>aumentati livelli di </a:t>
            </a:r>
            <a:r>
              <a:rPr lang="it-IT" b="1" dirty="0" err="1">
                <a:latin typeface="Calibri" panose="020F0502020204030204" charset="0"/>
              </a:rPr>
              <a:t>cAMP</a:t>
            </a:r>
            <a:r>
              <a:rPr lang="it-IT" b="1" dirty="0">
                <a:latin typeface="Calibri" panose="020F0502020204030204" charset="0"/>
              </a:rPr>
              <a:t> </a:t>
            </a:r>
            <a:r>
              <a:rPr lang="it-IT" dirty="0">
                <a:latin typeface="Calibri" panose="020F0502020204030204" charset="0"/>
              </a:rPr>
              <a:t>attivano a loro volta proteine a valle.</a:t>
            </a:r>
          </a:p>
          <a:p>
            <a:endParaRPr lang="it-IT" b="1" dirty="0">
              <a:latin typeface="Calibri" panose="020F0502020204030204" charset="0"/>
            </a:endParaRPr>
          </a:p>
          <a:p>
            <a:endParaRPr lang="it-IT" b="1" dirty="0">
              <a:latin typeface="Calibri" panose="020F0502020204030204" charset="0"/>
            </a:endParaRPr>
          </a:p>
          <a:p>
            <a:endParaRPr lang="it-IT" b="1" dirty="0">
              <a:latin typeface="Calibri" panose="020F0502020204030204" charset="0"/>
            </a:endParaRPr>
          </a:p>
          <a:p>
            <a:endParaRPr lang="it-IT" b="1" dirty="0">
              <a:latin typeface="Calibri" panose="020F0502020204030204" charset="0"/>
            </a:endParaRPr>
          </a:p>
          <a:p>
            <a:endParaRPr lang="it-IT" b="1" dirty="0">
              <a:latin typeface="Calibri" panose="020F0502020204030204" charset="0"/>
            </a:endParaRPr>
          </a:p>
          <a:p>
            <a:endParaRPr lang="it-IT" b="1" dirty="0">
              <a:latin typeface="Calibri" panose="020F0502020204030204" charset="0"/>
            </a:endParaRPr>
          </a:p>
          <a:p>
            <a:r>
              <a:rPr lang="it-IT" dirty="0">
                <a:latin typeface="Calibri" panose="020F0502020204030204" charset="0"/>
              </a:rPr>
              <a:t>Il tutto  culmina con</a:t>
            </a:r>
            <a:r>
              <a:rPr lang="it-IT" b="1" dirty="0">
                <a:latin typeface="Calibri" panose="020F0502020204030204" charset="0"/>
              </a:rPr>
              <a:t> l’attivazione di specifici fattori di trascrizione</a:t>
            </a:r>
            <a:endParaRPr lang="it-IT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3780961" y="3293699"/>
            <a:ext cx="5017255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Aumento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sintesi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AMPc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caffeina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blocca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l’inibitore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dell’enzima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adenilato-ciclasi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trasforma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ATP in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AMPc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Rallentamento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degradazione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AMPc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caffeina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inibisce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l’enzima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fosfodiesterasi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trasforma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AMPciclico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AMP.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07" y="239446"/>
            <a:ext cx="3058604" cy="1973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115" y="131480"/>
            <a:ext cx="1658474" cy="740390"/>
          </a:xfrm>
          <a:prstGeom prst="rect">
            <a:avLst/>
          </a:prstGeom>
        </p:spPr>
      </p:pic>
      <p:pic>
        <p:nvPicPr>
          <p:cNvPr id="1026" name="Picture 2" descr="Segnalazione cellulare e trasduzione del segnale">
            <a:extLst>
              <a:ext uri="{FF2B5EF4-FFF2-40B4-BE49-F238E27FC236}">
                <a16:creationId xmlns:a16="http://schemas.microsoft.com/office/drawing/2014/main" id="{066991E0-0AC0-1F51-8654-432072E36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0" y="2468020"/>
            <a:ext cx="2102634" cy="42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3D3E037-AEA5-4B31-E732-D290AC26B1A9}"/>
              </a:ext>
            </a:extLst>
          </p:cNvPr>
          <p:cNvSpPr txBox="1"/>
          <p:nvPr/>
        </p:nvSpPr>
        <p:spPr>
          <a:xfrm>
            <a:off x="4003589" y="1000312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L’effetto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caffeina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è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biologicamente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mediato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dall’aumento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di AMP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ciclico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un’azione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combinata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due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livelli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048959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9BCEFAA7-CCC0-3347-5841-04842B1B6A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B1CCC2E-0F68-895F-BD4F-DA45BE368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67" y="302220"/>
            <a:ext cx="4913231" cy="625355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89B1F44-3D02-CF05-547C-0743487E242B}"/>
              </a:ext>
            </a:extLst>
          </p:cNvPr>
          <p:cNvSpPr txBox="1"/>
          <p:nvPr/>
        </p:nvSpPr>
        <p:spPr>
          <a:xfrm>
            <a:off x="5149434" y="2431809"/>
            <a:ext cx="38466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image illustrates a transmembrane G protein–coupled receptor, GPR120, bound to an omega-3 fatty acid ligand, </a:t>
            </a:r>
            <a:r>
              <a:rPr lang="en-US" sz="1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eicosapentaenoic</a:t>
            </a:r>
            <a:r>
              <a:rPr lang="en-US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acid, shown in bright orange.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GPR120 recognizes unsaturated fatty acids, which contain cis double bonds, through a tight binding pocket within the membrane. Information about the identity of the ligand is propagated through the receptor to a G protein or to other signaling partners in the cell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3118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GPCRs</a:t>
            </a:r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neurotrasmettitori   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0FE2686-2AE5-93E5-80A8-AA90E1F33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266" y="4313855"/>
            <a:ext cx="3061693" cy="229627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8A7920B-CFE4-5B5A-387A-DFAD2B5CFDAF}"/>
              </a:ext>
            </a:extLst>
          </p:cNvPr>
          <p:cNvSpPr txBox="1"/>
          <p:nvPr/>
        </p:nvSpPr>
        <p:spPr>
          <a:xfrm>
            <a:off x="4802956" y="378380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0" i="0" u="none" strike="noStrike" dirty="0">
                <a:effectLst/>
                <a:latin typeface="Google Sans"/>
              </a:rPr>
              <a:t>Dopamine and dopamine receptor,</a:t>
            </a:r>
            <a:endParaRPr lang="it-IT" b="0" i="0" u="none" strike="noStrike" dirty="0">
              <a:effectLst/>
              <a:latin typeface="Google Sans"/>
              <a:hlinkClick r:id="rId3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2940F01-4CD8-84EE-900D-F3D437E5E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10" y="877262"/>
            <a:ext cx="4778064" cy="274581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279F0EE-ACCF-4A42-FC8B-CB033444B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101" y="4313855"/>
            <a:ext cx="2378058" cy="22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204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GPCRs</a:t>
            </a:r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 ODORI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50179" y="4204877"/>
            <a:ext cx="81259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231F20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There are about </a:t>
            </a:r>
            <a:r>
              <a:rPr lang="en-US" sz="1800" b="1" dirty="0">
                <a:solidFill>
                  <a:srgbClr val="231F20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350 </a:t>
            </a:r>
            <a:r>
              <a:rPr lang="en-US" sz="1800" dirty="0">
                <a:solidFill>
                  <a:srgbClr val="231F20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different olfactory receptors </a:t>
            </a:r>
            <a:r>
              <a:rPr lang="en-US" sz="1800" b="1" dirty="0">
                <a:solidFill>
                  <a:srgbClr val="231F20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in a human</a:t>
            </a:r>
            <a:r>
              <a:rPr lang="en-US" sz="1800" dirty="0">
                <a:solidFill>
                  <a:srgbClr val="231F20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, each encoded by a different gene and each recognizing a different set of odorants.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EA058A8-AF9A-1735-67D4-83B198ECE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72" y="862430"/>
            <a:ext cx="7757521" cy="304870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9911681-F120-5284-2948-29D3087C10DE}"/>
              </a:ext>
            </a:extLst>
          </p:cNvPr>
          <p:cNvSpPr txBox="1"/>
          <p:nvPr/>
        </p:nvSpPr>
        <p:spPr>
          <a:xfrm>
            <a:off x="113861" y="5805993"/>
            <a:ext cx="61366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231F20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1000 </a:t>
            </a:r>
            <a:r>
              <a:rPr lang="en-US" sz="1800" dirty="0">
                <a:solidFill>
                  <a:srgbClr val="231F20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different olfactory receptors in</a:t>
            </a:r>
            <a:endParaRPr lang="it-IT" b="1" dirty="0">
              <a:solidFill>
                <a:srgbClr val="FF00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885CEEB-1965-1828-A5B3-A028E9AA6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013" y="5189086"/>
            <a:ext cx="2850038" cy="160314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9C29A0C-3DFB-7137-D4EF-A1286601B97C}"/>
              </a:ext>
            </a:extLst>
          </p:cNvPr>
          <p:cNvSpPr txBox="1"/>
          <p:nvPr/>
        </p:nvSpPr>
        <p:spPr>
          <a:xfrm>
            <a:off x="3978357" y="580599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a mouse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olfactory recepto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11" y="832288"/>
            <a:ext cx="6589776" cy="473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GPCRs</a:t>
            </a:r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 ODORI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30686" y="5927426"/>
            <a:ext cx="7882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231F20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Humans can distinguish more than </a:t>
            </a:r>
            <a:r>
              <a:rPr lang="en-US" sz="1800" b="1" dirty="0">
                <a:solidFill>
                  <a:srgbClr val="231F20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10,000 distinct smells</a:t>
            </a:r>
            <a:r>
              <a:rPr lang="en-US" sz="1800" dirty="0">
                <a:solidFill>
                  <a:srgbClr val="231F20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, which they detect using  specialized olfactory receptor neurons in the lining of the nose.</a:t>
            </a:r>
            <a:endParaRPr lang="it-IT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5365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" y="777875"/>
            <a:ext cx="2171065" cy="32467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0" y="3705663"/>
            <a:ext cx="6710680" cy="28321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GPCRs</a:t>
            </a:r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 VISTA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1CDE84A-A85D-1B98-0CF2-D1AF43DCD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872" y="1380768"/>
            <a:ext cx="5804978" cy="165532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 di segnalazione intercellulare</a:t>
            </a:r>
          </a:p>
        </p:txBody>
      </p:sp>
      <p:sp>
        <p:nvSpPr>
          <p:cNvPr id="7" name="Rettangolo 6"/>
          <p:cNvSpPr/>
          <p:nvPr/>
        </p:nvSpPr>
        <p:spPr>
          <a:xfrm>
            <a:off x="254000" y="925681"/>
            <a:ext cx="9072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E’ possibile identificare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4 tipi diversi di segnalazione </a:t>
            </a:r>
            <a:r>
              <a:rPr lang="it-IT" b="1" u="sng" dirty="0">
                <a:latin typeface="Arial" panose="020B0604020202020204" pitchFamily="34" charset="0"/>
                <a:cs typeface="Arial" panose="020B0604020202020204" pitchFamily="34" charset="0"/>
              </a:rPr>
              <a:t>inter-cellulare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065291" y="1605756"/>
            <a:ext cx="6837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2.A   	Segnalazione diretta cellula-cellula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572000" y="3429000"/>
            <a:ext cx="3709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Richiede che le cellule siano a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diretto contatto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271039" y="6053038"/>
            <a:ext cx="7010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Es: inibizione della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crescita da contatto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95" y="2378164"/>
            <a:ext cx="3134759" cy="3364131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239" y="258024"/>
            <a:ext cx="6599976" cy="659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GPCRs</a:t>
            </a:r>
            <a:endParaRPr lang="it-IT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igura a mano libera: forma 7"/>
          <p:cNvSpPr/>
          <p:nvPr/>
        </p:nvSpPr>
        <p:spPr>
          <a:xfrm>
            <a:off x="839972" y="903767"/>
            <a:ext cx="4238906" cy="2509284"/>
          </a:xfrm>
          <a:custGeom>
            <a:avLst/>
            <a:gdLst>
              <a:gd name="connsiteX0" fmla="*/ 3370521 w 4238906"/>
              <a:gd name="connsiteY0" fmla="*/ 563526 h 2509284"/>
              <a:gd name="connsiteX1" fmla="*/ 3232298 w 4238906"/>
              <a:gd name="connsiteY1" fmla="*/ 489098 h 2509284"/>
              <a:gd name="connsiteX2" fmla="*/ 3051544 w 4238906"/>
              <a:gd name="connsiteY2" fmla="*/ 435935 h 2509284"/>
              <a:gd name="connsiteX3" fmla="*/ 2913321 w 4238906"/>
              <a:gd name="connsiteY3" fmla="*/ 382773 h 2509284"/>
              <a:gd name="connsiteX4" fmla="*/ 2838893 w 4238906"/>
              <a:gd name="connsiteY4" fmla="*/ 329610 h 2509284"/>
              <a:gd name="connsiteX5" fmla="*/ 2732568 w 4238906"/>
              <a:gd name="connsiteY5" fmla="*/ 265814 h 2509284"/>
              <a:gd name="connsiteX6" fmla="*/ 2604977 w 4238906"/>
              <a:gd name="connsiteY6" fmla="*/ 223284 h 2509284"/>
              <a:gd name="connsiteX7" fmla="*/ 2551814 w 4238906"/>
              <a:gd name="connsiteY7" fmla="*/ 191386 h 2509284"/>
              <a:gd name="connsiteX8" fmla="*/ 2477386 w 4238906"/>
              <a:gd name="connsiteY8" fmla="*/ 170121 h 2509284"/>
              <a:gd name="connsiteX9" fmla="*/ 2296633 w 4238906"/>
              <a:gd name="connsiteY9" fmla="*/ 63796 h 2509284"/>
              <a:gd name="connsiteX10" fmla="*/ 2222205 w 4238906"/>
              <a:gd name="connsiteY10" fmla="*/ 21266 h 2509284"/>
              <a:gd name="connsiteX11" fmla="*/ 2052084 w 4238906"/>
              <a:gd name="connsiteY11" fmla="*/ 0 h 2509284"/>
              <a:gd name="connsiteX12" fmla="*/ 1765005 w 4238906"/>
              <a:gd name="connsiteY12" fmla="*/ 10633 h 2509284"/>
              <a:gd name="connsiteX13" fmla="*/ 1424763 w 4238906"/>
              <a:gd name="connsiteY13" fmla="*/ 74428 h 2509284"/>
              <a:gd name="connsiteX14" fmla="*/ 1222744 w 4238906"/>
              <a:gd name="connsiteY14" fmla="*/ 85061 h 2509284"/>
              <a:gd name="connsiteX15" fmla="*/ 1052623 w 4238906"/>
              <a:gd name="connsiteY15" fmla="*/ 148856 h 2509284"/>
              <a:gd name="connsiteX16" fmla="*/ 893135 w 4238906"/>
              <a:gd name="connsiteY16" fmla="*/ 223284 h 2509284"/>
              <a:gd name="connsiteX17" fmla="*/ 744279 w 4238906"/>
              <a:gd name="connsiteY17" fmla="*/ 297712 h 2509284"/>
              <a:gd name="connsiteX18" fmla="*/ 552893 w 4238906"/>
              <a:gd name="connsiteY18" fmla="*/ 372140 h 2509284"/>
              <a:gd name="connsiteX19" fmla="*/ 340242 w 4238906"/>
              <a:gd name="connsiteY19" fmla="*/ 563526 h 2509284"/>
              <a:gd name="connsiteX20" fmla="*/ 202019 w 4238906"/>
              <a:gd name="connsiteY20" fmla="*/ 776177 h 2509284"/>
              <a:gd name="connsiteX21" fmla="*/ 170121 w 4238906"/>
              <a:gd name="connsiteY21" fmla="*/ 893135 h 2509284"/>
              <a:gd name="connsiteX22" fmla="*/ 74428 w 4238906"/>
              <a:gd name="connsiteY22" fmla="*/ 1116419 h 2509284"/>
              <a:gd name="connsiteX23" fmla="*/ 63795 w 4238906"/>
              <a:gd name="connsiteY23" fmla="*/ 1169582 h 2509284"/>
              <a:gd name="connsiteX24" fmla="*/ 42530 w 4238906"/>
              <a:gd name="connsiteY24" fmla="*/ 1254642 h 2509284"/>
              <a:gd name="connsiteX25" fmla="*/ 31898 w 4238906"/>
              <a:gd name="connsiteY25" fmla="*/ 1360968 h 2509284"/>
              <a:gd name="connsiteX26" fmla="*/ 10633 w 4238906"/>
              <a:gd name="connsiteY26" fmla="*/ 1414131 h 2509284"/>
              <a:gd name="connsiteX27" fmla="*/ 0 w 4238906"/>
              <a:gd name="connsiteY27" fmla="*/ 1446028 h 2509284"/>
              <a:gd name="connsiteX28" fmla="*/ 10633 w 4238906"/>
              <a:gd name="connsiteY28" fmla="*/ 1605517 h 2509284"/>
              <a:gd name="connsiteX29" fmla="*/ 170121 w 4238906"/>
              <a:gd name="connsiteY29" fmla="*/ 1850066 h 2509284"/>
              <a:gd name="connsiteX30" fmla="*/ 393405 w 4238906"/>
              <a:gd name="connsiteY30" fmla="*/ 2062717 h 2509284"/>
              <a:gd name="connsiteX31" fmla="*/ 510363 w 4238906"/>
              <a:gd name="connsiteY31" fmla="*/ 2200940 h 2509284"/>
              <a:gd name="connsiteX32" fmla="*/ 765544 w 4238906"/>
              <a:gd name="connsiteY32" fmla="*/ 2392326 h 2509284"/>
              <a:gd name="connsiteX33" fmla="*/ 808075 w 4238906"/>
              <a:gd name="connsiteY33" fmla="*/ 2413591 h 2509284"/>
              <a:gd name="connsiteX34" fmla="*/ 925033 w 4238906"/>
              <a:gd name="connsiteY34" fmla="*/ 2477386 h 2509284"/>
              <a:gd name="connsiteX35" fmla="*/ 988828 w 4238906"/>
              <a:gd name="connsiteY35" fmla="*/ 2488019 h 2509284"/>
              <a:gd name="connsiteX36" fmla="*/ 1084521 w 4238906"/>
              <a:gd name="connsiteY36" fmla="*/ 2509284 h 2509284"/>
              <a:gd name="connsiteX37" fmla="*/ 1392865 w 4238906"/>
              <a:gd name="connsiteY37" fmla="*/ 2477386 h 2509284"/>
              <a:gd name="connsiteX38" fmla="*/ 1754372 w 4238906"/>
              <a:gd name="connsiteY38" fmla="*/ 2424224 h 2509284"/>
              <a:gd name="connsiteX39" fmla="*/ 1913861 w 4238906"/>
              <a:gd name="connsiteY39" fmla="*/ 2371061 h 2509284"/>
              <a:gd name="connsiteX40" fmla="*/ 1967023 w 4238906"/>
              <a:gd name="connsiteY40" fmla="*/ 2349796 h 2509284"/>
              <a:gd name="connsiteX41" fmla="*/ 2020186 w 4238906"/>
              <a:gd name="connsiteY41" fmla="*/ 2307266 h 2509284"/>
              <a:gd name="connsiteX42" fmla="*/ 2083981 w 4238906"/>
              <a:gd name="connsiteY42" fmla="*/ 2232838 h 2509284"/>
              <a:gd name="connsiteX43" fmla="*/ 2137144 w 4238906"/>
              <a:gd name="connsiteY43" fmla="*/ 2211573 h 2509284"/>
              <a:gd name="connsiteX44" fmla="*/ 2147777 w 4238906"/>
              <a:gd name="connsiteY44" fmla="*/ 2169042 h 2509284"/>
              <a:gd name="connsiteX45" fmla="*/ 2211572 w 4238906"/>
              <a:gd name="connsiteY45" fmla="*/ 2073349 h 2509284"/>
              <a:gd name="connsiteX46" fmla="*/ 2243470 w 4238906"/>
              <a:gd name="connsiteY46" fmla="*/ 2041452 h 2509284"/>
              <a:gd name="connsiteX47" fmla="*/ 2339163 w 4238906"/>
              <a:gd name="connsiteY47" fmla="*/ 1977656 h 2509284"/>
              <a:gd name="connsiteX48" fmla="*/ 2371061 w 4238906"/>
              <a:gd name="connsiteY48" fmla="*/ 1945759 h 2509284"/>
              <a:gd name="connsiteX49" fmla="*/ 2456121 w 4238906"/>
              <a:gd name="connsiteY49" fmla="*/ 1924493 h 2509284"/>
              <a:gd name="connsiteX50" fmla="*/ 2498651 w 4238906"/>
              <a:gd name="connsiteY50" fmla="*/ 1903228 h 2509284"/>
              <a:gd name="connsiteX51" fmla="*/ 2594344 w 4238906"/>
              <a:gd name="connsiteY51" fmla="*/ 1881963 h 2509284"/>
              <a:gd name="connsiteX52" fmla="*/ 2647507 w 4238906"/>
              <a:gd name="connsiteY52" fmla="*/ 1860698 h 2509284"/>
              <a:gd name="connsiteX53" fmla="*/ 2690037 w 4238906"/>
              <a:gd name="connsiteY53" fmla="*/ 1850066 h 2509284"/>
              <a:gd name="connsiteX54" fmla="*/ 2711302 w 4238906"/>
              <a:gd name="connsiteY54" fmla="*/ 1828800 h 2509284"/>
              <a:gd name="connsiteX55" fmla="*/ 2828261 w 4238906"/>
              <a:gd name="connsiteY55" fmla="*/ 1775638 h 2509284"/>
              <a:gd name="connsiteX56" fmla="*/ 2881423 w 4238906"/>
              <a:gd name="connsiteY56" fmla="*/ 1743740 h 2509284"/>
              <a:gd name="connsiteX57" fmla="*/ 3030279 w 4238906"/>
              <a:gd name="connsiteY57" fmla="*/ 1722475 h 2509284"/>
              <a:gd name="connsiteX58" fmla="*/ 3168502 w 4238906"/>
              <a:gd name="connsiteY58" fmla="*/ 1711842 h 2509284"/>
              <a:gd name="connsiteX59" fmla="*/ 3306726 w 4238906"/>
              <a:gd name="connsiteY59" fmla="*/ 1722475 h 2509284"/>
              <a:gd name="connsiteX60" fmla="*/ 3391786 w 4238906"/>
              <a:gd name="connsiteY60" fmla="*/ 1743740 h 2509284"/>
              <a:gd name="connsiteX61" fmla="*/ 3423684 w 4238906"/>
              <a:gd name="connsiteY61" fmla="*/ 1765005 h 2509284"/>
              <a:gd name="connsiteX62" fmla="*/ 3444949 w 4238906"/>
              <a:gd name="connsiteY62" fmla="*/ 1733107 h 2509284"/>
              <a:gd name="connsiteX63" fmla="*/ 3476847 w 4238906"/>
              <a:gd name="connsiteY63" fmla="*/ 1605517 h 2509284"/>
              <a:gd name="connsiteX64" fmla="*/ 3487479 w 4238906"/>
              <a:gd name="connsiteY64" fmla="*/ 1392866 h 2509284"/>
              <a:gd name="connsiteX65" fmla="*/ 3508744 w 4238906"/>
              <a:gd name="connsiteY65" fmla="*/ 1360968 h 2509284"/>
              <a:gd name="connsiteX66" fmla="*/ 3444949 w 4238906"/>
              <a:gd name="connsiteY66" fmla="*/ 1233377 h 2509284"/>
              <a:gd name="connsiteX67" fmla="*/ 3413051 w 4238906"/>
              <a:gd name="connsiteY67" fmla="*/ 1180214 h 2509284"/>
              <a:gd name="connsiteX68" fmla="*/ 3391786 w 4238906"/>
              <a:gd name="connsiteY68" fmla="*/ 1137684 h 2509284"/>
              <a:gd name="connsiteX69" fmla="*/ 3423684 w 4238906"/>
              <a:gd name="connsiteY69" fmla="*/ 1148317 h 2509284"/>
              <a:gd name="connsiteX70" fmla="*/ 3530009 w 4238906"/>
              <a:gd name="connsiteY70" fmla="*/ 1169582 h 2509284"/>
              <a:gd name="connsiteX71" fmla="*/ 3615070 w 4238906"/>
              <a:gd name="connsiteY71" fmla="*/ 1190847 h 2509284"/>
              <a:gd name="connsiteX72" fmla="*/ 3827721 w 4238906"/>
              <a:gd name="connsiteY72" fmla="*/ 1169582 h 2509284"/>
              <a:gd name="connsiteX73" fmla="*/ 3965944 w 4238906"/>
              <a:gd name="connsiteY73" fmla="*/ 1116419 h 2509284"/>
              <a:gd name="connsiteX74" fmla="*/ 4231758 w 4238906"/>
              <a:gd name="connsiteY74" fmla="*/ 1137684 h 2509284"/>
              <a:gd name="connsiteX75" fmla="*/ 4221126 w 4238906"/>
              <a:gd name="connsiteY75" fmla="*/ 1084521 h 2509284"/>
              <a:gd name="connsiteX76" fmla="*/ 4189228 w 4238906"/>
              <a:gd name="connsiteY76" fmla="*/ 1052624 h 2509284"/>
              <a:gd name="connsiteX77" fmla="*/ 4114800 w 4238906"/>
              <a:gd name="connsiteY77" fmla="*/ 978196 h 2509284"/>
              <a:gd name="connsiteX78" fmla="*/ 4061637 w 4238906"/>
              <a:gd name="connsiteY78" fmla="*/ 925033 h 2509284"/>
              <a:gd name="connsiteX79" fmla="*/ 3976577 w 4238906"/>
              <a:gd name="connsiteY79" fmla="*/ 829340 h 2509284"/>
              <a:gd name="connsiteX80" fmla="*/ 3934047 w 4238906"/>
              <a:gd name="connsiteY80" fmla="*/ 818707 h 2509284"/>
              <a:gd name="connsiteX81" fmla="*/ 3848986 w 4238906"/>
              <a:gd name="connsiteY81" fmla="*/ 797442 h 2509284"/>
              <a:gd name="connsiteX82" fmla="*/ 3721395 w 4238906"/>
              <a:gd name="connsiteY82" fmla="*/ 808075 h 2509284"/>
              <a:gd name="connsiteX83" fmla="*/ 3604437 w 4238906"/>
              <a:gd name="connsiteY83" fmla="*/ 850605 h 2509284"/>
              <a:gd name="connsiteX84" fmla="*/ 3508744 w 4238906"/>
              <a:gd name="connsiteY84" fmla="*/ 882503 h 2509284"/>
              <a:gd name="connsiteX85" fmla="*/ 3476847 w 4238906"/>
              <a:gd name="connsiteY85" fmla="*/ 893135 h 2509284"/>
              <a:gd name="connsiteX86" fmla="*/ 3444949 w 4238906"/>
              <a:gd name="connsiteY86" fmla="*/ 925033 h 2509284"/>
              <a:gd name="connsiteX87" fmla="*/ 3423684 w 4238906"/>
              <a:gd name="connsiteY87" fmla="*/ 893135 h 2509284"/>
              <a:gd name="connsiteX88" fmla="*/ 3508744 w 4238906"/>
              <a:gd name="connsiteY88" fmla="*/ 765545 h 2509284"/>
              <a:gd name="connsiteX89" fmla="*/ 3381154 w 4238906"/>
              <a:gd name="connsiteY89" fmla="*/ 648586 h 2509284"/>
              <a:gd name="connsiteX90" fmla="*/ 3359888 w 4238906"/>
              <a:gd name="connsiteY90" fmla="*/ 627321 h 2509284"/>
              <a:gd name="connsiteX91" fmla="*/ 3370521 w 4238906"/>
              <a:gd name="connsiteY91" fmla="*/ 563526 h 250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238906" h="2509284">
                <a:moveTo>
                  <a:pt x="3370521" y="563526"/>
                </a:moveTo>
                <a:cubicBezTo>
                  <a:pt x="3349256" y="540489"/>
                  <a:pt x="3460100" y="602999"/>
                  <a:pt x="3232298" y="489098"/>
                </a:cubicBezTo>
                <a:cubicBezTo>
                  <a:pt x="3204349" y="475123"/>
                  <a:pt x="3056394" y="437551"/>
                  <a:pt x="3051544" y="435935"/>
                </a:cubicBezTo>
                <a:cubicBezTo>
                  <a:pt x="3004713" y="420325"/>
                  <a:pt x="2957474" y="404849"/>
                  <a:pt x="2913321" y="382773"/>
                </a:cubicBezTo>
                <a:cubicBezTo>
                  <a:pt x="2886051" y="369138"/>
                  <a:pt x="2864490" y="346173"/>
                  <a:pt x="2838893" y="329610"/>
                </a:cubicBezTo>
                <a:cubicBezTo>
                  <a:pt x="2804192" y="307156"/>
                  <a:pt x="2770195" y="282917"/>
                  <a:pt x="2732568" y="265814"/>
                </a:cubicBezTo>
                <a:cubicBezTo>
                  <a:pt x="2691756" y="247263"/>
                  <a:pt x="2646431" y="240353"/>
                  <a:pt x="2604977" y="223284"/>
                </a:cubicBezTo>
                <a:cubicBezTo>
                  <a:pt x="2585868" y="215415"/>
                  <a:pt x="2570890" y="199335"/>
                  <a:pt x="2551814" y="191386"/>
                </a:cubicBezTo>
                <a:cubicBezTo>
                  <a:pt x="2527997" y="181462"/>
                  <a:pt x="2501685" y="178799"/>
                  <a:pt x="2477386" y="170121"/>
                </a:cubicBezTo>
                <a:cubicBezTo>
                  <a:pt x="2376692" y="134159"/>
                  <a:pt x="2403435" y="132903"/>
                  <a:pt x="2296633" y="63796"/>
                </a:cubicBezTo>
                <a:cubicBezTo>
                  <a:pt x="2272643" y="48273"/>
                  <a:pt x="2249854" y="28479"/>
                  <a:pt x="2222205" y="21266"/>
                </a:cubicBezTo>
                <a:cubicBezTo>
                  <a:pt x="2166907" y="6840"/>
                  <a:pt x="2108791" y="7089"/>
                  <a:pt x="2052084" y="0"/>
                </a:cubicBezTo>
                <a:cubicBezTo>
                  <a:pt x="1956391" y="3544"/>
                  <a:pt x="1860388" y="2154"/>
                  <a:pt x="1765005" y="10633"/>
                </a:cubicBezTo>
                <a:cubicBezTo>
                  <a:pt x="1326175" y="49641"/>
                  <a:pt x="1791733" y="29947"/>
                  <a:pt x="1424763" y="74428"/>
                </a:cubicBezTo>
                <a:cubicBezTo>
                  <a:pt x="1357820" y="82542"/>
                  <a:pt x="1290084" y="81517"/>
                  <a:pt x="1222744" y="85061"/>
                </a:cubicBezTo>
                <a:cubicBezTo>
                  <a:pt x="1166037" y="106326"/>
                  <a:pt x="1106792" y="121771"/>
                  <a:pt x="1052623" y="148856"/>
                </a:cubicBezTo>
                <a:cubicBezTo>
                  <a:pt x="833245" y="258547"/>
                  <a:pt x="1193140" y="79804"/>
                  <a:pt x="893135" y="223284"/>
                </a:cubicBezTo>
                <a:cubicBezTo>
                  <a:pt x="843089" y="247219"/>
                  <a:pt x="795103" y="275476"/>
                  <a:pt x="744279" y="297712"/>
                </a:cubicBezTo>
                <a:cubicBezTo>
                  <a:pt x="681568" y="325148"/>
                  <a:pt x="616688" y="347331"/>
                  <a:pt x="552893" y="372140"/>
                </a:cubicBezTo>
                <a:cubicBezTo>
                  <a:pt x="482009" y="435935"/>
                  <a:pt x="394930" y="485400"/>
                  <a:pt x="340242" y="563526"/>
                </a:cubicBezTo>
                <a:cubicBezTo>
                  <a:pt x="242112" y="703712"/>
                  <a:pt x="288072" y="632755"/>
                  <a:pt x="202019" y="776177"/>
                </a:cubicBezTo>
                <a:cubicBezTo>
                  <a:pt x="191386" y="815163"/>
                  <a:pt x="184310" y="855298"/>
                  <a:pt x="170121" y="893135"/>
                </a:cubicBezTo>
                <a:cubicBezTo>
                  <a:pt x="141689" y="968954"/>
                  <a:pt x="74428" y="1116419"/>
                  <a:pt x="74428" y="1116419"/>
                </a:cubicBezTo>
                <a:cubicBezTo>
                  <a:pt x="70884" y="1134140"/>
                  <a:pt x="67859" y="1151973"/>
                  <a:pt x="63795" y="1169582"/>
                </a:cubicBezTo>
                <a:cubicBezTo>
                  <a:pt x="57223" y="1198059"/>
                  <a:pt x="47335" y="1225814"/>
                  <a:pt x="42530" y="1254642"/>
                </a:cubicBezTo>
                <a:cubicBezTo>
                  <a:pt x="36674" y="1289776"/>
                  <a:pt x="38883" y="1326041"/>
                  <a:pt x="31898" y="1360968"/>
                </a:cubicBezTo>
                <a:cubicBezTo>
                  <a:pt x="28155" y="1379683"/>
                  <a:pt x="17335" y="1396260"/>
                  <a:pt x="10633" y="1414131"/>
                </a:cubicBezTo>
                <a:cubicBezTo>
                  <a:pt x="6698" y="1424625"/>
                  <a:pt x="3544" y="1435396"/>
                  <a:pt x="0" y="1446028"/>
                </a:cubicBezTo>
                <a:cubicBezTo>
                  <a:pt x="3544" y="1499191"/>
                  <a:pt x="-1348" y="1553600"/>
                  <a:pt x="10633" y="1605517"/>
                </a:cubicBezTo>
                <a:cubicBezTo>
                  <a:pt x="32875" y="1701900"/>
                  <a:pt x="105967" y="1781330"/>
                  <a:pt x="170121" y="1850066"/>
                </a:cubicBezTo>
                <a:cubicBezTo>
                  <a:pt x="335176" y="2026910"/>
                  <a:pt x="291448" y="1994747"/>
                  <a:pt x="393405" y="2062717"/>
                </a:cubicBezTo>
                <a:cubicBezTo>
                  <a:pt x="429557" y="2110920"/>
                  <a:pt x="465349" y="2160428"/>
                  <a:pt x="510363" y="2200940"/>
                </a:cubicBezTo>
                <a:cubicBezTo>
                  <a:pt x="579501" y="2263164"/>
                  <a:pt x="696417" y="2357763"/>
                  <a:pt x="765544" y="2392326"/>
                </a:cubicBezTo>
                <a:cubicBezTo>
                  <a:pt x="779721" y="2399414"/>
                  <a:pt x="794483" y="2405436"/>
                  <a:pt x="808075" y="2413591"/>
                </a:cubicBezTo>
                <a:cubicBezTo>
                  <a:pt x="863942" y="2447111"/>
                  <a:pt x="865920" y="2461264"/>
                  <a:pt x="925033" y="2477386"/>
                </a:cubicBezTo>
                <a:cubicBezTo>
                  <a:pt x="945832" y="2483058"/>
                  <a:pt x="967688" y="2483791"/>
                  <a:pt x="988828" y="2488019"/>
                </a:cubicBezTo>
                <a:cubicBezTo>
                  <a:pt x="1020869" y="2494427"/>
                  <a:pt x="1052623" y="2502196"/>
                  <a:pt x="1084521" y="2509284"/>
                </a:cubicBezTo>
                <a:cubicBezTo>
                  <a:pt x="1187302" y="2498651"/>
                  <a:pt x="1290358" y="2490403"/>
                  <a:pt x="1392865" y="2477386"/>
                </a:cubicBezTo>
                <a:cubicBezTo>
                  <a:pt x="1513693" y="2462043"/>
                  <a:pt x="1754372" y="2424224"/>
                  <a:pt x="1754372" y="2424224"/>
                </a:cubicBezTo>
                <a:lnTo>
                  <a:pt x="1913861" y="2371061"/>
                </a:lnTo>
                <a:cubicBezTo>
                  <a:pt x="1931875" y="2364756"/>
                  <a:pt x="1950657" y="2359616"/>
                  <a:pt x="1967023" y="2349796"/>
                </a:cubicBezTo>
                <a:cubicBezTo>
                  <a:pt x="1986483" y="2338120"/>
                  <a:pt x="2004139" y="2323313"/>
                  <a:pt x="2020186" y="2307266"/>
                </a:cubicBezTo>
                <a:cubicBezTo>
                  <a:pt x="2068285" y="2259167"/>
                  <a:pt x="2007762" y="2283650"/>
                  <a:pt x="2083981" y="2232838"/>
                </a:cubicBezTo>
                <a:cubicBezTo>
                  <a:pt x="2099862" y="2222251"/>
                  <a:pt x="2119423" y="2218661"/>
                  <a:pt x="2137144" y="2211573"/>
                </a:cubicBezTo>
                <a:cubicBezTo>
                  <a:pt x="2140688" y="2197396"/>
                  <a:pt x="2142646" y="2182725"/>
                  <a:pt x="2147777" y="2169042"/>
                </a:cubicBezTo>
                <a:cubicBezTo>
                  <a:pt x="2162872" y="2128788"/>
                  <a:pt x="2182506" y="2106567"/>
                  <a:pt x="2211572" y="2073349"/>
                </a:cubicBezTo>
                <a:cubicBezTo>
                  <a:pt x="2221474" y="2062033"/>
                  <a:pt x="2232053" y="2051238"/>
                  <a:pt x="2243470" y="2041452"/>
                </a:cubicBezTo>
                <a:cubicBezTo>
                  <a:pt x="2325535" y="1971111"/>
                  <a:pt x="2243979" y="2049043"/>
                  <a:pt x="2339163" y="1977656"/>
                </a:cubicBezTo>
                <a:cubicBezTo>
                  <a:pt x="2351192" y="1968634"/>
                  <a:pt x="2357372" y="1951981"/>
                  <a:pt x="2371061" y="1945759"/>
                </a:cubicBezTo>
                <a:cubicBezTo>
                  <a:pt x="2397667" y="1933665"/>
                  <a:pt x="2428395" y="1933735"/>
                  <a:pt x="2456121" y="1924493"/>
                </a:cubicBezTo>
                <a:cubicBezTo>
                  <a:pt x="2471158" y="1919481"/>
                  <a:pt x="2483502" y="1907889"/>
                  <a:pt x="2498651" y="1903228"/>
                </a:cubicBezTo>
                <a:cubicBezTo>
                  <a:pt x="2529882" y="1893619"/>
                  <a:pt x="2562925" y="1890940"/>
                  <a:pt x="2594344" y="1881963"/>
                </a:cubicBezTo>
                <a:cubicBezTo>
                  <a:pt x="2612696" y="1876720"/>
                  <a:pt x="2629400" y="1866733"/>
                  <a:pt x="2647507" y="1860698"/>
                </a:cubicBezTo>
                <a:cubicBezTo>
                  <a:pt x="2661370" y="1856077"/>
                  <a:pt x="2675860" y="1853610"/>
                  <a:pt x="2690037" y="1850066"/>
                </a:cubicBezTo>
                <a:cubicBezTo>
                  <a:pt x="2697125" y="1842977"/>
                  <a:pt x="2702801" y="1834113"/>
                  <a:pt x="2711302" y="1828800"/>
                </a:cubicBezTo>
                <a:cubicBezTo>
                  <a:pt x="2786277" y="1781941"/>
                  <a:pt x="2757753" y="1810892"/>
                  <a:pt x="2828261" y="1775638"/>
                </a:cubicBezTo>
                <a:cubicBezTo>
                  <a:pt x="2846745" y="1766396"/>
                  <a:pt x="2862538" y="1752133"/>
                  <a:pt x="2881423" y="1743740"/>
                </a:cubicBezTo>
                <a:cubicBezTo>
                  <a:pt x="2914772" y="1728918"/>
                  <a:pt x="3016016" y="1723715"/>
                  <a:pt x="3030279" y="1722475"/>
                </a:cubicBezTo>
                <a:cubicBezTo>
                  <a:pt x="3076316" y="1718472"/>
                  <a:pt x="3122428" y="1715386"/>
                  <a:pt x="3168502" y="1711842"/>
                </a:cubicBezTo>
                <a:cubicBezTo>
                  <a:pt x="3214577" y="1715386"/>
                  <a:pt x="3260980" y="1715940"/>
                  <a:pt x="3306726" y="1722475"/>
                </a:cubicBezTo>
                <a:cubicBezTo>
                  <a:pt x="3335658" y="1726608"/>
                  <a:pt x="3391786" y="1743740"/>
                  <a:pt x="3391786" y="1743740"/>
                </a:cubicBezTo>
                <a:cubicBezTo>
                  <a:pt x="3402419" y="1750828"/>
                  <a:pt x="3411153" y="1767511"/>
                  <a:pt x="3423684" y="1765005"/>
                </a:cubicBezTo>
                <a:cubicBezTo>
                  <a:pt x="3436215" y="1762499"/>
                  <a:pt x="3440203" y="1744972"/>
                  <a:pt x="3444949" y="1733107"/>
                </a:cubicBezTo>
                <a:cubicBezTo>
                  <a:pt x="3460686" y="1693764"/>
                  <a:pt x="3468503" y="1647237"/>
                  <a:pt x="3476847" y="1605517"/>
                </a:cubicBezTo>
                <a:cubicBezTo>
                  <a:pt x="3480391" y="1534633"/>
                  <a:pt x="3478300" y="1463242"/>
                  <a:pt x="3487479" y="1392866"/>
                </a:cubicBezTo>
                <a:cubicBezTo>
                  <a:pt x="3489132" y="1380195"/>
                  <a:pt x="3512037" y="1373315"/>
                  <a:pt x="3508744" y="1360968"/>
                </a:cubicBezTo>
                <a:cubicBezTo>
                  <a:pt x="3496492" y="1315023"/>
                  <a:pt x="3467197" y="1275401"/>
                  <a:pt x="3444949" y="1233377"/>
                </a:cubicBezTo>
                <a:cubicBezTo>
                  <a:pt x="3435280" y="1215113"/>
                  <a:pt x="3423087" y="1198279"/>
                  <a:pt x="3413051" y="1180214"/>
                </a:cubicBezTo>
                <a:cubicBezTo>
                  <a:pt x="3405354" y="1166359"/>
                  <a:pt x="3386774" y="1152721"/>
                  <a:pt x="3391786" y="1137684"/>
                </a:cubicBezTo>
                <a:cubicBezTo>
                  <a:pt x="3395330" y="1127051"/>
                  <a:pt x="3412763" y="1145797"/>
                  <a:pt x="3423684" y="1148317"/>
                </a:cubicBezTo>
                <a:cubicBezTo>
                  <a:pt x="3458902" y="1156444"/>
                  <a:pt x="3494726" y="1161741"/>
                  <a:pt x="3530009" y="1169582"/>
                </a:cubicBezTo>
                <a:cubicBezTo>
                  <a:pt x="3558539" y="1175922"/>
                  <a:pt x="3586716" y="1183759"/>
                  <a:pt x="3615070" y="1190847"/>
                </a:cubicBezTo>
                <a:cubicBezTo>
                  <a:pt x="3621088" y="1190471"/>
                  <a:pt x="3776026" y="1191121"/>
                  <a:pt x="3827721" y="1169582"/>
                </a:cubicBezTo>
                <a:cubicBezTo>
                  <a:pt x="3967881" y="1111182"/>
                  <a:pt x="3859499" y="1137709"/>
                  <a:pt x="3965944" y="1116419"/>
                </a:cubicBezTo>
                <a:cubicBezTo>
                  <a:pt x="4054549" y="1123507"/>
                  <a:pt x="4143557" y="1148709"/>
                  <a:pt x="4231758" y="1137684"/>
                </a:cubicBezTo>
                <a:cubicBezTo>
                  <a:pt x="4249690" y="1135442"/>
                  <a:pt x="4229208" y="1100685"/>
                  <a:pt x="4221126" y="1084521"/>
                </a:cubicBezTo>
                <a:cubicBezTo>
                  <a:pt x="4214401" y="1071072"/>
                  <a:pt x="4199014" y="1064041"/>
                  <a:pt x="4189228" y="1052624"/>
                </a:cubicBezTo>
                <a:cubicBezTo>
                  <a:pt x="4092819" y="940148"/>
                  <a:pt x="4225384" y="1076492"/>
                  <a:pt x="4114800" y="978196"/>
                </a:cubicBezTo>
                <a:cubicBezTo>
                  <a:pt x="4096069" y="961546"/>
                  <a:pt x="4078140" y="943894"/>
                  <a:pt x="4061637" y="925033"/>
                </a:cubicBezTo>
                <a:cubicBezTo>
                  <a:pt x="4014051" y="870649"/>
                  <a:pt x="4072093" y="896202"/>
                  <a:pt x="3976577" y="829340"/>
                </a:cubicBezTo>
                <a:cubicBezTo>
                  <a:pt x="3964606" y="820960"/>
                  <a:pt x="3948098" y="822721"/>
                  <a:pt x="3934047" y="818707"/>
                </a:cubicBezTo>
                <a:cubicBezTo>
                  <a:pt x="3857766" y="796913"/>
                  <a:pt x="3957059" y="819057"/>
                  <a:pt x="3848986" y="797442"/>
                </a:cubicBezTo>
                <a:cubicBezTo>
                  <a:pt x="3806456" y="800986"/>
                  <a:pt x="3763492" y="801059"/>
                  <a:pt x="3721395" y="808075"/>
                </a:cubicBezTo>
                <a:cubicBezTo>
                  <a:pt x="3691611" y="813039"/>
                  <a:pt x="3634035" y="840034"/>
                  <a:pt x="3604437" y="850605"/>
                </a:cubicBezTo>
                <a:cubicBezTo>
                  <a:pt x="3572773" y="861914"/>
                  <a:pt x="3540642" y="871870"/>
                  <a:pt x="3508744" y="882503"/>
                </a:cubicBezTo>
                <a:lnTo>
                  <a:pt x="3476847" y="893135"/>
                </a:lnTo>
                <a:cubicBezTo>
                  <a:pt x="3466214" y="903768"/>
                  <a:pt x="3459986" y="925033"/>
                  <a:pt x="3444949" y="925033"/>
                </a:cubicBezTo>
                <a:cubicBezTo>
                  <a:pt x="3432170" y="925033"/>
                  <a:pt x="3421398" y="905708"/>
                  <a:pt x="3423684" y="893135"/>
                </a:cubicBezTo>
                <a:cubicBezTo>
                  <a:pt x="3435128" y="830195"/>
                  <a:pt x="3469130" y="805159"/>
                  <a:pt x="3508744" y="765545"/>
                </a:cubicBezTo>
                <a:cubicBezTo>
                  <a:pt x="3449210" y="676243"/>
                  <a:pt x="3543959" y="811384"/>
                  <a:pt x="3381154" y="648586"/>
                </a:cubicBezTo>
                <a:cubicBezTo>
                  <a:pt x="3374065" y="641498"/>
                  <a:pt x="3362642" y="636960"/>
                  <a:pt x="3359888" y="627321"/>
                </a:cubicBezTo>
                <a:cubicBezTo>
                  <a:pt x="3355020" y="610282"/>
                  <a:pt x="3391786" y="586563"/>
                  <a:pt x="3370521" y="56352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: forma 8"/>
          <p:cNvSpPr/>
          <p:nvPr/>
        </p:nvSpPr>
        <p:spPr>
          <a:xfrm>
            <a:off x="4242391" y="1092621"/>
            <a:ext cx="3870465" cy="2458653"/>
          </a:xfrm>
          <a:custGeom>
            <a:avLst/>
            <a:gdLst>
              <a:gd name="connsiteX0" fmla="*/ 467832 w 3870465"/>
              <a:gd name="connsiteY0" fmla="*/ 247081 h 2458653"/>
              <a:gd name="connsiteX1" fmla="*/ 414669 w 3870465"/>
              <a:gd name="connsiteY1" fmla="*/ 268346 h 2458653"/>
              <a:gd name="connsiteX2" fmla="*/ 372139 w 3870465"/>
              <a:gd name="connsiteY2" fmla="*/ 278979 h 2458653"/>
              <a:gd name="connsiteX3" fmla="*/ 297711 w 3870465"/>
              <a:gd name="connsiteY3" fmla="*/ 353407 h 2458653"/>
              <a:gd name="connsiteX4" fmla="*/ 244549 w 3870465"/>
              <a:gd name="connsiteY4" fmla="*/ 374672 h 2458653"/>
              <a:gd name="connsiteX5" fmla="*/ 202018 w 3870465"/>
              <a:gd name="connsiteY5" fmla="*/ 406570 h 2458653"/>
              <a:gd name="connsiteX6" fmla="*/ 127590 w 3870465"/>
              <a:gd name="connsiteY6" fmla="*/ 459732 h 2458653"/>
              <a:gd name="connsiteX7" fmla="*/ 138223 w 3870465"/>
              <a:gd name="connsiteY7" fmla="*/ 672384 h 2458653"/>
              <a:gd name="connsiteX8" fmla="*/ 255181 w 3870465"/>
              <a:gd name="connsiteY8" fmla="*/ 661751 h 2458653"/>
              <a:gd name="connsiteX9" fmla="*/ 350874 w 3870465"/>
              <a:gd name="connsiteY9" fmla="*/ 640486 h 2458653"/>
              <a:gd name="connsiteX10" fmla="*/ 744279 w 3870465"/>
              <a:gd name="connsiteY10" fmla="*/ 629853 h 2458653"/>
              <a:gd name="connsiteX11" fmla="*/ 839972 w 3870465"/>
              <a:gd name="connsiteY11" fmla="*/ 672384 h 2458653"/>
              <a:gd name="connsiteX12" fmla="*/ 882502 w 3870465"/>
              <a:gd name="connsiteY12" fmla="*/ 683016 h 2458653"/>
              <a:gd name="connsiteX13" fmla="*/ 914400 w 3870465"/>
              <a:gd name="connsiteY13" fmla="*/ 714914 h 2458653"/>
              <a:gd name="connsiteX14" fmla="*/ 999460 w 3870465"/>
              <a:gd name="connsiteY14" fmla="*/ 768077 h 2458653"/>
              <a:gd name="connsiteX15" fmla="*/ 1031358 w 3870465"/>
              <a:gd name="connsiteY15" fmla="*/ 799974 h 2458653"/>
              <a:gd name="connsiteX16" fmla="*/ 1116418 w 3870465"/>
              <a:gd name="connsiteY16" fmla="*/ 906300 h 2458653"/>
              <a:gd name="connsiteX17" fmla="*/ 1212111 w 3870465"/>
              <a:gd name="connsiteY17" fmla="*/ 927565 h 2458653"/>
              <a:gd name="connsiteX18" fmla="*/ 1244009 w 3870465"/>
              <a:gd name="connsiteY18" fmla="*/ 959463 h 2458653"/>
              <a:gd name="connsiteX19" fmla="*/ 1286539 w 3870465"/>
              <a:gd name="connsiteY19" fmla="*/ 980728 h 2458653"/>
              <a:gd name="connsiteX20" fmla="*/ 1307804 w 3870465"/>
              <a:gd name="connsiteY20" fmla="*/ 1023258 h 2458653"/>
              <a:gd name="connsiteX21" fmla="*/ 1339702 w 3870465"/>
              <a:gd name="connsiteY21" fmla="*/ 1076421 h 2458653"/>
              <a:gd name="connsiteX22" fmla="*/ 1275907 w 3870465"/>
              <a:gd name="connsiteY22" fmla="*/ 1140216 h 2458653"/>
              <a:gd name="connsiteX23" fmla="*/ 1222744 w 3870465"/>
              <a:gd name="connsiteY23" fmla="*/ 1150849 h 2458653"/>
              <a:gd name="connsiteX24" fmla="*/ 978195 w 3870465"/>
              <a:gd name="connsiteY24" fmla="*/ 1182746 h 2458653"/>
              <a:gd name="connsiteX25" fmla="*/ 946297 w 3870465"/>
              <a:gd name="connsiteY25" fmla="*/ 1204012 h 2458653"/>
              <a:gd name="connsiteX26" fmla="*/ 914400 w 3870465"/>
              <a:gd name="connsiteY26" fmla="*/ 1235909 h 2458653"/>
              <a:gd name="connsiteX27" fmla="*/ 691116 w 3870465"/>
              <a:gd name="connsiteY27" fmla="*/ 1182746 h 2458653"/>
              <a:gd name="connsiteX28" fmla="*/ 648586 w 3870465"/>
              <a:gd name="connsiteY28" fmla="*/ 1172114 h 2458653"/>
              <a:gd name="connsiteX29" fmla="*/ 563525 w 3870465"/>
              <a:gd name="connsiteY29" fmla="*/ 1118951 h 2458653"/>
              <a:gd name="connsiteX30" fmla="*/ 446567 w 3870465"/>
              <a:gd name="connsiteY30" fmla="*/ 1097686 h 2458653"/>
              <a:gd name="connsiteX31" fmla="*/ 265814 w 3870465"/>
              <a:gd name="connsiteY31" fmla="*/ 1065788 h 2458653"/>
              <a:gd name="connsiteX32" fmla="*/ 212651 w 3870465"/>
              <a:gd name="connsiteY32" fmla="*/ 1044523 h 2458653"/>
              <a:gd name="connsiteX33" fmla="*/ 148856 w 3870465"/>
              <a:gd name="connsiteY33" fmla="*/ 1001993 h 2458653"/>
              <a:gd name="connsiteX34" fmla="*/ 74428 w 3870465"/>
              <a:gd name="connsiteY34" fmla="*/ 1033891 h 2458653"/>
              <a:gd name="connsiteX35" fmla="*/ 53162 w 3870465"/>
              <a:gd name="connsiteY35" fmla="*/ 1055156 h 2458653"/>
              <a:gd name="connsiteX36" fmla="*/ 42530 w 3870465"/>
              <a:gd name="connsiteY36" fmla="*/ 1214644 h 2458653"/>
              <a:gd name="connsiteX37" fmla="*/ 31897 w 3870465"/>
              <a:gd name="connsiteY37" fmla="*/ 1257174 h 2458653"/>
              <a:gd name="connsiteX38" fmla="*/ 0 w 3870465"/>
              <a:gd name="connsiteY38" fmla="*/ 1267807 h 2458653"/>
              <a:gd name="connsiteX39" fmla="*/ 21265 w 3870465"/>
              <a:gd name="connsiteY39" fmla="*/ 1374132 h 2458653"/>
              <a:gd name="connsiteX40" fmla="*/ 116958 w 3870465"/>
              <a:gd name="connsiteY40" fmla="*/ 1459193 h 2458653"/>
              <a:gd name="connsiteX41" fmla="*/ 276446 w 3870465"/>
              <a:gd name="connsiteY41" fmla="*/ 1608049 h 2458653"/>
              <a:gd name="connsiteX42" fmla="*/ 308344 w 3870465"/>
              <a:gd name="connsiteY42" fmla="*/ 1629314 h 2458653"/>
              <a:gd name="connsiteX43" fmla="*/ 372139 w 3870465"/>
              <a:gd name="connsiteY43" fmla="*/ 1661212 h 2458653"/>
              <a:gd name="connsiteX44" fmla="*/ 446567 w 3870465"/>
              <a:gd name="connsiteY44" fmla="*/ 1671844 h 2458653"/>
              <a:gd name="connsiteX45" fmla="*/ 499730 w 3870465"/>
              <a:gd name="connsiteY45" fmla="*/ 1682477 h 2458653"/>
              <a:gd name="connsiteX46" fmla="*/ 680483 w 3870465"/>
              <a:gd name="connsiteY46" fmla="*/ 1661212 h 2458653"/>
              <a:gd name="connsiteX47" fmla="*/ 754911 w 3870465"/>
              <a:gd name="connsiteY47" fmla="*/ 1629314 h 2458653"/>
              <a:gd name="connsiteX48" fmla="*/ 839972 w 3870465"/>
              <a:gd name="connsiteY48" fmla="*/ 1565519 h 2458653"/>
              <a:gd name="connsiteX49" fmla="*/ 893135 w 3870465"/>
              <a:gd name="connsiteY49" fmla="*/ 1554886 h 2458653"/>
              <a:gd name="connsiteX50" fmla="*/ 1148316 w 3870465"/>
              <a:gd name="connsiteY50" fmla="*/ 1512356 h 2458653"/>
              <a:gd name="connsiteX51" fmla="*/ 1222744 w 3870465"/>
              <a:gd name="connsiteY51" fmla="*/ 1501723 h 2458653"/>
              <a:gd name="connsiteX52" fmla="*/ 1265274 w 3870465"/>
              <a:gd name="connsiteY52" fmla="*/ 1480458 h 2458653"/>
              <a:gd name="connsiteX53" fmla="*/ 1318437 w 3870465"/>
              <a:gd name="connsiteY53" fmla="*/ 1586784 h 2458653"/>
              <a:gd name="connsiteX54" fmla="*/ 1329069 w 3870465"/>
              <a:gd name="connsiteY54" fmla="*/ 1682477 h 2458653"/>
              <a:gd name="connsiteX55" fmla="*/ 1350335 w 3870465"/>
              <a:gd name="connsiteY55" fmla="*/ 1725007 h 2458653"/>
              <a:gd name="connsiteX56" fmla="*/ 1371600 w 3870465"/>
              <a:gd name="connsiteY56" fmla="*/ 1831332 h 2458653"/>
              <a:gd name="connsiteX57" fmla="*/ 1382232 w 3870465"/>
              <a:gd name="connsiteY57" fmla="*/ 1916393 h 2458653"/>
              <a:gd name="connsiteX58" fmla="*/ 1477925 w 3870465"/>
              <a:gd name="connsiteY58" fmla="*/ 1980188 h 2458653"/>
              <a:gd name="connsiteX59" fmla="*/ 1509823 w 3870465"/>
              <a:gd name="connsiteY59" fmla="*/ 2012086 h 2458653"/>
              <a:gd name="connsiteX60" fmla="*/ 1573618 w 3870465"/>
              <a:gd name="connsiteY60" fmla="*/ 2054616 h 2458653"/>
              <a:gd name="connsiteX61" fmla="*/ 1945758 w 3870465"/>
              <a:gd name="connsiteY61" fmla="*/ 2235370 h 2458653"/>
              <a:gd name="connsiteX62" fmla="*/ 2211572 w 3870465"/>
              <a:gd name="connsiteY62" fmla="*/ 2267267 h 2458653"/>
              <a:gd name="connsiteX63" fmla="*/ 2307265 w 3870465"/>
              <a:gd name="connsiteY63" fmla="*/ 2246002 h 2458653"/>
              <a:gd name="connsiteX64" fmla="*/ 2519916 w 3870465"/>
              <a:gd name="connsiteY64" fmla="*/ 2373593 h 2458653"/>
              <a:gd name="connsiteX65" fmla="*/ 2604976 w 3870465"/>
              <a:gd name="connsiteY65" fmla="*/ 2416123 h 2458653"/>
              <a:gd name="connsiteX66" fmla="*/ 2913321 w 3870465"/>
              <a:gd name="connsiteY66" fmla="*/ 2448021 h 2458653"/>
              <a:gd name="connsiteX67" fmla="*/ 2987749 w 3870465"/>
              <a:gd name="connsiteY67" fmla="*/ 2458653 h 2458653"/>
              <a:gd name="connsiteX68" fmla="*/ 3242930 w 3870465"/>
              <a:gd name="connsiteY68" fmla="*/ 2256635 h 2458653"/>
              <a:gd name="connsiteX69" fmla="*/ 3306725 w 3870465"/>
              <a:gd name="connsiteY69" fmla="*/ 2182207 h 2458653"/>
              <a:gd name="connsiteX70" fmla="*/ 3359888 w 3870465"/>
              <a:gd name="connsiteY70" fmla="*/ 2033351 h 2458653"/>
              <a:gd name="connsiteX71" fmla="*/ 3402418 w 3870465"/>
              <a:gd name="connsiteY71" fmla="*/ 1990821 h 2458653"/>
              <a:gd name="connsiteX72" fmla="*/ 3508744 w 3870465"/>
              <a:gd name="connsiteY72" fmla="*/ 1714374 h 2458653"/>
              <a:gd name="connsiteX73" fmla="*/ 3572539 w 3870465"/>
              <a:gd name="connsiteY73" fmla="*/ 1608049 h 2458653"/>
              <a:gd name="connsiteX74" fmla="*/ 3817088 w 3870465"/>
              <a:gd name="connsiteY74" fmla="*/ 1320970 h 2458653"/>
              <a:gd name="connsiteX75" fmla="*/ 3838353 w 3870465"/>
              <a:gd name="connsiteY75" fmla="*/ 1225277 h 2458653"/>
              <a:gd name="connsiteX76" fmla="*/ 3870251 w 3870465"/>
              <a:gd name="connsiteY76" fmla="*/ 1140216 h 2458653"/>
              <a:gd name="connsiteX77" fmla="*/ 3848986 w 3870465"/>
              <a:gd name="connsiteY77" fmla="*/ 1012626 h 2458653"/>
              <a:gd name="connsiteX78" fmla="*/ 3763925 w 3870465"/>
              <a:gd name="connsiteY78" fmla="*/ 810607 h 2458653"/>
              <a:gd name="connsiteX79" fmla="*/ 3710762 w 3870465"/>
              <a:gd name="connsiteY79" fmla="*/ 736179 h 2458653"/>
              <a:gd name="connsiteX80" fmla="*/ 3636335 w 3870465"/>
              <a:gd name="connsiteY80" fmla="*/ 661751 h 2458653"/>
              <a:gd name="connsiteX81" fmla="*/ 3540642 w 3870465"/>
              <a:gd name="connsiteY81" fmla="*/ 544793 h 2458653"/>
              <a:gd name="connsiteX82" fmla="*/ 3455581 w 3870465"/>
              <a:gd name="connsiteY82" fmla="*/ 449100 h 2458653"/>
              <a:gd name="connsiteX83" fmla="*/ 3413051 w 3870465"/>
              <a:gd name="connsiteY83" fmla="*/ 395937 h 2458653"/>
              <a:gd name="connsiteX84" fmla="*/ 3242930 w 3870465"/>
              <a:gd name="connsiteY84" fmla="*/ 236449 h 2458653"/>
              <a:gd name="connsiteX85" fmla="*/ 3168502 w 3870465"/>
              <a:gd name="connsiteY85" fmla="*/ 172653 h 2458653"/>
              <a:gd name="connsiteX86" fmla="*/ 3115339 w 3870465"/>
              <a:gd name="connsiteY86" fmla="*/ 130123 h 2458653"/>
              <a:gd name="connsiteX87" fmla="*/ 3072809 w 3870465"/>
              <a:gd name="connsiteY87" fmla="*/ 87593 h 2458653"/>
              <a:gd name="connsiteX88" fmla="*/ 3030279 w 3870465"/>
              <a:gd name="connsiteY88" fmla="*/ 66328 h 2458653"/>
              <a:gd name="connsiteX89" fmla="*/ 2860158 w 3870465"/>
              <a:gd name="connsiteY89" fmla="*/ 2532 h 2458653"/>
              <a:gd name="connsiteX90" fmla="*/ 2573079 w 3870465"/>
              <a:gd name="connsiteY90" fmla="*/ 23798 h 2458653"/>
              <a:gd name="connsiteX91" fmla="*/ 2413590 w 3870465"/>
              <a:gd name="connsiteY91" fmla="*/ 34430 h 2458653"/>
              <a:gd name="connsiteX92" fmla="*/ 2062716 w 3870465"/>
              <a:gd name="connsiteY92" fmla="*/ 76960 h 2458653"/>
              <a:gd name="connsiteX93" fmla="*/ 1658679 w 3870465"/>
              <a:gd name="connsiteY93" fmla="*/ 108858 h 2458653"/>
              <a:gd name="connsiteX94" fmla="*/ 1605516 w 3870465"/>
              <a:gd name="connsiteY94" fmla="*/ 119491 h 2458653"/>
              <a:gd name="connsiteX95" fmla="*/ 1467293 w 3870465"/>
              <a:gd name="connsiteY95" fmla="*/ 162021 h 2458653"/>
              <a:gd name="connsiteX96" fmla="*/ 935665 w 3870465"/>
              <a:gd name="connsiteY96" fmla="*/ 193919 h 2458653"/>
              <a:gd name="connsiteX97" fmla="*/ 829339 w 3870465"/>
              <a:gd name="connsiteY97" fmla="*/ 215184 h 2458653"/>
              <a:gd name="connsiteX98" fmla="*/ 520995 w 3870465"/>
              <a:gd name="connsiteY98" fmla="*/ 204551 h 2458653"/>
              <a:gd name="connsiteX99" fmla="*/ 467832 w 3870465"/>
              <a:gd name="connsiteY99" fmla="*/ 247081 h 245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870465" h="2458653">
                <a:moveTo>
                  <a:pt x="467832" y="247081"/>
                </a:moveTo>
                <a:cubicBezTo>
                  <a:pt x="450111" y="257713"/>
                  <a:pt x="432776" y="262310"/>
                  <a:pt x="414669" y="268346"/>
                </a:cubicBezTo>
                <a:cubicBezTo>
                  <a:pt x="400806" y="272967"/>
                  <a:pt x="383957" y="270384"/>
                  <a:pt x="372139" y="278979"/>
                </a:cubicBezTo>
                <a:cubicBezTo>
                  <a:pt x="343764" y="299616"/>
                  <a:pt x="330287" y="340376"/>
                  <a:pt x="297711" y="353407"/>
                </a:cubicBezTo>
                <a:cubicBezTo>
                  <a:pt x="279990" y="360495"/>
                  <a:pt x="261233" y="365403"/>
                  <a:pt x="244549" y="374672"/>
                </a:cubicBezTo>
                <a:cubicBezTo>
                  <a:pt x="229058" y="383278"/>
                  <a:pt x="216438" y="396270"/>
                  <a:pt x="202018" y="406570"/>
                </a:cubicBezTo>
                <a:cubicBezTo>
                  <a:pt x="93144" y="484337"/>
                  <a:pt x="266646" y="355444"/>
                  <a:pt x="127590" y="459732"/>
                </a:cubicBezTo>
                <a:cubicBezTo>
                  <a:pt x="131134" y="530616"/>
                  <a:pt x="100324" y="612377"/>
                  <a:pt x="138223" y="672384"/>
                </a:cubicBezTo>
                <a:cubicBezTo>
                  <a:pt x="159127" y="705482"/>
                  <a:pt x="216378" y="666925"/>
                  <a:pt x="255181" y="661751"/>
                </a:cubicBezTo>
                <a:cubicBezTo>
                  <a:pt x="299963" y="655780"/>
                  <a:pt x="302279" y="642800"/>
                  <a:pt x="350874" y="640486"/>
                </a:cubicBezTo>
                <a:cubicBezTo>
                  <a:pt x="481908" y="634246"/>
                  <a:pt x="613144" y="633397"/>
                  <a:pt x="744279" y="629853"/>
                </a:cubicBezTo>
                <a:cubicBezTo>
                  <a:pt x="776177" y="644030"/>
                  <a:pt x="807392" y="659853"/>
                  <a:pt x="839972" y="672384"/>
                </a:cubicBezTo>
                <a:cubicBezTo>
                  <a:pt x="853611" y="677630"/>
                  <a:pt x="869814" y="675766"/>
                  <a:pt x="882502" y="683016"/>
                </a:cubicBezTo>
                <a:cubicBezTo>
                  <a:pt x="895558" y="690476"/>
                  <a:pt x="902164" y="706174"/>
                  <a:pt x="914400" y="714914"/>
                </a:cubicBezTo>
                <a:cubicBezTo>
                  <a:pt x="1023324" y="792717"/>
                  <a:pt x="887740" y="672318"/>
                  <a:pt x="999460" y="768077"/>
                </a:cubicBezTo>
                <a:cubicBezTo>
                  <a:pt x="1010877" y="777863"/>
                  <a:pt x="1022126" y="788105"/>
                  <a:pt x="1031358" y="799974"/>
                </a:cubicBezTo>
                <a:cubicBezTo>
                  <a:pt x="1058564" y="834953"/>
                  <a:pt x="1076561" y="881390"/>
                  <a:pt x="1116418" y="906300"/>
                </a:cubicBezTo>
                <a:cubicBezTo>
                  <a:pt x="1123481" y="910714"/>
                  <a:pt x="1210163" y="927175"/>
                  <a:pt x="1212111" y="927565"/>
                </a:cubicBezTo>
                <a:cubicBezTo>
                  <a:pt x="1222744" y="938198"/>
                  <a:pt x="1231773" y="950723"/>
                  <a:pt x="1244009" y="959463"/>
                </a:cubicBezTo>
                <a:cubicBezTo>
                  <a:pt x="1256907" y="968676"/>
                  <a:pt x="1275331" y="969520"/>
                  <a:pt x="1286539" y="980728"/>
                </a:cubicBezTo>
                <a:cubicBezTo>
                  <a:pt x="1297747" y="991936"/>
                  <a:pt x="1300107" y="1009403"/>
                  <a:pt x="1307804" y="1023258"/>
                </a:cubicBezTo>
                <a:cubicBezTo>
                  <a:pt x="1317840" y="1041323"/>
                  <a:pt x="1329069" y="1058700"/>
                  <a:pt x="1339702" y="1076421"/>
                </a:cubicBezTo>
                <a:cubicBezTo>
                  <a:pt x="1319619" y="1106546"/>
                  <a:pt x="1313390" y="1123557"/>
                  <a:pt x="1275907" y="1140216"/>
                </a:cubicBezTo>
                <a:cubicBezTo>
                  <a:pt x="1259393" y="1147556"/>
                  <a:pt x="1240570" y="1147878"/>
                  <a:pt x="1222744" y="1150849"/>
                </a:cubicBezTo>
                <a:cubicBezTo>
                  <a:pt x="1082670" y="1174195"/>
                  <a:pt x="1105421" y="1170024"/>
                  <a:pt x="978195" y="1182746"/>
                </a:cubicBezTo>
                <a:cubicBezTo>
                  <a:pt x="967562" y="1189835"/>
                  <a:pt x="956114" y="1195831"/>
                  <a:pt x="946297" y="1204012"/>
                </a:cubicBezTo>
                <a:cubicBezTo>
                  <a:pt x="934746" y="1213638"/>
                  <a:pt x="929436" y="1235909"/>
                  <a:pt x="914400" y="1235909"/>
                </a:cubicBezTo>
                <a:cubicBezTo>
                  <a:pt x="822929" y="1235909"/>
                  <a:pt x="769135" y="1206152"/>
                  <a:pt x="691116" y="1182746"/>
                </a:cubicBezTo>
                <a:cubicBezTo>
                  <a:pt x="677119" y="1178547"/>
                  <a:pt x="662763" y="1175658"/>
                  <a:pt x="648586" y="1172114"/>
                </a:cubicBezTo>
                <a:cubicBezTo>
                  <a:pt x="620232" y="1154393"/>
                  <a:pt x="592878" y="1134962"/>
                  <a:pt x="563525" y="1118951"/>
                </a:cubicBezTo>
                <a:cubicBezTo>
                  <a:pt x="533415" y="1102527"/>
                  <a:pt x="469079" y="1101438"/>
                  <a:pt x="446567" y="1097686"/>
                </a:cubicBezTo>
                <a:cubicBezTo>
                  <a:pt x="132387" y="1045322"/>
                  <a:pt x="503106" y="1099688"/>
                  <a:pt x="265814" y="1065788"/>
                </a:cubicBezTo>
                <a:cubicBezTo>
                  <a:pt x="248093" y="1058700"/>
                  <a:pt x="228836" y="1054638"/>
                  <a:pt x="212651" y="1044523"/>
                </a:cubicBezTo>
                <a:cubicBezTo>
                  <a:pt x="121623" y="987632"/>
                  <a:pt x="233183" y="1030104"/>
                  <a:pt x="148856" y="1001993"/>
                </a:cubicBezTo>
                <a:cubicBezTo>
                  <a:pt x="124047" y="1012626"/>
                  <a:pt x="98023" y="1020783"/>
                  <a:pt x="74428" y="1033891"/>
                </a:cubicBezTo>
                <a:cubicBezTo>
                  <a:pt x="65665" y="1038759"/>
                  <a:pt x="54904" y="1045284"/>
                  <a:pt x="53162" y="1055156"/>
                </a:cubicBezTo>
                <a:cubicBezTo>
                  <a:pt x="43902" y="1107626"/>
                  <a:pt x="48108" y="1161656"/>
                  <a:pt x="42530" y="1214644"/>
                </a:cubicBezTo>
                <a:cubicBezTo>
                  <a:pt x="41000" y="1229177"/>
                  <a:pt x="41026" y="1245763"/>
                  <a:pt x="31897" y="1257174"/>
                </a:cubicBezTo>
                <a:cubicBezTo>
                  <a:pt x="24896" y="1265926"/>
                  <a:pt x="10632" y="1264263"/>
                  <a:pt x="0" y="1267807"/>
                </a:cubicBezTo>
                <a:cubicBezTo>
                  <a:pt x="7088" y="1303249"/>
                  <a:pt x="7027" y="1340911"/>
                  <a:pt x="21265" y="1374132"/>
                </a:cubicBezTo>
                <a:cubicBezTo>
                  <a:pt x="29767" y="1393971"/>
                  <a:pt x="104819" y="1447988"/>
                  <a:pt x="116958" y="1459193"/>
                </a:cubicBezTo>
                <a:cubicBezTo>
                  <a:pt x="232974" y="1566284"/>
                  <a:pt x="165176" y="1519033"/>
                  <a:pt x="276446" y="1608049"/>
                </a:cubicBezTo>
                <a:cubicBezTo>
                  <a:pt x="286425" y="1616032"/>
                  <a:pt x="297173" y="1623108"/>
                  <a:pt x="308344" y="1629314"/>
                </a:cubicBezTo>
                <a:cubicBezTo>
                  <a:pt x="329127" y="1640860"/>
                  <a:pt x="349415" y="1654220"/>
                  <a:pt x="372139" y="1661212"/>
                </a:cubicBezTo>
                <a:cubicBezTo>
                  <a:pt x="396092" y="1668582"/>
                  <a:pt x="421847" y="1667724"/>
                  <a:pt x="446567" y="1671844"/>
                </a:cubicBezTo>
                <a:cubicBezTo>
                  <a:pt x="464393" y="1674815"/>
                  <a:pt x="482009" y="1678933"/>
                  <a:pt x="499730" y="1682477"/>
                </a:cubicBezTo>
                <a:cubicBezTo>
                  <a:pt x="559981" y="1675389"/>
                  <a:pt x="621092" y="1673585"/>
                  <a:pt x="680483" y="1661212"/>
                </a:cubicBezTo>
                <a:cubicBezTo>
                  <a:pt x="706907" y="1655707"/>
                  <a:pt x="731766" y="1643201"/>
                  <a:pt x="754911" y="1629314"/>
                </a:cubicBezTo>
                <a:cubicBezTo>
                  <a:pt x="785302" y="1611079"/>
                  <a:pt x="805218" y="1572470"/>
                  <a:pt x="839972" y="1565519"/>
                </a:cubicBezTo>
                <a:lnTo>
                  <a:pt x="893135" y="1554886"/>
                </a:lnTo>
                <a:cubicBezTo>
                  <a:pt x="958359" y="1457049"/>
                  <a:pt x="897581" y="1529648"/>
                  <a:pt x="1148316" y="1512356"/>
                </a:cubicBezTo>
                <a:cubicBezTo>
                  <a:pt x="1173318" y="1510632"/>
                  <a:pt x="1197935" y="1505267"/>
                  <a:pt x="1222744" y="1501723"/>
                </a:cubicBezTo>
                <a:cubicBezTo>
                  <a:pt x="1236921" y="1494635"/>
                  <a:pt x="1251833" y="1472057"/>
                  <a:pt x="1265274" y="1480458"/>
                </a:cubicBezTo>
                <a:cubicBezTo>
                  <a:pt x="1290584" y="1496277"/>
                  <a:pt x="1307703" y="1554584"/>
                  <a:pt x="1318437" y="1586784"/>
                </a:cubicBezTo>
                <a:cubicBezTo>
                  <a:pt x="1321981" y="1618682"/>
                  <a:pt x="1321852" y="1651205"/>
                  <a:pt x="1329069" y="1682477"/>
                </a:cubicBezTo>
                <a:cubicBezTo>
                  <a:pt x="1332633" y="1697921"/>
                  <a:pt x="1344770" y="1710166"/>
                  <a:pt x="1350335" y="1725007"/>
                </a:cubicBezTo>
                <a:cubicBezTo>
                  <a:pt x="1359275" y="1748846"/>
                  <a:pt x="1368774" y="1811552"/>
                  <a:pt x="1371600" y="1831332"/>
                </a:cubicBezTo>
                <a:cubicBezTo>
                  <a:pt x="1375641" y="1859619"/>
                  <a:pt x="1365624" y="1893141"/>
                  <a:pt x="1382232" y="1916393"/>
                </a:cubicBezTo>
                <a:cubicBezTo>
                  <a:pt x="1404514" y="1947588"/>
                  <a:pt x="1447256" y="1957186"/>
                  <a:pt x="1477925" y="1980188"/>
                </a:cubicBezTo>
                <a:cubicBezTo>
                  <a:pt x="1489955" y="1989210"/>
                  <a:pt x="1497954" y="2002854"/>
                  <a:pt x="1509823" y="2012086"/>
                </a:cubicBezTo>
                <a:cubicBezTo>
                  <a:pt x="1529997" y="2027777"/>
                  <a:pt x="1551308" y="2042149"/>
                  <a:pt x="1573618" y="2054616"/>
                </a:cubicBezTo>
                <a:cubicBezTo>
                  <a:pt x="1643323" y="2093569"/>
                  <a:pt x="1820550" y="2213595"/>
                  <a:pt x="1945758" y="2235370"/>
                </a:cubicBezTo>
                <a:cubicBezTo>
                  <a:pt x="1990437" y="2243140"/>
                  <a:pt x="2147412" y="2260138"/>
                  <a:pt x="2211572" y="2267267"/>
                </a:cubicBezTo>
                <a:cubicBezTo>
                  <a:pt x="2243470" y="2260179"/>
                  <a:pt x="2276374" y="2235350"/>
                  <a:pt x="2307265" y="2246002"/>
                </a:cubicBezTo>
                <a:cubicBezTo>
                  <a:pt x="2385413" y="2272950"/>
                  <a:pt x="2448144" y="2332580"/>
                  <a:pt x="2519916" y="2373593"/>
                </a:cubicBezTo>
                <a:cubicBezTo>
                  <a:pt x="2547439" y="2389321"/>
                  <a:pt x="2573829" y="2410230"/>
                  <a:pt x="2604976" y="2416123"/>
                </a:cubicBezTo>
                <a:cubicBezTo>
                  <a:pt x="2706505" y="2435331"/>
                  <a:pt x="2810623" y="2436610"/>
                  <a:pt x="2913321" y="2448021"/>
                </a:cubicBezTo>
                <a:cubicBezTo>
                  <a:pt x="2938229" y="2450789"/>
                  <a:pt x="2962940" y="2455109"/>
                  <a:pt x="2987749" y="2458653"/>
                </a:cubicBezTo>
                <a:cubicBezTo>
                  <a:pt x="3156794" y="2437523"/>
                  <a:pt x="3055951" y="2469112"/>
                  <a:pt x="3242930" y="2256635"/>
                </a:cubicBezTo>
                <a:cubicBezTo>
                  <a:pt x="3264516" y="2232105"/>
                  <a:pt x="3306725" y="2182207"/>
                  <a:pt x="3306725" y="2182207"/>
                </a:cubicBezTo>
                <a:cubicBezTo>
                  <a:pt x="3319521" y="2137420"/>
                  <a:pt x="3334442" y="2073337"/>
                  <a:pt x="3359888" y="2033351"/>
                </a:cubicBezTo>
                <a:cubicBezTo>
                  <a:pt x="3370652" y="2016437"/>
                  <a:pt x="3388241" y="2004998"/>
                  <a:pt x="3402418" y="1990821"/>
                </a:cubicBezTo>
                <a:cubicBezTo>
                  <a:pt x="3437155" y="1851874"/>
                  <a:pt x="3428144" y="1848707"/>
                  <a:pt x="3508744" y="1714374"/>
                </a:cubicBezTo>
                <a:cubicBezTo>
                  <a:pt x="3530009" y="1678932"/>
                  <a:pt x="3545552" y="1639354"/>
                  <a:pt x="3572539" y="1608049"/>
                </a:cubicBezTo>
                <a:cubicBezTo>
                  <a:pt x="3839722" y="1298117"/>
                  <a:pt x="3717739" y="1519668"/>
                  <a:pt x="3817088" y="1320970"/>
                </a:cubicBezTo>
                <a:cubicBezTo>
                  <a:pt x="3824176" y="1289072"/>
                  <a:pt x="3829133" y="1256625"/>
                  <a:pt x="3838353" y="1225277"/>
                </a:cubicBezTo>
                <a:cubicBezTo>
                  <a:pt x="3846897" y="1196226"/>
                  <a:pt x="3868739" y="1170460"/>
                  <a:pt x="3870251" y="1140216"/>
                </a:cubicBezTo>
                <a:cubicBezTo>
                  <a:pt x="3872404" y="1097153"/>
                  <a:pt x="3857868" y="1054818"/>
                  <a:pt x="3848986" y="1012626"/>
                </a:cubicBezTo>
                <a:cubicBezTo>
                  <a:pt x="3832542" y="934516"/>
                  <a:pt x="3806302" y="883804"/>
                  <a:pt x="3763925" y="810607"/>
                </a:cubicBezTo>
                <a:cubicBezTo>
                  <a:pt x="3748649" y="784222"/>
                  <a:pt x="3730603" y="759328"/>
                  <a:pt x="3710762" y="736179"/>
                </a:cubicBezTo>
                <a:cubicBezTo>
                  <a:pt x="3687929" y="709540"/>
                  <a:pt x="3659644" y="687974"/>
                  <a:pt x="3636335" y="661751"/>
                </a:cubicBezTo>
                <a:cubicBezTo>
                  <a:pt x="3602870" y="624102"/>
                  <a:pt x="3574108" y="582442"/>
                  <a:pt x="3540642" y="544793"/>
                </a:cubicBezTo>
                <a:cubicBezTo>
                  <a:pt x="3512288" y="512895"/>
                  <a:pt x="3483355" y="481503"/>
                  <a:pt x="3455581" y="449100"/>
                </a:cubicBezTo>
                <a:cubicBezTo>
                  <a:pt x="3440812" y="431870"/>
                  <a:pt x="3428605" y="412463"/>
                  <a:pt x="3413051" y="395937"/>
                </a:cubicBezTo>
                <a:cubicBezTo>
                  <a:pt x="3114521" y="78748"/>
                  <a:pt x="3380249" y="356602"/>
                  <a:pt x="3242930" y="236449"/>
                </a:cubicBezTo>
                <a:cubicBezTo>
                  <a:pt x="3088989" y="101751"/>
                  <a:pt x="3282335" y="258028"/>
                  <a:pt x="3168502" y="172653"/>
                </a:cubicBezTo>
                <a:cubicBezTo>
                  <a:pt x="3150347" y="159037"/>
                  <a:pt x="3132301" y="145200"/>
                  <a:pt x="3115339" y="130123"/>
                </a:cubicBezTo>
                <a:cubicBezTo>
                  <a:pt x="3100354" y="116803"/>
                  <a:pt x="3088848" y="99622"/>
                  <a:pt x="3072809" y="87593"/>
                </a:cubicBezTo>
                <a:cubicBezTo>
                  <a:pt x="3060129" y="78083"/>
                  <a:pt x="3044456" y="73416"/>
                  <a:pt x="3030279" y="66328"/>
                </a:cubicBezTo>
                <a:cubicBezTo>
                  <a:pt x="2967912" y="-11631"/>
                  <a:pt x="2997532" y="-991"/>
                  <a:pt x="2860158" y="2532"/>
                </a:cubicBezTo>
                <a:cubicBezTo>
                  <a:pt x="2764234" y="4992"/>
                  <a:pt x="2668790" y="16961"/>
                  <a:pt x="2573079" y="23798"/>
                </a:cubicBezTo>
                <a:lnTo>
                  <a:pt x="2413590" y="34430"/>
                </a:lnTo>
                <a:cubicBezTo>
                  <a:pt x="2219062" y="90009"/>
                  <a:pt x="2476768" y="21751"/>
                  <a:pt x="2062716" y="76960"/>
                </a:cubicBezTo>
                <a:cubicBezTo>
                  <a:pt x="1822350" y="109010"/>
                  <a:pt x="1956811" y="95896"/>
                  <a:pt x="1658679" y="108858"/>
                </a:cubicBezTo>
                <a:cubicBezTo>
                  <a:pt x="1640958" y="112402"/>
                  <a:pt x="1622951" y="114736"/>
                  <a:pt x="1605516" y="119491"/>
                </a:cubicBezTo>
                <a:cubicBezTo>
                  <a:pt x="1567769" y="129786"/>
                  <a:pt x="1505113" y="156618"/>
                  <a:pt x="1467293" y="162021"/>
                </a:cubicBezTo>
                <a:cubicBezTo>
                  <a:pt x="1284726" y="188102"/>
                  <a:pt x="1121893" y="187497"/>
                  <a:pt x="935665" y="193919"/>
                </a:cubicBezTo>
                <a:cubicBezTo>
                  <a:pt x="907564" y="200944"/>
                  <a:pt x="855405" y="215184"/>
                  <a:pt x="829339" y="215184"/>
                </a:cubicBezTo>
                <a:cubicBezTo>
                  <a:pt x="726497" y="215184"/>
                  <a:pt x="623795" y="207488"/>
                  <a:pt x="520995" y="204551"/>
                </a:cubicBezTo>
                <a:cubicBezTo>
                  <a:pt x="499739" y="203944"/>
                  <a:pt x="485553" y="236449"/>
                  <a:pt x="467832" y="24708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2073349" y="3636335"/>
            <a:ext cx="1562986" cy="2445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9B30EBA-BD10-4B7F-AC43-26BC57C6E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04" y="84070"/>
            <a:ext cx="7965127" cy="453164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28CEB4-0654-D734-D822-C2D0EB66146D}"/>
              </a:ext>
            </a:extLst>
          </p:cNvPr>
          <p:cNvSpPr txBox="1"/>
          <p:nvPr/>
        </p:nvSpPr>
        <p:spPr>
          <a:xfrm>
            <a:off x="192071" y="4836873"/>
            <a:ext cx="875985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4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eCB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signaling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system </a:t>
            </a:r>
            <a:r>
              <a:rPr lang="it-IT" sz="14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comprises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endParaRPr lang="it-IT" sz="1400" b="0" i="0" dirty="0">
              <a:solidFill>
                <a:srgbClr val="21212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Both"/>
            </a:pPr>
            <a:r>
              <a:rPr lang="it-IT" sz="14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least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G-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receptors 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4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GPCRs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it-IT" sz="14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known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4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cannabinoid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type-1 and type-2 receptors (CB</a:t>
            </a:r>
            <a:r>
              <a:rPr lang="it-IT" sz="1400" b="0" i="0" baseline="-250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 and CB</a:t>
            </a:r>
            <a:r>
              <a:rPr lang="it-IT" sz="1400" b="0" i="0" baseline="-250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R); </a:t>
            </a:r>
          </a:p>
          <a:p>
            <a:pPr marL="342900" indent="-342900">
              <a:buAutoNum type="arabicParenBoth"/>
            </a:pP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endogenous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ligands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eCBs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it-IT" sz="14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anandamide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(AEA) and 2-arachidonoylglycerol (2-AG) are the best </a:t>
            </a:r>
            <a:r>
              <a:rPr lang="it-IT" sz="14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characterized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</a:p>
          <a:p>
            <a:pPr marL="342900" indent="-342900">
              <a:buAutoNum type="arabicParenBoth"/>
            </a:pPr>
            <a:r>
              <a:rPr lang="it-IT" sz="1400" b="1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synthetic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degradative </a:t>
            </a:r>
            <a:r>
              <a:rPr lang="it-IT" sz="1400" b="1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enzymes</a:t>
            </a:r>
            <a:r>
              <a:rPr lang="it-IT" sz="14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it-IT" sz="14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transporters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regulate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eCB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action </a:t>
            </a:r>
            <a:r>
              <a:rPr lang="it-IT" sz="14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receptors.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7552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1AF73A7D-3DDB-CF91-97CD-C077203EB8C7}"/>
              </a:ext>
            </a:extLst>
          </p:cNvPr>
          <p:cNvSpPr txBox="1"/>
          <p:nvPr/>
        </p:nvSpPr>
        <p:spPr>
          <a:xfrm>
            <a:off x="299302" y="150774"/>
            <a:ext cx="85187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1313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GPCRs have been </a:t>
            </a:r>
            <a:r>
              <a:rPr lang="en-US" b="1" i="0" dirty="0">
                <a:solidFill>
                  <a:srgbClr val="31313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major target for drug developers </a:t>
            </a:r>
            <a:r>
              <a:rPr lang="en-US" b="0" i="0" dirty="0">
                <a:solidFill>
                  <a:srgbClr val="31313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because of their regulation of a wide variety of human physiological processes, including growth, metabolism and homeostasis. </a:t>
            </a:r>
          </a:p>
          <a:p>
            <a:endParaRPr lang="en-US" dirty="0">
              <a:solidFill>
                <a:srgbClr val="3131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0" i="0" dirty="0">
                <a:solidFill>
                  <a:srgbClr val="31313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According to a recent article in </a:t>
            </a:r>
            <a:r>
              <a:rPr lang="en-US" b="0" i="1" dirty="0">
                <a:solidFill>
                  <a:srgbClr val="31313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Frontiers in Pharmacology</a:t>
            </a:r>
            <a:r>
              <a:rPr lang="en-US" b="0" i="0" dirty="0">
                <a:solidFill>
                  <a:srgbClr val="31313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0" dirty="0">
                <a:solidFill>
                  <a:srgbClr val="31313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30 to 50 percent of marketed drugs are estimated to exert their clinical effects via GPCRs 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6FF7B6B-A9B5-08A9-63D0-51FB2A431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2146" y="1908777"/>
            <a:ext cx="3380343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rgbClr val="31313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Top selling </a:t>
            </a:r>
            <a:r>
              <a:rPr kumimoji="0" lang="it-IT" altLang="it-IT" sz="1200" b="1" i="0" u="none" strike="noStrike" cap="none" normalizeH="0" baseline="0" dirty="0" err="1">
                <a:ln>
                  <a:noFill/>
                </a:ln>
                <a:solidFill>
                  <a:srgbClr val="31313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rgbClr val="31313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altLang="it-IT" sz="1200" b="1" i="0" u="none" strike="noStrike" cap="none" normalizeH="0" baseline="0" dirty="0" err="1">
                <a:ln>
                  <a:noFill/>
                </a:ln>
                <a:solidFill>
                  <a:srgbClr val="31313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rgbClr val="31313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target </a:t>
            </a:r>
            <a:r>
              <a:rPr kumimoji="0" lang="it-IT" altLang="it-IT" sz="1200" b="1" i="0" u="none" strike="noStrike" cap="none" normalizeH="0" baseline="0" dirty="0" err="1">
                <a:ln>
                  <a:noFill/>
                </a:ln>
                <a:solidFill>
                  <a:srgbClr val="31313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GPCRs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0C19506-D80F-23B1-615F-8078B46DE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94" y="2486178"/>
            <a:ext cx="7600360" cy="409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604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56D3A79-5150-D8BD-E5DF-A883B12A1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33"/>
          <a:stretch/>
        </p:blipFill>
        <p:spPr bwMode="auto">
          <a:xfrm>
            <a:off x="87645" y="1547742"/>
            <a:ext cx="5765028" cy="462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BB37397-22DA-4C14-AC03-A533454255EC}"/>
              </a:ext>
            </a:extLst>
          </p:cNvPr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Recettori di superficie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198C1E7-C4FB-B8A6-1AC9-399D9430DBE0}"/>
              </a:ext>
            </a:extLst>
          </p:cNvPr>
          <p:cNvSpPr/>
          <p:nvPr/>
        </p:nvSpPr>
        <p:spPr>
          <a:xfrm>
            <a:off x="1341573" y="890549"/>
            <a:ext cx="637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distinguono 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grandi classi di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recettori di superficie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74E37F9-B39D-2DB9-82B6-1715A0CDE3EA}"/>
              </a:ext>
            </a:extLst>
          </p:cNvPr>
          <p:cNvSpPr/>
          <p:nvPr/>
        </p:nvSpPr>
        <p:spPr>
          <a:xfrm>
            <a:off x="2970159" y="4836671"/>
            <a:ext cx="6014301" cy="1583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Left Arrow 7">
            <a:extLst>
              <a:ext uri="{FF2B5EF4-FFF2-40B4-BE49-F238E27FC236}">
                <a16:creationId xmlns:a16="http://schemas.microsoft.com/office/drawing/2014/main" id="{CD619C9E-3D32-3092-AC59-83E4783E73FA}"/>
              </a:ext>
            </a:extLst>
          </p:cNvPr>
          <p:cNvSpPr/>
          <p:nvPr/>
        </p:nvSpPr>
        <p:spPr>
          <a:xfrm rot="5400000">
            <a:off x="4063766" y="5309280"/>
            <a:ext cx="1016467" cy="721444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7">
            <a:extLst>
              <a:ext uri="{FF2B5EF4-FFF2-40B4-BE49-F238E27FC236}">
                <a16:creationId xmlns:a16="http://schemas.microsoft.com/office/drawing/2014/main" id="{0709A669-6E43-7F92-34FB-8992F3EF6CD6}"/>
              </a:ext>
            </a:extLst>
          </p:cNvPr>
          <p:cNvSpPr/>
          <p:nvPr/>
        </p:nvSpPr>
        <p:spPr>
          <a:xfrm rot="5400000">
            <a:off x="7307002" y="5367857"/>
            <a:ext cx="1016467" cy="721444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A344135-9406-6EC6-2058-BC95853DB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8" b="28169"/>
          <a:stretch/>
        </p:blipFill>
        <p:spPr bwMode="auto">
          <a:xfrm>
            <a:off x="6212264" y="1658873"/>
            <a:ext cx="2844091" cy="331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01BD919A-2609-21FB-044F-595406110647}"/>
              </a:ext>
            </a:extLst>
          </p:cNvPr>
          <p:cNvSpPr/>
          <p:nvPr/>
        </p:nvSpPr>
        <p:spPr>
          <a:xfrm>
            <a:off x="5712429" y="2286976"/>
            <a:ext cx="217964" cy="445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494488F-3BCB-2C06-5F3A-BB4252331BC8}"/>
              </a:ext>
            </a:extLst>
          </p:cNvPr>
          <p:cNvSpPr/>
          <p:nvPr/>
        </p:nvSpPr>
        <p:spPr>
          <a:xfrm>
            <a:off x="6179703" y="3058362"/>
            <a:ext cx="230524" cy="1098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0D5D985-0352-410B-8256-CE9EDE32827A}"/>
              </a:ext>
            </a:extLst>
          </p:cNvPr>
          <p:cNvSpPr/>
          <p:nvPr/>
        </p:nvSpPr>
        <p:spPr>
          <a:xfrm>
            <a:off x="2873371" y="2262568"/>
            <a:ext cx="3007150" cy="274345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120191B-574D-0B41-D9D5-AEE1037048C4}"/>
              </a:ext>
            </a:extLst>
          </p:cNvPr>
          <p:cNvSpPr/>
          <p:nvPr/>
        </p:nvSpPr>
        <p:spPr>
          <a:xfrm>
            <a:off x="5949461" y="2266803"/>
            <a:ext cx="3007150" cy="274345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490B099-4EB9-38F8-695E-E00EE90DC640}"/>
              </a:ext>
            </a:extLst>
          </p:cNvPr>
          <p:cNvSpPr/>
          <p:nvPr/>
        </p:nvSpPr>
        <p:spPr>
          <a:xfrm>
            <a:off x="2854896" y="5079092"/>
            <a:ext cx="230524" cy="1098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32698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Recettori associati ad enzimi</a:t>
            </a:r>
          </a:p>
        </p:txBody>
      </p:sp>
      <p:sp>
        <p:nvSpPr>
          <p:cNvPr id="3" name="Rettangolo 2"/>
          <p:cNvSpPr/>
          <p:nvPr/>
        </p:nvSpPr>
        <p:spPr>
          <a:xfrm>
            <a:off x="279400" y="1028045"/>
            <a:ext cx="8585200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Recettori dotati di attività enzimatica intrinseca possiedono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attività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4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tirosin-chinasi</a:t>
            </a:r>
            <a:r>
              <a:rPr lang="it-IT" sz="24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stimolata dal ligando.</a:t>
            </a:r>
          </a:p>
          <a:p>
            <a:pPr algn="just"/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/>
          <a:srcRect r="73036" b="19134"/>
          <a:stretch>
            <a:fillRect/>
          </a:stretch>
        </p:blipFill>
        <p:spPr>
          <a:xfrm>
            <a:off x="279400" y="2985135"/>
            <a:ext cx="2985770" cy="353758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109470" y="4612640"/>
            <a:ext cx="1155700" cy="1125855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4"/>
          <p:cNvSpPr/>
          <p:nvPr/>
        </p:nvSpPr>
        <p:spPr>
          <a:xfrm>
            <a:off x="1517015" y="2821305"/>
            <a:ext cx="1748155" cy="8826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Recettori associati ad enzimi</a:t>
            </a:r>
          </a:p>
        </p:txBody>
      </p:sp>
      <p:sp>
        <p:nvSpPr>
          <p:cNvPr id="3" name="Rettangolo 2"/>
          <p:cNvSpPr/>
          <p:nvPr/>
        </p:nvSpPr>
        <p:spPr>
          <a:xfrm>
            <a:off x="130175" y="851515"/>
            <a:ext cx="858520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lang="it-I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 maggior parte dei ca</a:t>
            </a:r>
            <a:r>
              <a:rPr lang="it-I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il ligando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lega come dimero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stimolando la </a:t>
            </a:r>
            <a:r>
              <a:rPr lang="it-IT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dimerizzazione del recettore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/>
          <a:srcRect r="60394"/>
          <a:stretch>
            <a:fillRect/>
          </a:stretch>
        </p:blipFill>
        <p:spPr>
          <a:xfrm>
            <a:off x="476250" y="3115310"/>
            <a:ext cx="3380105" cy="337121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49525" y="3575685"/>
            <a:ext cx="1656080" cy="266192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4"/>
          <p:cNvSpPr/>
          <p:nvPr/>
        </p:nvSpPr>
        <p:spPr>
          <a:xfrm>
            <a:off x="1427480" y="2740660"/>
            <a:ext cx="1257300" cy="9804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Recettori associati ad enzimi</a:t>
            </a:r>
          </a:p>
        </p:txBody>
      </p:sp>
      <p:sp>
        <p:nvSpPr>
          <p:cNvPr id="3" name="Rettangolo 2"/>
          <p:cNvSpPr/>
          <p:nvPr/>
        </p:nvSpPr>
        <p:spPr>
          <a:xfrm>
            <a:off x="476250" y="1037138"/>
            <a:ext cx="80586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dimerizzazione del recettore promuove la sua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attività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chinasica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Questi recettori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autofosforilano</a:t>
            </a:r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residui di tirosina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presenti nel loro dominio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citosolico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3115056"/>
            <a:ext cx="8534400" cy="337108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074160" y="3011805"/>
            <a:ext cx="1977848" cy="356171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0BCD5DD-8645-EDC8-3BE4-22B7D8928AA9}"/>
              </a:ext>
            </a:extLst>
          </p:cNvPr>
          <p:cNvSpPr/>
          <p:nvPr/>
        </p:nvSpPr>
        <p:spPr>
          <a:xfrm>
            <a:off x="6108569" y="2904515"/>
            <a:ext cx="3091991" cy="3735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Recettori associati ad enzimi</a:t>
            </a:r>
          </a:p>
        </p:txBody>
      </p:sp>
      <p:sp>
        <p:nvSpPr>
          <p:cNvPr id="3" name="Rettangolo 2"/>
          <p:cNvSpPr/>
          <p:nvPr/>
        </p:nvSpPr>
        <p:spPr>
          <a:xfrm>
            <a:off x="647045" y="983841"/>
            <a:ext cx="71866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possono fungere da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 di legame per alcune proteine substrato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Possono fosforilare ed attivare</a:t>
            </a:r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le proteine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3115056"/>
            <a:ext cx="8534400" cy="337108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940668" y="3115056"/>
            <a:ext cx="2995942" cy="356171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65602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81451" y="1103519"/>
            <a:ext cx="834517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it-IT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30-50% of the </a:t>
            </a:r>
            <a:r>
              <a:rPr lang="it-IT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it-IT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it-IT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contains</a:t>
            </a:r>
            <a:r>
              <a:rPr lang="it-IT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covalently</a:t>
            </a:r>
            <a:r>
              <a:rPr lang="it-IT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attached</a:t>
            </a:r>
            <a:r>
              <a:rPr lang="it-IT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phosphate</a:t>
            </a:r>
            <a:r>
              <a:rPr lang="it-IT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endParaRPr lang="it-IT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human </a:t>
            </a:r>
            <a:r>
              <a:rPr lang="it-IT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genomes</a:t>
            </a:r>
            <a:r>
              <a:rPr lang="it-IT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encodes</a:t>
            </a:r>
            <a:r>
              <a:rPr lang="it-IT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endParaRPr lang="it-IT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520</a:t>
            </a:r>
            <a:r>
              <a:rPr lang="it-IT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it-IT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kinases</a:t>
            </a:r>
            <a:endParaRPr lang="it-IT" alt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150 </a:t>
            </a:r>
            <a:r>
              <a:rPr lang="it-IT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it-IT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phosphatases</a:t>
            </a:r>
            <a:endParaRPr lang="it-IT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43.jpg"/>
          <p:cNvPicPr>
            <a:picLocks noChangeAspect="1"/>
          </p:cNvPicPr>
          <p:nvPr/>
        </p:nvPicPr>
        <p:blipFill rotWithShape="1">
          <a:blip r:embed="rId2"/>
          <a:srcRect r="23680"/>
          <a:stretch/>
        </p:blipFill>
        <p:spPr>
          <a:xfrm>
            <a:off x="4294329" y="1750352"/>
            <a:ext cx="4236929" cy="36798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Activated Receptor Tyrosine Kinases (RTKs)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BCE1D4-5F2C-6D9D-E48B-8A96D55F739F}"/>
              </a:ext>
            </a:extLst>
          </p:cNvPr>
          <p:cNvSpPr txBox="1"/>
          <p:nvPr/>
        </p:nvSpPr>
        <p:spPr>
          <a:xfrm>
            <a:off x="332085" y="4363713"/>
            <a:ext cx="34784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it-IT" sz="16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intracellular</a:t>
            </a:r>
            <a:r>
              <a:rPr lang="it-IT" sz="1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it-IT" sz="1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contains</a:t>
            </a:r>
            <a:r>
              <a:rPr lang="it-IT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juxtamembrane</a:t>
            </a:r>
            <a:r>
              <a:rPr lang="it-IT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regulatory</a:t>
            </a:r>
            <a:r>
              <a:rPr lang="it-IT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it-IT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it-IT" sz="1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tyrosine</a:t>
            </a:r>
            <a:r>
              <a:rPr lang="it-IT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kinase</a:t>
            </a:r>
            <a:r>
              <a:rPr lang="it-IT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domain (TKD) and a </a:t>
            </a:r>
            <a:r>
              <a:rPr lang="it-IT" sz="1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carboxyl</a:t>
            </a:r>
            <a:r>
              <a:rPr lang="it-IT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(C-) terminal </a:t>
            </a:r>
            <a:r>
              <a:rPr lang="it-IT" sz="1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tail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FE72AAE-A7E4-1119-DDFF-C50A54205B5B}"/>
              </a:ext>
            </a:extLst>
          </p:cNvPr>
          <p:cNvSpPr txBox="1"/>
          <p:nvPr/>
        </p:nvSpPr>
        <p:spPr>
          <a:xfrm>
            <a:off x="511403" y="824009"/>
            <a:ext cx="8121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it-IT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sz="1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58 </a:t>
            </a:r>
            <a:r>
              <a:rPr lang="it-IT" sz="18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known</a:t>
            </a:r>
            <a:r>
              <a:rPr lang="it-IT" sz="1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RTKs</a:t>
            </a:r>
            <a:r>
              <a:rPr lang="it-IT" sz="1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8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humans</a:t>
            </a:r>
            <a:r>
              <a:rPr lang="it-IT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it-IT" sz="18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RTKs</a:t>
            </a:r>
            <a:r>
              <a:rPr lang="it-IT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share a </a:t>
            </a:r>
            <a:r>
              <a:rPr lang="it-IT" sz="18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it-IT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it-IT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it-IT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comprised</a:t>
            </a:r>
            <a:r>
              <a:rPr lang="it-IT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of: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E23935-BB85-D38A-C5EC-036401CD924B}"/>
              </a:ext>
            </a:extLst>
          </p:cNvPr>
          <p:cNvSpPr txBox="1"/>
          <p:nvPr/>
        </p:nvSpPr>
        <p:spPr>
          <a:xfrm>
            <a:off x="332086" y="2255655"/>
            <a:ext cx="31464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an </a:t>
            </a:r>
            <a:r>
              <a:rPr lang="it-IT" sz="180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extracellular</a:t>
            </a:r>
            <a:r>
              <a:rPr lang="it-IT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i="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ligand</a:t>
            </a:r>
            <a:r>
              <a:rPr lang="it-IT" sz="1800" b="1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i="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binding</a:t>
            </a:r>
            <a:r>
              <a:rPr lang="it-IT" sz="1800" b="1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domain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F3A4B48-DD25-C63C-6DE5-EE4019212D8E}"/>
              </a:ext>
            </a:extLst>
          </p:cNvPr>
          <p:cNvSpPr txBox="1"/>
          <p:nvPr/>
        </p:nvSpPr>
        <p:spPr>
          <a:xfrm>
            <a:off x="332086" y="3309684"/>
            <a:ext cx="3478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single </a:t>
            </a:r>
            <a:r>
              <a:rPr lang="it-IT" sz="1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transmembrane</a:t>
            </a:r>
            <a:r>
              <a:rPr lang="it-IT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helix</a:t>
            </a:r>
            <a:endParaRPr lang="it-IT" sz="18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2"/>
          <a:srcRect r="51014" b="6285"/>
          <a:stretch>
            <a:fillRect/>
          </a:stretch>
        </p:blipFill>
        <p:spPr>
          <a:xfrm>
            <a:off x="2176821" y="320001"/>
            <a:ext cx="4790358" cy="37105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330200" y="4030579"/>
            <a:ext cx="8813800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Antigen-specific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T-cell activation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requires three distinct signals.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1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 antigen-specific signaling mediated by T-cell receptor (TCR) engagement of pathogenic peptides presented by major histocompatibility complex (MHC) molecules.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2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 costimulatory signaling, which is mainly mediated by the interaction of CD28 with one of the B7 molecules (CD80 and CD86).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3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 polarizing signaling mediated by various cytokine milieus produced by dendritic cells.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Interruttori molecolari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99" y="1144568"/>
            <a:ext cx="5258487" cy="498191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401310" y="1307465"/>
            <a:ext cx="32772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Attivazione del recettore</a:t>
            </a:r>
          </a:p>
        </p:txBody>
      </p:sp>
      <p:sp>
        <p:nvSpPr>
          <p:cNvPr id="8" name="Rettangolo 7"/>
          <p:cNvSpPr/>
          <p:nvPr/>
        </p:nvSpPr>
        <p:spPr>
          <a:xfrm>
            <a:off x="690880" y="3048001"/>
            <a:ext cx="4923206" cy="180848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5786755" y="3752850"/>
            <a:ext cx="32772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Trasmissione del segnale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Recettori associati ad enzimi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45" y="1852295"/>
            <a:ext cx="8676005" cy="457073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91160" y="915670"/>
            <a:ext cx="823468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Recettori </a:t>
            </a:r>
            <a:r>
              <a:rPr lang="it-IT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tirosin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chinasici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attivano la 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proteina Ras 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lega il 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GTP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635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di segnalazione attivata da RAS</a:t>
            </a:r>
          </a:p>
        </p:txBody>
      </p:sp>
      <p:sp>
        <p:nvSpPr>
          <p:cNvPr id="5" name="Rettangolo 4"/>
          <p:cNvSpPr/>
          <p:nvPr/>
        </p:nvSpPr>
        <p:spPr>
          <a:xfrm>
            <a:off x="71975" y="1142236"/>
            <a:ext cx="36456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volta attivata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 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innesca una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fosforilazione a cascata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dove una serie di </a:t>
            </a:r>
            <a:r>
              <a:rPr lang="it-IT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it-IT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chinasi</a:t>
            </a:r>
            <a:r>
              <a:rPr lang="it-IT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attivano in sequenza.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Questa cascata porta il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segnale </a:t>
            </a:r>
          </a:p>
          <a:p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dalla membrana plasmatica  al nucleo </a:t>
            </a:r>
          </a:p>
          <a:p>
            <a:pPr indent="0">
              <a:buFont typeface="Arial" panose="020B0604020202020204" pitchFamily="34" charset="0"/>
              <a:buNone/>
            </a:pPr>
            <a:endParaRPr lang="it-IT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chiamata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cascata MAP-</a:t>
            </a:r>
            <a:r>
              <a:rPr lang="it-IT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chinasica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Mitogen</a:t>
            </a:r>
            <a:r>
              <a:rPr 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Activated</a:t>
            </a:r>
            <a:r>
              <a:rPr 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figure_15_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089" y="1034415"/>
            <a:ext cx="5454650" cy="519811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4954763" y="2968150"/>
            <a:ext cx="3219450" cy="1668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3660089" y="4620260"/>
            <a:ext cx="5549265" cy="1845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125095" y="5237480"/>
            <a:ext cx="290449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These modules make use of at least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 MAPKKKs.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7 MAPKKs,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12 MAP kinases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FBB981A-72A2-0DAC-1043-E11597D99144}"/>
              </a:ext>
            </a:extLst>
          </p:cNvPr>
          <p:cNvSpPr/>
          <p:nvPr/>
        </p:nvSpPr>
        <p:spPr>
          <a:xfrm>
            <a:off x="5520321" y="2631790"/>
            <a:ext cx="1408380" cy="236983"/>
          </a:xfrm>
          <a:prstGeom prst="rect">
            <a:avLst/>
          </a:prstGeom>
          <a:solidFill>
            <a:srgbClr val="5FC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58E20B9-8418-602D-822D-644D501EFB94}"/>
              </a:ext>
            </a:extLst>
          </p:cNvPr>
          <p:cNvSpPr/>
          <p:nvPr/>
        </p:nvSpPr>
        <p:spPr>
          <a:xfrm>
            <a:off x="5360064" y="1556832"/>
            <a:ext cx="1889147" cy="236983"/>
          </a:xfrm>
          <a:prstGeom prst="rect">
            <a:avLst/>
          </a:prstGeom>
          <a:solidFill>
            <a:srgbClr val="98C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Rectangles 1"/>
          <p:cNvSpPr/>
          <p:nvPr/>
        </p:nvSpPr>
        <p:spPr>
          <a:xfrm>
            <a:off x="5307328" y="1959939"/>
            <a:ext cx="3219450" cy="1067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10" grpId="0" animBg="1"/>
      <p:bldP spid="11" grpId="0" animBg="1"/>
      <p:bldP spid="2" grpId="0" animBg="1"/>
      <p:bldP spid="2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92" y="534278"/>
            <a:ext cx="8697216" cy="487670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00DA211-2E21-5E64-3FFE-67C2BE146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06" y="300686"/>
            <a:ext cx="4575550" cy="355444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9D8EC29-AF57-A911-650E-F0D0EFC3F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108271"/>
            <a:ext cx="4215107" cy="230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746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di segnalazione attivata da RAS</a:t>
            </a:r>
          </a:p>
        </p:txBody>
      </p:sp>
      <p:sp>
        <p:nvSpPr>
          <p:cNvPr id="3" name="Rettangolo 2"/>
          <p:cNvSpPr/>
          <p:nvPr/>
        </p:nvSpPr>
        <p:spPr>
          <a:xfrm>
            <a:off x="611021" y="966579"/>
            <a:ext cx="83304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Normalmente l’attivazione di Ras è la risposta cellulare ad uno stimolo proliferativo</a:t>
            </a: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Nelle cellule in cui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il protooncogene Ras è mutato, la proteina è sempre attiva e la risposta cellulare avviene anche in assenza di ligando.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422900" y="3069394"/>
            <a:ext cx="351853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of human tumors express hyperactive mutant forms of Ras, </a:t>
            </a:r>
          </a:p>
          <a:p>
            <a:endParaRPr lang="en-US" sz="2000" b="1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contribute to the uncontrolled proliferation of the cancer cells.</a:t>
            </a:r>
          </a:p>
        </p:txBody>
      </p:sp>
      <p:pic>
        <p:nvPicPr>
          <p:cNvPr id="100" name="Picture 99"/>
          <p:cNvPicPr/>
          <p:nvPr/>
        </p:nvPicPr>
        <p:blipFill>
          <a:blip r:embed="rId3"/>
          <a:srcRect l="118" t="-888" r="45229" b="3501"/>
          <a:stretch>
            <a:fillRect/>
          </a:stretch>
        </p:blipFill>
        <p:spPr>
          <a:xfrm>
            <a:off x="155431" y="1872991"/>
            <a:ext cx="4997450" cy="48050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38721" t="30258" r="35116" b="27157"/>
          <a:stretch>
            <a:fillRect/>
          </a:stretch>
        </p:blipFill>
        <p:spPr>
          <a:xfrm>
            <a:off x="1483995" y="346075"/>
            <a:ext cx="6733540" cy="616521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A102AA6C-9A3A-7665-08A4-47C9B0D4930C}"/>
              </a:ext>
            </a:extLst>
          </p:cNvPr>
          <p:cNvSpPr/>
          <p:nvPr/>
        </p:nvSpPr>
        <p:spPr>
          <a:xfrm>
            <a:off x="6783788" y="1509857"/>
            <a:ext cx="1117446" cy="17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E87A8A09-AB7E-7290-0DF4-3F7EE8814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" b="11457"/>
          <a:stretch/>
        </p:blipFill>
        <p:spPr bwMode="auto">
          <a:xfrm>
            <a:off x="158682" y="202127"/>
            <a:ext cx="7992729" cy="454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9D02CE95-CE97-DA84-B77D-87014EB5C25D}"/>
              </a:ext>
            </a:extLst>
          </p:cNvPr>
          <p:cNvSpPr/>
          <p:nvPr/>
        </p:nvSpPr>
        <p:spPr>
          <a:xfrm>
            <a:off x="2840242" y="32204"/>
            <a:ext cx="6068088" cy="4718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2B05ED5-3DAD-4667-F798-4C50F25C388D}"/>
              </a:ext>
            </a:extLst>
          </p:cNvPr>
          <p:cNvSpPr txBox="1"/>
          <p:nvPr/>
        </p:nvSpPr>
        <p:spPr>
          <a:xfrm>
            <a:off x="160255" y="5086213"/>
            <a:ext cx="89837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0" i="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Negli anni ‘80 venne definito che la traslocazione 9;22 coinvolgeva principalmente 2 geni – il gene BCR (cromosoma 22) ed il gene ABL (cromosoma 9) – che dava origine ad cosiddetto </a:t>
            </a:r>
            <a:r>
              <a:rPr lang="it-IT" sz="1600" b="1" i="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 di fusione BCR-ABL</a:t>
            </a:r>
            <a:r>
              <a:rPr lang="it-IT" sz="1600" b="0" i="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it-IT" sz="1600" b="0" i="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Quest’ultimo dà origine ad una proteina anomala, non presente nei soggetti sani, che influenza significativamente il ciclo cellulare portando le cellule leucemiche ad una proliferazione poco controllata.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5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747E3A-670E-B5F7-32B1-1694FF365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14814ED-41F5-CAC9-397F-854CE2E39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60" y="713110"/>
            <a:ext cx="7285349" cy="422504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FB7655-3643-123F-11DF-1FB9C50C8C44}"/>
              </a:ext>
            </a:extLst>
          </p:cNvPr>
          <p:cNvSpPr txBox="1"/>
          <p:nvPr/>
        </p:nvSpPr>
        <p:spPr>
          <a:xfrm>
            <a:off x="595460" y="5665406"/>
            <a:ext cx="83034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BCR-ABL1 dimerizes leading to autophosphorylation at tyrosine 177 of BCR. This serves as a docking point for the GRB2/GAB2/SOS complex which activates multiple signaling pathways, including PI3K/AKT and MAPK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287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Mechanism of action of imatini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2" y="529425"/>
            <a:ext cx="442187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602" y="529425"/>
            <a:ext cx="3532349" cy="259038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73" y="3886200"/>
            <a:ext cx="3810000" cy="2540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271481" y="3497661"/>
            <a:ext cx="4724400" cy="3107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it-IT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Imatinib Drug Market Key </a:t>
            </a:r>
            <a:r>
              <a:rPr lang="it-IT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Segments</a:t>
            </a:r>
            <a:r>
              <a:rPr lang="it-IT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it-IT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Application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Aggressive </a:t>
            </a: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Systemic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Mastocytosis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(ASM)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Eosinophilic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Leukemia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(CEL)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Dermatofibrosarcoma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Protuberans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(DFSP)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Gastrointestinal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Stromal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Tumors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(GIST)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Hyper-eosinophilic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Syndrome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(HES)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Myelodysplastic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Syndrome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(MDS)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Myeloproliferative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(MPD)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Philadelphia </a:t>
            </a: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Chromosome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-positive Acute </a:t>
            </a: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Lymphoblastic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Leukemia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ALL)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Philadelphia </a:t>
            </a: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Chromosome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-positive </a:t>
            </a: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Myeloid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Leukemia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4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it-IT" sz="14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CML)</a:t>
            </a:r>
            <a:endParaRPr lang="it-IT" sz="1400" b="0" i="0" dirty="0">
              <a:solidFill>
                <a:srgbClr val="2A2A2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 di segnalazione intercellulare</a:t>
            </a:r>
          </a:p>
        </p:txBody>
      </p:sp>
      <p:sp>
        <p:nvSpPr>
          <p:cNvPr id="7" name="Rettangolo 6"/>
          <p:cNvSpPr/>
          <p:nvPr/>
        </p:nvSpPr>
        <p:spPr>
          <a:xfrm>
            <a:off x="254000" y="925681"/>
            <a:ext cx="9072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E’ possibile identificare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4 tipi diversi di segnalazione inter-cellulare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224994" y="1622718"/>
            <a:ext cx="4995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2.B   	Segnalazione paracrina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249099" y="2712582"/>
            <a:ext cx="366839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Dipende da 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mediatori locali </a:t>
            </a:r>
          </a:p>
          <a:p>
            <a:endParaRPr lang="it-IT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sono rilasciati nello spazio extracellulare 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agiscono 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cellule vicine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63" y="2485547"/>
            <a:ext cx="4316278" cy="334462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3749" b="6298"/>
          <a:stretch>
            <a:fillRect/>
          </a:stretch>
        </p:blipFill>
        <p:spPr>
          <a:xfrm>
            <a:off x="1560837" y="173990"/>
            <a:ext cx="6216015" cy="651002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16E454B-05A2-A7D5-6EF3-2D0DE2AC9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959" y="240954"/>
            <a:ext cx="6712081" cy="652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75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 di segnalazione intercellulare</a:t>
            </a:r>
          </a:p>
        </p:txBody>
      </p:sp>
      <p:sp>
        <p:nvSpPr>
          <p:cNvPr id="7" name="Rettangolo 6"/>
          <p:cNvSpPr/>
          <p:nvPr/>
        </p:nvSpPr>
        <p:spPr>
          <a:xfrm>
            <a:off x="254000" y="925681"/>
            <a:ext cx="9072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E’ possibile identificare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4 tipi diversi di segnalazione inter-cellulare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130656" y="1747232"/>
            <a:ext cx="6029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2.C     Segnalazione sinaptica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4790440" y="3633727"/>
            <a:ext cx="44348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Può essere considerata come segnalazione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paracrina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45135" y="5355612"/>
            <a:ext cx="843502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 neuroni trasmettono segnali elettrici lungo gli assoni e rilasciano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neurotrasmetitori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 livello delle sinapsi  </a:t>
            </a: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35" y="2752440"/>
            <a:ext cx="3608069" cy="2100411"/>
          </a:xfrm>
          <a:prstGeom prst="rect">
            <a:avLst/>
          </a:prstGeom>
        </p:spPr>
      </p:pic>
      <p:sp>
        <p:nvSpPr>
          <p:cNvPr id="11" name="Ovale 10"/>
          <p:cNvSpPr/>
          <p:nvPr/>
        </p:nvSpPr>
        <p:spPr>
          <a:xfrm>
            <a:off x="1311972" y="4168632"/>
            <a:ext cx="1874393" cy="6842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CA103EF-91E2-ED3A-A373-994DF1E13EC0}"/>
              </a:ext>
            </a:extLst>
          </p:cNvPr>
          <p:cNvSpPr txBox="1"/>
          <p:nvPr/>
        </p:nvSpPr>
        <p:spPr>
          <a:xfrm>
            <a:off x="4790440" y="2842719"/>
            <a:ext cx="3179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Viene fatta dai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neuroni. </a:t>
            </a:r>
            <a:endParaRPr lang="it-IT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 di segnalazione intercellulare</a:t>
            </a:r>
          </a:p>
        </p:txBody>
      </p:sp>
      <p:sp>
        <p:nvSpPr>
          <p:cNvPr id="7" name="Rettangolo 6"/>
          <p:cNvSpPr/>
          <p:nvPr/>
        </p:nvSpPr>
        <p:spPr>
          <a:xfrm>
            <a:off x="254000" y="925681"/>
            <a:ext cx="9072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E’ possibile identificare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4 tipi diversi di segnalazione inter-cellulare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723056" y="1618109"/>
            <a:ext cx="548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2.D     Segnalazione endocrina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4823919" y="3004258"/>
            <a:ext cx="38416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Le molecole segnale agiscono su </a:t>
            </a:r>
            <a:r>
              <a:rPr lang="it-IT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cellule bersaglio distanti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478299" y="5697072"/>
            <a:ext cx="8187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Es: azione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dell’insulina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secreta dal pancreas, circola attraverso il flusso sanguigno, può agire a livello delle cellule muscolari o adipose</a:t>
            </a: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58" y="2228453"/>
            <a:ext cx="3573851" cy="3011438"/>
          </a:xfrm>
          <a:prstGeom prst="rect">
            <a:avLst/>
          </a:prstGeom>
        </p:spPr>
      </p:pic>
      <p:sp>
        <p:nvSpPr>
          <p:cNvPr id="11" name="Ovale 10"/>
          <p:cNvSpPr/>
          <p:nvPr/>
        </p:nvSpPr>
        <p:spPr>
          <a:xfrm>
            <a:off x="1473326" y="3039577"/>
            <a:ext cx="1302826" cy="9696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920</TotalTime>
  <Words>2331</Words>
  <Application>Microsoft Office PowerPoint</Application>
  <PresentationFormat>Presentazione su schermo (4:3)</PresentationFormat>
  <Paragraphs>350</Paragraphs>
  <Slides>71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71</vt:i4>
      </vt:variant>
    </vt:vector>
  </HeadingPairs>
  <TitlesOfParts>
    <vt:vector size="77" baseType="lpstr">
      <vt:lpstr>Arabic Typesetting</vt:lpstr>
      <vt:lpstr>Arial</vt:lpstr>
      <vt:lpstr>Calibri</vt:lpstr>
      <vt:lpstr>Calibri Light</vt:lpstr>
      <vt:lpstr>Google Sans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Activated Receptor Tyrosine Kinases (RTKs)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 Dal Ferro</dc:creator>
  <cp:lastModifiedBy>daniele sblattero</cp:lastModifiedBy>
  <cp:revision>284</cp:revision>
  <dcterms:created xsi:type="dcterms:W3CDTF">2018-12-10T16:41:00Z</dcterms:created>
  <dcterms:modified xsi:type="dcterms:W3CDTF">2023-12-22T13:32:53Z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1033-11.2.0.10443</vt:lpwstr>
  </property>
  <property fmtid="{D5CDD505-2E9C-101B-9397-08002B2CF9AE}" pid="3" name="ICV">
    <vt:lpwstr>B3217CFE6F554E0E9CCBFC3486F54C2C</vt:lpwstr>
  </property>
</Properties>
</file>