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Alfa Slab One" pitchFamily="2" charset="77"/>
      <p:regular r:id="rId23"/>
    </p:embeddedFont>
    <p:embeddedFont>
      <p:font typeface="Proxima Nova" panose="02000506030000020004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2"/>
  </p:normalViewPr>
  <p:slideViewPr>
    <p:cSldViewPr snapToGrid="0">
      <p:cViewPr varScale="1">
        <p:scale>
          <a:sx n="141" d="100"/>
          <a:sy n="141" d="100"/>
        </p:scale>
        <p:origin x="80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a2090fcccb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a2090fcccb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a33861c1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a33861c1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a29792504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a29792504b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a2979250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a2979250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2090fcccb_5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2090fcccb_5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2090fccc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a2090fccc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a2090fcccb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a2090fcccb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ec7b7214d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ec7b7214d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a33c12da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a33c12da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a2a94a4b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a2a94a4b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a2090fccc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a2090fccc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a2090fccc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a2090fccc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a2090fcc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a2090fcc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a2090fccc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a2090fccc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a2090fcccb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a2090fcccb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a2efe0964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a2efe0964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a2efe096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a2efe096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a2a94a4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a2a94a4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29792504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a29792504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rlement.com/id/vlh8jnmprkwt/volt_nederland_volt" TargetMode="External"/><Relationship Id="rId3" Type="http://schemas.openxmlformats.org/officeDocument/2006/relationships/hyperlink" Target="https://www.partijvoordedieren.nl/" TargetMode="External"/><Relationship Id="rId7" Type="http://schemas.openxmlformats.org/officeDocument/2006/relationships/hyperlink" Target="https://voltnederland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nl.wikipedia.org/wiki/Forum_voor_Democratie" TargetMode="External"/><Relationship Id="rId5" Type="http://schemas.openxmlformats.org/officeDocument/2006/relationships/hyperlink" Target="https://nl.wikipedia.org/wiki/Partij_voor_de_Dieren" TargetMode="External"/><Relationship Id="rId4" Type="http://schemas.openxmlformats.org/officeDocument/2006/relationships/hyperlink" Target="https://www.parlement.com/id/vhnnmt7j73yg/partij_voor_de_dieren_pvdd" TargetMode="External"/><Relationship Id="rId9" Type="http://schemas.openxmlformats.org/officeDocument/2006/relationships/hyperlink" Target="https://nl.wikipedia.org/wiki/Volt_Nederlan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De Nederlandse Partijen 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/>
              <a:t>Een overzicht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i="1"/>
              <a:t>[Nederlands III, 2023/2024]</a:t>
            </a:r>
            <a:endParaRPr i="1"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SP - Socialistische Partij </a:t>
            </a:r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 sz="1500"/>
              <a:t>Lilian Marijnissen → lijsttrekker</a:t>
            </a:r>
            <a:endParaRPr sz="1500"/>
          </a:p>
          <a:p>
            <a:pPr marL="457200" lvl="0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 sz="1500"/>
              <a:t>van het maoïsme en communisme naar een positie van "sociaal-democratisch links"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932"/>
              <a:t>Ideologie en standpunten:</a:t>
            </a:r>
            <a:endParaRPr sz="1932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250"/>
              <a:t>• kritiek op het kapitalisme				• eurosceptische houding</a:t>
            </a:r>
            <a:endParaRPr sz="125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250"/>
              <a:t>• strijd voor een republiek met een gekozen staatshoofd, geen monarchie meer</a:t>
            </a:r>
            <a:endParaRPr sz="125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250"/>
              <a:t>• alle essentiële voorzieningen (democratisering van de zorg, de economie, enz.) in publieke handen brengen</a:t>
            </a:r>
            <a:endParaRPr sz="125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250"/>
              <a:t>• buitenparlementair activisme, "geen fractie zonder actie"</a:t>
            </a:r>
            <a:endParaRPr sz="125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898"/>
              <a:t>Verkiezingen:</a:t>
            </a:r>
            <a:endParaRPr sz="1898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250"/>
              <a:t>• 2021 - 5,98%</a:t>
            </a:r>
            <a:endParaRPr sz="125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250"/>
              <a:t>• 2023 - 3,15%</a:t>
            </a:r>
            <a:endParaRPr sz="1250"/>
          </a:p>
        </p:txBody>
      </p:sp>
      <p:sp>
        <p:nvSpPr>
          <p:cNvPr id="135" name="Google Shape;13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10</a:t>
            </a:fld>
            <a:endParaRPr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4213" y="2108056"/>
            <a:ext cx="1208075" cy="16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7624200" y="3626100"/>
            <a:ext cx="12081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https://nl.wikipedia.org/wiki/Lilian_Marijnissen#/media/Bestand:Lilian_Marijnissen_(2018).jpg</a:t>
            </a:r>
            <a:endParaRPr sz="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8761D"/>
                </a:solidFill>
              </a:rPr>
              <a:t>PvdD - Partij voor de Dieren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43" name="Google Shape;14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11</a:t>
            </a:fld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2175" y="1375525"/>
            <a:ext cx="2165400" cy="2221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2175" y="517775"/>
            <a:ext cx="1825400" cy="69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/>
          <p:nvPr/>
        </p:nvSpPr>
        <p:spPr>
          <a:xfrm>
            <a:off x="6483925" y="3676350"/>
            <a:ext cx="17019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Lijsttrekker</a:t>
            </a:r>
            <a:r>
              <a:rPr lang="d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Esther Ouwehand</a:t>
            </a:r>
            <a:r>
              <a:rPr lang="de" sz="18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3054900" y="1299325"/>
            <a:ext cx="3186600" cy="3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Het programma</a:t>
            </a:r>
            <a:r>
              <a:rPr lang="de" sz="15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 sz="15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b="1" i="1">
                <a:latin typeface="Proxima Nova"/>
                <a:ea typeface="Proxima Nova"/>
                <a:cs typeface="Proxima Nova"/>
                <a:sym typeface="Proxima Nova"/>
              </a:rPr>
              <a:t>Een wereld te herwinnen</a:t>
            </a:r>
            <a:endParaRPr b="1" i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Bescherming van dieren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Energietransitie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Maatregelen tegen klimaatverandering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Voedsel en landbouw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Economische systeemverandering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Groen en betaalbaar wonen 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550125" y="1299325"/>
            <a:ext cx="2165400" cy="3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Ideologie:</a:t>
            </a:r>
            <a:r>
              <a:rPr lang="de" sz="15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Dierenrechten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Ecologisme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Progressivisme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Euroscepsis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Verkiezingen</a:t>
            </a:r>
            <a:r>
              <a:rPr lang="de" sz="15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 sz="15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de" b="1">
                <a:latin typeface="Proxima Nova"/>
                <a:ea typeface="Proxima Nova"/>
                <a:cs typeface="Proxima Nova"/>
                <a:sym typeface="Proxima Nova"/>
              </a:rPr>
              <a:t>2021</a:t>
            </a: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: 3,84%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de" b="1">
                <a:latin typeface="Proxima Nova"/>
                <a:ea typeface="Proxima Nova"/>
                <a:cs typeface="Proxima Nova"/>
                <a:sym typeface="Proxima Nova"/>
              </a:rPr>
              <a:t>2023</a:t>
            </a: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: 2,26%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BIJ1</a:t>
            </a:r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43500" cy="3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BIJ1= “Bij één”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Edson Olf→ voorzitter vanaf september 2023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radicaal links/Socialisme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/>
              <a:t>Programma: </a:t>
            </a:r>
            <a:endParaRPr u="sng"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gelijke behandeling/ Discriminatieverbod ( Artikel 1) 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radicale gelijkwaardigheid 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dekoloniale politiek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/>
              <a:t>Verkiezingen:</a:t>
            </a:r>
            <a:endParaRPr u="sng"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2021: 0,84% 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2023: 0,42% ( enkele zetel verloren)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u="sng"/>
          </a:p>
        </p:txBody>
      </p:sp>
      <p:sp>
        <p:nvSpPr>
          <p:cNvPr id="155" name="Google Shape;15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12</a:t>
            </a:fld>
            <a:endParaRPr/>
          </a:p>
        </p:txBody>
      </p:sp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4479" y="1017725"/>
            <a:ext cx="2781500" cy="357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GroenLinks-PvdA</a:t>
            </a:r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>
            <a:off x="391175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4173" u="sng"/>
              <a:t>De basis</a:t>
            </a:r>
            <a:endParaRPr sz="4173" u="sng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4173">
                <a:solidFill>
                  <a:srgbClr val="000000"/>
                </a:solidFill>
              </a:rPr>
              <a:t>Het is een coalitie van twee progressieve partijen (</a:t>
            </a:r>
            <a:r>
              <a:rPr lang="de" sz="4173" b="1">
                <a:solidFill>
                  <a:srgbClr val="000000"/>
                </a:solidFill>
              </a:rPr>
              <a:t>GroenLinks en Partij van de Arbeid</a:t>
            </a:r>
            <a:r>
              <a:rPr lang="de" sz="4173">
                <a:solidFill>
                  <a:srgbClr val="000000"/>
                </a:solidFill>
              </a:rPr>
              <a:t>) voor de verkiezingen van 2023. Na de verkiezingen van 2023 is het de tweede partij in de tweede kamer met 25 zetels</a:t>
            </a:r>
            <a:r>
              <a:rPr lang="de" sz="3957">
                <a:solidFill>
                  <a:srgbClr val="000000"/>
                </a:solidFill>
              </a:rPr>
              <a:t> </a:t>
            </a:r>
            <a:endParaRPr sz="473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4423" u="sng"/>
              <a:t>De lijsttrekker</a:t>
            </a:r>
            <a:endParaRPr sz="4423" u="sng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4423">
                <a:solidFill>
                  <a:srgbClr val="000000"/>
                </a:solidFill>
              </a:rPr>
              <a:t>Er is één lijsttrekker, die de voormalig eurocommissaris </a:t>
            </a:r>
            <a:r>
              <a:rPr lang="de" sz="4423" b="1">
                <a:solidFill>
                  <a:srgbClr val="000000"/>
                </a:solidFill>
              </a:rPr>
              <a:t>Frans Timmermans</a:t>
            </a:r>
            <a:r>
              <a:rPr lang="de" sz="4423">
                <a:solidFill>
                  <a:srgbClr val="000000"/>
                </a:solidFill>
              </a:rPr>
              <a:t> is en één programma die heette </a:t>
            </a:r>
            <a:r>
              <a:rPr lang="de" sz="4423" b="1">
                <a:solidFill>
                  <a:srgbClr val="000000"/>
                </a:solidFill>
              </a:rPr>
              <a:t>“samen voor een hoopvolle toekomst”</a:t>
            </a:r>
            <a:endParaRPr sz="4423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rgbClr val="000000"/>
              </a:solidFill>
            </a:endParaRPr>
          </a:p>
        </p:txBody>
      </p:sp>
      <p:sp>
        <p:nvSpPr>
          <p:cNvPr id="163" name="Google Shape;163;p25"/>
          <p:cNvSpPr txBox="1">
            <a:spLocks noGrp="1"/>
          </p:cNvSpPr>
          <p:nvPr>
            <p:ph type="body" idx="2"/>
          </p:nvPr>
        </p:nvSpPr>
        <p:spPr>
          <a:xfrm>
            <a:off x="4391075" y="1152475"/>
            <a:ext cx="2773500" cy="3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5600" u="sng"/>
              <a:t>Het programma</a:t>
            </a:r>
            <a:endParaRPr sz="5600" u="sng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5600">
                <a:solidFill>
                  <a:srgbClr val="000000"/>
                </a:solidFill>
              </a:rPr>
              <a:t>Zij willen een duurzame Nederland hebben en de ecologische voetafdruk verkleinen </a:t>
            </a:r>
            <a:endParaRPr sz="5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5600"/>
              <a:t>Er is f</a:t>
            </a:r>
            <a:r>
              <a:rPr lang="de" sz="5600">
                <a:solidFill>
                  <a:srgbClr val="000000"/>
                </a:solidFill>
              </a:rPr>
              <a:t>ocus ook op de </a:t>
            </a:r>
            <a:r>
              <a:rPr lang="de" sz="5600" b="1">
                <a:solidFill>
                  <a:srgbClr val="000000"/>
                </a:solidFill>
              </a:rPr>
              <a:t>bestaanszekerheid</a:t>
            </a:r>
            <a:r>
              <a:rPr lang="de" sz="5600">
                <a:solidFill>
                  <a:srgbClr val="000000"/>
                </a:solidFill>
              </a:rPr>
              <a:t> en dus over zaken zoals armoede, discriminatie, wegdoen van </a:t>
            </a:r>
            <a:r>
              <a:rPr lang="de" sz="5600" b="1">
                <a:solidFill>
                  <a:srgbClr val="000000"/>
                </a:solidFill>
              </a:rPr>
              <a:t>oproepcontracten</a:t>
            </a:r>
            <a:r>
              <a:rPr lang="de" sz="5600">
                <a:solidFill>
                  <a:srgbClr val="000000"/>
                </a:solidFill>
              </a:rPr>
              <a:t> maar ook hogere belastingen voor miljonair.</a:t>
            </a:r>
            <a:endParaRPr sz="5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5600">
                <a:solidFill>
                  <a:srgbClr val="000000"/>
                </a:solidFill>
              </a:rPr>
              <a:t>Met hun programma zij wilden ook de </a:t>
            </a:r>
            <a:r>
              <a:rPr lang="de" sz="5600" b="1">
                <a:solidFill>
                  <a:srgbClr val="000000"/>
                </a:solidFill>
              </a:rPr>
              <a:t>kernenergie</a:t>
            </a:r>
            <a:r>
              <a:rPr lang="de" sz="5600">
                <a:solidFill>
                  <a:srgbClr val="000000"/>
                </a:solidFill>
              </a:rPr>
              <a:t> weggelaten en minder auto’s in de steden hebben.</a:t>
            </a:r>
            <a:endParaRPr sz="5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13</a:t>
            </a:fld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 rotWithShape="1">
          <a:blip r:embed="rId3">
            <a:alphaModFix/>
          </a:blip>
          <a:srcRect t="-7570" b="7570"/>
          <a:stretch/>
        </p:blipFill>
        <p:spPr>
          <a:xfrm>
            <a:off x="7093955" y="1354350"/>
            <a:ext cx="2004625" cy="269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CDA-Christen-Democratisch Appèl</a:t>
            </a:r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body" idx="1"/>
          </p:nvPr>
        </p:nvSpPr>
        <p:spPr>
          <a:xfrm>
            <a:off x="246450" y="109810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900" u="sng"/>
              <a:t>De basis</a:t>
            </a:r>
            <a:endParaRPr sz="2900" u="sng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500">
                <a:solidFill>
                  <a:srgbClr val="000000"/>
                </a:solidFill>
              </a:rPr>
              <a:t>Belangrijk is het </a:t>
            </a:r>
            <a:r>
              <a:rPr lang="de" sz="2500" b="1">
                <a:solidFill>
                  <a:srgbClr val="000000"/>
                </a:solidFill>
              </a:rPr>
              <a:t>rentmeesterschap</a:t>
            </a:r>
            <a:r>
              <a:rPr lang="de" sz="2500">
                <a:solidFill>
                  <a:srgbClr val="000000"/>
                </a:solidFill>
              </a:rPr>
              <a:t>, samen met </a:t>
            </a:r>
            <a:r>
              <a:rPr lang="de" sz="2500" b="1">
                <a:solidFill>
                  <a:srgbClr val="000000"/>
                </a:solidFill>
              </a:rPr>
              <a:t>solidariteit,</a:t>
            </a:r>
            <a:r>
              <a:rPr lang="de" sz="2500">
                <a:solidFill>
                  <a:srgbClr val="000000"/>
                </a:solidFill>
              </a:rPr>
              <a:t> met zorg voor kwetsbare mensen.. De CDA was ooit de partij van de boeren maar de grote nederlaag van CDA bij de provinciale Statenverkiezingen stortte de partij in een </a:t>
            </a:r>
            <a:r>
              <a:rPr lang="de" sz="2500" b="1">
                <a:solidFill>
                  <a:srgbClr val="000000"/>
                </a:solidFill>
              </a:rPr>
              <a:t>diepe crisis</a:t>
            </a:r>
            <a:r>
              <a:rPr lang="de" sz="2500">
                <a:solidFill>
                  <a:srgbClr val="000000"/>
                </a:solidFill>
              </a:rPr>
              <a:t>.</a:t>
            </a:r>
            <a:endParaRPr sz="2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900" u="sng"/>
              <a:t>De lijsttrekker</a:t>
            </a:r>
            <a:endParaRPr sz="2900" u="sng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2500">
                <a:solidFill>
                  <a:srgbClr val="000000"/>
                </a:solidFill>
              </a:rPr>
              <a:t>De nieuwe lijstrekker is </a:t>
            </a:r>
            <a:r>
              <a:rPr lang="de" sz="2500" b="1">
                <a:solidFill>
                  <a:srgbClr val="000000"/>
                </a:solidFill>
              </a:rPr>
              <a:t>Henri Bontenbal</a:t>
            </a:r>
            <a:r>
              <a:rPr lang="de" sz="2500">
                <a:solidFill>
                  <a:srgbClr val="000000"/>
                </a:solidFill>
              </a:rPr>
              <a:t>. Hij wil een groener koers varen. En daaronder verstaat hij ook kernenergie.</a:t>
            </a:r>
            <a:endParaRPr sz="2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u="sng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24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/>
              <a:t>Het programma</a:t>
            </a:r>
            <a:endParaRPr u="sng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>
                <a:solidFill>
                  <a:srgbClr val="000000"/>
                </a:solidFill>
              </a:rPr>
              <a:t>Het verkiezingprogramma heet “Recht doen” en het CDA zet flink in op </a:t>
            </a:r>
            <a:r>
              <a:rPr lang="de" b="1">
                <a:solidFill>
                  <a:srgbClr val="000000"/>
                </a:solidFill>
              </a:rPr>
              <a:t>bestaanszekerheid.</a:t>
            </a:r>
            <a:r>
              <a:rPr lang="de">
                <a:solidFill>
                  <a:srgbClr val="000000"/>
                </a:solidFill>
              </a:rPr>
              <a:t> Met meer </a:t>
            </a:r>
            <a:r>
              <a:rPr lang="de" b="1">
                <a:solidFill>
                  <a:srgbClr val="000000"/>
                </a:solidFill>
              </a:rPr>
              <a:t>betaalbaare woningen</a:t>
            </a:r>
            <a:r>
              <a:rPr lang="de">
                <a:solidFill>
                  <a:srgbClr val="000000"/>
                </a:solidFill>
              </a:rPr>
              <a:t> voor jongeren en een flinke </a:t>
            </a:r>
            <a:r>
              <a:rPr lang="de" b="1">
                <a:solidFill>
                  <a:srgbClr val="000000"/>
                </a:solidFill>
              </a:rPr>
              <a:t>stijging van de kinderbijslag </a:t>
            </a:r>
            <a:r>
              <a:rPr lang="de">
                <a:solidFill>
                  <a:srgbClr val="000000"/>
                </a:solidFill>
              </a:rPr>
              <a:t>, en meer </a:t>
            </a:r>
            <a:r>
              <a:rPr lang="de" b="1">
                <a:solidFill>
                  <a:srgbClr val="000000"/>
                </a:solidFill>
              </a:rPr>
              <a:t>belasting op vermogen</a:t>
            </a:r>
            <a:r>
              <a:rPr lang="de">
                <a:solidFill>
                  <a:srgbClr val="000000"/>
                </a:solidFill>
              </a:rPr>
              <a:t> dan op arbeid. </a:t>
            </a:r>
            <a:r>
              <a:rPr lang="de" b="1">
                <a:solidFill>
                  <a:srgbClr val="000000"/>
                </a:solidFill>
              </a:rPr>
              <a:t>Duurzaamheid </a:t>
            </a:r>
            <a:r>
              <a:rPr lang="de">
                <a:solidFill>
                  <a:srgbClr val="000000"/>
                </a:solidFill>
              </a:rPr>
              <a:t>is heel belangrijk: ze willen af van de rendementsdenken.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14</a:t>
            </a:fld>
            <a:endParaRPr/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000" y="3044800"/>
            <a:ext cx="1427476" cy="190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BBB - BoerBurgerBeweging</a:t>
            </a:r>
            <a:endParaRPr sz="14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/>
              <a:t>De basis</a:t>
            </a:r>
            <a:endParaRPr u="sng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>
                <a:solidFill>
                  <a:srgbClr val="000000"/>
                </a:solidFill>
              </a:rPr>
              <a:t>De BBB voortkomt in de basis uit de boerenprotest beweging en vormt het geluid tegen de voorgenomen </a:t>
            </a:r>
            <a:r>
              <a:rPr lang="de" b="1">
                <a:solidFill>
                  <a:srgbClr val="000000"/>
                </a:solidFill>
              </a:rPr>
              <a:t>stikstof-maatregelen. </a:t>
            </a:r>
            <a:r>
              <a:rPr lang="de">
                <a:solidFill>
                  <a:srgbClr val="000000"/>
                </a:solidFill>
              </a:rPr>
              <a:t>De belangen van de hele agrarische sector staan voorop. Het imago van boeren moet beter en de kloof tussen staat en platteland kleiner.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/>
              <a:t>De lijstrekker</a:t>
            </a:r>
            <a:endParaRPr u="sng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>
                <a:solidFill>
                  <a:srgbClr val="000000"/>
                </a:solidFill>
              </a:rPr>
              <a:t>De lijstrekker is </a:t>
            </a:r>
            <a:r>
              <a:rPr lang="de" b="1">
                <a:solidFill>
                  <a:srgbClr val="000000"/>
                </a:solidFill>
              </a:rPr>
              <a:t>Caroline Van der Plas</a:t>
            </a:r>
            <a:r>
              <a:rPr lang="de">
                <a:solidFill>
                  <a:srgbClr val="000000"/>
                </a:solidFill>
              </a:rPr>
              <a:t>. In korte tijd werd ze razend populair als een sort anti-Rutte.</a:t>
            </a:r>
            <a:endParaRPr u="sng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4084500" cy="17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/>
              <a:t>Het programma</a:t>
            </a:r>
            <a:endParaRPr u="sng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>
                <a:solidFill>
                  <a:srgbClr val="000000"/>
                </a:solidFill>
              </a:rPr>
              <a:t>Het verkiezingsprogramma heet “Iedere dag BBBeter”, met veel focus op </a:t>
            </a:r>
            <a:r>
              <a:rPr lang="de" b="1">
                <a:solidFill>
                  <a:srgbClr val="000000"/>
                </a:solidFill>
              </a:rPr>
              <a:t>het herstel van vertrouwen </a:t>
            </a:r>
            <a:r>
              <a:rPr lang="de">
                <a:solidFill>
                  <a:srgbClr val="000000"/>
                </a:solidFill>
              </a:rPr>
              <a:t>in de politiek.  Ze willen </a:t>
            </a:r>
            <a:r>
              <a:rPr lang="de" b="1">
                <a:solidFill>
                  <a:srgbClr val="000000"/>
                </a:solidFill>
              </a:rPr>
              <a:t>geen klimaatrevolutie</a:t>
            </a:r>
            <a:r>
              <a:rPr lang="de">
                <a:solidFill>
                  <a:srgbClr val="000000"/>
                </a:solidFill>
              </a:rPr>
              <a:t> want dat is slecht voor hun sector. Verder willen ze een </a:t>
            </a:r>
            <a:r>
              <a:rPr lang="de" b="1">
                <a:solidFill>
                  <a:srgbClr val="000000"/>
                </a:solidFill>
              </a:rPr>
              <a:t>asielquotum</a:t>
            </a:r>
            <a:r>
              <a:rPr lang="de">
                <a:solidFill>
                  <a:srgbClr val="000000"/>
                </a:solidFill>
              </a:rPr>
              <a:t>, </a:t>
            </a:r>
            <a:r>
              <a:rPr lang="de" b="1">
                <a:solidFill>
                  <a:srgbClr val="000000"/>
                </a:solidFill>
              </a:rPr>
              <a:t>geen btw </a:t>
            </a:r>
            <a:r>
              <a:rPr lang="de">
                <a:solidFill>
                  <a:srgbClr val="000000"/>
                </a:solidFill>
              </a:rPr>
              <a:t>op groente en fruit en een </a:t>
            </a:r>
            <a:r>
              <a:rPr lang="de" b="1">
                <a:solidFill>
                  <a:srgbClr val="000000"/>
                </a:solidFill>
              </a:rPr>
              <a:t>hoger minimumloon.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82" name="Google Shape;18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15</a:t>
            </a:fld>
            <a:endParaRPr/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798" y="2701451"/>
            <a:ext cx="1358500" cy="1811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D66</a:t>
            </a:r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body" idx="1"/>
          </p:nvPr>
        </p:nvSpPr>
        <p:spPr>
          <a:xfrm>
            <a:off x="152725" y="1017725"/>
            <a:ext cx="423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 u="sng"/>
              <a:t>De basis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rgbClr val="000000"/>
                </a:solidFill>
              </a:rPr>
              <a:t>Democraten 66 is een </a:t>
            </a:r>
            <a:r>
              <a:rPr lang="de" sz="1400" b="1">
                <a:solidFill>
                  <a:srgbClr val="000000"/>
                </a:solidFill>
              </a:rPr>
              <a:t>liberale</a:t>
            </a:r>
            <a:r>
              <a:rPr lang="de" sz="1400">
                <a:solidFill>
                  <a:srgbClr val="000000"/>
                </a:solidFill>
              </a:rPr>
              <a:t> partij van het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rgbClr val="000000"/>
                </a:solidFill>
              </a:rPr>
              <a:t>centrum ook genoemd </a:t>
            </a:r>
            <a:r>
              <a:rPr lang="de" sz="1400" b="1">
                <a:solidFill>
                  <a:srgbClr val="000000"/>
                </a:solidFill>
              </a:rPr>
              <a:t>sociaal</a:t>
            </a:r>
            <a:r>
              <a:rPr lang="de" sz="1400">
                <a:solidFill>
                  <a:srgbClr val="000000"/>
                </a:solidFill>
              </a:rPr>
              <a:t>-liberale door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rgbClr val="000000"/>
                </a:solidFill>
              </a:rPr>
              <a:t>het feit dat in hun politieke mensen centraal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rgbClr val="000000"/>
                </a:solidFill>
              </a:rPr>
              <a:t>staan.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 u="sng"/>
              <a:t>De lijsttrekker</a:t>
            </a:r>
            <a:endParaRPr sz="1400" u="sng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rgbClr val="000000"/>
                </a:solidFill>
              </a:rPr>
              <a:t>De lijsttrekker is </a:t>
            </a:r>
            <a:r>
              <a:rPr lang="de" sz="1400" b="1">
                <a:solidFill>
                  <a:srgbClr val="000000"/>
                </a:solidFill>
              </a:rPr>
              <a:t>Rob Jetten</a:t>
            </a:r>
            <a:r>
              <a:rPr lang="de" sz="1400">
                <a:solidFill>
                  <a:srgbClr val="000000"/>
                </a:solidFill>
              </a:rPr>
              <a:t> één van de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rgbClr val="000000"/>
                </a:solidFill>
              </a:rPr>
              <a:t>jongste politici in de tweede kamer en het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solidFill>
                  <a:srgbClr val="000000"/>
                </a:solidFill>
              </a:rPr>
              <a:t>programma voor de verkiezingen heette 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 b="1">
                <a:solidFill>
                  <a:srgbClr val="000000"/>
                </a:solidFill>
              </a:rPr>
              <a:t>“Nieuwe energie voor Nederland”.</a:t>
            </a:r>
            <a:endParaRPr sz="14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solidFill>
                <a:srgbClr val="000000"/>
              </a:solidFill>
            </a:endParaRPr>
          </a:p>
        </p:txBody>
      </p:sp>
      <p:sp>
        <p:nvSpPr>
          <p:cNvPr id="190" name="Google Shape;19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16</a:t>
            </a:fld>
            <a:endParaRPr/>
          </a:p>
        </p:txBody>
      </p:sp>
      <p:sp>
        <p:nvSpPr>
          <p:cNvPr id="191" name="Google Shape;191;p28"/>
          <p:cNvSpPr txBox="1"/>
          <p:nvPr/>
        </p:nvSpPr>
        <p:spPr>
          <a:xfrm>
            <a:off x="5858825" y="2304925"/>
            <a:ext cx="330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2" name="Google Shape;192;p28"/>
          <p:cNvSpPr txBox="1"/>
          <p:nvPr/>
        </p:nvSpPr>
        <p:spPr>
          <a:xfrm>
            <a:off x="4076175" y="703975"/>
            <a:ext cx="3189300" cy="3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Het programma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Het programma zich richt op</a:t>
            </a:r>
            <a:r>
              <a:rPr lang="d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goede </a:t>
            </a:r>
            <a:r>
              <a:rPr lang="de" b="1">
                <a:latin typeface="Proxima Nova"/>
                <a:ea typeface="Proxima Nova"/>
                <a:cs typeface="Proxima Nova"/>
                <a:sym typeface="Proxima Nova"/>
              </a:rPr>
              <a:t>onderwijs</a:t>
            </a: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 en goede </a:t>
            </a:r>
            <a:r>
              <a:rPr lang="de" b="1">
                <a:latin typeface="Proxima Nova"/>
                <a:ea typeface="Proxima Nova"/>
                <a:cs typeface="Proxima Nova"/>
                <a:sym typeface="Proxima Nova"/>
              </a:rPr>
              <a:t>gezondheidszorg</a:t>
            </a: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 maar vooral de directe invloed van de </a:t>
            </a:r>
            <a:r>
              <a:rPr lang="de" b="1">
                <a:latin typeface="Proxima Nova"/>
                <a:ea typeface="Proxima Nova"/>
                <a:cs typeface="Proxima Nova"/>
                <a:sym typeface="Proxima Nova"/>
              </a:rPr>
              <a:t>burgers</a:t>
            </a: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 op de politieke (bijvoorbeeld een gekozen burgemeester of premier hebben); het is progressief dus voor de </a:t>
            </a:r>
            <a:r>
              <a:rPr lang="de" b="1">
                <a:latin typeface="Proxima Nova"/>
                <a:ea typeface="Proxima Nova"/>
                <a:cs typeface="Proxima Nova"/>
                <a:sym typeface="Proxima Nova"/>
              </a:rPr>
              <a:t>homohuwelijk</a:t>
            </a: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 en de </a:t>
            </a:r>
            <a:r>
              <a:rPr lang="de" b="1">
                <a:latin typeface="Proxima Nova"/>
                <a:ea typeface="Proxima Nova"/>
                <a:cs typeface="Proxima Nova"/>
                <a:sym typeface="Proxima Nova"/>
              </a:rPr>
              <a:t>eutanasiewetgeving</a:t>
            </a: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; deze partij is ook zeer </a:t>
            </a:r>
            <a:r>
              <a:rPr lang="de" b="1">
                <a:latin typeface="Proxima Nova"/>
                <a:ea typeface="Proxima Nova"/>
                <a:cs typeface="Proxima Nova"/>
                <a:sym typeface="Proxima Nova"/>
              </a:rPr>
              <a:t>pro de Europese Unie</a:t>
            </a: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 en centraal in het programma is om de afwijzing van </a:t>
            </a:r>
            <a:r>
              <a:rPr lang="de" b="1">
                <a:latin typeface="Proxima Nova"/>
                <a:ea typeface="Proxima Nova"/>
                <a:cs typeface="Proxima Nova"/>
                <a:sym typeface="Proxima Nova"/>
              </a:rPr>
              <a:t>kernenergie</a:t>
            </a: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 om klimaatneutraal tot 2040 te zijn.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5475" y="1573400"/>
            <a:ext cx="1636025" cy="21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CU - ChristenUnie</a:t>
            </a:r>
            <a:endParaRPr/>
          </a:p>
        </p:txBody>
      </p:sp>
      <p:sp>
        <p:nvSpPr>
          <p:cNvPr id="199" name="Google Shape;199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-"/>
            </a:pPr>
            <a:r>
              <a:rPr lang="de" sz="1350"/>
              <a:t>Mirjam Bikker → lijsttrekker</a:t>
            </a:r>
            <a:endParaRPr sz="1350"/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-"/>
            </a:pPr>
            <a:r>
              <a:rPr lang="de" sz="1350"/>
              <a:t>centrum-rechts en christelijk-sociale signatuur</a:t>
            </a:r>
            <a:endParaRPr sz="135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750"/>
              <a:t>Ideologie en standpunten:</a:t>
            </a:r>
            <a:endParaRPr sz="175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150"/>
              <a:t>• linkse standpunten op sociaal beleid, asielbeleid, ontwikkelingssamenwerking en milieu</a:t>
            </a:r>
            <a:endParaRPr sz="115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150"/>
              <a:t>• aanpassing van de hypotheekrenteaftrek en de nivellering van inkomsten</a:t>
            </a:r>
            <a:endParaRPr sz="115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150"/>
              <a:t>• terugdraaien van de wetgeving rondom abortus en euthanasie</a:t>
            </a:r>
            <a:endParaRPr sz="115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750"/>
              <a:t>Verkiezingen:</a:t>
            </a:r>
            <a:endParaRPr sz="175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1150"/>
              <a:t>• 2021 - 3,37%</a:t>
            </a:r>
            <a:endParaRPr sz="115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1150"/>
              <a:t>• 2023 - 2,03%</a:t>
            </a:r>
            <a:endParaRPr sz="1150"/>
          </a:p>
        </p:txBody>
      </p:sp>
      <p:sp>
        <p:nvSpPr>
          <p:cNvPr id="200" name="Google Shape;20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17</a:t>
            </a:fld>
            <a:endParaRPr/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2350" y="1636901"/>
            <a:ext cx="1223900" cy="16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/>
          <p:nvPr/>
        </p:nvSpPr>
        <p:spPr>
          <a:xfrm>
            <a:off x="7202300" y="3177275"/>
            <a:ext cx="122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https://commons.wikimedia.org/wiki/File:Portrait_Mirjam_Bikker_2023_(3)_(cropped).jpg</a:t>
            </a:r>
            <a:endParaRPr sz="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7649A7"/>
                </a:solidFill>
              </a:rPr>
              <a:t>Volt Nederland</a:t>
            </a:r>
            <a:endParaRPr>
              <a:solidFill>
                <a:srgbClr val="7649A7"/>
              </a:solidFill>
            </a:endParaRPr>
          </a:p>
        </p:txBody>
      </p:sp>
      <p:sp>
        <p:nvSpPr>
          <p:cNvPr id="208" name="Google Shape;20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18</a:t>
            </a:fld>
            <a:endParaRPr/>
          </a:p>
        </p:txBody>
      </p:sp>
      <p:pic>
        <p:nvPicPr>
          <p:cNvPr id="209" name="Google Shape;2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8938" y="618775"/>
            <a:ext cx="138685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0475" y="1404625"/>
            <a:ext cx="2303775" cy="22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0"/>
          <p:cNvSpPr txBox="1"/>
          <p:nvPr/>
        </p:nvSpPr>
        <p:spPr>
          <a:xfrm>
            <a:off x="3047025" y="1299325"/>
            <a:ext cx="3186600" cy="3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Het programma</a:t>
            </a:r>
            <a:r>
              <a:rPr lang="de" sz="15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 sz="15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b="1" i="1">
                <a:latin typeface="Proxima Nova"/>
                <a:ea typeface="Proxima Nova"/>
                <a:cs typeface="Proxima Nova"/>
                <a:sym typeface="Proxima Nova"/>
              </a:rPr>
              <a:t>Toekomst, Nu</a:t>
            </a:r>
            <a:endParaRPr b="1" i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Klimaatneutraliteit in 2040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Onderwijs en digitalisering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Infrastructuur en vervoer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Bescherming van mensenrechten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Verhoging van minimumloon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Vereinigd Europa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Effectief migratiebeleid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2" name="Google Shape;212;p30"/>
          <p:cNvSpPr txBox="1"/>
          <p:nvPr/>
        </p:nvSpPr>
        <p:spPr>
          <a:xfrm>
            <a:off x="550125" y="1299325"/>
            <a:ext cx="2351400" cy="3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Ideologie:</a:t>
            </a:r>
            <a:r>
              <a:rPr lang="de" sz="15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Sociaal-liberalisme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Progressivisme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Europees federalisme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roxima Nova"/>
              <a:buChar char="●"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Pragmatisme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Verkiezingen</a:t>
            </a:r>
            <a:r>
              <a:rPr lang="de" sz="15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 sz="15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de" b="1">
                <a:latin typeface="Proxima Nova"/>
                <a:ea typeface="Proxima Nova"/>
                <a:cs typeface="Proxima Nova"/>
                <a:sym typeface="Proxima Nova"/>
              </a:rPr>
              <a:t>2021</a:t>
            </a: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: 2,42%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Char char="●"/>
            </a:pPr>
            <a:r>
              <a:rPr lang="de" b="1">
                <a:latin typeface="Proxima Nova"/>
                <a:ea typeface="Proxima Nova"/>
                <a:cs typeface="Proxima Nova"/>
                <a:sym typeface="Proxima Nova"/>
              </a:rPr>
              <a:t>2023</a:t>
            </a: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: 1,71%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3" name="Google Shape;213;p30"/>
          <p:cNvSpPr txBox="1"/>
          <p:nvPr/>
        </p:nvSpPr>
        <p:spPr>
          <a:xfrm>
            <a:off x="6411413" y="3676350"/>
            <a:ext cx="17019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Lijsttrekker</a:t>
            </a:r>
            <a:r>
              <a:rPr lang="d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Proxima Nova"/>
                <a:ea typeface="Proxima Nova"/>
                <a:cs typeface="Proxima Nova"/>
                <a:sym typeface="Proxima Nova"/>
              </a:rPr>
              <a:t>Laurens Dassen</a:t>
            </a:r>
            <a:r>
              <a:rPr lang="de" sz="18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DENK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79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041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de" sz="1400">
                <a:solidFill>
                  <a:srgbClr val="000000"/>
                </a:solidFill>
              </a:rPr>
              <a:t>In het Turks betekent 'denk' </a:t>
            </a:r>
            <a:r>
              <a:rPr lang="de" sz="1400" b="1">
                <a:solidFill>
                  <a:srgbClr val="000000"/>
                </a:solidFill>
              </a:rPr>
              <a:t>gelijkheid</a:t>
            </a:r>
            <a:endParaRPr sz="1400" b="1">
              <a:solidFill>
                <a:srgbClr val="000000"/>
              </a:solidFill>
            </a:endParaRPr>
          </a:p>
          <a:p>
            <a:pPr marL="457200" lvl="0" indent="-3041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de" sz="1400">
                <a:solidFill>
                  <a:srgbClr val="000000"/>
                </a:solidFill>
              </a:rPr>
              <a:t>De partij richt zich op </a:t>
            </a:r>
            <a:r>
              <a:rPr lang="de" sz="1400" b="1">
                <a:solidFill>
                  <a:srgbClr val="000000"/>
                </a:solidFill>
              </a:rPr>
              <a:t>Nederlanders met een migratieachtergrond </a:t>
            </a:r>
            <a:r>
              <a:rPr lang="de" sz="1400">
                <a:solidFill>
                  <a:srgbClr val="000000"/>
                </a:solidFill>
              </a:rPr>
              <a:t>en is de populairste partij in </a:t>
            </a:r>
            <a:r>
              <a:rPr lang="de" sz="1400" b="1">
                <a:solidFill>
                  <a:srgbClr val="000000"/>
                </a:solidFill>
              </a:rPr>
              <a:t>Amsterdam Nieuw-West</a:t>
            </a:r>
            <a:endParaRPr sz="1400" b="1">
              <a:solidFill>
                <a:srgbClr val="000000"/>
              </a:solidFill>
            </a:endParaRPr>
          </a:p>
          <a:p>
            <a:pPr marL="457200" lvl="0" indent="-3041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de" sz="1400">
                <a:solidFill>
                  <a:srgbClr val="000000"/>
                </a:solidFill>
              </a:rPr>
              <a:t>De belangrijkste thema's in het verkiezingsprogramma van DENK zijn </a:t>
            </a:r>
            <a:r>
              <a:rPr lang="de" sz="1400" b="1">
                <a:solidFill>
                  <a:srgbClr val="000000"/>
                </a:solidFill>
              </a:rPr>
              <a:t>discriminatie</a:t>
            </a:r>
            <a:r>
              <a:rPr lang="de" sz="1400">
                <a:solidFill>
                  <a:srgbClr val="000000"/>
                </a:solidFill>
              </a:rPr>
              <a:t> op de arbeidsmarkt en steun voor </a:t>
            </a:r>
            <a:r>
              <a:rPr lang="de" sz="1400" b="1">
                <a:solidFill>
                  <a:srgbClr val="000000"/>
                </a:solidFill>
              </a:rPr>
              <a:t>immigratie</a:t>
            </a:r>
            <a:endParaRPr sz="1400" b="1">
              <a:solidFill>
                <a:srgbClr val="000000"/>
              </a:solidFill>
            </a:endParaRPr>
          </a:p>
          <a:p>
            <a:pPr marL="457200" lvl="0" indent="-3041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de" sz="1400">
                <a:solidFill>
                  <a:srgbClr val="000000"/>
                </a:solidFill>
              </a:rPr>
              <a:t>Herinterpretatie van typisch linkse begrippen: GEEN integratie MAAR '</a:t>
            </a:r>
            <a:r>
              <a:rPr lang="de" sz="1400" b="1">
                <a:solidFill>
                  <a:srgbClr val="000000"/>
                </a:solidFill>
              </a:rPr>
              <a:t>wederzijdse acceptatie</a:t>
            </a:r>
            <a:r>
              <a:rPr lang="de" sz="1400">
                <a:solidFill>
                  <a:srgbClr val="000000"/>
                </a:solidFill>
              </a:rPr>
              <a:t>'</a:t>
            </a:r>
            <a:endParaRPr sz="1400">
              <a:solidFill>
                <a:srgbClr val="000000"/>
              </a:solidFill>
            </a:endParaRPr>
          </a:p>
          <a:p>
            <a:pPr marL="457200" lvl="0" indent="-3041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de" sz="1400">
                <a:solidFill>
                  <a:srgbClr val="000000"/>
                </a:solidFill>
              </a:rPr>
              <a:t>DENK is opgericht in 2014, toen de oprichters Diederik Samsom, Tunahan </a:t>
            </a:r>
            <a:r>
              <a:rPr lang="de" sz="1400" b="1">
                <a:solidFill>
                  <a:srgbClr val="000000"/>
                </a:solidFill>
              </a:rPr>
              <a:t>Kuzu</a:t>
            </a:r>
            <a:r>
              <a:rPr lang="de" sz="1400">
                <a:solidFill>
                  <a:srgbClr val="000000"/>
                </a:solidFill>
              </a:rPr>
              <a:t> en Selçuk </a:t>
            </a:r>
            <a:r>
              <a:rPr lang="de" sz="1400" b="1">
                <a:solidFill>
                  <a:srgbClr val="000000"/>
                </a:solidFill>
              </a:rPr>
              <a:t>Öztürk</a:t>
            </a:r>
            <a:r>
              <a:rPr lang="de" sz="1400">
                <a:solidFill>
                  <a:srgbClr val="000000"/>
                </a:solidFill>
              </a:rPr>
              <a:t> uit de PvdA worden gezet</a:t>
            </a:r>
            <a:endParaRPr sz="1400">
              <a:solidFill>
                <a:srgbClr val="000000"/>
              </a:solidFill>
            </a:endParaRPr>
          </a:p>
          <a:p>
            <a:pPr marL="457200" lvl="0" indent="-3041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de" sz="1400">
                <a:solidFill>
                  <a:srgbClr val="000000"/>
                </a:solidFill>
              </a:rPr>
              <a:t>In 2017 behaalde DENK </a:t>
            </a:r>
            <a:r>
              <a:rPr lang="de" sz="1400" b="1">
                <a:solidFill>
                  <a:srgbClr val="000000"/>
                </a:solidFill>
              </a:rPr>
              <a:t>3 zetels</a:t>
            </a:r>
            <a:r>
              <a:rPr lang="de" sz="1400">
                <a:solidFill>
                  <a:srgbClr val="000000"/>
                </a:solidFill>
              </a:rPr>
              <a:t> in de Tweede Kamer (Kuzu, Öztürk en Azarkan)</a:t>
            </a:r>
            <a:endParaRPr sz="1400">
              <a:solidFill>
                <a:srgbClr val="000000"/>
              </a:solidFill>
            </a:endParaRPr>
          </a:p>
          <a:p>
            <a:pPr marL="457200" lvl="0" indent="-3041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de" sz="1400">
                <a:solidFill>
                  <a:srgbClr val="000000"/>
                </a:solidFill>
              </a:rPr>
              <a:t>In 2020 trad Öztürk af, maar behielt de partij 3 zetels tot op heden</a:t>
            </a:r>
            <a:endParaRPr sz="1400">
              <a:solidFill>
                <a:srgbClr val="000000"/>
              </a:solidFill>
            </a:endParaRPr>
          </a:p>
          <a:p>
            <a:pPr marL="457200" lvl="0" indent="-3041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de" sz="1400">
                <a:solidFill>
                  <a:srgbClr val="000000"/>
                </a:solidFill>
              </a:rPr>
              <a:t>In 2023 trad Azarkan af en nu is </a:t>
            </a:r>
            <a:r>
              <a:rPr lang="de" sz="1400" b="1">
                <a:solidFill>
                  <a:srgbClr val="000000"/>
                </a:solidFill>
              </a:rPr>
              <a:t>Stephan van Baarle </a:t>
            </a:r>
            <a:r>
              <a:rPr lang="de" sz="1400">
                <a:solidFill>
                  <a:srgbClr val="000000"/>
                </a:solidFill>
              </a:rPr>
              <a:t>de lijsttrekker</a:t>
            </a:r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19</a:t>
            </a:fld>
            <a:endParaRPr/>
          </a:p>
        </p:txBody>
      </p:sp>
      <p:pic>
        <p:nvPicPr>
          <p:cNvPr id="221" name="Google Shape;22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9126" y="445025"/>
            <a:ext cx="2563325" cy="1774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1"/>
          <p:cNvSpPr txBox="1"/>
          <p:nvPr/>
        </p:nvSpPr>
        <p:spPr>
          <a:xfrm>
            <a:off x="5909200" y="2219325"/>
            <a:ext cx="25632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 b="1">
                <a:solidFill>
                  <a:schemeClr val="accent4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Kuzu en Öztürk in 2011</a:t>
            </a:r>
            <a:endParaRPr sz="1100" b="1">
              <a:solidFill>
                <a:schemeClr val="accent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4124" y="2571750"/>
            <a:ext cx="2233363" cy="1774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 txBox="1"/>
          <p:nvPr/>
        </p:nvSpPr>
        <p:spPr>
          <a:xfrm>
            <a:off x="5909188" y="4346050"/>
            <a:ext cx="25632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 b="1">
                <a:solidFill>
                  <a:schemeClr val="accent4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Stephan van Baarle in 2021</a:t>
            </a:r>
            <a:endParaRPr sz="1100" b="1">
              <a:solidFill>
                <a:schemeClr val="accent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Structuur 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overzicht partijenlandschap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laatste verkiezingen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enkele partijen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de"/>
              <a:t>rechts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de"/>
              <a:t>links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de"/>
              <a:t>centrum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Bronnen </a:t>
            </a:r>
            <a:endParaRPr/>
          </a:p>
        </p:txBody>
      </p:sp>
      <p:sp>
        <p:nvSpPr>
          <p:cNvPr id="230" name="Google Shape;23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 sz="1100">
                <a:latin typeface="Arial"/>
                <a:ea typeface="Arial"/>
                <a:cs typeface="Arial"/>
                <a:sym typeface="Arial"/>
              </a:rPr>
              <a:t>https://de.wikipedia.org/wiki/Partij_voor_de_Vrijheid</a:t>
            </a:r>
            <a:r>
              <a:rPr lang="de"/>
              <a:t> (04/12/23)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de" sz="1100">
                <a:latin typeface="Arial"/>
                <a:ea typeface="Arial"/>
                <a:cs typeface="Arial"/>
                <a:sym typeface="Arial"/>
              </a:rPr>
              <a:t>https://nl.wikipedia.org/wiki/ChristenUnie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de" sz="1100">
                <a:latin typeface="Arial"/>
                <a:ea typeface="Arial"/>
                <a:cs typeface="Arial"/>
                <a:sym typeface="Arial"/>
              </a:rPr>
              <a:t>https://www.christenunie.nl/grondslag-en-beginselverklaring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de" sz="1100">
                <a:latin typeface="Arial"/>
                <a:ea typeface="Arial"/>
                <a:cs typeface="Arial"/>
                <a:sym typeface="Arial"/>
              </a:rPr>
              <a:t>https://nl.wikipedia.org/wiki/Socialistische_Partij_(Nederland) 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de" sz="11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https://www.partijvoordedieren.nl</a:t>
            </a:r>
            <a:r>
              <a:rPr lang="de" sz="1100">
                <a:latin typeface="Arial"/>
                <a:ea typeface="Arial"/>
                <a:cs typeface="Arial"/>
                <a:sym typeface="Arial"/>
              </a:rPr>
              <a:t> , </a:t>
            </a:r>
            <a:r>
              <a:rPr lang="de" sz="11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Partij voor de Dieren (PvdD) - Parlement.com</a:t>
            </a:r>
            <a:r>
              <a:rPr lang="de" sz="1100">
                <a:latin typeface="Arial"/>
                <a:ea typeface="Arial"/>
                <a:cs typeface="Arial"/>
                <a:sym typeface="Arial"/>
              </a:rPr>
              <a:t> , </a:t>
            </a:r>
            <a:r>
              <a:rPr lang="de" sz="11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Partij voor de Dieren - Wikipedia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de" sz="1100">
                <a:latin typeface="Arial"/>
                <a:ea typeface="Arial"/>
                <a:cs typeface="Arial"/>
                <a:sym typeface="Arial"/>
              </a:rPr>
              <a:t>https://www.sp.nl/standpunten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de" sz="11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/>
              </a:rPr>
              <a:t>https://nl.wikipedia.org/wiki/Forum_voor_Democratie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de" sz="11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/>
              </a:rPr>
              <a:t>https://voltnederland.org</a:t>
            </a:r>
            <a:r>
              <a:rPr lang="de"/>
              <a:t> , </a:t>
            </a:r>
            <a:r>
              <a:rPr lang="de" sz="11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8"/>
              </a:rPr>
              <a:t>Volt Nederland (Volt) - Parlement.com</a:t>
            </a:r>
            <a:r>
              <a:rPr lang="de" sz="1100">
                <a:latin typeface="Arial"/>
                <a:ea typeface="Arial"/>
                <a:cs typeface="Arial"/>
                <a:sym typeface="Arial"/>
              </a:rPr>
              <a:t> , </a:t>
            </a:r>
            <a:r>
              <a:rPr lang="de" sz="11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9"/>
              </a:rPr>
              <a:t>Volt Nederland - Wikipedia</a:t>
            </a:r>
            <a:r>
              <a:rPr lang="de" sz="1100"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de" sz="1100">
                <a:latin typeface="Arial"/>
                <a:ea typeface="Arial"/>
                <a:cs typeface="Arial"/>
                <a:sym typeface="Arial"/>
              </a:rPr>
              <a:t>https://nl.wikipedia.org/wiki/DENK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de" sz="1100">
                <a:latin typeface="Arial"/>
                <a:ea typeface="Arial"/>
                <a:cs typeface="Arial"/>
                <a:sym typeface="Arial"/>
              </a:rPr>
              <a:t>https://nl.wikipedia.org/wiki/Staatkundig_Gereformeerde_Partij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20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050" y="215775"/>
            <a:ext cx="44196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1068900" y="4449175"/>
            <a:ext cx="5837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825" y="4750663"/>
            <a:ext cx="8896350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156400" y="2082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400"/>
              <a:t>Verkiezingen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400"/>
              <a:t>22.11.2023 </a:t>
            </a:r>
            <a:endParaRPr sz="2400"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400" y="-538075"/>
            <a:ext cx="6419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1730250" y="47036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/>
              <a:t>https://politpro.eu/de/niederlande</a:t>
            </a:r>
            <a:endParaRPr sz="1200"/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PVV - Partij voor de Vrijheid 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41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Geerd Wilders ( → voorzitter en enkel lid)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rechtspopulistisch/ extreem-rechts/ eurosceptisch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/>
              <a:t>Programma: </a:t>
            </a:r>
            <a:endParaRPr u="sng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islamisering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immigratie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criminelen 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pensioenleeftijd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u="sng"/>
              <a:t>Verkiezingen: </a:t>
            </a:r>
            <a:endParaRPr u="sng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2006: 5,9%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2010: 15,5% (derde kracht)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2023: 23,6% (sterkste kracht)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5</a:t>
            </a:fld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7521" y="872200"/>
            <a:ext cx="2489375" cy="354044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5489700" y="4412650"/>
            <a:ext cx="36543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/>
              <a:t>https://rdl.de/sites/default/files/images/2023/12/Geert_Wilders_tijdens_een_politieke_campagne_in_Spijkenisse_(cropped).jpg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JA21 - Conservatieve Liberalen 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2020; Joost Erdmaans/ Annabel Nanninga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JA (Joost &amp; Annabel/ Juiste Antwoord)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afsplitsing met FvD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omschrijft zich self als konservatief en liberal → rechts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Standpunten: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strenge immigratiebeperkingen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Europese Unie waarin Nederland voorop staat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onmiddellijke terugtrekking uit het klimaatakkoord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2023: 0,7% 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6</a:t>
            </a:fld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063" y="1224725"/>
            <a:ext cx="1096300" cy="10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5100" y="2649400"/>
            <a:ext cx="2366224" cy="141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6449653" y="2698463"/>
            <a:ext cx="1073700" cy="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6038800" y="4175100"/>
            <a:ext cx="294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/>
              <a:t>https://images0.persgroep.net/rcs/xEH5yQRIpCmkfe5VS7XOu9GU-Rk/diocontent/181825035/_fitwidth/694/?appId=21791a8992982cd8da851550a453bd7f&amp;quality=0.8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311700" y="485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SGP - Staatkundig gereformeerde Partij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659100" cy="39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oudste partij van Nederland (1918); conservatief/rechts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bevindelijk-gereformeerde = reformatorische signatuur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protestants-politieke traditie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de"/>
              <a:t>SGP heeft een relatief zekere anhang (=bevindelijk gereformeerde bevolkingsgroep)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Standpunten: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Christelijk fundamentalisme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Conservatisme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de"/>
              <a:t>EU-scepsis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2023: 2,1%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7</a:t>
            </a:fld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8763" y="1058125"/>
            <a:ext cx="1956173" cy="2260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6243813" y="4090525"/>
            <a:ext cx="250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/>
              <a:t>https://upload.wikimedia.org/wikipedia/commons/c/c3/Chris_Stoffer_2018_%28cropped%29.jpg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6248950" y="3544725"/>
            <a:ext cx="277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Chris Stoffer - Partijleider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FVD - Forum voor Democratie</a:t>
            </a: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6591900" cy="40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de" sz="1100">
                <a:solidFill>
                  <a:srgbClr val="000000"/>
                </a:solidFill>
              </a:rPr>
              <a:t>Het is een Nederlandse </a:t>
            </a:r>
            <a:r>
              <a:rPr lang="de" sz="1100" b="1">
                <a:solidFill>
                  <a:srgbClr val="000000"/>
                </a:solidFill>
              </a:rPr>
              <a:t>rechtse</a:t>
            </a:r>
            <a:r>
              <a:rPr lang="de" sz="1100">
                <a:solidFill>
                  <a:srgbClr val="000000"/>
                </a:solidFill>
              </a:rPr>
              <a:t> politieke partij met een </a:t>
            </a:r>
            <a:r>
              <a:rPr lang="de" sz="1100" b="1">
                <a:solidFill>
                  <a:srgbClr val="000000"/>
                </a:solidFill>
              </a:rPr>
              <a:t>eurokritische</a:t>
            </a:r>
            <a:r>
              <a:rPr lang="de" sz="1100">
                <a:solidFill>
                  <a:srgbClr val="000000"/>
                </a:solidFill>
              </a:rPr>
              <a:t> en </a:t>
            </a:r>
            <a:r>
              <a:rPr lang="de" sz="1100" b="1">
                <a:solidFill>
                  <a:srgbClr val="000000"/>
                </a:solidFill>
              </a:rPr>
              <a:t>conservatieve inslag</a:t>
            </a:r>
            <a:endParaRPr sz="1100" b="1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de" sz="1100">
                <a:solidFill>
                  <a:srgbClr val="000000"/>
                </a:solidFill>
              </a:rPr>
              <a:t>Voorheen was het een denktank, maar in 2016 richtte </a:t>
            </a:r>
            <a:r>
              <a:rPr lang="de" sz="1100" b="1">
                <a:solidFill>
                  <a:srgbClr val="000000"/>
                </a:solidFill>
              </a:rPr>
              <a:t>Thierry Baudet</a:t>
            </a:r>
            <a:r>
              <a:rPr lang="de" sz="1100">
                <a:solidFill>
                  <a:srgbClr val="000000"/>
                </a:solidFill>
              </a:rPr>
              <a:t> het op als politieke partij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de" sz="1100">
                <a:solidFill>
                  <a:srgbClr val="000000"/>
                </a:solidFill>
              </a:rPr>
              <a:t>In 2017 behaalde de partij 2 </a:t>
            </a:r>
            <a:r>
              <a:rPr lang="de" sz="1100" b="1">
                <a:solidFill>
                  <a:srgbClr val="000000"/>
                </a:solidFill>
              </a:rPr>
              <a:t>zetels in de Tweede Kamer.</a:t>
            </a:r>
            <a:r>
              <a:rPr lang="de" sz="1100">
                <a:solidFill>
                  <a:srgbClr val="000000"/>
                </a:solidFill>
              </a:rPr>
              <a:t> Vandaag de dag heeft het er </a:t>
            </a:r>
            <a:r>
              <a:rPr lang="de" sz="1100" b="1">
                <a:solidFill>
                  <a:srgbClr val="000000"/>
                </a:solidFill>
              </a:rPr>
              <a:t>3</a:t>
            </a:r>
            <a:endParaRPr sz="1100" b="1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de" sz="1100">
                <a:solidFill>
                  <a:srgbClr val="000000"/>
                </a:solidFill>
              </a:rPr>
              <a:t>Bij de provinciale verkiezingen van 2019 behaalde de partij 86 zetels verspreid over de twaalf regio's van Nederland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de" sz="1100">
                <a:solidFill>
                  <a:srgbClr val="000000"/>
                </a:solidFill>
              </a:rPr>
              <a:t>Bij de Europese verkiezingen van 2019 trad de partij toe tot het Europees Parlement met 3 zetels en maakte deel uit van de Conservatieven en Hervormers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de" sz="1100">
                <a:solidFill>
                  <a:srgbClr val="000000"/>
                </a:solidFill>
              </a:rPr>
              <a:t>In 2020 trad Baudet af na beschuldigingen van </a:t>
            </a:r>
            <a:r>
              <a:rPr lang="de" sz="1100" b="1">
                <a:solidFill>
                  <a:srgbClr val="000000"/>
                </a:solidFill>
              </a:rPr>
              <a:t>racisme</a:t>
            </a:r>
            <a:r>
              <a:rPr lang="de" sz="1100">
                <a:solidFill>
                  <a:srgbClr val="000000"/>
                </a:solidFill>
              </a:rPr>
              <a:t>, </a:t>
            </a:r>
            <a:r>
              <a:rPr lang="de" sz="1100" b="1">
                <a:solidFill>
                  <a:srgbClr val="000000"/>
                </a:solidFill>
              </a:rPr>
              <a:t>homofobie</a:t>
            </a:r>
            <a:r>
              <a:rPr lang="de" sz="1100">
                <a:solidFill>
                  <a:srgbClr val="000000"/>
                </a:solidFill>
              </a:rPr>
              <a:t> en </a:t>
            </a:r>
            <a:r>
              <a:rPr lang="de" sz="1100" b="1">
                <a:solidFill>
                  <a:srgbClr val="000000"/>
                </a:solidFill>
              </a:rPr>
              <a:t>antisemitisme</a:t>
            </a:r>
            <a:r>
              <a:rPr lang="de" sz="1100">
                <a:solidFill>
                  <a:srgbClr val="000000"/>
                </a:solidFill>
              </a:rPr>
              <a:t>, maar in 2021 werd hij herkozen als voorzitter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de" sz="1100">
                <a:solidFill>
                  <a:srgbClr val="000000"/>
                </a:solidFill>
              </a:rPr>
              <a:t>In haar manifest beschrijft de partij zichzelf als een </a:t>
            </a:r>
            <a:r>
              <a:rPr lang="de" sz="1100" b="1">
                <a:solidFill>
                  <a:srgbClr val="000000"/>
                </a:solidFill>
              </a:rPr>
              <a:t>'beweging'</a:t>
            </a:r>
            <a:r>
              <a:rPr lang="de" sz="1100">
                <a:solidFill>
                  <a:srgbClr val="000000"/>
                </a:solidFill>
              </a:rPr>
              <a:t> en niet als een politieke partij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de" sz="1100">
                <a:solidFill>
                  <a:srgbClr val="000000"/>
                </a:solidFill>
              </a:rPr>
              <a:t>De belangrijkste thema's in haar verkiezingsprogramma zijn:</a:t>
            </a:r>
            <a:endParaRPr sz="1100">
              <a:solidFill>
                <a:srgbClr val="000000"/>
              </a:solidFill>
            </a:endParaRPr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AutoNum type="alphaLcPeriod"/>
            </a:pPr>
            <a:r>
              <a:rPr lang="de" sz="1100">
                <a:solidFill>
                  <a:srgbClr val="000000"/>
                </a:solidFill>
              </a:rPr>
              <a:t>De bescherming van de </a:t>
            </a:r>
            <a:r>
              <a:rPr lang="de" sz="1100" b="1">
                <a:solidFill>
                  <a:srgbClr val="000000"/>
                </a:solidFill>
              </a:rPr>
              <a:t>Nederlandse soevereiniteit</a:t>
            </a:r>
            <a:r>
              <a:rPr lang="de" sz="1100">
                <a:solidFill>
                  <a:srgbClr val="000000"/>
                </a:solidFill>
              </a:rPr>
              <a:t>, </a:t>
            </a:r>
            <a:r>
              <a:rPr lang="de" sz="1100" b="1">
                <a:solidFill>
                  <a:srgbClr val="000000"/>
                </a:solidFill>
              </a:rPr>
              <a:t>identiteit</a:t>
            </a:r>
            <a:r>
              <a:rPr lang="de" sz="1100">
                <a:solidFill>
                  <a:srgbClr val="000000"/>
                </a:solidFill>
              </a:rPr>
              <a:t> en </a:t>
            </a:r>
            <a:r>
              <a:rPr lang="de" sz="1100" b="1">
                <a:solidFill>
                  <a:srgbClr val="000000"/>
                </a:solidFill>
              </a:rPr>
              <a:t>intellectuele eigendom</a:t>
            </a:r>
            <a:endParaRPr sz="1100" b="1">
              <a:solidFill>
                <a:srgbClr val="000000"/>
              </a:solidFill>
            </a:endParaRPr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AutoNum type="alphaLcPeriod"/>
            </a:pPr>
            <a:r>
              <a:rPr lang="de" sz="1100">
                <a:solidFill>
                  <a:srgbClr val="000000"/>
                </a:solidFill>
              </a:rPr>
              <a:t>De regulering van </a:t>
            </a:r>
            <a:r>
              <a:rPr lang="de" sz="1100" b="1">
                <a:solidFill>
                  <a:srgbClr val="000000"/>
                </a:solidFill>
              </a:rPr>
              <a:t>immigratie</a:t>
            </a:r>
            <a:endParaRPr sz="1100" b="1">
              <a:solidFill>
                <a:srgbClr val="000000"/>
              </a:solidFill>
            </a:endParaRPr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AutoNum type="alphaLcPeriod"/>
            </a:pPr>
            <a:r>
              <a:rPr lang="de" sz="1100">
                <a:solidFill>
                  <a:srgbClr val="000000"/>
                </a:solidFill>
              </a:rPr>
              <a:t>De oppositie </a:t>
            </a:r>
            <a:r>
              <a:rPr lang="de" sz="1100" b="1">
                <a:solidFill>
                  <a:srgbClr val="000000"/>
                </a:solidFill>
              </a:rPr>
              <a:t>tegen de EU</a:t>
            </a:r>
            <a:endParaRPr sz="1100" b="1">
              <a:solidFill>
                <a:srgbClr val="000000"/>
              </a:solidFill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8</a:t>
            </a:fld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3469" y="1017725"/>
            <a:ext cx="1928825" cy="25717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>
            <a:off x="6903600" y="3589500"/>
            <a:ext cx="19287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 b="1">
                <a:solidFill>
                  <a:schemeClr val="accent4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Thierry Baudet in 2018</a:t>
            </a:r>
            <a:endParaRPr sz="1100" b="1">
              <a:solidFill>
                <a:schemeClr val="accent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BVNL - Belang van Nederland</a:t>
            </a:r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Wybren van Haga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rechts/​​klassik-liberaal/ conservatief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Programma: </a:t>
            </a:r>
            <a:endParaRPr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asielstop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oplossing voor woningtekort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afstand van buitenlandse oorlogen 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OV gratis voor studenten en ouders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e"/>
              <a:t>zakenkabinet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Verkiezingen: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/>
              <a:t>-2023: 0,51%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9</a:t>
            </a:fld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 rotWithShape="1">
          <a:blip r:embed="rId3">
            <a:alphaModFix/>
          </a:blip>
          <a:srcRect l="27249" r="8511"/>
          <a:stretch/>
        </p:blipFill>
        <p:spPr>
          <a:xfrm>
            <a:off x="5184600" y="1399475"/>
            <a:ext cx="3287851" cy="309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1618</Words>
  <Application>Microsoft Macintosh PowerPoint</Application>
  <PresentationFormat>Bildschirmpräsentation (16:9)</PresentationFormat>
  <Paragraphs>242</Paragraphs>
  <Slides>20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Alfa Slab One</vt:lpstr>
      <vt:lpstr>Arial</vt:lpstr>
      <vt:lpstr>Times New Roman</vt:lpstr>
      <vt:lpstr>Proxima Nova</vt:lpstr>
      <vt:lpstr>Gameday</vt:lpstr>
      <vt:lpstr>De Nederlandse Partijen </vt:lpstr>
      <vt:lpstr>Structuur </vt:lpstr>
      <vt:lpstr>PowerPoint-Präsentation</vt:lpstr>
      <vt:lpstr>Verkiezingen 22.11.2023 </vt:lpstr>
      <vt:lpstr>PVV - Partij voor de Vrijheid </vt:lpstr>
      <vt:lpstr>JA21 - Conservatieve Liberalen </vt:lpstr>
      <vt:lpstr>SGP - Staatkundig gereformeerde Partij  </vt:lpstr>
      <vt:lpstr>FVD - Forum voor Democratie</vt:lpstr>
      <vt:lpstr>BVNL - Belang van Nederland</vt:lpstr>
      <vt:lpstr>SP - Socialistische Partij </vt:lpstr>
      <vt:lpstr>PvdD - Partij voor de Dieren</vt:lpstr>
      <vt:lpstr>BIJ1</vt:lpstr>
      <vt:lpstr>GroenLinks-PvdA</vt:lpstr>
      <vt:lpstr>CDA-Christen-Democratisch Appèl</vt:lpstr>
      <vt:lpstr>BBB - BoerBurgerBeweging </vt:lpstr>
      <vt:lpstr>D66</vt:lpstr>
      <vt:lpstr>CU - ChristenUnie</vt:lpstr>
      <vt:lpstr>Volt Nederland</vt:lpstr>
      <vt:lpstr>DENK</vt:lpstr>
      <vt:lpstr>Bronnen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Nederlandse Partijen </dc:title>
  <cp:lastModifiedBy>Giovanna Lauer</cp:lastModifiedBy>
  <cp:revision>1</cp:revision>
  <dcterms:modified xsi:type="dcterms:W3CDTF">2023-12-07T08:34:20Z</dcterms:modified>
</cp:coreProperties>
</file>