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1" r:id="rId3"/>
    <p:sldId id="272" r:id="rId4"/>
    <p:sldId id="257" r:id="rId5"/>
    <p:sldId id="259" r:id="rId6"/>
    <p:sldId id="258" r:id="rId7"/>
    <p:sldId id="260" r:id="rId8"/>
    <p:sldId id="261" r:id="rId9"/>
    <p:sldId id="262" r:id="rId10"/>
    <p:sldId id="263" r:id="rId11"/>
    <p:sldId id="265" r:id="rId12"/>
    <p:sldId id="266" r:id="rId13"/>
    <p:sldId id="267" r:id="rId14"/>
    <p:sldId id="268" r:id="rId15"/>
    <p:sldId id="269" r:id="rId16"/>
    <p:sldId id="270"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75" autoAdjust="0"/>
    <p:restoredTop sz="93447" autoAdjust="0"/>
  </p:normalViewPr>
  <p:slideViewPr>
    <p:cSldViewPr snapToGrid="0">
      <p:cViewPr varScale="1">
        <p:scale>
          <a:sx n="114" d="100"/>
          <a:sy n="114" d="100"/>
        </p:scale>
        <p:origin x="2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CFACA-97CE-4AD6-8CC0-7D0338A8B353}" type="datetimeFigureOut">
              <a:rPr lang="it-IT" smtClean="0"/>
              <a:t>07/12/2023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5010B-7D4F-4FC6-A283-702131DE8849}" type="slidenum">
              <a:rPr lang="it-IT" smtClean="0"/>
              <a:t>‹N›</a:t>
            </a:fld>
            <a:endParaRPr lang="it-IT"/>
          </a:p>
        </p:txBody>
      </p:sp>
    </p:spTree>
    <p:extLst>
      <p:ext uri="{BB962C8B-B14F-4D97-AF65-F5344CB8AC3E}">
        <p14:creationId xmlns:p14="http://schemas.microsoft.com/office/powerpoint/2010/main" val="2946485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180F61-2235-DD73-9934-A5D13A03339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C20FED8-D0DE-699F-50BC-39D7DAC31D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C538075-2A43-0A34-E97D-F3299B38E986}"/>
              </a:ext>
            </a:extLst>
          </p:cNvPr>
          <p:cNvSpPr>
            <a:spLocks noGrp="1"/>
          </p:cNvSpPr>
          <p:nvPr>
            <p:ph type="dt" sz="half" idx="10"/>
          </p:nvPr>
        </p:nvSpPr>
        <p:spPr/>
        <p:txBody>
          <a:bodyPr/>
          <a:lstStyle/>
          <a:p>
            <a:fld id="{25F36E67-D5A6-4810-B88E-2A396964EFD4}" type="datetimeFigureOut">
              <a:rPr lang="it-IT" smtClean="0"/>
              <a:t>07/12/2023</a:t>
            </a:fld>
            <a:endParaRPr lang="it-IT"/>
          </a:p>
        </p:txBody>
      </p:sp>
      <p:sp>
        <p:nvSpPr>
          <p:cNvPr id="5" name="Segnaposto piè di pagina 4">
            <a:extLst>
              <a:ext uri="{FF2B5EF4-FFF2-40B4-BE49-F238E27FC236}">
                <a16:creationId xmlns:a16="http://schemas.microsoft.com/office/drawing/2014/main" id="{08894D0B-3957-CA41-8B63-4CC47CC3E76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182A9A5-A6ED-CBD3-E1CC-19619688A7E4}"/>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2025408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FF501E-7E9F-9EDC-FCA5-1B2EB9F199A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5A2C791-38F8-739A-2151-36A3D1DBA2C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D5CE76F-0B17-A11C-FD5A-87237AFE91AC}"/>
              </a:ext>
            </a:extLst>
          </p:cNvPr>
          <p:cNvSpPr>
            <a:spLocks noGrp="1"/>
          </p:cNvSpPr>
          <p:nvPr>
            <p:ph type="dt" sz="half" idx="10"/>
          </p:nvPr>
        </p:nvSpPr>
        <p:spPr/>
        <p:txBody>
          <a:bodyPr/>
          <a:lstStyle/>
          <a:p>
            <a:fld id="{25F36E67-D5A6-4810-B88E-2A396964EFD4}" type="datetimeFigureOut">
              <a:rPr lang="it-IT" smtClean="0"/>
              <a:t>07/12/2023</a:t>
            </a:fld>
            <a:endParaRPr lang="it-IT"/>
          </a:p>
        </p:txBody>
      </p:sp>
      <p:sp>
        <p:nvSpPr>
          <p:cNvPr id="5" name="Segnaposto piè di pagina 4">
            <a:extLst>
              <a:ext uri="{FF2B5EF4-FFF2-40B4-BE49-F238E27FC236}">
                <a16:creationId xmlns:a16="http://schemas.microsoft.com/office/drawing/2014/main" id="{E048853A-F271-99EB-B3EB-C6109E3A7B1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57DB13A-DADC-9B82-3126-4CBB1CC40729}"/>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53152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8E8A8BC-24D5-56C9-66ED-5ADF9654B8F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3A38D11-2603-B645-1E8B-AEA16F7E921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DC9B554-1494-B779-0689-450A04131B3C}"/>
              </a:ext>
            </a:extLst>
          </p:cNvPr>
          <p:cNvSpPr>
            <a:spLocks noGrp="1"/>
          </p:cNvSpPr>
          <p:nvPr>
            <p:ph type="dt" sz="half" idx="10"/>
          </p:nvPr>
        </p:nvSpPr>
        <p:spPr/>
        <p:txBody>
          <a:bodyPr/>
          <a:lstStyle/>
          <a:p>
            <a:fld id="{25F36E67-D5A6-4810-B88E-2A396964EFD4}" type="datetimeFigureOut">
              <a:rPr lang="it-IT" smtClean="0"/>
              <a:t>07/12/2023</a:t>
            </a:fld>
            <a:endParaRPr lang="it-IT"/>
          </a:p>
        </p:txBody>
      </p:sp>
      <p:sp>
        <p:nvSpPr>
          <p:cNvPr id="5" name="Segnaposto piè di pagina 4">
            <a:extLst>
              <a:ext uri="{FF2B5EF4-FFF2-40B4-BE49-F238E27FC236}">
                <a16:creationId xmlns:a16="http://schemas.microsoft.com/office/drawing/2014/main" id="{03DE32FB-4400-CCF6-08AB-AC40D11275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66A9AF8-4CA0-F6CA-F140-F784F8BEBDC7}"/>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397244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6B2A6F-5CCA-1212-E7F7-5759DA9B90C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3EBCDF8-85CC-D4BB-E459-92913F2E6C0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EB7F887-0F7A-9093-39FF-FC18605FDB7A}"/>
              </a:ext>
            </a:extLst>
          </p:cNvPr>
          <p:cNvSpPr>
            <a:spLocks noGrp="1"/>
          </p:cNvSpPr>
          <p:nvPr>
            <p:ph type="dt" sz="half" idx="10"/>
          </p:nvPr>
        </p:nvSpPr>
        <p:spPr/>
        <p:txBody>
          <a:bodyPr/>
          <a:lstStyle/>
          <a:p>
            <a:fld id="{25F36E67-D5A6-4810-B88E-2A396964EFD4}" type="datetimeFigureOut">
              <a:rPr lang="it-IT" smtClean="0"/>
              <a:t>07/12/2023</a:t>
            </a:fld>
            <a:endParaRPr lang="it-IT"/>
          </a:p>
        </p:txBody>
      </p:sp>
      <p:sp>
        <p:nvSpPr>
          <p:cNvPr id="5" name="Segnaposto piè di pagina 4">
            <a:extLst>
              <a:ext uri="{FF2B5EF4-FFF2-40B4-BE49-F238E27FC236}">
                <a16:creationId xmlns:a16="http://schemas.microsoft.com/office/drawing/2014/main" id="{D754AFC3-EC39-60A0-37E1-7F0D9094868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BA65357-1FC6-3FF8-088A-30C609D6A65E}"/>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315292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3930F8-CB03-E301-FBCF-FC2DEE38155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6E70DF2-E5C5-E6AF-5341-93D2521AD9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0333D2A-A069-47E4-0B54-4BF611CD1C09}"/>
              </a:ext>
            </a:extLst>
          </p:cNvPr>
          <p:cNvSpPr>
            <a:spLocks noGrp="1"/>
          </p:cNvSpPr>
          <p:nvPr>
            <p:ph type="dt" sz="half" idx="10"/>
          </p:nvPr>
        </p:nvSpPr>
        <p:spPr/>
        <p:txBody>
          <a:bodyPr/>
          <a:lstStyle/>
          <a:p>
            <a:fld id="{25F36E67-D5A6-4810-B88E-2A396964EFD4}" type="datetimeFigureOut">
              <a:rPr lang="it-IT" smtClean="0"/>
              <a:t>07/12/2023</a:t>
            </a:fld>
            <a:endParaRPr lang="it-IT"/>
          </a:p>
        </p:txBody>
      </p:sp>
      <p:sp>
        <p:nvSpPr>
          <p:cNvPr id="5" name="Segnaposto piè di pagina 4">
            <a:extLst>
              <a:ext uri="{FF2B5EF4-FFF2-40B4-BE49-F238E27FC236}">
                <a16:creationId xmlns:a16="http://schemas.microsoft.com/office/drawing/2014/main" id="{FFD50130-26B7-5AAC-6834-CF18D86090E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4F615A1-1DDC-AB12-02F1-EC43BAB12335}"/>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3234814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288D5-2249-6E77-3419-FECF355438D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694AC2C-5D88-483D-DF5B-E6D1762AB3A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07EDE8D-D650-09D7-DD34-B42EE6953C8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337B331-934D-986B-7789-36718B7DC523}"/>
              </a:ext>
            </a:extLst>
          </p:cNvPr>
          <p:cNvSpPr>
            <a:spLocks noGrp="1"/>
          </p:cNvSpPr>
          <p:nvPr>
            <p:ph type="dt" sz="half" idx="10"/>
          </p:nvPr>
        </p:nvSpPr>
        <p:spPr/>
        <p:txBody>
          <a:bodyPr/>
          <a:lstStyle/>
          <a:p>
            <a:fld id="{25F36E67-D5A6-4810-B88E-2A396964EFD4}" type="datetimeFigureOut">
              <a:rPr lang="it-IT" smtClean="0"/>
              <a:t>07/12/2023</a:t>
            </a:fld>
            <a:endParaRPr lang="it-IT"/>
          </a:p>
        </p:txBody>
      </p:sp>
      <p:sp>
        <p:nvSpPr>
          <p:cNvPr id="6" name="Segnaposto piè di pagina 5">
            <a:extLst>
              <a:ext uri="{FF2B5EF4-FFF2-40B4-BE49-F238E27FC236}">
                <a16:creationId xmlns:a16="http://schemas.microsoft.com/office/drawing/2014/main" id="{F7A7B644-A0AF-D8AE-E9D3-520EC845F4E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4F0B4AE-24A0-0597-E269-5EE50450F8D1}"/>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1362744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C9E020-C09E-D421-AF31-132FFA5B44D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60E01F3-535A-7F2C-CEBA-90303E2A15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7836909-68CE-11DA-40E2-7D84A83F3A2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BDA36E1-1CD5-93F1-64B8-9C78362CBF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7EBE811-F920-61FB-7E1B-35EEB657482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327F167-B5F0-0498-07EF-1C4D654FEF71}"/>
              </a:ext>
            </a:extLst>
          </p:cNvPr>
          <p:cNvSpPr>
            <a:spLocks noGrp="1"/>
          </p:cNvSpPr>
          <p:nvPr>
            <p:ph type="dt" sz="half" idx="10"/>
          </p:nvPr>
        </p:nvSpPr>
        <p:spPr/>
        <p:txBody>
          <a:bodyPr/>
          <a:lstStyle/>
          <a:p>
            <a:fld id="{25F36E67-D5A6-4810-B88E-2A396964EFD4}" type="datetimeFigureOut">
              <a:rPr lang="it-IT" smtClean="0"/>
              <a:t>07/12/2023</a:t>
            </a:fld>
            <a:endParaRPr lang="it-IT"/>
          </a:p>
        </p:txBody>
      </p:sp>
      <p:sp>
        <p:nvSpPr>
          <p:cNvPr id="8" name="Segnaposto piè di pagina 7">
            <a:extLst>
              <a:ext uri="{FF2B5EF4-FFF2-40B4-BE49-F238E27FC236}">
                <a16:creationId xmlns:a16="http://schemas.microsoft.com/office/drawing/2014/main" id="{7A768C8D-0FBF-B21F-74D4-522B557A444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3519C10-0F7E-E933-192E-CA9BE1214C09}"/>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119380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323302-7CF8-1DA0-6FF7-5D627CA69BB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6500F04-81A7-7B8C-CC1B-C52C130ED996}"/>
              </a:ext>
            </a:extLst>
          </p:cNvPr>
          <p:cNvSpPr>
            <a:spLocks noGrp="1"/>
          </p:cNvSpPr>
          <p:nvPr>
            <p:ph type="dt" sz="half" idx="10"/>
          </p:nvPr>
        </p:nvSpPr>
        <p:spPr/>
        <p:txBody>
          <a:bodyPr/>
          <a:lstStyle/>
          <a:p>
            <a:fld id="{25F36E67-D5A6-4810-B88E-2A396964EFD4}" type="datetimeFigureOut">
              <a:rPr lang="it-IT" smtClean="0"/>
              <a:t>07/12/2023</a:t>
            </a:fld>
            <a:endParaRPr lang="it-IT"/>
          </a:p>
        </p:txBody>
      </p:sp>
      <p:sp>
        <p:nvSpPr>
          <p:cNvPr id="4" name="Segnaposto piè di pagina 3">
            <a:extLst>
              <a:ext uri="{FF2B5EF4-FFF2-40B4-BE49-F238E27FC236}">
                <a16:creationId xmlns:a16="http://schemas.microsoft.com/office/drawing/2014/main" id="{8B901729-4DD8-E25F-8AD8-8482EADC19D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6464951-158C-2842-E904-DE8429AF0EC9}"/>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235271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157182F-223C-E33A-6DB3-7266119C3D62}"/>
              </a:ext>
            </a:extLst>
          </p:cNvPr>
          <p:cNvSpPr>
            <a:spLocks noGrp="1"/>
          </p:cNvSpPr>
          <p:nvPr>
            <p:ph type="dt" sz="half" idx="10"/>
          </p:nvPr>
        </p:nvSpPr>
        <p:spPr/>
        <p:txBody>
          <a:bodyPr/>
          <a:lstStyle/>
          <a:p>
            <a:fld id="{25F36E67-D5A6-4810-B88E-2A396964EFD4}" type="datetimeFigureOut">
              <a:rPr lang="it-IT" smtClean="0"/>
              <a:t>07/12/2023</a:t>
            </a:fld>
            <a:endParaRPr lang="it-IT"/>
          </a:p>
        </p:txBody>
      </p:sp>
      <p:sp>
        <p:nvSpPr>
          <p:cNvPr id="3" name="Segnaposto piè di pagina 2">
            <a:extLst>
              <a:ext uri="{FF2B5EF4-FFF2-40B4-BE49-F238E27FC236}">
                <a16:creationId xmlns:a16="http://schemas.microsoft.com/office/drawing/2014/main" id="{5A84F502-352A-B6B9-CD56-FDE419A0090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F6E7F28-7A21-93F4-6162-E49E57C5A199}"/>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1301131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58A356-0849-75EA-E1A6-3D6E697B849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B7FA372-605B-C4A6-7214-F3155659EE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BD844A7-B95C-2C1A-13A1-E02D5D1862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7068B86-BFEA-28DF-46AF-40C224781D88}"/>
              </a:ext>
            </a:extLst>
          </p:cNvPr>
          <p:cNvSpPr>
            <a:spLocks noGrp="1"/>
          </p:cNvSpPr>
          <p:nvPr>
            <p:ph type="dt" sz="half" idx="10"/>
          </p:nvPr>
        </p:nvSpPr>
        <p:spPr/>
        <p:txBody>
          <a:bodyPr/>
          <a:lstStyle/>
          <a:p>
            <a:fld id="{25F36E67-D5A6-4810-B88E-2A396964EFD4}" type="datetimeFigureOut">
              <a:rPr lang="it-IT" smtClean="0"/>
              <a:t>07/12/2023</a:t>
            </a:fld>
            <a:endParaRPr lang="it-IT"/>
          </a:p>
        </p:txBody>
      </p:sp>
      <p:sp>
        <p:nvSpPr>
          <p:cNvPr id="6" name="Segnaposto piè di pagina 5">
            <a:extLst>
              <a:ext uri="{FF2B5EF4-FFF2-40B4-BE49-F238E27FC236}">
                <a16:creationId xmlns:a16="http://schemas.microsoft.com/office/drawing/2014/main" id="{C13CCF7B-CD95-51C0-1F07-44C4D0DE7A7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915DC8E-D0B4-2596-4B81-8A63A939E3AD}"/>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56365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AC6A25-5102-C9EA-6095-9E01F0B4175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39074D4-33F4-A62A-04C7-20198BA128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1C6B649-0143-1B39-BC24-8CEAAB528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FB6CEC1-8085-D652-14FC-CF4DC387AAB4}"/>
              </a:ext>
            </a:extLst>
          </p:cNvPr>
          <p:cNvSpPr>
            <a:spLocks noGrp="1"/>
          </p:cNvSpPr>
          <p:nvPr>
            <p:ph type="dt" sz="half" idx="10"/>
          </p:nvPr>
        </p:nvSpPr>
        <p:spPr/>
        <p:txBody>
          <a:bodyPr/>
          <a:lstStyle/>
          <a:p>
            <a:fld id="{25F36E67-D5A6-4810-B88E-2A396964EFD4}" type="datetimeFigureOut">
              <a:rPr lang="it-IT" smtClean="0"/>
              <a:t>07/12/2023</a:t>
            </a:fld>
            <a:endParaRPr lang="it-IT"/>
          </a:p>
        </p:txBody>
      </p:sp>
      <p:sp>
        <p:nvSpPr>
          <p:cNvPr id="6" name="Segnaposto piè di pagina 5">
            <a:extLst>
              <a:ext uri="{FF2B5EF4-FFF2-40B4-BE49-F238E27FC236}">
                <a16:creationId xmlns:a16="http://schemas.microsoft.com/office/drawing/2014/main" id="{128BB414-CEE7-4B7D-F24A-9D15BE3E345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4EF5C16-2D39-D1B6-2A2A-B8860297EE65}"/>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404656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1922F0F-A8AA-A29C-7ECB-14B87BBE39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914196F-C92F-5186-F968-B412BD090B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ACDD4DD-6793-FFC6-6403-62B0210DF9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36E67-D5A6-4810-B88E-2A396964EFD4}" type="datetimeFigureOut">
              <a:rPr lang="it-IT" smtClean="0"/>
              <a:t>07/12/2023</a:t>
            </a:fld>
            <a:endParaRPr lang="it-IT"/>
          </a:p>
        </p:txBody>
      </p:sp>
      <p:sp>
        <p:nvSpPr>
          <p:cNvPr id="5" name="Segnaposto piè di pagina 4">
            <a:extLst>
              <a:ext uri="{FF2B5EF4-FFF2-40B4-BE49-F238E27FC236}">
                <a16:creationId xmlns:a16="http://schemas.microsoft.com/office/drawing/2014/main" id="{61E833CA-01EA-FDCD-369C-158759D532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751B20A-666A-1E1F-5FFF-4C7E551A0B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C89A4-BA93-4A10-903D-EC62BC36E1BD}" type="slidenum">
              <a:rPr lang="it-IT" smtClean="0"/>
              <a:t>‹N›</a:t>
            </a:fld>
            <a:endParaRPr lang="it-IT"/>
          </a:p>
        </p:txBody>
      </p:sp>
    </p:spTree>
    <p:extLst>
      <p:ext uri="{BB962C8B-B14F-4D97-AF65-F5344CB8AC3E}">
        <p14:creationId xmlns:p14="http://schemas.microsoft.com/office/powerpoint/2010/main" val="164391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aken.wikiwijs.nl/138322/Politiek"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pvda.be/nieuws/van-neoliberaal-beleid-tot-valse-profeten-wat-kunnen-we-leren-van-de-nederlands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debatgemist.tweedekamer.nl/debatten/algemene-politieke-beschouwingen-9"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nos.nl/artikel/2058065-wilders-nederland-wordt-een-asielzoekerscentrum.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iddleeastmonitor.com/20190628-far-right-dutch-politician-calls-for-transfer-of-palestinians-to-jordan/"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en.wikipedia.org/wiki/Democrats_66"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jvl-/4983892436"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jvl-/4983892436"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ministeriebz/16209605457"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www.pvv.nl/index.php/36-fj-related/geert-wilders/8985-slotwoord-gw-180316.html" TargetMode="External"/><Relationship Id="rId4" Type="http://schemas.openxmlformats.org/officeDocument/2006/relationships/hyperlink" Target="https://www.youtube.com/watch?v=sg4KIYEZR0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C68F74-656E-F3AD-ACD2-2B994B36BD2F}"/>
              </a:ext>
            </a:extLst>
          </p:cNvPr>
          <p:cNvSpPr>
            <a:spLocks noGrp="1"/>
          </p:cNvSpPr>
          <p:nvPr>
            <p:ph type="ctrTitle"/>
          </p:nvPr>
        </p:nvSpPr>
        <p:spPr>
          <a:xfrm>
            <a:off x="650449" y="4559523"/>
            <a:ext cx="10901471" cy="1236440"/>
          </a:xfrm>
          <a:noFill/>
        </p:spPr>
        <p:txBody>
          <a:bodyPr>
            <a:normAutofit/>
          </a:bodyPr>
          <a:lstStyle/>
          <a:p>
            <a:r>
              <a:rPr lang="it-IT" sz="6600" dirty="0">
                <a:solidFill>
                  <a:schemeClr val="accent1"/>
                </a:solidFill>
                <a:latin typeface="Bierstadt" panose="020B0004020202020204" pitchFamily="34" charset="0"/>
              </a:rPr>
              <a:t>POLITIEKE RETORIEK</a:t>
            </a:r>
          </a:p>
        </p:txBody>
      </p:sp>
      <p:sp>
        <p:nvSpPr>
          <p:cNvPr id="3" name="Sottotitolo 2">
            <a:extLst>
              <a:ext uri="{FF2B5EF4-FFF2-40B4-BE49-F238E27FC236}">
                <a16:creationId xmlns:a16="http://schemas.microsoft.com/office/drawing/2014/main" id="{CDB352DE-554A-47CB-2D58-3954B5986A9C}"/>
              </a:ext>
            </a:extLst>
          </p:cNvPr>
          <p:cNvSpPr>
            <a:spLocks noGrp="1"/>
          </p:cNvSpPr>
          <p:nvPr>
            <p:ph type="subTitle" idx="1"/>
          </p:nvPr>
        </p:nvSpPr>
        <p:spPr>
          <a:xfrm>
            <a:off x="650449" y="5795963"/>
            <a:ext cx="10901471" cy="560388"/>
          </a:xfrm>
          <a:noFill/>
        </p:spPr>
        <p:txBody>
          <a:bodyPr>
            <a:normAutofit/>
          </a:bodyPr>
          <a:lstStyle/>
          <a:p>
            <a:r>
              <a:rPr lang="it-IT" sz="2800" dirty="0">
                <a:latin typeface="Bierstadt" panose="020B0004020202020204" pitchFamily="34" charset="0"/>
              </a:rPr>
              <a:t>LES 9 – 7 </a:t>
            </a:r>
            <a:r>
              <a:rPr lang="it-IT" sz="2800" dirty="0" err="1">
                <a:latin typeface="Bierstadt" panose="020B0004020202020204" pitchFamily="34" charset="0"/>
              </a:rPr>
              <a:t>december</a:t>
            </a:r>
            <a:r>
              <a:rPr lang="it-IT" sz="2800" dirty="0">
                <a:latin typeface="Bierstadt" panose="020B0004020202020204" pitchFamily="34" charset="0"/>
              </a:rPr>
              <a:t> 2023</a:t>
            </a:r>
          </a:p>
        </p:txBody>
      </p:sp>
      <p:pic>
        <p:nvPicPr>
          <p:cNvPr id="8" name="Immagine 7" descr="Immagine che contiene giallo, colorato&#10;&#10;Descrizione generata automaticamente">
            <a:extLst>
              <a:ext uri="{FF2B5EF4-FFF2-40B4-BE49-F238E27FC236}">
                <a16:creationId xmlns:a16="http://schemas.microsoft.com/office/drawing/2014/main" id="{91ABD4C6-B80A-D15B-2760-AECF18D5F06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94" b="37788"/>
          <a:stretch/>
        </p:blipFill>
        <p:spPr>
          <a:xfrm>
            <a:off x="20" y="1"/>
            <a:ext cx="12191979" cy="4239482"/>
          </a:xfrm>
          <a:prstGeom prst="rect">
            <a:avLst/>
          </a:prstGeom>
        </p:spPr>
      </p:pic>
    </p:spTree>
    <p:extLst>
      <p:ext uri="{BB962C8B-B14F-4D97-AF65-F5344CB8AC3E}">
        <p14:creationId xmlns:p14="http://schemas.microsoft.com/office/powerpoint/2010/main" val="4102707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software, Icona del computer, Software multimediale&#10;&#10;Descrizione generata automaticamente">
            <a:extLst>
              <a:ext uri="{FF2B5EF4-FFF2-40B4-BE49-F238E27FC236}">
                <a16:creationId xmlns:a16="http://schemas.microsoft.com/office/drawing/2014/main" id="{996F6CBE-1D9B-DB7D-04C7-3E0BA74C1747}"/>
              </a:ext>
            </a:extLst>
          </p:cNvPr>
          <p:cNvPicPr>
            <a:picLocks noChangeAspect="1"/>
          </p:cNvPicPr>
          <p:nvPr/>
        </p:nvPicPr>
        <p:blipFill rotWithShape="1">
          <a:blip r:embed="rId2">
            <a:extLst>
              <a:ext uri="{28A0092B-C50C-407E-A947-70E740481C1C}">
                <a14:useLocalDpi xmlns:a14="http://schemas.microsoft.com/office/drawing/2010/main" val="0"/>
              </a:ext>
            </a:extLst>
          </a:blip>
          <a:srcRect l="21216" t="12254" r="24211"/>
          <a:stretch/>
        </p:blipFill>
        <p:spPr>
          <a:xfrm>
            <a:off x="2179720" y="0"/>
            <a:ext cx="7832559" cy="6683916"/>
          </a:xfrm>
          <a:prstGeom prst="rect">
            <a:avLst/>
          </a:prstGeom>
        </p:spPr>
      </p:pic>
    </p:spTree>
    <p:extLst>
      <p:ext uri="{BB962C8B-B14F-4D97-AF65-F5344CB8AC3E}">
        <p14:creationId xmlns:p14="http://schemas.microsoft.com/office/powerpoint/2010/main" val="1669630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9398461-44D9-3F20-9FB3-A771EB636472}"/>
              </a:ext>
            </a:extLst>
          </p:cNvPr>
          <p:cNvSpPr>
            <a:spLocks noGrp="1"/>
          </p:cNvSpPr>
          <p:nvPr>
            <p:ph type="title"/>
          </p:nvPr>
        </p:nvSpPr>
        <p:spPr>
          <a:xfrm>
            <a:off x="466722" y="586855"/>
            <a:ext cx="3201366" cy="3387497"/>
          </a:xfrm>
        </p:spPr>
        <p:txBody>
          <a:bodyPr anchor="b">
            <a:normAutofit/>
          </a:bodyPr>
          <a:lstStyle/>
          <a:p>
            <a:pPr algn="r"/>
            <a:r>
              <a:rPr lang="it-IT" sz="4000" dirty="0" err="1">
                <a:solidFill>
                  <a:srgbClr val="FFFFFF"/>
                </a:solidFill>
              </a:rPr>
              <a:t>Partijen</a:t>
            </a:r>
            <a:r>
              <a:rPr lang="it-IT" sz="4000" dirty="0">
                <a:solidFill>
                  <a:srgbClr val="FFFFFF"/>
                </a:solidFill>
              </a:rPr>
              <a:t> in </a:t>
            </a:r>
            <a:r>
              <a:rPr lang="it-IT" sz="4000" dirty="0" err="1">
                <a:solidFill>
                  <a:srgbClr val="FFFFFF"/>
                </a:solidFill>
              </a:rPr>
              <a:t>Nederland</a:t>
            </a:r>
            <a:r>
              <a:rPr lang="it-IT" sz="4000" dirty="0">
                <a:solidFill>
                  <a:srgbClr val="FFFFFF"/>
                </a:solidFill>
              </a:rPr>
              <a:t> </a:t>
            </a:r>
          </a:p>
        </p:txBody>
      </p:sp>
      <p:sp>
        <p:nvSpPr>
          <p:cNvPr id="3" name="Segnaposto contenuto 2">
            <a:extLst>
              <a:ext uri="{FF2B5EF4-FFF2-40B4-BE49-F238E27FC236}">
                <a16:creationId xmlns:a16="http://schemas.microsoft.com/office/drawing/2014/main" id="{B4914676-0520-D4C7-14B4-8D6317F64772}"/>
              </a:ext>
            </a:extLst>
          </p:cNvPr>
          <p:cNvSpPr>
            <a:spLocks noGrp="1"/>
          </p:cNvSpPr>
          <p:nvPr>
            <p:ph idx="1"/>
          </p:nvPr>
        </p:nvSpPr>
        <p:spPr>
          <a:xfrm>
            <a:off x="4810259" y="649480"/>
            <a:ext cx="6555347" cy="5546047"/>
          </a:xfrm>
        </p:spPr>
        <p:txBody>
          <a:bodyPr anchor="ctr">
            <a:normAutofit/>
          </a:bodyPr>
          <a:lstStyle/>
          <a:p>
            <a:r>
              <a:rPr lang="it-IT" sz="2000" dirty="0" err="1">
                <a:latin typeface="Abadi" panose="020B0604020104020204" pitchFamily="34" charset="0"/>
              </a:rPr>
              <a:t>Eerste</a:t>
            </a:r>
            <a:r>
              <a:rPr lang="it-IT" sz="2000" dirty="0">
                <a:latin typeface="Abadi" panose="020B0604020104020204" pitchFamily="34" charset="0"/>
              </a:rPr>
              <a:t> </a:t>
            </a:r>
            <a:r>
              <a:rPr lang="it-IT" sz="2000" dirty="0" err="1">
                <a:latin typeface="Abadi" panose="020B0604020104020204" pitchFamily="34" charset="0"/>
              </a:rPr>
              <a:t>Kamer</a:t>
            </a:r>
            <a:r>
              <a:rPr lang="it-IT" sz="2000" dirty="0">
                <a:latin typeface="Abadi" panose="020B0604020104020204" pitchFamily="34" charset="0"/>
              </a:rPr>
              <a:t> – Il Senato </a:t>
            </a:r>
          </a:p>
          <a:p>
            <a:r>
              <a:rPr lang="it-IT" sz="2000" dirty="0" err="1">
                <a:latin typeface="Abadi" panose="020B0604020104020204" pitchFamily="34" charset="0"/>
              </a:rPr>
              <a:t>Tweede</a:t>
            </a:r>
            <a:r>
              <a:rPr lang="it-IT" sz="2000" dirty="0">
                <a:latin typeface="Abadi" panose="020B0604020104020204" pitchFamily="34" charset="0"/>
              </a:rPr>
              <a:t> </a:t>
            </a:r>
            <a:r>
              <a:rPr lang="it-IT" sz="2000" dirty="0" err="1">
                <a:latin typeface="Abadi" panose="020B0604020104020204" pitchFamily="34" charset="0"/>
              </a:rPr>
              <a:t>Kamer</a:t>
            </a:r>
            <a:r>
              <a:rPr lang="it-IT" sz="2000" dirty="0">
                <a:latin typeface="Abadi" panose="020B0604020104020204" pitchFamily="34" charset="0"/>
              </a:rPr>
              <a:t> – Camera Bassa </a:t>
            </a:r>
          </a:p>
          <a:p>
            <a:r>
              <a:rPr lang="it-IT" sz="2000" dirty="0" err="1">
                <a:latin typeface="Abadi" panose="020B0604020104020204" pitchFamily="34" charset="0"/>
              </a:rPr>
              <a:t>Paarse</a:t>
            </a:r>
            <a:r>
              <a:rPr lang="it-IT" sz="2000" dirty="0">
                <a:latin typeface="Abadi" panose="020B0604020104020204" pitchFamily="34" charset="0"/>
              </a:rPr>
              <a:t> </a:t>
            </a:r>
            <a:r>
              <a:rPr lang="it-IT" sz="2000" dirty="0" err="1">
                <a:latin typeface="Abadi" panose="020B0604020104020204" pitchFamily="34" charset="0"/>
              </a:rPr>
              <a:t>Kabinet</a:t>
            </a:r>
            <a:r>
              <a:rPr lang="it-IT" sz="2000" dirty="0">
                <a:latin typeface="Abadi" panose="020B0604020104020204" pitchFamily="34" charset="0"/>
              </a:rPr>
              <a:t> - </a:t>
            </a:r>
            <a:r>
              <a:rPr lang="nl-NL" sz="2000" dirty="0">
                <a:latin typeface="Abadi" panose="020B0604020104020204" pitchFamily="34" charset="0"/>
              </a:rPr>
              <a:t>In 1994 won D66 een heleboel zetels in de Tweede Kamer. De PvdA werd de grootste partij. Eerst was het plan dat het CDA, D66 en de PvdA samen een kabinet zouden vormen, maar dit lukte niet. Daarom besloten de PvdA en D66 samen te werken met de VVD. Dit kabinet werd ook wel een 'Paars kabinet' genoemd (door het blauw van de VVD en het rood van de PvdA te mengen, ontstaat de kleur paars). Wim Kok van de PvdA werd premier. Door de kabinetten werden veel wetten ingevoerd, die in Nederland tegenwoordig "normaal" zijn. Zo werden orgaandonors geregistreerd en werd euthanasie legaal. Ook werd door het kabinet geregeld dat homo's mochten trouwen in Nederland, als eerste land ter wereld.</a:t>
            </a:r>
            <a:endParaRPr lang="it-IT" sz="2000" dirty="0">
              <a:latin typeface="Abadi" panose="020B0604020104020204" pitchFamily="34" charset="0"/>
            </a:endParaRPr>
          </a:p>
        </p:txBody>
      </p:sp>
    </p:spTree>
    <p:extLst>
      <p:ext uri="{BB962C8B-B14F-4D97-AF65-F5344CB8AC3E}">
        <p14:creationId xmlns:p14="http://schemas.microsoft.com/office/powerpoint/2010/main" val="3495492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28D3D83-038A-8715-185B-F8D8B9B7556B}"/>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BBB </a:t>
            </a:r>
          </a:p>
        </p:txBody>
      </p:sp>
      <p:sp>
        <p:nvSpPr>
          <p:cNvPr id="3" name="Segnaposto contenuto 2">
            <a:extLst>
              <a:ext uri="{FF2B5EF4-FFF2-40B4-BE49-F238E27FC236}">
                <a16:creationId xmlns:a16="http://schemas.microsoft.com/office/drawing/2014/main" id="{CFB686E0-6FAC-56F5-0F64-1570C56BCCF2}"/>
              </a:ext>
            </a:extLst>
          </p:cNvPr>
          <p:cNvSpPr>
            <a:spLocks noGrp="1"/>
          </p:cNvSpPr>
          <p:nvPr>
            <p:ph idx="1"/>
          </p:nvPr>
        </p:nvSpPr>
        <p:spPr>
          <a:xfrm>
            <a:off x="1113809" y="953037"/>
            <a:ext cx="4036333" cy="1709849"/>
          </a:xfrm>
        </p:spPr>
        <p:txBody>
          <a:bodyPr vert="horz" lIns="91440" tIns="45720" rIns="91440" bIns="45720" rtlCol="0" anchor="b">
            <a:normAutofit/>
          </a:bodyPr>
          <a:lstStyle/>
          <a:p>
            <a:pPr marL="0" indent="0">
              <a:buNone/>
            </a:pPr>
            <a:r>
              <a:rPr lang="en-US" sz="2000" kern="1200" dirty="0">
                <a:solidFill>
                  <a:schemeClr val="tx1"/>
                </a:solidFill>
                <a:latin typeface="Abadi" panose="020B0604020104020204" pitchFamily="34" charset="0"/>
              </a:rPr>
              <a:t>https://boerburgerbeweging.nl/bbb-verkiezingsprogramma-2023-2027/#podcast</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Carattere, Elementi grafici&#10;&#10;Descrizione generata automaticamente">
            <a:extLst>
              <a:ext uri="{FF2B5EF4-FFF2-40B4-BE49-F238E27FC236}">
                <a16:creationId xmlns:a16="http://schemas.microsoft.com/office/drawing/2014/main" id="{369A7842-5991-76FA-DF89-F8A775DF8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2492" y="2041736"/>
            <a:ext cx="5536001" cy="2715774"/>
          </a:xfrm>
          <a:prstGeom prst="rect">
            <a:avLst/>
          </a:prstGeom>
        </p:spPr>
      </p:pic>
    </p:spTree>
    <p:extLst>
      <p:ext uri="{BB962C8B-B14F-4D97-AF65-F5344CB8AC3E}">
        <p14:creationId xmlns:p14="http://schemas.microsoft.com/office/powerpoint/2010/main" val="698301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9398461-44D9-3F20-9FB3-A771EB636472}"/>
              </a:ext>
            </a:extLst>
          </p:cNvPr>
          <p:cNvSpPr>
            <a:spLocks noGrp="1"/>
          </p:cNvSpPr>
          <p:nvPr>
            <p:ph type="title"/>
          </p:nvPr>
        </p:nvSpPr>
        <p:spPr>
          <a:xfrm>
            <a:off x="466722" y="586855"/>
            <a:ext cx="3201366" cy="3387497"/>
          </a:xfrm>
        </p:spPr>
        <p:txBody>
          <a:bodyPr anchor="b">
            <a:normAutofit/>
          </a:bodyPr>
          <a:lstStyle/>
          <a:p>
            <a:pPr algn="r"/>
            <a:r>
              <a:rPr lang="it-IT" sz="4000" dirty="0" err="1">
                <a:solidFill>
                  <a:srgbClr val="FFFFFF"/>
                </a:solidFill>
              </a:rPr>
              <a:t>Partijen</a:t>
            </a:r>
            <a:r>
              <a:rPr lang="it-IT" sz="4000" dirty="0">
                <a:solidFill>
                  <a:srgbClr val="FFFFFF"/>
                </a:solidFill>
              </a:rPr>
              <a:t> in </a:t>
            </a:r>
            <a:r>
              <a:rPr lang="it-IT" sz="4000" dirty="0" err="1">
                <a:solidFill>
                  <a:srgbClr val="FFFFFF"/>
                </a:solidFill>
              </a:rPr>
              <a:t>Vlaanderen</a:t>
            </a:r>
            <a:endParaRPr lang="it-IT" sz="4000" dirty="0">
              <a:solidFill>
                <a:srgbClr val="FFFFFF"/>
              </a:solidFill>
            </a:endParaRPr>
          </a:p>
        </p:txBody>
      </p:sp>
      <p:sp>
        <p:nvSpPr>
          <p:cNvPr id="3" name="Segnaposto contenuto 2">
            <a:extLst>
              <a:ext uri="{FF2B5EF4-FFF2-40B4-BE49-F238E27FC236}">
                <a16:creationId xmlns:a16="http://schemas.microsoft.com/office/drawing/2014/main" id="{B4914676-0520-D4C7-14B4-8D6317F64772}"/>
              </a:ext>
            </a:extLst>
          </p:cNvPr>
          <p:cNvSpPr>
            <a:spLocks noGrp="1"/>
          </p:cNvSpPr>
          <p:nvPr>
            <p:ph idx="1"/>
          </p:nvPr>
        </p:nvSpPr>
        <p:spPr>
          <a:xfrm>
            <a:off x="4810259" y="649480"/>
            <a:ext cx="6555347" cy="5546047"/>
          </a:xfrm>
        </p:spPr>
        <p:txBody>
          <a:bodyPr anchor="ctr">
            <a:normAutofit/>
          </a:bodyPr>
          <a:lstStyle/>
          <a:p>
            <a:r>
              <a:rPr lang="it-IT" sz="2000" dirty="0">
                <a:latin typeface="Abadi" panose="020B0604020104020204" pitchFamily="34" charset="0"/>
              </a:rPr>
              <a:t>NVA (Bart de </a:t>
            </a:r>
            <a:r>
              <a:rPr lang="it-IT" sz="2000" dirty="0" err="1">
                <a:latin typeface="Abadi" panose="020B0604020104020204" pitchFamily="34" charset="0"/>
              </a:rPr>
              <a:t>Wever</a:t>
            </a:r>
            <a:r>
              <a:rPr lang="it-IT" sz="2000" dirty="0">
                <a:latin typeface="Abadi" panose="020B0604020104020204" pitchFamily="34" charset="0"/>
              </a:rPr>
              <a:t>) </a:t>
            </a:r>
          </a:p>
          <a:p>
            <a:r>
              <a:rPr lang="it-IT" sz="2000" dirty="0" err="1">
                <a:latin typeface="Abadi" panose="020B0604020104020204" pitchFamily="34" charset="0"/>
              </a:rPr>
              <a:t>Vlaams</a:t>
            </a:r>
            <a:r>
              <a:rPr lang="it-IT" sz="2000" dirty="0">
                <a:latin typeface="Abadi" panose="020B0604020104020204" pitchFamily="34" charset="0"/>
              </a:rPr>
              <a:t> </a:t>
            </a:r>
            <a:r>
              <a:rPr lang="it-IT" sz="2000" dirty="0" err="1">
                <a:latin typeface="Abadi" panose="020B0604020104020204" pitchFamily="34" charset="0"/>
              </a:rPr>
              <a:t>Belang</a:t>
            </a:r>
            <a:r>
              <a:rPr lang="it-IT" sz="2000" dirty="0">
                <a:latin typeface="Abadi" panose="020B0604020104020204" pitchFamily="34" charset="0"/>
              </a:rPr>
              <a:t> (Tom van </a:t>
            </a:r>
            <a:r>
              <a:rPr lang="it-IT" sz="2000" dirty="0" err="1">
                <a:latin typeface="Abadi" panose="020B0604020104020204" pitchFamily="34" charset="0"/>
              </a:rPr>
              <a:t>Grieken</a:t>
            </a:r>
            <a:r>
              <a:rPr lang="it-IT" sz="2000" dirty="0">
                <a:latin typeface="Abadi" panose="020B0604020104020204" pitchFamily="34" charset="0"/>
              </a:rPr>
              <a:t>) </a:t>
            </a:r>
          </a:p>
          <a:p>
            <a:r>
              <a:rPr lang="it-IT" sz="2000" dirty="0" err="1">
                <a:latin typeface="Abadi" panose="020B0604020104020204" pitchFamily="34" charset="0"/>
              </a:rPr>
              <a:t>Cd&amp;V</a:t>
            </a:r>
            <a:r>
              <a:rPr lang="it-IT" sz="2000" dirty="0">
                <a:latin typeface="Abadi" panose="020B0604020104020204" pitchFamily="34" charset="0"/>
              </a:rPr>
              <a:t> (Christen-</a:t>
            </a:r>
            <a:r>
              <a:rPr lang="it-IT" sz="2000" dirty="0" err="1">
                <a:latin typeface="Abadi" panose="020B0604020104020204" pitchFamily="34" charset="0"/>
              </a:rPr>
              <a:t>Democratisch</a:t>
            </a:r>
            <a:r>
              <a:rPr lang="it-IT" sz="2000" dirty="0">
                <a:latin typeface="Abadi" panose="020B0604020104020204" pitchFamily="34" charset="0"/>
              </a:rPr>
              <a:t> en </a:t>
            </a:r>
            <a:r>
              <a:rPr lang="it-IT" sz="2000" dirty="0" err="1">
                <a:latin typeface="Abadi" panose="020B0604020104020204" pitchFamily="34" charset="0"/>
              </a:rPr>
              <a:t>Vlaams</a:t>
            </a:r>
            <a:r>
              <a:rPr lang="it-IT" sz="2000" dirty="0">
                <a:latin typeface="Abadi" panose="020B0604020104020204" pitchFamily="34" charset="0"/>
              </a:rPr>
              <a:t> Sammy Mahdi) </a:t>
            </a:r>
          </a:p>
          <a:p>
            <a:r>
              <a:rPr lang="nl-NL" sz="2000" dirty="0">
                <a:latin typeface="Abadi" panose="020B0604020104020204" pitchFamily="34" charset="0"/>
              </a:rPr>
              <a:t>Open Vlaamse Liberalen en Democraten – Open VLD (</a:t>
            </a:r>
            <a:r>
              <a:rPr lang="nl-NL" sz="2000" dirty="0" err="1">
                <a:latin typeface="Abadi" panose="020B0604020104020204" pitchFamily="34" charset="0"/>
              </a:rPr>
              <a:t>centro-destra</a:t>
            </a:r>
            <a:r>
              <a:rPr lang="nl-NL" sz="2000" dirty="0">
                <a:latin typeface="Abadi" panose="020B0604020104020204" pitchFamily="34" charset="0"/>
              </a:rPr>
              <a:t>) </a:t>
            </a:r>
          </a:p>
          <a:p>
            <a:r>
              <a:rPr lang="nl-NL" sz="2000" dirty="0">
                <a:latin typeface="Abadi" panose="020B0604020104020204" pitchFamily="34" charset="0"/>
              </a:rPr>
              <a:t>Vooruit (socialistisch) </a:t>
            </a:r>
          </a:p>
          <a:p>
            <a:r>
              <a:rPr lang="nl-NL" sz="2000" dirty="0">
                <a:latin typeface="Abadi" panose="020B0604020104020204" pitchFamily="34" charset="0"/>
              </a:rPr>
              <a:t>Groen </a:t>
            </a:r>
          </a:p>
          <a:p>
            <a:r>
              <a:rPr lang="nl-NL" sz="2000" dirty="0">
                <a:latin typeface="Abadi" panose="020B0604020104020204" pitchFamily="34" charset="0"/>
              </a:rPr>
              <a:t>PvdA (partij van de arbeid, Raoul </a:t>
            </a:r>
            <a:r>
              <a:rPr lang="nl-NL" sz="2000" dirty="0" err="1">
                <a:latin typeface="Abadi" panose="020B0604020104020204" pitchFamily="34" charset="0"/>
              </a:rPr>
              <a:t>Hedebouw</a:t>
            </a:r>
            <a:r>
              <a:rPr lang="nl-NL" sz="2000" dirty="0">
                <a:latin typeface="Abadi" panose="020B0604020104020204" pitchFamily="34" charset="0"/>
              </a:rPr>
              <a:t>) </a:t>
            </a:r>
            <a:r>
              <a:rPr lang="nl-NL" sz="2000" dirty="0">
                <a:latin typeface="Abadi" panose="020B0604020104020204" pitchFamily="34" charset="0"/>
                <a:hlinkClick r:id="rId2"/>
              </a:rPr>
              <a:t>https://www.pvda.be/nieuws/van-neoliberaal-beleid-tot-valse-profeten-wat-kunnen-we-leren-van-de-nederlandse</a:t>
            </a:r>
            <a:r>
              <a:rPr lang="nl-NL" sz="2000" dirty="0">
                <a:latin typeface="Abadi" panose="020B0604020104020204" pitchFamily="34" charset="0"/>
              </a:rPr>
              <a:t> </a:t>
            </a:r>
            <a:endParaRPr lang="it-IT" sz="2000" dirty="0">
              <a:latin typeface="Abadi" panose="020B0604020104020204" pitchFamily="34" charset="0"/>
            </a:endParaRPr>
          </a:p>
          <a:p>
            <a:endParaRPr lang="it-IT" sz="2000" dirty="0"/>
          </a:p>
        </p:txBody>
      </p:sp>
    </p:spTree>
    <p:extLst>
      <p:ext uri="{BB962C8B-B14F-4D97-AF65-F5344CB8AC3E}">
        <p14:creationId xmlns:p14="http://schemas.microsoft.com/office/powerpoint/2010/main" val="3868624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9398461-44D9-3F20-9FB3-A771EB636472}"/>
              </a:ext>
            </a:extLst>
          </p:cNvPr>
          <p:cNvSpPr>
            <a:spLocks noGrp="1"/>
          </p:cNvSpPr>
          <p:nvPr>
            <p:ph type="title"/>
          </p:nvPr>
        </p:nvSpPr>
        <p:spPr>
          <a:xfrm>
            <a:off x="466722" y="586855"/>
            <a:ext cx="3201366" cy="3387497"/>
          </a:xfrm>
        </p:spPr>
        <p:txBody>
          <a:bodyPr anchor="b">
            <a:normAutofit/>
          </a:bodyPr>
          <a:lstStyle/>
          <a:p>
            <a:pPr algn="r"/>
            <a:r>
              <a:rPr lang="nl-NL" sz="4000" dirty="0">
                <a:solidFill>
                  <a:schemeClr val="bg1"/>
                </a:solidFill>
                <a:latin typeface="Abadi" panose="020B0604020104020204" pitchFamily="34" charset="0"/>
              </a:rPr>
              <a:t>Het woord ‘links’ is besmet</a:t>
            </a:r>
          </a:p>
        </p:txBody>
      </p:sp>
      <p:sp>
        <p:nvSpPr>
          <p:cNvPr id="3" name="Segnaposto contenuto 2">
            <a:extLst>
              <a:ext uri="{FF2B5EF4-FFF2-40B4-BE49-F238E27FC236}">
                <a16:creationId xmlns:a16="http://schemas.microsoft.com/office/drawing/2014/main" id="{B4914676-0520-D4C7-14B4-8D6317F64772}"/>
              </a:ext>
            </a:extLst>
          </p:cNvPr>
          <p:cNvSpPr>
            <a:spLocks noGrp="1"/>
          </p:cNvSpPr>
          <p:nvPr>
            <p:ph idx="1"/>
          </p:nvPr>
        </p:nvSpPr>
        <p:spPr>
          <a:xfrm>
            <a:off x="4810259" y="649480"/>
            <a:ext cx="6555347" cy="5546047"/>
          </a:xfrm>
        </p:spPr>
        <p:txBody>
          <a:bodyPr anchor="ctr">
            <a:normAutofit/>
          </a:bodyPr>
          <a:lstStyle/>
          <a:p>
            <a:endParaRPr lang="nl-NL" sz="2000" dirty="0">
              <a:latin typeface="Abadi" panose="020B0604020104020204" pitchFamily="34" charset="0"/>
            </a:endParaRPr>
          </a:p>
          <a:p>
            <a:pPr marL="0" indent="0">
              <a:buNone/>
            </a:pPr>
            <a:r>
              <a:rPr lang="nl-NL" sz="2000" dirty="0">
                <a:latin typeface="Abadi" panose="020B0604020104020204" pitchFamily="34" charset="0"/>
              </a:rPr>
              <a:t>Links is in Nederland als een smeltende poolkap, elk jaar een stukje kleiner. Tegelijk zijn linkse thema’s juist hipper dan ze in tijden geweest zijn. Uit alle hoeken en gaten komen mensen gekropen die, in navolging van de Franse sterschrijver </a:t>
            </a:r>
            <a:r>
              <a:rPr lang="nl-NL" sz="2000" dirty="0" err="1">
                <a:latin typeface="Abadi" panose="020B0604020104020204" pitchFamily="34" charset="0"/>
              </a:rPr>
              <a:t>Édouard</a:t>
            </a:r>
            <a:r>
              <a:rPr lang="nl-NL" sz="2000" dirty="0">
                <a:latin typeface="Abadi" panose="020B0604020104020204" pitchFamily="34" charset="0"/>
              </a:rPr>
              <a:t> Louis, uit eigen ervaring vertellen hoe het is om op te groeien in de onderklasse en hoe groot de kloof is tussen aan- en </a:t>
            </a:r>
            <a:r>
              <a:rPr lang="nl-NL" sz="2000" dirty="0" err="1">
                <a:latin typeface="Abadi" panose="020B0604020104020204" pitchFamily="34" charset="0"/>
              </a:rPr>
              <a:t>afgehaakten</a:t>
            </a:r>
            <a:r>
              <a:rPr lang="nl-NL" sz="2000" dirty="0">
                <a:latin typeface="Abadi" panose="020B0604020104020204" pitchFamily="34" charset="0"/>
              </a:rPr>
              <a:t>. De underdog heeft momenteel de sympathie van het publiek.</a:t>
            </a:r>
          </a:p>
          <a:p>
            <a:pPr marL="0" indent="0">
              <a:buNone/>
            </a:pPr>
            <a:r>
              <a:rPr lang="nl-NL" sz="2000" dirty="0">
                <a:latin typeface="Abadi" panose="020B0604020104020204" pitchFamily="34" charset="0"/>
              </a:rPr>
              <a:t>Toch stemt de meerderheid op rechtse partijen, die niet van plan zijn die ongelijkheid fundamenteel te doorbreken. Geert Wilders mag dan doorgaan voor ‘</a:t>
            </a:r>
            <a:r>
              <a:rPr lang="nl-NL" sz="2000" dirty="0" err="1">
                <a:latin typeface="Abadi" panose="020B0604020104020204" pitchFamily="34" charset="0"/>
              </a:rPr>
              <a:t>sociaal-economisch</a:t>
            </a:r>
            <a:r>
              <a:rPr lang="nl-NL" sz="2000" dirty="0">
                <a:latin typeface="Abadi" panose="020B0604020104020204" pitchFamily="34" charset="0"/>
              </a:rPr>
              <a:t> links’, zijn programma leest meer als het verlanglijstje van een kwade puber dan als een samenhangende en haalbare visie op sociale rechtvaardigheid. „De PVV wil wel geld uitgeven aan de armen, maar haalt het nooit op bij de rijken”, aldus een analyse in NRC deze vrijdag.</a:t>
            </a:r>
          </a:p>
          <a:p>
            <a:pPr marL="0" indent="0">
              <a:buNone/>
            </a:pPr>
            <a:endParaRPr lang="it-IT" sz="2000" dirty="0"/>
          </a:p>
        </p:txBody>
      </p:sp>
    </p:spTree>
    <p:extLst>
      <p:ext uri="{BB962C8B-B14F-4D97-AF65-F5344CB8AC3E}">
        <p14:creationId xmlns:p14="http://schemas.microsoft.com/office/powerpoint/2010/main" val="1544279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9398461-44D9-3F20-9FB3-A771EB636472}"/>
              </a:ext>
            </a:extLst>
          </p:cNvPr>
          <p:cNvSpPr>
            <a:spLocks noGrp="1"/>
          </p:cNvSpPr>
          <p:nvPr>
            <p:ph type="title"/>
          </p:nvPr>
        </p:nvSpPr>
        <p:spPr>
          <a:xfrm>
            <a:off x="466722" y="586855"/>
            <a:ext cx="3201366" cy="3387497"/>
          </a:xfrm>
        </p:spPr>
        <p:txBody>
          <a:bodyPr anchor="b">
            <a:normAutofit/>
          </a:bodyPr>
          <a:lstStyle/>
          <a:p>
            <a:pPr algn="r"/>
            <a:r>
              <a:rPr lang="nl-NL" sz="4000" dirty="0">
                <a:solidFill>
                  <a:schemeClr val="bg1"/>
                </a:solidFill>
                <a:latin typeface="Abadi" panose="020B0604020104020204" pitchFamily="34" charset="0"/>
              </a:rPr>
              <a:t>Het woord ‘links’ is besmet</a:t>
            </a:r>
          </a:p>
        </p:txBody>
      </p:sp>
      <p:sp>
        <p:nvSpPr>
          <p:cNvPr id="3" name="Segnaposto contenuto 2">
            <a:extLst>
              <a:ext uri="{FF2B5EF4-FFF2-40B4-BE49-F238E27FC236}">
                <a16:creationId xmlns:a16="http://schemas.microsoft.com/office/drawing/2014/main" id="{B4914676-0520-D4C7-14B4-8D6317F64772}"/>
              </a:ext>
            </a:extLst>
          </p:cNvPr>
          <p:cNvSpPr>
            <a:spLocks noGrp="1"/>
          </p:cNvSpPr>
          <p:nvPr>
            <p:ph idx="1"/>
          </p:nvPr>
        </p:nvSpPr>
        <p:spPr>
          <a:xfrm>
            <a:off x="4810259" y="649480"/>
            <a:ext cx="6555347" cy="5546047"/>
          </a:xfrm>
        </p:spPr>
        <p:txBody>
          <a:bodyPr anchor="ctr">
            <a:normAutofit/>
          </a:bodyPr>
          <a:lstStyle/>
          <a:p>
            <a:endParaRPr lang="nl-NL" sz="2000" dirty="0">
              <a:latin typeface="Abadi" panose="020B0604020104020204" pitchFamily="34" charset="0"/>
            </a:endParaRPr>
          </a:p>
          <a:p>
            <a:pPr marL="0" indent="0">
              <a:buNone/>
            </a:pPr>
            <a:r>
              <a:rPr lang="nl-NL" sz="2000" dirty="0">
                <a:latin typeface="Abadi" panose="020B0604020104020204" pitchFamily="34" charset="0"/>
              </a:rPr>
              <a:t>Waarom verliest links dan toch? Een deel van de verklaring is bekend. Links heeft de minder welgestelde kiezers hard geraakt: het paarse Rutte II bezuinigde op de ouderenzorg, sociale werkplaatsen en bibliotheken, verhoogde de AOW-leeftijd, schafte de basisbeurs af. Een ander deel van de verklaring gaf ik vorige week: links erkent niet dat idealen offers vergen, en dat het vaak niet leuk is om die te brengen. Zo heeft een deel van de oude achterban meer last van immigratie dan de linkse leiders.</a:t>
            </a:r>
            <a:endParaRPr lang="it-IT" sz="2000" dirty="0"/>
          </a:p>
        </p:txBody>
      </p:sp>
    </p:spTree>
    <p:extLst>
      <p:ext uri="{BB962C8B-B14F-4D97-AF65-F5344CB8AC3E}">
        <p14:creationId xmlns:p14="http://schemas.microsoft.com/office/powerpoint/2010/main" val="2981840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9398461-44D9-3F20-9FB3-A771EB636472}"/>
              </a:ext>
            </a:extLst>
          </p:cNvPr>
          <p:cNvSpPr>
            <a:spLocks noGrp="1"/>
          </p:cNvSpPr>
          <p:nvPr>
            <p:ph type="title"/>
          </p:nvPr>
        </p:nvSpPr>
        <p:spPr>
          <a:xfrm>
            <a:off x="466722" y="586855"/>
            <a:ext cx="3201366" cy="3387497"/>
          </a:xfrm>
        </p:spPr>
        <p:txBody>
          <a:bodyPr anchor="b">
            <a:normAutofit/>
          </a:bodyPr>
          <a:lstStyle/>
          <a:p>
            <a:pPr algn="r"/>
            <a:r>
              <a:rPr lang="nl-NL" sz="4000" dirty="0">
                <a:solidFill>
                  <a:schemeClr val="bg1"/>
                </a:solidFill>
                <a:latin typeface="Abadi" panose="020B0604020104020204" pitchFamily="34" charset="0"/>
              </a:rPr>
              <a:t>Het woord ‘links’ is besmet</a:t>
            </a:r>
          </a:p>
        </p:txBody>
      </p:sp>
      <p:sp>
        <p:nvSpPr>
          <p:cNvPr id="3" name="Segnaposto contenuto 2">
            <a:extLst>
              <a:ext uri="{FF2B5EF4-FFF2-40B4-BE49-F238E27FC236}">
                <a16:creationId xmlns:a16="http://schemas.microsoft.com/office/drawing/2014/main" id="{B4914676-0520-D4C7-14B4-8D6317F64772}"/>
              </a:ext>
            </a:extLst>
          </p:cNvPr>
          <p:cNvSpPr>
            <a:spLocks noGrp="1"/>
          </p:cNvSpPr>
          <p:nvPr>
            <p:ph idx="1"/>
          </p:nvPr>
        </p:nvSpPr>
        <p:spPr>
          <a:xfrm>
            <a:off x="4810259" y="649480"/>
            <a:ext cx="6555347" cy="5546047"/>
          </a:xfrm>
        </p:spPr>
        <p:txBody>
          <a:bodyPr anchor="ctr">
            <a:normAutofit lnSpcReduction="10000"/>
          </a:bodyPr>
          <a:lstStyle/>
          <a:p>
            <a:pPr marL="0" indent="0">
              <a:buNone/>
            </a:pPr>
            <a:r>
              <a:rPr lang="nl-NL" sz="2000" dirty="0">
                <a:latin typeface="Abadi" panose="020B0604020104020204" pitchFamily="34" charset="0"/>
              </a:rPr>
              <a:t>Maar er is volgens mij nog meer aan de hand. Links is ook het slachtoffer van geslaagde en misschien wel onomkeerbare framing. Het woord ‘links’ zelf is radioactief besmet geraakt.</a:t>
            </a:r>
          </a:p>
          <a:p>
            <a:pPr marL="0" indent="0">
              <a:buNone/>
            </a:pPr>
            <a:r>
              <a:rPr lang="nl-NL" sz="2000" dirty="0">
                <a:latin typeface="Abadi" panose="020B0604020104020204" pitchFamily="34" charset="0"/>
              </a:rPr>
              <a:t>Ik las deze week in het pas verschenen </a:t>
            </a:r>
            <a:r>
              <a:rPr lang="nl-NL" sz="2000" i="1" dirty="0">
                <a:latin typeface="Abadi" panose="020B0604020104020204" pitchFamily="34" charset="0"/>
              </a:rPr>
              <a:t>The Politics of Language</a:t>
            </a:r>
            <a:r>
              <a:rPr lang="nl-NL" sz="2000" dirty="0">
                <a:latin typeface="Abadi" panose="020B0604020104020204" pitchFamily="34" charset="0"/>
              </a:rPr>
              <a:t> van de Amerikaanse filosofen David </a:t>
            </a:r>
            <a:r>
              <a:rPr lang="nl-NL" sz="2000" dirty="0" err="1">
                <a:latin typeface="Abadi" panose="020B0604020104020204" pitchFamily="34" charset="0"/>
              </a:rPr>
              <a:t>Beaver</a:t>
            </a:r>
            <a:r>
              <a:rPr lang="nl-NL" sz="2000" dirty="0">
                <a:latin typeface="Abadi" panose="020B0604020104020204" pitchFamily="34" charset="0"/>
              </a:rPr>
              <a:t> en Jason Stanley. Zij betogen dat ook ogenschijnlijk neutrale woorden politiek kunnen worden ingezet. Speciale aandacht besteden ze aan zogeheten ‘</a:t>
            </a:r>
            <a:r>
              <a:rPr lang="nl-NL" sz="2000" dirty="0" err="1">
                <a:latin typeface="Abadi" panose="020B0604020104020204" pitchFamily="34" charset="0"/>
              </a:rPr>
              <a:t>slurs</a:t>
            </a:r>
            <a:r>
              <a:rPr lang="nl-NL" sz="2000" dirty="0">
                <a:latin typeface="Abadi" panose="020B0604020104020204" pitchFamily="34" charset="0"/>
              </a:rPr>
              <a:t>’: scheldwoorden, beledigingen. Elk woord kan een </a:t>
            </a:r>
            <a:r>
              <a:rPr lang="nl-NL" sz="2000" dirty="0" err="1">
                <a:latin typeface="Abadi" panose="020B0604020104020204" pitchFamily="34" charset="0"/>
              </a:rPr>
              <a:t>slur</a:t>
            </a:r>
            <a:r>
              <a:rPr lang="nl-NL" sz="2000" dirty="0">
                <a:latin typeface="Abadi" panose="020B0604020104020204" pitchFamily="34" charset="0"/>
              </a:rPr>
              <a:t> worden, aldus </a:t>
            </a:r>
            <a:r>
              <a:rPr lang="nl-NL" sz="2000" dirty="0" err="1">
                <a:latin typeface="Abadi" panose="020B0604020104020204" pitchFamily="34" charset="0"/>
              </a:rPr>
              <a:t>Beaver</a:t>
            </a:r>
            <a:r>
              <a:rPr lang="nl-NL" sz="2000" dirty="0">
                <a:latin typeface="Abadi" panose="020B0604020104020204" pitchFamily="34" charset="0"/>
              </a:rPr>
              <a:t> en Stanley, als het maar wordt gebruikt in een bepaalde ideologische context. Het normaal gesproken neutrale ‘boy’ kan bijvoorbeeld een racistische lading krijgen als een machtige witte man het gebruikt tegen een zwarte assistent, zoals Donald </a:t>
            </a:r>
            <a:r>
              <a:rPr lang="nl-NL" sz="2000" dirty="0" err="1">
                <a:latin typeface="Abadi" panose="020B0604020104020204" pitchFamily="34" charset="0"/>
              </a:rPr>
              <a:t>Trump</a:t>
            </a:r>
            <a:r>
              <a:rPr lang="nl-NL" sz="2000" dirty="0">
                <a:latin typeface="Abadi" panose="020B0604020104020204" pitchFamily="34" charset="0"/>
              </a:rPr>
              <a:t> eens deed. Het woord „resoneert” bij het publiek waarvoor het bedoeld is, schrijven </a:t>
            </a:r>
            <a:r>
              <a:rPr lang="nl-NL" sz="2000" dirty="0" err="1">
                <a:latin typeface="Abadi" panose="020B0604020104020204" pitchFamily="34" charset="0"/>
              </a:rPr>
              <a:t>Beaver</a:t>
            </a:r>
            <a:r>
              <a:rPr lang="nl-NL" sz="2000" dirty="0">
                <a:latin typeface="Abadi" panose="020B0604020104020204" pitchFamily="34" charset="0"/>
              </a:rPr>
              <a:t> en Stanley. Zo is het ook met ‘links’, denk ik: voor sommige mensen is dat woord op zichzelf een scheldwoord geworden, met een specifieke connotatie.</a:t>
            </a:r>
          </a:p>
        </p:txBody>
      </p:sp>
    </p:spTree>
    <p:extLst>
      <p:ext uri="{BB962C8B-B14F-4D97-AF65-F5344CB8AC3E}">
        <p14:creationId xmlns:p14="http://schemas.microsoft.com/office/powerpoint/2010/main" val="3190776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D750503-83BC-489A-84C5-BE5317C42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217" y="201335"/>
            <a:ext cx="4480883" cy="6337883"/>
          </a:xfrm>
          <a:prstGeom prst="rect">
            <a:avLst/>
          </a:prstGeom>
        </p:spPr>
      </p:pic>
      <p:pic>
        <p:nvPicPr>
          <p:cNvPr id="6" name="Immagine 5">
            <a:extLst>
              <a:ext uri="{FF2B5EF4-FFF2-40B4-BE49-F238E27FC236}">
                <a16:creationId xmlns:a16="http://schemas.microsoft.com/office/drawing/2014/main" id="{956CDF5C-34F4-4FBD-86E8-04DDC819E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8959" y="771787"/>
            <a:ext cx="6508290" cy="5209563"/>
          </a:xfrm>
          <a:prstGeom prst="rect">
            <a:avLst/>
          </a:prstGeom>
        </p:spPr>
      </p:pic>
    </p:spTree>
    <p:extLst>
      <p:ext uri="{BB962C8B-B14F-4D97-AF65-F5344CB8AC3E}">
        <p14:creationId xmlns:p14="http://schemas.microsoft.com/office/powerpoint/2010/main" val="964114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B86FEDB-6951-4B29-AB7C-3C6946822337}"/>
              </a:ext>
            </a:extLst>
          </p:cNvPr>
          <p:cNvSpPr txBox="1"/>
          <p:nvPr/>
        </p:nvSpPr>
        <p:spPr>
          <a:xfrm>
            <a:off x="2172747" y="2111063"/>
            <a:ext cx="7617205" cy="923330"/>
          </a:xfrm>
          <a:prstGeom prst="rect">
            <a:avLst/>
          </a:prstGeom>
          <a:noFill/>
        </p:spPr>
        <p:txBody>
          <a:bodyPr wrap="square" rtlCol="0">
            <a:spAutoFit/>
          </a:bodyPr>
          <a:lstStyle/>
          <a:p>
            <a:r>
              <a:rPr lang="it-IT" dirty="0"/>
              <a:t>12 </a:t>
            </a:r>
            <a:r>
              <a:rPr lang="it-IT" dirty="0" err="1"/>
              <a:t>december</a:t>
            </a:r>
            <a:r>
              <a:rPr lang="it-IT" dirty="0"/>
              <a:t> – 15-17 in A3 – </a:t>
            </a:r>
            <a:r>
              <a:rPr lang="it-IT" dirty="0" err="1"/>
              <a:t>debat</a:t>
            </a:r>
            <a:r>
              <a:rPr lang="it-IT" dirty="0"/>
              <a:t> over de Nederlandse </a:t>
            </a:r>
            <a:r>
              <a:rPr lang="it-IT" dirty="0" err="1"/>
              <a:t>verkiezingen</a:t>
            </a:r>
            <a:r>
              <a:rPr lang="it-IT" dirty="0"/>
              <a:t> </a:t>
            </a:r>
          </a:p>
          <a:p>
            <a:r>
              <a:rPr lang="it-IT" dirty="0"/>
              <a:t>13 </a:t>
            </a:r>
            <a:r>
              <a:rPr lang="it-IT" dirty="0" err="1"/>
              <a:t>december</a:t>
            </a:r>
            <a:r>
              <a:rPr lang="it-IT" dirty="0"/>
              <a:t> – </a:t>
            </a:r>
            <a:r>
              <a:rPr lang="it-IT" dirty="0" err="1"/>
              <a:t>alumnibijeenkomst</a:t>
            </a:r>
            <a:r>
              <a:rPr lang="it-IT" dirty="0"/>
              <a:t> (</a:t>
            </a:r>
            <a:r>
              <a:rPr lang="it-IT" dirty="0" err="1"/>
              <a:t>carriéremogelijkheden</a:t>
            </a:r>
            <a:r>
              <a:rPr lang="it-IT" dirty="0"/>
              <a:t> </a:t>
            </a:r>
            <a:r>
              <a:rPr lang="it-IT" dirty="0" err="1"/>
              <a:t>met</a:t>
            </a:r>
            <a:r>
              <a:rPr lang="it-IT" dirty="0"/>
              <a:t> </a:t>
            </a:r>
            <a:r>
              <a:rPr lang="it-IT" dirty="0" err="1"/>
              <a:t>het</a:t>
            </a:r>
            <a:r>
              <a:rPr lang="it-IT" dirty="0"/>
              <a:t> </a:t>
            </a:r>
            <a:r>
              <a:rPr lang="it-IT" dirty="0" err="1"/>
              <a:t>Nederlands</a:t>
            </a:r>
            <a:r>
              <a:rPr lang="it-IT" dirty="0"/>
              <a:t>)</a:t>
            </a:r>
          </a:p>
          <a:p>
            <a:r>
              <a:rPr lang="it-IT" dirty="0"/>
              <a:t>14 </a:t>
            </a:r>
            <a:r>
              <a:rPr lang="it-IT" dirty="0" err="1"/>
              <a:t>december</a:t>
            </a:r>
            <a:r>
              <a:rPr lang="it-IT" dirty="0"/>
              <a:t> – 60 jaar Neerlandistiek in Trieste</a:t>
            </a:r>
          </a:p>
        </p:txBody>
      </p:sp>
    </p:spTree>
    <p:extLst>
      <p:ext uri="{BB962C8B-B14F-4D97-AF65-F5344CB8AC3E}">
        <p14:creationId xmlns:p14="http://schemas.microsoft.com/office/powerpoint/2010/main" val="399117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azijn">
            <a:extLst>
              <a:ext uri="{FF2B5EF4-FFF2-40B4-BE49-F238E27FC236}">
                <a16:creationId xmlns:a16="http://schemas.microsoft.com/office/drawing/2014/main" id="{30AF1657-DED0-111F-76D0-D66085ACED82}"/>
              </a:ext>
            </a:extLst>
          </p:cNvPr>
          <p:cNvPicPr>
            <a:picLocks noChangeAspect="1"/>
          </p:cNvPicPr>
          <p:nvPr/>
        </p:nvPicPr>
        <p:blipFill rotWithShape="1">
          <a:blip r:embed="rId2">
            <a:alphaModFix amt="50000"/>
          </a:blip>
          <a:srcRect t="15413"/>
          <a:stretch/>
        </p:blipFill>
        <p:spPr>
          <a:xfrm>
            <a:off x="20" y="1"/>
            <a:ext cx="12191980" cy="6857999"/>
          </a:xfrm>
          <a:prstGeom prst="rect">
            <a:avLst/>
          </a:prstGeom>
        </p:spPr>
      </p:pic>
      <p:sp>
        <p:nvSpPr>
          <p:cNvPr id="2" name="Titolo 1">
            <a:extLst>
              <a:ext uri="{FF2B5EF4-FFF2-40B4-BE49-F238E27FC236}">
                <a16:creationId xmlns:a16="http://schemas.microsoft.com/office/drawing/2014/main" id="{F25B2120-1116-17CE-400A-23296C19A5D6}"/>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err="1">
                <a:solidFill>
                  <a:srgbClr val="FFFFFF"/>
                </a:solidFill>
                <a:latin typeface="Bierstadt" panose="020B0004020202020204" pitchFamily="34" charset="0"/>
              </a:rPr>
              <a:t>Debat</a:t>
            </a:r>
            <a:r>
              <a:rPr lang="en-US" sz="6000" dirty="0">
                <a:solidFill>
                  <a:srgbClr val="FFFFFF"/>
                </a:solidFill>
                <a:latin typeface="Bierstadt" panose="020B0004020202020204" pitchFamily="34" charset="0"/>
              </a:rPr>
              <a:t> Wilders – </a:t>
            </a:r>
            <a:r>
              <a:rPr lang="en-US" sz="6000" dirty="0" err="1">
                <a:solidFill>
                  <a:srgbClr val="FFFFFF"/>
                </a:solidFill>
                <a:latin typeface="Bierstadt" panose="020B0004020202020204" pitchFamily="34" charset="0"/>
              </a:rPr>
              <a:t>Pechtold</a:t>
            </a:r>
            <a:r>
              <a:rPr lang="en-US" sz="6000" dirty="0">
                <a:solidFill>
                  <a:srgbClr val="FFFFFF"/>
                </a:solidFill>
                <a:latin typeface="Bierstadt" panose="020B0004020202020204" pitchFamily="34" charset="0"/>
              </a:rPr>
              <a:t> </a:t>
            </a:r>
          </a:p>
        </p:txBody>
      </p:sp>
      <p:sp>
        <p:nvSpPr>
          <p:cNvPr id="3" name="Segnaposto contenuto 2">
            <a:extLst>
              <a:ext uri="{FF2B5EF4-FFF2-40B4-BE49-F238E27FC236}">
                <a16:creationId xmlns:a16="http://schemas.microsoft.com/office/drawing/2014/main" id="{83497104-977E-2D1A-40EA-86DF51138FDD}"/>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dirty="0">
                <a:solidFill>
                  <a:srgbClr val="FFFFFF"/>
                </a:solidFill>
                <a:hlinkClick r:id="rId3"/>
              </a:rPr>
              <a:t>https://debatgemist.tweedekamer.nl/debatten/algemene-politieke-beschouwingen-9</a:t>
            </a:r>
            <a:r>
              <a:rPr lang="en-US" sz="2400" dirty="0">
                <a:solidFill>
                  <a:srgbClr val="FFFFFF"/>
                </a:solidFill>
              </a:rPr>
              <a:t> </a:t>
            </a:r>
          </a:p>
        </p:txBody>
      </p:sp>
    </p:spTree>
    <p:extLst>
      <p:ext uri="{BB962C8B-B14F-4D97-AF65-F5344CB8AC3E}">
        <p14:creationId xmlns:p14="http://schemas.microsoft.com/office/powerpoint/2010/main" val="127589601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DAD831B-8776-30C9-1AA9-57E606920C28}"/>
              </a:ext>
            </a:extLst>
          </p:cNvPr>
          <p:cNvSpPr>
            <a:spLocks noGrp="1"/>
          </p:cNvSpPr>
          <p:nvPr>
            <p:ph type="title"/>
          </p:nvPr>
        </p:nvSpPr>
        <p:spPr>
          <a:xfrm>
            <a:off x="466722" y="586855"/>
            <a:ext cx="3201366" cy="3387497"/>
          </a:xfrm>
        </p:spPr>
        <p:txBody>
          <a:bodyPr anchor="b">
            <a:normAutofit/>
          </a:bodyPr>
          <a:lstStyle/>
          <a:p>
            <a:pPr algn="r"/>
            <a:r>
              <a:rPr lang="nl-NL" sz="4000" b="1" i="0">
                <a:solidFill>
                  <a:srgbClr val="FFFFFF"/>
                </a:solidFill>
                <a:effectLst/>
                <a:latin typeface="Effra-Bold"/>
              </a:rPr>
              <a:t>Wilders: Tweede Kamer is een nepparlement</a:t>
            </a:r>
            <a:br>
              <a:rPr lang="nl-NL" sz="4000" b="1" i="0">
                <a:solidFill>
                  <a:srgbClr val="FFFFFF"/>
                </a:solidFill>
                <a:effectLst/>
                <a:latin typeface="Effra-Bold"/>
              </a:rPr>
            </a:br>
            <a:endParaRPr lang="it-IT" sz="4000">
              <a:solidFill>
                <a:srgbClr val="FFFFFF"/>
              </a:solidFill>
            </a:endParaRPr>
          </a:p>
        </p:txBody>
      </p:sp>
      <p:sp>
        <p:nvSpPr>
          <p:cNvPr id="3" name="Segnaposto contenuto 2">
            <a:extLst>
              <a:ext uri="{FF2B5EF4-FFF2-40B4-BE49-F238E27FC236}">
                <a16:creationId xmlns:a16="http://schemas.microsoft.com/office/drawing/2014/main" id="{AA231253-B608-1EB4-56A9-72492E882E43}"/>
              </a:ext>
            </a:extLst>
          </p:cNvPr>
          <p:cNvSpPr>
            <a:spLocks noGrp="1"/>
          </p:cNvSpPr>
          <p:nvPr>
            <p:ph idx="1"/>
          </p:nvPr>
        </p:nvSpPr>
        <p:spPr>
          <a:xfrm>
            <a:off x="4636655" y="649480"/>
            <a:ext cx="7088623" cy="5546047"/>
          </a:xfrm>
        </p:spPr>
        <p:txBody>
          <a:bodyPr anchor="ctr">
            <a:normAutofit/>
          </a:bodyPr>
          <a:lstStyle/>
          <a:p>
            <a:pPr marL="0" indent="0">
              <a:buNone/>
            </a:pPr>
            <a:r>
              <a:rPr lang="nl-NL" sz="1300" b="0" i="0" dirty="0">
                <a:effectLst/>
                <a:latin typeface="Bierstadt" panose="020B0004020202020204" pitchFamily="34" charset="0"/>
                <a:cs typeface="Angsana New" panose="020B0502040204020203" pitchFamily="18" charset="-34"/>
              </a:rPr>
              <a:t>PVV-leider Wilders vindt de Tweede Kamer een </a:t>
            </a:r>
            <a:r>
              <a:rPr lang="nl-NL" sz="1300" b="1" i="0" dirty="0">
                <a:effectLst/>
                <a:latin typeface="Bierstadt" panose="020B0004020202020204" pitchFamily="34" charset="0"/>
                <a:cs typeface="Angsana New" panose="020B0502040204020203" pitchFamily="18" charset="-34"/>
              </a:rPr>
              <a:t>nepparlement</a:t>
            </a:r>
            <a:r>
              <a:rPr lang="nl-NL" sz="1300" b="0" i="0" dirty="0">
                <a:effectLst/>
                <a:latin typeface="Bierstadt" panose="020B0004020202020204" pitchFamily="34" charset="0"/>
                <a:cs typeface="Angsana New" panose="020B0502040204020203" pitchFamily="18" charset="-34"/>
              </a:rPr>
              <a:t>. Bij de Algemene Beschouwingen in de Tweede Kamer zei hij dat het verschil tussen de Kamer en de bevolking levensgroot is.</a:t>
            </a:r>
          </a:p>
          <a:p>
            <a:pPr marL="0" indent="0">
              <a:buNone/>
            </a:pPr>
            <a:r>
              <a:rPr lang="nl-NL" sz="1300" b="0" i="0" dirty="0">
                <a:effectLst/>
                <a:latin typeface="Bierstadt" panose="020B0004020202020204" pitchFamily="34" charset="0"/>
                <a:cs typeface="Angsana New" panose="020B0502040204020203" pitchFamily="18" charset="-34"/>
              </a:rPr>
              <a:t>Wilders verwees naar het moment</a:t>
            </a:r>
            <a:r>
              <a:rPr lang="nl-NL" sz="1300" dirty="0">
                <a:latin typeface="Bierstadt" panose="020B0004020202020204" pitchFamily="34" charset="0"/>
                <a:cs typeface="Angsana New" panose="020B0502040204020203" pitchFamily="18" charset="-34"/>
              </a:rPr>
              <a:t> </a:t>
            </a:r>
            <a:r>
              <a:rPr lang="nl-NL" sz="1300" b="0" i="0" dirty="0">
                <a:effectLst/>
                <a:latin typeface="Bierstadt" panose="020B0004020202020204" pitchFamily="34" charset="0"/>
                <a:cs typeface="Angsana New" panose="020B0502040204020203" pitchFamily="18" charset="-34"/>
              </a:rPr>
              <a:t>dat </a:t>
            </a:r>
            <a:r>
              <a:rPr lang="nl-NL" sz="1300" b="0" i="0" u="sng" dirty="0">
                <a:effectLst/>
                <a:latin typeface="Bierstadt" panose="020B0004020202020204" pitchFamily="34" charset="0"/>
                <a:cs typeface="Angsana New" panose="020B0502040204020203" pitchFamily="18" charset="-34"/>
                <a:hlinkClick r:id="rId2"/>
              </a:rPr>
              <a:t>Kamerleden applaudisseerden</a:t>
            </a:r>
            <a:r>
              <a:rPr lang="nl-NL" sz="1300" b="0" i="0" dirty="0">
                <a:effectLst/>
                <a:latin typeface="Bierstadt" panose="020B0004020202020204" pitchFamily="34" charset="0"/>
                <a:cs typeface="Angsana New" panose="020B0502040204020203" pitchFamily="18" charset="-34"/>
              </a:rPr>
              <a:t> toen Pechtold gemeenten bedankte die asielzoekers opnemen. Volgens Wilders ging dat applaus in tegen de wil van miljoenen Nederlanders.</a:t>
            </a:r>
          </a:p>
          <a:p>
            <a:pPr marL="0" indent="0">
              <a:buNone/>
            </a:pPr>
            <a:r>
              <a:rPr lang="nl-NL" sz="1300" b="0" i="0" dirty="0">
                <a:effectLst/>
                <a:latin typeface="Bierstadt" panose="020B0004020202020204" pitchFamily="34" charset="0"/>
                <a:cs typeface="Angsana New" panose="020B0502040204020203" pitchFamily="18" charset="-34"/>
              </a:rPr>
              <a:t>"Een meerderheid van het Nederlandse volk vindt dat we de grenzen moeten sluiten. Dat betekent dat het verschil tussen deze Kamer, dit nepparlement - want dat is het, een nepparlement - en de mensen thuis levensgroot is", zei hij.</a:t>
            </a:r>
          </a:p>
          <a:p>
            <a:pPr marL="0" indent="0">
              <a:buNone/>
            </a:pPr>
            <a:r>
              <a:rPr lang="nl-NL" sz="1300" b="1" i="0" dirty="0">
                <a:effectLst/>
                <a:latin typeface="Bierstadt" panose="020B0004020202020204" pitchFamily="34" charset="0"/>
                <a:cs typeface="Angsana New" panose="020B0502040204020203" pitchFamily="18" charset="-34"/>
              </a:rPr>
              <a:t>Lef</a:t>
            </a:r>
          </a:p>
          <a:p>
            <a:pPr marL="0" indent="0">
              <a:buNone/>
            </a:pPr>
            <a:r>
              <a:rPr lang="nl-NL" sz="1300" b="0" i="0" dirty="0" err="1">
                <a:effectLst/>
                <a:latin typeface="Bierstadt" panose="020B0004020202020204" pitchFamily="34" charset="0"/>
                <a:cs typeface="Angsana New" panose="020B0502040204020203" pitchFamily="18" charset="-34"/>
              </a:rPr>
              <a:t>Pechtold</a:t>
            </a:r>
            <a:r>
              <a:rPr lang="nl-NL" sz="1300" b="0" i="0" dirty="0">
                <a:effectLst/>
                <a:latin typeface="Bierstadt" panose="020B0004020202020204" pitchFamily="34" charset="0"/>
                <a:cs typeface="Angsana New" panose="020B0502040204020203" pitchFamily="18" charset="-34"/>
              </a:rPr>
              <a:t> vroeg zich af "waar Wilders het lef vandaan haalt om tegen andere Kamerleden te zeggen dat ze de bevolking niet vertegenwoordigen". Volgens hem zegt Wilders in feite dat hij het volk is. "Stop met zeggen dat Kamerleden niet meer vertegenwoordigen waar ze democratisch op gekozen zijn. Dat hebben we in de geschiedenis te vaak meegemaakt", zei </a:t>
            </a:r>
            <a:r>
              <a:rPr lang="nl-NL" sz="1300" b="0" i="0" dirty="0" err="1">
                <a:effectLst/>
                <a:latin typeface="Bierstadt" panose="020B0004020202020204" pitchFamily="34" charset="0"/>
                <a:cs typeface="Angsana New" panose="020B0502040204020203" pitchFamily="18" charset="-34"/>
              </a:rPr>
              <a:t>Pechtold</a:t>
            </a:r>
            <a:r>
              <a:rPr lang="nl-NL" sz="1300" b="0" i="0" dirty="0">
                <a:effectLst/>
                <a:latin typeface="Bierstadt" panose="020B0004020202020204" pitchFamily="34" charset="0"/>
                <a:cs typeface="Angsana New" panose="020B0502040204020203" pitchFamily="18" charset="-34"/>
              </a:rPr>
              <a:t>.</a:t>
            </a:r>
          </a:p>
          <a:p>
            <a:pPr marL="0" indent="0">
              <a:buNone/>
            </a:pPr>
            <a:r>
              <a:rPr lang="nl-NL" sz="1300" b="0" i="0" dirty="0">
                <a:effectLst/>
                <a:latin typeface="Bierstadt" panose="020B0004020202020204" pitchFamily="34" charset="0"/>
                <a:cs typeface="Angsana New" panose="020B0502040204020203" pitchFamily="18" charset="-34"/>
              </a:rPr>
              <a:t>PvdA-Kamerlid Vos twitterde dat Wilders met zijn uitlatingen openlijk de kenmerken toont van "fascistoïde leiderschap". Hij zei later dat hij bij die tweet blijft. Volgens Vos zijn de uitlatingen fascistoïde, omdat de democratie wordt ontkend en het volk wordt opgeroepen om in verzet te komen.</a:t>
            </a:r>
          </a:p>
          <a:p>
            <a:pPr marL="0" indent="0">
              <a:buNone/>
            </a:pPr>
            <a:r>
              <a:rPr lang="nl-NL" sz="1300" b="0" i="0" dirty="0">
                <a:effectLst/>
                <a:latin typeface="Bierstadt" panose="020B0004020202020204" pitchFamily="34" charset="0"/>
                <a:cs typeface="Angsana New" panose="020B0502040204020203" pitchFamily="18" charset="-34"/>
              </a:rPr>
              <a:t>In een reactie dáárop zei Wilders dat Vos niet goed bij zijn hoofd is. Wilders beschouwt de uitspraak van Vos als een verkapte oproep om hem wat aan te doen.</a:t>
            </a:r>
          </a:p>
          <a:p>
            <a:pPr marL="0" indent="0">
              <a:buNone/>
            </a:pPr>
            <a:br>
              <a:rPr lang="nl-NL" sz="1300" dirty="0">
                <a:latin typeface="Bierstadt" panose="020B0004020202020204" pitchFamily="34" charset="0"/>
                <a:cs typeface="Angsana New" panose="020B0502040204020203" pitchFamily="18" charset="-34"/>
              </a:rPr>
            </a:br>
            <a:endParaRPr lang="it-IT" sz="1300" dirty="0">
              <a:latin typeface="Bierstadt" panose="020B0004020202020204" pitchFamily="34" charset="0"/>
              <a:cs typeface="Angsana New" panose="020B0502040204020203" pitchFamily="18" charset="-34"/>
            </a:endParaRPr>
          </a:p>
        </p:txBody>
      </p:sp>
    </p:spTree>
    <p:extLst>
      <p:ext uri="{BB962C8B-B14F-4D97-AF65-F5344CB8AC3E}">
        <p14:creationId xmlns:p14="http://schemas.microsoft.com/office/powerpoint/2010/main" val="129401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53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ED92F3E8-58B4-E32D-EA94-A57B1E7484C4}"/>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kern="1200" dirty="0" err="1">
                <a:solidFill>
                  <a:srgbClr val="FFFFFF"/>
                </a:solidFill>
                <a:latin typeface="Bierstadt" panose="020B0004020202020204" pitchFamily="34" charset="0"/>
              </a:rPr>
              <a:t>Kenmerken</a:t>
            </a:r>
            <a:r>
              <a:rPr lang="en-US" kern="1200" dirty="0">
                <a:solidFill>
                  <a:srgbClr val="FFFFFF"/>
                </a:solidFill>
                <a:latin typeface="Bierstadt" panose="020B0004020202020204" pitchFamily="34" charset="0"/>
              </a:rPr>
              <a:t> van </a:t>
            </a:r>
            <a:r>
              <a:rPr lang="en-US" kern="1200" dirty="0" err="1">
                <a:solidFill>
                  <a:srgbClr val="FFFFFF"/>
                </a:solidFill>
                <a:latin typeface="Bierstadt" panose="020B0004020202020204" pitchFamily="34" charset="0"/>
              </a:rPr>
              <a:t>dit</a:t>
            </a:r>
            <a:r>
              <a:rPr lang="en-US" kern="1200" dirty="0">
                <a:solidFill>
                  <a:srgbClr val="FFFFFF"/>
                </a:solidFill>
                <a:latin typeface="Bierstadt" panose="020B0004020202020204" pitchFamily="34" charset="0"/>
              </a:rPr>
              <a:t> </a:t>
            </a:r>
            <a:r>
              <a:rPr lang="en-US" kern="1200" dirty="0" err="1">
                <a:solidFill>
                  <a:srgbClr val="FFFFFF"/>
                </a:solidFill>
                <a:latin typeface="Bierstadt" panose="020B0004020202020204" pitchFamily="34" charset="0"/>
              </a:rPr>
              <a:t>debat</a:t>
            </a:r>
            <a:endParaRPr lang="en-US" kern="1200" dirty="0">
              <a:solidFill>
                <a:srgbClr val="FFFFFF"/>
              </a:solidFill>
              <a:latin typeface="Bierstadt" panose="020B0004020202020204" pitchFamily="34" charset="0"/>
            </a:endParaRPr>
          </a:p>
        </p:txBody>
      </p:sp>
      <p:pic>
        <p:nvPicPr>
          <p:cNvPr id="10" name="Segnaposto contenuto 9" descr="Immagine che contiene parete, persona, uomo, inpiedi&#10;&#10;Descrizione generata automaticamente">
            <a:extLst>
              <a:ext uri="{FF2B5EF4-FFF2-40B4-BE49-F238E27FC236}">
                <a16:creationId xmlns:a16="http://schemas.microsoft.com/office/drawing/2014/main" id="{DFCEC102-C13A-C860-D27F-E061FB2A804D}"/>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339" r="21340" b="1"/>
          <a:stretch/>
        </p:blipFill>
        <p:spPr>
          <a:xfrm>
            <a:off x="327546" y="2454903"/>
            <a:ext cx="3442801" cy="4080254"/>
          </a:xfrm>
          <a:prstGeom prst="rect">
            <a:avLst/>
          </a:prstGeom>
        </p:spPr>
      </p:pic>
      <p:pic>
        <p:nvPicPr>
          <p:cNvPr id="16" name="Immagine 15" descr="Immagine che contiene persona, uomo, cravatta, tuta&#10;&#10;Descrizione generata automaticamente">
            <a:extLst>
              <a:ext uri="{FF2B5EF4-FFF2-40B4-BE49-F238E27FC236}">
                <a16:creationId xmlns:a16="http://schemas.microsoft.com/office/drawing/2014/main" id="{6A571381-EA6E-BB99-4EF4-AE4F400B923F}"/>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517" r="-1" b="2862"/>
          <a:stretch/>
        </p:blipFill>
        <p:spPr>
          <a:xfrm>
            <a:off x="3942260" y="2454901"/>
            <a:ext cx="3442803" cy="4080255"/>
          </a:xfrm>
          <a:prstGeom prst="rect">
            <a:avLst/>
          </a:prstGeom>
        </p:spPr>
      </p:pic>
      <p:sp>
        <p:nvSpPr>
          <p:cNvPr id="24" name="Rectangle 2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asellaDiTesto 13">
            <a:extLst>
              <a:ext uri="{FF2B5EF4-FFF2-40B4-BE49-F238E27FC236}">
                <a16:creationId xmlns:a16="http://schemas.microsoft.com/office/drawing/2014/main" id="{9E7CA3FB-4AA8-4E4E-FC33-D9F42086C803}"/>
              </a:ext>
            </a:extLst>
          </p:cNvPr>
          <p:cNvSpPr txBox="1"/>
          <p:nvPr/>
        </p:nvSpPr>
        <p:spPr>
          <a:xfrm>
            <a:off x="7957972" y="763523"/>
            <a:ext cx="3818391" cy="5330952"/>
          </a:xfrm>
          <a:prstGeom prst="rect">
            <a:avLst/>
          </a:prstGeom>
        </p:spPr>
        <p:txBody>
          <a:bodyPr vert="horz" lIns="91440" tIns="45720" rIns="91440" bIns="45720" rtlCol="0" anchor="ctr">
            <a:normAutofit lnSpcReduction="10000"/>
          </a:bodyPr>
          <a:lstStyle/>
          <a:p>
            <a:pPr indent="-228600">
              <a:lnSpc>
                <a:spcPct val="90000"/>
              </a:lnSpc>
              <a:spcAft>
                <a:spcPts val="600"/>
              </a:spcAft>
              <a:buFont typeface="Arial" panose="020B0604020202020204" pitchFamily="34" charset="0"/>
              <a:buChar char="•"/>
            </a:pPr>
            <a:r>
              <a:rPr lang="en-US" sz="2400" dirty="0" err="1">
                <a:solidFill>
                  <a:srgbClr val="FFFFFF"/>
                </a:solidFill>
                <a:latin typeface="Bierstadt" panose="020B0004020202020204" pitchFamily="34" charset="0"/>
              </a:rPr>
              <a:t>Herhalingen</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belangrijkste</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retorische</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middel</a:t>
            </a:r>
            <a:r>
              <a:rPr lang="en-US" sz="2400" dirty="0">
                <a:solidFill>
                  <a:srgbClr val="FFFFFF"/>
                </a:solidFill>
                <a:latin typeface="Bierstadt" panose="020B0004020202020204" pitchFamily="34" charset="0"/>
              </a:rPr>
              <a:t>)</a:t>
            </a:r>
          </a:p>
          <a:p>
            <a:pPr indent="-228600">
              <a:lnSpc>
                <a:spcPct val="90000"/>
              </a:lnSpc>
              <a:spcAft>
                <a:spcPts val="600"/>
              </a:spcAft>
              <a:buFont typeface="Arial" panose="020B0604020202020204" pitchFamily="34" charset="0"/>
              <a:buChar char="•"/>
            </a:pPr>
            <a:endParaRPr lang="en-US" sz="2400" dirty="0">
              <a:solidFill>
                <a:srgbClr val="FFFFFF"/>
              </a:solidFill>
              <a:latin typeface="Bierstadt" panose="020B0004020202020204" pitchFamily="34" charset="0"/>
            </a:endParaRPr>
          </a:p>
          <a:p>
            <a:pPr indent="-228600">
              <a:lnSpc>
                <a:spcPct val="90000"/>
              </a:lnSpc>
              <a:spcAft>
                <a:spcPts val="600"/>
              </a:spcAft>
              <a:buFont typeface="Arial" panose="020B0604020202020204" pitchFamily="34" charset="0"/>
              <a:buChar char="•"/>
            </a:pPr>
            <a:r>
              <a:rPr lang="en-US" sz="2400" dirty="0" err="1">
                <a:solidFill>
                  <a:srgbClr val="FFFFFF"/>
                </a:solidFill>
                <a:latin typeface="Bierstadt" panose="020B0004020202020204" pitchFamily="34" charset="0"/>
              </a:rPr>
              <a:t>Staccatostijl</a:t>
            </a:r>
            <a:r>
              <a:rPr lang="en-US" sz="2400" dirty="0">
                <a:solidFill>
                  <a:srgbClr val="FFFFFF"/>
                </a:solidFill>
                <a:latin typeface="Bierstadt" panose="020B0004020202020204" pitchFamily="34" charset="0"/>
              </a:rPr>
              <a:t> (le-</a:t>
            </a:r>
            <a:r>
              <a:rPr lang="en-US" sz="2400" dirty="0" err="1">
                <a:solidFill>
                  <a:srgbClr val="FFFFFF"/>
                </a:solidFill>
                <a:latin typeface="Bierstadt" panose="020B0004020202020204" pitchFamily="34" charset="0"/>
              </a:rPr>
              <a:t>vens</a:t>
            </a:r>
            <a:r>
              <a:rPr lang="en-US" sz="2400" dirty="0">
                <a:solidFill>
                  <a:srgbClr val="FFFFFF"/>
                </a:solidFill>
                <a:latin typeface="Bierstadt" panose="020B0004020202020204" pitchFamily="34" charset="0"/>
              </a:rPr>
              <a:t>-</a:t>
            </a:r>
            <a:r>
              <a:rPr lang="en-US" sz="2400" dirty="0" err="1">
                <a:solidFill>
                  <a:srgbClr val="FFFFFF"/>
                </a:solidFill>
                <a:latin typeface="Bierstadt" panose="020B0004020202020204" pitchFamily="34" charset="0"/>
              </a:rPr>
              <a:t>groot</a:t>
            </a:r>
            <a:r>
              <a:rPr lang="en-US" sz="2400" dirty="0">
                <a:solidFill>
                  <a:srgbClr val="FFFFFF"/>
                </a:solidFill>
                <a:latin typeface="Bierstadt" panose="020B0004020202020204" pitchFamily="34" charset="0"/>
              </a:rPr>
              <a:t>)</a:t>
            </a:r>
          </a:p>
          <a:p>
            <a:pPr indent="-228600">
              <a:lnSpc>
                <a:spcPct val="90000"/>
              </a:lnSpc>
              <a:spcAft>
                <a:spcPts val="600"/>
              </a:spcAft>
              <a:buFont typeface="Arial" panose="020B0604020202020204" pitchFamily="34" charset="0"/>
              <a:buChar char="•"/>
            </a:pPr>
            <a:endParaRPr lang="en-US" sz="2400" dirty="0">
              <a:solidFill>
                <a:srgbClr val="FFFFFF"/>
              </a:solidFill>
              <a:latin typeface="Bierstadt" panose="020B0004020202020204" pitchFamily="34" charset="0"/>
            </a:endParaRPr>
          </a:p>
          <a:p>
            <a:pPr indent="-228600">
              <a:lnSpc>
                <a:spcPct val="90000"/>
              </a:lnSpc>
              <a:spcAft>
                <a:spcPts val="600"/>
              </a:spcAft>
              <a:buFont typeface="Arial" panose="020B0604020202020204" pitchFamily="34" charset="0"/>
              <a:buChar char="•"/>
            </a:pPr>
            <a:r>
              <a:rPr lang="en-US" sz="2400" dirty="0" err="1">
                <a:solidFill>
                  <a:srgbClr val="FFFFFF"/>
                </a:solidFill>
                <a:latin typeface="Bierstadt" panose="020B0004020202020204" pitchFamily="34" charset="0"/>
              </a:rPr>
              <a:t>Hyperbool</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en</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overdrijven</a:t>
            </a:r>
            <a:r>
              <a:rPr lang="en-US" sz="2400" dirty="0">
                <a:solidFill>
                  <a:srgbClr val="FFFFFF"/>
                </a:solidFill>
                <a:latin typeface="Bierstadt" panose="020B0004020202020204" pitchFamily="34" charset="0"/>
              </a:rPr>
              <a:t> </a:t>
            </a:r>
          </a:p>
          <a:p>
            <a:pPr indent="-228600">
              <a:lnSpc>
                <a:spcPct val="90000"/>
              </a:lnSpc>
              <a:spcAft>
                <a:spcPts val="600"/>
              </a:spcAft>
              <a:buFont typeface="Arial" panose="020B0604020202020204" pitchFamily="34" charset="0"/>
              <a:buChar char="•"/>
            </a:pPr>
            <a:endParaRPr lang="en-US" sz="2400" dirty="0">
              <a:solidFill>
                <a:srgbClr val="FFFFFF"/>
              </a:solidFill>
              <a:latin typeface="Bierstadt" panose="020B0004020202020204" pitchFamily="34" charset="0"/>
            </a:endParaRPr>
          </a:p>
          <a:p>
            <a:pPr indent="-228600">
              <a:lnSpc>
                <a:spcPct val="90000"/>
              </a:lnSpc>
              <a:spcAft>
                <a:spcPts val="600"/>
              </a:spcAft>
              <a:buFont typeface="Arial" panose="020B0604020202020204" pitchFamily="34" charset="0"/>
              <a:buChar char="•"/>
            </a:pPr>
            <a:r>
              <a:rPr lang="en-US" sz="2400" dirty="0" err="1">
                <a:solidFill>
                  <a:srgbClr val="FFFFFF"/>
                </a:solidFill>
                <a:latin typeface="Bierstadt" panose="020B0004020202020204" pitchFamily="34" charset="0"/>
              </a:rPr>
              <a:t>Retorische</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vragen</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waar</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haalt</a:t>
            </a:r>
            <a:r>
              <a:rPr lang="en-US" sz="2400" dirty="0">
                <a:solidFill>
                  <a:srgbClr val="FFFFFF"/>
                </a:solidFill>
                <a:latin typeface="Bierstadt" panose="020B0004020202020204" pitchFamily="34" charset="0"/>
              </a:rPr>
              <a:t> Wilders het </a:t>
            </a:r>
            <a:r>
              <a:rPr lang="en-US" sz="2400" dirty="0" err="1">
                <a:solidFill>
                  <a:srgbClr val="FFFFFF"/>
                </a:solidFill>
                <a:latin typeface="Bierstadt" panose="020B0004020202020204" pitchFamily="34" charset="0"/>
              </a:rPr>
              <a:t>lef</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vandaan</a:t>
            </a:r>
            <a:r>
              <a:rPr lang="en-US" sz="2400" dirty="0">
                <a:solidFill>
                  <a:srgbClr val="FFFFFF"/>
                </a:solidFill>
                <a:latin typeface="Bierstadt" panose="020B0004020202020204" pitchFamily="34" charset="0"/>
              </a:rPr>
              <a:t>?</a:t>
            </a:r>
          </a:p>
          <a:p>
            <a:pPr indent="-228600">
              <a:lnSpc>
                <a:spcPct val="90000"/>
              </a:lnSpc>
              <a:spcAft>
                <a:spcPts val="600"/>
              </a:spcAft>
              <a:buFont typeface="Arial" panose="020B0604020202020204" pitchFamily="34" charset="0"/>
              <a:buChar char="•"/>
            </a:pPr>
            <a:endParaRPr lang="en-US" sz="2400" dirty="0">
              <a:solidFill>
                <a:srgbClr val="FFFFFF"/>
              </a:solidFill>
              <a:latin typeface="Bierstadt" panose="020B0004020202020204" pitchFamily="34" charset="0"/>
            </a:endParaRPr>
          </a:p>
          <a:p>
            <a:pPr indent="-228600">
              <a:lnSpc>
                <a:spcPct val="90000"/>
              </a:lnSpc>
              <a:spcAft>
                <a:spcPts val="600"/>
              </a:spcAft>
              <a:buFont typeface="Arial" panose="020B0604020202020204" pitchFamily="34" charset="0"/>
              <a:buChar char="•"/>
            </a:pPr>
            <a:r>
              <a:rPr lang="en-US" sz="2400" dirty="0" err="1">
                <a:solidFill>
                  <a:srgbClr val="FFFFFF"/>
                </a:solidFill>
                <a:latin typeface="Bierstadt" panose="020B0004020202020204" pitchFamily="34" charset="0"/>
              </a:rPr>
              <a:t>Neologismen</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en</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uitdrukkingen</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nepparlement</a:t>
            </a:r>
            <a:r>
              <a:rPr lang="en-US" sz="2400" dirty="0">
                <a:solidFill>
                  <a:srgbClr val="FFFFFF"/>
                </a:solidFill>
                <a:latin typeface="Bierstadt" panose="020B0004020202020204" pitchFamily="34" charset="0"/>
              </a:rPr>
              <a:t>, de kas </a:t>
            </a:r>
            <a:r>
              <a:rPr lang="en-US" sz="2400" dirty="0" err="1">
                <a:solidFill>
                  <a:srgbClr val="FFFFFF"/>
                </a:solidFill>
                <a:latin typeface="Bierstadt" panose="020B0004020202020204" pitchFamily="34" charset="0"/>
              </a:rPr>
              <a:t>lichten</a:t>
            </a:r>
            <a:r>
              <a:rPr lang="en-US" sz="2400" dirty="0">
                <a:solidFill>
                  <a:srgbClr val="FFFFFF"/>
                </a:solidFill>
                <a:latin typeface="Bierstadt" panose="020B0004020202020204" pitchFamily="34" charset="0"/>
              </a:rPr>
              <a:t>)  </a:t>
            </a:r>
          </a:p>
        </p:txBody>
      </p:sp>
    </p:spTree>
    <p:extLst>
      <p:ext uri="{BB962C8B-B14F-4D97-AF65-F5344CB8AC3E}">
        <p14:creationId xmlns:p14="http://schemas.microsoft.com/office/powerpoint/2010/main" val="213629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animEffect transition="in" filter="fade">
                                      <p:cBhvr>
                                        <p:cTn id="27"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magine 7" descr="Immagine che contiene interni, auditorium&#10;&#10;Descrizione generata automaticamente">
            <a:extLst>
              <a:ext uri="{FF2B5EF4-FFF2-40B4-BE49-F238E27FC236}">
                <a16:creationId xmlns:a16="http://schemas.microsoft.com/office/drawing/2014/main" id="{EAD4E642-1048-FDD4-D668-B43A39FEC39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667"/>
          <a:stretch/>
        </p:blipFill>
        <p:spPr>
          <a:xfrm>
            <a:off x="20" y="10"/>
            <a:ext cx="12191981" cy="6857990"/>
          </a:xfrm>
          <a:prstGeom prst="rect">
            <a:avLst/>
          </a:prstGeom>
        </p:spPr>
      </p:pic>
      <p:sp>
        <p:nvSpPr>
          <p:cNvPr id="16" name="Rectangle 1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B8AAD5BA-B1FF-D587-5A22-65D32B1DC1CC}"/>
              </a:ext>
            </a:extLst>
          </p:cNvPr>
          <p:cNvSpPr>
            <a:spLocks noGrp="1"/>
          </p:cNvSpPr>
          <p:nvPr>
            <p:ph idx="1"/>
          </p:nvPr>
        </p:nvSpPr>
        <p:spPr>
          <a:xfrm>
            <a:off x="643467" y="1071418"/>
            <a:ext cx="6893406" cy="5105545"/>
          </a:xfrm>
        </p:spPr>
        <p:txBody>
          <a:bodyPr>
            <a:normAutofit lnSpcReduction="10000"/>
          </a:bodyPr>
          <a:lstStyle/>
          <a:p>
            <a:pPr marL="0" indent="0" algn="just">
              <a:spcAft>
                <a:spcPts val="800"/>
              </a:spcAft>
              <a:buNone/>
            </a:pPr>
            <a:r>
              <a:rPr lang="nl-NL" sz="1800" dirty="0">
                <a:effectLst/>
                <a:latin typeface="Bierstadt" panose="020B0004020202020204" pitchFamily="34" charset="0"/>
                <a:ea typeface="Calibri" panose="020F0502020204030204" pitchFamily="34" charset="0"/>
                <a:cs typeface="Times New Roman" panose="02020603050405020304" pitchFamily="18" charset="0"/>
              </a:rPr>
              <a:t>De heer Wilders (PVV):</a:t>
            </a:r>
          </a:p>
          <a:p>
            <a:pPr marL="0" indent="0" algn="just">
              <a:spcAft>
                <a:spcPts val="800"/>
              </a:spcAft>
              <a:buNone/>
            </a:pPr>
            <a:r>
              <a:rPr lang="nl-NL" sz="1800" dirty="0">
                <a:effectLst/>
                <a:latin typeface="Bierstadt" panose="020B0004020202020204" pitchFamily="34" charset="0"/>
                <a:ea typeface="Calibri" panose="020F0502020204030204" pitchFamily="34" charset="0"/>
                <a:cs typeface="Times New Roman" panose="02020603050405020304" pitchFamily="18" charset="0"/>
              </a:rPr>
              <a:t>Voorzitter. Ik zei het gisteren al: als er iets is duidelijk geworden bij deze </a:t>
            </a:r>
            <a:r>
              <a:rPr lang="nl-NL" sz="1800" b="1" dirty="0">
                <a:effectLst/>
                <a:latin typeface="Bierstadt" panose="020B0004020202020204" pitchFamily="34" charset="0"/>
                <a:ea typeface="Calibri" panose="020F0502020204030204" pitchFamily="34" charset="0"/>
                <a:cs typeface="Times New Roman" panose="02020603050405020304" pitchFamily="18" charset="0"/>
              </a:rPr>
              <a:t>Algemene Politieke Beschouwingen</a:t>
            </a:r>
            <a:r>
              <a:rPr lang="nl-NL" sz="1800" dirty="0">
                <a:effectLst/>
                <a:latin typeface="Bierstadt" panose="020B0004020202020204" pitchFamily="34" charset="0"/>
                <a:ea typeface="Calibri" panose="020F0502020204030204" pitchFamily="34" charset="0"/>
                <a:cs typeface="Times New Roman" panose="02020603050405020304" pitchFamily="18" charset="0"/>
              </a:rPr>
              <a:t>, dan is het wel dat dit kabinet en deze Kamer het Nederlandse volk niet meer vertegenwoordigen. </a:t>
            </a:r>
            <a:r>
              <a:rPr lang="nl-NL" sz="1800" dirty="0">
                <a:effectLst/>
                <a:highlight>
                  <a:srgbClr val="FFFF00"/>
                </a:highlight>
                <a:latin typeface="Bierstadt" panose="020B0004020202020204" pitchFamily="34" charset="0"/>
                <a:ea typeface="Calibri" panose="020F0502020204030204" pitchFamily="34" charset="0"/>
                <a:cs typeface="Times New Roman" panose="02020603050405020304" pitchFamily="18" charset="0"/>
              </a:rPr>
              <a:t>Er komt een gigantisch catastrofe op ons af. Heel Nederland voelt het. Heel Nederland ziet het. Heel Nederland schreeuwt om actie. </a:t>
            </a:r>
            <a:r>
              <a:rPr lang="nl-NL" sz="1800" dirty="0">
                <a:effectLst/>
                <a:latin typeface="Bierstadt" panose="020B0004020202020204" pitchFamily="34" charset="0"/>
                <a:ea typeface="Calibri" panose="020F0502020204030204" pitchFamily="34" charset="0"/>
                <a:cs typeface="Times New Roman" panose="02020603050405020304" pitchFamily="18" charset="0"/>
              </a:rPr>
              <a:t>Maar de Kamer en het kabinet doen helemaal niets. Afgelopen twee dagen staken 1.400 asielzoekers onze grenzen over. </a:t>
            </a:r>
            <a:r>
              <a:rPr lang="nl-NL" sz="1800" dirty="0">
                <a:effectLst/>
                <a:highlight>
                  <a:srgbClr val="FFFF00"/>
                </a:highlight>
                <a:latin typeface="Bierstadt" panose="020B0004020202020204" pitchFamily="34" charset="0"/>
                <a:ea typeface="Calibri" panose="020F0502020204030204" pitchFamily="34" charset="0"/>
                <a:cs typeface="Times New Roman" panose="02020603050405020304" pitchFamily="18" charset="0"/>
              </a:rPr>
              <a:t>Wat deed het kabinet? </a:t>
            </a:r>
            <a:r>
              <a:rPr lang="nl-NL" sz="1800" dirty="0">
                <a:effectLst/>
                <a:latin typeface="Bierstadt" panose="020B0004020202020204" pitchFamily="34" charset="0"/>
                <a:ea typeface="Calibri" panose="020F0502020204030204" pitchFamily="34" charset="0"/>
                <a:cs typeface="Times New Roman" panose="02020603050405020304" pitchFamily="18" charset="0"/>
              </a:rPr>
              <a:t>Het kabinet deed helemaal niets. Er kwam een enorme woordenvloed om niets te zeggen en te </a:t>
            </a:r>
            <a:r>
              <a:rPr lang="nl-NL" sz="1800" b="1" dirty="0">
                <a:effectLst/>
                <a:latin typeface="Bierstadt" panose="020B0004020202020204" pitchFamily="34" charset="0"/>
                <a:ea typeface="Calibri" panose="020F0502020204030204" pitchFamily="34" charset="0"/>
                <a:cs typeface="Times New Roman" panose="02020603050405020304" pitchFamily="18" charset="0"/>
              </a:rPr>
              <a:t>verdoezelen</a:t>
            </a:r>
            <a:r>
              <a:rPr lang="nl-NL" sz="1800" dirty="0">
                <a:effectLst/>
                <a:latin typeface="Bierstadt" panose="020B0004020202020204" pitchFamily="34" charset="0"/>
                <a:ea typeface="Calibri" panose="020F0502020204030204" pitchFamily="34" charset="0"/>
                <a:cs typeface="Times New Roman" panose="02020603050405020304" pitchFamily="18" charset="0"/>
              </a:rPr>
              <a:t> dat er helemaal niet gebeurt. Er wordt hier in de Tweede Kamer geapplaudisseerd; er wordt geapplaudisseerd voor het opnemen va asielzoekers door gemeenten tegen de wil van miljoenen Nederlanders in. </a:t>
            </a:r>
            <a:r>
              <a:rPr lang="nl-NL" sz="1800" dirty="0">
                <a:effectLst/>
                <a:highlight>
                  <a:srgbClr val="FFFF00"/>
                </a:highlight>
                <a:latin typeface="Bierstadt" panose="020B0004020202020204" pitchFamily="34" charset="0"/>
                <a:ea typeface="Calibri" panose="020F0502020204030204" pitchFamily="34" charset="0"/>
                <a:cs typeface="Times New Roman" panose="02020603050405020304" pitchFamily="18" charset="0"/>
              </a:rPr>
              <a:t>Hoeveel gekker kan het worden? </a:t>
            </a:r>
            <a:r>
              <a:rPr lang="nl-NL" sz="1800" dirty="0">
                <a:effectLst/>
                <a:latin typeface="Bierstadt" panose="020B0004020202020204" pitchFamily="34" charset="0"/>
                <a:ea typeface="Calibri" panose="020F0502020204030204" pitchFamily="34" charset="0"/>
                <a:cs typeface="Times New Roman" panose="02020603050405020304" pitchFamily="18" charset="0"/>
              </a:rPr>
              <a:t>Er is applaus in deze zaal voor iets wat gebeurt tegen de wen van miljoenen Nederlanders in. En er wordt hier in deze Tweede Kamer gelachen; er wordt gelachen als gezegd wordt dat we eerst aan onze eigen mensen, aan ons eigen volk moeten denken. Ik denk dat we het enige parlement in de wereld zijn waar een parlementariër wordt uitgelachen als hij zegt dat we eerst aan ons eigen volk moeten denken. Dat is veelzeggend.</a:t>
            </a:r>
            <a:endParaRPr lang="it-IT" sz="1800" dirty="0">
              <a:effectLst/>
              <a:latin typeface="Bierstadt" panose="020B0004020202020204" pitchFamily="34" charset="0"/>
              <a:ea typeface="Calibri" panose="020F0502020204030204" pitchFamily="34" charset="0"/>
              <a:cs typeface="Times New Roman" panose="02020603050405020304" pitchFamily="18" charset="0"/>
            </a:endParaRPr>
          </a:p>
          <a:p>
            <a:pPr marL="0" indent="0" algn="just">
              <a:buNone/>
            </a:pPr>
            <a:endParaRPr lang="it-IT" sz="1800" dirty="0">
              <a:latin typeface="Bierstadt" panose="020B0004020202020204" pitchFamily="34" charset="0"/>
            </a:endParaRPr>
          </a:p>
        </p:txBody>
      </p:sp>
      <p:grpSp>
        <p:nvGrpSpPr>
          <p:cNvPr id="18" name="Group 17">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9" name="Rectangle 1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Isosceles Triangle 2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728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magine 7" descr="Immagine che contiene interni, auditorium&#10;&#10;Descrizione generata automaticamente">
            <a:extLst>
              <a:ext uri="{FF2B5EF4-FFF2-40B4-BE49-F238E27FC236}">
                <a16:creationId xmlns:a16="http://schemas.microsoft.com/office/drawing/2014/main" id="{EAD4E642-1048-FDD4-D668-B43A39FEC39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667"/>
          <a:stretch/>
        </p:blipFill>
        <p:spPr>
          <a:xfrm>
            <a:off x="20" y="10"/>
            <a:ext cx="12191981" cy="6857990"/>
          </a:xfrm>
          <a:prstGeom prst="rect">
            <a:avLst/>
          </a:prstGeom>
        </p:spPr>
      </p:pic>
      <p:sp>
        <p:nvSpPr>
          <p:cNvPr id="16" name="Rectangle 1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B8AAD5BA-B1FF-D587-5A22-65D32B1DC1CC}"/>
              </a:ext>
            </a:extLst>
          </p:cNvPr>
          <p:cNvSpPr>
            <a:spLocks noGrp="1"/>
          </p:cNvSpPr>
          <p:nvPr>
            <p:ph idx="1"/>
          </p:nvPr>
        </p:nvSpPr>
        <p:spPr>
          <a:xfrm>
            <a:off x="643467" y="543148"/>
            <a:ext cx="7034042" cy="5633816"/>
          </a:xfrm>
        </p:spPr>
        <p:txBody>
          <a:bodyPr>
            <a:normAutofit fontScale="85000" lnSpcReduction="20000"/>
          </a:bodyPr>
          <a:lstStyle/>
          <a:p>
            <a:pPr marL="0" indent="0" algn="just">
              <a:lnSpc>
                <a:spcPct val="107000"/>
              </a:lnSpc>
              <a:spcAft>
                <a:spcPts val="800"/>
              </a:spcAft>
              <a:buNone/>
            </a:pPr>
            <a:r>
              <a:rPr lang="nl-NL" sz="1800" b="1" dirty="0">
                <a:effectLst/>
                <a:latin typeface="Bierstadt" panose="020B0004020202020204" pitchFamily="34" charset="0"/>
                <a:ea typeface="Calibri" panose="020F0502020204030204" pitchFamily="34" charset="0"/>
                <a:cs typeface="Times New Roman" panose="02020603050405020304" pitchFamily="18" charset="0"/>
              </a:rPr>
              <a:t>De heer </a:t>
            </a:r>
            <a:r>
              <a:rPr lang="nl-NL" sz="1800" b="1" dirty="0" err="1">
                <a:effectLst/>
                <a:latin typeface="Bierstadt" panose="020B0004020202020204" pitchFamily="34" charset="0"/>
                <a:ea typeface="Calibri" panose="020F0502020204030204" pitchFamily="34" charset="0"/>
                <a:cs typeface="Times New Roman" panose="02020603050405020304" pitchFamily="18" charset="0"/>
              </a:rPr>
              <a:t>Pechtold</a:t>
            </a:r>
            <a:r>
              <a:rPr lang="nl-NL" sz="1800" b="1" dirty="0">
                <a:effectLst/>
                <a:latin typeface="Bierstadt" panose="020B0004020202020204" pitchFamily="34" charset="0"/>
                <a:ea typeface="Calibri" panose="020F0502020204030204" pitchFamily="34" charset="0"/>
                <a:cs typeface="Times New Roman" panose="02020603050405020304" pitchFamily="18" charset="0"/>
              </a:rPr>
              <a:t> (D66):</a:t>
            </a:r>
            <a:endParaRPr lang="it-IT" sz="1800" b="1" dirty="0">
              <a:effectLst/>
              <a:latin typeface="Bierstadt" panose="020B0004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NL" sz="1800" dirty="0">
                <a:effectLst/>
                <a:latin typeface="Bierstadt" panose="020B0004020202020204" pitchFamily="34" charset="0"/>
                <a:ea typeface="Calibri" panose="020F0502020204030204" pitchFamily="34" charset="0"/>
                <a:cs typeface="Times New Roman" panose="02020603050405020304" pitchFamily="18" charset="0"/>
              </a:rPr>
              <a:t>Waar haalt de heer Wilders het lef vandaan om tegen 138 volksvertegenwoordigers die hier gekozen zijn, te zeggen: jullie vertegenwoordigen de bevolking niet meer? Waar haalt mijnheer Wilders het lef vandaan om te zeggen: ik ben het volk? Want dat zegt hij. Waar haalt hij die </a:t>
            </a:r>
            <a:r>
              <a:rPr lang="nl-NL" sz="1800" b="1" dirty="0">
                <a:effectLst/>
                <a:latin typeface="Bierstadt" panose="020B0004020202020204" pitchFamily="34" charset="0"/>
                <a:ea typeface="Calibri" panose="020F0502020204030204" pitchFamily="34" charset="0"/>
                <a:cs typeface="Times New Roman" panose="02020603050405020304" pitchFamily="18" charset="0"/>
              </a:rPr>
              <a:t>grootheidswaan</a:t>
            </a:r>
            <a:r>
              <a:rPr lang="nl-NL" sz="1800" dirty="0">
                <a:effectLst/>
                <a:latin typeface="Bierstadt" panose="020B0004020202020204" pitchFamily="34" charset="0"/>
                <a:ea typeface="Calibri" panose="020F0502020204030204" pitchFamily="34" charset="0"/>
                <a:cs typeface="Times New Roman" panose="02020603050405020304" pitchFamily="18" charset="0"/>
              </a:rPr>
              <a:t> vandaan?</a:t>
            </a:r>
          </a:p>
          <a:p>
            <a:pPr marL="0" indent="0" algn="just">
              <a:lnSpc>
                <a:spcPct val="107000"/>
              </a:lnSpc>
              <a:spcAft>
                <a:spcPts val="800"/>
              </a:spcAft>
              <a:buNone/>
            </a:pPr>
            <a:r>
              <a:rPr lang="nl-NL" sz="1800" b="1" dirty="0">
                <a:effectLst/>
                <a:latin typeface="Bierstadt" panose="020B0004020202020204" pitchFamily="34" charset="0"/>
                <a:ea typeface="Calibri" panose="020F0502020204030204" pitchFamily="34" charset="0"/>
                <a:cs typeface="Times New Roman" panose="02020603050405020304" pitchFamily="18" charset="0"/>
              </a:rPr>
              <a:t>De heer Wilders (PVV):</a:t>
            </a:r>
            <a:endParaRPr lang="it-IT" sz="1800" b="1" dirty="0">
              <a:effectLst/>
              <a:latin typeface="Bierstadt" panose="020B0004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NL" sz="1800" dirty="0">
                <a:effectLst/>
                <a:latin typeface="Bierstadt" panose="020B0004020202020204" pitchFamily="34" charset="0"/>
                <a:ea typeface="Calibri" panose="020F0502020204030204" pitchFamily="34" charset="0"/>
                <a:cs typeface="Times New Roman" panose="02020603050405020304" pitchFamily="18" charset="0"/>
              </a:rPr>
              <a:t>U komt moeilijk uit uw woorden, maar dat zeg ik niet. Dat zeg ik niet. Wat ik zeg, is dat een fractie in de Kamer met twaalf zetels in deze Kamer — nog geen 10% van de Kamer— iets zegt wat miljoenen Nederlands denken. Uit de </a:t>
            </a:r>
            <a:r>
              <a:rPr lang="nl-NL" sz="1800" b="1" dirty="0">
                <a:effectLst/>
                <a:latin typeface="Bierstadt" panose="020B0004020202020204" pitchFamily="34" charset="0"/>
                <a:ea typeface="Calibri" panose="020F0502020204030204" pitchFamily="34" charset="0"/>
                <a:cs typeface="Times New Roman" panose="02020603050405020304" pitchFamily="18" charset="0"/>
              </a:rPr>
              <a:t>peilingen</a:t>
            </a:r>
            <a:r>
              <a:rPr lang="nl-NL" sz="1800" dirty="0">
                <a:effectLst/>
                <a:latin typeface="Bierstadt" panose="020B0004020202020204" pitchFamily="34" charset="0"/>
                <a:ea typeface="Calibri" panose="020F0502020204030204" pitchFamily="34" charset="0"/>
                <a:cs typeface="Times New Roman" panose="02020603050405020304" pitchFamily="18" charset="0"/>
              </a:rPr>
              <a:t> blijkt dat 50%, 60%, 70% van de Nederlanders vindt dat er niet meer asielzoekers naar Nederland moeten komen en dat een meerderheid van het Nederlandse volk vindt dat we de grenzen moeten sluiten. Dat is 50%, dat is 60%. Dat betekent dat het verschil tussen deze Kamer, dit nepparlement — want dat is het: een nepparlement! — en de mensen thuis levensgroot is. En u bent daar misschien wel het levende bewijs van.</a:t>
            </a:r>
            <a:endParaRPr lang="it-IT" sz="1800" dirty="0">
              <a:effectLst/>
              <a:latin typeface="Bierstadt" panose="020B0004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NL" sz="1800" b="1" dirty="0">
                <a:effectLst/>
                <a:latin typeface="Bierstadt" panose="020B0004020202020204" pitchFamily="34" charset="0"/>
                <a:ea typeface="Calibri" panose="020F0502020204030204" pitchFamily="34" charset="0"/>
                <a:cs typeface="Times New Roman" panose="02020603050405020304" pitchFamily="18" charset="0"/>
              </a:rPr>
              <a:t>De heer </a:t>
            </a:r>
            <a:r>
              <a:rPr lang="nl-NL" sz="1800" b="1" dirty="0" err="1">
                <a:effectLst/>
                <a:latin typeface="Bierstadt" panose="020B0004020202020204" pitchFamily="34" charset="0"/>
                <a:ea typeface="Calibri" panose="020F0502020204030204" pitchFamily="34" charset="0"/>
                <a:cs typeface="Times New Roman" panose="02020603050405020304" pitchFamily="18" charset="0"/>
              </a:rPr>
              <a:t>Pechtold</a:t>
            </a:r>
            <a:r>
              <a:rPr lang="nl-NL" sz="1800" b="1" dirty="0">
                <a:effectLst/>
                <a:latin typeface="Bierstadt" panose="020B0004020202020204" pitchFamily="34" charset="0"/>
                <a:ea typeface="Calibri" panose="020F0502020204030204" pitchFamily="34" charset="0"/>
                <a:cs typeface="Times New Roman" panose="02020603050405020304" pitchFamily="18" charset="0"/>
              </a:rPr>
              <a:t> (D66):</a:t>
            </a:r>
            <a:endParaRPr lang="it-IT" sz="1800" b="1" dirty="0">
              <a:effectLst/>
              <a:latin typeface="Bierstadt" panose="020B0004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NL" sz="1800" dirty="0">
                <a:effectLst/>
                <a:latin typeface="Bierstadt" panose="020B0004020202020204" pitchFamily="34" charset="0"/>
                <a:ea typeface="Calibri" panose="020F0502020204030204" pitchFamily="34" charset="0"/>
                <a:cs typeface="Times New Roman" panose="02020603050405020304" pitchFamily="18" charset="0"/>
              </a:rPr>
              <a:t>Je moet maar het lef hebben om hier in een land met zo'n democratische traditie te zeggen dat het parlement waar je zelf deel van uitmaakt, een </a:t>
            </a:r>
            <a:r>
              <a:rPr lang="nl-NL" sz="1800" b="1" dirty="0">
                <a:effectLst/>
                <a:latin typeface="Bierstadt" panose="020B0004020202020204" pitchFamily="34" charset="0"/>
                <a:ea typeface="Calibri" panose="020F0502020204030204" pitchFamily="34" charset="0"/>
                <a:cs typeface="Times New Roman" panose="02020603050405020304" pitchFamily="18" charset="0"/>
              </a:rPr>
              <a:t>nepparlement</a:t>
            </a:r>
            <a:r>
              <a:rPr lang="nl-NL" sz="1800" dirty="0">
                <a:effectLst/>
                <a:latin typeface="Bierstadt" panose="020B0004020202020204" pitchFamily="34" charset="0"/>
                <a:ea typeface="Calibri" panose="020F0502020204030204" pitchFamily="34" charset="0"/>
                <a:cs typeface="Times New Roman" panose="02020603050405020304" pitchFamily="18" charset="0"/>
              </a:rPr>
              <a:t> is! U zit zelf op twaalf zetels. U leidt zelf een partij waar u de democratie niet in toelaat, waarvan u het enige lid bent. U leidt een partij waarbij zich inmiddels twee afsplitsingen hebben voorgedaan. U leidt een partij waarvan vandaag weer iemand is aangeklaagd omdat hij gewoon </a:t>
            </a:r>
            <a:r>
              <a:rPr lang="nl-NL" sz="1800" b="1" dirty="0">
                <a:effectLst/>
                <a:latin typeface="Bierstadt" panose="020B0004020202020204" pitchFamily="34" charset="0"/>
                <a:ea typeface="Calibri" panose="020F0502020204030204" pitchFamily="34" charset="0"/>
                <a:cs typeface="Times New Roman" panose="02020603050405020304" pitchFamily="18" charset="0"/>
              </a:rPr>
              <a:t>de kas gelicht heeft</a:t>
            </a:r>
            <a:r>
              <a:rPr lang="nl-NL" sz="1800" dirty="0">
                <a:effectLst/>
                <a:latin typeface="Bierstadt" panose="020B0004020202020204" pitchFamily="34" charset="0"/>
                <a:ea typeface="Calibri" panose="020F0502020204030204" pitchFamily="34" charset="0"/>
                <a:cs typeface="Times New Roman" panose="02020603050405020304" pitchFamily="18" charset="0"/>
              </a:rPr>
              <a:t>.</a:t>
            </a:r>
            <a:endParaRPr lang="it-IT" sz="1800" dirty="0">
              <a:effectLst/>
              <a:latin typeface="Bierstadt" panose="020B0004020202020204" pitchFamily="34" charset="0"/>
              <a:ea typeface="Calibri" panose="020F0502020204030204" pitchFamily="34" charset="0"/>
              <a:cs typeface="Times New Roman" panose="02020603050405020304" pitchFamily="18" charset="0"/>
            </a:endParaRPr>
          </a:p>
          <a:p>
            <a:pPr marL="0" indent="0" algn="just">
              <a:buNone/>
            </a:pPr>
            <a:endParaRPr lang="it-IT" sz="1800" dirty="0">
              <a:latin typeface="Bierstadt" panose="020B0004020202020204" pitchFamily="34" charset="0"/>
            </a:endParaRPr>
          </a:p>
        </p:txBody>
      </p:sp>
      <p:grpSp>
        <p:nvGrpSpPr>
          <p:cNvPr id="18" name="Group 17">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9" name="Rectangle 1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Isosceles Triangle 2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2417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interni, tavolo, pavimento, persona&#10;&#10;Descrizione generata automaticamente">
            <a:extLst>
              <a:ext uri="{FF2B5EF4-FFF2-40B4-BE49-F238E27FC236}">
                <a16:creationId xmlns:a16="http://schemas.microsoft.com/office/drawing/2014/main" id="{ECB536CD-A454-025B-1BF1-30F6DDADCD5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653" r="13683"/>
          <a:stretch/>
        </p:blipFill>
        <p:spPr>
          <a:xfrm>
            <a:off x="2522356" y="10"/>
            <a:ext cx="9669642" cy="6857990"/>
          </a:xfrm>
          <a:prstGeom prst="rect">
            <a:avLst/>
          </a:prstGeom>
        </p:spPr>
      </p:pic>
      <p:sp>
        <p:nvSpPr>
          <p:cNvPr id="16"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43DBB26F-0636-1F46-6361-B2032ED30E3D}"/>
              </a:ext>
            </a:extLst>
          </p:cNvPr>
          <p:cNvSpPr>
            <a:spLocks noGrp="1"/>
          </p:cNvSpPr>
          <p:nvPr>
            <p:ph type="title"/>
          </p:nvPr>
        </p:nvSpPr>
        <p:spPr>
          <a:xfrm>
            <a:off x="838200" y="365125"/>
            <a:ext cx="3822189" cy="1899912"/>
          </a:xfrm>
        </p:spPr>
        <p:txBody>
          <a:bodyPr>
            <a:normAutofit/>
          </a:bodyPr>
          <a:lstStyle/>
          <a:p>
            <a:r>
              <a:rPr lang="it-IT" sz="4000"/>
              <a:t>HUISWERK</a:t>
            </a:r>
          </a:p>
        </p:txBody>
      </p:sp>
      <p:sp>
        <p:nvSpPr>
          <p:cNvPr id="3" name="Segnaposto contenuto 2">
            <a:extLst>
              <a:ext uri="{FF2B5EF4-FFF2-40B4-BE49-F238E27FC236}">
                <a16:creationId xmlns:a16="http://schemas.microsoft.com/office/drawing/2014/main" id="{8D465069-FBE2-9711-6982-840ABFC1AB4B}"/>
              </a:ext>
            </a:extLst>
          </p:cNvPr>
          <p:cNvSpPr>
            <a:spLocks noGrp="1"/>
          </p:cNvSpPr>
          <p:nvPr>
            <p:ph idx="1"/>
          </p:nvPr>
        </p:nvSpPr>
        <p:spPr>
          <a:xfrm>
            <a:off x="130850" y="1845731"/>
            <a:ext cx="5236888" cy="4912241"/>
          </a:xfrm>
        </p:spPr>
        <p:txBody>
          <a:bodyPr>
            <a:normAutofit lnSpcReduction="10000"/>
          </a:bodyPr>
          <a:lstStyle/>
          <a:p>
            <a:pPr marL="0" indent="0">
              <a:buNone/>
            </a:pPr>
            <a:r>
              <a:rPr lang="it-IT" sz="2000" dirty="0">
                <a:latin typeface="Bierstadt" panose="020B0004020202020204" pitchFamily="34" charset="0"/>
                <a:hlinkClick r:id="rId4"/>
              </a:rPr>
              <a:t>https://www.youtube.com/watch?v=sg4KIYEZR0Q</a:t>
            </a:r>
            <a:endParaRPr lang="it-IT" sz="2000" dirty="0">
              <a:latin typeface="Bierstadt" panose="020B0004020202020204" pitchFamily="34" charset="0"/>
            </a:endParaRPr>
          </a:p>
          <a:p>
            <a:pPr marL="0" indent="0">
              <a:buNone/>
            </a:pPr>
            <a:endParaRPr lang="it-IT" sz="2000" dirty="0">
              <a:latin typeface="Bierstadt" panose="020B0004020202020204" pitchFamily="34" charset="0"/>
            </a:endParaRPr>
          </a:p>
          <a:p>
            <a:pPr marL="0" indent="0">
              <a:buNone/>
            </a:pPr>
            <a:r>
              <a:rPr lang="it-IT" sz="2000" dirty="0">
                <a:latin typeface="Bierstadt" panose="020B0004020202020204" pitchFamily="34" charset="0"/>
                <a:hlinkClick r:id="rId5"/>
              </a:rPr>
              <a:t>https://www.pvv.nl/index.php/36-fj-related/geert-wilders/8985-slotwoord-gw-180316.html</a:t>
            </a:r>
            <a:endParaRPr lang="it-IT" sz="2000" dirty="0">
              <a:latin typeface="Bierstadt" panose="020B0004020202020204" pitchFamily="34" charset="0"/>
            </a:endParaRPr>
          </a:p>
          <a:p>
            <a:pPr marL="0" indent="0">
              <a:buNone/>
            </a:pPr>
            <a:endParaRPr lang="it-IT" sz="2000" dirty="0">
              <a:latin typeface="Bierstadt" panose="020B0004020202020204" pitchFamily="34" charset="0"/>
            </a:endParaRPr>
          </a:p>
          <a:p>
            <a:pPr marL="0" indent="0">
              <a:buNone/>
            </a:pPr>
            <a:r>
              <a:rPr lang="nl-NL" sz="2000" dirty="0">
                <a:latin typeface="Bierstadt" panose="020B0004020202020204" pitchFamily="34" charset="0"/>
              </a:rPr>
              <a:t>Analyseer dit betoog in detail (in groepjes van drie), met bijzondere nadruk op: </a:t>
            </a:r>
          </a:p>
          <a:p>
            <a:pPr>
              <a:buFontTx/>
              <a:buChar char="-"/>
            </a:pPr>
            <a:r>
              <a:rPr lang="nl-NL" sz="2000" dirty="0">
                <a:latin typeface="Bierstadt" panose="020B0004020202020204" pitchFamily="34" charset="0"/>
              </a:rPr>
              <a:t>Retorische middelen (hyperbool, herhaling, climax) </a:t>
            </a:r>
          </a:p>
          <a:p>
            <a:pPr>
              <a:buFontTx/>
              <a:buChar char="-"/>
            </a:pPr>
            <a:r>
              <a:rPr lang="nl-NL" sz="2000" dirty="0">
                <a:latin typeface="Bierstadt" panose="020B0004020202020204" pitchFamily="34" charset="0"/>
              </a:rPr>
              <a:t>Uitdrukkingen </a:t>
            </a:r>
          </a:p>
          <a:p>
            <a:pPr>
              <a:buFontTx/>
              <a:buChar char="-"/>
            </a:pPr>
            <a:r>
              <a:rPr lang="nl-NL" sz="2000" dirty="0">
                <a:latin typeface="Bierstadt" panose="020B0004020202020204" pitchFamily="34" charset="0"/>
              </a:rPr>
              <a:t> </a:t>
            </a:r>
            <a:r>
              <a:rPr lang="nl-NL" sz="2000" dirty="0" err="1">
                <a:latin typeface="Bierstadt" panose="020B0004020202020204" pitchFamily="34" charset="0"/>
              </a:rPr>
              <a:t>Proxemiek</a:t>
            </a:r>
            <a:r>
              <a:rPr lang="nl-NL" sz="2000" dirty="0">
                <a:latin typeface="Bierstadt" panose="020B0004020202020204" pitchFamily="34" charset="0"/>
              </a:rPr>
              <a:t>, lichaamstaal </a:t>
            </a:r>
          </a:p>
          <a:p>
            <a:pPr>
              <a:buFontTx/>
              <a:buChar char="-"/>
            </a:pPr>
            <a:r>
              <a:rPr lang="nl-NL" sz="2000" dirty="0">
                <a:latin typeface="Bierstadt" panose="020B0004020202020204" pitchFamily="34" charset="0"/>
              </a:rPr>
              <a:t> Culturele verwijzingen</a:t>
            </a:r>
            <a:endParaRPr lang="it-IT" sz="2000" dirty="0">
              <a:latin typeface="Bierstadt" panose="020B0004020202020204" pitchFamily="34" charset="0"/>
            </a:endParaRPr>
          </a:p>
        </p:txBody>
      </p:sp>
      <p:sp>
        <p:nvSpPr>
          <p:cNvPr id="6" name="CasellaDiTesto 5">
            <a:extLst>
              <a:ext uri="{FF2B5EF4-FFF2-40B4-BE49-F238E27FC236}">
                <a16:creationId xmlns:a16="http://schemas.microsoft.com/office/drawing/2014/main" id="{C181AC8B-DEC1-7C14-02F3-8E3BB56B5B1C}"/>
              </a:ext>
            </a:extLst>
          </p:cNvPr>
          <p:cNvSpPr txBox="1"/>
          <p:nvPr/>
        </p:nvSpPr>
        <p:spPr>
          <a:xfrm>
            <a:off x="9511457" y="6657945"/>
            <a:ext cx="2680541"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www.flickr.com/photos/ministeriebz/16209605457">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it-IT" sz="700">
              <a:solidFill>
                <a:srgbClr val="FFFFFF"/>
              </a:solidFill>
            </a:endParaRPr>
          </a:p>
        </p:txBody>
      </p:sp>
    </p:spTree>
    <p:extLst>
      <p:ext uri="{BB962C8B-B14F-4D97-AF65-F5344CB8AC3E}">
        <p14:creationId xmlns:p14="http://schemas.microsoft.com/office/powerpoint/2010/main" val="217790780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2089</TotalTime>
  <Words>1649</Words>
  <Application>Microsoft Office PowerPoint</Application>
  <PresentationFormat>Widescreen</PresentationFormat>
  <Paragraphs>69</Paragraphs>
  <Slides>16</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16</vt:i4>
      </vt:variant>
    </vt:vector>
  </HeadingPairs>
  <TitlesOfParts>
    <vt:vector size="25" baseType="lpstr">
      <vt:lpstr>Abadi</vt:lpstr>
      <vt:lpstr>Angsana New</vt:lpstr>
      <vt:lpstr>Arial</vt:lpstr>
      <vt:lpstr>Bierstadt</vt:lpstr>
      <vt:lpstr>Calibri</vt:lpstr>
      <vt:lpstr>Calibri Light</vt:lpstr>
      <vt:lpstr>Effra-Bold</vt:lpstr>
      <vt:lpstr>Times New Roman</vt:lpstr>
      <vt:lpstr>Tema di Office</vt:lpstr>
      <vt:lpstr>POLITIEKE RETORIEK</vt:lpstr>
      <vt:lpstr>Presentazione standard di PowerPoint</vt:lpstr>
      <vt:lpstr>Presentazione standard di PowerPoint</vt:lpstr>
      <vt:lpstr>Debat Wilders – Pechtold </vt:lpstr>
      <vt:lpstr>Wilders: Tweede Kamer is een nepparlement </vt:lpstr>
      <vt:lpstr>Kenmerken van dit debat</vt:lpstr>
      <vt:lpstr>Presentazione standard di PowerPoint</vt:lpstr>
      <vt:lpstr>Presentazione standard di PowerPoint</vt:lpstr>
      <vt:lpstr>HUISWERK</vt:lpstr>
      <vt:lpstr>Presentazione standard di PowerPoint</vt:lpstr>
      <vt:lpstr>Partijen in Nederland </vt:lpstr>
      <vt:lpstr>BBB </vt:lpstr>
      <vt:lpstr>Partijen in Vlaanderen</vt:lpstr>
      <vt:lpstr>Het woord ‘links’ is besmet</vt:lpstr>
      <vt:lpstr>Het woord ‘links’ is besmet</vt:lpstr>
      <vt:lpstr>Het woord ‘links’ is besmet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POLITIEKE RETORIEK</dc:title>
  <dc:creator>GENTILE PAOLA</dc:creator>
  <cp:lastModifiedBy>GENTILE PAOLA</cp:lastModifiedBy>
  <cp:revision>43</cp:revision>
  <dcterms:created xsi:type="dcterms:W3CDTF">2023-02-18T10:45:24Z</dcterms:created>
  <dcterms:modified xsi:type="dcterms:W3CDTF">2023-12-07T14:36:57Z</dcterms:modified>
</cp:coreProperties>
</file>