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4"/>
  </p:notesMasterIdLst>
  <p:sldIdLst>
    <p:sldId id="256" r:id="rId2"/>
    <p:sldId id="257" r:id="rId3"/>
    <p:sldId id="260" r:id="rId4"/>
    <p:sldId id="261" r:id="rId5"/>
    <p:sldId id="262" r:id="rId6"/>
    <p:sldId id="263" r:id="rId7"/>
    <p:sldId id="259" r:id="rId8"/>
    <p:sldId id="270" r:id="rId9"/>
    <p:sldId id="267" r:id="rId10"/>
    <p:sldId id="268" r:id="rId11"/>
    <p:sldId id="269" r:id="rId12"/>
    <p:sldId id="271"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46" autoAdjust="0"/>
    <p:restoredTop sz="94660"/>
  </p:normalViewPr>
  <p:slideViewPr>
    <p:cSldViewPr snapToGrid="0">
      <p:cViewPr varScale="1">
        <p:scale>
          <a:sx n="108" d="100"/>
          <a:sy n="108" d="100"/>
        </p:scale>
        <p:origin x="5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BADACD-5DED-4F03-A24E-25E17EBDA3EF}"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2B613C6B-0C47-4AF2-8746-5ABC92CEBA57}">
      <dgm:prSet/>
      <dgm:spPr/>
      <dgm:t>
        <a:bodyPr/>
        <a:lstStyle/>
        <a:p>
          <a:pPr>
            <a:lnSpc>
              <a:spcPct val="100000"/>
            </a:lnSpc>
            <a:defRPr b="1"/>
          </a:pPr>
          <a:r>
            <a:rPr lang="it-IT"/>
            <a:t>Morgen inhaalles 11-13, lokaal C1</a:t>
          </a:r>
          <a:endParaRPr lang="en-US"/>
        </a:p>
      </dgm:t>
    </dgm:pt>
    <dgm:pt modelId="{FC86E844-69C5-4063-A0AE-8C7E3D06720E}" type="parTrans" cxnId="{8E54A18A-A031-4CA1-8868-58F09C5F4F77}">
      <dgm:prSet/>
      <dgm:spPr/>
      <dgm:t>
        <a:bodyPr/>
        <a:lstStyle/>
        <a:p>
          <a:endParaRPr lang="en-US"/>
        </a:p>
      </dgm:t>
    </dgm:pt>
    <dgm:pt modelId="{59FAC28F-731A-4FA6-8B40-4ABAA9F5EFE9}" type="sibTrans" cxnId="{8E54A18A-A031-4CA1-8868-58F09C5F4F77}">
      <dgm:prSet/>
      <dgm:spPr/>
      <dgm:t>
        <a:bodyPr/>
        <a:lstStyle/>
        <a:p>
          <a:endParaRPr lang="en-US"/>
        </a:p>
      </dgm:t>
    </dgm:pt>
    <dgm:pt modelId="{BC1A2E5F-D09D-40F0-AE59-C956FDB12E21}">
      <dgm:prSet/>
      <dgm:spPr/>
      <dgm:t>
        <a:bodyPr/>
        <a:lstStyle/>
        <a:p>
          <a:pPr>
            <a:lnSpc>
              <a:spcPct val="100000"/>
            </a:lnSpc>
            <a:defRPr b="1"/>
          </a:pPr>
          <a:r>
            <a:rPr lang="it-IT"/>
            <a:t>Activiteitenlijst: </a:t>
          </a:r>
          <a:endParaRPr lang="en-US"/>
        </a:p>
      </dgm:t>
    </dgm:pt>
    <dgm:pt modelId="{6F9FB562-9F51-4059-AF69-1FE8F4E6EB61}" type="parTrans" cxnId="{B909EC5E-E76B-4228-8854-101AAF13F618}">
      <dgm:prSet/>
      <dgm:spPr/>
      <dgm:t>
        <a:bodyPr/>
        <a:lstStyle/>
        <a:p>
          <a:endParaRPr lang="en-US"/>
        </a:p>
      </dgm:t>
    </dgm:pt>
    <dgm:pt modelId="{91035CC1-4EF4-469C-B297-74F2BB78D039}" type="sibTrans" cxnId="{B909EC5E-E76B-4228-8854-101AAF13F618}">
      <dgm:prSet/>
      <dgm:spPr/>
      <dgm:t>
        <a:bodyPr/>
        <a:lstStyle/>
        <a:p>
          <a:endParaRPr lang="en-US"/>
        </a:p>
      </dgm:t>
    </dgm:pt>
    <dgm:pt modelId="{F5F6C6A5-5A28-47D6-8C7C-F911B386F237}">
      <dgm:prSet/>
      <dgm:spPr/>
      <dgm:t>
        <a:bodyPr/>
        <a:lstStyle/>
        <a:p>
          <a:pPr>
            <a:lnSpc>
              <a:spcPct val="100000"/>
            </a:lnSpc>
          </a:pPr>
          <a:r>
            <a:rPr lang="it-IT"/>
            <a:t>Masterclass literair vertalen (januari en/of februari) </a:t>
          </a:r>
          <a:endParaRPr lang="en-US"/>
        </a:p>
      </dgm:t>
    </dgm:pt>
    <dgm:pt modelId="{42B22304-F30E-4DCB-8D24-AC27B67C34AE}" type="parTrans" cxnId="{ADA7E9E7-A7D3-4F78-ACC2-5409E8AE1BB1}">
      <dgm:prSet/>
      <dgm:spPr/>
      <dgm:t>
        <a:bodyPr/>
        <a:lstStyle/>
        <a:p>
          <a:endParaRPr lang="en-US"/>
        </a:p>
      </dgm:t>
    </dgm:pt>
    <dgm:pt modelId="{A8CF7790-3526-4EC8-9D83-956CE82C94FA}" type="sibTrans" cxnId="{ADA7E9E7-A7D3-4F78-ACC2-5409E8AE1BB1}">
      <dgm:prSet/>
      <dgm:spPr/>
      <dgm:t>
        <a:bodyPr/>
        <a:lstStyle/>
        <a:p>
          <a:endParaRPr lang="en-US"/>
        </a:p>
      </dgm:t>
    </dgm:pt>
    <dgm:pt modelId="{AA1B1D18-C87C-40FA-8720-C555EBFB1101}">
      <dgm:prSet/>
      <dgm:spPr/>
      <dgm:t>
        <a:bodyPr/>
        <a:lstStyle/>
        <a:p>
          <a:pPr>
            <a:lnSpc>
              <a:spcPct val="100000"/>
            </a:lnSpc>
          </a:pPr>
          <a:r>
            <a:rPr lang="it-IT"/>
            <a:t>Tweede deel van deze cursus: prof. Mia Ratinckx (KU Leuven) in maart </a:t>
          </a:r>
          <a:endParaRPr lang="en-US" dirty="0"/>
        </a:p>
      </dgm:t>
    </dgm:pt>
    <dgm:pt modelId="{DDD47A88-A831-4265-990F-EAA5F6D09768}" type="parTrans" cxnId="{A0E4C500-FC3E-4A2D-A726-69AD6EA57782}">
      <dgm:prSet/>
      <dgm:spPr/>
      <dgm:t>
        <a:bodyPr/>
        <a:lstStyle/>
        <a:p>
          <a:endParaRPr lang="en-US"/>
        </a:p>
      </dgm:t>
    </dgm:pt>
    <dgm:pt modelId="{A770416C-3454-4E80-9244-59CAB5C680CF}" type="sibTrans" cxnId="{A0E4C500-FC3E-4A2D-A726-69AD6EA57782}">
      <dgm:prSet/>
      <dgm:spPr/>
      <dgm:t>
        <a:bodyPr/>
        <a:lstStyle/>
        <a:p>
          <a:endParaRPr lang="en-US"/>
        </a:p>
      </dgm:t>
    </dgm:pt>
    <dgm:pt modelId="{768ABB4A-6861-42E4-84EE-5031ABB2341E}">
      <dgm:prSet/>
      <dgm:spPr/>
      <dgm:t>
        <a:bodyPr/>
        <a:lstStyle/>
        <a:p>
          <a:pPr>
            <a:lnSpc>
              <a:spcPct val="100000"/>
            </a:lnSpc>
          </a:pPr>
          <a:r>
            <a:rPr lang="it-IT" dirty="0"/>
            <a:t>4-8 </a:t>
          </a:r>
          <a:r>
            <a:rPr lang="it-IT" dirty="0" err="1"/>
            <a:t>maart</a:t>
          </a:r>
          <a:r>
            <a:rPr lang="it-IT" dirty="0"/>
            <a:t>: </a:t>
          </a:r>
          <a:r>
            <a:rPr lang="it-IT" dirty="0" err="1"/>
            <a:t>bezoek</a:t>
          </a:r>
          <a:r>
            <a:rPr lang="it-IT" dirty="0"/>
            <a:t> in Trieste van de </a:t>
          </a:r>
          <a:r>
            <a:rPr lang="it-IT" dirty="0" err="1"/>
            <a:t>studenten</a:t>
          </a:r>
          <a:r>
            <a:rPr lang="it-IT" dirty="0"/>
            <a:t> van CVO </a:t>
          </a:r>
          <a:r>
            <a:rPr lang="it-IT" dirty="0" err="1"/>
            <a:t>Encora</a:t>
          </a:r>
          <a:r>
            <a:rPr lang="it-IT" dirty="0"/>
            <a:t>, Antwerpen. </a:t>
          </a:r>
          <a:endParaRPr lang="en-US" dirty="0"/>
        </a:p>
      </dgm:t>
    </dgm:pt>
    <dgm:pt modelId="{54B5D8B6-4763-4A02-8C8E-D180C640406E}" type="parTrans" cxnId="{1BC002D2-B7F9-4549-AB22-078CA1232F82}">
      <dgm:prSet/>
      <dgm:spPr/>
      <dgm:t>
        <a:bodyPr/>
        <a:lstStyle/>
        <a:p>
          <a:endParaRPr lang="en-US"/>
        </a:p>
      </dgm:t>
    </dgm:pt>
    <dgm:pt modelId="{7174C109-EA42-490F-939E-DA2CD822121D}" type="sibTrans" cxnId="{1BC002D2-B7F9-4549-AB22-078CA1232F82}">
      <dgm:prSet/>
      <dgm:spPr/>
      <dgm:t>
        <a:bodyPr/>
        <a:lstStyle/>
        <a:p>
          <a:endParaRPr lang="en-US"/>
        </a:p>
      </dgm:t>
    </dgm:pt>
    <dgm:pt modelId="{C9602DEA-BE3F-4E85-B432-3FBD75603E16}" type="pres">
      <dgm:prSet presAssocID="{15BADACD-5DED-4F03-A24E-25E17EBDA3EF}" presName="root" presStyleCnt="0">
        <dgm:presLayoutVars>
          <dgm:dir/>
          <dgm:resizeHandles val="exact"/>
        </dgm:presLayoutVars>
      </dgm:prSet>
      <dgm:spPr/>
    </dgm:pt>
    <dgm:pt modelId="{AD3C2886-EBC1-4049-B80F-942A868771D8}" type="pres">
      <dgm:prSet presAssocID="{2B613C6B-0C47-4AF2-8746-5ABC92CEBA57}" presName="compNode" presStyleCnt="0"/>
      <dgm:spPr/>
    </dgm:pt>
    <dgm:pt modelId="{222B067E-1084-4F32-BE54-CC200B583653}" type="pres">
      <dgm:prSet presAssocID="{2B613C6B-0C47-4AF2-8746-5ABC92CEBA5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ole"/>
        </a:ext>
      </dgm:extLst>
    </dgm:pt>
    <dgm:pt modelId="{604E3A18-4C62-43F1-919F-026C835DE296}" type="pres">
      <dgm:prSet presAssocID="{2B613C6B-0C47-4AF2-8746-5ABC92CEBA57}" presName="iconSpace" presStyleCnt="0"/>
      <dgm:spPr/>
    </dgm:pt>
    <dgm:pt modelId="{FF76D2D8-CA52-43C6-BC6D-4FFFBA730AB3}" type="pres">
      <dgm:prSet presAssocID="{2B613C6B-0C47-4AF2-8746-5ABC92CEBA57}" presName="parTx" presStyleLbl="revTx" presStyleIdx="0" presStyleCnt="4">
        <dgm:presLayoutVars>
          <dgm:chMax val="0"/>
          <dgm:chPref val="0"/>
        </dgm:presLayoutVars>
      </dgm:prSet>
      <dgm:spPr/>
    </dgm:pt>
    <dgm:pt modelId="{CDD8640A-D204-4FBA-8E02-36D32E3318F9}" type="pres">
      <dgm:prSet presAssocID="{2B613C6B-0C47-4AF2-8746-5ABC92CEBA57}" presName="txSpace" presStyleCnt="0"/>
      <dgm:spPr/>
    </dgm:pt>
    <dgm:pt modelId="{DF76DFDE-5025-4859-9F61-3178599D1437}" type="pres">
      <dgm:prSet presAssocID="{2B613C6B-0C47-4AF2-8746-5ABC92CEBA57}" presName="desTx" presStyleLbl="revTx" presStyleIdx="1" presStyleCnt="4">
        <dgm:presLayoutVars/>
      </dgm:prSet>
      <dgm:spPr/>
    </dgm:pt>
    <dgm:pt modelId="{9EE92CE7-90A9-4B84-A8FA-559997FE9D95}" type="pres">
      <dgm:prSet presAssocID="{59FAC28F-731A-4FA6-8B40-4ABAA9F5EFE9}" presName="sibTrans" presStyleCnt="0"/>
      <dgm:spPr/>
    </dgm:pt>
    <dgm:pt modelId="{64C4C7B1-1136-479A-8677-B38C6825FCBD}" type="pres">
      <dgm:prSet presAssocID="{BC1A2E5F-D09D-40F0-AE59-C956FDB12E21}" presName="compNode" presStyleCnt="0"/>
      <dgm:spPr/>
    </dgm:pt>
    <dgm:pt modelId="{04565278-CDE4-4FC2-AAC5-9DFF16A8FDBE}" type="pres">
      <dgm:prSet presAssocID="{BC1A2E5F-D09D-40F0-AE59-C956FDB12E2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Libri"/>
        </a:ext>
      </dgm:extLst>
    </dgm:pt>
    <dgm:pt modelId="{C7F47D1B-F4C8-4C7F-B20B-9F283C451838}" type="pres">
      <dgm:prSet presAssocID="{BC1A2E5F-D09D-40F0-AE59-C956FDB12E21}" presName="iconSpace" presStyleCnt="0"/>
      <dgm:spPr/>
    </dgm:pt>
    <dgm:pt modelId="{776DB986-34D1-4DA2-8B36-9C00ECAAE624}" type="pres">
      <dgm:prSet presAssocID="{BC1A2E5F-D09D-40F0-AE59-C956FDB12E21}" presName="parTx" presStyleLbl="revTx" presStyleIdx="2" presStyleCnt="4">
        <dgm:presLayoutVars>
          <dgm:chMax val="0"/>
          <dgm:chPref val="0"/>
        </dgm:presLayoutVars>
      </dgm:prSet>
      <dgm:spPr/>
    </dgm:pt>
    <dgm:pt modelId="{0DC4DF94-E761-4687-946D-EBA14C70A841}" type="pres">
      <dgm:prSet presAssocID="{BC1A2E5F-D09D-40F0-AE59-C956FDB12E21}" presName="txSpace" presStyleCnt="0"/>
      <dgm:spPr/>
    </dgm:pt>
    <dgm:pt modelId="{8D0FF478-5732-4F66-9ECC-FF70D56BCCB5}" type="pres">
      <dgm:prSet presAssocID="{BC1A2E5F-D09D-40F0-AE59-C956FDB12E21}" presName="desTx" presStyleLbl="revTx" presStyleIdx="3" presStyleCnt="4">
        <dgm:presLayoutVars/>
      </dgm:prSet>
      <dgm:spPr/>
    </dgm:pt>
  </dgm:ptLst>
  <dgm:cxnLst>
    <dgm:cxn modelId="{A0E4C500-FC3E-4A2D-A726-69AD6EA57782}" srcId="{BC1A2E5F-D09D-40F0-AE59-C956FDB12E21}" destId="{AA1B1D18-C87C-40FA-8720-C555EBFB1101}" srcOrd="1" destOrd="0" parTransId="{DDD47A88-A831-4265-990F-EAA5F6D09768}" sibTransId="{A770416C-3454-4E80-9244-59CAB5C680CF}"/>
    <dgm:cxn modelId="{B909EC5E-E76B-4228-8854-101AAF13F618}" srcId="{15BADACD-5DED-4F03-A24E-25E17EBDA3EF}" destId="{BC1A2E5F-D09D-40F0-AE59-C956FDB12E21}" srcOrd="1" destOrd="0" parTransId="{6F9FB562-9F51-4059-AF69-1FE8F4E6EB61}" sibTransId="{91035CC1-4EF4-469C-B297-74F2BB78D039}"/>
    <dgm:cxn modelId="{CC305142-39BD-4131-B006-81E61232A885}" type="presOf" srcId="{F5F6C6A5-5A28-47D6-8C7C-F911B386F237}" destId="{8D0FF478-5732-4F66-9ECC-FF70D56BCCB5}" srcOrd="0" destOrd="0" presId="urn:microsoft.com/office/officeart/2018/5/layout/CenteredIconLabelDescriptionList"/>
    <dgm:cxn modelId="{3EA74B46-4CAB-484C-BC0D-E12FA39DB80D}" type="presOf" srcId="{15BADACD-5DED-4F03-A24E-25E17EBDA3EF}" destId="{C9602DEA-BE3F-4E85-B432-3FBD75603E16}" srcOrd="0" destOrd="0" presId="urn:microsoft.com/office/officeart/2018/5/layout/CenteredIconLabelDescriptionList"/>
    <dgm:cxn modelId="{C1F30986-B191-4D67-B1E8-927A612F5FC3}" type="presOf" srcId="{2B613C6B-0C47-4AF2-8746-5ABC92CEBA57}" destId="{FF76D2D8-CA52-43C6-BC6D-4FFFBA730AB3}" srcOrd="0" destOrd="0" presId="urn:microsoft.com/office/officeart/2018/5/layout/CenteredIconLabelDescriptionList"/>
    <dgm:cxn modelId="{8E54A18A-A031-4CA1-8868-58F09C5F4F77}" srcId="{15BADACD-5DED-4F03-A24E-25E17EBDA3EF}" destId="{2B613C6B-0C47-4AF2-8746-5ABC92CEBA57}" srcOrd="0" destOrd="0" parTransId="{FC86E844-69C5-4063-A0AE-8C7E3D06720E}" sibTransId="{59FAC28F-731A-4FA6-8B40-4ABAA9F5EFE9}"/>
    <dgm:cxn modelId="{F78C9CBD-3FF4-4525-A4A9-CC46A43BC9FE}" type="presOf" srcId="{BC1A2E5F-D09D-40F0-AE59-C956FDB12E21}" destId="{776DB986-34D1-4DA2-8B36-9C00ECAAE624}" srcOrd="0" destOrd="0" presId="urn:microsoft.com/office/officeart/2018/5/layout/CenteredIconLabelDescriptionList"/>
    <dgm:cxn modelId="{1BC002D2-B7F9-4549-AB22-078CA1232F82}" srcId="{BC1A2E5F-D09D-40F0-AE59-C956FDB12E21}" destId="{768ABB4A-6861-42E4-84EE-5031ABB2341E}" srcOrd="2" destOrd="0" parTransId="{54B5D8B6-4763-4A02-8C8E-D180C640406E}" sibTransId="{7174C109-EA42-490F-939E-DA2CD822121D}"/>
    <dgm:cxn modelId="{DC5A1ED6-A831-4C29-A057-2AE7EF21FDAC}" type="presOf" srcId="{768ABB4A-6861-42E4-84EE-5031ABB2341E}" destId="{8D0FF478-5732-4F66-9ECC-FF70D56BCCB5}" srcOrd="0" destOrd="2" presId="urn:microsoft.com/office/officeart/2018/5/layout/CenteredIconLabelDescriptionList"/>
    <dgm:cxn modelId="{71C57BDB-E69F-423C-B9F3-1B7BB501F744}" type="presOf" srcId="{AA1B1D18-C87C-40FA-8720-C555EBFB1101}" destId="{8D0FF478-5732-4F66-9ECC-FF70D56BCCB5}" srcOrd="0" destOrd="1" presId="urn:microsoft.com/office/officeart/2018/5/layout/CenteredIconLabelDescriptionList"/>
    <dgm:cxn modelId="{ADA7E9E7-A7D3-4F78-ACC2-5409E8AE1BB1}" srcId="{BC1A2E5F-D09D-40F0-AE59-C956FDB12E21}" destId="{F5F6C6A5-5A28-47D6-8C7C-F911B386F237}" srcOrd="0" destOrd="0" parTransId="{42B22304-F30E-4DCB-8D24-AC27B67C34AE}" sibTransId="{A8CF7790-3526-4EC8-9D83-956CE82C94FA}"/>
    <dgm:cxn modelId="{2D5DB432-4591-42A1-BA4F-28F1DA2E25CA}" type="presParOf" srcId="{C9602DEA-BE3F-4E85-B432-3FBD75603E16}" destId="{AD3C2886-EBC1-4049-B80F-942A868771D8}" srcOrd="0" destOrd="0" presId="urn:microsoft.com/office/officeart/2018/5/layout/CenteredIconLabelDescriptionList"/>
    <dgm:cxn modelId="{E7BFE404-F27F-47BF-9910-D5ACA60F2468}" type="presParOf" srcId="{AD3C2886-EBC1-4049-B80F-942A868771D8}" destId="{222B067E-1084-4F32-BE54-CC200B583653}" srcOrd="0" destOrd="0" presId="urn:microsoft.com/office/officeart/2018/5/layout/CenteredIconLabelDescriptionList"/>
    <dgm:cxn modelId="{DADEC262-D7F0-40EA-8F4F-181B097F5466}" type="presParOf" srcId="{AD3C2886-EBC1-4049-B80F-942A868771D8}" destId="{604E3A18-4C62-43F1-919F-026C835DE296}" srcOrd="1" destOrd="0" presId="urn:microsoft.com/office/officeart/2018/5/layout/CenteredIconLabelDescriptionList"/>
    <dgm:cxn modelId="{B88CE3A4-878F-43EA-99DC-9821B1B1F3FF}" type="presParOf" srcId="{AD3C2886-EBC1-4049-B80F-942A868771D8}" destId="{FF76D2D8-CA52-43C6-BC6D-4FFFBA730AB3}" srcOrd="2" destOrd="0" presId="urn:microsoft.com/office/officeart/2018/5/layout/CenteredIconLabelDescriptionList"/>
    <dgm:cxn modelId="{BB3B961B-D70B-416F-98A3-15105848345F}" type="presParOf" srcId="{AD3C2886-EBC1-4049-B80F-942A868771D8}" destId="{CDD8640A-D204-4FBA-8E02-36D32E3318F9}" srcOrd="3" destOrd="0" presId="urn:microsoft.com/office/officeart/2018/5/layout/CenteredIconLabelDescriptionList"/>
    <dgm:cxn modelId="{CE415C6F-63C7-431A-9D67-4813092C7A92}" type="presParOf" srcId="{AD3C2886-EBC1-4049-B80F-942A868771D8}" destId="{DF76DFDE-5025-4859-9F61-3178599D1437}" srcOrd="4" destOrd="0" presId="urn:microsoft.com/office/officeart/2018/5/layout/CenteredIconLabelDescriptionList"/>
    <dgm:cxn modelId="{D66CD297-6B69-4909-9C43-91F7FD23A7BA}" type="presParOf" srcId="{C9602DEA-BE3F-4E85-B432-3FBD75603E16}" destId="{9EE92CE7-90A9-4B84-A8FA-559997FE9D95}" srcOrd="1" destOrd="0" presId="urn:microsoft.com/office/officeart/2018/5/layout/CenteredIconLabelDescriptionList"/>
    <dgm:cxn modelId="{497ADAAF-439C-4C16-BBAA-4FB733C4F13A}" type="presParOf" srcId="{C9602DEA-BE3F-4E85-B432-3FBD75603E16}" destId="{64C4C7B1-1136-479A-8677-B38C6825FCBD}" srcOrd="2" destOrd="0" presId="urn:microsoft.com/office/officeart/2018/5/layout/CenteredIconLabelDescriptionList"/>
    <dgm:cxn modelId="{2510C09A-2C49-4103-B53E-D6876524725C}" type="presParOf" srcId="{64C4C7B1-1136-479A-8677-B38C6825FCBD}" destId="{04565278-CDE4-4FC2-AAC5-9DFF16A8FDBE}" srcOrd="0" destOrd="0" presId="urn:microsoft.com/office/officeart/2018/5/layout/CenteredIconLabelDescriptionList"/>
    <dgm:cxn modelId="{441C3C21-99CE-4B36-A71D-B8CBC9CC00B2}" type="presParOf" srcId="{64C4C7B1-1136-479A-8677-B38C6825FCBD}" destId="{C7F47D1B-F4C8-4C7F-B20B-9F283C451838}" srcOrd="1" destOrd="0" presId="urn:microsoft.com/office/officeart/2018/5/layout/CenteredIconLabelDescriptionList"/>
    <dgm:cxn modelId="{7DABF69C-BB28-43DC-A4FC-5A96ED9D5327}" type="presParOf" srcId="{64C4C7B1-1136-479A-8677-B38C6825FCBD}" destId="{776DB986-34D1-4DA2-8B36-9C00ECAAE624}" srcOrd="2" destOrd="0" presId="urn:microsoft.com/office/officeart/2018/5/layout/CenteredIconLabelDescriptionList"/>
    <dgm:cxn modelId="{A7A12F52-5826-4858-9D4B-6AE5C01E8A24}" type="presParOf" srcId="{64C4C7B1-1136-479A-8677-B38C6825FCBD}" destId="{0DC4DF94-E761-4687-946D-EBA14C70A841}" srcOrd="3" destOrd="0" presId="urn:microsoft.com/office/officeart/2018/5/layout/CenteredIconLabelDescriptionList"/>
    <dgm:cxn modelId="{6A06BB34-090A-4B91-B959-C6D4E7E62C59}" type="presParOf" srcId="{64C4C7B1-1136-479A-8677-B38C6825FCBD}" destId="{8D0FF478-5732-4F66-9ECC-FF70D56BCCB5}"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B067E-1084-4F32-BE54-CC200B583653}">
      <dsp:nvSpPr>
        <dsp:cNvPr id="0" name=""/>
        <dsp:cNvSpPr/>
      </dsp:nvSpPr>
      <dsp:spPr>
        <a:xfrm>
          <a:off x="1963800" y="216162"/>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76D2D8-CA52-43C6-BC6D-4FFFBA730AB3}">
      <dsp:nvSpPr>
        <dsp:cNvPr id="0" name=""/>
        <dsp:cNvSpPr/>
      </dsp:nvSpPr>
      <dsp:spPr>
        <a:xfrm>
          <a:off x="559800" y="1896680"/>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it-IT" sz="2100" kern="1200"/>
            <a:t>Morgen inhaalles 11-13, lokaal C1</a:t>
          </a:r>
          <a:endParaRPr lang="en-US" sz="2100" kern="1200"/>
        </a:p>
      </dsp:txBody>
      <dsp:txXfrm>
        <a:off x="559800" y="1896680"/>
        <a:ext cx="4320000" cy="648000"/>
      </dsp:txXfrm>
    </dsp:sp>
    <dsp:sp modelId="{DF76DFDE-5025-4859-9F61-3178599D1437}">
      <dsp:nvSpPr>
        <dsp:cNvPr id="0" name=""/>
        <dsp:cNvSpPr/>
      </dsp:nvSpPr>
      <dsp:spPr>
        <a:xfrm>
          <a:off x="559800" y="2623060"/>
          <a:ext cx="4320000" cy="1512114"/>
        </a:xfrm>
        <a:prstGeom prst="rect">
          <a:avLst/>
        </a:prstGeom>
        <a:noFill/>
        <a:ln>
          <a:noFill/>
        </a:ln>
        <a:effectLst/>
      </dsp:spPr>
      <dsp:style>
        <a:lnRef idx="0">
          <a:scrgbClr r="0" g="0" b="0"/>
        </a:lnRef>
        <a:fillRef idx="0">
          <a:scrgbClr r="0" g="0" b="0"/>
        </a:fillRef>
        <a:effectRef idx="0">
          <a:scrgbClr r="0" g="0" b="0"/>
        </a:effectRef>
        <a:fontRef idx="minor"/>
      </dsp:style>
    </dsp:sp>
    <dsp:sp modelId="{04565278-CDE4-4FC2-AAC5-9DFF16A8FDBE}">
      <dsp:nvSpPr>
        <dsp:cNvPr id="0" name=""/>
        <dsp:cNvSpPr/>
      </dsp:nvSpPr>
      <dsp:spPr>
        <a:xfrm>
          <a:off x="7039800" y="216162"/>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6DB986-34D1-4DA2-8B36-9C00ECAAE624}">
      <dsp:nvSpPr>
        <dsp:cNvPr id="0" name=""/>
        <dsp:cNvSpPr/>
      </dsp:nvSpPr>
      <dsp:spPr>
        <a:xfrm>
          <a:off x="5635800" y="1896680"/>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it-IT" sz="2100" kern="1200"/>
            <a:t>Activiteitenlijst: </a:t>
          </a:r>
          <a:endParaRPr lang="en-US" sz="2100" kern="1200"/>
        </a:p>
      </dsp:txBody>
      <dsp:txXfrm>
        <a:off x="5635800" y="1896680"/>
        <a:ext cx="4320000" cy="648000"/>
      </dsp:txXfrm>
    </dsp:sp>
    <dsp:sp modelId="{8D0FF478-5732-4F66-9ECC-FF70D56BCCB5}">
      <dsp:nvSpPr>
        <dsp:cNvPr id="0" name=""/>
        <dsp:cNvSpPr/>
      </dsp:nvSpPr>
      <dsp:spPr>
        <a:xfrm>
          <a:off x="5635800" y="2623060"/>
          <a:ext cx="4320000" cy="1512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it-IT" sz="1600" kern="1200"/>
            <a:t>Masterclass literair vertalen (januari en/of februari) </a:t>
          </a:r>
          <a:endParaRPr lang="en-US" sz="1600" kern="1200"/>
        </a:p>
        <a:p>
          <a:pPr marL="0" lvl="0" indent="0" algn="ctr" defTabSz="711200">
            <a:lnSpc>
              <a:spcPct val="100000"/>
            </a:lnSpc>
            <a:spcBef>
              <a:spcPct val="0"/>
            </a:spcBef>
            <a:spcAft>
              <a:spcPct val="35000"/>
            </a:spcAft>
            <a:buNone/>
          </a:pPr>
          <a:r>
            <a:rPr lang="it-IT" sz="1600" kern="1200"/>
            <a:t>Tweede deel van deze cursus: prof. Mia Ratinckx (KU Leuven) in maart </a:t>
          </a:r>
          <a:endParaRPr lang="en-US" sz="1600" kern="1200" dirty="0"/>
        </a:p>
        <a:p>
          <a:pPr marL="0" lvl="0" indent="0" algn="ctr" defTabSz="711200">
            <a:lnSpc>
              <a:spcPct val="100000"/>
            </a:lnSpc>
            <a:spcBef>
              <a:spcPct val="0"/>
            </a:spcBef>
            <a:spcAft>
              <a:spcPct val="35000"/>
            </a:spcAft>
            <a:buNone/>
          </a:pPr>
          <a:r>
            <a:rPr lang="it-IT" sz="1600" kern="1200" dirty="0"/>
            <a:t>4-8 </a:t>
          </a:r>
          <a:r>
            <a:rPr lang="it-IT" sz="1600" kern="1200" dirty="0" err="1"/>
            <a:t>maart</a:t>
          </a:r>
          <a:r>
            <a:rPr lang="it-IT" sz="1600" kern="1200" dirty="0"/>
            <a:t>: </a:t>
          </a:r>
          <a:r>
            <a:rPr lang="it-IT" sz="1600" kern="1200" dirty="0" err="1"/>
            <a:t>bezoek</a:t>
          </a:r>
          <a:r>
            <a:rPr lang="it-IT" sz="1600" kern="1200" dirty="0"/>
            <a:t> in Trieste van de </a:t>
          </a:r>
          <a:r>
            <a:rPr lang="it-IT" sz="1600" kern="1200" dirty="0" err="1"/>
            <a:t>studenten</a:t>
          </a:r>
          <a:r>
            <a:rPr lang="it-IT" sz="1600" kern="1200" dirty="0"/>
            <a:t> van CVO </a:t>
          </a:r>
          <a:r>
            <a:rPr lang="it-IT" sz="1600" kern="1200" dirty="0" err="1"/>
            <a:t>Encora</a:t>
          </a:r>
          <a:r>
            <a:rPr lang="it-IT" sz="1600" kern="1200" dirty="0"/>
            <a:t>, Antwerpen. </a:t>
          </a:r>
          <a:endParaRPr lang="en-US" sz="1600" kern="1200" dirty="0"/>
        </a:p>
      </dsp:txBody>
      <dsp:txXfrm>
        <a:off x="5635800" y="2623060"/>
        <a:ext cx="4320000" cy="1512114"/>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FA081-CA0D-449D-8008-BDF3C2A9901C}" type="datetimeFigureOut">
              <a:rPr lang="it-IT" smtClean="0"/>
              <a:t>11/01/2024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D11F76-E1FD-40BE-8EEA-50CD4156FD05}" type="slidenum">
              <a:rPr lang="it-IT" smtClean="0"/>
              <a:t>‹N›</a:t>
            </a:fld>
            <a:endParaRPr lang="it-IT"/>
          </a:p>
        </p:txBody>
      </p:sp>
    </p:spTree>
    <p:extLst>
      <p:ext uri="{BB962C8B-B14F-4D97-AF65-F5344CB8AC3E}">
        <p14:creationId xmlns:p14="http://schemas.microsoft.com/office/powerpoint/2010/main" val="1012644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CVO = </a:t>
            </a:r>
            <a:r>
              <a:rPr lang="it-IT" dirty="0" err="1"/>
              <a:t>centrum</a:t>
            </a:r>
            <a:r>
              <a:rPr lang="it-IT" dirty="0"/>
              <a:t> voor </a:t>
            </a:r>
            <a:r>
              <a:rPr lang="it-IT" dirty="0" err="1"/>
              <a:t>volwassenonderwijs</a:t>
            </a:r>
            <a:r>
              <a:rPr lang="it-IT" dirty="0"/>
              <a:t> </a:t>
            </a:r>
          </a:p>
        </p:txBody>
      </p:sp>
      <p:sp>
        <p:nvSpPr>
          <p:cNvPr id="4" name="Segnaposto numero diapositiva 3"/>
          <p:cNvSpPr>
            <a:spLocks noGrp="1"/>
          </p:cNvSpPr>
          <p:nvPr>
            <p:ph type="sldNum" sz="quarter" idx="5"/>
          </p:nvPr>
        </p:nvSpPr>
        <p:spPr/>
        <p:txBody>
          <a:bodyPr/>
          <a:lstStyle/>
          <a:p>
            <a:fld id="{3BD11F76-E1FD-40BE-8EEA-50CD4156FD05}" type="slidenum">
              <a:rPr lang="it-IT" smtClean="0"/>
              <a:t>2</a:t>
            </a:fld>
            <a:endParaRPr lang="it-IT"/>
          </a:p>
        </p:txBody>
      </p:sp>
    </p:spTree>
    <p:extLst>
      <p:ext uri="{BB962C8B-B14F-4D97-AF65-F5344CB8AC3E}">
        <p14:creationId xmlns:p14="http://schemas.microsoft.com/office/powerpoint/2010/main" val="358786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7763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4132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820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39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4123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56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09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731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7645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7864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1/11/2024</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320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1/11/2024</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a:t>
            </a:fld>
            <a:endParaRPr lang="en-US"/>
          </a:p>
        </p:txBody>
      </p:sp>
    </p:spTree>
    <p:extLst>
      <p:ext uri="{BB962C8B-B14F-4D97-AF65-F5344CB8AC3E}">
        <p14:creationId xmlns:p14="http://schemas.microsoft.com/office/powerpoint/2010/main" val="859976780"/>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wVO94eFk0S4?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C17278C5-34E8-4293-BE47-73B18483A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27" name="Picture 3" descr="Nuvole rosa e blu">
            <a:extLst>
              <a:ext uri="{FF2B5EF4-FFF2-40B4-BE49-F238E27FC236}">
                <a16:creationId xmlns:a16="http://schemas.microsoft.com/office/drawing/2014/main" id="{7CA54F20-B324-945D-193F-E80115D5DF8D}"/>
              </a:ext>
            </a:extLst>
          </p:cNvPr>
          <p:cNvPicPr>
            <a:picLocks noChangeAspect="1"/>
          </p:cNvPicPr>
          <p:nvPr/>
        </p:nvPicPr>
        <p:blipFill rotWithShape="1">
          <a:blip r:embed="rId2">
            <a:duotone>
              <a:schemeClr val="accent1">
                <a:shade val="45000"/>
                <a:satMod val="135000"/>
              </a:schemeClr>
              <a:prstClr val="white"/>
            </a:duotone>
            <a:alphaModFix amt="35000"/>
          </a:blip>
          <a:srcRect t="14122"/>
          <a:stretch/>
        </p:blipFill>
        <p:spPr>
          <a:xfrm>
            <a:off x="20" y="-8877"/>
            <a:ext cx="12191980" cy="6858000"/>
          </a:xfrm>
          <a:prstGeom prst="rect">
            <a:avLst/>
          </a:prstGeom>
        </p:spPr>
      </p:pic>
      <p:sp>
        <p:nvSpPr>
          <p:cNvPr id="2" name="Titolo 1">
            <a:extLst>
              <a:ext uri="{FF2B5EF4-FFF2-40B4-BE49-F238E27FC236}">
                <a16:creationId xmlns:a16="http://schemas.microsoft.com/office/drawing/2014/main" id="{AC61A87F-CD02-38EB-F2FA-67FEDA81A141}"/>
              </a:ext>
            </a:extLst>
          </p:cNvPr>
          <p:cNvSpPr>
            <a:spLocks noGrp="1"/>
          </p:cNvSpPr>
          <p:nvPr>
            <p:ph type="ctrTitle"/>
          </p:nvPr>
        </p:nvSpPr>
        <p:spPr>
          <a:xfrm>
            <a:off x="1256275" y="2271449"/>
            <a:ext cx="9679449" cy="2847058"/>
          </a:xfrm>
        </p:spPr>
        <p:txBody>
          <a:bodyPr anchor="b">
            <a:normAutofit/>
          </a:bodyPr>
          <a:lstStyle/>
          <a:p>
            <a:r>
              <a:rPr lang="it-IT" sz="7200" dirty="0" err="1">
                <a:solidFill>
                  <a:srgbClr val="FFFFFF"/>
                </a:solidFill>
              </a:rPr>
              <a:t>Les</a:t>
            </a:r>
            <a:r>
              <a:rPr lang="it-IT" sz="7200" dirty="0">
                <a:solidFill>
                  <a:srgbClr val="FFFFFF"/>
                </a:solidFill>
              </a:rPr>
              <a:t> 8 </a:t>
            </a:r>
          </a:p>
        </p:txBody>
      </p:sp>
      <p:sp>
        <p:nvSpPr>
          <p:cNvPr id="3" name="Sottotitolo 2">
            <a:extLst>
              <a:ext uri="{FF2B5EF4-FFF2-40B4-BE49-F238E27FC236}">
                <a16:creationId xmlns:a16="http://schemas.microsoft.com/office/drawing/2014/main" id="{B029E894-ED0A-8053-E267-4FABCDFC5B28}"/>
              </a:ext>
            </a:extLst>
          </p:cNvPr>
          <p:cNvSpPr>
            <a:spLocks noGrp="1"/>
          </p:cNvSpPr>
          <p:nvPr>
            <p:ph type="subTitle" idx="1"/>
          </p:nvPr>
        </p:nvSpPr>
        <p:spPr>
          <a:xfrm>
            <a:off x="1256275" y="5098254"/>
            <a:ext cx="9679449" cy="750259"/>
          </a:xfrm>
        </p:spPr>
        <p:txBody>
          <a:bodyPr anchor="ctr">
            <a:normAutofit/>
          </a:bodyPr>
          <a:lstStyle/>
          <a:p>
            <a:r>
              <a:rPr lang="it-IT" sz="2000" dirty="0">
                <a:solidFill>
                  <a:srgbClr val="FFFFFF"/>
                </a:solidFill>
              </a:rPr>
              <a:t>11 </a:t>
            </a:r>
            <a:r>
              <a:rPr lang="it-IT" sz="2000" dirty="0" err="1">
                <a:solidFill>
                  <a:srgbClr val="FFFFFF"/>
                </a:solidFill>
              </a:rPr>
              <a:t>januari</a:t>
            </a:r>
            <a:r>
              <a:rPr lang="it-IT" sz="2000" dirty="0">
                <a:solidFill>
                  <a:srgbClr val="FFFFFF"/>
                </a:solidFill>
              </a:rPr>
              <a:t> 2024 </a:t>
            </a:r>
          </a:p>
        </p:txBody>
      </p:sp>
      <p:cxnSp>
        <p:nvCxnSpPr>
          <p:cNvPr id="28" name="Straight Connector 12">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2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0"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31"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2610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C5A4618-889E-A0CA-07F3-DE29B3A64347}"/>
              </a:ext>
            </a:extLst>
          </p:cNvPr>
          <p:cNvSpPr>
            <a:spLocks noGrp="1"/>
          </p:cNvSpPr>
          <p:nvPr>
            <p:ph sz="half" idx="1"/>
          </p:nvPr>
        </p:nvSpPr>
        <p:spPr>
          <a:xfrm>
            <a:off x="838200" y="729343"/>
            <a:ext cx="5061857" cy="5447620"/>
          </a:xfrm>
        </p:spPr>
        <p:txBody>
          <a:bodyPr>
            <a:normAutofit fontScale="70000" lnSpcReduction="20000"/>
          </a:bodyPr>
          <a:lstStyle/>
          <a:p>
            <a:r>
              <a:rPr lang="nl-NL" dirty="0"/>
              <a:t>RSV wordt traditioneel gezien als een bedreiging voor jonge kinderen, maar het virus </a:t>
            </a:r>
            <a:r>
              <a:rPr lang="nl-NL" b="1" dirty="0"/>
              <a:t>treft</a:t>
            </a:r>
            <a:r>
              <a:rPr lang="nl-NL" dirty="0"/>
              <a:t> ook heel wat ouderen. Isabel </a:t>
            </a:r>
            <a:r>
              <a:rPr lang="nl-NL" dirty="0" err="1"/>
              <a:t>Leroux</a:t>
            </a:r>
            <a:r>
              <a:rPr lang="nl-NL" dirty="0"/>
              <a:t>-Roels, professor </a:t>
            </a:r>
            <a:r>
              <a:rPr lang="nl-NL" dirty="0" err="1"/>
              <a:t>vaccinologie</a:t>
            </a:r>
            <a:r>
              <a:rPr lang="nl-NL" dirty="0"/>
              <a:t> aan UZ Gent, schat dat jaarlijks 20.000 Europese 60-plussers </a:t>
            </a:r>
            <a:r>
              <a:rPr lang="nl-NL" b="1" dirty="0"/>
              <a:t>aan</a:t>
            </a:r>
            <a:r>
              <a:rPr lang="nl-NL" dirty="0"/>
              <a:t> de gevolgen van een RSV-besmetting </a:t>
            </a:r>
            <a:r>
              <a:rPr lang="nl-NL" b="1" dirty="0"/>
              <a:t>sterven</a:t>
            </a:r>
            <a:r>
              <a:rPr lang="nl-NL" dirty="0"/>
              <a:t>. In België </a:t>
            </a:r>
            <a:r>
              <a:rPr lang="nl-NL" b="1" dirty="0"/>
              <a:t>zouden</a:t>
            </a:r>
            <a:r>
              <a:rPr lang="nl-NL" dirty="0"/>
              <a:t> jaarlijks 3.300 65-plussers met RSV in het ziekenhuis </a:t>
            </a:r>
            <a:r>
              <a:rPr lang="nl-NL" b="1" dirty="0"/>
              <a:t>opgenomen worden</a:t>
            </a:r>
            <a:r>
              <a:rPr lang="nl-NL" dirty="0"/>
              <a:t>.</a:t>
            </a:r>
          </a:p>
          <a:p>
            <a:r>
              <a:rPr lang="nl-NL" dirty="0"/>
              <a:t>Goed nieuws is dat er voor het eerst een vaccin op de markt is. De ontwikkeling </a:t>
            </a:r>
            <a:r>
              <a:rPr lang="nl-NL" b="1" dirty="0"/>
              <a:t>daarvan</a:t>
            </a:r>
            <a:r>
              <a:rPr lang="nl-NL" dirty="0"/>
              <a:t> heeft lang geduurd. Al in de jaren 60 leek een doorbraak in de maak, maar kinderen die het geïnactiveerde virus kregen, werden na een RSV-infectie net zieker. Twee jonge kinderen stierven, </a:t>
            </a:r>
            <a:r>
              <a:rPr lang="nl-NL" b="1" dirty="0"/>
              <a:t>waardoor</a:t>
            </a:r>
            <a:r>
              <a:rPr lang="nl-NL" dirty="0"/>
              <a:t> het onderzoek jaren vertraging opliep.</a:t>
            </a:r>
          </a:p>
          <a:p>
            <a:endParaRPr lang="it-IT" dirty="0"/>
          </a:p>
        </p:txBody>
      </p:sp>
      <p:sp>
        <p:nvSpPr>
          <p:cNvPr id="4" name="Segnaposto contenuto 3">
            <a:extLst>
              <a:ext uri="{FF2B5EF4-FFF2-40B4-BE49-F238E27FC236}">
                <a16:creationId xmlns:a16="http://schemas.microsoft.com/office/drawing/2014/main" id="{8C2B5AD2-7EBF-CFA0-D3DF-63E38DCED27D}"/>
              </a:ext>
            </a:extLst>
          </p:cNvPr>
          <p:cNvSpPr>
            <a:spLocks noGrp="1"/>
          </p:cNvSpPr>
          <p:nvPr>
            <p:ph sz="half" idx="2"/>
          </p:nvPr>
        </p:nvSpPr>
        <p:spPr>
          <a:xfrm>
            <a:off x="6172199" y="729342"/>
            <a:ext cx="5388429" cy="5660571"/>
          </a:xfrm>
        </p:spPr>
        <p:txBody>
          <a:bodyPr>
            <a:normAutofit fontScale="70000" lnSpcReduction="20000"/>
          </a:bodyPr>
          <a:lstStyle/>
          <a:p>
            <a:r>
              <a:rPr lang="it-IT" dirty="0"/>
              <a:t>L’RSV viene visto, di solito, come una minaccia per i bambini, ma colpisce anche gli anziani. Isabel </a:t>
            </a:r>
            <a:r>
              <a:rPr lang="it-IT" dirty="0" err="1"/>
              <a:t>Leroux-Roels</a:t>
            </a:r>
            <a:r>
              <a:rPr lang="it-IT" dirty="0"/>
              <a:t>, professoressa di </a:t>
            </a:r>
            <a:r>
              <a:rPr lang="it-IT" dirty="0" err="1"/>
              <a:t>vaccinologia</a:t>
            </a:r>
            <a:r>
              <a:rPr lang="it-IT" dirty="0"/>
              <a:t> presso l'UZ Gent, stima che ogni anno 20.000 over 60 europei muoiono a causa degli effetti del contagio di RSV. In Belgio, 3300 over 65 con l’RSV vengono ricoverati ogni anno. </a:t>
            </a:r>
          </a:p>
          <a:p>
            <a:r>
              <a:rPr lang="it-IT" dirty="0"/>
              <a:t>La buona notizia è l’introduzione nel mercato di un primo vaccino, </a:t>
            </a:r>
            <a:r>
              <a:rPr lang="it-IT" b="1" dirty="0"/>
              <a:t>il cui </a:t>
            </a:r>
            <a:r>
              <a:rPr lang="it-IT" dirty="0"/>
              <a:t>sviluppo ha richiesto molto tempo. Negli anni '60, sembrava che si stesse facendo un passo avanti, ma i bambini a cui veniva somministrato il virus inattivato si ammalavano sempre di più dopo un'infezione da RSV. Due bambini sono morti, </a:t>
            </a:r>
            <a:r>
              <a:rPr lang="it-IT" b="1" dirty="0"/>
              <a:t>ritardando</a:t>
            </a:r>
            <a:r>
              <a:rPr lang="it-IT" dirty="0"/>
              <a:t> la ricerca per anni.</a:t>
            </a:r>
          </a:p>
        </p:txBody>
      </p:sp>
    </p:spTree>
    <p:extLst>
      <p:ext uri="{BB962C8B-B14F-4D97-AF65-F5344CB8AC3E}">
        <p14:creationId xmlns:p14="http://schemas.microsoft.com/office/powerpoint/2010/main" val="367398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29BB2-6AD4-931B-B451-FB6A4AB7BD31}"/>
              </a:ext>
            </a:extLst>
          </p:cNvPr>
          <p:cNvSpPr>
            <a:spLocks noGrp="1"/>
          </p:cNvSpPr>
          <p:nvPr>
            <p:ph sz="half" idx="1"/>
          </p:nvPr>
        </p:nvSpPr>
        <p:spPr>
          <a:xfrm>
            <a:off x="838200" y="653143"/>
            <a:ext cx="5181600" cy="5845628"/>
          </a:xfrm>
        </p:spPr>
        <p:txBody>
          <a:bodyPr>
            <a:normAutofit fontScale="70000" lnSpcReduction="20000"/>
          </a:bodyPr>
          <a:lstStyle/>
          <a:p>
            <a:pPr marL="0" indent="0">
              <a:buNone/>
            </a:pPr>
            <a:r>
              <a:rPr lang="nl-NL" b="1" dirty="0"/>
              <a:t>Meteen twee vaccins</a:t>
            </a:r>
          </a:p>
          <a:p>
            <a:pPr marL="0" indent="0">
              <a:buNone/>
            </a:pPr>
            <a:endParaRPr lang="nl-NL" b="1" dirty="0"/>
          </a:p>
          <a:p>
            <a:r>
              <a:rPr lang="nl-NL" dirty="0"/>
              <a:t>Tot er dit jaar meteen twee vaccins goedgekeurd werden. Dat van GSK, dat in België gemaakt wordt, is bij ons al op de markt. Het vaccin van Pfizer wordt begin volgend jaar verwacht en ook het vaccin van Moderna komt eraan. Twee andere producenten trokken zich dit jaar terug omdat hun vaccin de hoge verwachtingen niet kon </a:t>
            </a:r>
            <a:r>
              <a:rPr lang="nl-NL" b="1" dirty="0"/>
              <a:t>inlossen</a:t>
            </a:r>
            <a:r>
              <a:rPr lang="nl-NL" dirty="0"/>
              <a:t>.</a:t>
            </a:r>
          </a:p>
          <a:p>
            <a:r>
              <a:rPr lang="nl-NL" dirty="0"/>
              <a:t>De eerste vaccins blijken prima te werken, wat de </a:t>
            </a:r>
            <a:r>
              <a:rPr lang="nl-NL" b="1" dirty="0"/>
              <a:t>lat voor anderen hoog legt</a:t>
            </a:r>
            <a:r>
              <a:rPr lang="nl-NL" dirty="0"/>
              <a:t>. Dat van GSK, bijvoorbeeld, leidt in de eerste maanden bij </a:t>
            </a:r>
            <a:r>
              <a:rPr lang="nl-NL" dirty="0" err="1"/>
              <a:t>gevaccineerden</a:t>
            </a:r>
            <a:r>
              <a:rPr lang="nl-NL" dirty="0"/>
              <a:t> tot 83 procent minder luchtweginfecties door RSV en 94 procent minder ernstige gevallen. “Het vaccin werkt goed en is veilig”, zegt </a:t>
            </a:r>
            <a:r>
              <a:rPr lang="nl-NL" dirty="0" err="1"/>
              <a:t>Leroux</a:t>
            </a:r>
            <a:r>
              <a:rPr lang="nl-NL" dirty="0"/>
              <a:t>-Roels, die mee het </a:t>
            </a:r>
            <a:r>
              <a:rPr lang="nl-NL" b="1" dirty="0"/>
              <a:t>klinisch onderzoek </a:t>
            </a:r>
            <a:r>
              <a:rPr lang="nl-NL" dirty="0"/>
              <a:t>heeft gevoerd.</a:t>
            </a:r>
          </a:p>
          <a:p>
            <a:endParaRPr lang="it-IT" dirty="0"/>
          </a:p>
        </p:txBody>
      </p:sp>
      <p:sp>
        <p:nvSpPr>
          <p:cNvPr id="4" name="Segnaposto contenuto 3">
            <a:extLst>
              <a:ext uri="{FF2B5EF4-FFF2-40B4-BE49-F238E27FC236}">
                <a16:creationId xmlns:a16="http://schemas.microsoft.com/office/drawing/2014/main" id="{81D136CA-1F06-0E24-9264-89553ADFA87E}"/>
              </a:ext>
            </a:extLst>
          </p:cNvPr>
          <p:cNvSpPr>
            <a:spLocks noGrp="1"/>
          </p:cNvSpPr>
          <p:nvPr>
            <p:ph sz="half" idx="2"/>
          </p:nvPr>
        </p:nvSpPr>
        <p:spPr>
          <a:xfrm>
            <a:off x="6172200" y="555171"/>
            <a:ext cx="5181600" cy="5621792"/>
          </a:xfrm>
        </p:spPr>
        <p:txBody>
          <a:bodyPr>
            <a:normAutofit fontScale="70000" lnSpcReduction="20000"/>
          </a:bodyPr>
          <a:lstStyle/>
          <a:p>
            <a:pPr marL="0" indent="0">
              <a:buNone/>
            </a:pPr>
            <a:r>
              <a:rPr lang="it-IT" b="1" dirty="0"/>
              <a:t>Direttamente due vaccini</a:t>
            </a:r>
          </a:p>
          <a:p>
            <a:endParaRPr lang="it-IT" dirty="0"/>
          </a:p>
          <a:p>
            <a:r>
              <a:rPr lang="it-IT" dirty="0"/>
              <a:t>Dopo tanto tempo quest’anno sono stati approvati direttamente due vaccini. Quello della GSK, prodotto in Belgio, è già in commercio in questo paese. Il vaccino della Pfizer è previsto in arrivo per l’inizio del 2024, così come quello Moderna. Altri due produttori si sono ritirati quest’anno perché i loro vaccini non hanno tenuto testa alle alte aspettative. </a:t>
            </a:r>
          </a:p>
          <a:p>
            <a:endParaRPr lang="it-IT" dirty="0"/>
          </a:p>
          <a:p>
            <a:r>
              <a:rPr lang="it-IT" dirty="0"/>
              <a:t>I primi vaccini sembravano funzionare bene, cosa che ha alzato le aspettative sugli altri. Quello della GSK ad esempio ha ridotto nei primi mesi le infezioni alle vie respiratorie causate dall’RSV del 83%  e i casi gravi del 94% .  </a:t>
            </a:r>
          </a:p>
          <a:p>
            <a:endParaRPr lang="it-IT" dirty="0"/>
          </a:p>
          <a:p>
            <a:endParaRPr lang="it-IT" dirty="0"/>
          </a:p>
        </p:txBody>
      </p:sp>
    </p:spTree>
    <p:extLst>
      <p:ext uri="{BB962C8B-B14F-4D97-AF65-F5344CB8AC3E}">
        <p14:creationId xmlns:p14="http://schemas.microsoft.com/office/powerpoint/2010/main" val="20935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29BB2-6AD4-931B-B451-FB6A4AB7BD31}"/>
              </a:ext>
            </a:extLst>
          </p:cNvPr>
          <p:cNvSpPr>
            <a:spLocks noGrp="1"/>
          </p:cNvSpPr>
          <p:nvPr>
            <p:ph sz="half" idx="1"/>
          </p:nvPr>
        </p:nvSpPr>
        <p:spPr>
          <a:xfrm>
            <a:off x="838200" y="653143"/>
            <a:ext cx="5181600" cy="5845628"/>
          </a:xfrm>
        </p:spPr>
        <p:txBody>
          <a:bodyPr>
            <a:normAutofit fontScale="77500" lnSpcReduction="20000"/>
          </a:bodyPr>
          <a:lstStyle/>
          <a:p>
            <a:pPr marL="0" indent="0">
              <a:buNone/>
            </a:pPr>
            <a:endParaRPr lang="nl-NL" b="1" dirty="0"/>
          </a:p>
          <a:p>
            <a:r>
              <a:rPr lang="nl-NL" dirty="0"/>
              <a:t>Het Europees Geneesmiddelenagentschap (EMA) keurde beide vaccins goed voor 60-plussers – de doelgroep die onderzocht werd in de klinische proef. </a:t>
            </a:r>
          </a:p>
          <a:p>
            <a:r>
              <a:rPr lang="nl-NL" dirty="0"/>
              <a:t>Maar een brede vaccinatiecampagne werd in ons land nog niet uitgerold. De Hoge Gezondheidsraad stelde in september dat het vaccin weliswaar op individuele basis aangeboden kan worden aan oudere patiënten met minstens één risicofactor. Maar de Raad adviseert nog geen systematische vaccinatie omdat nog te weinig gegevens bekend zijn. De meest kwetsbare ouderen zaten niet in de eerste studies.</a:t>
            </a:r>
            <a:endParaRPr lang="it-IT" dirty="0"/>
          </a:p>
        </p:txBody>
      </p:sp>
      <p:sp>
        <p:nvSpPr>
          <p:cNvPr id="4" name="Segnaposto contenuto 3">
            <a:extLst>
              <a:ext uri="{FF2B5EF4-FFF2-40B4-BE49-F238E27FC236}">
                <a16:creationId xmlns:a16="http://schemas.microsoft.com/office/drawing/2014/main" id="{81D136CA-1F06-0E24-9264-89553ADFA87E}"/>
              </a:ext>
            </a:extLst>
          </p:cNvPr>
          <p:cNvSpPr>
            <a:spLocks noGrp="1"/>
          </p:cNvSpPr>
          <p:nvPr>
            <p:ph sz="half" idx="2"/>
          </p:nvPr>
        </p:nvSpPr>
        <p:spPr>
          <a:xfrm>
            <a:off x="6172200" y="555171"/>
            <a:ext cx="5475514" cy="5845628"/>
          </a:xfrm>
        </p:spPr>
        <p:txBody>
          <a:bodyPr>
            <a:normAutofit fontScale="77500" lnSpcReduction="20000"/>
          </a:bodyPr>
          <a:lstStyle/>
          <a:p>
            <a:pPr marL="0" indent="0">
              <a:buNone/>
            </a:pPr>
            <a:endParaRPr lang="it-IT" dirty="0"/>
          </a:p>
          <a:p>
            <a:r>
              <a:rPr lang="it-IT" dirty="0"/>
              <a:t>L’EMA, l’Agenzia europea per i medicinali, ha esaminato entrambi i prodotti destinati agli over 60 ovvero il target sul quale è stato svolto il test.</a:t>
            </a:r>
          </a:p>
          <a:p>
            <a:pPr marL="0" indent="0">
              <a:buNone/>
            </a:pPr>
            <a:endParaRPr lang="it-IT" dirty="0"/>
          </a:p>
          <a:p>
            <a:r>
              <a:rPr lang="it-IT" dirty="0"/>
              <a:t>In Belgio però non è stata ancora svolta una buona campagna vaccinale. Il Consiglio Superiore della Sanità (De Hoge </a:t>
            </a:r>
            <a:r>
              <a:rPr lang="it-IT" dirty="0" err="1"/>
              <a:t>Gezondheidsraad</a:t>
            </a:r>
            <a:r>
              <a:rPr lang="it-IT" dirty="0"/>
              <a:t>) ha dichiarato a settembre che, sebbene con almeno un fattore di rischio, il vaccino può essere offerto a tutti i pazienti anche quelli più anziani.</a:t>
            </a:r>
          </a:p>
          <a:p>
            <a:endParaRPr lang="it-IT" dirty="0"/>
          </a:p>
          <a:p>
            <a:endParaRPr lang="it-IT" dirty="0"/>
          </a:p>
        </p:txBody>
      </p:sp>
    </p:spTree>
    <p:extLst>
      <p:ext uri="{BB962C8B-B14F-4D97-AF65-F5344CB8AC3E}">
        <p14:creationId xmlns:p14="http://schemas.microsoft.com/office/powerpoint/2010/main" val="389526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82249-CCCB-C2CE-2A4A-5E9F42BABEB9}"/>
              </a:ext>
            </a:extLst>
          </p:cNvPr>
          <p:cNvSpPr>
            <a:spLocks noGrp="1"/>
          </p:cNvSpPr>
          <p:nvPr>
            <p:ph type="title"/>
          </p:nvPr>
        </p:nvSpPr>
        <p:spPr/>
        <p:txBody>
          <a:bodyPr/>
          <a:lstStyle/>
          <a:p>
            <a:r>
              <a:rPr lang="it-IT"/>
              <a:t>Huiskamermededelingen</a:t>
            </a:r>
            <a:endParaRPr lang="it-IT" dirty="0"/>
          </a:p>
        </p:txBody>
      </p:sp>
      <p:graphicFrame>
        <p:nvGraphicFramePr>
          <p:cNvPr id="5" name="Segnaposto contenuto 2">
            <a:extLst>
              <a:ext uri="{FF2B5EF4-FFF2-40B4-BE49-F238E27FC236}">
                <a16:creationId xmlns:a16="http://schemas.microsoft.com/office/drawing/2014/main" id="{69FEB334-6B78-FBF3-057A-19576DB22185}"/>
              </a:ext>
            </a:extLst>
          </p:cNvPr>
          <p:cNvGraphicFramePr>
            <a:graphicFrameLocks noGrp="1"/>
          </p:cNvGraphicFramePr>
          <p:nvPr>
            <p:ph idx="1"/>
            <p:extLst>
              <p:ext uri="{D42A27DB-BD31-4B8C-83A1-F6EECF244321}">
                <p14:modId xmlns:p14="http://schemas.microsoft.com/office/powerpoint/2010/main" val="402645016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5042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D28108-9EEE-FF0C-29FD-9258D5278D67}"/>
              </a:ext>
            </a:extLst>
          </p:cNvPr>
          <p:cNvSpPr>
            <a:spLocks noGrp="1"/>
          </p:cNvSpPr>
          <p:nvPr>
            <p:ph type="title"/>
          </p:nvPr>
        </p:nvSpPr>
        <p:spPr/>
        <p:txBody>
          <a:bodyPr/>
          <a:lstStyle/>
          <a:p>
            <a:r>
              <a:rPr lang="it-IT" dirty="0" err="1"/>
              <a:t>Taalgebruik</a:t>
            </a:r>
            <a:endParaRPr lang="it-IT" dirty="0"/>
          </a:p>
        </p:txBody>
      </p:sp>
      <p:sp>
        <p:nvSpPr>
          <p:cNvPr id="3" name="Segnaposto contenuto 2">
            <a:extLst>
              <a:ext uri="{FF2B5EF4-FFF2-40B4-BE49-F238E27FC236}">
                <a16:creationId xmlns:a16="http://schemas.microsoft.com/office/drawing/2014/main" id="{C435FB84-4864-6421-BED5-109151433F49}"/>
              </a:ext>
            </a:extLst>
          </p:cNvPr>
          <p:cNvSpPr>
            <a:spLocks noGrp="1"/>
          </p:cNvSpPr>
          <p:nvPr>
            <p:ph idx="1"/>
          </p:nvPr>
        </p:nvSpPr>
        <p:spPr/>
        <p:txBody>
          <a:bodyPr>
            <a:normAutofit fontScale="92500" lnSpcReduction="10000"/>
          </a:bodyPr>
          <a:lstStyle/>
          <a:p>
            <a:r>
              <a:rPr lang="it-IT" dirty="0" err="1"/>
              <a:t>Wanneer</a:t>
            </a:r>
            <a:r>
              <a:rPr lang="it-IT" dirty="0"/>
              <a:t> </a:t>
            </a:r>
            <a:r>
              <a:rPr lang="it-IT" dirty="0" err="1"/>
              <a:t>gebruik</a:t>
            </a:r>
            <a:r>
              <a:rPr lang="it-IT" dirty="0"/>
              <a:t> je ‘gerundio’ in </a:t>
            </a:r>
            <a:r>
              <a:rPr lang="it-IT" dirty="0" err="1"/>
              <a:t>het</a:t>
            </a:r>
            <a:r>
              <a:rPr lang="it-IT" dirty="0"/>
              <a:t> </a:t>
            </a:r>
            <a:r>
              <a:rPr lang="it-IT" dirty="0" err="1"/>
              <a:t>Italiaans</a:t>
            </a:r>
            <a:r>
              <a:rPr lang="it-IT" dirty="0"/>
              <a:t>? </a:t>
            </a:r>
          </a:p>
          <a:p>
            <a:endParaRPr lang="it-IT" dirty="0"/>
          </a:p>
          <a:p>
            <a:r>
              <a:rPr lang="it-IT" dirty="0"/>
              <a:t>Il gerundio presente, che è un tempo semplice e che si usa per descrivere azioni contemporanee a quelle della principale:</a:t>
            </a:r>
          </a:p>
          <a:p>
            <a:endParaRPr lang="it-IT" dirty="0"/>
          </a:p>
          <a:p>
            <a:pPr lvl="1"/>
            <a:r>
              <a:rPr lang="it-IT" dirty="0"/>
              <a:t>Gianni è intervenuto nel dibattito sapendo di cosa parlava;</a:t>
            </a:r>
          </a:p>
          <a:p>
            <a:pPr lvl="1"/>
            <a:r>
              <a:rPr lang="it-IT" dirty="0"/>
              <a:t>Partendo si è dimenticato di dare da mangiare al gatto.</a:t>
            </a:r>
          </a:p>
          <a:p>
            <a:r>
              <a:rPr lang="it-IT" b="1" dirty="0"/>
              <a:t>Non</a:t>
            </a:r>
            <a:r>
              <a:rPr lang="it-IT" dirty="0"/>
              <a:t> si usa il gerundio quando il soggetto è diverso dal soggetto della frase reggente. Esempio: non sopporto i ritardatari, mancando di rispetto </a:t>
            </a:r>
          </a:p>
          <a:p>
            <a:pPr marL="0" indent="0">
              <a:buNone/>
            </a:pPr>
            <a:endParaRPr lang="it-IT" dirty="0"/>
          </a:p>
          <a:p>
            <a:endParaRPr lang="it-IT" dirty="0"/>
          </a:p>
        </p:txBody>
      </p:sp>
    </p:spTree>
    <p:extLst>
      <p:ext uri="{BB962C8B-B14F-4D97-AF65-F5344CB8AC3E}">
        <p14:creationId xmlns:p14="http://schemas.microsoft.com/office/powerpoint/2010/main" val="1775609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40DFC6-DF33-6FA3-4ED1-B49DD3CCC6B6}"/>
              </a:ext>
            </a:extLst>
          </p:cNvPr>
          <p:cNvSpPr>
            <a:spLocks noGrp="1"/>
          </p:cNvSpPr>
          <p:nvPr>
            <p:ph type="title"/>
          </p:nvPr>
        </p:nvSpPr>
        <p:spPr/>
        <p:txBody>
          <a:bodyPr/>
          <a:lstStyle/>
          <a:p>
            <a:r>
              <a:rPr lang="it-IT" dirty="0" err="1"/>
              <a:t>Taalgebruik</a:t>
            </a:r>
            <a:r>
              <a:rPr lang="it-IT" dirty="0"/>
              <a:t> </a:t>
            </a:r>
          </a:p>
        </p:txBody>
      </p:sp>
      <p:sp>
        <p:nvSpPr>
          <p:cNvPr id="3" name="Segnaposto contenuto 2">
            <a:extLst>
              <a:ext uri="{FF2B5EF4-FFF2-40B4-BE49-F238E27FC236}">
                <a16:creationId xmlns:a16="http://schemas.microsoft.com/office/drawing/2014/main" id="{F31D0B62-E57F-6DA9-F0DC-56923E4D19B6}"/>
              </a:ext>
            </a:extLst>
          </p:cNvPr>
          <p:cNvSpPr>
            <a:spLocks noGrp="1"/>
          </p:cNvSpPr>
          <p:nvPr>
            <p:ph idx="1"/>
          </p:nvPr>
        </p:nvSpPr>
        <p:spPr/>
        <p:txBody>
          <a:bodyPr/>
          <a:lstStyle/>
          <a:p>
            <a:r>
              <a:rPr lang="it-IT" dirty="0" err="1"/>
              <a:t>Wanneer</a:t>
            </a:r>
            <a:r>
              <a:rPr lang="it-IT" dirty="0"/>
              <a:t> </a:t>
            </a:r>
            <a:r>
              <a:rPr lang="it-IT" dirty="0" err="1"/>
              <a:t>gebruik</a:t>
            </a:r>
            <a:r>
              <a:rPr lang="it-IT" dirty="0"/>
              <a:t> je ‘imperfetto’ in </a:t>
            </a:r>
            <a:r>
              <a:rPr lang="it-IT" dirty="0" err="1"/>
              <a:t>het</a:t>
            </a:r>
            <a:r>
              <a:rPr lang="it-IT" dirty="0"/>
              <a:t> </a:t>
            </a:r>
            <a:r>
              <a:rPr lang="it-IT" dirty="0" err="1"/>
              <a:t>Italiaans</a:t>
            </a:r>
            <a:r>
              <a:rPr lang="it-IT" dirty="0"/>
              <a:t>? </a:t>
            </a:r>
          </a:p>
          <a:p>
            <a:pPr lvl="1"/>
            <a:r>
              <a:rPr lang="it-IT" dirty="0"/>
              <a:t>Per esprimere abitudini del passato (con espressioni come “da bambino, l’anno scorso, da giovane, quando ero…“) - </a:t>
            </a:r>
            <a:r>
              <a:rPr lang="it-IT" i="1" dirty="0"/>
              <a:t>     Da bambino </a:t>
            </a:r>
            <a:r>
              <a:rPr lang="it-IT" b="1" i="1" u="sng" dirty="0"/>
              <a:t>faceva</a:t>
            </a:r>
            <a:r>
              <a:rPr lang="it-IT" i="1" dirty="0"/>
              <a:t> spesso arrabbiare i suoi genitori. </a:t>
            </a:r>
          </a:p>
          <a:p>
            <a:pPr lvl="1"/>
            <a:r>
              <a:rPr lang="it-IT" dirty="0"/>
              <a:t>Per descrizioni nel passato </a:t>
            </a:r>
            <a:r>
              <a:rPr lang="it-IT" i="1" dirty="0"/>
              <a:t>– La ragazza </a:t>
            </a:r>
            <a:r>
              <a:rPr lang="it-IT" b="1" i="1" u="sng" dirty="0"/>
              <a:t>aveva</a:t>
            </a:r>
            <a:r>
              <a:rPr lang="it-IT" i="1" dirty="0"/>
              <a:t> i capelli neri e gli occhi scuri e </a:t>
            </a:r>
            <a:r>
              <a:rPr lang="it-IT" b="1" i="1" u="sng" dirty="0"/>
              <a:t>indossava</a:t>
            </a:r>
            <a:r>
              <a:rPr lang="it-IT" i="1" dirty="0"/>
              <a:t> i pantaloni</a:t>
            </a:r>
          </a:p>
          <a:p>
            <a:pPr lvl="1"/>
            <a:r>
              <a:rPr lang="it-IT" dirty="0"/>
              <a:t>Per esprimere </a:t>
            </a:r>
            <a:r>
              <a:rPr lang="it-IT" b="1" dirty="0"/>
              <a:t>azioni</a:t>
            </a:r>
            <a:r>
              <a:rPr lang="it-IT" dirty="0"/>
              <a:t> </a:t>
            </a:r>
            <a:r>
              <a:rPr lang="it-IT" u="sng" dirty="0"/>
              <a:t>in svolgimento</a:t>
            </a:r>
            <a:r>
              <a:rPr lang="it-IT" dirty="0"/>
              <a:t> nel passato </a:t>
            </a:r>
            <a:r>
              <a:rPr lang="it-IT" b="1" dirty="0"/>
              <a:t>interrotte</a:t>
            </a:r>
            <a:r>
              <a:rPr lang="it-IT" dirty="0"/>
              <a:t> da altre - </a:t>
            </a:r>
            <a:r>
              <a:rPr lang="it-IT" i="1" dirty="0"/>
              <a:t>Mentre </a:t>
            </a:r>
            <a:r>
              <a:rPr lang="it-IT" b="1" i="1" u="sng" dirty="0"/>
              <a:t>andavo</a:t>
            </a:r>
            <a:r>
              <a:rPr lang="it-IT" i="1" dirty="0"/>
              <a:t> all’università, ho incontrato Luca.</a:t>
            </a:r>
            <a:endParaRPr lang="it-IT" dirty="0"/>
          </a:p>
        </p:txBody>
      </p:sp>
    </p:spTree>
    <p:extLst>
      <p:ext uri="{BB962C8B-B14F-4D97-AF65-F5344CB8AC3E}">
        <p14:creationId xmlns:p14="http://schemas.microsoft.com/office/powerpoint/2010/main" val="17461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6406D6-2660-2BBD-348F-1EC6E9228C36}"/>
              </a:ext>
            </a:extLst>
          </p:cNvPr>
          <p:cNvSpPr>
            <a:spLocks noGrp="1"/>
          </p:cNvSpPr>
          <p:nvPr>
            <p:ph type="title"/>
          </p:nvPr>
        </p:nvSpPr>
        <p:spPr/>
        <p:txBody>
          <a:bodyPr/>
          <a:lstStyle/>
          <a:p>
            <a:r>
              <a:rPr lang="it-IT" dirty="0"/>
              <a:t>En in </a:t>
            </a:r>
            <a:r>
              <a:rPr lang="it-IT" dirty="0" err="1"/>
              <a:t>het</a:t>
            </a:r>
            <a:r>
              <a:rPr lang="it-IT" dirty="0"/>
              <a:t> </a:t>
            </a:r>
            <a:r>
              <a:rPr lang="it-IT" dirty="0" err="1"/>
              <a:t>Nederlands</a:t>
            </a:r>
            <a:r>
              <a:rPr lang="it-IT" dirty="0"/>
              <a:t>? </a:t>
            </a:r>
          </a:p>
        </p:txBody>
      </p:sp>
      <p:pic>
        <p:nvPicPr>
          <p:cNvPr id="4" name="Elementi multimediali online 3" title="The PAST in DUTCH: when to use the PERFECTUM and IMPERFECTUM? (NT2 - A2/B1)">
            <a:hlinkClick r:id="" action="ppaction://media"/>
            <a:extLst>
              <a:ext uri="{FF2B5EF4-FFF2-40B4-BE49-F238E27FC236}">
                <a16:creationId xmlns:a16="http://schemas.microsoft.com/office/drawing/2014/main" id="{83D2B5E4-351D-8972-7746-1DAC976A662C}"/>
              </a:ext>
            </a:extLst>
          </p:cNvPr>
          <p:cNvPicPr>
            <a:picLocks noGrp="1" noRot="1" noChangeAspect="1"/>
          </p:cNvPicPr>
          <p:nvPr>
            <p:ph idx="1"/>
            <a:videoFile r:link="rId1"/>
          </p:nvPr>
        </p:nvPicPr>
        <p:blipFill>
          <a:blip r:embed="rId3"/>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2728420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234C11-A520-AF27-38ED-F8BB20369896}"/>
              </a:ext>
            </a:extLst>
          </p:cNvPr>
          <p:cNvSpPr>
            <a:spLocks noGrp="1"/>
          </p:cNvSpPr>
          <p:nvPr>
            <p:ph type="title"/>
          </p:nvPr>
        </p:nvSpPr>
        <p:spPr/>
        <p:txBody>
          <a:bodyPr/>
          <a:lstStyle/>
          <a:p>
            <a:r>
              <a:rPr lang="it-IT" dirty="0" err="1"/>
              <a:t>Hoe</a:t>
            </a:r>
            <a:r>
              <a:rPr lang="it-IT" dirty="0"/>
              <a:t> </a:t>
            </a:r>
            <a:r>
              <a:rPr lang="it-IT" dirty="0" err="1"/>
              <a:t>doe</a:t>
            </a:r>
            <a:r>
              <a:rPr lang="it-IT" dirty="0"/>
              <a:t> je de </a:t>
            </a:r>
            <a:r>
              <a:rPr lang="it-IT" dirty="0" err="1"/>
              <a:t>revisie</a:t>
            </a:r>
            <a:r>
              <a:rPr lang="it-IT" dirty="0"/>
              <a:t> van </a:t>
            </a:r>
            <a:r>
              <a:rPr lang="it-IT" dirty="0" err="1"/>
              <a:t>een</a:t>
            </a:r>
            <a:r>
              <a:rPr lang="it-IT" dirty="0"/>
              <a:t> </a:t>
            </a:r>
            <a:r>
              <a:rPr lang="it-IT" dirty="0" err="1"/>
              <a:t>vertaling</a:t>
            </a:r>
            <a:r>
              <a:rPr lang="it-IT" dirty="0"/>
              <a:t>? </a:t>
            </a:r>
          </a:p>
        </p:txBody>
      </p:sp>
      <p:sp>
        <p:nvSpPr>
          <p:cNvPr id="3" name="Segnaposto contenuto 2">
            <a:extLst>
              <a:ext uri="{FF2B5EF4-FFF2-40B4-BE49-F238E27FC236}">
                <a16:creationId xmlns:a16="http://schemas.microsoft.com/office/drawing/2014/main" id="{1568B2B9-AE72-9767-4697-7C8227505570}"/>
              </a:ext>
            </a:extLst>
          </p:cNvPr>
          <p:cNvSpPr>
            <a:spLocks noGrp="1"/>
          </p:cNvSpPr>
          <p:nvPr>
            <p:ph idx="1"/>
          </p:nvPr>
        </p:nvSpPr>
        <p:spPr/>
        <p:txBody>
          <a:bodyPr>
            <a:normAutofit fontScale="77500" lnSpcReduction="20000"/>
          </a:bodyPr>
          <a:lstStyle/>
          <a:p>
            <a:r>
              <a:rPr lang="it-IT" dirty="0"/>
              <a:t>KWALITEITSCRITERIA (1-5) – International Organization for </a:t>
            </a:r>
            <a:r>
              <a:rPr lang="it-IT" dirty="0" err="1"/>
              <a:t>Standardization</a:t>
            </a:r>
            <a:r>
              <a:rPr lang="it-IT" dirty="0"/>
              <a:t> </a:t>
            </a:r>
          </a:p>
          <a:p>
            <a:pPr marL="0" indent="0">
              <a:buNone/>
            </a:pPr>
            <a:endParaRPr lang="it-IT" dirty="0"/>
          </a:p>
          <a:p>
            <a:pPr>
              <a:buFontTx/>
              <a:buChar char="-"/>
            </a:pPr>
            <a:r>
              <a:rPr lang="nl-NL" dirty="0"/>
              <a:t>Nauwkeurigheid</a:t>
            </a:r>
          </a:p>
          <a:p>
            <a:pPr>
              <a:buFontTx/>
              <a:buChar char="-"/>
            </a:pPr>
            <a:r>
              <a:rPr lang="nl-NL" dirty="0"/>
              <a:t>Volledigheid</a:t>
            </a:r>
          </a:p>
          <a:p>
            <a:pPr>
              <a:buFontTx/>
              <a:buChar char="-"/>
            </a:pPr>
            <a:r>
              <a:rPr lang="nl-NL" dirty="0"/>
              <a:t>Terminologische samenhang   </a:t>
            </a:r>
          </a:p>
          <a:p>
            <a:pPr>
              <a:buFontTx/>
              <a:buChar char="-"/>
            </a:pPr>
            <a:r>
              <a:rPr lang="nl-NL" dirty="0"/>
              <a:t>Stijl (register) </a:t>
            </a:r>
          </a:p>
          <a:p>
            <a:pPr>
              <a:buFontTx/>
              <a:buChar char="-"/>
            </a:pPr>
            <a:r>
              <a:rPr lang="nl-NL" dirty="0"/>
              <a:t>Grammatica, spelling en interpunctie </a:t>
            </a:r>
          </a:p>
          <a:p>
            <a:pPr>
              <a:buFontTx/>
              <a:buChar char="-"/>
            </a:pPr>
            <a:r>
              <a:rPr lang="nl-NL" dirty="0"/>
              <a:t>Vloeiendheid </a:t>
            </a:r>
          </a:p>
          <a:p>
            <a:pPr>
              <a:buFontTx/>
              <a:buChar char="-"/>
            </a:pPr>
            <a:r>
              <a:rPr lang="nl-NL" dirty="0"/>
              <a:t>Layout </a:t>
            </a:r>
          </a:p>
          <a:p>
            <a:pPr>
              <a:buFontTx/>
              <a:buChar char="-"/>
            </a:pPr>
            <a:r>
              <a:rPr lang="nl-NL" dirty="0"/>
              <a:t>Algemene indruk</a:t>
            </a:r>
            <a:endParaRPr lang="it-IT" dirty="0"/>
          </a:p>
        </p:txBody>
      </p:sp>
    </p:spTree>
    <p:extLst>
      <p:ext uri="{BB962C8B-B14F-4D97-AF65-F5344CB8AC3E}">
        <p14:creationId xmlns:p14="http://schemas.microsoft.com/office/powerpoint/2010/main" val="4151217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1E205C-2C6F-0CDF-CA0F-BD0313EBF85C}"/>
              </a:ext>
            </a:extLst>
          </p:cNvPr>
          <p:cNvSpPr>
            <a:spLocks noGrp="1"/>
          </p:cNvSpPr>
          <p:nvPr>
            <p:ph type="title"/>
          </p:nvPr>
        </p:nvSpPr>
        <p:spPr/>
        <p:txBody>
          <a:bodyPr>
            <a:noAutofit/>
          </a:bodyPr>
          <a:lstStyle/>
          <a:p>
            <a:r>
              <a:rPr lang="nl-NL" sz="3200" b="1" dirty="0"/>
              <a:t>Voor het eerst is er een vaccin tegen RSV, dat luchtweginfecties veroorzaakt. Maar voor 206,30 euro per prikje is er weinig appetijt.</a:t>
            </a:r>
            <a:endParaRPr lang="it-IT" sz="3200" dirty="0"/>
          </a:p>
        </p:txBody>
      </p:sp>
      <p:sp>
        <p:nvSpPr>
          <p:cNvPr id="3" name="Segnaposto contenuto 2">
            <a:extLst>
              <a:ext uri="{FF2B5EF4-FFF2-40B4-BE49-F238E27FC236}">
                <a16:creationId xmlns:a16="http://schemas.microsoft.com/office/drawing/2014/main" id="{053DF311-540A-2FF4-72EB-317BE25CF8B9}"/>
              </a:ext>
            </a:extLst>
          </p:cNvPr>
          <p:cNvSpPr>
            <a:spLocks noGrp="1"/>
          </p:cNvSpPr>
          <p:nvPr>
            <p:ph idx="1"/>
          </p:nvPr>
        </p:nvSpPr>
        <p:spPr>
          <a:xfrm>
            <a:off x="838200" y="2242457"/>
            <a:ext cx="10515600" cy="3934506"/>
          </a:xfrm>
        </p:spPr>
        <p:txBody>
          <a:bodyPr>
            <a:normAutofit fontScale="92500" lnSpcReduction="20000"/>
          </a:bodyPr>
          <a:lstStyle/>
          <a:p>
            <a:r>
              <a:rPr lang="it-IT" sz="1700" b="1" kern="0" dirty="0">
                <a:solidFill>
                  <a:srgbClr val="000000"/>
                </a:solidFill>
                <a:effectLst/>
                <a:ea typeface="Times New Roman" panose="02020603050405020304" pitchFamily="18" charset="0"/>
                <a:cs typeface="Times New Roman" panose="02020603050405020304" pitchFamily="18" charset="0"/>
              </a:rPr>
              <a:t>Introduzione del primo vaccino contro l’RSV, causa di molteplici infezioni respiratorie. Ma 206,30 euro per un’iniezione, ne placano l’appetito. </a:t>
            </a:r>
            <a:endParaRPr lang="it-IT" sz="1700" kern="100" dirty="0">
              <a:effectLst/>
              <a:ea typeface="Calibri" panose="020F0502020204030204" pitchFamily="34" charset="0"/>
              <a:cs typeface="Times New Roman" panose="02020603050405020304" pitchFamily="18" charset="0"/>
            </a:endParaRPr>
          </a:p>
          <a:p>
            <a:r>
              <a:rPr lang="it-IT" sz="1700" b="1" kern="0" dirty="0">
                <a:solidFill>
                  <a:srgbClr val="000000"/>
                </a:solidFill>
                <a:effectLst/>
                <a:ea typeface="Times New Roman" panose="02020603050405020304" pitchFamily="18" charset="0"/>
                <a:cs typeface="Times New Roman" panose="02020603050405020304" pitchFamily="18" charset="0"/>
              </a:rPr>
              <a:t>Nasce un vaccino contro il VRS, il virus che provoca infezioni respiratorie. Ma il prezzo di 206,30 euro a iniezione non è un buon incentivo. </a:t>
            </a:r>
            <a:endParaRPr lang="it-IT" sz="1700" kern="100" dirty="0">
              <a:effectLst/>
              <a:ea typeface="Calibri" panose="020F0502020204030204" pitchFamily="34" charset="0"/>
              <a:cs typeface="Times New Roman" panose="02020603050405020304" pitchFamily="18" charset="0"/>
            </a:endParaRPr>
          </a:p>
          <a:p>
            <a:r>
              <a:rPr lang="it-IT" sz="1700" b="1" kern="0" dirty="0">
                <a:solidFill>
                  <a:srgbClr val="000000"/>
                </a:solidFill>
                <a:effectLst/>
                <a:ea typeface="Times New Roman" panose="02020603050405020304" pitchFamily="18" charset="0"/>
                <a:cs typeface="Times New Roman" panose="02020603050405020304" pitchFamily="18" charset="0"/>
              </a:rPr>
              <a:t>Per la prima volta è disponibile un vaccino contro il VRS, ma il prezzo di 206,30 euro a iniezione fa perdere l’interesse </a:t>
            </a:r>
            <a:endParaRPr lang="it-IT" sz="1700" kern="100" dirty="0">
              <a:effectLst/>
              <a:ea typeface="Calibri" panose="020F0502020204030204" pitchFamily="34" charset="0"/>
              <a:cs typeface="Times New Roman" panose="02020603050405020304" pitchFamily="18" charset="0"/>
            </a:endParaRPr>
          </a:p>
          <a:p>
            <a:r>
              <a:rPr lang="it-IT" sz="1700" b="1" dirty="0"/>
              <a:t>È disponibile il primo vaccino contro l’RSV, responsabile delle infezioni alle vie respiratorie. Ma il costo di €203.6 a iniezione lo rende tutt'altro che appetibile.</a:t>
            </a:r>
          </a:p>
          <a:p>
            <a:r>
              <a:rPr lang="it-IT" sz="1700" b="1" dirty="0">
                <a:ln>
                  <a:noFill/>
                </a:ln>
                <a:solidFill>
                  <a:srgbClr val="000000">
                    <a:alpha val="84707"/>
                  </a:srgbClr>
                </a:solidFill>
                <a:effectLst/>
                <a:ea typeface="Arial Unicode MS"/>
                <a:cs typeface="Arial Unicode MS"/>
              </a:rPr>
              <a:t>Arriva il vaccino contro il VRS, l’agente virale a causa di molte malattie respiratorie. Per 206,30 euro a dose però non fa successo.</a:t>
            </a:r>
            <a:endParaRPr lang="it-IT" sz="1700" dirty="0">
              <a:ln>
                <a:noFill/>
              </a:ln>
              <a:solidFill>
                <a:srgbClr val="000000"/>
              </a:solidFill>
              <a:effectLst/>
              <a:ea typeface="Arial Unicode MS"/>
              <a:cs typeface="Arial Unicode MS"/>
            </a:endParaRPr>
          </a:p>
          <a:p>
            <a:r>
              <a:rPr lang="it-IT" sz="1700" b="1" dirty="0">
                <a:ln>
                  <a:noFill/>
                </a:ln>
                <a:solidFill>
                  <a:srgbClr val="000000"/>
                </a:solidFill>
                <a:effectLst/>
                <a:ea typeface="Helvetica Neue"/>
                <a:cs typeface="Helvetica Neue"/>
              </a:rPr>
              <a:t>Per la prima volta c’è un vaccino contro il RSV (il virus respiratorio sinciziale) il che causa infezioni respiratorie. Per 206,30 euro a puntura però non c’è tanta richiesta. </a:t>
            </a:r>
          </a:p>
          <a:p>
            <a:r>
              <a:rPr lang="it-IT" sz="1700" b="1" dirty="0">
                <a:effectLst/>
                <a:ea typeface="Arial" panose="020B0604020202020204" pitchFamily="34" charset="0"/>
              </a:rPr>
              <a:t>Per la prima volta esiste un vaccino contro il virus RSV che causa infezioni respiratorie, ma i 206,30 euro a puntura lo rendono poco appetibile.</a:t>
            </a:r>
          </a:p>
          <a:p>
            <a:r>
              <a:rPr lang="it-IT" sz="1700" b="1" dirty="0">
                <a:effectLst/>
                <a:ea typeface="Arial" panose="020B0604020202020204" pitchFamily="34" charset="0"/>
              </a:rPr>
              <a:t>Per la prima volta è stato creato un vaccino contro l’RSV, causa di infezioni alle vie aeree, ma la gente non ha molta voglia di spendere 206 euro e 30 centesimi per una puntura. </a:t>
            </a:r>
          </a:p>
          <a:p>
            <a:endParaRPr lang="it-IT" sz="1800" dirty="0">
              <a:ln>
                <a:noFill/>
              </a:ln>
              <a:solidFill>
                <a:srgbClr val="000000"/>
              </a:solidFill>
              <a:effectLst/>
              <a:latin typeface="Helvetica Neue"/>
              <a:ea typeface="Helvetica Neue"/>
              <a:cs typeface="Helvetica Neue"/>
            </a:endParaRPr>
          </a:p>
          <a:p>
            <a:endParaRPr lang="it-IT" dirty="0"/>
          </a:p>
        </p:txBody>
      </p:sp>
    </p:spTree>
    <p:extLst>
      <p:ext uri="{BB962C8B-B14F-4D97-AF65-F5344CB8AC3E}">
        <p14:creationId xmlns:p14="http://schemas.microsoft.com/office/powerpoint/2010/main" val="77552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6E37B132-9C54-4236-8910-3340177AD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a:extLst>
              <a:ext uri="{FF2B5EF4-FFF2-40B4-BE49-F238E27FC236}">
                <a16:creationId xmlns:a16="http://schemas.microsoft.com/office/drawing/2014/main" id="{D472C551-D440-40DF-9260-BDB9AC409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5" name="Picture 4">
            <a:extLst>
              <a:ext uri="{FF2B5EF4-FFF2-40B4-BE49-F238E27FC236}">
                <a16:creationId xmlns:a16="http://schemas.microsoft.com/office/drawing/2014/main" id="{76B35D1C-CFE7-007A-ACA2-47F33E4AF3CF}"/>
              </a:ext>
            </a:extLst>
          </p:cNvPr>
          <p:cNvPicPr>
            <a:picLocks noChangeAspect="1"/>
          </p:cNvPicPr>
          <p:nvPr/>
        </p:nvPicPr>
        <p:blipFill rotWithShape="1">
          <a:blip r:embed="rId2">
            <a:duotone>
              <a:schemeClr val="accent1">
                <a:shade val="45000"/>
                <a:satMod val="135000"/>
              </a:schemeClr>
              <a:prstClr val="white"/>
            </a:duotone>
            <a:alphaModFix amt="35000"/>
          </a:blip>
          <a:srcRect t="23133" r="1" b="14322"/>
          <a:stretch/>
        </p:blipFill>
        <p:spPr>
          <a:xfrm>
            <a:off x="1" y="10"/>
            <a:ext cx="12183122" cy="6857989"/>
          </a:xfrm>
          <a:prstGeom prst="rect">
            <a:avLst/>
          </a:prstGeom>
        </p:spPr>
      </p:pic>
      <p:sp>
        <p:nvSpPr>
          <p:cNvPr id="2" name="Titolo 1">
            <a:extLst>
              <a:ext uri="{FF2B5EF4-FFF2-40B4-BE49-F238E27FC236}">
                <a16:creationId xmlns:a16="http://schemas.microsoft.com/office/drawing/2014/main" id="{C48A039B-54F3-8F40-5E1E-F3D426EBECE0}"/>
              </a:ext>
            </a:extLst>
          </p:cNvPr>
          <p:cNvSpPr>
            <a:spLocks noGrp="1"/>
          </p:cNvSpPr>
          <p:nvPr>
            <p:ph type="title"/>
          </p:nvPr>
        </p:nvSpPr>
        <p:spPr>
          <a:xfrm>
            <a:off x="994873" y="2271449"/>
            <a:ext cx="6347918" cy="3670098"/>
          </a:xfrm>
        </p:spPr>
        <p:txBody>
          <a:bodyPr vert="horz" lIns="91440" tIns="45720" rIns="91440" bIns="45720" rtlCol="0" anchor="b">
            <a:normAutofit/>
          </a:bodyPr>
          <a:lstStyle/>
          <a:p>
            <a:r>
              <a:rPr lang="en-US" sz="6600" b="1" i="0" kern="1200" cap="all" baseline="0" dirty="0" err="1">
                <a:solidFill>
                  <a:srgbClr val="FFFFFF"/>
                </a:solidFill>
                <a:latin typeface="+mj-lt"/>
                <a:ea typeface="+mj-ea"/>
                <a:cs typeface="+mj-cs"/>
              </a:rPr>
              <a:t>Jullie</a:t>
            </a:r>
            <a:r>
              <a:rPr lang="en-US" sz="6600" b="1" i="0" kern="1200" cap="all" baseline="0" dirty="0">
                <a:solidFill>
                  <a:srgbClr val="FFFFFF"/>
                </a:solidFill>
                <a:latin typeface="+mj-lt"/>
                <a:ea typeface="+mj-ea"/>
                <a:cs typeface="+mj-cs"/>
              </a:rPr>
              <a:t> </a:t>
            </a:r>
            <a:r>
              <a:rPr lang="en-US" sz="6600" b="1" i="0" kern="1200" cap="all" baseline="0" dirty="0" err="1">
                <a:solidFill>
                  <a:srgbClr val="FFFFFF"/>
                </a:solidFill>
                <a:latin typeface="+mj-lt"/>
                <a:ea typeface="+mj-ea"/>
                <a:cs typeface="+mj-cs"/>
              </a:rPr>
              <a:t>revisie</a:t>
            </a:r>
            <a:endParaRPr lang="en-US" sz="6600" b="1" i="0" kern="1200" cap="all" baseline="0" dirty="0">
              <a:solidFill>
                <a:srgbClr val="FFFFFF"/>
              </a:solidFill>
              <a:latin typeface="+mj-lt"/>
              <a:ea typeface="+mj-ea"/>
              <a:cs typeface="+mj-cs"/>
            </a:endParaRPr>
          </a:p>
        </p:txBody>
      </p:sp>
      <p:sp>
        <p:nvSpPr>
          <p:cNvPr id="3" name="Segnaposto testo 2">
            <a:extLst>
              <a:ext uri="{FF2B5EF4-FFF2-40B4-BE49-F238E27FC236}">
                <a16:creationId xmlns:a16="http://schemas.microsoft.com/office/drawing/2014/main" id="{DA6FA664-A153-5E75-2DDB-5A1283EA5330}"/>
              </a:ext>
            </a:extLst>
          </p:cNvPr>
          <p:cNvSpPr>
            <a:spLocks noGrp="1"/>
          </p:cNvSpPr>
          <p:nvPr>
            <p:ph type="body" idx="1"/>
          </p:nvPr>
        </p:nvSpPr>
        <p:spPr>
          <a:xfrm>
            <a:off x="7449798" y="3544059"/>
            <a:ext cx="3633923" cy="2397488"/>
          </a:xfrm>
        </p:spPr>
        <p:txBody>
          <a:bodyPr vert="horz" lIns="91440" tIns="45720" rIns="91440" bIns="45720" rtlCol="0" anchor="ctr">
            <a:normAutofit/>
          </a:bodyPr>
          <a:lstStyle/>
          <a:p>
            <a:endParaRPr lang="en-US" sz="2000" kern="1200">
              <a:solidFill>
                <a:srgbClr val="FFFFFF"/>
              </a:solidFill>
              <a:latin typeface="+mn-lt"/>
              <a:ea typeface="+mn-ea"/>
              <a:cs typeface="+mn-cs"/>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340" y="1225788"/>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34855" y="1685867"/>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87962" y="2175690"/>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437906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AFF8FF1-067E-B757-6670-4351DC053B98}"/>
              </a:ext>
            </a:extLst>
          </p:cNvPr>
          <p:cNvSpPr>
            <a:spLocks noGrp="1"/>
          </p:cNvSpPr>
          <p:nvPr>
            <p:ph sz="half" idx="1"/>
          </p:nvPr>
        </p:nvSpPr>
        <p:spPr>
          <a:xfrm>
            <a:off x="838200" y="925286"/>
            <a:ext cx="5181600" cy="5251677"/>
          </a:xfrm>
        </p:spPr>
        <p:txBody>
          <a:bodyPr>
            <a:normAutofit fontScale="85000" lnSpcReduction="10000"/>
          </a:bodyPr>
          <a:lstStyle/>
          <a:p>
            <a:r>
              <a:rPr lang="nl-NL" dirty="0"/>
              <a:t>Niemand ontsnapt er dezer dagen aan: overal wordt gesnotterd en gehoest. Er zijn heel wat mogelijke daders van die veelvuldige luchtweginfecties: corona, griep, een verkoudheidsvirus, een bacteriële infectie zoals pneumokokken. Maar de belangrijkste veroorzaker van ziekenhuisopnames voor acute luchtweginfecties luistert naar de naam RSV – voluit respiratoir </a:t>
            </a:r>
            <a:r>
              <a:rPr lang="nl-NL" dirty="0" err="1"/>
              <a:t>syncytieel</a:t>
            </a:r>
            <a:r>
              <a:rPr lang="nl-NL" dirty="0"/>
              <a:t> virus, zo blijkt uit de jongste cijfers van </a:t>
            </a:r>
            <a:r>
              <a:rPr lang="nl-NL" dirty="0" err="1"/>
              <a:t>Sciensano</a:t>
            </a:r>
            <a:r>
              <a:rPr lang="nl-NL" dirty="0"/>
              <a:t>.</a:t>
            </a:r>
            <a:endParaRPr lang="it-IT" dirty="0"/>
          </a:p>
          <a:p>
            <a:endParaRPr lang="it-IT" dirty="0"/>
          </a:p>
        </p:txBody>
      </p:sp>
      <p:sp>
        <p:nvSpPr>
          <p:cNvPr id="4" name="Segnaposto contenuto 3">
            <a:extLst>
              <a:ext uri="{FF2B5EF4-FFF2-40B4-BE49-F238E27FC236}">
                <a16:creationId xmlns:a16="http://schemas.microsoft.com/office/drawing/2014/main" id="{C0E6AE66-1C14-3A6E-63CB-2D89D3F1B730}"/>
              </a:ext>
            </a:extLst>
          </p:cNvPr>
          <p:cNvSpPr>
            <a:spLocks noGrp="1"/>
          </p:cNvSpPr>
          <p:nvPr>
            <p:ph sz="half" idx="2"/>
          </p:nvPr>
        </p:nvSpPr>
        <p:spPr>
          <a:xfrm>
            <a:off x="6172200" y="925286"/>
            <a:ext cx="5181600" cy="5251677"/>
          </a:xfrm>
        </p:spPr>
        <p:txBody>
          <a:bodyPr>
            <a:normAutofit fontScale="85000" lnSpcReduction="10000"/>
          </a:bodyPr>
          <a:lstStyle/>
          <a:p>
            <a:r>
              <a:rPr lang="it-IT" dirty="0"/>
              <a:t>In questi giorni, nessuno riesce a sfuggirgli: ovunque si sentono starnuti e colpi di tosse. Più di uno è sospettato come possibile responsabile di queste frequenti infezioni respiratorie: il Covid, l’influenza, un virus del raffreddore, un’infezione batterica come lo pneumococco. Tuttavia, la causa più importante di tutti i ricoveri ospedalieri per infezioni respiratorie gravi risponde al nome di RSV (Virus respiratorio sinciziale), secondo gli ultimi dati di </a:t>
            </a:r>
            <a:r>
              <a:rPr lang="it-IT" dirty="0" err="1"/>
              <a:t>Sciensano</a:t>
            </a:r>
            <a:r>
              <a:rPr lang="it-IT" dirty="0"/>
              <a:t>. </a:t>
            </a:r>
          </a:p>
        </p:txBody>
      </p:sp>
    </p:spTree>
    <p:extLst>
      <p:ext uri="{BB962C8B-B14F-4D97-AF65-F5344CB8AC3E}">
        <p14:creationId xmlns:p14="http://schemas.microsoft.com/office/powerpoint/2010/main" val="3817440356"/>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TotalTime>
  <Words>1329</Words>
  <Application>Microsoft Office PowerPoint</Application>
  <PresentationFormat>Widescreen</PresentationFormat>
  <Paragraphs>67</Paragraphs>
  <Slides>12</Slides>
  <Notes>1</Notes>
  <HiddenSlides>0</HiddenSlides>
  <MMClips>1</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12</vt:i4>
      </vt:variant>
    </vt:vector>
  </HeadingPairs>
  <TitlesOfParts>
    <vt:vector size="20" baseType="lpstr">
      <vt:lpstr>Arial</vt:lpstr>
      <vt:lpstr>Arial Unicode MS</vt:lpstr>
      <vt:lpstr>Calibri</vt:lpstr>
      <vt:lpstr>Gill Sans Nova</vt:lpstr>
      <vt:lpstr>Helvetica Neue</vt:lpstr>
      <vt:lpstr>Times New Roman</vt:lpstr>
      <vt:lpstr>Univers</vt:lpstr>
      <vt:lpstr>GradientVTI</vt:lpstr>
      <vt:lpstr>Les 8 </vt:lpstr>
      <vt:lpstr>Huiskamermededelingen</vt:lpstr>
      <vt:lpstr>Taalgebruik</vt:lpstr>
      <vt:lpstr>Taalgebruik </vt:lpstr>
      <vt:lpstr>En in het Nederlands? </vt:lpstr>
      <vt:lpstr>Hoe doe je de revisie van een vertaling? </vt:lpstr>
      <vt:lpstr>Voor het eerst is er een vaccin tegen RSV, dat luchtweginfecties veroorzaakt. Maar voor 206,30 euro per prikje is er weinig appetijt.</vt:lpstr>
      <vt:lpstr>Jullie revisie</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8 </dc:title>
  <dc:creator>Paola Gentile</dc:creator>
  <cp:lastModifiedBy>GENTILE PAOLA</cp:lastModifiedBy>
  <cp:revision>25</cp:revision>
  <dcterms:created xsi:type="dcterms:W3CDTF">2024-01-10T10:40:29Z</dcterms:created>
  <dcterms:modified xsi:type="dcterms:W3CDTF">2024-01-11T10:07:04Z</dcterms:modified>
</cp:coreProperties>
</file>