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310" r:id="rId2"/>
    <p:sldId id="311" r:id="rId3"/>
    <p:sldId id="312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2FFF2-1B59-4A92-8BAE-3AB44ED061CB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1B923-6509-4868-9875-9660150228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4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fld id="{ECB70297-7474-4C36-9588-98DF7553DE6C}" type="slidenum">
              <a:rPr lang="it-IT" altLang="it-IT" i="0" smtClean="0">
                <a:latin typeface="Times New Roman" pitchFamily="18" charset="0"/>
              </a:rPr>
              <a:pPr/>
              <a:t>27</a:t>
            </a:fld>
            <a:endParaRPr lang="it-IT" altLang="it-IT" i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64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fld id="{ECB70297-7474-4C36-9588-98DF7553DE6C}" type="slidenum">
              <a:rPr lang="it-IT" altLang="it-IT" i="0" smtClean="0">
                <a:latin typeface="Times New Roman" pitchFamily="18" charset="0"/>
              </a:rPr>
              <a:pPr/>
              <a:t>28</a:t>
            </a:fld>
            <a:endParaRPr lang="it-IT" altLang="it-IT" i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85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fld id="{ECB70297-7474-4C36-9588-98DF7553DE6C}" type="slidenum">
              <a:rPr lang="it-IT" altLang="it-IT" i="0" smtClean="0">
                <a:latin typeface="Times New Roman" pitchFamily="18" charset="0"/>
              </a:rPr>
              <a:pPr/>
              <a:t>29</a:t>
            </a:fld>
            <a:endParaRPr lang="it-IT" altLang="it-IT" i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5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90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4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46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58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68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810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21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66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0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7D6FE-E5A5-499B-81BC-648D724E8FD8}" type="datetimeFigureOut">
              <a:rPr lang="it-IT" smtClean="0"/>
              <a:t>03/05/2021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F6067-A9BE-404B-B063-4AA97D9153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32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ubs.rsc.org/en/content/articlelanding/2016/gc/c6gc01979j#!divAbstract" TargetMode="External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hyperlink" Target="http://pubs.rsc.org/en/content/articlelanding/2016/gc/c6gc01979j#!divAbstract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8140"/>
            <a:ext cx="81724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5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6779420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 rot="18768594">
            <a:off x="3115248" y="3889043"/>
            <a:ext cx="1457646" cy="187220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18768594">
            <a:off x="2460140" y="3491441"/>
            <a:ext cx="969291" cy="7515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058470" y="1481076"/>
            <a:ext cx="2736304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 rot="19430419">
            <a:off x="5775809" y="1987250"/>
            <a:ext cx="690472" cy="133047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783700" y="447677"/>
            <a:ext cx="48205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ethanol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9" name="Picture 2" descr="D:\Università\Lavori\Lavori Accettati\Cu fotodeposti\FigS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97" y="1639046"/>
            <a:ext cx="4952736" cy="43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032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555778" y="2659670"/>
            <a:ext cx="1296987" cy="5762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5506056" y="2365143"/>
            <a:ext cx="1873250" cy="133764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214372" y="3822514"/>
            <a:ext cx="1434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2177559" y="2262622"/>
            <a:ext cx="627063" cy="554038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067944" y="635548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it-IT" i="1" dirty="0" err="1"/>
              <a:t>ChemCatChem</a:t>
            </a:r>
            <a:r>
              <a:rPr lang="it-IT" dirty="0"/>
              <a:t> </a:t>
            </a:r>
            <a:r>
              <a:rPr lang="it-IT" b="1" dirty="0"/>
              <a:t>3</a:t>
            </a:r>
            <a:r>
              <a:rPr lang="it-IT" dirty="0"/>
              <a:t> </a:t>
            </a:r>
            <a:r>
              <a:rPr lang="it-IT" dirty="0"/>
              <a:t>(2011), 574-577</a:t>
            </a:r>
          </a:p>
        </p:txBody>
      </p:sp>
    </p:spTree>
    <p:extLst>
      <p:ext uri="{BB962C8B-B14F-4D97-AF65-F5344CB8AC3E}">
        <p14:creationId xmlns:p14="http://schemas.microsoft.com/office/powerpoint/2010/main" val="17285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21055" y="447677"/>
            <a:ext cx="34831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COMPOSITION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77538" name="Picture 2" descr="D:\Università\Lavori\Lavori Accettati\Appl. Catal. A\Revised\Figure\Figur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64" y="2502675"/>
            <a:ext cx="5040000" cy="336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19933" y="2574683"/>
            <a:ext cx="936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33CC33"/>
                </a:solidFill>
              </a:rPr>
              <a:t>Rutile</a:t>
            </a:r>
            <a:endParaRPr lang="it-IT" sz="2400" b="1" dirty="0">
              <a:solidFill>
                <a:srgbClr val="33CC33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29762" y="2574683"/>
            <a:ext cx="12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Anatase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515222" y="5919340"/>
            <a:ext cx="127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00FF"/>
                </a:solidFill>
              </a:rPr>
              <a:t>Brookite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005328" y="2041010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33CC33"/>
                </a:solidFill>
              </a:rPr>
              <a:t>R </a:t>
            </a:r>
            <a:r>
              <a:rPr lang="it-IT" sz="2400" b="1" dirty="0"/>
              <a:t>+</a:t>
            </a:r>
            <a:r>
              <a:rPr lang="it-IT" sz="2400" b="1" dirty="0">
                <a:solidFill>
                  <a:srgbClr val="33CC33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301936" y="5877274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</a:t>
            </a:r>
            <a:r>
              <a:rPr lang="it-IT" sz="2400" b="1" dirty="0"/>
              <a:t> + </a:t>
            </a:r>
            <a:r>
              <a:rPr lang="it-IT" sz="2400" b="1" dirty="0">
                <a:solidFill>
                  <a:srgbClr val="0000FF"/>
                </a:solidFill>
              </a:rPr>
              <a:t>B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005328" y="5877274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A</a:t>
            </a:r>
            <a:r>
              <a:rPr lang="it-IT" sz="2400" b="1" dirty="0"/>
              <a:t> + </a:t>
            </a:r>
            <a:r>
              <a:rPr lang="it-IT" sz="2400" b="1" dirty="0">
                <a:solidFill>
                  <a:srgbClr val="0000FF"/>
                </a:solidFill>
              </a:rPr>
              <a:t>B</a:t>
            </a:r>
            <a:endParaRPr lang="it-IT" sz="2400" b="1" dirty="0">
              <a:solidFill>
                <a:srgbClr val="0000FF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251520" y="1033019"/>
            <a:ext cx="6552728" cy="1206000"/>
            <a:chOff x="467544" y="1340768"/>
            <a:chExt cx="6552728" cy="1206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340768"/>
              <a:ext cx="2880000" cy="120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po 20"/>
            <p:cNvGrpSpPr/>
            <p:nvPr/>
          </p:nvGrpSpPr>
          <p:grpSpPr>
            <a:xfrm>
              <a:off x="3707744" y="1605214"/>
              <a:ext cx="1656184" cy="670085"/>
              <a:chOff x="3262177" y="1605214"/>
              <a:chExt cx="1656184" cy="670085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3504211" y="1936745"/>
                <a:ext cx="11721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/>
                  <a:t>160°C x 24h</a:t>
                </a:r>
                <a:endParaRPr lang="it-IT" sz="1600" dirty="0"/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3722765" y="1605214"/>
                <a:ext cx="735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/>
                  <a:t>+ Urea</a:t>
                </a:r>
                <a:endParaRPr lang="it-IT" sz="1600" dirty="0"/>
              </a:p>
            </p:txBody>
          </p:sp>
          <p:cxnSp>
            <p:nvCxnSpPr>
              <p:cNvPr id="27" name="Connettore 2 26"/>
              <p:cNvCxnSpPr/>
              <p:nvPr/>
            </p:nvCxnSpPr>
            <p:spPr>
              <a:xfrm>
                <a:off x="3262177" y="1940257"/>
                <a:ext cx="165618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o 21"/>
            <p:cNvGrpSpPr/>
            <p:nvPr/>
          </p:nvGrpSpPr>
          <p:grpSpPr>
            <a:xfrm>
              <a:off x="5724128" y="1475716"/>
              <a:ext cx="1296144" cy="936104"/>
              <a:chOff x="4067944" y="3068960"/>
              <a:chExt cx="1296144" cy="936104"/>
            </a:xfrm>
          </p:grpSpPr>
          <p:sp>
            <p:nvSpPr>
              <p:cNvPr id="23" name="Rettangolo 22"/>
              <p:cNvSpPr/>
              <p:nvPr/>
            </p:nvSpPr>
            <p:spPr>
              <a:xfrm>
                <a:off x="4353578" y="3306180"/>
                <a:ext cx="7248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FF0000"/>
                    </a:solidFill>
                    <a:cs typeface="Arial" pitchFamily="34" charset="0"/>
                  </a:rPr>
                  <a:t>TiO</a:t>
                </a:r>
                <a:r>
                  <a:rPr lang="it-IT" sz="2400" b="1" baseline="-25000" dirty="0">
                    <a:solidFill>
                      <a:srgbClr val="FF0000"/>
                    </a:solidFill>
                    <a:cs typeface="Arial" pitchFamily="34" charset="0"/>
                  </a:rPr>
                  <a:t>2</a:t>
                </a:r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Ovale 23"/>
              <p:cNvSpPr/>
              <p:nvPr/>
            </p:nvSpPr>
            <p:spPr>
              <a:xfrm>
                <a:off x="4067944" y="3068960"/>
                <a:ext cx="1296144" cy="93610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8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 </a:t>
            </a:r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A-Gen.</a:t>
            </a:r>
            <a:r>
              <a:rPr lang="it-IT" dirty="0"/>
              <a:t> </a:t>
            </a:r>
            <a:r>
              <a:rPr lang="it-IT" b="1" i="0" dirty="0"/>
              <a:t>518</a:t>
            </a:r>
            <a:r>
              <a:rPr lang="it-IT" i="0" dirty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21055" y="447677"/>
            <a:ext cx="34831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TUNING 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COMPOSITION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1" name="Picture 3" descr="D:\Università\Lavori\Lavori Accettati\Appl. Catal. A\Revised\Figure\Figur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737112"/>
            <a:ext cx="628091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6532979" y="1124746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dirty="0" err="1"/>
              <a:t>Ethanol</a:t>
            </a:r>
            <a:r>
              <a:rPr lang="it-IT" dirty="0"/>
              <a:t>/water </a:t>
            </a:r>
            <a:r>
              <a:rPr lang="it-IT" dirty="0" err="1"/>
              <a:t>solution</a:t>
            </a:r>
            <a:endParaRPr lang="it-IT" dirty="0"/>
          </a:p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endParaRPr lang="de-DE" dirty="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273989" y="4869160"/>
            <a:ext cx="393118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Clr>
                <a:srgbClr val="3333FF"/>
              </a:buClr>
            </a:pPr>
            <a:r>
              <a:rPr lang="en-US" altLang="it-IT" b="1" dirty="0">
                <a:solidFill>
                  <a:srgbClr val="0000FF"/>
                </a:solidFill>
                <a:cs typeface="Arial" panose="020B0604020202020204" pitchFamily="34" charset="0"/>
              </a:rPr>
              <a:t>Brookite: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Favorable electronic properties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Well defined morphology and exposed facets</a:t>
            </a:r>
            <a:endParaRPr lang="en-US" altLang="it-IT" dirty="0">
              <a:cs typeface="Arial" panose="020B0604020202020204" pitchFamily="34" charset="0"/>
            </a:endParaRPr>
          </a:p>
        </p:txBody>
      </p:sp>
      <p:pic>
        <p:nvPicPr>
          <p:cNvPr id="581634" name="Picture 2" descr="Risultati immagini per band gap brook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45" y="4015790"/>
            <a:ext cx="2403045" cy="21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A-Gen.</a:t>
            </a:r>
            <a:r>
              <a:rPr lang="it-IT" dirty="0"/>
              <a:t> </a:t>
            </a:r>
            <a:r>
              <a:rPr lang="it-IT" b="1" i="0" dirty="0"/>
              <a:t>518</a:t>
            </a:r>
            <a:r>
              <a:rPr lang="it-IT" i="0" dirty="0"/>
              <a:t> (2016), 167-175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25603" y="1278632"/>
            <a:ext cx="944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mass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83509" y="1278632"/>
            <a:ext cx="155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</a:t>
            </a:r>
            <a:r>
              <a:rPr lang="it-IT" sz="1600" b="1" dirty="0" err="1">
                <a:solidFill>
                  <a:srgbClr val="FF0000"/>
                </a:solidFill>
              </a:rPr>
              <a:t>surface</a:t>
            </a:r>
            <a:r>
              <a:rPr lang="it-IT" sz="1600" b="1" dirty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952333" y="1825660"/>
            <a:ext cx="17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FF0000"/>
                </a:solidFill>
              </a:rPr>
              <a:t>Pt</a:t>
            </a:r>
            <a:r>
              <a:rPr lang="it-IT" sz="1400" dirty="0">
                <a:solidFill>
                  <a:srgbClr val="FF0000"/>
                </a:solidFill>
              </a:rPr>
              <a:t> 0.2 </a:t>
            </a:r>
            <a:r>
              <a:rPr lang="it-IT" sz="1400" dirty="0" err="1">
                <a:solidFill>
                  <a:srgbClr val="FF0000"/>
                </a:solidFill>
              </a:rPr>
              <a:t>wt</a:t>
            </a:r>
            <a:r>
              <a:rPr lang="it-IT" sz="1400" dirty="0">
                <a:solidFill>
                  <a:srgbClr val="FF0000"/>
                </a:solidFill>
              </a:rPr>
              <a:t>% </a:t>
            </a:r>
            <a:r>
              <a:rPr lang="it-IT" sz="1400" dirty="0" err="1">
                <a:solidFill>
                  <a:srgbClr val="FF0000"/>
                </a:solidFill>
              </a:rPr>
              <a:t>added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  <a:r>
              <a:rPr lang="it-IT" sz="1400" dirty="0" err="1">
                <a:solidFill>
                  <a:srgbClr val="FF0000"/>
                </a:solidFill>
              </a:rPr>
              <a:t>as</a:t>
            </a:r>
            <a:r>
              <a:rPr lang="it-IT" sz="1400" dirty="0">
                <a:solidFill>
                  <a:srgbClr val="FF0000"/>
                </a:solidFill>
              </a:rPr>
              <a:t> co-</a:t>
            </a:r>
            <a:r>
              <a:rPr lang="it-IT" sz="1400" dirty="0" err="1">
                <a:solidFill>
                  <a:srgbClr val="FF0000"/>
                </a:solidFill>
              </a:rPr>
              <a:t>catalysts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03065" y="447677"/>
            <a:ext cx="3401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BROOKITE NANORODS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5" name="Picture 1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8" y="978495"/>
            <a:ext cx="6712097" cy="516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6305828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/>
              <a:t>Proc. Nat. Acad. Sci.</a:t>
            </a:r>
            <a:r>
              <a:rPr lang="en-US" altLang="it-IT" i="0" dirty="0"/>
              <a:t>,</a:t>
            </a:r>
            <a:r>
              <a:rPr lang="en-US" altLang="it-IT" b="1" i="0" dirty="0"/>
              <a:t> 113 </a:t>
            </a:r>
            <a:r>
              <a:rPr lang="en-US" altLang="it-IT" i="0" dirty="0"/>
              <a:t>(2016), </a:t>
            </a:r>
            <a:r>
              <a:rPr lang="en-US" altLang="it-IT" i="0" dirty="0"/>
              <a:t>3966-3971</a:t>
            </a:r>
            <a:endParaRPr lang="it-IT" altLang="it-IT" i="0" dirty="0"/>
          </a:p>
        </p:txBody>
      </p:sp>
    </p:spTree>
    <p:extLst>
      <p:ext uri="{BB962C8B-B14F-4D97-AF65-F5344CB8AC3E}">
        <p14:creationId xmlns:p14="http://schemas.microsoft.com/office/powerpoint/2010/main" val="17360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53265"/>
          <a:stretch>
            <a:fillRect/>
          </a:stretch>
        </p:blipFill>
        <p:spPr bwMode="auto">
          <a:xfrm>
            <a:off x="6288037" y="2924944"/>
            <a:ext cx="25923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03065" y="447677"/>
            <a:ext cx="3401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BROOKITE NANORODS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7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35"/>
          <a:stretch>
            <a:fillRect/>
          </a:stretch>
        </p:blipFill>
        <p:spPr bwMode="auto">
          <a:xfrm>
            <a:off x="1126333" y="1638999"/>
            <a:ext cx="39417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305828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/>
              <a:t>Proc. Nat. Acad. Sci.</a:t>
            </a:r>
            <a:r>
              <a:rPr lang="en-US" altLang="it-IT" i="0" dirty="0"/>
              <a:t>,</a:t>
            </a:r>
            <a:r>
              <a:rPr lang="en-US" altLang="it-IT" b="1" i="0" dirty="0"/>
              <a:t> 113 </a:t>
            </a:r>
            <a:r>
              <a:rPr lang="en-US" altLang="it-IT" i="0" dirty="0"/>
              <a:t>(2016), </a:t>
            </a:r>
            <a:r>
              <a:rPr lang="en-US" altLang="it-IT" i="0" dirty="0"/>
              <a:t>3966-3971</a:t>
            </a:r>
            <a:endParaRPr lang="it-IT" altLang="it-IT" i="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502151" y="1422973"/>
            <a:ext cx="944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mass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35840" y="2756788"/>
            <a:ext cx="155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</a:t>
            </a:r>
            <a:r>
              <a:rPr lang="it-IT" sz="1600" b="1" dirty="0" err="1">
                <a:solidFill>
                  <a:srgbClr val="FF0000"/>
                </a:solidFill>
              </a:rPr>
              <a:t>surface</a:t>
            </a:r>
            <a:r>
              <a:rPr lang="it-IT" sz="1600" b="1" dirty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3" descr="D:\Lavori\2014\Brookite Rods\activity-summary-brook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7" t="53265"/>
          <a:stretch>
            <a:fillRect/>
          </a:stretch>
        </p:blipFill>
        <p:spPr bwMode="auto">
          <a:xfrm>
            <a:off x="6288037" y="2924944"/>
            <a:ext cx="2592387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203065" y="447677"/>
            <a:ext cx="3401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BROOKITE NANORODS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305828"/>
            <a:ext cx="9036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i="0" dirty="0"/>
              <a:t>Montini et al. </a:t>
            </a:r>
            <a:r>
              <a:rPr lang="en-US" altLang="it-IT" dirty="0"/>
              <a:t>Proc. Nat. Acad. Sci.</a:t>
            </a:r>
            <a:r>
              <a:rPr lang="en-US" altLang="it-IT" i="0" dirty="0"/>
              <a:t>,</a:t>
            </a:r>
            <a:r>
              <a:rPr lang="en-US" altLang="it-IT" b="1" i="0" dirty="0"/>
              <a:t> 113 </a:t>
            </a:r>
            <a:r>
              <a:rPr lang="en-US" altLang="it-IT" i="0" dirty="0"/>
              <a:t>(2016), </a:t>
            </a:r>
            <a:r>
              <a:rPr lang="en-US" altLang="it-IT" i="0" dirty="0"/>
              <a:t>3966-3971</a:t>
            </a:r>
            <a:endParaRPr lang="it-IT" altLang="it-IT" i="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035840" y="2756788"/>
            <a:ext cx="1554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Per </a:t>
            </a:r>
            <a:r>
              <a:rPr lang="it-IT" sz="1600" b="1" dirty="0" err="1">
                <a:solidFill>
                  <a:srgbClr val="FF0000"/>
                </a:solidFill>
              </a:rPr>
              <a:t>surface</a:t>
            </a:r>
            <a:r>
              <a:rPr lang="it-IT" sz="1600" b="1" dirty="0">
                <a:solidFill>
                  <a:srgbClr val="FF0000"/>
                </a:solidFill>
              </a:rPr>
              <a:t> area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28" descr="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45" y="2264170"/>
            <a:ext cx="4049713" cy="253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2"/>
          <p:cNvSpPr>
            <a:spLocks noChangeArrowheads="1"/>
          </p:cNvSpPr>
          <p:nvPr/>
        </p:nvSpPr>
        <p:spPr bwMode="auto">
          <a:xfrm>
            <a:off x="1418504" y="1358490"/>
            <a:ext cx="3470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it-IT" altLang="it-IT" sz="1600" dirty="0"/>
              <a:t>50 </a:t>
            </a:r>
            <a:r>
              <a:rPr lang="it-IT" altLang="it-IT" sz="1600" dirty="0" err="1"/>
              <a:t>fs</a:t>
            </a:r>
            <a:r>
              <a:rPr lang="it-IT" altLang="it-IT" sz="1600" dirty="0"/>
              <a:t> </a:t>
            </a:r>
            <a:r>
              <a:rPr lang="it-IT" altLang="it-IT" sz="1600" dirty="0" err="1"/>
              <a:t>ultraviolet</a:t>
            </a:r>
            <a:r>
              <a:rPr lang="it-IT" altLang="it-IT" sz="1600" dirty="0"/>
              <a:t> (4.0 </a:t>
            </a:r>
            <a:r>
              <a:rPr lang="it-IT" altLang="it-IT" sz="1600" dirty="0" err="1"/>
              <a:t>eV</a:t>
            </a:r>
            <a:r>
              <a:rPr lang="it-IT" altLang="it-IT" sz="1600" dirty="0"/>
              <a:t>) </a:t>
            </a:r>
            <a:r>
              <a:rPr lang="it-IT" altLang="it-IT" sz="1600" dirty="0" err="1"/>
              <a:t>pump</a:t>
            </a:r>
            <a:r>
              <a:rPr lang="it-IT" altLang="it-IT" sz="1600" dirty="0"/>
              <a:t> </a:t>
            </a:r>
            <a:r>
              <a:rPr lang="it-IT" altLang="it-IT" sz="1600" dirty="0" err="1"/>
              <a:t>pulse</a:t>
            </a:r>
            <a:endParaRPr lang="it-IT" altLang="it-IT" sz="1600" dirty="0"/>
          </a:p>
        </p:txBody>
      </p:sp>
      <p:pic>
        <p:nvPicPr>
          <p:cNvPr id="18" name="Picture 6" descr="C:\Users\Hp\Desktop\Immagin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6" y="1654572"/>
            <a:ext cx="29686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273989" y="5086927"/>
            <a:ext cx="39311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Increase life-time of electron/hole pairs with length</a:t>
            </a:r>
            <a:endParaRPr lang="en-US" altLang="it-IT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7"/>
            <a:ext cx="33210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188915"/>
            <a:ext cx="543401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2" name="Text Box 6"/>
          <p:cNvSpPr txBox="1">
            <a:spLocks noChangeArrowheads="1"/>
          </p:cNvSpPr>
          <p:nvPr/>
        </p:nvSpPr>
        <p:spPr bwMode="auto">
          <a:xfrm>
            <a:off x="468313" y="42926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9332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FigS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72816"/>
            <a:ext cx="7348652" cy="4431430"/>
          </a:xfrm>
          <a:prstGeom prst="rect">
            <a:avLst/>
          </a:prstGeom>
          <a:noFill/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7214372" y="3822514"/>
            <a:ext cx="1434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Accumulated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in solution</a:t>
            </a: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2321354" y="1772817"/>
            <a:ext cx="1179076" cy="76925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143768" y="4773214"/>
            <a:ext cx="1357322" cy="949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3786182" y="4844652"/>
            <a:ext cx="1143008" cy="714379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>
            <a:off x="2096682" y="2378469"/>
            <a:ext cx="627063" cy="863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5036449" y="3843088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4699340" y="4545573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5480080" y="4587239"/>
            <a:ext cx="458788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79420" y="2478646"/>
            <a:ext cx="2015355" cy="7031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606022" y="447677"/>
            <a:ext cx="49982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H</a:t>
            </a:r>
            <a:r>
              <a:rPr lang="it-IT" sz="2200" b="1" cap="all" baseline="-25000" dirty="0">
                <a:solidFill>
                  <a:srgbClr val="FF9933"/>
                </a:solidFill>
                <a:latin typeface="Univers-Condensed"/>
              </a:rPr>
              <a:t>2</a:t>
            </a:r>
            <a:r>
              <a:rPr lang="it-IT" sz="2200" b="1" cap="all" dirty="0">
                <a:solidFill>
                  <a:srgbClr val="FF9933"/>
                </a:solidFill>
                <a:latin typeface="Univers-Condensed"/>
              </a:rPr>
              <a:t> production from </a:t>
            </a:r>
            <a:r>
              <a:rPr lang="it-IT" sz="2200" b="1" cap="all" dirty="0" err="1">
                <a:solidFill>
                  <a:srgbClr val="FF9933"/>
                </a:solidFill>
                <a:latin typeface="Univers-Condensed"/>
              </a:rPr>
              <a:t>glycerol</a:t>
            </a:r>
            <a:endParaRPr lang="it-IT" sz="2200" b="1" cap="all" dirty="0">
              <a:solidFill>
                <a:srgbClr val="FF9933"/>
              </a:solidFill>
              <a:latin typeface="Univers-Condensed"/>
            </a:endParaRPr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42844" y="1196752"/>
            <a:ext cx="2032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Possible pathway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17568" y="630236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i="1" dirty="0" err="1"/>
              <a:t>ChemCatChem</a:t>
            </a:r>
            <a:r>
              <a:rPr lang="it-IT" dirty="0"/>
              <a:t> </a:t>
            </a:r>
            <a:r>
              <a:rPr lang="it-IT" b="1" dirty="0"/>
              <a:t>3</a:t>
            </a:r>
            <a:r>
              <a:rPr lang="it-IT" dirty="0"/>
              <a:t> </a:t>
            </a:r>
            <a:r>
              <a:rPr lang="it-IT" dirty="0"/>
              <a:t>(2011), 574-577</a:t>
            </a:r>
          </a:p>
        </p:txBody>
      </p: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6210607" y="5915374"/>
            <a:ext cx="458787" cy="4413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4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1563"/>
            <a:ext cx="2592288" cy="471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35984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W.-D. Zhang, B. </a:t>
            </a:r>
            <a:r>
              <a:rPr lang="it-IT" dirty="0" err="1"/>
              <a:t>Xu</a:t>
            </a:r>
            <a:r>
              <a:rPr lang="it-IT" dirty="0"/>
              <a:t>, L.-C. Jiang, </a:t>
            </a:r>
            <a:r>
              <a:rPr lang="it-IT" i="1" dirty="0"/>
              <a:t>J. Mater. </a:t>
            </a:r>
            <a:r>
              <a:rPr lang="it-IT" i="1" dirty="0" err="1"/>
              <a:t>Chem</a:t>
            </a:r>
            <a:r>
              <a:rPr lang="it-IT" i="1" dirty="0"/>
              <a:t>. </a:t>
            </a:r>
            <a:r>
              <a:rPr lang="it-IT" b="1" dirty="0"/>
              <a:t>20</a:t>
            </a:r>
            <a:r>
              <a:rPr lang="it-IT" dirty="0"/>
              <a:t> </a:t>
            </a:r>
            <a:r>
              <a:rPr lang="it-IT" dirty="0"/>
              <a:t>(2010), 6383.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15943" y="2231001"/>
            <a:ext cx="32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0000FF"/>
                </a:solidFill>
              </a:rPr>
              <a:t>CNTs</a:t>
            </a:r>
            <a:r>
              <a:rPr lang="it-IT" sz="2800" dirty="0">
                <a:solidFill>
                  <a:srgbClr val="0000FF"/>
                </a:solidFill>
              </a:rPr>
              <a:t> </a:t>
            </a:r>
            <a:r>
              <a:rPr lang="it-IT" sz="2800" dirty="0" err="1">
                <a:solidFill>
                  <a:srgbClr val="0000FF"/>
                </a:solidFill>
              </a:rPr>
              <a:t>as</a:t>
            </a:r>
            <a:r>
              <a:rPr lang="it-IT" sz="2800" dirty="0">
                <a:solidFill>
                  <a:srgbClr val="0000FF"/>
                </a:solidFill>
              </a:rPr>
              <a:t> electron </a:t>
            </a:r>
            <a:r>
              <a:rPr lang="it-IT" sz="2800" dirty="0" err="1">
                <a:solidFill>
                  <a:srgbClr val="0000FF"/>
                </a:solidFill>
              </a:rPr>
              <a:t>sink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515945" y="4941168"/>
            <a:ext cx="2741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>
                <a:solidFill>
                  <a:srgbClr val="0000FF"/>
                </a:solidFill>
              </a:rPr>
              <a:t>CNTs</a:t>
            </a:r>
            <a:r>
              <a:rPr lang="it-IT" sz="2800" dirty="0">
                <a:solidFill>
                  <a:srgbClr val="0000FF"/>
                </a:solidFill>
              </a:rPr>
              <a:t> </a:t>
            </a:r>
            <a:r>
              <a:rPr lang="it-IT" sz="2800" dirty="0" err="1">
                <a:solidFill>
                  <a:srgbClr val="0000FF"/>
                </a:solidFill>
              </a:rPr>
              <a:t>as</a:t>
            </a:r>
            <a:r>
              <a:rPr lang="it-IT" sz="2800" dirty="0">
                <a:solidFill>
                  <a:srgbClr val="0000FF"/>
                </a:solidFill>
              </a:rPr>
              <a:t> </a:t>
            </a:r>
            <a:r>
              <a:rPr lang="it-IT" sz="2800" dirty="0" err="1">
                <a:solidFill>
                  <a:srgbClr val="0000FF"/>
                </a:solidFill>
              </a:rPr>
              <a:t>sensitizer</a:t>
            </a:r>
            <a:endParaRPr lang="it-IT" sz="2800" dirty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660159" y="447677"/>
            <a:ext cx="394409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NANOMATERIALS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23528" y="1124744"/>
            <a:ext cx="303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Formation</a:t>
            </a:r>
            <a:r>
              <a:rPr lang="it-IT" b="1" dirty="0">
                <a:solidFill>
                  <a:srgbClr val="FF0000"/>
                </a:solidFill>
              </a:rPr>
              <a:t> of </a:t>
            </a:r>
            <a:r>
              <a:rPr lang="it-IT" b="1" dirty="0" err="1">
                <a:solidFill>
                  <a:srgbClr val="FF0000"/>
                </a:solidFill>
              </a:rPr>
              <a:t>hybrid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materials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369188" y="3861050"/>
            <a:ext cx="2592288" cy="2592287"/>
            <a:chOff x="6300192" y="3861048"/>
            <a:chExt cx="2592288" cy="259228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861048"/>
              <a:ext cx="2592288" cy="259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6372200" y="6073551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500 nm</a:t>
              </a:r>
              <a:endParaRPr lang="en-US" dirty="0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6642000" y="6334311"/>
              <a:ext cx="41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342332" y="1412776"/>
            <a:ext cx="2646000" cy="2448272"/>
            <a:chOff x="4644008" y="1700808"/>
            <a:chExt cx="2646000" cy="244827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3"/>
            <a:stretch>
              <a:fillRect/>
            </a:stretch>
          </p:blipFill>
          <p:spPr bwMode="auto">
            <a:xfrm>
              <a:off x="4644008" y="1700808"/>
              <a:ext cx="2646000" cy="2448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asellaDiTesto 16"/>
            <p:cNvSpPr txBox="1"/>
            <p:nvPr/>
          </p:nvSpPr>
          <p:spPr>
            <a:xfrm>
              <a:off x="4716016" y="1772816"/>
              <a:ext cx="9361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20 nm</a:t>
              </a:r>
              <a:endParaRPr lang="en-US" dirty="0"/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5076056" y="2033792"/>
              <a:ext cx="234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23"/>
          <p:cNvSpPr txBox="1"/>
          <p:nvPr/>
        </p:nvSpPr>
        <p:spPr>
          <a:xfrm>
            <a:off x="367419" y="980728"/>
            <a:ext cx="1939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After calcination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695425" y="447677"/>
            <a:ext cx="39088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27" name="Immagine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59" y="3442861"/>
            <a:ext cx="4576799" cy="2877577"/>
          </a:xfrm>
          <a:prstGeom prst="rect">
            <a:avLst/>
          </a:prstGeom>
        </p:spPr>
      </p:pic>
      <p:sp>
        <p:nvSpPr>
          <p:cNvPr id="14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/>
              <a:t>Green </a:t>
            </a:r>
            <a:r>
              <a:rPr lang="it-IT" dirty="0" err="1"/>
              <a:t>Chem</a:t>
            </a:r>
            <a:r>
              <a:rPr lang="it-IT" dirty="0"/>
              <a:t>.</a:t>
            </a:r>
            <a:r>
              <a:rPr lang="it-IT" dirty="0"/>
              <a:t> </a:t>
            </a:r>
            <a:r>
              <a:rPr lang="it-IT" i="0" dirty="0" err="1"/>
              <a:t>doi</a:t>
            </a:r>
            <a:r>
              <a:rPr lang="it-IT" i="0" dirty="0"/>
              <a:t>: </a:t>
            </a:r>
            <a:r>
              <a:rPr lang="it-IT" i="0" dirty="0">
                <a:hlinkClick r:id="rId5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83718" y="2996952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EF-TEM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280120" y="1484784"/>
            <a:ext cx="55403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>
                <a:cs typeface="Arial" panose="020B0604020202020204" pitchFamily="34" charset="0"/>
              </a:rPr>
              <a:t>Porous Pd@TiO</a:t>
            </a:r>
            <a:r>
              <a:rPr lang="en-US" altLang="it-IT" baseline="-25000" dirty="0">
                <a:cs typeface="Arial" panose="020B0604020202020204" pitchFamily="34" charset="0"/>
              </a:rPr>
              <a:t>2</a:t>
            </a:r>
            <a:r>
              <a:rPr lang="en-US" altLang="it-IT" dirty="0">
                <a:cs typeface="Arial" panose="020B0604020202020204" pitchFamily="34" charset="0"/>
              </a:rPr>
              <a:t> shell around CNT</a:t>
            </a:r>
          </a:p>
          <a:p>
            <a:pPr marL="355600" indent="-355600" eaLnBrk="1" hangingPunct="1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Ø"/>
            </a:pPr>
            <a:r>
              <a:rPr lang="en-US" altLang="it-IT" dirty="0" err="1">
                <a:cs typeface="Arial" panose="020B0604020202020204" pitchFamily="34" charset="0"/>
              </a:rPr>
              <a:t>Anatase</a:t>
            </a:r>
            <a:r>
              <a:rPr lang="en-US" altLang="it-IT" dirty="0">
                <a:cs typeface="Arial" panose="020B0604020202020204" pitchFamily="34" charset="0"/>
              </a:rPr>
              <a:t> phase</a:t>
            </a:r>
            <a:endParaRPr lang="en-US" altLang="it-IT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23850"/>
            <a:ext cx="802005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4211962" y="2156375"/>
            <a:ext cx="2577909" cy="40011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/>
              <a:t>Ethanol</a:t>
            </a:r>
            <a:r>
              <a:rPr lang="it-IT" sz="2000" dirty="0"/>
              <a:t>/water </a:t>
            </a:r>
            <a:r>
              <a:rPr lang="it-IT" sz="2000" dirty="0" err="1"/>
              <a:t>solution</a:t>
            </a:r>
            <a:endParaRPr lang="it-IT" sz="2000" dirty="0"/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4211961" y="4591000"/>
            <a:ext cx="2577909" cy="70788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it-IT" sz="2000" dirty="0" err="1"/>
              <a:t>Glycerol</a:t>
            </a:r>
            <a:r>
              <a:rPr lang="it-IT" sz="2000" dirty="0"/>
              <a:t>/water </a:t>
            </a:r>
            <a:r>
              <a:rPr lang="it-IT" sz="2000" dirty="0" err="1"/>
              <a:t>solution</a:t>
            </a:r>
            <a:endParaRPr lang="it-IT" sz="2000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695425" y="447677"/>
            <a:ext cx="39088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NANOTUBES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Rettangolo 8"/>
          <p:cNvSpPr>
            <a:spLocks noChangeArrowheads="1"/>
          </p:cNvSpPr>
          <p:nvPr/>
        </p:nvSpPr>
        <p:spPr bwMode="auto">
          <a:xfrm>
            <a:off x="611562" y="6464369"/>
            <a:ext cx="83530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it-IT" dirty="0"/>
              <a:t>Green </a:t>
            </a:r>
            <a:r>
              <a:rPr lang="it-IT" dirty="0" err="1"/>
              <a:t>Chem</a:t>
            </a:r>
            <a:r>
              <a:rPr lang="it-IT" dirty="0"/>
              <a:t>.</a:t>
            </a:r>
            <a:r>
              <a:rPr lang="it-IT" dirty="0"/>
              <a:t> </a:t>
            </a:r>
            <a:r>
              <a:rPr lang="it-IT" i="0" dirty="0" err="1"/>
              <a:t>doi</a:t>
            </a:r>
            <a:r>
              <a:rPr lang="it-IT" i="0" dirty="0"/>
              <a:t>: </a:t>
            </a:r>
            <a:r>
              <a:rPr lang="it-IT" i="0" dirty="0">
                <a:hlinkClick r:id="rId2"/>
              </a:rPr>
              <a:t>10.1039/C6GC01979J</a:t>
            </a:r>
            <a:endParaRPr lang="en-US" altLang="it-IT" dirty="0">
              <a:solidFill>
                <a:srgbClr val="FF0000"/>
              </a:solidFill>
            </a:endParaRPr>
          </a:p>
        </p:txBody>
      </p:sp>
      <p:pic>
        <p:nvPicPr>
          <p:cNvPr id="15" name="Immagin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0429"/>
            <a:ext cx="3528392" cy="53156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83903" y="3358299"/>
            <a:ext cx="2356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H</a:t>
            </a:r>
            <a:r>
              <a:rPr lang="it-IT" sz="2000" b="1" baseline="-25000" dirty="0">
                <a:solidFill>
                  <a:srgbClr val="FF0000"/>
                </a:solidFill>
              </a:rPr>
              <a:t>2</a:t>
            </a:r>
            <a:r>
              <a:rPr lang="it-IT" sz="2000" b="1" dirty="0">
                <a:solidFill>
                  <a:srgbClr val="FF0000"/>
                </a:solidFill>
              </a:rPr>
              <a:t> production under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UV-vis </a:t>
            </a:r>
            <a:r>
              <a:rPr lang="it-IT" sz="2000" b="1" dirty="0" err="1">
                <a:solidFill>
                  <a:srgbClr val="FF0000"/>
                </a:solidFill>
              </a:rPr>
              <a:t>irradiation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5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988840"/>
            <a:ext cx="3720820" cy="396044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73745" y="447677"/>
            <a:ext cx="44305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292082" y="1459478"/>
            <a:ext cx="3205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solidFill>
                  <a:srgbClr val="0000FF"/>
                </a:solidFill>
              </a:rPr>
              <a:t>Purification</a:t>
            </a:r>
            <a:r>
              <a:rPr lang="it-IT" sz="1600" b="1" dirty="0">
                <a:solidFill>
                  <a:srgbClr val="0000FF"/>
                </a:solidFill>
              </a:rPr>
              <a:t> by </a:t>
            </a:r>
            <a:r>
              <a:rPr lang="it-IT" sz="1600" b="1" dirty="0" err="1">
                <a:solidFill>
                  <a:srgbClr val="0000FF"/>
                </a:solidFill>
              </a:rPr>
              <a:t>magnetic</a:t>
            </a:r>
            <a:r>
              <a:rPr lang="it-IT" sz="1600" b="1" dirty="0">
                <a:solidFill>
                  <a:srgbClr val="0000FF"/>
                </a:solidFill>
              </a:rPr>
              <a:t> </a:t>
            </a:r>
            <a:r>
              <a:rPr lang="it-IT" sz="1600" b="1" dirty="0" err="1">
                <a:solidFill>
                  <a:srgbClr val="0000FF"/>
                </a:solidFill>
              </a:rPr>
              <a:t>separation</a:t>
            </a:r>
            <a:endParaRPr lang="it-IT" sz="1600" b="1" dirty="0">
              <a:solidFill>
                <a:srgbClr val="0000FF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3" y="1268760"/>
            <a:ext cx="4752528" cy="50072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00374" y="6329036"/>
            <a:ext cx="80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00CC00"/>
                </a:solidFill>
              </a:rPr>
              <a:t>Before</a:t>
            </a:r>
            <a:endParaRPr lang="it-IT" dirty="0">
              <a:solidFill>
                <a:srgbClr val="00CC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184966" y="6329036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After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59473" y="6467535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(2018), </a:t>
            </a:r>
            <a:r>
              <a:rPr lang="fr-FR" dirty="0">
                <a:solidFill>
                  <a:srgbClr val="3F3F3F"/>
                </a:solidFill>
                <a:latin typeface="Lato"/>
              </a:rPr>
              <a:t>356-365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44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9" y="2475640"/>
            <a:ext cx="8095887" cy="307793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572000" y="2313216"/>
            <a:ext cx="432048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73745" y="447677"/>
            <a:ext cx="44305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477424" y="2568301"/>
            <a:ext cx="226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Pd@TiO</a:t>
            </a:r>
            <a:r>
              <a:rPr lang="it-IT" sz="1400" baseline="-25000" dirty="0">
                <a:solidFill>
                  <a:srgbClr val="FF0000"/>
                </a:solidFill>
              </a:rPr>
              <a:t>2</a:t>
            </a:r>
            <a:r>
              <a:rPr lang="it-IT" sz="1400" dirty="0">
                <a:solidFill>
                  <a:srgbClr val="FF0000"/>
                </a:solidFill>
              </a:rPr>
              <a:t>/</a:t>
            </a:r>
            <a:r>
              <a:rPr lang="it-IT" sz="1400" dirty="0" err="1">
                <a:solidFill>
                  <a:srgbClr val="FF0000"/>
                </a:solidFill>
              </a:rPr>
              <a:t>Fe@CNT-magnetic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477424" y="3774524"/>
            <a:ext cx="2122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CC00"/>
                </a:solidFill>
              </a:rPr>
              <a:t>Pd@TiO</a:t>
            </a:r>
            <a:r>
              <a:rPr lang="it-IT" sz="1400" baseline="-25000" dirty="0">
                <a:solidFill>
                  <a:srgbClr val="00CC00"/>
                </a:solidFill>
              </a:rPr>
              <a:t>2</a:t>
            </a:r>
            <a:r>
              <a:rPr lang="it-IT" sz="1400" dirty="0">
                <a:solidFill>
                  <a:srgbClr val="00CC00"/>
                </a:solidFill>
              </a:rPr>
              <a:t>/</a:t>
            </a:r>
            <a:r>
              <a:rPr lang="it-IT" sz="1400" dirty="0" err="1">
                <a:solidFill>
                  <a:srgbClr val="00CC00"/>
                </a:solidFill>
              </a:rPr>
              <a:t>Fe@CNT-filtered</a:t>
            </a:r>
            <a:endParaRPr lang="it-IT" sz="1400" dirty="0">
              <a:solidFill>
                <a:srgbClr val="00CC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77422" y="4473458"/>
            <a:ext cx="838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00FF"/>
                </a:solidFill>
              </a:rPr>
              <a:t>Pd@TiO</a:t>
            </a:r>
            <a:r>
              <a:rPr lang="it-IT" sz="1400" baseline="-25000" dirty="0">
                <a:solidFill>
                  <a:srgbClr val="0000FF"/>
                </a:solidFill>
              </a:rPr>
              <a:t>2</a:t>
            </a:r>
            <a:endParaRPr lang="it-IT" sz="1400" baseline="-25000" dirty="0">
              <a:solidFill>
                <a:srgbClr val="0000FF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631850" y="1484784"/>
            <a:ext cx="1809663" cy="729372"/>
            <a:chOff x="1631848" y="1484784"/>
            <a:chExt cx="1809663" cy="729372"/>
          </a:xfrm>
        </p:grpSpPr>
        <p:sp>
          <p:nvSpPr>
            <p:cNvPr id="9" name="CasellaDiTesto 8"/>
            <p:cNvSpPr txBox="1"/>
            <p:nvPr/>
          </p:nvSpPr>
          <p:spPr>
            <a:xfrm>
              <a:off x="1672244" y="1484784"/>
              <a:ext cx="1728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/>
                <a:t>EtOH</a:t>
              </a:r>
              <a:r>
                <a:rPr lang="it-IT" dirty="0"/>
                <a:t> : H</a:t>
              </a:r>
              <a:r>
                <a:rPr lang="it-IT" baseline="-25000" dirty="0"/>
                <a:t>2</a:t>
              </a:r>
              <a:r>
                <a:rPr lang="it-IT" dirty="0"/>
                <a:t>O = 1:1</a:t>
              </a:r>
              <a:endParaRPr lang="it-IT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631848" y="1844824"/>
              <a:ext cx="1809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UV-vis </a:t>
              </a:r>
              <a:r>
                <a:rPr lang="it-IT" dirty="0" err="1"/>
                <a:t>irradiation</a:t>
              </a:r>
              <a:endParaRPr lang="it-IT" dirty="0"/>
            </a:p>
          </p:txBody>
        </p:sp>
      </p:grpSp>
      <p:sp>
        <p:nvSpPr>
          <p:cNvPr id="11" name="Rettangolo 10"/>
          <p:cNvSpPr/>
          <p:nvPr/>
        </p:nvSpPr>
        <p:spPr>
          <a:xfrm>
            <a:off x="5859473" y="6467535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(2018), </a:t>
            </a:r>
            <a:r>
              <a:rPr lang="fr-FR" dirty="0">
                <a:solidFill>
                  <a:srgbClr val="3F3F3F"/>
                </a:solidFill>
                <a:latin typeface="Lato"/>
              </a:rPr>
              <a:t>356-365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403648" y="1412776"/>
            <a:ext cx="2232248" cy="7920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5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9" y="2475640"/>
            <a:ext cx="8095887" cy="30779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173745" y="447677"/>
            <a:ext cx="44305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Pd@TiO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/CARBON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NANOTUBES@Fe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47806" y="2313216"/>
            <a:ext cx="4124194" cy="34563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691682" y="2924946"/>
            <a:ext cx="226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Pd@TiO</a:t>
            </a:r>
            <a:r>
              <a:rPr lang="it-IT" sz="1400" baseline="-25000" dirty="0">
                <a:solidFill>
                  <a:srgbClr val="FF0000"/>
                </a:solidFill>
              </a:rPr>
              <a:t>2</a:t>
            </a:r>
            <a:r>
              <a:rPr lang="it-IT" sz="1400" dirty="0">
                <a:solidFill>
                  <a:srgbClr val="FF0000"/>
                </a:solidFill>
              </a:rPr>
              <a:t>/</a:t>
            </a:r>
            <a:r>
              <a:rPr lang="it-IT" sz="1400" dirty="0" err="1">
                <a:solidFill>
                  <a:srgbClr val="FF0000"/>
                </a:solidFill>
              </a:rPr>
              <a:t>Fe@CNT-magnetic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000558" y="1484784"/>
            <a:ext cx="172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EtOH</a:t>
            </a:r>
            <a:r>
              <a:rPr lang="it-IT" dirty="0"/>
              <a:t> : H</a:t>
            </a:r>
            <a:r>
              <a:rPr lang="it-IT" baseline="-25000" dirty="0"/>
              <a:t>2</a:t>
            </a:r>
            <a:r>
              <a:rPr lang="it-IT" dirty="0"/>
              <a:t>O = 1:1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382443" y="1754807"/>
            <a:ext cx="296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r>
              <a:rPr lang="it-IT" dirty="0"/>
              <a:t> </a:t>
            </a:r>
            <a:r>
              <a:rPr lang="it-IT" dirty="0" err="1"/>
              <a:t>irradiation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67544" y="4014610"/>
            <a:ext cx="388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Easily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reusable</a:t>
            </a:r>
            <a:r>
              <a:rPr lang="it-IT" dirty="0">
                <a:solidFill>
                  <a:srgbClr val="0000FF"/>
                </a:solidFill>
              </a:rPr>
              <a:t> by </a:t>
            </a:r>
            <a:r>
              <a:rPr lang="it-IT" dirty="0" err="1">
                <a:solidFill>
                  <a:srgbClr val="0000FF"/>
                </a:solidFill>
              </a:rPr>
              <a:t>magnetic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recovery</a:t>
            </a:r>
            <a:r>
              <a:rPr lang="it-IT" dirty="0">
                <a:solidFill>
                  <a:srgbClr val="0000FF"/>
                </a:solidFill>
              </a:rPr>
              <a:t> from the </a:t>
            </a:r>
            <a:r>
              <a:rPr lang="it-IT" dirty="0" err="1">
                <a:solidFill>
                  <a:srgbClr val="0000FF"/>
                </a:solidFill>
              </a:rPr>
              <a:t>reaction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mixture</a:t>
            </a:r>
            <a:r>
              <a:rPr lang="it-IT" dirty="0">
                <a:solidFill>
                  <a:srgbClr val="0000FF"/>
                </a:solidFill>
              </a:rPr>
              <a:t>!!! 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859473" y="6467535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rgbClr val="3F3F3F"/>
                </a:solidFill>
                <a:latin typeface="Lato"/>
              </a:rPr>
              <a:t>Appl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</a:t>
            </a:r>
            <a:r>
              <a:rPr lang="fr-FR" i="1" dirty="0" err="1">
                <a:solidFill>
                  <a:srgbClr val="3F3F3F"/>
                </a:solidFill>
                <a:latin typeface="Lato"/>
              </a:rPr>
              <a:t>Catal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 B-Environ</a:t>
            </a:r>
            <a:r>
              <a:rPr lang="fr-FR" i="1" dirty="0">
                <a:solidFill>
                  <a:srgbClr val="3F3F3F"/>
                </a:solidFill>
                <a:latin typeface="Lato"/>
              </a:rPr>
              <a:t>.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</a:t>
            </a:r>
            <a:r>
              <a:rPr lang="fr-FR" b="1" dirty="0">
                <a:solidFill>
                  <a:srgbClr val="3F3F3F"/>
                </a:solidFill>
                <a:latin typeface="Lato"/>
              </a:rPr>
              <a:t>227</a:t>
            </a:r>
            <a:r>
              <a:rPr lang="fr-FR" dirty="0">
                <a:solidFill>
                  <a:srgbClr val="3F3F3F"/>
                </a:solidFill>
                <a:latin typeface="Lato"/>
              </a:rPr>
              <a:t> (2018), </a:t>
            </a:r>
            <a:r>
              <a:rPr lang="fr-FR" dirty="0">
                <a:solidFill>
                  <a:srgbClr val="3F3F3F"/>
                </a:solidFill>
                <a:latin typeface="Lato"/>
              </a:rPr>
              <a:t>356-365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5220072" y="1396477"/>
            <a:ext cx="3237666" cy="79208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3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5527675" cy="4470400"/>
          </a:xfrm>
        </p:spPr>
      </p:pic>
      <p:sp>
        <p:nvSpPr>
          <p:cNvPr id="30" name="Rettangolo arrotondato 29"/>
          <p:cNvSpPr/>
          <p:nvPr/>
        </p:nvSpPr>
        <p:spPr>
          <a:xfrm>
            <a:off x="161925" y="1124074"/>
            <a:ext cx="5904334" cy="4753198"/>
          </a:xfrm>
          <a:prstGeom prst="roundRect">
            <a:avLst>
              <a:gd name="adj" fmla="val 116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446575" y="447677"/>
            <a:ext cx="41576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DYE SENSITIZED PHOTOCATALYSTS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156178" y="1628802"/>
            <a:ext cx="280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00CC00"/>
              </a:buClr>
              <a:buFont typeface="Wingdings" panose="05000000000000000000" pitchFamily="2" charset="2"/>
              <a:buChar char="ü"/>
            </a:pPr>
            <a:r>
              <a:rPr lang="it-IT" sz="2400" dirty="0" err="1">
                <a:solidFill>
                  <a:srgbClr val="00CC00"/>
                </a:solidFill>
              </a:rPr>
              <a:t>Materials</a:t>
            </a:r>
            <a:r>
              <a:rPr lang="it-IT" sz="2400" dirty="0">
                <a:solidFill>
                  <a:srgbClr val="00CC00"/>
                </a:solidFill>
              </a:rPr>
              <a:t> </a:t>
            </a:r>
            <a:r>
              <a:rPr lang="it-IT" sz="2400" dirty="0" err="1">
                <a:solidFill>
                  <a:srgbClr val="00CC00"/>
                </a:solidFill>
              </a:rPr>
              <a:t>active</a:t>
            </a:r>
            <a:r>
              <a:rPr lang="it-IT" sz="2400" dirty="0">
                <a:solidFill>
                  <a:srgbClr val="00CC00"/>
                </a:solidFill>
              </a:rPr>
              <a:t> under </a:t>
            </a:r>
            <a:r>
              <a:rPr lang="it-IT" sz="2400" dirty="0" err="1">
                <a:solidFill>
                  <a:srgbClr val="00CC00"/>
                </a:solidFill>
              </a:rPr>
              <a:t>visible</a:t>
            </a:r>
            <a:r>
              <a:rPr lang="it-IT" sz="2400" dirty="0">
                <a:solidFill>
                  <a:srgbClr val="00CC00"/>
                </a:solidFill>
              </a:rPr>
              <a:t> light (</a:t>
            </a:r>
            <a:r>
              <a:rPr lang="el-GR" sz="2400" dirty="0">
                <a:solidFill>
                  <a:srgbClr val="00CC00"/>
                </a:solidFill>
              </a:rPr>
              <a:t>λ</a:t>
            </a:r>
            <a:r>
              <a:rPr lang="it-IT" sz="2400" dirty="0">
                <a:solidFill>
                  <a:srgbClr val="00CC00"/>
                </a:solidFill>
              </a:rPr>
              <a:t> &gt; 420nm)</a:t>
            </a:r>
            <a:endParaRPr lang="it-IT" sz="2400" dirty="0">
              <a:solidFill>
                <a:srgbClr val="00CC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156178" y="3717034"/>
            <a:ext cx="280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FF0000"/>
              </a:buClr>
              <a:buFont typeface="Arial" panose="020B0604020202020204" pitchFamily="34" charset="0"/>
              <a:buChar char="x"/>
            </a:pPr>
            <a:r>
              <a:rPr lang="it-IT" sz="2400" dirty="0" err="1">
                <a:solidFill>
                  <a:srgbClr val="FF0000"/>
                </a:solidFill>
              </a:rPr>
              <a:t>Not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sustainable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Sacrificial</a:t>
            </a:r>
            <a:r>
              <a:rPr lang="it-IT" sz="2400" dirty="0">
                <a:solidFill>
                  <a:srgbClr val="FF0000"/>
                </a:solidFill>
              </a:rPr>
              <a:t> Electron </a:t>
            </a:r>
            <a:r>
              <a:rPr lang="it-IT" sz="2400" dirty="0" err="1">
                <a:solidFill>
                  <a:srgbClr val="FF0000"/>
                </a:solidFill>
              </a:rPr>
              <a:t>Donor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4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64" y="891592"/>
            <a:ext cx="7912908" cy="2897448"/>
          </a:xfrm>
          <a:prstGeom prst="rect">
            <a:avLst/>
          </a:prstGeom>
        </p:spPr>
      </p:pic>
      <p:sp>
        <p:nvSpPr>
          <p:cNvPr id="16" name="Rettangolo 11"/>
          <p:cNvSpPr>
            <a:spLocks noChangeArrowheads="1"/>
          </p:cNvSpPr>
          <p:nvPr/>
        </p:nvSpPr>
        <p:spPr bwMode="auto">
          <a:xfrm>
            <a:off x="107506" y="6443860"/>
            <a:ext cx="3967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dirty="0" err="1"/>
              <a:t>ChemSusChem</a:t>
            </a:r>
            <a:r>
              <a:rPr lang="en-US" altLang="it-IT" i="0" dirty="0"/>
              <a:t> </a:t>
            </a:r>
            <a:r>
              <a:rPr lang="en-US" altLang="it-IT" b="1" i="0" dirty="0"/>
              <a:t>8</a:t>
            </a:r>
            <a:r>
              <a:rPr lang="en-US" altLang="it-IT" i="0" dirty="0"/>
              <a:t> (2015), 4216-4228</a:t>
            </a:r>
            <a:endParaRPr lang="en-US" altLang="it-IT" i="0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76623" y="1045187"/>
            <a:ext cx="190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molecular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86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7" descr="C:\Users\Hp\AppData\Roaming\Skype\matteomonai\media_messaging\media_cache\^FF62F1B88FD195A455C27D0FB311A2E327A48424E7C779BB3F^pimgpsh_fullsize_di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323849" y="3717032"/>
            <a:ext cx="3600000" cy="259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64" y="891592"/>
            <a:ext cx="7912908" cy="2897448"/>
          </a:xfrm>
          <a:prstGeom prst="rect">
            <a:avLst/>
          </a:prstGeom>
        </p:spPr>
      </p:pic>
      <p:sp>
        <p:nvSpPr>
          <p:cNvPr id="16" name="Rettangolo 11"/>
          <p:cNvSpPr>
            <a:spLocks noChangeArrowheads="1"/>
          </p:cNvSpPr>
          <p:nvPr/>
        </p:nvSpPr>
        <p:spPr bwMode="auto">
          <a:xfrm>
            <a:off x="107506" y="6443860"/>
            <a:ext cx="3967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altLang="it-IT" dirty="0" err="1"/>
              <a:t>ChemSusChem</a:t>
            </a:r>
            <a:r>
              <a:rPr lang="en-US" altLang="it-IT" i="0" dirty="0"/>
              <a:t> </a:t>
            </a:r>
            <a:r>
              <a:rPr lang="en-US" altLang="it-IT" b="1" i="0" dirty="0"/>
              <a:t>8</a:t>
            </a:r>
            <a:r>
              <a:rPr lang="en-US" altLang="it-IT" i="0" dirty="0"/>
              <a:t> (2015), 4216-4228</a:t>
            </a:r>
            <a:endParaRPr lang="en-US" altLang="it-IT" i="0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97292" name="Picture 12" descr="Figure 7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356" y="3717032"/>
            <a:ext cx="3600000" cy="27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3571860" y="2263874"/>
            <a:ext cx="2376264" cy="1453158"/>
          </a:xfrm>
          <a:prstGeom prst="roundRect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165528" y="3861050"/>
            <a:ext cx="983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</a:p>
          <a:p>
            <a:pPr algn="ctr"/>
            <a:r>
              <a:rPr lang="it-IT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/>
            <a:r>
              <a:rPr lang="it-IT" sz="24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</a:t>
            </a:r>
            <a:endParaRPr lang="it-IT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6623" y="1045187"/>
            <a:ext cx="190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molecular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82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ttangolo 11"/>
          <p:cNvSpPr>
            <a:spLocks noChangeArrowheads="1"/>
          </p:cNvSpPr>
          <p:nvPr/>
        </p:nvSpPr>
        <p:spPr bwMode="auto">
          <a:xfrm>
            <a:off x="4684022" y="6453336"/>
            <a:ext cx="4352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es-ES" altLang="it-IT" dirty="0" err="1"/>
              <a:t>Sustain</a:t>
            </a:r>
            <a:r>
              <a:rPr lang="es-ES" altLang="it-IT" dirty="0"/>
              <a:t>. </a:t>
            </a:r>
            <a:r>
              <a:rPr lang="es-ES" altLang="it-IT" dirty="0" err="1"/>
              <a:t>Energ</a:t>
            </a:r>
            <a:r>
              <a:rPr lang="es-ES" altLang="it-IT" dirty="0"/>
              <a:t>. </a:t>
            </a:r>
            <a:r>
              <a:rPr lang="es-ES" altLang="it-IT" dirty="0" err="1"/>
              <a:t>Fuels</a:t>
            </a:r>
            <a:r>
              <a:rPr lang="es-ES" altLang="it-IT" dirty="0"/>
              <a:t>, </a:t>
            </a:r>
            <a:r>
              <a:rPr lang="es-ES" altLang="it-IT" b="1" i="0" dirty="0"/>
              <a:t>1</a:t>
            </a:r>
            <a:r>
              <a:rPr lang="es-ES" altLang="it-IT" i="0" dirty="0"/>
              <a:t> (2017), 694-698</a:t>
            </a:r>
            <a:endParaRPr lang="es-ES" altLang="it-IT" i="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25850" y="1111468"/>
            <a:ext cx="3038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aromatic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2"/>
            <a:ext cx="5076150" cy="164456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35858" y="1628802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Phenotiazine</a:t>
            </a:r>
            <a:endParaRPr lang="it-IT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535858" y="2240870"/>
            <a:ext cx="1106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00FF"/>
                </a:solidFill>
              </a:rPr>
              <a:t>Phenoxazine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35860" y="2852938"/>
            <a:ext cx="903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FF0000"/>
                </a:solidFill>
              </a:rPr>
              <a:t>Carbazole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627" y="3653556"/>
            <a:ext cx="405333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5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151127" y="447677"/>
            <a:ext cx="34531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PHENOTIAZINE-BASED DYES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25850" y="1111468"/>
            <a:ext cx="3038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Effect</a:t>
            </a:r>
            <a:r>
              <a:rPr lang="it-IT" sz="2000" dirty="0">
                <a:solidFill>
                  <a:srgbClr val="0000FF"/>
                </a:solidFill>
              </a:rPr>
              <a:t> of </a:t>
            </a:r>
            <a:r>
              <a:rPr lang="it-IT" sz="2000" dirty="0" err="1">
                <a:solidFill>
                  <a:srgbClr val="0000FF"/>
                </a:solidFill>
              </a:rPr>
              <a:t>aromatic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structure</a:t>
            </a:r>
            <a:endParaRPr lang="it-IT" sz="2000" dirty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3" y="2492898"/>
            <a:ext cx="4320000" cy="29208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496" y="4096975"/>
            <a:ext cx="3240000" cy="23563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496" y="1381181"/>
            <a:ext cx="3600000" cy="2191837"/>
          </a:xfrm>
          <a:prstGeom prst="rect">
            <a:avLst/>
          </a:prstGeom>
        </p:spPr>
      </p:pic>
      <p:sp>
        <p:nvSpPr>
          <p:cNvPr id="8" name="Parentesi graffa aperta 7"/>
          <p:cNvSpPr/>
          <p:nvPr/>
        </p:nvSpPr>
        <p:spPr>
          <a:xfrm>
            <a:off x="4716016" y="1340768"/>
            <a:ext cx="352078" cy="5266456"/>
          </a:xfrm>
          <a:prstGeom prst="leftBrace">
            <a:avLst>
              <a:gd name="adj1" fmla="val 7208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324562" y="1196752"/>
            <a:ext cx="219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High </a:t>
            </a:r>
            <a:r>
              <a:rPr lang="it-IT" dirty="0" err="1">
                <a:solidFill>
                  <a:srgbClr val="FF0000"/>
                </a:solidFill>
              </a:rPr>
              <a:t>energy</a:t>
            </a:r>
            <a:r>
              <a:rPr lang="it-IT" dirty="0">
                <a:solidFill>
                  <a:srgbClr val="FF0000"/>
                </a:solidFill>
              </a:rPr>
              <a:t> of LUMO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885765" y="3835496"/>
            <a:ext cx="307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Ligand</a:t>
            </a:r>
            <a:r>
              <a:rPr lang="it-IT" dirty="0">
                <a:solidFill>
                  <a:srgbClr val="FF0000"/>
                </a:solidFill>
              </a:rPr>
              <a:t>-to-Metal </a:t>
            </a:r>
            <a:r>
              <a:rPr lang="it-IT" dirty="0" err="1">
                <a:solidFill>
                  <a:srgbClr val="FF0000"/>
                </a:solidFill>
              </a:rPr>
              <a:t>Charge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Trasfer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4684022" y="6453336"/>
            <a:ext cx="43524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es-ES" altLang="it-IT" dirty="0" err="1"/>
              <a:t>Sustain</a:t>
            </a:r>
            <a:r>
              <a:rPr lang="es-ES" altLang="it-IT" dirty="0"/>
              <a:t>. </a:t>
            </a:r>
            <a:r>
              <a:rPr lang="es-ES" altLang="it-IT" dirty="0" err="1"/>
              <a:t>Energ</a:t>
            </a:r>
            <a:r>
              <a:rPr lang="es-ES" altLang="it-IT" dirty="0"/>
              <a:t>. </a:t>
            </a:r>
            <a:r>
              <a:rPr lang="es-ES" altLang="it-IT" dirty="0" err="1"/>
              <a:t>Fuels</a:t>
            </a:r>
            <a:r>
              <a:rPr lang="es-ES" altLang="it-IT" dirty="0"/>
              <a:t>, </a:t>
            </a:r>
            <a:r>
              <a:rPr lang="es-ES" altLang="it-IT" b="1" i="0" dirty="0"/>
              <a:t>1</a:t>
            </a:r>
            <a:r>
              <a:rPr lang="es-ES" altLang="it-IT" i="0" dirty="0"/>
              <a:t> (2017), 694-698</a:t>
            </a:r>
            <a:endParaRPr lang="es-ES" altLang="it-IT" i="0" dirty="0"/>
          </a:p>
        </p:txBody>
      </p:sp>
    </p:spTree>
    <p:extLst>
      <p:ext uri="{BB962C8B-B14F-4D97-AF65-F5344CB8AC3E}">
        <p14:creationId xmlns:p14="http://schemas.microsoft.com/office/powerpoint/2010/main" val="17734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00260" y="447677"/>
            <a:ext cx="38039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TRIPHENYLAMINE-BASED DYES</a:t>
            </a:r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25850" y="1111468"/>
            <a:ext cx="2375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Toward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sustainability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5214105" y="6453336"/>
            <a:ext cx="3822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de-DE" altLang="it-IT" dirty="0" err="1"/>
              <a:t>ChemSusChem</a:t>
            </a:r>
            <a:r>
              <a:rPr lang="de-DE" altLang="it-IT" dirty="0"/>
              <a:t> </a:t>
            </a:r>
            <a:r>
              <a:rPr lang="de-DE" altLang="it-IT" i="0" dirty="0"/>
              <a:t>11 (2018), 793-805</a:t>
            </a:r>
            <a:endParaRPr lang="es-ES" altLang="it-IT" i="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698" y="1280739"/>
            <a:ext cx="3600000" cy="255075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311" y="4005064"/>
            <a:ext cx="6879531" cy="234376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71802" y="422108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AD48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355976" y="4221088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TTZ3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5921798" y="4221088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</a:rPr>
              <a:t>TTZ4</a:t>
            </a:r>
            <a:endParaRPr lang="it-IT" b="1" dirty="0">
              <a:solidFill>
                <a:srgbClr val="00FF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487620" y="4221088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TTZ5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83570" y="1713582"/>
            <a:ext cx="353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EtOH</a:t>
            </a:r>
            <a:r>
              <a:rPr lang="it-IT" dirty="0"/>
              <a:t> / water </a:t>
            </a:r>
            <a:r>
              <a:rPr lang="it-IT" dirty="0" err="1"/>
              <a:t>solution</a:t>
            </a:r>
            <a:r>
              <a:rPr lang="it-IT" dirty="0"/>
              <a:t> </a:t>
            </a:r>
          </a:p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sacrificial</a:t>
            </a:r>
            <a:r>
              <a:rPr lang="it-IT" dirty="0"/>
              <a:t> electron </a:t>
            </a:r>
            <a:r>
              <a:rPr lang="it-IT" dirty="0" err="1"/>
              <a:t>donor</a:t>
            </a:r>
            <a:endParaRPr lang="it-IT" dirty="0"/>
          </a:p>
          <a:p>
            <a:r>
              <a:rPr lang="it-IT" dirty="0">
                <a:latin typeface="Symbol" panose="05050102010706020507" pitchFamily="18" charset="2"/>
              </a:rPr>
              <a:t>l</a:t>
            </a:r>
            <a:r>
              <a:rPr lang="it-IT" dirty="0"/>
              <a:t> &gt; 420 nm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5440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3"/>
          <p:cNvSpPr txBox="1">
            <a:spLocks noChangeArrowheads="1"/>
          </p:cNvSpPr>
          <p:nvPr/>
        </p:nvSpPr>
        <p:spPr bwMode="auto">
          <a:xfrm>
            <a:off x="314327" y="527050"/>
            <a:ext cx="8513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/>
              <a:t>Band-gap energies and relative band position of different semiconductors relative to the water oxidation/reduction potential (vs. NHE)</a:t>
            </a:r>
          </a:p>
        </p:txBody>
      </p:sp>
      <p:grpSp>
        <p:nvGrpSpPr>
          <p:cNvPr id="228355" name="Group 6"/>
          <p:cNvGrpSpPr>
            <a:grpSpLocks/>
          </p:cNvGrpSpPr>
          <p:nvPr/>
        </p:nvGrpSpPr>
        <p:grpSpPr bwMode="auto">
          <a:xfrm>
            <a:off x="-73026" y="1566863"/>
            <a:ext cx="8589964" cy="3022600"/>
            <a:chOff x="-1" y="987"/>
            <a:chExt cx="5411" cy="1904"/>
          </a:xfrm>
        </p:grpSpPr>
        <p:grpSp>
          <p:nvGrpSpPr>
            <p:cNvPr id="228356" name="Group 7"/>
            <p:cNvGrpSpPr>
              <a:grpSpLocks/>
            </p:cNvGrpSpPr>
            <p:nvPr/>
          </p:nvGrpSpPr>
          <p:grpSpPr bwMode="auto">
            <a:xfrm>
              <a:off x="174" y="987"/>
              <a:ext cx="5236" cy="1904"/>
              <a:chOff x="184" y="987"/>
              <a:chExt cx="5236" cy="1904"/>
            </a:xfrm>
          </p:grpSpPr>
          <p:sp>
            <p:nvSpPr>
              <p:cNvPr id="228357" name="Line 8"/>
              <p:cNvSpPr>
                <a:spLocks noChangeShapeType="1"/>
              </p:cNvSpPr>
              <p:nvPr/>
            </p:nvSpPr>
            <p:spPr bwMode="auto">
              <a:xfrm>
                <a:off x="521" y="1651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8" name="Line 9"/>
              <p:cNvSpPr>
                <a:spLocks noChangeShapeType="1"/>
              </p:cNvSpPr>
              <p:nvPr/>
            </p:nvSpPr>
            <p:spPr bwMode="auto">
              <a:xfrm>
                <a:off x="520" y="1946"/>
                <a:ext cx="4899" cy="0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59" name="Line 10"/>
              <p:cNvSpPr>
                <a:spLocks noChangeShapeType="1"/>
              </p:cNvSpPr>
              <p:nvPr/>
            </p:nvSpPr>
            <p:spPr bwMode="auto">
              <a:xfrm>
                <a:off x="494" y="987"/>
                <a:ext cx="5" cy="19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60" name="Text Box 11"/>
              <p:cNvSpPr txBox="1">
                <a:spLocks noChangeArrowheads="1"/>
              </p:cNvSpPr>
              <p:nvPr/>
            </p:nvSpPr>
            <p:spPr bwMode="auto">
              <a:xfrm>
                <a:off x="184" y="1036"/>
                <a:ext cx="36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-2.0</a:t>
                </a:r>
              </a:p>
            </p:txBody>
          </p:sp>
          <p:sp>
            <p:nvSpPr>
              <p:cNvPr id="228361" name="Text Box 12"/>
              <p:cNvSpPr txBox="1">
                <a:spLocks noChangeArrowheads="1"/>
              </p:cNvSpPr>
              <p:nvPr/>
            </p:nvSpPr>
            <p:spPr bwMode="auto">
              <a:xfrm>
                <a:off x="184" y="1265"/>
                <a:ext cx="36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-1.0</a:t>
                </a:r>
              </a:p>
            </p:txBody>
          </p:sp>
          <p:sp>
            <p:nvSpPr>
              <p:cNvPr id="228362" name="Text Box 13"/>
              <p:cNvSpPr txBox="1">
                <a:spLocks noChangeArrowheads="1"/>
              </p:cNvSpPr>
              <p:nvPr/>
            </p:nvSpPr>
            <p:spPr bwMode="auto">
              <a:xfrm>
                <a:off x="322" y="1494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0</a:t>
                </a:r>
              </a:p>
            </p:txBody>
          </p:sp>
          <p:sp>
            <p:nvSpPr>
              <p:cNvPr id="228363" name="Text Box 14"/>
              <p:cNvSpPr txBox="1">
                <a:spLocks noChangeArrowheads="1"/>
              </p:cNvSpPr>
              <p:nvPr/>
            </p:nvSpPr>
            <p:spPr bwMode="auto">
              <a:xfrm>
                <a:off x="223" y="1723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1.0</a:t>
                </a:r>
              </a:p>
            </p:txBody>
          </p:sp>
          <p:sp>
            <p:nvSpPr>
              <p:cNvPr id="228364" name="Text Box 15"/>
              <p:cNvSpPr txBox="1">
                <a:spLocks noChangeArrowheads="1"/>
              </p:cNvSpPr>
              <p:nvPr/>
            </p:nvSpPr>
            <p:spPr bwMode="auto">
              <a:xfrm>
                <a:off x="223" y="1952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2.0</a:t>
                </a:r>
              </a:p>
            </p:txBody>
          </p:sp>
          <p:sp>
            <p:nvSpPr>
              <p:cNvPr id="228365" name="Text Box 16"/>
              <p:cNvSpPr txBox="1">
                <a:spLocks noChangeArrowheads="1"/>
              </p:cNvSpPr>
              <p:nvPr/>
            </p:nvSpPr>
            <p:spPr bwMode="auto">
              <a:xfrm>
                <a:off x="223" y="2181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3.0</a:t>
                </a:r>
              </a:p>
            </p:txBody>
          </p:sp>
          <p:sp>
            <p:nvSpPr>
              <p:cNvPr id="228366" name="Text Box 17"/>
              <p:cNvSpPr txBox="1">
                <a:spLocks noChangeArrowheads="1"/>
              </p:cNvSpPr>
              <p:nvPr/>
            </p:nvSpPr>
            <p:spPr bwMode="auto">
              <a:xfrm>
                <a:off x="223" y="2409"/>
                <a:ext cx="31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it-IT" altLang="it-IT">
                    <a:solidFill>
                      <a:srgbClr val="0033CC"/>
                    </a:solidFill>
                  </a:rPr>
                  <a:t>4.0</a:t>
                </a:r>
              </a:p>
            </p:txBody>
          </p:sp>
        </p:grpSp>
        <p:sp>
          <p:nvSpPr>
            <p:cNvPr id="228367" name="Text Box 18"/>
            <p:cNvSpPr txBox="1">
              <a:spLocks noChangeArrowheads="1"/>
            </p:cNvSpPr>
            <p:nvPr/>
          </p:nvSpPr>
          <p:spPr bwMode="auto">
            <a:xfrm rot="16200000">
              <a:off x="-502" y="1776"/>
              <a:ext cx="12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>
                  <a:solidFill>
                    <a:srgbClr val="0033CC"/>
                  </a:solidFill>
                </a:rPr>
                <a:t>V vs NHE (pH=0)</a:t>
              </a:r>
            </a:p>
          </p:txBody>
        </p:sp>
      </p:grpSp>
      <p:grpSp>
        <p:nvGrpSpPr>
          <p:cNvPr id="228368" name="Group 101"/>
          <p:cNvGrpSpPr>
            <a:grpSpLocks/>
          </p:cNvGrpSpPr>
          <p:nvPr/>
        </p:nvGrpSpPr>
        <p:grpSpPr bwMode="auto">
          <a:xfrm>
            <a:off x="933452" y="1701802"/>
            <a:ext cx="8393113" cy="3217863"/>
            <a:chOff x="633" y="1072"/>
            <a:chExt cx="5287" cy="2027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5340" y="1516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it-IT" baseline="30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+</a:t>
              </a:r>
              <a:r>
                <a:rPr lang="it-IT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</a:p>
          </p:txBody>
        </p:sp>
        <p:sp>
          <p:nvSpPr>
            <p:cNvPr id="228370" name="Line 5"/>
            <p:cNvSpPr>
              <a:spLocks noChangeShapeType="1"/>
            </p:cNvSpPr>
            <p:nvPr/>
          </p:nvSpPr>
          <p:spPr bwMode="auto">
            <a:xfrm flipV="1">
              <a:off x="708" y="2901"/>
              <a:ext cx="4718" cy="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8371" name="Group 19"/>
            <p:cNvGrpSpPr>
              <a:grpSpLocks/>
            </p:cNvGrpSpPr>
            <p:nvPr/>
          </p:nvGrpSpPr>
          <p:grpSpPr bwMode="auto">
            <a:xfrm>
              <a:off x="708" y="1266"/>
              <a:ext cx="4507" cy="1458"/>
              <a:chOff x="708" y="1266"/>
              <a:chExt cx="4507" cy="1458"/>
            </a:xfrm>
          </p:grpSpPr>
          <p:grpSp>
            <p:nvGrpSpPr>
              <p:cNvPr id="228372" name="Group 20"/>
              <p:cNvGrpSpPr>
                <a:grpSpLocks/>
              </p:cNvGrpSpPr>
              <p:nvPr/>
            </p:nvGrpSpPr>
            <p:grpSpPr bwMode="auto">
              <a:xfrm>
                <a:off x="708" y="1294"/>
                <a:ext cx="174" cy="1430"/>
                <a:chOff x="708" y="1294"/>
                <a:chExt cx="174" cy="1430"/>
              </a:xfrm>
            </p:grpSpPr>
            <p:sp>
              <p:nvSpPr>
                <p:cNvPr id="228373" name="Line 21"/>
                <p:cNvSpPr>
                  <a:spLocks noChangeShapeType="1"/>
                </p:cNvSpPr>
                <p:nvPr/>
              </p:nvSpPr>
              <p:spPr bwMode="auto">
                <a:xfrm>
                  <a:off x="795" y="1415"/>
                  <a:ext cx="0" cy="119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4" name="Rectangle 22"/>
                <p:cNvSpPr>
                  <a:spLocks noChangeArrowheads="1"/>
                </p:cNvSpPr>
                <p:nvPr/>
              </p:nvSpPr>
              <p:spPr bwMode="auto">
                <a:xfrm>
                  <a:off x="708" y="129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5" name="Rectangle 23"/>
                <p:cNvSpPr>
                  <a:spLocks noChangeArrowheads="1"/>
                </p:cNvSpPr>
                <p:nvPr/>
              </p:nvSpPr>
              <p:spPr bwMode="auto">
                <a:xfrm>
                  <a:off x="708" y="260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grpSp>
            <p:nvGrpSpPr>
              <p:cNvPr id="228376" name="Group 24"/>
              <p:cNvGrpSpPr>
                <a:grpSpLocks/>
              </p:cNvGrpSpPr>
              <p:nvPr/>
            </p:nvGrpSpPr>
            <p:grpSpPr bwMode="auto">
              <a:xfrm>
                <a:off x="1069" y="1436"/>
                <a:ext cx="174" cy="1058"/>
                <a:chOff x="1069" y="1436"/>
                <a:chExt cx="174" cy="1058"/>
              </a:xfrm>
            </p:grpSpPr>
            <p:sp>
              <p:nvSpPr>
                <p:cNvPr id="228377" name="Line 25"/>
                <p:cNvSpPr>
                  <a:spLocks noChangeShapeType="1"/>
                </p:cNvSpPr>
                <p:nvPr/>
              </p:nvSpPr>
              <p:spPr bwMode="auto">
                <a:xfrm>
                  <a:off x="1156" y="1523"/>
                  <a:ext cx="0" cy="85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3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69" y="1436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762F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  <p:sp>
              <p:nvSpPr>
                <p:cNvPr id="228379" name="Rectangle 27"/>
                <p:cNvSpPr>
                  <a:spLocks noChangeArrowheads="1"/>
                </p:cNvSpPr>
                <p:nvPr/>
              </p:nvSpPr>
              <p:spPr bwMode="auto">
                <a:xfrm>
                  <a:off x="1069" y="2374"/>
                  <a:ext cx="174" cy="120"/>
                </a:xfrm>
                <a:prstGeom prst="rect">
                  <a:avLst/>
                </a:prstGeom>
                <a:gradFill rotWithShape="1">
                  <a:gsLst>
                    <a:gs pos="0">
                      <a:srgbClr val="762F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en-US" altLang="it-IT"/>
                </a:p>
              </p:txBody>
            </p:sp>
          </p:grpSp>
          <p:sp>
            <p:nvSpPr>
              <p:cNvPr id="228380" name="Line 28"/>
              <p:cNvSpPr>
                <a:spLocks noChangeShapeType="1"/>
              </p:cNvSpPr>
              <p:nvPr/>
            </p:nvSpPr>
            <p:spPr bwMode="auto">
              <a:xfrm>
                <a:off x="1517" y="1512"/>
                <a:ext cx="0" cy="79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1" name="Rectangle 29"/>
              <p:cNvSpPr>
                <a:spLocks noChangeArrowheads="1"/>
              </p:cNvSpPr>
              <p:nvPr/>
            </p:nvSpPr>
            <p:spPr bwMode="auto">
              <a:xfrm>
                <a:off x="1430" y="14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2" name="Rectangle 30"/>
              <p:cNvSpPr>
                <a:spLocks noChangeArrowheads="1"/>
              </p:cNvSpPr>
              <p:nvPr/>
            </p:nvSpPr>
            <p:spPr bwMode="auto">
              <a:xfrm>
                <a:off x="1430" y="230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3" name="Line 31"/>
              <p:cNvSpPr>
                <a:spLocks noChangeShapeType="1"/>
              </p:cNvSpPr>
              <p:nvPr/>
            </p:nvSpPr>
            <p:spPr bwMode="auto">
              <a:xfrm>
                <a:off x="1878" y="1585"/>
                <a:ext cx="0" cy="73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4" name="Rectangle 32"/>
              <p:cNvSpPr>
                <a:spLocks noChangeArrowheads="1"/>
              </p:cNvSpPr>
              <p:nvPr/>
            </p:nvSpPr>
            <p:spPr bwMode="auto">
              <a:xfrm>
                <a:off x="1791" y="151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5" name="Rectangle 33"/>
              <p:cNvSpPr>
                <a:spLocks noChangeArrowheads="1"/>
              </p:cNvSpPr>
              <p:nvPr/>
            </p:nvSpPr>
            <p:spPr bwMode="auto">
              <a:xfrm>
                <a:off x="1791" y="231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6" name="Line 34"/>
              <p:cNvSpPr>
                <a:spLocks noChangeShapeType="1"/>
              </p:cNvSpPr>
              <p:nvPr/>
            </p:nvSpPr>
            <p:spPr bwMode="auto">
              <a:xfrm>
                <a:off x="2239" y="1350"/>
                <a:ext cx="0" cy="82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87" name="Rectangle 35"/>
              <p:cNvSpPr>
                <a:spLocks noChangeArrowheads="1"/>
              </p:cNvSpPr>
              <p:nvPr/>
            </p:nvSpPr>
            <p:spPr bwMode="auto">
              <a:xfrm>
                <a:off x="2152" y="1266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8" name="Rectangle 36"/>
              <p:cNvSpPr>
                <a:spLocks noChangeArrowheads="1"/>
              </p:cNvSpPr>
              <p:nvPr/>
            </p:nvSpPr>
            <p:spPr bwMode="auto">
              <a:xfrm>
                <a:off x="2152" y="217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89" name="Line 37"/>
              <p:cNvSpPr>
                <a:spLocks noChangeShapeType="1"/>
              </p:cNvSpPr>
              <p:nvPr/>
            </p:nvSpPr>
            <p:spPr bwMode="auto">
              <a:xfrm>
                <a:off x="2600" y="1452"/>
                <a:ext cx="0" cy="70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0" name="Rectangle 38"/>
              <p:cNvSpPr>
                <a:spLocks noChangeArrowheads="1"/>
              </p:cNvSpPr>
              <p:nvPr/>
            </p:nvSpPr>
            <p:spPr bwMode="auto">
              <a:xfrm>
                <a:off x="2513" y="13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1" name="Rectangle 39"/>
              <p:cNvSpPr>
                <a:spLocks noChangeArrowheads="1"/>
              </p:cNvSpPr>
              <p:nvPr/>
            </p:nvSpPr>
            <p:spPr bwMode="auto">
              <a:xfrm>
                <a:off x="2513" y="21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2" name="Line 40"/>
              <p:cNvSpPr>
                <a:spLocks noChangeShapeType="1"/>
              </p:cNvSpPr>
              <p:nvPr/>
            </p:nvSpPr>
            <p:spPr bwMode="auto">
              <a:xfrm>
                <a:off x="2961" y="1517"/>
                <a:ext cx="0" cy="44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3" name="Rectangle 41"/>
              <p:cNvSpPr>
                <a:spLocks noChangeArrowheads="1"/>
              </p:cNvSpPr>
              <p:nvPr/>
            </p:nvSpPr>
            <p:spPr bwMode="auto">
              <a:xfrm>
                <a:off x="2874" y="1472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4" name="Rectangle 42"/>
              <p:cNvSpPr>
                <a:spLocks noChangeArrowheads="1"/>
              </p:cNvSpPr>
              <p:nvPr/>
            </p:nvSpPr>
            <p:spPr bwMode="auto">
              <a:xfrm>
                <a:off x="2874" y="195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5" name="Line 43"/>
              <p:cNvSpPr>
                <a:spLocks noChangeShapeType="1"/>
              </p:cNvSpPr>
              <p:nvPr/>
            </p:nvSpPr>
            <p:spPr bwMode="auto">
              <a:xfrm>
                <a:off x="3322" y="1415"/>
                <a:ext cx="0" cy="53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6" name="Rectangle 44"/>
              <p:cNvSpPr>
                <a:spLocks noChangeArrowheads="1"/>
              </p:cNvSpPr>
              <p:nvPr/>
            </p:nvSpPr>
            <p:spPr bwMode="auto">
              <a:xfrm>
                <a:off x="3235" y="136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7" name="Rectangle 45"/>
              <p:cNvSpPr>
                <a:spLocks noChangeArrowheads="1"/>
              </p:cNvSpPr>
              <p:nvPr/>
            </p:nvSpPr>
            <p:spPr bwMode="auto">
              <a:xfrm>
                <a:off x="3235" y="1943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398" name="Line 46"/>
              <p:cNvSpPr>
                <a:spLocks noChangeShapeType="1"/>
              </p:cNvSpPr>
              <p:nvPr/>
            </p:nvSpPr>
            <p:spPr bwMode="auto">
              <a:xfrm>
                <a:off x="3683" y="1367"/>
                <a:ext cx="0" cy="72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99" name="Rectangle 47"/>
              <p:cNvSpPr>
                <a:spLocks noChangeArrowheads="1"/>
              </p:cNvSpPr>
              <p:nvPr/>
            </p:nvSpPr>
            <p:spPr bwMode="auto">
              <a:xfrm>
                <a:off x="3596" y="129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0" name="Rectangle 48"/>
              <p:cNvSpPr>
                <a:spLocks noChangeArrowheads="1"/>
              </p:cNvSpPr>
              <p:nvPr/>
            </p:nvSpPr>
            <p:spPr bwMode="auto">
              <a:xfrm>
                <a:off x="3596" y="2087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1" name="Line 49"/>
              <p:cNvSpPr>
                <a:spLocks noChangeShapeType="1"/>
              </p:cNvSpPr>
              <p:nvPr/>
            </p:nvSpPr>
            <p:spPr bwMode="auto">
              <a:xfrm>
                <a:off x="4044" y="1513"/>
                <a:ext cx="0" cy="32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2" name="Rectangle 50"/>
              <p:cNvSpPr>
                <a:spLocks noChangeArrowheads="1"/>
              </p:cNvSpPr>
              <p:nvPr/>
            </p:nvSpPr>
            <p:spPr bwMode="auto">
              <a:xfrm>
                <a:off x="3957" y="148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3" name="Rectangle 51"/>
              <p:cNvSpPr>
                <a:spLocks noChangeArrowheads="1"/>
              </p:cNvSpPr>
              <p:nvPr/>
            </p:nvSpPr>
            <p:spPr bwMode="auto">
              <a:xfrm>
                <a:off x="3957" y="1840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4" name="Line 52"/>
              <p:cNvSpPr>
                <a:spLocks noChangeShapeType="1"/>
              </p:cNvSpPr>
              <p:nvPr/>
            </p:nvSpPr>
            <p:spPr bwMode="auto">
              <a:xfrm>
                <a:off x="4405" y="1697"/>
                <a:ext cx="0" cy="42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5" name="Rectangle 53"/>
              <p:cNvSpPr>
                <a:spLocks noChangeArrowheads="1"/>
              </p:cNvSpPr>
              <p:nvPr/>
            </p:nvSpPr>
            <p:spPr bwMode="auto">
              <a:xfrm>
                <a:off x="4318" y="1654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6" name="Rectangle 54"/>
              <p:cNvSpPr>
                <a:spLocks noChangeArrowheads="1"/>
              </p:cNvSpPr>
              <p:nvPr/>
            </p:nvSpPr>
            <p:spPr bwMode="auto">
              <a:xfrm>
                <a:off x="4318" y="211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7" name="Line 55"/>
              <p:cNvSpPr>
                <a:spLocks noChangeShapeType="1"/>
              </p:cNvSpPr>
              <p:nvPr/>
            </p:nvSpPr>
            <p:spPr bwMode="auto">
              <a:xfrm>
                <a:off x="4766" y="1708"/>
                <a:ext cx="0" cy="7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08" name="Rectangle 56"/>
              <p:cNvSpPr>
                <a:spLocks noChangeArrowheads="1"/>
              </p:cNvSpPr>
              <p:nvPr/>
            </p:nvSpPr>
            <p:spPr bwMode="auto">
              <a:xfrm>
                <a:off x="4679" y="163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09" name="Rectangle 57"/>
              <p:cNvSpPr>
                <a:spLocks noChangeArrowheads="1"/>
              </p:cNvSpPr>
              <p:nvPr/>
            </p:nvSpPr>
            <p:spPr bwMode="auto">
              <a:xfrm>
                <a:off x="4679" y="246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0" name="Line 58"/>
              <p:cNvSpPr>
                <a:spLocks noChangeShapeType="1"/>
              </p:cNvSpPr>
              <p:nvPr/>
            </p:nvSpPr>
            <p:spPr bwMode="auto">
              <a:xfrm>
                <a:off x="5128" y="1709"/>
                <a:ext cx="0" cy="67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11" name="Rectangle 59"/>
              <p:cNvSpPr>
                <a:spLocks noChangeArrowheads="1"/>
              </p:cNvSpPr>
              <p:nvPr/>
            </p:nvSpPr>
            <p:spPr bwMode="auto">
              <a:xfrm>
                <a:off x="5041" y="1641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  <p:sp>
            <p:nvSpPr>
              <p:cNvPr id="228412" name="Rectangle 60"/>
              <p:cNvSpPr>
                <a:spLocks noChangeArrowheads="1"/>
              </p:cNvSpPr>
              <p:nvPr/>
            </p:nvSpPr>
            <p:spPr bwMode="auto">
              <a:xfrm>
                <a:off x="5041" y="2378"/>
                <a:ext cx="174" cy="120"/>
              </a:xfrm>
              <a:prstGeom prst="rect">
                <a:avLst/>
              </a:prstGeom>
              <a:gradFill rotWithShape="1">
                <a:gsLst>
                  <a:gs pos="0">
                    <a:srgbClr val="762F00"/>
                  </a:gs>
                  <a:gs pos="100000">
                    <a:srgbClr val="FF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en-US" altLang="it-IT"/>
              </a:p>
            </p:txBody>
          </p:sp>
        </p:grpSp>
        <p:sp>
          <p:nvSpPr>
            <p:cNvPr id="228413" name="Text Box 61"/>
            <p:cNvSpPr txBox="1">
              <a:spLocks noChangeArrowheads="1"/>
            </p:cNvSpPr>
            <p:nvPr/>
          </p:nvSpPr>
          <p:spPr bwMode="auto">
            <a:xfrm>
              <a:off x="633" y="1078"/>
              <a:ext cx="3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ZrO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4" name="Text Box 62"/>
            <p:cNvSpPr txBox="1">
              <a:spLocks noChangeArrowheads="1"/>
            </p:cNvSpPr>
            <p:nvPr/>
          </p:nvSpPr>
          <p:spPr bwMode="auto">
            <a:xfrm>
              <a:off x="1714" y="1294"/>
              <a:ext cx="3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5" name="Text Box 63"/>
            <p:cNvSpPr txBox="1">
              <a:spLocks noChangeArrowheads="1"/>
            </p:cNvSpPr>
            <p:nvPr/>
          </p:nvSpPr>
          <p:spPr bwMode="auto">
            <a:xfrm>
              <a:off x="4202" y="1444"/>
              <a:ext cx="42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MoS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2</a:t>
              </a:r>
            </a:p>
          </p:txBody>
        </p:sp>
        <p:sp>
          <p:nvSpPr>
            <p:cNvPr id="228416" name="Text Box 64"/>
            <p:cNvSpPr txBox="1">
              <a:spLocks noChangeArrowheads="1"/>
            </p:cNvSpPr>
            <p:nvPr/>
          </p:nvSpPr>
          <p:spPr bwMode="auto">
            <a:xfrm>
              <a:off x="938" y="1222"/>
              <a:ext cx="4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KTaO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7" name="Text Box 65"/>
            <p:cNvSpPr txBox="1">
              <a:spLocks noChangeArrowheads="1"/>
            </p:cNvSpPr>
            <p:nvPr/>
          </p:nvSpPr>
          <p:spPr bwMode="auto">
            <a:xfrm>
              <a:off x="1304" y="1222"/>
              <a:ext cx="4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SrTiO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8" name="Text Box 66"/>
            <p:cNvSpPr txBox="1">
              <a:spLocks noChangeArrowheads="1"/>
            </p:cNvSpPr>
            <p:nvPr/>
          </p:nvSpPr>
          <p:spPr bwMode="auto">
            <a:xfrm>
              <a:off x="4588" y="1432"/>
              <a:ext cx="3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WO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19" name="Text Box 67"/>
            <p:cNvSpPr txBox="1">
              <a:spLocks noChangeArrowheads="1"/>
            </p:cNvSpPr>
            <p:nvPr/>
          </p:nvSpPr>
          <p:spPr bwMode="auto">
            <a:xfrm>
              <a:off x="4926" y="1426"/>
              <a:ext cx="46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Fe</a:t>
              </a:r>
              <a:r>
                <a:rPr lang="it-IT" altLang="it-IT" baseline="-25000">
                  <a:solidFill>
                    <a:srgbClr val="0033CC"/>
                  </a:solidFill>
                </a:rPr>
                <a:t>2</a:t>
              </a:r>
              <a:r>
                <a:rPr lang="it-IT" altLang="it-IT" sz="1600">
                  <a:solidFill>
                    <a:srgbClr val="0033CC"/>
                  </a:solidFill>
                </a:rPr>
                <a:t>O</a:t>
              </a:r>
              <a:r>
                <a:rPr lang="it-IT" altLang="it-IT" sz="1600" baseline="-25000">
                  <a:solidFill>
                    <a:srgbClr val="0033CC"/>
                  </a:solidFill>
                </a:rPr>
                <a:t>3</a:t>
              </a:r>
            </a:p>
          </p:txBody>
        </p:sp>
        <p:sp>
          <p:nvSpPr>
            <p:cNvPr id="228420" name="Text Box 68"/>
            <p:cNvSpPr txBox="1">
              <a:spLocks noChangeArrowheads="1"/>
            </p:cNvSpPr>
            <p:nvPr/>
          </p:nvSpPr>
          <p:spPr bwMode="auto">
            <a:xfrm>
              <a:off x="2062" y="1072"/>
              <a:ext cx="35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ZnS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1" name="Text Box 69"/>
            <p:cNvSpPr txBox="1">
              <a:spLocks noChangeArrowheads="1"/>
            </p:cNvSpPr>
            <p:nvPr/>
          </p:nvSpPr>
          <p:spPr bwMode="auto">
            <a:xfrm>
              <a:off x="2440" y="1168"/>
              <a:ext cx="3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2" name="Text Box 70"/>
            <p:cNvSpPr txBox="1">
              <a:spLocks noChangeArrowheads="1"/>
            </p:cNvSpPr>
            <p:nvPr/>
          </p:nvSpPr>
          <p:spPr bwMode="auto">
            <a:xfrm>
              <a:off x="2767" y="1258"/>
              <a:ext cx="43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CdSe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3" name="Text Box 71"/>
            <p:cNvSpPr txBox="1">
              <a:spLocks noChangeArrowheads="1"/>
            </p:cNvSpPr>
            <p:nvPr/>
          </p:nvSpPr>
          <p:spPr bwMode="auto">
            <a:xfrm>
              <a:off x="3146" y="1144"/>
              <a:ext cx="37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GaP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4" name="Text Box 72"/>
            <p:cNvSpPr txBox="1">
              <a:spLocks noChangeArrowheads="1"/>
            </p:cNvSpPr>
            <p:nvPr/>
          </p:nvSpPr>
          <p:spPr bwMode="auto">
            <a:xfrm>
              <a:off x="3526" y="1078"/>
              <a:ext cx="32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SiC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5" name="Text Box 73"/>
            <p:cNvSpPr txBox="1">
              <a:spLocks noChangeArrowheads="1"/>
            </p:cNvSpPr>
            <p:nvPr/>
          </p:nvSpPr>
          <p:spPr bwMode="auto">
            <a:xfrm>
              <a:off x="3931" y="1264"/>
              <a:ext cx="23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Si</a:t>
              </a:r>
              <a:endParaRPr lang="it-IT" altLang="it-IT" sz="1600" baseline="-25000">
                <a:solidFill>
                  <a:srgbClr val="0033CC"/>
                </a:solidFill>
              </a:endParaRPr>
            </a:p>
          </p:txBody>
        </p:sp>
        <p:sp>
          <p:nvSpPr>
            <p:cNvPr id="228426" name="Text Box 74"/>
            <p:cNvSpPr txBox="1">
              <a:spLocks noChangeArrowheads="1"/>
            </p:cNvSpPr>
            <p:nvPr/>
          </p:nvSpPr>
          <p:spPr bwMode="auto">
            <a:xfrm>
              <a:off x="666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5.0</a:t>
              </a:r>
            </a:p>
          </p:txBody>
        </p:sp>
        <p:sp>
          <p:nvSpPr>
            <p:cNvPr id="228427" name="Text Box 75"/>
            <p:cNvSpPr txBox="1">
              <a:spLocks noChangeArrowheads="1"/>
            </p:cNvSpPr>
            <p:nvPr/>
          </p:nvSpPr>
          <p:spPr bwMode="auto">
            <a:xfrm>
              <a:off x="1033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3.4</a:t>
              </a:r>
            </a:p>
          </p:txBody>
        </p:sp>
        <p:sp>
          <p:nvSpPr>
            <p:cNvPr id="228428" name="Text Box 76"/>
            <p:cNvSpPr txBox="1">
              <a:spLocks noChangeArrowheads="1"/>
            </p:cNvSpPr>
            <p:nvPr/>
          </p:nvSpPr>
          <p:spPr bwMode="auto">
            <a:xfrm>
              <a:off x="1388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3.2</a:t>
              </a:r>
            </a:p>
          </p:txBody>
        </p:sp>
        <p:sp>
          <p:nvSpPr>
            <p:cNvPr id="228429" name="Text Box 77"/>
            <p:cNvSpPr txBox="1">
              <a:spLocks noChangeArrowheads="1"/>
            </p:cNvSpPr>
            <p:nvPr/>
          </p:nvSpPr>
          <p:spPr bwMode="auto">
            <a:xfrm>
              <a:off x="2139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3.6</a:t>
              </a:r>
            </a:p>
          </p:txBody>
        </p:sp>
        <p:sp>
          <p:nvSpPr>
            <p:cNvPr id="228430" name="Text Box 78"/>
            <p:cNvSpPr txBox="1">
              <a:spLocks noChangeArrowheads="1"/>
            </p:cNvSpPr>
            <p:nvPr/>
          </p:nvSpPr>
          <p:spPr bwMode="auto">
            <a:xfrm>
              <a:off x="2483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2.4</a:t>
              </a:r>
            </a:p>
          </p:txBody>
        </p:sp>
        <p:sp>
          <p:nvSpPr>
            <p:cNvPr id="228431" name="Text Box 79"/>
            <p:cNvSpPr txBox="1">
              <a:spLocks noChangeArrowheads="1"/>
            </p:cNvSpPr>
            <p:nvPr/>
          </p:nvSpPr>
          <p:spPr bwMode="auto">
            <a:xfrm>
              <a:off x="1758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2" name="Text Box 80"/>
            <p:cNvSpPr txBox="1">
              <a:spLocks noChangeArrowheads="1"/>
            </p:cNvSpPr>
            <p:nvPr/>
          </p:nvSpPr>
          <p:spPr bwMode="auto">
            <a:xfrm>
              <a:off x="2825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</a:t>
              </a:r>
            </a:p>
          </p:txBody>
        </p:sp>
        <p:sp>
          <p:nvSpPr>
            <p:cNvPr id="228433" name="Text Box 81"/>
            <p:cNvSpPr txBox="1">
              <a:spLocks noChangeArrowheads="1"/>
            </p:cNvSpPr>
            <p:nvPr/>
          </p:nvSpPr>
          <p:spPr bwMode="auto">
            <a:xfrm>
              <a:off x="3162" y="2886"/>
              <a:ext cx="36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2.25</a:t>
              </a:r>
            </a:p>
          </p:txBody>
        </p:sp>
        <p:sp>
          <p:nvSpPr>
            <p:cNvPr id="228434" name="Text Box 82"/>
            <p:cNvSpPr txBox="1">
              <a:spLocks noChangeArrowheads="1"/>
            </p:cNvSpPr>
            <p:nvPr/>
          </p:nvSpPr>
          <p:spPr bwMode="auto">
            <a:xfrm>
              <a:off x="3539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3.0</a:t>
              </a:r>
            </a:p>
          </p:txBody>
        </p:sp>
        <p:sp>
          <p:nvSpPr>
            <p:cNvPr id="228435" name="Text Box 83"/>
            <p:cNvSpPr txBox="1">
              <a:spLocks noChangeArrowheads="1"/>
            </p:cNvSpPr>
            <p:nvPr/>
          </p:nvSpPr>
          <p:spPr bwMode="auto">
            <a:xfrm>
              <a:off x="3905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1.1</a:t>
              </a:r>
            </a:p>
          </p:txBody>
        </p:sp>
        <p:sp>
          <p:nvSpPr>
            <p:cNvPr id="228436" name="Text Box 84"/>
            <p:cNvSpPr txBox="1">
              <a:spLocks noChangeArrowheads="1"/>
            </p:cNvSpPr>
            <p:nvPr/>
          </p:nvSpPr>
          <p:spPr bwMode="auto">
            <a:xfrm>
              <a:off x="4239" y="2886"/>
              <a:ext cx="36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1.75</a:t>
              </a:r>
            </a:p>
          </p:txBody>
        </p:sp>
        <p:sp>
          <p:nvSpPr>
            <p:cNvPr id="228437" name="Text Box 85"/>
            <p:cNvSpPr txBox="1">
              <a:spLocks noChangeArrowheads="1"/>
            </p:cNvSpPr>
            <p:nvPr/>
          </p:nvSpPr>
          <p:spPr bwMode="auto">
            <a:xfrm>
              <a:off x="4632" y="2886"/>
              <a:ext cx="2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2.8</a:t>
              </a:r>
            </a:p>
          </p:txBody>
        </p:sp>
        <p:sp>
          <p:nvSpPr>
            <p:cNvPr id="228438" name="Text Box 86"/>
            <p:cNvSpPr txBox="1">
              <a:spLocks noChangeArrowheads="1"/>
            </p:cNvSpPr>
            <p:nvPr/>
          </p:nvSpPr>
          <p:spPr bwMode="auto">
            <a:xfrm>
              <a:off x="4988" y="2886"/>
              <a:ext cx="49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600">
                  <a:solidFill>
                    <a:srgbClr val="0033CC"/>
                  </a:solidFill>
                </a:rPr>
                <a:t>2.3 eV</a:t>
              </a:r>
            </a:p>
          </p:txBody>
        </p:sp>
        <p:sp>
          <p:nvSpPr>
            <p:cNvPr id="228439" name="Line 87"/>
            <p:cNvSpPr>
              <a:spLocks noChangeShapeType="1"/>
            </p:cNvSpPr>
            <p:nvPr/>
          </p:nvSpPr>
          <p:spPr bwMode="auto">
            <a:xfrm flipV="1">
              <a:off x="796" y="2726"/>
              <a:ext cx="0" cy="18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0" name="Line 88"/>
            <p:cNvSpPr>
              <a:spLocks noChangeShapeType="1"/>
            </p:cNvSpPr>
            <p:nvPr/>
          </p:nvSpPr>
          <p:spPr bwMode="auto">
            <a:xfrm flipH="1" flipV="1">
              <a:off x="1147" y="2547"/>
              <a:ext cx="4" cy="3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1" name="Line 89"/>
            <p:cNvSpPr>
              <a:spLocks noChangeShapeType="1"/>
            </p:cNvSpPr>
            <p:nvPr/>
          </p:nvSpPr>
          <p:spPr bwMode="auto">
            <a:xfrm flipH="1" flipV="1">
              <a:off x="1516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2" name="Line 90"/>
            <p:cNvSpPr>
              <a:spLocks noChangeShapeType="1"/>
            </p:cNvSpPr>
            <p:nvPr/>
          </p:nvSpPr>
          <p:spPr bwMode="auto">
            <a:xfrm flipH="1" flipV="1">
              <a:off x="1877" y="2454"/>
              <a:ext cx="4" cy="45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3" name="Line 91"/>
            <p:cNvSpPr>
              <a:spLocks noChangeShapeType="1"/>
            </p:cNvSpPr>
            <p:nvPr/>
          </p:nvSpPr>
          <p:spPr bwMode="auto">
            <a:xfrm flipH="1" flipV="1">
              <a:off x="2256" y="2338"/>
              <a:ext cx="4" cy="57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4" name="Line 92"/>
            <p:cNvSpPr>
              <a:spLocks noChangeShapeType="1"/>
            </p:cNvSpPr>
            <p:nvPr/>
          </p:nvSpPr>
          <p:spPr bwMode="auto">
            <a:xfrm flipH="1" flipV="1">
              <a:off x="2592" y="2311"/>
              <a:ext cx="4" cy="59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5" name="Line 93"/>
            <p:cNvSpPr>
              <a:spLocks noChangeShapeType="1"/>
            </p:cNvSpPr>
            <p:nvPr/>
          </p:nvSpPr>
          <p:spPr bwMode="auto">
            <a:xfrm flipH="1" flipV="1">
              <a:off x="2954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6" name="Line 94"/>
            <p:cNvSpPr>
              <a:spLocks noChangeShapeType="1"/>
            </p:cNvSpPr>
            <p:nvPr/>
          </p:nvSpPr>
          <p:spPr bwMode="auto">
            <a:xfrm flipH="1" flipV="1">
              <a:off x="3318" y="2088"/>
              <a:ext cx="3" cy="82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7" name="Line 95"/>
            <p:cNvSpPr>
              <a:spLocks noChangeShapeType="1"/>
            </p:cNvSpPr>
            <p:nvPr/>
          </p:nvSpPr>
          <p:spPr bwMode="auto">
            <a:xfrm flipH="1" flipV="1">
              <a:off x="3682" y="2224"/>
              <a:ext cx="3" cy="6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8" name="Line 96"/>
            <p:cNvSpPr>
              <a:spLocks noChangeShapeType="1"/>
            </p:cNvSpPr>
            <p:nvPr/>
          </p:nvSpPr>
          <p:spPr bwMode="auto">
            <a:xfrm flipH="1" flipV="1">
              <a:off x="4402" y="2248"/>
              <a:ext cx="3" cy="66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49" name="Line 97"/>
            <p:cNvSpPr>
              <a:spLocks noChangeShapeType="1"/>
            </p:cNvSpPr>
            <p:nvPr/>
          </p:nvSpPr>
          <p:spPr bwMode="auto">
            <a:xfrm flipV="1">
              <a:off x="4033" y="2016"/>
              <a:ext cx="1" cy="89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0" name="Line 98"/>
            <p:cNvSpPr>
              <a:spLocks noChangeShapeType="1"/>
            </p:cNvSpPr>
            <p:nvPr/>
          </p:nvSpPr>
          <p:spPr bwMode="auto">
            <a:xfrm flipH="1" flipV="1">
              <a:off x="4763" y="2607"/>
              <a:ext cx="4" cy="3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51" name="Line 99"/>
            <p:cNvSpPr>
              <a:spLocks noChangeShapeType="1"/>
            </p:cNvSpPr>
            <p:nvPr/>
          </p:nvSpPr>
          <p:spPr bwMode="auto">
            <a:xfrm flipH="1" flipV="1">
              <a:off x="5123" y="2507"/>
              <a:ext cx="4" cy="40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2" name="Text Box 100"/>
            <p:cNvSpPr txBox="1">
              <a:spLocks noChangeArrowheads="1"/>
            </p:cNvSpPr>
            <p:nvPr/>
          </p:nvSpPr>
          <p:spPr bwMode="auto">
            <a:xfrm>
              <a:off x="5248" y="1845"/>
              <a:ext cx="6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/H</a:t>
              </a:r>
              <a:r>
                <a:rPr lang="it-IT" baseline="-25000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it-IT" dirty="0">
                  <a:solidFill>
                    <a:srgbClr val="00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Arial Unicode MS" pitchFamily="34" charset="-128"/>
                  <a:cs typeface="Arial Unicode MS" pitchFamily="34" charset="-128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9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4" y="1412776"/>
            <a:ext cx="1498915" cy="171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:\Lavori in corso\E-MRS 2015\Fe-h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40" y="1647167"/>
            <a:ext cx="3835200" cy="12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40767" y="3814242"/>
            <a:ext cx="4300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0000FF"/>
                </a:solidFill>
              </a:rPr>
              <a:t>Chemical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Vapor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Deposition</a:t>
            </a:r>
            <a:r>
              <a:rPr lang="it-IT" sz="2400" dirty="0">
                <a:solidFill>
                  <a:srgbClr val="0000FF"/>
                </a:solidFill>
              </a:rPr>
              <a:t> (CVD)</a:t>
            </a:r>
          </a:p>
          <a:p>
            <a:pPr algn="ctr"/>
            <a:r>
              <a:rPr lang="it-IT" sz="2400" dirty="0">
                <a:solidFill>
                  <a:srgbClr val="0000FF"/>
                </a:solidFill>
              </a:rPr>
              <a:t>+</a:t>
            </a:r>
          </a:p>
          <a:p>
            <a:pPr algn="ctr"/>
            <a:r>
              <a:rPr lang="it-IT" sz="2400" dirty="0">
                <a:solidFill>
                  <a:srgbClr val="0000FF"/>
                </a:solidFill>
              </a:rPr>
              <a:t>RF-</a:t>
            </a:r>
            <a:r>
              <a:rPr lang="it-IT" sz="2400" dirty="0" err="1">
                <a:solidFill>
                  <a:srgbClr val="0000FF"/>
                </a:solidFill>
              </a:rPr>
              <a:t>sputtering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082095"/>
            <a:ext cx="2887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Morphology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Doping with F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Phase composition</a:t>
            </a:r>
            <a:endParaRPr lang="en-US" sz="2400" dirty="0"/>
          </a:p>
        </p:txBody>
      </p:sp>
      <p:pic>
        <p:nvPicPr>
          <p:cNvPr id="9" name="Picture 2" descr="D:\Lavori in corso\E-MRS 2015\CuO-ZnO picco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3" y="5172677"/>
            <a:ext cx="1244553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4716016" y="3140968"/>
            <a:ext cx="1440160" cy="1273436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4"/>
          <a:stretch/>
        </p:blipFill>
        <p:spPr bwMode="auto">
          <a:xfrm>
            <a:off x="6617469" y="3814242"/>
            <a:ext cx="1945829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081813" y="447677"/>
            <a:ext cx="35224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THIN FILM PHOTOCATALYSTS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Lavori in corso\E-MRS 2015\Fe2O3-EtO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1" y="1960089"/>
            <a:ext cx="368793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23930" y="3544265"/>
            <a:ext cx="93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it-IT" b="1" dirty="0">
                <a:solidFill>
                  <a:srgbClr val="0000FF"/>
                </a:solidFill>
              </a:rPr>
              <a:t>-Fe</a:t>
            </a:r>
            <a:r>
              <a:rPr lang="it-IT" b="1" baseline="-25000" dirty="0">
                <a:solidFill>
                  <a:srgbClr val="0000FF"/>
                </a:solidFill>
              </a:rPr>
              <a:t>2</a:t>
            </a:r>
            <a:r>
              <a:rPr lang="it-IT" b="1" dirty="0">
                <a:solidFill>
                  <a:srgbClr val="0000FF"/>
                </a:solidFill>
              </a:rPr>
              <a:t>O</a:t>
            </a:r>
            <a:r>
              <a:rPr lang="it-IT" b="1" baseline="-25000" dirty="0">
                <a:solidFill>
                  <a:srgbClr val="0000FF"/>
                </a:solidFill>
              </a:rPr>
              <a:t>3</a:t>
            </a:r>
            <a:endParaRPr lang="it-IT" b="1" baseline="-250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23930" y="283779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FF00"/>
                </a:solidFill>
              </a:rPr>
              <a:t>-Fe</a:t>
            </a:r>
            <a:r>
              <a:rPr lang="it-IT" b="1" baseline="-25000" dirty="0">
                <a:solidFill>
                  <a:srgbClr val="00FF00"/>
                </a:solidFill>
              </a:rPr>
              <a:t>2</a:t>
            </a:r>
            <a:r>
              <a:rPr lang="it-IT" b="1" dirty="0">
                <a:solidFill>
                  <a:srgbClr val="00FF00"/>
                </a:solidFill>
              </a:rPr>
              <a:t>O</a:t>
            </a:r>
            <a:r>
              <a:rPr lang="it-IT" b="1" baseline="-25000" dirty="0">
                <a:solidFill>
                  <a:srgbClr val="00FF00"/>
                </a:solidFill>
              </a:rPr>
              <a:t>3</a:t>
            </a:r>
            <a:endParaRPr lang="it-IT" b="1" baseline="-25000" dirty="0">
              <a:solidFill>
                <a:srgbClr val="00FF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23930" y="1960089"/>
            <a:ext cx="91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it-IT" b="1" dirty="0">
                <a:solidFill>
                  <a:srgbClr val="FF0000"/>
                </a:solidFill>
              </a:rPr>
              <a:t>-Fe</a:t>
            </a:r>
            <a:r>
              <a:rPr lang="it-IT" b="1" baseline="-25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O</a:t>
            </a:r>
            <a:r>
              <a:rPr lang="it-IT" b="1" baseline="-25000" dirty="0">
                <a:solidFill>
                  <a:srgbClr val="FF0000"/>
                </a:solidFill>
              </a:rPr>
              <a:t>3</a:t>
            </a:r>
            <a:endParaRPr lang="it-IT" b="1" baseline="-25000" dirty="0">
              <a:solidFill>
                <a:srgbClr val="FF0000"/>
              </a:solidFill>
            </a:endParaRPr>
          </a:p>
        </p:txBody>
      </p:sp>
      <p:pic>
        <p:nvPicPr>
          <p:cNvPr id="7174" name="Picture 6" descr="D:\Lavori in corso\E-MRS 2015\Immagin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8681"/>
            <a:ext cx="3600000" cy="18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84427" y="6228601"/>
            <a:ext cx="8015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Montini et al. </a:t>
            </a:r>
            <a:r>
              <a:rPr lang="it-IT" i="1" dirty="0" err="1"/>
              <a:t>Adv</a:t>
            </a:r>
            <a:r>
              <a:rPr lang="it-IT" i="1" dirty="0"/>
              <a:t>. </a:t>
            </a:r>
            <a:r>
              <a:rPr lang="it-IT" i="1" dirty="0" err="1"/>
              <a:t>Funct</a:t>
            </a:r>
            <a:r>
              <a:rPr lang="it-IT" i="1" dirty="0"/>
              <a:t>. Mater. </a:t>
            </a:r>
            <a:r>
              <a:rPr lang="it-IT" b="1" dirty="0"/>
              <a:t>24</a:t>
            </a:r>
            <a:r>
              <a:rPr lang="it-IT" dirty="0"/>
              <a:t> (</a:t>
            </a:r>
            <a:r>
              <a:rPr lang="it-IT" i="1" dirty="0"/>
              <a:t>2014)</a:t>
            </a:r>
            <a:r>
              <a:rPr lang="it-IT" dirty="0"/>
              <a:t>, 372-378</a:t>
            </a:r>
            <a:endParaRPr lang="it-IT" dirty="0"/>
          </a:p>
        </p:txBody>
      </p:sp>
      <p:pic>
        <p:nvPicPr>
          <p:cNvPr id="7175" name="Picture 7" descr="D:\Lavori in corso\E-MRS 2015\Immag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4661"/>
            <a:ext cx="3600000" cy="19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31331" y="4655164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dirty="0" err="1"/>
              <a:t>Ethanol</a:t>
            </a:r>
            <a:r>
              <a:rPr lang="it-IT" dirty="0"/>
              <a:t>/water </a:t>
            </a:r>
            <a:r>
              <a:rPr lang="it-IT" dirty="0" err="1"/>
              <a:t>solution</a:t>
            </a:r>
            <a:endParaRPr lang="it-IT" dirty="0"/>
          </a:p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endParaRPr lang="de-DE" dirty="0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31331" y="5486159"/>
            <a:ext cx="448468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it-IT" sz="2000" b="1" dirty="0">
                <a:solidFill>
                  <a:srgbClr val="FF0000"/>
                </a:solidFill>
              </a:rPr>
              <a:t>Active for </a:t>
            </a:r>
            <a:r>
              <a:rPr lang="it-IT" sz="2000" b="1" dirty="0" err="1">
                <a:solidFill>
                  <a:srgbClr val="FF0000"/>
                </a:solidFill>
              </a:rPr>
              <a:t>glycerol</a:t>
            </a:r>
            <a:r>
              <a:rPr lang="it-IT" sz="2000" b="1" dirty="0">
                <a:solidFill>
                  <a:srgbClr val="FF0000"/>
                </a:solidFill>
              </a:rPr>
              <a:t> and </a:t>
            </a:r>
            <a:r>
              <a:rPr lang="it-IT" sz="2000" b="1" dirty="0" err="1">
                <a:solidFill>
                  <a:srgbClr val="FF0000"/>
                </a:solidFill>
              </a:rPr>
              <a:t>glucose</a:t>
            </a:r>
            <a:r>
              <a:rPr lang="it-IT" sz="2000" b="1" dirty="0">
                <a:solidFill>
                  <a:srgbClr val="FF0000"/>
                </a:solidFill>
              </a:rPr>
              <a:t>!!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444210" y="1960089"/>
            <a:ext cx="9122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it-IT" b="1" dirty="0">
                <a:solidFill>
                  <a:srgbClr val="FF0000"/>
                </a:solidFill>
              </a:rPr>
              <a:t>-Fe</a:t>
            </a:r>
            <a:r>
              <a:rPr lang="it-IT" b="1" baseline="-25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O</a:t>
            </a:r>
            <a:r>
              <a:rPr lang="it-IT" b="1" baseline="-25000" dirty="0">
                <a:solidFill>
                  <a:srgbClr val="FF0000"/>
                </a:solidFill>
              </a:rPr>
              <a:t>3</a:t>
            </a:r>
            <a:endParaRPr lang="it-IT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444210" y="2837796"/>
            <a:ext cx="914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FF00"/>
                </a:solidFill>
              </a:rPr>
              <a:t>-Fe</a:t>
            </a:r>
            <a:r>
              <a:rPr lang="it-IT" b="1" baseline="-25000" dirty="0">
                <a:solidFill>
                  <a:srgbClr val="00FF00"/>
                </a:solidFill>
              </a:rPr>
              <a:t>2</a:t>
            </a:r>
            <a:r>
              <a:rPr lang="it-IT" b="1" dirty="0">
                <a:solidFill>
                  <a:srgbClr val="00FF00"/>
                </a:solidFill>
              </a:rPr>
              <a:t>O</a:t>
            </a:r>
            <a:r>
              <a:rPr lang="it-IT" b="1" baseline="-25000" dirty="0">
                <a:solidFill>
                  <a:srgbClr val="00FF00"/>
                </a:solidFill>
              </a:rPr>
              <a:t>3</a:t>
            </a:r>
            <a:endParaRPr lang="it-IT" b="1" baseline="-25000" dirty="0">
              <a:solidFill>
                <a:srgbClr val="00FF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068045" y="447677"/>
            <a:ext cx="25362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POLYMORPHS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94" y="3284985"/>
            <a:ext cx="4649362" cy="3166508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68045" y="447677"/>
            <a:ext cx="25362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POLYMORPHS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12776"/>
            <a:ext cx="412253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7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Lavori in corso\E-MRS 2015\AuAu-Fe2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993778" cy="30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Lavori in corso\E-MRS 2015\Au-Fe2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6"/>
          <a:stretch/>
        </p:blipFill>
        <p:spPr bwMode="auto">
          <a:xfrm>
            <a:off x="5940155" y="4058486"/>
            <a:ext cx="12759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Lavori in corso\E-MRS 2015\Ag-Fe2O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3"/>
          <a:stretch/>
        </p:blipFill>
        <p:spPr bwMode="auto">
          <a:xfrm>
            <a:off x="5940155" y="1988840"/>
            <a:ext cx="12759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19946" y="4968276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dirty="0" err="1"/>
              <a:t>Ethanol</a:t>
            </a:r>
            <a:r>
              <a:rPr lang="it-IT" dirty="0"/>
              <a:t>/water </a:t>
            </a:r>
            <a:r>
              <a:rPr lang="it-IT" dirty="0" err="1"/>
              <a:t>solution</a:t>
            </a:r>
            <a:endParaRPr lang="it-IT" dirty="0"/>
          </a:p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endParaRPr lang="de-DE" dirty="0"/>
          </a:p>
        </p:txBody>
      </p:sp>
      <p:sp>
        <p:nvSpPr>
          <p:cNvPr id="8" name="Rettangolo 7"/>
          <p:cNvSpPr/>
          <p:nvPr/>
        </p:nvSpPr>
        <p:spPr>
          <a:xfrm>
            <a:off x="84427" y="6309320"/>
            <a:ext cx="6863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Montini et al. </a:t>
            </a:r>
            <a:r>
              <a:rPr lang="it-IT" i="1" dirty="0"/>
              <a:t>RSC </a:t>
            </a:r>
            <a:r>
              <a:rPr lang="it-IT" i="1" dirty="0" err="1"/>
              <a:t>Advances</a:t>
            </a:r>
            <a:r>
              <a:rPr lang="it-IT" dirty="0"/>
              <a:t> </a:t>
            </a:r>
            <a:r>
              <a:rPr lang="it-IT" b="1" dirty="0"/>
              <a:t>4</a:t>
            </a:r>
            <a:r>
              <a:rPr lang="it-IT" dirty="0"/>
              <a:t> (2014), 32174-32179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308306" y="2653130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Ag/</a:t>
            </a:r>
            <a:r>
              <a:rPr lang="it-IT" b="1" dirty="0">
                <a:solidFill>
                  <a:srgbClr val="00FF00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FF00"/>
                </a:solidFill>
              </a:rPr>
              <a:t>-Fe</a:t>
            </a:r>
            <a:r>
              <a:rPr lang="it-IT" b="1" baseline="-25000" dirty="0">
                <a:solidFill>
                  <a:srgbClr val="00FF00"/>
                </a:solidFill>
              </a:rPr>
              <a:t>2</a:t>
            </a:r>
            <a:r>
              <a:rPr lang="it-IT" b="1" dirty="0">
                <a:solidFill>
                  <a:srgbClr val="00FF00"/>
                </a:solidFill>
              </a:rPr>
              <a:t>O</a:t>
            </a:r>
            <a:r>
              <a:rPr lang="it-IT" b="1" baseline="-25000" dirty="0">
                <a:solidFill>
                  <a:srgbClr val="00FF00"/>
                </a:solidFill>
              </a:rPr>
              <a:t>3</a:t>
            </a:r>
            <a:endParaRPr lang="it-IT" b="1" baseline="-25000" dirty="0">
              <a:solidFill>
                <a:srgbClr val="00FF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308306" y="4568165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it-IT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00FF"/>
                </a:solidFill>
              </a:rPr>
              <a:t>-Fe</a:t>
            </a:r>
            <a:r>
              <a:rPr lang="it-IT" b="1" baseline="-25000" dirty="0">
                <a:solidFill>
                  <a:srgbClr val="0000FF"/>
                </a:solidFill>
              </a:rPr>
              <a:t>2</a:t>
            </a:r>
            <a:r>
              <a:rPr lang="it-IT" b="1" dirty="0">
                <a:solidFill>
                  <a:srgbClr val="0000FF"/>
                </a:solidFill>
              </a:rPr>
              <a:t>O</a:t>
            </a:r>
            <a:r>
              <a:rPr lang="it-IT" b="1" baseline="-25000" dirty="0">
                <a:solidFill>
                  <a:srgbClr val="0000FF"/>
                </a:solidFill>
              </a:rPr>
              <a:t>3</a:t>
            </a:r>
            <a:endParaRPr lang="it-IT" b="1" baseline="-25000" dirty="0">
              <a:solidFill>
                <a:srgbClr val="0000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2969" y="5733256"/>
            <a:ext cx="4385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Au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/</a:t>
            </a:r>
            <a:r>
              <a:rPr lang="it-IT" sz="1600" b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-Fe</a:t>
            </a:r>
            <a:r>
              <a:rPr lang="it-IT" sz="1600" b="1" baseline="-25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O</a:t>
            </a:r>
            <a:r>
              <a:rPr lang="it-IT" sz="1600" b="1" baseline="-25000" dirty="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active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under </a:t>
            </a:r>
            <a:r>
              <a:rPr lang="it-IT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vivible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light (</a:t>
            </a:r>
            <a:r>
              <a:rPr lang="it-IT" sz="1600" b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&gt; 420 nm)</a:t>
            </a:r>
            <a:endParaRPr lang="it-IT" sz="1600" b="1" baseline="-25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60617" y="447677"/>
            <a:ext cx="34436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Ag/</a:t>
            </a:r>
            <a:r>
              <a:rPr lang="it-IT" sz="2200" b="1" dirty="0">
                <a:solidFill>
                  <a:srgbClr val="FF9933"/>
                </a:solidFill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-Fe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AND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Au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</a:t>
            </a:r>
            <a:r>
              <a:rPr lang="it-IT" sz="2200" b="1" dirty="0">
                <a:solidFill>
                  <a:srgbClr val="FF9933"/>
                </a:solidFill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-Fe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7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Oval 4" descr="Diagonali larghe verso l'alto"/>
          <p:cNvSpPr>
            <a:spLocks noChangeArrowheads="1"/>
          </p:cNvSpPr>
          <p:nvPr/>
        </p:nvSpPr>
        <p:spPr bwMode="auto">
          <a:xfrm>
            <a:off x="5456238" y="2570163"/>
            <a:ext cx="544512" cy="544512"/>
          </a:xfrm>
          <a:prstGeom prst="ellipse">
            <a:avLst/>
          </a:prstGeom>
          <a:solidFill>
            <a:srgbClr val="3333FF">
              <a:alpha val="58823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5" name="Oval 28"/>
          <p:cNvSpPr>
            <a:spLocks noChangeArrowheads="1"/>
          </p:cNvSpPr>
          <p:nvPr/>
        </p:nvSpPr>
        <p:spPr bwMode="auto">
          <a:xfrm>
            <a:off x="3429000" y="2143125"/>
            <a:ext cx="2527300" cy="2520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96969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Verdana" pitchFamily="34" charset="0"/>
            </a:endParaRPr>
          </a:p>
        </p:txBody>
      </p:sp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5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>
                <a:latin typeface="Calibri" pitchFamily="34" charset="0"/>
              </a:rPr>
              <a:t>Metal / TiO</a:t>
            </a:r>
            <a:r>
              <a:rPr lang="it-IT" altLang="it-IT" sz="3600" baseline="-25000">
                <a:latin typeface="Calibri" pitchFamily="34" charset="0"/>
              </a:rPr>
              <a:t>2</a:t>
            </a:r>
            <a:endParaRPr lang="it-IT" altLang="it-IT" sz="360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7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8" name="AutoShape 8"/>
          <p:cNvSpPr>
            <a:spLocks noChangeArrowheads="1"/>
          </p:cNvSpPr>
          <p:nvPr/>
        </p:nvSpPr>
        <p:spPr bwMode="auto">
          <a:xfrm rot="-5571746">
            <a:off x="5891213" y="2660650"/>
            <a:ext cx="544512" cy="363538"/>
          </a:xfrm>
          <a:prstGeom prst="curvedDownArrow">
            <a:avLst>
              <a:gd name="adj1" fmla="val 7829"/>
              <a:gd name="adj2" fmla="val 37785"/>
              <a:gd name="adj3" fmla="val 333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79" name="AutoShape 9"/>
          <p:cNvSpPr>
            <a:spLocks noChangeArrowheads="1"/>
          </p:cNvSpPr>
          <p:nvPr/>
        </p:nvSpPr>
        <p:spPr bwMode="auto">
          <a:xfrm>
            <a:off x="4635500" y="2932115"/>
            <a:ext cx="361950" cy="1271587"/>
          </a:xfrm>
          <a:prstGeom prst="upArrow">
            <a:avLst>
              <a:gd name="adj1" fmla="val 23120"/>
              <a:gd name="adj2" fmla="val 43589"/>
            </a:avLst>
          </a:prstGeom>
          <a:solidFill>
            <a:srgbClr val="3333FF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80" name="Text Box 10"/>
          <p:cNvSpPr txBox="1">
            <a:spLocks noChangeArrowheads="1"/>
          </p:cNvSpPr>
          <p:nvPr/>
        </p:nvSpPr>
        <p:spPr bwMode="auto">
          <a:xfrm>
            <a:off x="823915" y="2570163"/>
            <a:ext cx="23590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Conduction Band</a:t>
            </a:r>
            <a:endParaRPr lang="it-IT" altLang="it-IT" sz="1600"/>
          </a:p>
        </p:txBody>
      </p:sp>
      <p:sp>
        <p:nvSpPr>
          <p:cNvPr id="233481" name="Text Box 11"/>
          <p:cNvSpPr txBox="1">
            <a:spLocks noChangeArrowheads="1"/>
          </p:cNvSpPr>
          <p:nvPr/>
        </p:nvSpPr>
        <p:spPr bwMode="auto">
          <a:xfrm>
            <a:off x="1006475" y="4203700"/>
            <a:ext cx="19954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 i="1">
                <a:latin typeface="Comic Sans MS" pitchFamily="66" charset="0"/>
              </a:rPr>
              <a:t>Valence band</a:t>
            </a:r>
            <a:endParaRPr lang="it-IT" altLang="it-IT" sz="1600"/>
          </a:p>
        </p:txBody>
      </p:sp>
      <p:sp>
        <p:nvSpPr>
          <p:cNvPr id="233482" name="Text Box 12"/>
          <p:cNvSpPr txBox="1">
            <a:spLocks noChangeArrowheads="1"/>
          </p:cNvSpPr>
          <p:nvPr/>
        </p:nvSpPr>
        <p:spPr bwMode="auto">
          <a:xfrm>
            <a:off x="6340477" y="2932115"/>
            <a:ext cx="1089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2H</a:t>
            </a:r>
            <a:r>
              <a:rPr lang="it-IT" altLang="it-IT" b="1" baseline="30000">
                <a:latin typeface="Comic Sans MS" pitchFamily="66" charset="0"/>
              </a:rPr>
              <a:t>+</a:t>
            </a:r>
            <a:endParaRPr lang="it-IT" altLang="it-IT"/>
          </a:p>
        </p:txBody>
      </p:sp>
      <p:sp>
        <p:nvSpPr>
          <p:cNvPr id="233483" name="AutoShape 13"/>
          <p:cNvSpPr>
            <a:spLocks noChangeArrowheads="1"/>
          </p:cNvSpPr>
          <p:nvPr/>
        </p:nvSpPr>
        <p:spPr bwMode="auto">
          <a:xfrm>
            <a:off x="6418265" y="2387602"/>
            <a:ext cx="555625" cy="4429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latin typeface="Comic Sans MS" pitchFamily="66" charset="0"/>
              </a:rPr>
              <a:t>H</a:t>
            </a:r>
            <a:r>
              <a:rPr lang="it-IT" altLang="it-IT" b="1" baseline="-25000">
                <a:latin typeface="Comic Sans MS" pitchFamily="66" charset="0"/>
              </a:rPr>
              <a:t>2</a:t>
            </a:r>
            <a:endParaRPr lang="it-IT" altLang="it-IT"/>
          </a:p>
        </p:txBody>
      </p:sp>
      <p:sp>
        <p:nvSpPr>
          <p:cNvPr id="233484" name="Text Box 16"/>
          <p:cNvSpPr txBox="1">
            <a:spLocks noChangeArrowheads="1"/>
          </p:cNvSpPr>
          <p:nvPr/>
        </p:nvSpPr>
        <p:spPr bwMode="auto">
          <a:xfrm>
            <a:off x="4597402" y="2387602"/>
            <a:ext cx="7270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e</a:t>
            </a:r>
            <a:r>
              <a:rPr lang="it-IT" altLang="it-IT" sz="2800" b="1" baseline="30000">
                <a:latin typeface="Comic Sans MS" pitchFamily="66" charset="0"/>
              </a:rPr>
              <a:t>-</a:t>
            </a:r>
            <a:endParaRPr lang="it-IT" altLang="it-IT" sz="2800"/>
          </a:p>
        </p:txBody>
      </p:sp>
      <p:sp>
        <p:nvSpPr>
          <p:cNvPr id="233485" name="Text Box 17"/>
          <p:cNvSpPr txBox="1">
            <a:spLocks noChangeArrowheads="1"/>
          </p:cNvSpPr>
          <p:nvPr/>
        </p:nvSpPr>
        <p:spPr bwMode="auto">
          <a:xfrm>
            <a:off x="4610100" y="3930652"/>
            <a:ext cx="9080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endParaRPr lang="it-IT" altLang="it-IT" sz="200">
              <a:latin typeface="Comic Sans MS" pitchFamily="66" charset="0"/>
            </a:endParaRPr>
          </a:p>
          <a:p>
            <a:pPr eaLnBrk="1" hangingPunct="1"/>
            <a:r>
              <a:rPr lang="it-IT" altLang="it-IT" sz="1400">
                <a:latin typeface="Comic Sans MS" pitchFamily="66" charset="0"/>
              </a:rPr>
              <a:t> </a:t>
            </a:r>
            <a:r>
              <a:rPr lang="it-IT" altLang="it-IT" sz="2800" b="1">
                <a:latin typeface="Comic Sans MS" pitchFamily="66" charset="0"/>
              </a:rPr>
              <a:t>h</a:t>
            </a:r>
            <a:r>
              <a:rPr lang="it-IT" altLang="it-IT" sz="2800" b="1" baseline="30000">
                <a:latin typeface="Comic Sans MS" pitchFamily="66" charset="0"/>
              </a:rPr>
              <a:t>+</a:t>
            </a:r>
            <a:endParaRPr lang="it-IT" altLang="it-IT" sz="2800"/>
          </a:p>
        </p:txBody>
      </p:sp>
      <p:sp>
        <p:nvSpPr>
          <p:cNvPr id="233486" name="Freeform 18"/>
          <p:cNvSpPr>
            <a:spLocks/>
          </p:cNvSpPr>
          <p:nvPr/>
        </p:nvSpPr>
        <p:spPr bwMode="auto">
          <a:xfrm>
            <a:off x="5857877" y="1857375"/>
            <a:ext cx="23813" cy="711200"/>
          </a:xfrm>
          <a:custGeom>
            <a:avLst/>
            <a:gdLst>
              <a:gd name="T0" fmla="*/ 2147483647 w 23"/>
              <a:gd name="T1" fmla="*/ 0 h 706"/>
              <a:gd name="T2" fmla="*/ 0 w 23"/>
              <a:gd name="T3" fmla="*/ 2147483647 h 706"/>
              <a:gd name="T4" fmla="*/ 0 60000 65536"/>
              <a:gd name="T5" fmla="*/ 0 60000 65536"/>
              <a:gd name="T6" fmla="*/ 0 w 23"/>
              <a:gd name="T7" fmla="*/ 0 h 706"/>
              <a:gd name="T8" fmla="*/ 23 w 23"/>
              <a:gd name="T9" fmla="*/ 706 h 7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" h="706">
                <a:moveTo>
                  <a:pt x="23" y="0"/>
                </a:moveTo>
                <a:lnTo>
                  <a:pt x="0" y="70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7" name="Freeform 19"/>
          <p:cNvSpPr>
            <a:spLocks/>
          </p:cNvSpPr>
          <p:nvPr/>
        </p:nvSpPr>
        <p:spPr bwMode="auto">
          <a:xfrm>
            <a:off x="2892427" y="2789240"/>
            <a:ext cx="809625" cy="85725"/>
          </a:xfrm>
          <a:custGeom>
            <a:avLst/>
            <a:gdLst>
              <a:gd name="T0" fmla="*/ 0 w 804"/>
              <a:gd name="T1" fmla="*/ 0 h 84"/>
              <a:gd name="T2" fmla="*/ 2147483647 w 804"/>
              <a:gd name="T3" fmla="*/ 2147483647 h 84"/>
              <a:gd name="T4" fmla="*/ 0 60000 65536"/>
              <a:gd name="T5" fmla="*/ 0 60000 65536"/>
              <a:gd name="T6" fmla="*/ 0 w 804"/>
              <a:gd name="T7" fmla="*/ 0 h 84"/>
              <a:gd name="T8" fmla="*/ 804 w 804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04" h="84">
                <a:moveTo>
                  <a:pt x="0" y="0"/>
                </a:moveTo>
                <a:lnTo>
                  <a:pt x="804" y="84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488" name="Freeform 20"/>
          <p:cNvSpPr>
            <a:spLocks/>
          </p:cNvSpPr>
          <p:nvPr/>
        </p:nvSpPr>
        <p:spPr bwMode="auto">
          <a:xfrm>
            <a:off x="2714627" y="4214815"/>
            <a:ext cx="944563" cy="180975"/>
          </a:xfrm>
          <a:custGeom>
            <a:avLst/>
            <a:gdLst>
              <a:gd name="T0" fmla="*/ 0 w 936"/>
              <a:gd name="T1" fmla="*/ 2147483647 h 180"/>
              <a:gd name="T2" fmla="*/ 2147483647 w 936"/>
              <a:gd name="T3" fmla="*/ 0 h 180"/>
              <a:gd name="T4" fmla="*/ 0 60000 65536"/>
              <a:gd name="T5" fmla="*/ 0 60000 65536"/>
              <a:gd name="T6" fmla="*/ 0 w 936"/>
              <a:gd name="T7" fmla="*/ 0 h 180"/>
              <a:gd name="T8" fmla="*/ 936 w 936"/>
              <a:gd name="T9" fmla="*/ 180 h 1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36" h="180">
                <a:moveTo>
                  <a:pt x="0" y="180"/>
                </a:moveTo>
                <a:lnTo>
                  <a:pt x="936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"/>
            <a:round/>
            <a:headEnd/>
            <a:tailEnd type="non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912938" y="3114677"/>
            <a:ext cx="145256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hν</a:t>
            </a:r>
            <a:endParaRPr lang="it-IT" sz="4000" dirty="0"/>
          </a:p>
        </p:txBody>
      </p:sp>
      <p:sp>
        <p:nvSpPr>
          <p:cNvPr id="233490" name="AutoShape 22"/>
          <p:cNvSpPr>
            <a:spLocks noChangeArrowheads="1"/>
          </p:cNvSpPr>
          <p:nvPr/>
        </p:nvSpPr>
        <p:spPr bwMode="auto">
          <a:xfrm rot="6660277" flipV="1">
            <a:off x="5479258" y="4310857"/>
            <a:ext cx="544513" cy="361950"/>
          </a:xfrm>
          <a:prstGeom prst="curvedDownArrow">
            <a:avLst>
              <a:gd name="adj1" fmla="val 8079"/>
              <a:gd name="adj2" fmla="val 38167"/>
              <a:gd name="adj3" fmla="val 3649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491" name="Freeform 25"/>
          <p:cNvSpPr>
            <a:spLocks/>
          </p:cNvSpPr>
          <p:nvPr/>
        </p:nvSpPr>
        <p:spPr bwMode="auto">
          <a:xfrm>
            <a:off x="3848102" y="2001840"/>
            <a:ext cx="436563" cy="630237"/>
          </a:xfrm>
          <a:custGeom>
            <a:avLst/>
            <a:gdLst>
              <a:gd name="T0" fmla="*/ 0 w 432"/>
              <a:gd name="T1" fmla="*/ 0 h 624"/>
              <a:gd name="T2" fmla="*/ 2147483647 w 432"/>
              <a:gd name="T3" fmla="*/ 2147483647 h 624"/>
              <a:gd name="T4" fmla="*/ 0 60000 65536"/>
              <a:gd name="T5" fmla="*/ 0 60000 65536"/>
              <a:gd name="T6" fmla="*/ 0 w 432"/>
              <a:gd name="T7" fmla="*/ 0 h 624"/>
              <a:gd name="T8" fmla="*/ 432 w 432"/>
              <a:gd name="T9" fmla="*/ 624 h 6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2" h="624">
                <a:moveTo>
                  <a:pt x="0" y="0"/>
                </a:moveTo>
                <a:lnTo>
                  <a:pt x="432" y="6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3182938" y="1662113"/>
            <a:ext cx="90805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TiO</a:t>
            </a:r>
            <a:r>
              <a:rPr lang="it-IT" sz="20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493" name="Text Box 27"/>
          <p:cNvSpPr txBox="1">
            <a:spLocks noChangeArrowheads="1"/>
          </p:cNvSpPr>
          <p:nvPr/>
        </p:nvSpPr>
        <p:spPr bwMode="auto">
          <a:xfrm>
            <a:off x="6059488" y="4121152"/>
            <a:ext cx="9064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H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r>
              <a:rPr lang="it-IT" altLang="it-IT" sz="2000" b="1">
                <a:latin typeface="Comic Sans MS" pitchFamily="66" charset="0"/>
              </a:rPr>
              <a:t>O</a:t>
            </a:r>
            <a:endParaRPr lang="it-IT" altLang="it-IT" sz="2000"/>
          </a:p>
        </p:txBody>
      </p:sp>
      <p:sp>
        <p:nvSpPr>
          <p:cNvPr id="233494" name="Text Box 28"/>
          <p:cNvSpPr txBox="1">
            <a:spLocks noChangeArrowheads="1"/>
          </p:cNvSpPr>
          <p:nvPr/>
        </p:nvSpPr>
        <p:spPr bwMode="auto">
          <a:xfrm>
            <a:off x="5724527" y="4594227"/>
            <a:ext cx="14525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>
                <a:latin typeface="Comic Sans MS" pitchFamily="66" charset="0"/>
              </a:rPr>
              <a:t> 2H</a:t>
            </a:r>
            <a:r>
              <a:rPr lang="it-IT" altLang="it-IT" sz="2000" b="1" baseline="30000">
                <a:latin typeface="Comic Sans MS" pitchFamily="66" charset="0"/>
              </a:rPr>
              <a:t>+</a:t>
            </a:r>
            <a:r>
              <a:rPr lang="it-IT" altLang="it-IT" sz="2000" b="1">
                <a:latin typeface="Comic Sans MS" pitchFamily="66" charset="0"/>
              </a:rPr>
              <a:t>+½O</a:t>
            </a:r>
            <a:r>
              <a:rPr lang="it-IT" altLang="it-IT" sz="2000" b="1" baseline="-25000">
                <a:latin typeface="Comic Sans MS" pitchFamily="66" charset="0"/>
              </a:rPr>
              <a:t>2</a:t>
            </a:r>
            <a:endParaRPr lang="it-IT" altLang="it-IT" sz="2000"/>
          </a:p>
        </p:txBody>
      </p:sp>
      <p:sp>
        <p:nvSpPr>
          <p:cNvPr id="31" name="Freccia circolare a sinistra 30"/>
          <p:cNvSpPr>
            <a:spLocks noChangeArrowheads="1"/>
          </p:cNvSpPr>
          <p:nvPr/>
        </p:nvSpPr>
        <p:spPr bwMode="auto">
          <a:xfrm rot="16200000">
            <a:off x="5179219" y="1893094"/>
            <a:ext cx="285750" cy="785812"/>
          </a:xfrm>
          <a:prstGeom prst="curvedLeftArrow">
            <a:avLst>
              <a:gd name="adj1" fmla="val 24992"/>
              <a:gd name="adj2" fmla="val 49997"/>
              <a:gd name="adj3" fmla="val 25000"/>
            </a:avLst>
          </a:prstGeom>
          <a:solidFill>
            <a:srgbClr val="0080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3496" name="CasellaDiTesto 35"/>
          <p:cNvSpPr txBox="1">
            <a:spLocks noChangeArrowheads="1"/>
          </p:cNvSpPr>
          <p:nvPr/>
        </p:nvSpPr>
        <p:spPr bwMode="auto">
          <a:xfrm>
            <a:off x="285750" y="5214938"/>
            <a:ext cx="8001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Thechnological solution: separation of red and Ox reactions</a:t>
            </a:r>
          </a:p>
          <a:p>
            <a:pPr algn="just" eaLnBrk="1" hangingPunct="1"/>
            <a:endParaRPr lang="it-IT" altLang="it-IT" sz="800">
              <a:latin typeface="Calibri" pitchFamily="34" charset="0"/>
              <a:sym typeface="Symbol" pitchFamily="18" charset="2"/>
            </a:endParaRPr>
          </a:p>
          <a:p>
            <a:pPr algn="just" eaLnBrk="1" hangingPunct="1"/>
            <a:r>
              <a:rPr lang="it-IT" altLang="it-IT" sz="2000">
                <a:latin typeface="Calibri" pitchFamily="34" charset="0"/>
                <a:sym typeface="Symbol" pitchFamily="18" charset="2"/>
              </a:rPr>
              <a:t>Chemical solution: use of  </a:t>
            </a:r>
            <a:r>
              <a:rPr lang="it-IT" altLang="it-IT" sz="2000" b="1">
                <a:solidFill>
                  <a:srgbClr val="008000"/>
                </a:solidFill>
                <a:latin typeface="Calibri" pitchFamily="34" charset="0"/>
                <a:sym typeface="Symbol" pitchFamily="18" charset="2"/>
              </a:rPr>
              <a:t>sacrifical agents</a:t>
            </a:r>
            <a:endParaRPr lang="it-IT" altLang="it-IT" sz="1000" b="1">
              <a:solidFill>
                <a:srgbClr val="008000"/>
              </a:solidFill>
              <a:latin typeface="Calibri" pitchFamily="34" charset="0"/>
            </a:endParaRP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Inorganic compounds:  S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/SO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2-</a:t>
            </a:r>
            <a:r>
              <a:rPr lang="it-IT" altLang="it-IT" sz="2000">
                <a:latin typeface="Calibri" pitchFamily="34" charset="0"/>
              </a:rPr>
              <a:t>, Ce</a:t>
            </a:r>
            <a:r>
              <a:rPr lang="it-IT" altLang="it-IT" sz="2000" baseline="30000">
                <a:latin typeface="Calibri" pitchFamily="34" charset="0"/>
              </a:rPr>
              <a:t>4+</a:t>
            </a:r>
            <a:r>
              <a:rPr lang="it-IT" altLang="it-IT" sz="2000">
                <a:latin typeface="Calibri" pitchFamily="34" charset="0"/>
              </a:rPr>
              <a:t>/Ce</a:t>
            </a:r>
            <a:r>
              <a:rPr lang="it-IT" altLang="it-IT" sz="2000" baseline="30000">
                <a:latin typeface="Calibri" pitchFamily="34" charset="0"/>
              </a:rPr>
              <a:t>3+</a:t>
            </a:r>
            <a:r>
              <a:rPr lang="it-IT" altLang="it-IT" sz="2000">
                <a:latin typeface="Calibri" pitchFamily="34" charset="0"/>
              </a:rPr>
              <a:t>, IO</a:t>
            </a:r>
            <a:r>
              <a:rPr lang="it-IT" altLang="it-IT" sz="2000" baseline="-25000">
                <a:latin typeface="Calibri" pitchFamily="34" charset="0"/>
              </a:rPr>
              <a:t>3</a:t>
            </a:r>
            <a:r>
              <a:rPr lang="it-IT" altLang="it-IT" sz="2000" baseline="30000">
                <a:latin typeface="Calibri" pitchFamily="34" charset="0"/>
              </a:rPr>
              <a:t>-</a:t>
            </a:r>
            <a:r>
              <a:rPr lang="it-IT" altLang="it-IT" sz="2000">
                <a:latin typeface="Calibri" pitchFamily="34" charset="0"/>
              </a:rPr>
              <a:t>/I</a:t>
            </a:r>
            <a:r>
              <a:rPr lang="it-IT" altLang="it-IT" sz="2000" baseline="30000">
                <a:latin typeface="Calibri" pitchFamily="34" charset="0"/>
              </a:rPr>
              <a:t>-</a:t>
            </a:r>
          </a:p>
          <a:p>
            <a:pPr algn="just" eaLnBrk="1" hangingPunct="1">
              <a:buClr>
                <a:srgbClr val="008000"/>
              </a:buClr>
              <a:buFont typeface="Arial" pitchFamily="34" charset="0"/>
              <a:buChar char="•"/>
            </a:pPr>
            <a:r>
              <a:rPr lang="it-IT" altLang="it-IT" sz="2000">
                <a:latin typeface="Calibri" pitchFamily="34" charset="0"/>
              </a:rPr>
              <a:t>   Organic compounds: EDTA, methanol, ethanol, glycerol, etc.</a:t>
            </a:r>
          </a:p>
        </p:txBody>
      </p:sp>
      <p:sp>
        <p:nvSpPr>
          <p:cNvPr id="233497" name="Text Box 14"/>
          <p:cNvSpPr txBox="1">
            <a:spLocks noChangeArrowheads="1"/>
          </p:cNvSpPr>
          <p:nvPr/>
        </p:nvSpPr>
        <p:spPr bwMode="auto">
          <a:xfrm>
            <a:off x="5715002" y="1857375"/>
            <a:ext cx="1711325" cy="357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b="1">
                <a:latin typeface="Comic Sans MS" pitchFamily="66" charset="0"/>
              </a:rPr>
              <a:t>Metal</a:t>
            </a:r>
            <a:endParaRPr lang="it-IT" altLang="it-IT" sz="1600">
              <a:solidFill>
                <a:srgbClr val="008000"/>
              </a:solidFill>
            </a:endParaRPr>
          </a:p>
        </p:txBody>
      </p:sp>
      <p:cxnSp>
        <p:nvCxnSpPr>
          <p:cNvPr id="33" name="Connettore 2 32"/>
          <p:cNvCxnSpPr>
            <a:stCxn id="233483" idx="3"/>
          </p:cNvCxnSpPr>
          <p:nvPr/>
        </p:nvCxnSpPr>
        <p:spPr>
          <a:xfrm flipV="1">
            <a:off x="6973888" y="2600325"/>
            <a:ext cx="1052512" cy="7938"/>
          </a:xfrm>
          <a:prstGeom prst="straightConnector1">
            <a:avLst/>
          </a:prstGeom>
          <a:ln w="254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500" name="Text Box 27"/>
          <p:cNvSpPr txBox="1">
            <a:spLocks noChangeArrowheads="1"/>
          </p:cNvSpPr>
          <p:nvPr/>
        </p:nvSpPr>
        <p:spPr bwMode="auto">
          <a:xfrm>
            <a:off x="8002590" y="2378077"/>
            <a:ext cx="10699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H</a:t>
            </a:r>
            <a:r>
              <a:rPr lang="it-IT" altLang="it-IT" sz="2000" b="1" baseline="-25000">
                <a:solidFill>
                  <a:srgbClr val="008000"/>
                </a:solidFill>
                <a:latin typeface="Comic Sans MS" pitchFamily="66" charset="0"/>
              </a:rPr>
              <a:t>2</a:t>
            </a:r>
            <a:r>
              <a:rPr lang="it-IT" altLang="it-IT" sz="2000" b="1">
                <a:solidFill>
                  <a:srgbClr val="008000"/>
                </a:solidFill>
                <a:latin typeface="Comic Sans MS" pitchFamily="66" charset="0"/>
              </a:rPr>
              <a:t>O</a:t>
            </a:r>
            <a:endParaRPr lang="it-IT" altLang="it-IT" sz="2000">
              <a:solidFill>
                <a:srgbClr val="008000"/>
              </a:solidFill>
            </a:endParaRP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6994527" y="2190752"/>
            <a:ext cx="14525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 </a:t>
            </a:r>
            <a:r>
              <a:rPr lang="it-IT" sz="1600" b="1" i="1" dirty="0">
                <a:solidFill>
                  <a:srgbClr val="008000"/>
                </a:solidFill>
                <a:latin typeface="Comic Sans MS" pitchFamily="66" charset="0"/>
              </a:rPr>
              <a:t>+ </a:t>
            </a:r>
            <a:r>
              <a:rPr lang="it-IT" b="1" i="1" dirty="0" err="1">
                <a:solidFill>
                  <a:srgbClr val="008000"/>
                </a:solidFill>
                <a:cs typeface="Arial"/>
              </a:rPr>
              <a:t>½</a:t>
            </a:r>
            <a:r>
              <a:rPr lang="it-IT" b="1" i="1" dirty="0">
                <a:solidFill>
                  <a:srgbClr val="008000"/>
                </a:solidFill>
                <a:cs typeface="Arial"/>
              </a:rPr>
              <a:t> </a:t>
            </a:r>
            <a:r>
              <a:rPr lang="it-IT" sz="2000" b="1" dirty="0">
                <a:solidFill>
                  <a:srgbClr val="008000"/>
                </a:solidFill>
                <a:latin typeface="Comic Sans MS" pitchFamily="66" charset="0"/>
              </a:rPr>
              <a:t>O</a:t>
            </a:r>
            <a:r>
              <a:rPr lang="it-IT" sz="2000" b="1" baseline="-25000" dirty="0">
                <a:solidFill>
                  <a:srgbClr val="008000"/>
                </a:solidFill>
                <a:latin typeface="Comic Sans MS" pitchFamily="66" charset="0"/>
              </a:rPr>
              <a:t>2</a:t>
            </a:r>
            <a:endParaRPr lang="it-IT" sz="2000" dirty="0">
              <a:solidFill>
                <a:srgbClr val="008000"/>
              </a:solidFill>
            </a:endParaRPr>
          </a:p>
        </p:txBody>
      </p:sp>
      <p:sp>
        <p:nvSpPr>
          <p:cNvPr id="233502" name="Text Box 28"/>
          <p:cNvSpPr txBox="1">
            <a:spLocks noChangeArrowheads="1"/>
          </p:cNvSpPr>
          <p:nvPr/>
        </p:nvSpPr>
        <p:spPr bwMode="auto">
          <a:xfrm>
            <a:off x="7248527" y="2646365"/>
            <a:ext cx="62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latin typeface="Comic Sans MS" pitchFamily="66" charset="0"/>
              </a:rPr>
              <a:t>cat</a:t>
            </a:r>
            <a:endParaRPr lang="it-IT" altLang="it-IT" sz="2000" i="1">
              <a:solidFill>
                <a:srgbClr val="008000"/>
              </a:solidFill>
            </a:endParaRPr>
          </a:p>
        </p:txBody>
      </p:sp>
      <p:sp>
        <p:nvSpPr>
          <p:cNvPr id="233504" name="AutoShape 15"/>
          <p:cNvSpPr>
            <a:spLocks noChangeArrowheads="1"/>
          </p:cNvSpPr>
          <p:nvPr/>
        </p:nvSpPr>
        <p:spPr bwMode="auto">
          <a:xfrm>
            <a:off x="2820988" y="3295652"/>
            <a:ext cx="1814512" cy="544513"/>
          </a:xfrm>
          <a:prstGeom prst="rightArrow">
            <a:avLst>
              <a:gd name="adj1" fmla="val 38889"/>
              <a:gd name="adj2" fmla="val 57051"/>
            </a:avLst>
          </a:prstGeom>
          <a:solidFill>
            <a:srgbClr val="92D050">
              <a:alpha val="58823"/>
            </a:srgbClr>
          </a:solidFill>
          <a:ln w="222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sp>
        <p:nvSpPr>
          <p:cNvPr id="233505" name="Freeform 6"/>
          <p:cNvSpPr>
            <a:spLocks/>
          </p:cNvSpPr>
          <p:nvPr/>
        </p:nvSpPr>
        <p:spPr bwMode="auto">
          <a:xfrm>
            <a:off x="3643315" y="4192588"/>
            <a:ext cx="1997075" cy="11112"/>
          </a:xfrm>
          <a:custGeom>
            <a:avLst/>
            <a:gdLst>
              <a:gd name="T0" fmla="*/ 0 w 1980"/>
              <a:gd name="T1" fmla="*/ 2147483647 h 11"/>
              <a:gd name="T2" fmla="*/ 2147483647 w 1980"/>
              <a:gd name="T3" fmla="*/ 0 h 11"/>
              <a:gd name="T4" fmla="*/ 0 60000 65536"/>
              <a:gd name="T5" fmla="*/ 0 60000 65536"/>
              <a:gd name="T6" fmla="*/ 0 w 1980"/>
              <a:gd name="T7" fmla="*/ 0 h 11"/>
              <a:gd name="T8" fmla="*/ 1980 w 1980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80" h="11">
                <a:moveTo>
                  <a:pt x="0" y="11"/>
                </a:moveTo>
                <a:lnTo>
                  <a:pt x="198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3506" name="Freeform 7"/>
          <p:cNvSpPr>
            <a:spLocks/>
          </p:cNvSpPr>
          <p:nvPr/>
        </p:nvSpPr>
        <p:spPr bwMode="auto">
          <a:xfrm>
            <a:off x="3562352" y="2882900"/>
            <a:ext cx="2162175" cy="46038"/>
          </a:xfrm>
          <a:custGeom>
            <a:avLst/>
            <a:gdLst>
              <a:gd name="T0" fmla="*/ 0 w 1944"/>
              <a:gd name="T1" fmla="*/ 0 h 12"/>
              <a:gd name="T2" fmla="*/ 2147483647 w 1944"/>
              <a:gd name="T3" fmla="*/ 2147483647 h 12"/>
              <a:gd name="T4" fmla="*/ 0 60000 65536"/>
              <a:gd name="T5" fmla="*/ 0 60000 65536"/>
              <a:gd name="T6" fmla="*/ 0 w 1944"/>
              <a:gd name="T7" fmla="*/ 0 h 12"/>
              <a:gd name="T8" fmla="*/ 1944 w 1944"/>
              <a:gd name="T9" fmla="*/ 12 h 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44" h="12">
                <a:moveTo>
                  <a:pt x="0" y="0"/>
                </a:moveTo>
                <a:lnTo>
                  <a:pt x="1944" y="1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CasellaDiTesto 3"/>
          <p:cNvSpPr txBox="1">
            <a:spLocks noChangeArrowheads="1"/>
          </p:cNvSpPr>
          <p:nvPr/>
        </p:nvSpPr>
        <p:spPr bwMode="auto">
          <a:xfrm>
            <a:off x="1871665" y="357188"/>
            <a:ext cx="54006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3600" dirty="0">
                <a:latin typeface="Calibri" pitchFamily="34" charset="0"/>
              </a:rPr>
              <a:t>Metal / TiO</a:t>
            </a:r>
            <a:r>
              <a:rPr lang="it-IT" altLang="it-IT" sz="3600" baseline="-25000" dirty="0">
                <a:latin typeface="Calibri" pitchFamily="34" charset="0"/>
              </a:rPr>
              <a:t>2</a:t>
            </a:r>
            <a:endParaRPr lang="it-IT" altLang="it-IT" sz="3600" dirty="0">
              <a:latin typeface="Calibri" pitchFamily="34" charset="0"/>
            </a:endParaRPr>
          </a:p>
        </p:txBody>
      </p:sp>
      <p:sp>
        <p:nvSpPr>
          <p:cNvPr id="233477" name="AutoShape 3"/>
          <p:cNvSpPr>
            <a:spLocks noChangeAspect="1" noChangeArrowheads="1"/>
          </p:cNvSpPr>
          <p:nvPr/>
        </p:nvSpPr>
        <p:spPr bwMode="auto">
          <a:xfrm>
            <a:off x="1000127" y="858838"/>
            <a:ext cx="67151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>
              <a:latin typeface="Calibri" pitchFamily="34" charset="0"/>
            </a:endParaRPr>
          </a:p>
        </p:txBody>
      </p:sp>
      <p:pic>
        <p:nvPicPr>
          <p:cNvPr id="1026" name="Picture 2" descr="Semiconductor heterojunction photocatalysts: design, construction, and  photocatalytic performances - Chemical Society Reviews (RSC Publishing)  DOI:10.1039/C4CS0012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772816"/>
            <a:ext cx="404301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/>
              <p:cNvSpPr txBox="1"/>
              <p:nvPr/>
            </p:nvSpPr>
            <p:spPr>
              <a:xfrm>
                <a:off x="1993444" y="1019310"/>
                <a:ext cx="51571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800" dirty="0">
                    <a:solidFill>
                      <a:srgbClr val="FF0000"/>
                    </a:solidFill>
                  </a:rPr>
                  <a:t>Formation of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Schottky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barrier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endParaRPr lang="it-IT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44" y="1019310"/>
                <a:ext cx="5157117" cy="523220"/>
              </a:xfrm>
              <a:prstGeom prst="rect">
                <a:avLst/>
              </a:prstGeom>
              <a:blipFill>
                <a:blip r:embed="rId3"/>
                <a:stretch>
                  <a:fillRect l="-591" t="-10465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/>
          <p:cNvCxnSpPr/>
          <p:nvPr/>
        </p:nvCxnSpPr>
        <p:spPr>
          <a:xfrm>
            <a:off x="1800929" y="2758088"/>
            <a:ext cx="0" cy="850932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tangolo 2"/>
              <p:cNvSpPr/>
              <p:nvPr/>
            </p:nvSpPr>
            <p:spPr>
              <a:xfrm>
                <a:off x="1630241" y="3045057"/>
                <a:ext cx="34137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241" y="3045057"/>
                <a:ext cx="341376" cy="276999"/>
              </a:xfrm>
              <a:prstGeom prst="rect">
                <a:avLst/>
              </a:prstGeom>
              <a:blipFill>
                <a:blip r:embed="rId4"/>
                <a:stretch>
                  <a:fillRect l="-21429" r="-8929" b="-3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tangolo 5"/>
              <p:cNvSpPr/>
              <p:nvPr/>
            </p:nvSpPr>
            <p:spPr>
              <a:xfrm>
                <a:off x="5360551" y="2203856"/>
                <a:ext cx="35800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depends</a:t>
                </a:r>
                <a:r>
                  <a:rPr lang="it-IT" dirty="0"/>
                  <a:t> on metal work </a:t>
                </a:r>
                <a:r>
                  <a:rPr lang="it-IT" dirty="0" err="1"/>
                  <a:t>function</a:t>
                </a:r>
                <a:endParaRPr lang="it-IT" dirty="0"/>
              </a:p>
            </p:txBody>
          </p:sp>
        </mc:Choice>
        <mc:Fallback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551" y="2203856"/>
                <a:ext cx="3580019" cy="369332"/>
              </a:xfrm>
              <a:prstGeom prst="rect">
                <a:avLst/>
              </a:prstGeom>
              <a:blipFill>
                <a:blip r:embed="rId5"/>
                <a:stretch>
                  <a:fillRect l="-340" t="-10000" r="-85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880" y="2678095"/>
            <a:ext cx="3769688" cy="274718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289630" y="5531922"/>
            <a:ext cx="3660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ChemistrySelect</a:t>
            </a:r>
            <a:r>
              <a:rPr lang="en-US" dirty="0"/>
              <a:t> 2020, 5, 1013 –1019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67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366715"/>
            <a:ext cx="81057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3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5" y="188915"/>
            <a:ext cx="6624637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4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3429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0" name="Text Box 7"/>
          <p:cNvSpPr txBox="1">
            <a:spLocks noChangeArrowheads="1"/>
          </p:cNvSpPr>
          <p:nvPr/>
        </p:nvSpPr>
        <p:spPr bwMode="auto">
          <a:xfrm>
            <a:off x="4572000" y="5876925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>
                <a:solidFill>
                  <a:srgbClr val="FF0000"/>
                </a:solidFill>
              </a:rPr>
              <a:t>Pt/TiO</a:t>
            </a:r>
            <a:r>
              <a:rPr lang="it-IT" altLang="it-IT" baseline="-25000">
                <a:solidFill>
                  <a:srgbClr val="FF0000"/>
                </a:solidFill>
              </a:rPr>
              <a:t>2</a:t>
            </a:r>
            <a:r>
              <a:rPr lang="it-IT" altLang="it-IT">
                <a:solidFill>
                  <a:srgbClr val="FF0000"/>
                </a:solidFill>
              </a:rPr>
              <a:t> photocatalysts were prepared through photodeposition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6365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7"/>
            <a:ext cx="5481638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429002"/>
            <a:ext cx="323215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Text Box 6"/>
          <p:cNvSpPr txBox="1">
            <a:spLocks noChangeArrowheads="1"/>
          </p:cNvSpPr>
          <p:nvPr/>
        </p:nvSpPr>
        <p:spPr bwMode="auto">
          <a:xfrm>
            <a:off x="684213" y="4724400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Cu/TiO</a:t>
            </a:r>
            <a:r>
              <a:rPr lang="it-IT" altLang="it-IT" baseline="-25000"/>
              <a:t>2</a:t>
            </a:r>
            <a:r>
              <a:rPr lang="it-IT" altLang="it-IT"/>
              <a:t> photocatalysts were prepared through wet impregnation procedure</a:t>
            </a:r>
          </a:p>
        </p:txBody>
      </p:sp>
      <p:grpSp>
        <p:nvGrpSpPr>
          <p:cNvPr id="235525" name="Group 10"/>
          <p:cNvGrpSpPr>
            <a:grpSpLocks/>
          </p:cNvGrpSpPr>
          <p:nvPr/>
        </p:nvGrpSpPr>
        <p:grpSpPr bwMode="auto">
          <a:xfrm>
            <a:off x="6443665" y="3429000"/>
            <a:ext cx="1800225" cy="647700"/>
            <a:chOff x="4059" y="2160"/>
            <a:chExt cx="1134" cy="408"/>
          </a:xfrm>
        </p:grpSpPr>
        <p:sp>
          <p:nvSpPr>
            <p:cNvPr id="235526" name="AutoShape 8"/>
            <p:cNvSpPr>
              <a:spLocks noChangeArrowheads="1"/>
            </p:cNvSpPr>
            <p:nvPr/>
          </p:nvSpPr>
          <p:spPr bwMode="auto">
            <a:xfrm>
              <a:off x="4059" y="2160"/>
              <a:ext cx="1134" cy="408"/>
            </a:xfrm>
            <a:prstGeom prst="rightArrow">
              <a:avLst>
                <a:gd name="adj1" fmla="val 50000"/>
                <a:gd name="adj2" fmla="val 69485"/>
              </a:avLst>
            </a:prstGeom>
            <a:noFill/>
            <a:ln w="1905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  <p:sp>
          <p:nvSpPr>
            <p:cNvPr id="235527" name="Text Box 9"/>
            <p:cNvSpPr txBox="1">
              <a:spLocks noChangeArrowheads="1"/>
            </p:cNvSpPr>
            <p:nvPr/>
          </p:nvSpPr>
          <p:spPr bwMode="auto">
            <a:xfrm>
              <a:off x="4059" y="2268"/>
              <a:ext cx="11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it-IT" altLang="it-IT" sz="1400"/>
                <a:t>675 </a:t>
              </a:r>
              <a:r>
                <a:rPr lang="it-IT" altLang="it-IT" sz="1400">
                  <a:latin typeface="Symbol" pitchFamily="18" charset="2"/>
                </a:rPr>
                <a:t>m</a:t>
              </a:r>
              <a:r>
                <a:rPr lang="it-IT" altLang="it-IT" sz="1400"/>
                <a:t>mol h</a:t>
              </a:r>
              <a:r>
                <a:rPr lang="it-IT" altLang="it-IT" sz="1400" baseline="30000"/>
                <a:t>-1</a:t>
              </a:r>
              <a:r>
                <a:rPr lang="it-IT" altLang="it-IT" sz="1400"/>
                <a:t> g</a:t>
              </a:r>
              <a:r>
                <a:rPr lang="it-IT" altLang="it-IT" sz="1400" baseline="30000"/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8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33375"/>
            <a:ext cx="5275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7211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Text Box 6"/>
          <p:cNvSpPr txBox="1">
            <a:spLocks noChangeArrowheads="1"/>
          </p:cNvSpPr>
          <p:nvPr/>
        </p:nvSpPr>
        <p:spPr bwMode="auto">
          <a:xfrm>
            <a:off x="468313" y="400526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Pt/TiO</a:t>
            </a:r>
            <a:r>
              <a:rPr lang="it-IT" altLang="it-IT" baseline="-25000"/>
              <a:t>2</a:t>
            </a:r>
            <a:r>
              <a:rPr lang="it-IT" altLang="it-IT"/>
              <a:t> photocatalyst was prepared through impregnation procedure</a:t>
            </a:r>
          </a:p>
        </p:txBody>
      </p:sp>
      <p:sp>
        <p:nvSpPr>
          <p:cNvPr id="236549" name="Text Box 7"/>
          <p:cNvSpPr txBox="1">
            <a:spLocks noChangeArrowheads="1"/>
          </p:cNvSpPr>
          <p:nvPr/>
        </p:nvSpPr>
        <p:spPr bwMode="auto">
          <a:xfrm>
            <a:off x="539750" y="4868863"/>
            <a:ext cx="403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Unknown amount of Pt deposited on TiO</a:t>
            </a:r>
            <a:r>
              <a:rPr lang="it-IT" altLang="it-IT" baseline="-25000"/>
              <a:t>2</a:t>
            </a:r>
            <a:r>
              <a:rPr lang="it-IT" altLang="it-IT"/>
              <a:t> films</a:t>
            </a:r>
          </a:p>
        </p:txBody>
      </p:sp>
      <p:sp>
        <p:nvSpPr>
          <p:cNvPr id="236550" name="Text Box 8"/>
          <p:cNvSpPr txBox="1">
            <a:spLocks noChangeArrowheads="1"/>
          </p:cNvSpPr>
          <p:nvPr/>
        </p:nvSpPr>
        <p:spPr bwMode="auto">
          <a:xfrm>
            <a:off x="519115" y="5681663"/>
            <a:ext cx="4052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Max H</a:t>
            </a:r>
            <a:r>
              <a:rPr lang="it-IT" altLang="it-IT" baseline="-25000"/>
              <a:t>2</a:t>
            </a:r>
            <a:r>
              <a:rPr lang="it-IT" altLang="it-IT"/>
              <a:t> production in EtOH/water:</a:t>
            </a:r>
          </a:p>
          <a:p>
            <a:pPr eaLnBrk="1" hangingPunct="1"/>
            <a:r>
              <a:rPr lang="it-IT" altLang="it-IT"/>
              <a:t>Approx. 11000 </a:t>
            </a:r>
            <a:r>
              <a:rPr lang="it-IT" altLang="it-IT">
                <a:latin typeface="Symbol" pitchFamily="18" charset="2"/>
              </a:rPr>
              <a:t>m</a:t>
            </a:r>
            <a:r>
              <a:rPr lang="it-IT" altLang="it-IT"/>
              <a:t>mol h</a:t>
            </a:r>
            <a:r>
              <a:rPr lang="it-IT" altLang="it-IT" baseline="30000"/>
              <a:t>-1</a:t>
            </a:r>
            <a:r>
              <a:rPr lang="it-IT" altLang="it-IT"/>
              <a:t> g</a:t>
            </a:r>
            <a:r>
              <a:rPr lang="it-IT" altLang="it-IT" baseline="3000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749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785</Words>
  <Application>Microsoft Office PowerPoint</Application>
  <PresentationFormat>Presentazione su schermo (4:3)</PresentationFormat>
  <Paragraphs>218</Paragraphs>
  <Slides>33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7" baseType="lpstr">
      <vt:lpstr>Arial</vt:lpstr>
      <vt:lpstr>Arial Unicode MS</vt:lpstr>
      <vt:lpstr>Bookman Old Style</vt:lpstr>
      <vt:lpstr>Calibri</vt:lpstr>
      <vt:lpstr>Calibri Light</vt:lpstr>
      <vt:lpstr>Cambria Math</vt:lpstr>
      <vt:lpstr>Comic Sans MS</vt:lpstr>
      <vt:lpstr>Lato</vt:lpstr>
      <vt:lpstr>Symbol</vt:lpstr>
      <vt:lpstr>Times New Roman</vt:lpstr>
      <vt:lpstr>Univers-Condensed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Tiziano Montini</cp:lastModifiedBy>
  <cp:revision>3</cp:revision>
  <dcterms:created xsi:type="dcterms:W3CDTF">2021-05-03T12:18:25Z</dcterms:created>
  <dcterms:modified xsi:type="dcterms:W3CDTF">2021-05-03T12:20:40Z</dcterms:modified>
</cp:coreProperties>
</file>