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810" autoAdjust="0"/>
    <p:restoredTop sz="81792" autoAdjust="0"/>
  </p:normalViewPr>
  <p:slideViewPr>
    <p:cSldViewPr snapToGrid="0">
      <p:cViewPr>
        <p:scale>
          <a:sx n="63" d="100"/>
          <a:sy n="63" d="100"/>
        </p:scale>
        <p:origin x="3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1C975D-1FF1-4027-B1D1-058C407B7293}" type="datetimeFigureOut">
              <a:rPr lang="it-IT" smtClean="0"/>
              <a:t>25/01/2024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BA7BC2-1F42-4FFE-A003-4270AE64D133}" type="slidenum">
              <a:rPr lang="it-IT" smtClean="0"/>
              <a:t>‹N›</a:t>
            </a:fld>
            <a:endParaRPr lang="it-IT"/>
          </a:p>
        </p:txBody>
      </p:sp>
    </p:spTree>
    <p:extLst>
      <p:ext uri="{BB962C8B-B14F-4D97-AF65-F5344CB8AC3E}">
        <p14:creationId xmlns:p14="http://schemas.microsoft.com/office/powerpoint/2010/main" val="229565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Uitmundend</a:t>
            </a:r>
            <a:r>
              <a:rPr lang="it-IT" dirty="0"/>
              <a:t> = </a:t>
            </a:r>
            <a:r>
              <a:rPr lang="it-IT" dirty="0" err="1"/>
              <a:t>bijzonder</a:t>
            </a:r>
            <a:r>
              <a:rPr lang="it-IT" dirty="0"/>
              <a:t> </a:t>
            </a:r>
            <a:r>
              <a:rPr lang="it-IT" dirty="0" err="1"/>
              <a:t>goed</a:t>
            </a:r>
            <a:r>
              <a:rPr lang="it-IT" dirty="0"/>
              <a:t> (anche diner)</a:t>
            </a:r>
          </a:p>
          <a:p>
            <a:r>
              <a:rPr lang="it-IT" dirty="0" err="1"/>
              <a:t>Uitdrukken</a:t>
            </a:r>
            <a:r>
              <a:rPr lang="it-IT" dirty="0"/>
              <a:t> = esprimersi, anche spegnere un mozzicone di sigaretta</a:t>
            </a:r>
          </a:p>
          <a:p>
            <a:endParaRPr lang="it-IT" dirty="0"/>
          </a:p>
        </p:txBody>
      </p:sp>
      <p:sp>
        <p:nvSpPr>
          <p:cNvPr id="4" name="Segnaposto numero diapositiva 3"/>
          <p:cNvSpPr>
            <a:spLocks noGrp="1"/>
          </p:cNvSpPr>
          <p:nvPr>
            <p:ph type="sldNum" sz="quarter" idx="5"/>
          </p:nvPr>
        </p:nvSpPr>
        <p:spPr/>
        <p:txBody>
          <a:bodyPr/>
          <a:lstStyle/>
          <a:p>
            <a:fld id="{CCBA7BC2-1F42-4FFE-A003-4270AE64D133}" type="slidenum">
              <a:rPr lang="it-IT" smtClean="0"/>
              <a:t>4</a:t>
            </a:fld>
            <a:endParaRPr lang="it-IT"/>
          </a:p>
        </p:txBody>
      </p:sp>
    </p:spTree>
    <p:extLst>
      <p:ext uri="{BB962C8B-B14F-4D97-AF65-F5344CB8AC3E}">
        <p14:creationId xmlns:p14="http://schemas.microsoft.com/office/powerpoint/2010/main" val="1519732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Verschralen</a:t>
            </a:r>
            <a:r>
              <a:rPr lang="it-IT" dirty="0"/>
              <a:t> = impoverimento (del cibo, del terreno) </a:t>
            </a:r>
          </a:p>
          <a:p>
            <a:r>
              <a:rPr lang="it-IT" dirty="0"/>
              <a:t>Unidimensionale è corretto</a:t>
            </a:r>
          </a:p>
          <a:p>
            <a:r>
              <a:rPr lang="nl-NL" sz="1200" b="0" i="0" u="none" strike="noStrike" baseline="0" dirty="0">
                <a:solidFill>
                  <a:srgbClr val="000000"/>
                </a:solidFill>
                <a:latin typeface="Georgia" panose="02040502050405020303" pitchFamily="18" charset="0"/>
              </a:rPr>
              <a:t>Allesoverheersend = predominante (</a:t>
            </a:r>
            <a:r>
              <a:rPr lang="nl-NL" sz="1200" b="0" i="0" u="none" strike="noStrike" baseline="0" dirty="0" err="1">
                <a:solidFill>
                  <a:srgbClr val="000000"/>
                </a:solidFill>
                <a:latin typeface="Georgia" panose="02040502050405020303" pitchFamily="18" charset="0"/>
              </a:rPr>
              <a:t>anche</a:t>
            </a:r>
            <a:r>
              <a:rPr lang="nl-NL" sz="1200" b="0" i="0" u="none" strike="noStrike" baseline="0" dirty="0">
                <a:solidFill>
                  <a:srgbClr val="000000"/>
                </a:solidFill>
                <a:latin typeface="Georgia" panose="02040502050405020303" pitchFamily="18" charset="0"/>
              </a:rPr>
              <a:t> di </a:t>
            </a:r>
            <a:r>
              <a:rPr lang="nl-NL" sz="1200" b="0" i="0" u="none" strike="noStrike" baseline="0" dirty="0" err="1">
                <a:solidFill>
                  <a:srgbClr val="000000"/>
                </a:solidFill>
                <a:latin typeface="Georgia" panose="02040502050405020303" pitchFamily="18" charset="0"/>
              </a:rPr>
              <a:t>gusto</a:t>
            </a:r>
            <a:r>
              <a:rPr lang="nl-NL" sz="1200" b="0" i="0" u="none" strike="noStrike" baseline="0" dirty="0">
                <a:solidFill>
                  <a:srgbClr val="000000"/>
                </a:solidFill>
                <a:latin typeface="Georgia" panose="02040502050405020303" pitchFamily="18" charset="0"/>
              </a:rPr>
              <a:t> di </a:t>
            </a:r>
            <a:r>
              <a:rPr lang="nl-NL" sz="1200" b="0" i="0" u="none" strike="noStrike" baseline="0" dirty="0" err="1">
                <a:solidFill>
                  <a:srgbClr val="000000"/>
                </a:solidFill>
                <a:latin typeface="Georgia" panose="02040502050405020303" pitchFamily="18" charset="0"/>
              </a:rPr>
              <a:t>cibo</a:t>
            </a:r>
            <a:r>
              <a:rPr lang="nl-NL" sz="1200" b="0" i="0" u="none" strike="noStrike" baseline="0" dirty="0">
                <a:solidFill>
                  <a:srgbClr val="000000"/>
                </a:solidFill>
                <a:latin typeface="Georgia" panose="02040502050405020303" pitchFamily="18" charset="0"/>
              </a:rPr>
              <a:t>) </a:t>
            </a:r>
            <a:endParaRPr lang="it-IT" dirty="0"/>
          </a:p>
        </p:txBody>
      </p:sp>
      <p:sp>
        <p:nvSpPr>
          <p:cNvPr id="4" name="Segnaposto numero diapositiva 3"/>
          <p:cNvSpPr>
            <a:spLocks noGrp="1"/>
          </p:cNvSpPr>
          <p:nvPr>
            <p:ph type="sldNum" sz="quarter" idx="5"/>
          </p:nvPr>
        </p:nvSpPr>
        <p:spPr/>
        <p:txBody>
          <a:bodyPr/>
          <a:lstStyle/>
          <a:p>
            <a:fld id="{CCBA7BC2-1F42-4FFE-A003-4270AE64D133}" type="slidenum">
              <a:rPr lang="it-IT" smtClean="0"/>
              <a:t>5</a:t>
            </a:fld>
            <a:endParaRPr lang="it-IT"/>
          </a:p>
        </p:txBody>
      </p:sp>
    </p:spTree>
    <p:extLst>
      <p:ext uri="{BB962C8B-B14F-4D97-AF65-F5344CB8AC3E}">
        <p14:creationId xmlns:p14="http://schemas.microsoft.com/office/powerpoint/2010/main" val="1534421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CBA7BC2-1F42-4FFE-A003-4270AE64D133}" type="slidenum">
              <a:rPr lang="it-IT" smtClean="0"/>
              <a:t>6</a:t>
            </a:fld>
            <a:endParaRPr lang="it-IT"/>
          </a:p>
        </p:txBody>
      </p:sp>
    </p:spTree>
    <p:extLst>
      <p:ext uri="{BB962C8B-B14F-4D97-AF65-F5344CB8AC3E}">
        <p14:creationId xmlns:p14="http://schemas.microsoft.com/office/powerpoint/2010/main" val="181515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CBA7BC2-1F42-4FFE-A003-4270AE64D133}" type="slidenum">
              <a:rPr lang="it-IT" smtClean="0"/>
              <a:t>7</a:t>
            </a:fld>
            <a:endParaRPr lang="it-IT"/>
          </a:p>
        </p:txBody>
      </p:sp>
    </p:spTree>
    <p:extLst>
      <p:ext uri="{BB962C8B-B14F-4D97-AF65-F5344CB8AC3E}">
        <p14:creationId xmlns:p14="http://schemas.microsoft.com/office/powerpoint/2010/main" val="2019766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CBA7BC2-1F42-4FFE-A003-4270AE64D133}" type="slidenum">
              <a:rPr lang="it-IT" smtClean="0"/>
              <a:t>8</a:t>
            </a:fld>
            <a:endParaRPr lang="it-IT"/>
          </a:p>
        </p:txBody>
      </p:sp>
    </p:spTree>
    <p:extLst>
      <p:ext uri="{BB962C8B-B14F-4D97-AF65-F5344CB8AC3E}">
        <p14:creationId xmlns:p14="http://schemas.microsoft.com/office/powerpoint/2010/main" val="2757571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CBA7BC2-1F42-4FFE-A003-4270AE64D133}" type="slidenum">
              <a:rPr lang="it-IT" smtClean="0"/>
              <a:t>9</a:t>
            </a:fld>
            <a:endParaRPr lang="it-IT"/>
          </a:p>
        </p:txBody>
      </p:sp>
    </p:spTree>
    <p:extLst>
      <p:ext uri="{BB962C8B-B14F-4D97-AF65-F5344CB8AC3E}">
        <p14:creationId xmlns:p14="http://schemas.microsoft.com/office/powerpoint/2010/main" val="1210660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CBA7BC2-1F42-4FFE-A003-4270AE64D133}" type="slidenum">
              <a:rPr lang="it-IT" smtClean="0"/>
              <a:t>10</a:t>
            </a:fld>
            <a:endParaRPr lang="it-IT"/>
          </a:p>
        </p:txBody>
      </p:sp>
    </p:spTree>
    <p:extLst>
      <p:ext uri="{BB962C8B-B14F-4D97-AF65-F5344CB8AC3E}">
        <p14:creationId xmlns:p14="http://schemas.microsoft.com/office/powerpoint/2010/main" val="1710704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CBA7BC2-1F42-4FFE-A003-4270AE64D133}" type="slidenum">
              <a:rPr lang="it-IT" smtClean="0"/>
              <a:t>11</a:t>
            </a:fld>
            <a:endParaRPr lang="it-IT"/>
          </a:p>
        </p:txBody>
      </p:sp>
    </p:spTree>
    <p:extLst>
      <p:ext uri="{BB962C8B-B14F-4D97-AF65-F5344CB8AC3E}">
        <p14:creationId xmlns:p14="http://schemas.microsoft.com/office/powerpoint/2010/main" val="1384160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CBA7BC2-1F42-4FFE-A003-4270AE64D133}" type="slidenum">
              <a:rPr lang="it-IT" smtClean="0"/>
              <a:t>12</a:t>
            </a:fld>
            <a:endParaRPr lang="it-IT"/>
          </a:p>
        </p:txBody>
      </p:sp>
    </p:spTree>
    <p:extLst>
      <p:ext uri="{BB962C8B-B14F-4D97-AF65-F5344CB8AC3E}">
        <p14:creationId xmlns:p14="http://schemas.microsoft.com/office/powerpoint/2010/main" val="1299676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dirty="0"/>
              <a:t>Click to edit Master title style</a:t>
            </a:r>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655A5808-3B61-48CC-92EF-85AC2E0DFA56}" type="datetime2">
              <a:rPr lang="en-US" smtClean="0"/>
              <a:t>Thursday, January 25, 2024</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723354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735E98AF-4574-4509-BF7A-519ACD5BF826}" type="datetime2">
              <a:rPr lang="en-US" smtClean="0"/>
              <a:t>Thursday, January 25, 2024</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2631606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93DD97D4-9636-490F-85D0-E926C2B6F3B1}" type="datetime2">
              <a:rPr lang="en-US" smtClean="0"/>
              <a:t>Thursday, January 25, 2024</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3004129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2F3AF3C6-0FD4-4939-991C-00DDE5C56815}" type="datetime2">
              <a:rPr lang="en-US" smtClean="0"/>
              <a:t>Thursday, January 25, 2024</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4146044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86807482-8128-47C6-A8DD-6452B0291CFF}" type="datetime2">
              <a:rPr lang="en-US" smtClean="0"/>
              <a:t>Thursday, January 25, 2024</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3559376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37903F25-275E-41DE-BE3B-EBF0DB49F9B1}" type="datetime2">
              <a:rPr lang="en-US" smtClean="0"/>
              <a:t>Thursday, January 25, 2024</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1202765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EE475572-4A44-4171-84AA-64D42C8050A6}" type="datetime2">
              <a:rPr lang="en-US" smtClean="0"/>
              <a:t>Thursday, January 25, 2024</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‹N›</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182547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C4C1612E-528E-4FD5-9E9E-E15F1108F171}" type="datetime2">
              <a:rPr lang="en-US" smtClean="0"/>
              <a:t>Thursday, January 25, 2024</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332121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D4F6D862-A06D-436F-A92E-EBAAD50B6E50}" type="datetime2">
              <a:rPr lang="en-US" smtClean="0"/>
              <a:t>Thursday, January 25, 2024</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2300442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B73E0B7D-2260-4809-8F0A-9E5F3E24F169}" type="datetime2">
              <a:rPr lang="en-US" smtClean="0"/>
              <a:t>Thursday, January 25, 2024</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236622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3C8E4735-C637-46A3-94EB-AB3AC4188D2F}" type="datetime2">
              <a:rPr lang="en-US" smtClean="0"/>
              <a:t>Thursday, January 25, 2024</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‹N›</a:t>
            </a:fld>
            <a:endParaRPr lang="en-US"/>
          </a:p>
        </p:txBody>
      </p:sp>
    </p:spTree>
    <p:extLst>
      <p:ext uri="{BB962C8B-B14F-4D97-AF65-F5344CB8AC3E}">
        <p14:creationId xmlns:p14="http://schemas.microsoft.com/office/powerpoint/2010/main" val="377081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800" cap="all" spc="300" baseline="0">
                <a:solidFill>
                  <a:srgbClr val="FFFFFF"/>
                </a:solidFill>
              </a:defRPr>
            </a:lvl1pPr>
          </a:lstStyle>
          <a:p>
            <a:fld id="{AE0C963C-C1DB-4AFD-9DDC-0691666BF49B}" type="datetime2">
              <a:rPr lang="en-US" smtClean="0"/>
              <a:pPr/>
              <a:t>Thursday, January 25, 2024</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pPr algn="l"/>
            <a:endParaRPr lang="en-US"/>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800">
                <a:solidFill>
                  <a:srgbClr val="FFFFFF"/>
                </a:solidFill>
              </a:defRPr>
            </a:lvl1pPr>
          </a:lstStyle>
          <a:p>
            <a:fld id="{C01389E6-C847-4AD0-B56D-D205B2EAB1EE}" type="slidenum">
              <a:rPr lang="en-US" smtClean="0"/>
              <a:pPr/>
              <a:t>‹N›</a:t>
            </a:fld>
            <a:endParaRPr lang="en-US" sz="800" dirty="0"/>
          </a:p>
        </p:txBody>
      </p:sp>
    </p:spTree>
    <p:extLst>
      <p:ext uri="{BB962C8B-B14F-4D97-AF65-F5344CB8AC3E}">
        <p14:creationId xmlns:p14="http://schemas.microsoft.com/office/powerpoint/2010/main" val="839679457"/>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85" r:id="rId4"/>
    <p:sldLayoutId id="2147483686" r:id="rId5"/>
    <p:sldLayoutId id="2147483691" r:id="rId6"/>
    <p:sldLayoutId id="2147483687" r:id="rId7"/>
    <p:sldLayoutId id="2147483688" r:id="rId8"/>
    <p:sldLayoutId id="2147483689" r:id="rId9"/>
    <p:sldLayoutId id="2147483690" r:id="rId10"/>
    <p:sldLayoutId id="2147483692"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3F794D0-2982-490E-88DA-93D4897508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34B55AA-E0FF-B838-031E-8F5D951EFF1E}"/>
              </a:ext>
            </a:extLst>
          </p:cNvPr>
          <p:cNvPicPr>
            <a:picLocks noChangeAspect="1"/>
          </p:cNvPicPr>
          <p:nvPr/>
        </p:nvPicPr>
        <p:blipFill rotWithShape="1">
          <a:blip r:embed="rId2"/>
          <a:srcRect t="22999" b="28215"/>
          <a:stretch/>
        </p:blipFill>
        <p:spPr>
          <a:xfrm>
            <a:off x="-2" y="10"/>
            <a:ext cx="12192002" cy="4461036"/>
          </a:xfrm>
          <a:prstGeom prst="rect">
            <a:avLst/>
          </a:prstGeom>
        </p:spPr>
      </p:pic>
      <p:sp>
        <p:nvSpPr>
          <p:cNvPr id="11" name="Rectangle 10">
            <a:extLst>
              <a:ext uri="{FF2B5EF4-FFF2-40B4-BE49-F238E27FC236}">
                <a16:creationId xmlns:a16="http://schemas.microsoft.com/office/drawing/2014/main" id="{AFD24A3D-F07A-44A9-BE55-5576292E15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460827"/>
            <a:ext cx="12192003" cy="2397392"/>
          </a:xfrm>
          <a:prstGeom prst="rect">
            <a:avLst/>
          </a:prstGeom>
          <a:gradFill>
            <a:gsLst>
              <a:gs pos="8000">
                <a:schemeClr val="accent6"/>
              </a:gs>
              <a:gs pos="86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04441C9-FD2D-4031-B5C5-67478196C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038600" y="4463553"/>
            <a:ext cx="8153401" cy="2394447"/>
          </a:xfrm>
          <a:prstGeom prst="rect">
            <a:avLst/>
          </a:prstGeom>
          <a:gradFill>
            <a:gsLst>
              <a:gs pos="0">
                <a:schemeClr val="accent5">
                  <a:lumMod val="60000"/>
                  <a:lumOff val="40000"/>
                  <a:alpha val="0"/>
                </a:schemeClr>
              </a:gs>
              <a:gs pos="99000">
                <a:schemeClr val="accent2">
                  <a:alpha val="81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EBF09AEC-6E6E-418F-9974-8730F1B2B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4834054">
            <a:off x="2944145" y="2710934"/>
            <a:ext cx="3118759" cy="4639931"/>
          </a:xfrm>
          <a:custGeom>
            <a:avLst/>
            <a:gdLst>
              <a:gd name="connsiteX0" fmla="*/ 3118759 w 3118759"/>
              <a:gd name="connsiteY0" fmla="*/ 79510 h 4639931"/>
              <a:gd name="connsiteX1" fmla="*/ 1204940 w 3118759"/>
              <a:gd name="connsiteY1" fmla="*/ 4639931 h 4639931"/>
              <a:gd name="connsiteX2" fmla="*/ 1103495 w 3118759"/>
              <a:gd name="connsiteY2" fmla="*/ 4578302 h 4639931"/>
              <a:gd name="connsiteX3" fmla="*/ 0 w 3118759"/>
              <a:gd name="connsiteY3" fmla="*/ 2502877 h 4639931"/>
              <a:gd name="connsiteX4" fmla="*/ 2502877 w 3118759"/>
              <a:gd name="connsiteY4" fmla="*/ 0 h 4639931"/>
              <a:gd name="connsiteX5" fmla="*/ 3007294 w 3118759"/>
              <a:gd name="connsiteY5" fmla="*/ 50850 h 463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8759" h="4639931">
                <a:moveTo>
                  <a:pt x="3118759" y="79510"/>
                </a:moveTo>
                <a:lnTo>
                  <a:pt x="1204940" y="4639931"/>
                </a:lnTo>
                <a:lnTo>
                  <a:pt x="1103495" y="4578302"/>
                </a:lnTo>
                <a:cubicBezTo>
                  <a:pt x="437725" y="4128517"/>
                  <a:pt x="0" y="3366815"/>
                  <a:pt x="0" y="2502877"/>
                </a:cubicBezTo>
                <a:cubicBezTo>
                  <a:pt x="0" y="1120576"/>
                  <a:pt x="1120576" y="0"/>
                  <a:pt x="2502877" y="0"/>
                </a:cubicBezTo>
                <a:cubicBezTo>
                  <a:pt x="2675665" y="0"/>
                  <a:pt x="2844363" y="17509"/>
                  <a:pt x="3007294" y="50850"/>
                </a:cubicBezTo>
                <a:close/>
              </a:path>
            </a:pathLst>
          </a:custGeom>
          <a:gradFill>
            <a:gsLst>
              <a:gs pos="0">
                <a:schemeClr val="accent6">
                  <a:alpha val="12000"/>
                </a:schemeClr>
              </a:gs>
              <a:gs pos="100000">
                <a:schemeClr val="accent6">
                  <a:lumMod val="60000"/>
                  <a:lumOff val="40000"/>
                  <a:alpha val="20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Rectangle 16">
            <a:extLst>
              <a:ext uri="{FF2B5EF4-FFF2-40B4-BE49-F238E27FC236}">
                <a16:creationId xmlns:a16="http://schemas.microsoft.com/office/drawing/2014/main" id="{3D9D3989-3E00-4727-914E-959DFE8FA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76701" y="4460827"/>
            <a:ext cx="8115300" cy="1945408"/>
          </a:xfrm>
          <a:prstGeom prst="rect">
            <a:avLst/>
          </a:prstGeom>
          <a:gradFill>
            <a:gsLst>
              <a:gs pos="0">
                <a:schemeClr val="accent6">
                  <a:alpha val="16000"/>
                </a:schemeClr>
              </a:gs>
              <a:gs pos="62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5AD2F329-8FF4-B1FE-BC25-B30D90BAC6FC}"/>
              </a:ext>
            </a:extLst>
          </p:cNvPr>
          <p:cNvSpPr>
            <a:spLocks noGrp="1"/>
          </p:cNvSpPr>
          <p:nvPr>
            <p:ph type="ctrTitle"/>
          </p:nvPr>
        </p:nvSpPr>
        <p:spPr>
          <a:xfrm>
            <a:off x="1383807" y="4611271"/>
            <a:ext cx="9436593" cy="1171556"/>
          </a:xfrm>
        </p:spPr>
        <p:txBody>
          <a:bodyPr>
            <a:normAutofit/>
          </a:bodyPr>
          <a:lstStyle/>
          <a:p>
            <a:pPr algn="l"/>
            <a:r>
              <a:rPr lang="it-IT" sz="3600">
                <a:solidFill>
                  <a:schemeClr val="bg1"/>
                </a:solidFill>
              </a:rPr>
              <a:t>Les 12 </a:t>
            </a:r>
          </a:p>
        </p:txBody>
      </p:sp>
      <p:sp>
        <p:nvSpPr>
          <p:cNvPr id="3" name="Sottotitolo 2">
            <a:extLst>
              <a:ext uri="{FF2B5EF4-FFF2-40B4-BE49-F238E27FC236}">
                <a16:creationId xmlns:a16="http://schemas.microsoft.com/office/drawing/2014/main" id="{2A817D7F-379A-83BB-054F-448A264DF097}"/>
              </a:ext>
            </a:extLst>
          </p:cNvPr>
          <p:cNvSpPr>
            <a:spLocks noGrp="1"/>
          </p:cNvSpPr>
          <p:nvPr>
            <p:ph type="subTitle" idx="1"/>
          </p:nvPr>
        </p:nvSpPr>
        <p:spPr>
          <a:xfrm>
            <a:off x="1371601" y="5970897"/>
            <a:ext cx="9448800" cy="429904"/>
          </a:xfrm>
        </p:spPr>
        <p:txBody>
          <a:bodyPr>
            <a:normAutofit/>
          </a:bodyPr>
          <a:lstStyle/>
          <a:p>
            <a:pPr algn="l"/>
            <a:r>
              <a:rPr lang="it-IT" sz="1200" dirty="0">
                <a:solidFill>
                  <a:schemeClr val="bg1"/>
                </a:solidFill>
              </a:rPr>
              <a:t>25 </a:t>
            </a:r>
            <a:r>
              <a:rPr lang="it-IT" sz="1200" dirty="0" err="1">
                <a:solidFill>
                  <a:schemeClr val="bg1"/>
                </a:solidFill>
              </a:rPr>
              <a:t>januari</a:t>
            </a:r>
            <a:r>
              <a:rPr lang="it-IT" sz="1200" dirty="0">
                <a:solidFill>
                  <a:schemeClr val="bg1"/>
                </a:solidFill>
              </a:rPr>
              <a:t> 2024</a:t>
            </a:r>
          </a:p>
        </p:txBody>
      </p:sp>
    </p:spTree>
    <p:extLst>
      <p:ext uri="{BB962C8B-B14F-4D97-AF65-F5344CB8AC3E}">
        <p14:creationId xmlns:p14="http://schemas.microsoft.com/office/powerpoint/2010/main" val="1543385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5029201" y="1137683"/>
            <a:ext cx="6422064" cy="5082363"/>
          </a:xfrm>
        </p:spPr>
        <p:txBody>
          <a:bodyPr>
            <a:normAutofit/>
          </a:bodyPr>
          <a:lstStyle/>
          <a:p>
            <a:pPr marL="0" indent="0">
              <a:lnSpc>
                <a:spcPct val="115000"/>
              </a:lnSpc>
              <a:spcAft>
                <a:spcPts val="800"/>
              </a:spcAft>
              <a:buNone/>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None/>
            </a:pPr>
            <a:endParaRPr lang="it-IT" sz="17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Georgia" panose="02040502050405020303" pitchFamily="18" charset="0"/>
              <a:ea typeface="Aptos" panose="020B0004020202020204" pitchFamily="34" charset="0"/>
              <a:cs typeface="Times New Roman" panose="02020603050405020304" pitchFamily="18" charset="0"/>
            </a:endParaRPr>
          </a:p>
        </p:txBody>
      </p:sp>
      <p:sp>
        <p:nvSpPr>
          <p:cNvPr id="2" name="Segnaposto contenuto 2">
            <a:extLst>
              <a:ext uri="{FF2B5EF4-FFF2-40B4-BE49-F238E27FC236}">
                <a16:creationId xmlns:a16="http://schemas.microsoft.com/office/drawing/2014/main" id="{CB87E0A5-0FC1-E2C1-9A71-182854167DDC}"/>
              </a:ext>
            </a:extLst>
          </p:cNvPr>
          <p:cNvSpPr txBox="1">
            <a:spLocks/>
          </p:cNvSpPr>
          <p:nvPr/>
        </p:nvSpPr>
        <p:spPr>
          <a:xfrm>
            <a:off x="4486941" y="243279"/>
            <a:ext cx="7596073" cy="6371441"/>
          </a:xfrm>
          <a:prstGeom prst="rect">
            <a:avLst/>
          </a:prstGeom>
        </p:spPr>
        <p:txBody>
          <a:bodyPr vert="horz" lIns="0" tIns="0" rIns="0" bIns="0" rtlCol="0">
            <a:normAutofit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it-IT" sz="900" dirty="0">
              <a:solidFill>
                <a:srgbClr val="000000"/>
              </a:solidFill>
              <a:latin typeface="Georgia" panose="02040502050405020303" pitchFamily="18" charset="0"/>
            </a:endParaRPr>
          </a:p>
          <a:p>
            <a:pPr marL="0" indent="0" algn="just">
              <a:buNone/>
            </a:pPr>
            <a:r>
              <a:rPr lang="it-IT" sz="1600" b="1" dirty="0">
                <a:effectLst/>
                <a:latin typeface="Times New Roman" panose="02020603050405020304" pitchFamily="18" charset="0"/>
                <a:ea typeface="Calibri" panose="020F0502020204030204" pitchFamily="34" charset="0"/>
                <a:cs typeface="Times New Roman" panose="02020603050405020304" pitchFamily="18" charset="0"/>
              </a:rPr>
              <a:t>L’assolutizzazione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dell’identità è un cammino pericoloso. Ogni categoria identitaria può trovare da qualche parte nella propria storia una buona ragione </a:t>
            </a:r>
            <a:r>
              <a:rPr lang="it-IT" sz="1600" b="1" dirty="0">
                <a:effectLst/>
                <a:latin typeface="Times New Roman" panose="02020603050405020304" pitchFamily="18" charset="0"/>
                <a:ea typeface="Calibri" panose="020F0502020204030204" pitchFamily="34" charset="0"/>
                <a:cs typeface="Times New Roman" panose="02020603050405020304" pitchFamily="18" charset="0"/>
              </a:rPr>
              <a:t>per sentirsi lesa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donne, neri, fiamminghi, ottentotti, catalani,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ecc</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b="1" dirty="0">
                <a:effectLst/>
                <a:latin typeface="Times New Roman" panose="02020603050405020304" pitchFamily="18" charset="0"/>
                <a:ea typeface="Calibri" panose="020F0502020204030204" pitchFamily="34" charset="0"/>
                <a:cs typeface="Times New Roman" panose="02020603050405020304" pitchFamily="18" charset="0"/>
              </a:rPr>
              <a:t>Non si possono mettere su una bilancia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 ancor meno compensarne il peso, perché ciò porterebbe ad altra selettività e a delle scelte ideologiche. Il punto è questo: </a:t>
            </a:r>
            <a:r>
              <a:rPr lang="it-IT" sz="1600" b="1" dirty="0">
                <a:effectLst/>
                <a:latin typeface="Times New Roman" panose="02020603050405020304" pitchFamily="18" charset="0"/>
                <a:ea typeface="Calibri" panose="020F0502020204030204" pitchFamily="34" charset="0"/>
                <a:cs typeface="Times New Roman" panose="02020603050405020304" pitchFamily="18" charset="0"/>
              </a:rPr>
              <a:t>alzare la voce </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contro le espressioni evidenti di discriminazione nella società odierna. In tal senso è un grande problema che i pensatori identitari contribuiscano alla polarizzazione della società: uomo e donna, bianco e nero, belga e olandese, est e ovest. Pensare in categorie binarie polarizza ed </a:t>
            </a:r>
            <a:r>
              <a:rPr lang="it-IT" sz="1600" b="1" dirty="0">
                <a:effectLst/>
                <a:latin typeface="Times New Roman" panose="02020603050405020304" pitchFamily="18" charset="0"/>
                <a:ea typeface="Calibri" panose="020F0502020204030204" pitchFamily="34" charset="0"/>
                <a:cs typeface="Times New Roman" panose="02020603050405020304" pitchFamily="18" charset="0"/>
              </a:rPr>
              <a:t>esclude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le sfumature e la molteplicità.</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sz="1800" dirty="0">
              <a:solidFill>
                <a:srgbClr val="000000"/>
              </a:solidFill>
              <a:latin typeface="Georgia" panose="02040502050405020303" pitchFamily="18" charset="0"/>
            </a:endParaRPr>
          </a:p>
          <a:p>
            <a:pPr marL="0" indent="0" algn="just">
              <a:lnSpc>
                <a:spcPct val="107000"/>
              </a:lnSpc>
              <a:spcAft>
                <a:spcPts val="800"/>
              </a:spcAft>
              <a:buNone/>
            </a:pPr>
            <a:r>
              <a:rPr lang="it-IT"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L’appiattimento</a:t>
            </a: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dell’identità è una strada pericolosa.  Ogni categoria identitaria trova da qualche parte, nel passato, un buon motivo </a:t>
            </a:r>
            <a:r>
              <a:rPr lang="it-IT"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per sentirsi offesa</a:t>
            </a: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donne, neri, fiamminghi, </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ottentotti</a:t>
            </a: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catalani e così via. Non è possibile trovare un equilibrio tra queste categorie, né tantomeno compensarle, in quanto porterebbe come sempre alla selettività e altre scelte ideologiche.  Nella nostra società attuale si tratta di </a:t>
            </a:r>
            <a:r>
              <a:rPr lang="it-IT"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agire in maniera plateale </a:t>
            </a: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contro le manifestazioni di discriminazione evidente. Un problema importante causato dai sostenitori del pensiero identitario è la polarizzazione della società: uomo vs donna, bianco vs nero, belga vs olandese, est vs ovest. Pensare in categorie binarie polarizza e </a:t>
            </a:r>
            <a:r>
              <a:rPr lang="it-IT"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spazza via </a:t>
            </a: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qualsiasi sfumatura o stratificazione.</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p:txBody>
      </p:sp>
      <p:sp>
        <p:nvSpPr>
          <p:cNvPr id="7" name="Segnaposto contenuto 3">
            <a:extLst>
              <a:ext uri="{FF2B5EF4-FFF2-40B4-BE49-F238E27FC236}">
                <a16:creationId xmlns:a16="http://schemas.microsoft.com/office/drawing/2014/main" id="{11BA4BD7-AC9B-04E1-A6EE-C418DDCF2427}"/>
              </a:ext>
            </a:extLst>
          </p:cNvPr>
          <p:cNvSpPr txBox="1">
            <a:spLocks/>
          </p:cNvSpPr>
          <p:nvPr/>
        </p:nvSpPr>
        <p:spPr>
          <a:xfrm>
            <a:off x="4486941" y="0"/>
            <a:ext cx="7792200"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
        <p:nvSpPr>
          <p:cNvPr id="9" name="CasellaDiTesto 8">
            <a:extLst>
              <a:ext uri="{FF2B5EF4-FFF2-40B4-BE49-F238E27FC236}">
                <a16:creationId xmlns:a16="http://schemas.microsoft.com/office/drawing/2014/main" id="{45FE2DA1-FE4F-012B-6524-913B1DDCB754}"/>
              </a:ext>
            </a:extLst>
          </p:cNvPr>
          <p:cNvSpPr txBox="1"/>
          <p:nvPr/>
        </p:nvSpPr>
        <p:spPr>
          <a:xfrm>
            <a:off x="-41595" y="0"/>
            <a:ext cx="4343043" cy="6463308"/>
          </a:xfrm>
          <a:prstGeom prst="rect">
            <a:avLst/>
          </a:prstGeom>
          <a:noFill/>
        </p:spPr>
        <p:txBody>
          <a:bodyPr wrap="square">
            <a:spAutoFit/>
          </a:bodyPr>
          <a:lstStyle/>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r>
              <a:rPr lang="nl-NL" sz="1800" b="0" i="0" u="none" strike="noStrike" baseline="0" dirty="0">
                <a:solidFill>
                  <a:srgbClr val="000000"/>
                </a:solidFill>
                <a:latin typeface="Georgia" panose="02040502050405020303" pitchFamily="18" charset="0"/>
              </a:rPr>
              <a:t>Het </a:t>
            </a:r>
            <a:r>
              <a:rPr lang="nl-NL" sz="1800" b="1" i="0" u="none" strike="noStrike" baseline="0" dirty="0">
                <a:solidFill>
                  <a:srgbClr val="000000"/>
                </a:solidFill>
                <a:latin typeface="Georgia" panose="02040502050405020303" pitchFamily="18" charset="0"/>
              </a:rPr>
              <a:t>verabsoluteren</a:t>
            </a:r>
            <a:r>
              <a:rPr lang="nl-NL" sz="1800" b="0" i="0" u="none" strike="noStrike" baseline="0" dirty="0">
                <a:solidFill>
                  <a:srgbClr val="000000"/>
                </a:solidFill>
                <a:latin typeface="Georgia" panose="02040502050405020303" pitchFamily="18" charset="0"/>
              </a:rPr>
              <a:t> van identiteit is een gevaarlijk pad. Iedere </a:t>
            </a:r>
            <a:r>
              <a:rPr lang="nl-NL" sz="1800" b="0" i="0" u="none" strike="noStrike" baseline="0" dirty="0" err="1">
                <a:solidFill>
                  <a:srgbClr val="000000"/>
                </a:solidFill>
                <a:latin typeface="Georgia" panose="02040502050405020303" pitchFamily="18" charset="0"/>
              </a:rPr>
              <a:t>identitaire</a:t>
            </a:r>
            <a:r>
              <a:rPr lang="nl-NL" sz="1800" b="0" i="0" u="none" strike="noStrike" baseline="0" dirty="0">
                <a:solidFill>
                  <a:srgbClr val="000000"/>
                </a:solidFill>
                <a:latin typeface="Georgia" panose="02040502050405020303" pitchFamily="18" charset="0"/>
              </a:rPr>
              <a:t> categorie vindt ergens in het verleden wel een goede reden om </a:t>
            </a:r>
            <a:r>
              <a:rPr lang="nl-NL" sz="1800" b="1" i="0" u="none" strike="noStrike" baseline="0" dirty="0">
                <a:solidFill>
                  <a:srgbClr val="000000"/>
                </a:solidFill>
                <a:latin typeface="Georgia" panose="02040502050405020303" pitchFamily="18" charset="0"/>
              </a:rPr>
              <a:t>zich verongelijkt te voelen: </a:t>
            </a:r>
            <a:r>
              <a:rPr lang="nl-NL" sz="1800" b="0" i="0" u="none" strike="noStrike" baseline="0" dirty="0">
                <a:solidFill>
                  <a:srgbClr val="000000"/>
                </a:solidFill>
                <a:latin typeface="Georgia" panose="02040502050405020303" pitchFamily="18" charset="0"/>
              </a:rPr>
              <a:t>vrouwen, zwarten, Vlamingen, </a:t>
            </a:r>
            <a:r>
              <a:rPr lang="nl-NL" sz="1800" b="0" i="0" u="none" strike="noStrike" baseline="0" dirty="0" err="1">
                <a:solidFill>
                  <a:srgbClr val="000000"/>
                </a:solidFill>
                <a:latin typeface="Georgia" panose="02040502050405020303" pitchFamily="18" charset="0"/>
              </a:rPr>
              <a:t>hottentotten</a:t>
            </a:r>
            <a:r>
              <a:rPr lang="nl-NL" sz="1800" b="0" i="0" u="none" strike="noStrike" baseline="0" dirty="0">
                <a:solidFill>
                  <a:srgbClr val="000000"/>
                </a:solidFill>
                <a:latin typeface="Georgia" panose="02040502050405020303" pitchFamily="18" charset="0"/>
              </a:rPr>
              <a:t>, Catalanen, enzovoort. Je kunt dat onmogelijk </a:t>
            </a:r>
            <a:r>
              <a:rPr lang="nl-NL" sz="1800" b="1" i="0" u="none" strike="noStrike" baseline="0" dirty="0">
                <a:solidFill>
                  <a:srgbClr val="000000"/>
                </a:solidFill>
                <a:latin typeface="Georgia" panose="02040502050405020303" pitchFamily="18" charset="0"/>
              </a:rPr>
              <a:t>tegen elkaar afwegen</a:t>
            </a:r>
            <a:r>
              <a:rPr lang="nl-NL" sz="1800" b="0" i="0" u="none" strike="noStrike" baseline="0" dirty="0">
                <a:solidFill>
                  <a:srgbClr val="000000"/>
                </a:solidFill>
                <a:latin typeface="Georgia" panose="02040502050405020303" pitchFamily="18" charset="0"/>
              </a:rPr>
              <a:t>, laat staan compenseren, want dat leidt altijd tot -selectiviteit en ideologische keuzes. Waar het om gaat is: in onze huidige samenleving duidelijk </a:t>
            </a:r>
            <a:r>
              <a:rPr lang="nl-NL" sz="1800" b="1" i="0" u="none" strike="noStrike" baseline="0" dirty="0">
                <a:solidFill>
                  <a:srgbClr val="000000"/>
                </a:solidFill>
                <a:latin typeface="Georgia" panose="02040502050405020303" pitchFamily="18" charset="0"/>
              </a:rPr>
              <a:t>optreden</a:t>
            </a:r>
            <a:r>
              <a:rPr lang="nl-NL" sz="1800" b="0" i="0" u="none" strike="noStrike" baseline="0" dirty="0">
                <a:solidFill>
                  <a:srgbClr val="000000"/>
                </a:solidFill>
                <a:latin typeface="Georgia" panose="02040502050405020303" pitchFamily="18" charset="0"/>
              </a:rPr>
              <a:t> tegen evidente uitingen van discriminatie. Daarbij is het een groot probleem dat heel wat identiteitsdenkers de polarisering van de samenleving </a:t>
            </a:r>
            <a:r>
              <a:rPr lang="nl-NL" sz="1800" b="1" i="0" u="none" strike="noStrike" baseline="0" dirty="0">
                <a:solidFill>
                  <a:srgbClr val="000000"/>
                </a:solidFill>
                <a:latin typeface="Georgia" panose="02040502050405020303" pitchFamily="18" charset="0"/>
              </a:rPr>
              <a:t>in de hand werken</a:t>
            </a:r>
            <a:r>
              <a:rPr lang="nl-NL" sz="1800" b="0" i="0" u="none" strike="noStrike" baseline="0" dirty="0">
                <a:solidFill>
                  <a:srgbClr val="000000"/>
                </a:solidFill>
                <a:latin typeface="Georgia" panose="02040502050405020303" pitchFamily="18" charset="0"/>
              </a:rPr>
              <a:t>: man vs. vrouw, blank vs. zwart, Belg vs. Nederlander, Oost vs. West. Het denken in binaire categorieën polariseert en sluit nuance en meer </a:t>
            </a:r>
            <a:r>
              <a:rPr lang="nl-NL" sz="1800" b="0" i="0" u="none" strike="noStrike" baseline="0" dirty="0" err="1">
                <a:solidFill>
                  <a:srgbClr val="000000"/>
                </a:solidFill>
                <a:latin typeface="Georgia" panose="02040502050405020303" pitchFamily="18" charset="0"/>
              </a:rPr>
              <a:t>lagigheid</a:t>
            </a:r>
            <a:r>
              <a:rPr lang="nl-NL" sz="1800" b="0" i="0" u="none" strike="noStrike" baseline="0" dirty="0">
                <a:solidFill>
                  <a:srgbClr val="000000"/>
                </a:solidFill>
                <a:latin typeface="Georgia" panose="02040502050405020303" pitchFamily="18" charset="0"/>
              </a:rPr>
              <a:t> uit.</a:t>
            </a:r>
            <a:endParaRPr lang="it-IT" sz="1800" b="0" i="0" u="none" strike="noStrike" baseline="0" dirty="0">
              <a:solidFill>
                <a:srgbClr val="000000"/>
              </a:solidFill>
              <a:latin typeface="Georgia" panose="02040502050405020303" pitchFamily="18" charset="0"/>
            </a:endParaRPr>
          </a:p>
        </p:txBody>
      </p:sp>
      <p:sp>
        <p:nvSpPr>
          <p:cNvPr id="10" name="Segnaposto contenuto 3">
            <a:extLst>
              <a:ext uri="{FF2B5EF4-FFF2-40B4-BE49-F238E27FC236}">
                <a16:creationId xmlns:a16="http://schemas.microsoft.com/office/drawing/2014/main" id="{DC69B2EA-A04B-8F0E-4930-7699B046F31F}"/>
              </a:ext>
            </a:extLst>
          </p:cNvPr>
          <p:cNvSpPr txBox="1">
            <a:spLocks/>
          </p:cNvSpPr>
          <p:nvPr/>
        </p:nvSpPr>
        <p:spPr>
          <a:xfrm>
            <a:off x="4576431" y="127590"/>
            <a:ext cx="7517217"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4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15758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5029201" y="1137683"/>
            <a:ext cx="6422064" cy="5082363"/>
          </a:xfrm>
        </p:spPr>
        <p:txBody>
          <a:bodyPr>
            <a:normAutofit/>
          </a:bodyPr>
          <a:lstStyle/>
          <a:p>
            <a:pPr marL="0" indent="0">
              <a:lnSpc>
                <a:spcPct val="115000"/>
              </a:lnSpc>
              <a:spcAft>
                <a:spcPts val="800"/>
              </a:spcAft>
              <a:buNone/>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None/>
            </a:pPr>
            <a:endParaRPr lang="it-IT" sz="17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Georgia" panose="02040502050405020303" pitchFamily="18" charset="0"/>
              <a:ea typeface="Aptos" panose="020B0004020202020204" pitchFamily="34" charset="0"/>
              <a:cs typeface="Times New Roman" panose="02020603050405020304" pitchFamily="18" charset="0"/>
            </a:endParaRPr>
          </a:p>
        </p:txBody>
      </p:sp>
      <p:sp>
        <p:nvSpPr>
          <p:cNvPr id="2" name="Segnaposto contenuto 2">
            <a:extLst>
              <a:ext uri="{FF2B5EF4-FFF2-40B4-BE49-F238E27FC236}">
                <a16:creationId xmlns:a16="http://schemas.microsoft.com/office/drawing/2014/main" id="{CB87E0A5-0FC1-E2C1-9A71-182854167DDC}"/>
              </a:ext>
            </a:extLst>
          </p:cNvPr>
          <p:cNvSpPr txBox="1">
            <a:spLocks/>
          </p:cNvSpPr>
          <p:nvPr/>
        </p:nvSpPr>
        <p:spPr>
          <a:xfrm>
            <a:off x="4537002" y="0"/>
            <a:ext cx="7596073" cy="6371441"/>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it-IT" sz="900" dirty="0">
              <a:solidFill>
                <a:srgbClr val="000000"/>
              </a:solidFill>
              <a:latin typeface="Georgia" panose="02040502050405020303" pitchFamily="18" charset="0"/>
            </a:endParaRPr>
          </a:p>
          <a:p>
            <a:pPr marL="0" indent="0">
              <a:lnSpc>
                <a:spcPct val="107000"/>
              </a:lnSpc>
              <a:spcAft>
                <a:spcPts val="800"/>
              </a:spcAft>
              <a:buNone/>
            </a:pPr>
            <a:r>
              <a:rPr lang="it-IT" sz="1800" kern="100" dirty="0">
                <a:effectLst/>
                <a:latin typeface="Georgia" panose="02040502050405020303" pitchFamily="18" charset="0"/>
                <a:ea typeface="Calibri" panose="020F0502020204030204" pitchFamily="34" charset="0"/>
                <a:cs typeface="Times New Roman" panose="02020603050405020304" pitchFamily="18" charset="0"/>
              </a:rPr>
              <a:t>Da tre anni vivo e lavoro in un Paese che ha </a:t>
            </a:r>
            <a:r>
              <a:rPr lang="it-IT" sz="1800" b="1" kern="100" dirty="0">
                <a:effectLst/>
                <a:latin typeface="Georgia" panose="02040502050405020303" pitchFamily="18" charset="0"/>
                <a:ea typeface="Calibri" panose="020F0502020204030204" pitchFamily="34" charset="0"/>
                <a:cs typeface="Times New Roman" panose="02020603050405020304" pitchFamily="18" charset="0"/>
              </a:rPr>
              <a:t>trascorso</a:t>
            </a:r>
            <a:r>
              <a:rPr lang="it-IT" sz="1800" kern="100" dirty="0">
                <a:effectLst/>
                <a:latin typeface="Georgia" panose="02040502050405020303" pitchFamily="18" charset="0"/>
                <a:ea typeface="Calibri" panose="020F0502020204030204" pitchFamily="34" charset="0"/>
                <a:cs typeface="Times New Roman" panose="02020603050405020304" pitchFamily="18" charset="0"/>
              </a:rPr>
              <a:t> 50 anni sotto il totalitarismo comunista, e ciò ha probabilmente aumentato la mia sensibilità a questo tema. E dimostra la relatività e la flessibilità della mia </a:t>
            </a:r>
            <a:r>
              <a:rPr lang="it-IT" sz="1800" b="1" kern="100" dirty="0">
                <a:effectLst/>
                <a:latin typeface="Georgia" panose="02040502050405020303" pitchFamily="18" charset="0"/>
                <a:ea typeface="Calibri" panose="020F0502020204030204" pitchFamily="34" charset="0"/>
                <a:cs typeface="Times New Roman" panose="02020603050405020304" pitchFamily="18" charset="0"/>
              </a:rPr>
              <a:t>stratificata identità</a:t>
            </a:r>
            <a:r>
              <a:rPr lang="it-IT" sz="1800" kern="100" dirty="0">
                <a:effectLst/>
                <a:latin typeface="Georgia" panose="02040502050405020303" pitchFamily="18" charset="0"/>
                <a:ea typeface="Calibri" panose="020F0502020204030204" pitchFamily="34" charset="0"/>
                <a:cs typeface="Times New Roman" panose="02020603050405020304" pitchFamily="18" charset="0"/>
              </a:rPr>
              <a:t>: non sono solo un uomo bianco </a:t>
            </a:r>
            <a:r>
              <a:rPr lang="it-IT" sz="1800" b="1" kern="100" dirty="0">
                <a:effectLst/>
                <a:latin typeface="Georgia" panose="02040502050405020303" pitchFamily="18" charset="0"/>
                <a:ea typeface="Calibri" panose="020F0502020204030204" pitchFamily="34" charset="0"/>
                <a:cs typeface="Times New Roman" panose="02020603050405020304" pitchFamily="18" charset="0"/>
              </a:rPr>
              <a:t>madrelingua nederlandese</a:t>
            </a:r>
            <a:r>
              <a:rPr lang="it-IT" sz="1800" kern="100" dirty="0">
                <a:effectLst/>
                <a:latin typeface="Georgia" panose="02040502050405020303" pitchFamily="18" charset="0"/>
                <a:ea typeface="Calibri" panose="020F0502020204030204" pitchFamily="34" charset="0"/>
                <a:cs typeface="Times New Roman" panose="02020603050405020304" pitchFamily="18" charset="0"/>
              </a:rPr>
              <a:t>, ma ho anche una maggiore sensibilità ai caratteri totalitari presenti nei modelli di pensiero.</a:t>
            </a: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buNone/>
            </a:pPr>
            <a:r>
              <a:rPr lang="it-IT" sz="1800" dirty="0">
                <a:effectLst/>
                <a:latin typeface="Georgia" panose="02040502050405020303" pitchFamily="18" charset="0"/>
                <a:ea typeface="Calibri" panose="020F0502020204030204" pitchFamily="34" charset="0"/>
                <a:cs typeface="Times New Roman" panose="02020603050405020304" pitchFamily="18" charset="0"/>
              </a:rPr>
              <a:t>Io vivo e lavoro da tre anni in un paese che ha </a:t>
            </a:r>
            <a:r>
              <a:rPr lang="it-IT" sz="1800" b="1" dirty="0">
                <a:effectLst/>
                <a:latin typeface="Georgia" panose="02040502050405020303" pitchFamily="18" charset="0"/>
                <a:ea typeface="Calibri" panose="020F0502020204030204" pitchFamily="34" charset="0"/>
                <a:cs typeface="Times New Roman" panose="02020603050405020304" pitchFamily="18" charset="0"/>
              </a:rPr>
              <a:t>vegetato</a:t>
            </a:r>
            <a:r>
              <a:rPr lang="it-IT" sz="1800" dirty="0">
                <a:effectLst/>
                <a:latin typeface="Georgia" panose="02040502050405020303" pitchFamily="18" charset="0"/>
                <a:ea typeface="Calibri" panose="020F0502020204030204" pitchFamily="34" charset="0"/>
                <a:cs typeface="Times New Roman" panose="02020603050405020304" pitchFamily="18" charset="0"/>
              </a:rPr>
              <a:t> sotto il giogo comunista per cinquant’anni, il che probabilmente ha aumentato la mia sensibilità a riguardo , mostrando la relatività e la flessibilità della mia </a:t>
            </a:r>
            <a:r>
              <a:rPr lang="it-IT" sz="1800" b="1" dirty="0">
                <a:effectLst/>
                <a:latin typeface="Georgia" panose="02040502050405020303" pitchFamily="18" charset="0"/>
                <a:ea typeface="Calibri" panose="020F0502020204030204" pitchFamily="34" charset="0"/>
                <a:cs typeface="Times New Roman" panose="02020603050405020304" pitchFamily="18" charset="0"/>
              </a:rPr>
              <a:t>identità multilivello</a:t>
            </a:r>
            <a:r>
              <a:rPr lang="it-IT" sz="1800" dirty="0">
                <a:effectLst/>
                <a:latin typeface="Georgia" panose="02040502050405020303" pitchFamily="18" charset="0"/>
                <a:ea typeface="Calibri" panose="020F0502020204030204" pitchFamily="34" charset="0"/>
                <a:cs typeface="Times New Roman" panose="02020603050405020304" pitchFamily="18" charset="0"/>
              </a:rPr>
              <a:t>: non solo un uomo bianco </a:t>
            </a:r>
            <a:r>
              <a:rPr lang="it-IT" sz="1800" b="1" dirty="0">
                <a:effectLst/>
                <a:latin typeface="Georgia" panose="02040502050405020303" pitchFamily="18" charset="0"/>
                <a:ea typeface="Calibri" panose="020F0502020204030204" pitchFamily="34" charset="0"/>
                <a:cs typeface="Times New Roman" panose="02020603050405020304" pitchFamily="18" charset="0"/>
              </a:rPr>
              <a:t>che parla olandese</a:t>
            </a:r>
            <a:r>
              <a:rPr lang="it-IT" sz="1800" dirty="0">
                <a:effectLst/>
                <a:latin typeface="Georgia" panose="02040502050405020303" pitchFamily="18" charset="0"/>
                <a:ea typeface="Calibri" panose="020F0502020204030204" pitchFamily="34" charset="0"/>
                <a:cs typeface="Times New Roman" panose="02020603050405020304" pitchFamily="18" charset="0"/>
              </a:rPr>
              <a:t>, ma anche un uomo particolarmente sensibile ai tratti totalitari del pensiero. </a:t>
            </a:r>
          </a:p>
          <a:p>
            <a:pPr marL="0" indent="0">
              <a:lnSpc>
                <a:spcPct val="115000"/>
              </a:lnSpc>
              <a:buNone/>
            </a:pPr>
            <a:r>
              <a:rPr lang="it-IT" sz="1800" dirty="0">
                <a:effectLst/>
                <a:latin typeface="Georgia" panose="02040502050405020303" pitchFamily="18" charset="0"/>
                <a:ea typeface="Arial" panose="020B0604020202020204" pitchFamily="34" charset="0"/>
              </a:rPr>
              <a:t>Io vivo e lavoro ormai da tre anni in una nazione che per cinquant’anni ha </a:t>
            </a:r>
            <a:r>
              <a:rPr lang="it-IT" sz="1800" b="1" dirty="0">
                <a:effectLst/>
                <a:latin typeface="Georgia" panose="02040502050405020303" pitchFamily="18" charset="0"/>
                <a:ea typeface="Arial" panose="020B0604020202020204" pitchFamily="34" charset="0"/>
              </a:rPr>
              <a:t>lottato</a:t>
            </a:r>
            <a:r>
              <a:rPr lang="it-IT" sz="1800" dirty="0">
                <a:effectLst/>
                <a:latin typeface="Georgia" panose="02040502050405020303" pitchFamily="18" charset="0"/>
                <a:ea typeface="Arial" panose="020B0604020202020204" pitchFamily="34" charset="0"/>
              </a:rPr>
              <a:t> sotto il giogo del comunismo totalitario. Presumibilmente è stato questo ad aumentare la mia sensibilità all’argomento. Questa caratteristica mostra la relatività e la flessibilità del mio </a:t>
            </a:r>
            <a:r>
              <a:rPr lang="it-IT" sz="1800" b="1" dirty="0">
                <a:effectLst/>
                <a:latin typeface="Georgia" panose="02040502050405020303" pitchFamily="18" charset="0"/>
                <a:ea typeface="Arial" panose="020B0604020202020204" pitchFamily="34" charset="0"/>
              </a:rPr>
              <a:t>pensiero multistrato</a:t>
            </a:r>
            <a:r>
              <a:rPr lang="it-IT" sz="1800" dirty="0">
                <a:effectLst/>
                <a:latin typeface="Georgia" panose="02040502050405020303" pitchFamily="18" charset="0"/>
                <a:ea typeface="Arial" panose="020B0604020202020204" pitchFamily="34" charset="0"/>
              </a:rPr>
              <a:t>: non solo sono un uomo bianco </a:t>
            </a:r>
            <a:r>
              <a:rPr lang="it-IT" sz="1800" b="1" dirty="0">
                <a:effectLst/>
                <a:latin typeface="Georgia" panose="02040502050405020303" pitchFamily="18" charset="0"/>
                <a:ea typeface="Arial" panose="020B0604020202020204" pitchFamily="34" charset="0"/>
              </a:rPr>
              <a:t>che parla neerlandese</a:t>
            </a:r>
            <a:r>
              <a:rPr lang="it-IT" sz="1800" dirty="0">
                <a:effectLst/>
                <a:latin typeface="Georgia" panose="02040502050405020303" pitchFamily="18" charset="0"/>
                <a:ea typeface="Arial" panose="020B0604020202020204" pitchFamily="34" charset="0"/>
              </a:rPr>
              <a:t>, ma ho anche una </a:t>
            </a:r>
            <a:r>
              <a:rPr lang="it-IT" sz="1800" b="1" dirty="0">
                <a:effectLst/>
                <a:latin typeface="Georgia" panose="02040502050405020303" pitchFamily="18" charset="0"/>
                <a:ea typeface="Arial" panose="020B0604020202020204" pitchFamily="34" charset="0"/>
              </a:rPr>
              <a:t>aumentata sensibilità </a:t>
            </a:r>
            <a:r>
              <a:rPr lang="it-IT" sz="1800" dirty="0">
                <a:effectLst/>
                <a:latin typeface="Georgia" panose="02040502050405020303" pitchFamily="18" charset="0"/>
                <a:ea typeface="Arial" panose="020B0604020202020204" pitchFamily="34" charset="0"/>
              </a:rPr>
              <a:t>per le vene totalitarie nei modelli di pensiero.</a:t>
            </a:r>
            <a:endParaRPr lang="it-IT" sz="1400" dirty="0">
              <a:effectLst/>
              <a:latin typeface="Georgia" panose="02040502050405020303" pitchFamily="18" charset="0"/>
              <a:ea typeface="Arial" panose="020B0604020202020204" pitchFamily="34" charset="0"/>
            </a:endParaRPr>
          </a:p>
          <a:p>
            <a:endParaRPr lang="it-IT" sz="1800" dirty="0">
              <a:solidFill>
                <a:srgbClr val="000000"/>
              </a:solidFill>
              <a:latin typeface="Georgia" panose="02040502050405020303" pitchFamily="18" charset="0"/>
            </a:endParaRPr>
          </a:p>
        </p:txBody>
      </p:sp>
      <p:sp>
        <p:nvSpPr>
          <p:cNvPr id="7" name="Segnaposto contenuto 3">
            <a:extLst>
              <a:ext uri="{FF2B5EF4-FFF2-40B4-BE49-F238E27FC236}">
                <a16:creationId xmlns:a16="http://schemas.microsoft.com/office/drawing/2014/main" id="{11BA4BD7-AC9B-04E1-A6EE-C418DDCF2427}"/>
              </a:ext>
            </a:extLst>
          </p:cNvPr>
          <p:cNvSpPr txBox="1">
            <a:spLocks/>
          </p:cNvSpPr>
          <p:nvPr/>
        </p:nvSpPr>
        <p:spPr>
          <a:xfrm>
            <a:off x="4486941" y="0"/>
            <a:ext cx="7792200"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
        <p:nvSpPr>
          <p:cNvPr id="9" name="CasellaDiTesto 8">
            <a:extLst>
              <a:ext uri="{FF2B5EF4-FFF2-40B4-BE49-F238E27FC236}">
                <a16:creationId xmlns:a16="http://schemas.microsoft.com/office/drawing/2014/main" id="{45FE2DA1-FE4F-012B-6524-913B1DDCB754}"/>
              </a:ext>
            </a:extLst>
          </p:cNvPr>
          <p:cNvSpPr txBox="1"/>
          <p:nvPr/>
        </p:nvSpPr>
        <p:spPr>
          <a:xfrm>
            <a:off x="-41595" y="0"/>
            <a:ext cx="4343043" cy="4524315"/>
          </a:xfrm>
          <a:prstGeom prst="rect">
            <a:avLst/>
          </a:prstGeom>
          <a:noFill/>
        </p:spPr>
        <p:txBody>
          <a:bodyPr wrap="square">
            <a:spAutoFit/>
          </a:bodyPr>
          <a:lstStyle/>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r>
              <a:rPr lang="nl-NL" sz="1800" b="0" i="0" u="none" strike="noStrike" baseline="0" dirty="0">
                <a:solidFill>
                  <a:srgbClr val="000000"/>
                </a:solidFill>
                <a:latin typeface="Georgia" panose="02040502050405020303" pitchFamily="18" charset="0"/>
              </a:rPr>
              <a:t>Ik woon en werk nu al drie jaar in een land dat vijftig jaar onder de totalitaire communistische knoet heeft </a:t>
            </a:r>
            <a:r>
              <a:rPr lang="nl-NL" sz="1800" b="1" i="0" u="none" strike="noStrike" baseline="0" dirty="0">
                <a:solidFill>
                  <a:srgbClr val="000000"/>
                </a:solidFill>
                <a:latin typeface="Georgia" panose="02040502050405020303" pitchFamily="18" charset="0"/>
              </a:rPr>
              <a:t>gevegeteerd</a:t>
            </a:r>
            <a:r>
              <a:rPr lang="nl-NL" sz="1800" b="0" i="0" u="none" strike="noStrike" baseline="0" dirty="0">
                <a:solidFill>
                  <a:srgbClr val="000000"/>
                </a:solidFill>
                <a:latin typeface="Georgia" panose="02040502050405020303" pitchFamily="18" charset="0"/>
              </a:rPr>
              <a:t>. Dat heeft vermoedelijk mijn gevoeligheid daarvoor vergroot. En het toont de relativiteit en flexibiliteit van mijn </a:t>
            </a:r>
            <a:r>
              <a:rPr lang="nl-NL" sz="1800" b="1" i="0" u="none" strike="noStrike" baseline="0" dirty="0" err="1">
                <a:solidFill>
                  <a:srgbClr val="000000"/>
                </a:solidFill>
                <a:latin typeface="Georgia" panose="02040502050405020303" pitchFamily="18" charset="0"/>
              </a:rPr>
              <a:t>meerlagige</a:t>
            </a:r>
            <a:r>
              <a:rPr lang="nl-NL" sz="1800" b="1" i="0" u="none" strike="noStrike" baseline="0" dirty="0">
                <a:solidFill>
                  <a:srgbClr val="000000"/>
                </a:solidFill>
                <a:latin typeface="Georgia" panose="02040502050405020303" pitchFamily="18" charset="0"/>
              </a:rPr>
              <a:t> identiteit</a:t>
            </a:r>
            <a:r>
              <a:rPr lang="nl-NL" sz="1800" b="0" i="0" u="none" strike="noStrike" baseline="0" dirty="0">
                <a:solidFill>
                  <a:srgbClr val="000000"/>
                </a:solidFill>
                <a:latin typeface="Georgia" panose="02040502050405020303" pitchFamily="18" charset="0"/>
              </a:rPr>
              <a:t>: niet alleen een Nederlandstalige blanke man, maar ook met een toegenomen gevoeligheid voor totalitaire trekjes in denkpatronen.</a:t>
            </a:r>
            <a:endParaRPr lang="it-IT" sz="1800" b="0" i="0" u="none" strike="noStrike" baseline="0" dirty="0">
              <a:solidFill>
                <a:srgbClr val="000000"/>
              </a:solidFill>
              <a:latin typeface="Georgia" panose="02040502050405020303" pitchFamily="18" charset="0"/>
            </a:endParaRPr>
          </a:p>
        </p:txBody>
      </p:sp>
      <p:sp>
        <p:nvSpPr>
          <p:cNvPr id="10" name="Segnaposto contenuto 3">
            <a:extLst>
              <a:ext uri="{FF2B5EF4-FFF2-40B4-BE49-F238E27FC236}">
                <a16:creationId xmlns:a16="http://schemas.microsoft.com/office/drawing/2014/main" id="{DC69B2EA-A04B-8F0E-4930-7699B046F31F}"/>
              </a:ext>
            </a:extLst>
          </p:cNvPr>
          <p:cNvSpPr txBox="1">
            <a:spLocks/>
          </p:cNvSpPr>
          <p:nvPr/>
        </p:nvSpPr>
        <p:spPr>
          <a:xfrm>
            <a:off x="4576431" y="127590"/>
            <a:ext cx="7517217"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4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70094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2">
            <a:extLst>
              <a:ext uri="{FF2B5EF4-FFF2-40B4-BE49-F238E27FC236}">
                <a16:creationId xmlns:a16="http://schemas.microsoft.com/office/drawing/2014/main" id="{CB87E0A5-0FC1-E2C1-9A71-182854167DDC}"/>
              </a:ext>
            </a:extLst>
          </p:cNvPr>
          <p:cNvSpPr txBox="1">
            <a:spLocks/>
          </p:cNvSpPr>
          <p:nvPr/>
        </p:nvSpPr>
        <p:spPr>
          <a:xfrm>
            <a:off x="4537002" y="0"/>
            <a:ext cx="7596073" cy="6371441"/>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it-IT" sz="1000" dirty="0">
              <a:solidFill>
                <a:srgbClr val="000000"/>
              </a:solidFill>
              <a:latin typeface="Georgia" panose="02040502050405020303" pitchFamily="18" charset="0"/>
            </a:endParaRPr>
          </a:p>
          <a:p>
            <a:pPr marL="0" indent="0">
              <a:lnSpc>
                <a:spcPct val="107000"/>
              </a:lnSpc>
              <a:spcAft>
                <a:spcPts val="800"/>
              </a:spcAft>
              <a:buNone/>
            </a:pP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Oggi, alcuni pensano che in olandese non si debba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dire “</a:t>
            </a:r>
            <a:r>
              <a:rPr lang="it-IT" sz="1600" b="1" kern="100" dirty="0" err="1">
                <a:effectLst/>
                <a:latin typeface="Georgia" panose="02040502050405020303" pitchFamily="18" charset="0"/>
                <a:ea typeface="Calibri" panose="020F0502020204030204" pitchFamily="34" charset="0"/>
                <a:cs typeface="Times New Roman" panose="02020603050405020304" pitchFamily="18" charset="0"/>
              </a:rPr>
              <a:t>blank</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 ma “</a:t>
            </a:r>
            <a:r>
              <a:rPr lang="it-IT" sz="1600" b="1" kern="100" dirty="0" err="1">
                <a:effectLst/>
                <a:latin typeface="Georgia" panose="02040502050405020303" pitchFamily="18" charset="0"/>
                <a:ea typeface="Calibri" panose="020F0502020204030204" pitchFamily="34" charset="0"/>
                <a:cs typeface="Times New Roman" panose="02020603050405020304" pitchFamily="18" charset="0"/>
              </a:rPr>
              <a:t>wit</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o che un autore nero debba essere trasposto solo da un traduttore nero.</a:t>
            </a:r>
            <a:r>
              <a:rPr lang="it-IT" sz="1600" kern="100" dirty="0">
                <a:latin typeface="Georgia" panose="02040502050405020303" pitchFamily="18" charset="0"/>
                <a:ea typeface="Calibri" panose="020F0502020204030204" pitchFamily="34" charset="0"/>
                <a:cs typeface="Times New Roman" panose="02020603050405020304" pitchFamily="18" charset="0"/>
              </a:rPr>
              <a:t> </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La colpevolizzazione funziona. </a:t>
            </a:r>
            <a:r>
              <a:rPr lang="it-IT" sz="1600" b="1" kern="100" dirty="0" err="1">
                <a:effectLst/>
                <a:latin typeface="Georgia" panose="02040502050405020303" pitchFamily="18" charset="0"/>
                <a:ea typeface="Calibri" panose="020F0502020204030204" pitchFamily="34" charset="0"/>
                <a:cs typeface="Times New Roman" panose="02020603050405020304" pitchFamily="18" charset="0"/>
              </a:rPr>
              <a:t>Rijneveld</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 si è ritirato sconcertato</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l'editore </a:t>
            </a:r>
            <a:r>
              <a:rPr lang="it-IT" sz="1600" kern="100" dirty="0" err="1">
                <a:effectLst/>
                <a:latin typeface="Georgia" panose="02040502050405020303" pitchFamily="18" charset="0"/>
                <a:ea typeface="Calibri" panose="020F0502020204030204" pitchFamily="34" charset="0"/>
                <a:cs typeface="Times New Roman" panose="02020603050405020304" pitchFamily="18" charset="0"/>
              </a:rPr>
              <a:t>Meulenhoff</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dice di aver imparato la lezione. Abbiamo davvero imparato che pensare per categorie di identità razziale è una strada senza speranza?</a:t>
            </a:r>
          </a:p>
          <a:p>
            <a:pPr marL="0" indent="0" algn="just">
              <a:buNone/>
            </a:pPr>
            <a:r>
              <a:rPr lang="it-IT" sz="1600" dirty="0">
                <a:latin typeface="Georgia" panose="02040502050405020303" pitchFamily="18" charset="0"/>
                <a:ea typeface="Calibri" panose="020F0502020204030204" pitchFamily="34" charset="0"/>
                <a:cs typeface="Times New Roman" panose="02020603050405020304" pitchFamily="18" charset="0"/>
              </a:rPr>
              <a:t>S</a:t>
            </a:r>
            <a:r>
              <a:rPr lang="it-IT" sz="1600" dirty="0">
                <a:effectLst/>
                <a:latin typeface="Georgia" panose="02040502050405020303" pitchFamily="18" charset="0"/>
                <a:ea typeface="Calibri" panose="020F0502020204030204" pitchFamily="34" charset="0"/>
                <a:cs typeface="Times New Roman" panose="02020603050405020304" pitchFamily="18" charset="0"/>
              </a:rPr>
              <a:t>e guardiamo ai nostri giorni, invece, alcuni ritengono che </a:t>
            </a:r>
            <a:r>
              <a:rPr lang="it-IT" sz="1600" b="1" dirty="0">
                <a:effectLst/>
                <a:latin typeface="Georgia" panose="02040502050405020303" pitchFamily="18" charset="0"/>
                <a:ea typeface="Calibri" panose="020F0502020204030204" pitchFamily="34" charset="0"/>
                <a:cs typeface="Times New Roman" panose="02020603050405020304" pitchFamily="18" charset="0"/>
              </a:rPr>
              <a:t>solo un traduttore nero possa tradurre un autore nero</a:t>
            </a:r>
            <a:r>
              <a:rPr lang="it-IT" sz="1600" dirty="0">
                <a:effectLst/>
                <a:latin typeface="Georgia" panose="02040502050405020303" pitchFamily="18" charset="0"/>
                <a:ea typeface="Calibri" panose="020F0502020204030204" pitchFamily="34" charset="0"/>
                <a:cs typeface="Times New Roman" panose="02020603050405020304" pitchFamily="18" charset="0"/>
              </a:rPr>
              <a:t>. Questa colpevolizzazione funziona: </a:t>
            </a:r>
            <a:r>
              <a:rPr lang="it-IT" sz="1600" b="1" dirty="0" err="1">
                <a:effectLst/>
                <a:latin typeface="Georgia" panose="02040502050405020303" pitchFamily="18" charset="0"/>
                <a:ea typeface="Calibri" panose="020F0502020204030204" pitchFamily="34" charset="0"/>
                <a:cs typeface="Times New Roman" panose="02020603050405020304" pitchFamily="18" charset="0"/>
              </a:rPr>
              <a:t>Rijneveld</a:t>
            </a:r>
            <a:r>
              <a:rPr lang="it-IT" sz="1600" b="1" dirty="0">
                <a:effectLst/>
                <a:latin typeface="Georgia" panose="02040502050405020303" pitchFamily="18" charset="0"/>
                <a:ea typeface="Calibri" panose="020F0502020204030204" pitchFamily="34" charset="0"/>
                <a:cs typeface="Times New Roman" panose="02020603050405020304" pitchFamily="18" charset="0"/>
              </a:rPr>
              <a:t>, scrittore e poeta olandese bianco </a:t>
            </a:r>
            <a:r>
              <a:rPr lang="it-IT" sz="1600" dirty="0">
                <a:effectLst/>
                <a:latin typeface="Georgia" panose="02040502050405020303" pitchFamily="18" charset="0"/>
                <a:ea typeface="Calibri" panose="020F0502020204030204" pitchFamily="34" charset="0"/>
                <a:cs typeface="Times New Roman" panose="02020603050405020304" pitchFamily="18" charset="0"/>
              </a:rPr>
              <a:t>che era stato scelto originariamente per la traduzione di una poesia di Gorman, si è immediatamente ritirato, e la casa editrice </a:t>
            </a:r>
            <a:r>
              <a:rPr lang="it-IT" sz="1600" dirty="0" err="1">
                <a:effectLst/>
                <a:latin typeface="Georgia" panose="02040502050405020303" pitchFamily="18" charset="0"/>
                <a:ea typeface="Calibri" panose="020F0502020204030204" pitchFamily="34" charset="0"/>
                <a:cs typeface="Times New Roman" panose="02020603050405020304" pitchFamily="18" charset="0"/>
              </a:rPr>
              <a:t>Meulenhoff</a:t>
            </a:r>
            <a:r>
              <a:rPr lang="it-IT" sz="1600" dirty="0">
                <a:effectLst/>
                <a:latin typeface="Georgia" panose="02040502050405020303" pitchFamily="18" charset="0"/>
                <a:ea typeface="Calibri" panose="020F0502020204030204" pitchFamily="34" charset="0"/>
                <a:cs typeface="Times New Roman" panose="02020603050405020304" pitchFamily="18" charset="0"/>
              </a:rPr>
              <a:t> afferma di aver imparato da quest’episodio. Abbiamo davvero capito che pensare in categorie identitarie razziali non porta a niente di buono?</a:t>
            </a:r>
          </a:p>
          <a:p>
            <a:pPr marL="0" indent="0">
              <a:lnSpc>
                <a:spcPct val="115000"/>
              </a:lnSpc>
              <a:buNone/>
            </a:pPr>
            <a:r>
              <a:rPr lang="it-IT" sz="1600" dirty="0">
                <a:effectLst/>
                <a:latin typeface="Georgia" panose="02040502050405020303" pitchFamily="18" charset="0"/>
                <a:ea typeface="Arial" panose="020B0604020202020204" pitchFamily="34" charset="0"/>
              </a:rPr>
              <a:t>Oggi alcuni tendono a pensare che </a:t>
            </a:r>
            <a:r>
              <a:rPr lang="it-IT" sz="1600" b="1" dirty="0">
                <a:effectLst/>
                <a:latin typeface="Georgia" panose="02040502050405020303" pitchFamily="18" charset="0"/>
                <a:ea typeface="Arial" panose="020B0604020202020204" pitchFamily="34" charset="0"/>
              </a:rPr>
              <a:t>un autore nero possa essere tradotto solo da un traduttore nero,</a:t>
            </a:r>
            <a:r>
              <a:rPr lang="it-IT" sz="1600" dirty="0">
                <a:effectLst/>
                <a:latin typeface="Georgia" panose="02040502050405020303" pitchFamily="18" charset="0"/>
                <a:ea typeface="Arial" panose="020B0604020202020204" pitchFamily="34" charset="0"/>
              </a:rPr>
              <a:t> a causa di una colpevolizzazione che sta funzionando. </a:t>
            </a:r>
            <a:r>
              <a:rPr lang="it-IT" sz="1600" b="1" dirty="0">
                <a:effectLst/>
                <a:latin typeface="Georgia" panose="02040502050405020303" pitchFamily="18" charset="0"/>
                <a:ea typeface="Arial" panose="020B0604020202020204" pitchFamily="34" charset="0"/>
              </a:rPr>
              <a:t>La giovane </a:t>
            </a:r>
            <a:r>
              <a:rPr lang="it-IT" sz="1600" b="1" dirty="0" err="1">
                <a:effectLst/>
                <a:latin typeface="Georgia" panose="02040502050405020303" pitchFamily="18" charset="0"/>
                <a:ea typeface="Arial" panose="020B0604020202020204" pitchFamily="34" charset="0"/>
              </a:rPr>
              <a:t>Rijneveld</a:t>
            </a:r>
            <a:r>
              <a:rPr lang="it-IT" sz="1600" dirty="0">
                <a:effectLst/>
                <a:latin typeface="Georgia" panose="02040502050405020303" pitchFamily="18" charset="0"/>
                <a:ea typeface="Arial" panose="020B0604020202020204" pitchFamily="34" charset="0"/>
              </a:rPr>
              <a:t>, che era stata incaricata di tradurre Gorman, rinuncia spaventata, mentre la casa editrice </a:t>
            </a:r>
            <a:r>
              <a:rPr lang="it-IT" sz="1600" dirty="0" err="1">
                <a:effectLst/>
                <a:latin typeface="Georgia" panose="02040502050405020303" pitchFamily="18" charset="0"/>
                <a:ea typeface="Arial" panose="020B0604020202020204" pitchFamily="34" charset="0"/>
              </a:rPr>
              <a:t>Meulenhoff</a:t>
            </a:r>
            <a:r>
              <a:rPr lang="it-IT" sz="1600" b="1" dirty="0">
                <a:effectLst/>
                <a:latin typeface="Georgia" panose="02040502050405020303" pitchFamily="18" charset="0"/>
                <a:ea typeface="Arial" panose="020B0604020202020204" pitchFamily="34" charset="0"/>
              </a:rPr>
              <a:t>, che l’aveva incaricata di farlo, </a:t>
            </a:r>
            <a:r>
              <a:rPr lang="it-IT" sz="1600" dirty="0">
                <a:effectLst/>
                <a:latin typeface="Georgia" panose="02040502050405020303" pitchFamily="18" charset="0"/>
                <a:ea typeface="Arial" panose="020B0604020202020204" pitchFamily="34" charset="0"/>
              </a:rPr>
              <a:t>afferma di aver imparato da questa vicenda. Ma abbiamo mai imparato seriamente che pensare in categorie d’identità razziali è un percorso scellerato?</a:t>
            </a:r>
            <a:endParaRPr lang="it-IT" sz="1200" dirty="0">
              <a:effectLst/>
              <a:latin typeface="Georgia" panose="02040502050405020303" pitchFamily="18" charset="0"/>
              <a:ea typeface="Arial" panose="020B0604020202020204" pitchFamily="34" charset="0"/>
            </a:endParaRPr>
          </a:p>
          <a:p>
            <a:pPr marL="0" indent="0">
              <a:buNone/>
            </a:pPr>
            <a:endParaRPr lang="it-IT" sz="1800" dirty="0">
              <a:solidFill>
                <a:srgbClr val="000000"/>
              </a:solidFill>
              <a:latin typeface="Georgia" panose="02040502050405020303" pitchFamily="18" charset="0"/>
            </a:endParaRPr>
          </a:p>
        </p:txBody>
      </p:sp>
      <p:sp>
        <p:nvSpPr>
          <p:cNvPr id="7" name="Segnaposto contenuto 3">
            <a:extLst>
              <a:ext uri="{FF2B5EF4-FFF2-40B4-BE49-F238E27FC236}">
                <a16:creationId xmlns:a16="http://schemas.microsoft.com/office/drawing/2014/main" id="{11BA4BD7-AC9B-04E1-A6EE-C418DDCF2427}"/>
              </a:ext>
            </a:extLst>
          </p:cNvPr>
          <p:cNvSpPr txBox="1">
            <a:spLocks/>
          </p:cNvSpPr>
          <p:nvPr/>
        </p:nvSpPr>
        <p:spPr>
          <a:xfrm>
            <a:off x="4486941" y="0"/>
            <a:ext cx="7792200"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
        <p:nvSpPr>
          <p:cNvPr id="9" name="CasellaDiTesto 8">
            <a:extLst>
              <a:ext uri="{FF2B5EF4-FFF2-40B4-BE49-F238E27FC236}">
                <a16:creationId xmlns:a16="http://schemas.microsoft.com/office/drawing/2014/main" id="{45FE2DA1-FE4F-012B-6524-913B1DDCB754}"/>
              </a:ext>
            </a:extLst>
          </p:cNvPr>
          <p:cNvSpPr txBox="1"/>
          <p:nvPr/>
        </p:nvSpPr>
        <p:spPr>
          <a:xfrm>
            <a:off x="-41595" y="1"/>
            <a:ext cx="3975643" cy="4524315"/>
          </a:xfrm>
          <a:prstGeom prst="rect">
            <a:avLst/>
          </a:prstGeom>
          <a:noFill/>
        </p:spPr>
        <p:txBody>
          <a:bodyPr wrap="square">
            <a:spAutoFit/>
          </a:bodyPr>
          <a:lstStyle/>
          <a:p>
            <a:endParaRPr lang="it-IT" sz="1600" b="0" i="0" u="none" strike="noStrike" baseline="0" dirty="0">
              <a:solidFill>
                <a:srgbClr val="000000"/>
              </a:solidFill>
              <a:latin typeface="Georgia" panose="02040502050405020303" pitchFamily="18" charset="0"/>
            </a:endParaRPr>
          </a:p>
          <a:p>
            <a:endParaRPr lang="it-IT" sz="1600" b="0" i="0" u="none" strike="noStrike" baseline="0" dirty="0">
              <a:solidFill>
                <a:srgbClr val="000000"/>
              </a:solidFill>
              <a:latin typeface="Georgia" panose="02040502050405020303" pitchFamily="18" charset="0"/>
            </a:endParaRPr>
          </a:p>
          <a:p>
            <a:endParaRPr lang="it-IT" sz="1600" b="0" i="0" u="none" strike="noStrike" baseline="0" dirty="0">
              <a:solidFill>
                <a:srgbClr val="000000"/>
              </a:solidFill>
              <a:latin typeface="Georgia" panose="02040502050405020303" pitchFamily="18" charset="0"/>
            </a:endParaRPr>
          </a:p>
          <a:p>
            <a:endParaRPr lang="it-IT" sz="1600" b="0" i="0" u="none" strike="noStrike" baseline="0" dirty="0">
              <a:solidFill>
                <a:srgbClr val="000000"/>
              </a:solidFill>
              <a:latin typeface="Georgia" panose="02040502050405020303" pitchFamily="18" charset="0"/>
            </a:endParaRPr>
          </a:p>
          <a:p>
            <a:endParaRPr lang="it-IT" sz="1600" b="0" i="0" u="none" strike="noStrike" baseline="0" dirty="0">
              <a:solidFill>
                <a:srgbClr val="000000"/>
              </a:solidFill>
              <a:latin typeface="Georgia" panose="02040502050405020303" pitchFamily="18" charset="0"/>
            </a:endParaRPr>
          </a:p>
          <a:p>
            <a:endParaRPr lang="it-IT" sz="1600" b="0" i="0" u="none" strike="noStrike" baseline="0" dirty="0">
              <a:solidFill>
                <a:srgbClr val="000000"/>
              </a:solidFill>
              <a:latin typeface="Georgia" panose="02040502050405020303" pitchFamily="18" charset="0"/>
            </a:endParaRPr>
          </a:p>
          <a:p>
            <a:endParaRPr lang="it-IT" sz="1600" b="0" i="0" u="none" strike="noStrike" baseline="0" dirty="0">
              <a:solidFill>
                <a:srgbClr val="000000"/>
              </a:solidFill>
              <a:latin typeface="Georgia" panose="02040502050405020303" pitchFamily="18" charset="0"/>
            </a:endParaRPr>
          </a:p>
          <a:p>
            <a:endParaRPr lang="it-IT" sz="1600" b="0" i="0" u="none" strike="noStrike" baseline="0" dirty="0">
              <a:solidFill>
                <a:srgbClr val="000000"/>
              </a:solidFill>
              <a:latin typeface="Georgia" panose="02040502050405020303" pitchFamily="18" charset="0"/>
            </a:endParaRPr>
          </a:p>
          <a:p>
            <a:r>
              <a:rPr lang="nl-NL" sz="1600" b="0" i="0" u="none" strike="noStrike" baseline="0" dirty="0">
                <a:solidFill>
                  <a:srgbClr val="000000"/>
                </a:solidFill>
                <a:latin typeface="Georgia" panose="02040502050405020303" pitchFamily="18" charset="0"/>
              </a:rPr>
              <a:t>Vandaag vinden sommigen dat je </a:t>
            </a:r>
            <a:r>
              <a:rPr lang="nl-NL" sz="1600" b="1" i="0" u="none" strike="noStrike" baseline="0" dirty="0">
                <a:solidFill>
                  <a:srgbClr val="000000"/>
                </a:solidFill>
                <a:latin typeface="Georgia" panose="02040502050405020303" pitchFamily="18" charset="0"/>
              </a:rPr>
              <a:t>niet blank, maar wit </a:t>
            </a:r>
            <a:r>
              <a:rPr lang="nl-NL" sz="1600" b="0" i="0" u="none" strike="noStrike" baseline="0" dirty="0">
                <a:solidFill>
                  <a:srgbClr val="000000"/>
                </a:solidFill>
                <a:latin typeface="Georgia" panose="02040502050405020303" pitchFamily="18" charset="0"/>
              </a:rPr>
              <a:t>moet zeggen. Of dat een zwarte auteur alleen door een zwarte vertaler omgezet mag worden.</a:t>
            </a:r>
          </a:p>
          <a:p>
            <a:r>
              <a:rPr lang="nl-NL" sz="1600" b="0" i="0" u="none" strike="noStrike" baseline="0" dirty="0">
                <a:solidFill>
                  <a:srgbClr val="000000"/>
                </a:solidFill>
                <a:latin typeface="Georgia" panose="02040502050405020303" pitchFamily="18" charset="0"/>
              </a:rPr>
              <a:t>De </a:t>
            </a:r>
            <a:r>
              <a:rPr lang="nl-NL" sz="1600" b="0" i="0" u="none" strike="noStrike" baseline="0" dirty="0" err="1">
                <a:solidFill>
                  <a:srgbClr val="000000"/>
                </a:solidFill>
                <a:latin typeface="Georgia" panose="02040502050405020303" pitchFamily="18" charset="0"/>
              </a:rPr>
              <a:t>culpabilisering</a:t>
            </a:r>
            <a:r>
              <a:rPr lang="nl-NL" sz="1600" b="0" i="0" u="none" strike="noStrike" baseline="0" dirty="0">
                <a:solidFill>
                  <a:srgbClr val="000000"/>
                </a:solidFill>
                <a:latin typeface="Georgia" panose="02040502050405020303" pitchFamily="18" charset="0"/>
              </a:rPr>
              <a:t> werkt. </a:t>
            </a:r>
            <a:r>
              <a:rPr lang="nl-NL" sz="1600" b="1" i="0" u="none" strike="noStrike" baseline="0" dirty="0" err="1">
                <a:solidFill>
                  <a:srgbClr val="000000"/>
                </a:solidFill>
                <a:latin typeface="Georgia" panose="02040502050405020303" pitchFamily="18" charset="0"/>
              </a:rPr>
              <a:t>Rijneveld</a:t>
            </a:r>
            <a:r>
              <a:rPr lang="nl-NL" sz="1600" b="0" i="0" u="none" strike="noStrike" baseline="0" dirty="0">
                <a:solidFill>
                  <a:srgbClr val="000000"/>
                </a:solidFill>
                <a:latin typeface="Georgia" panose="02040502050405020303" pitchFamily="18" charset="0"/>
              </a:rPr>
              <a:t> trekt zich geschrokken terug, uitgeverij Meulenhoff zegt hiervan geleerd te hebben. Hebben we eigenlijk ooit geleerd dat het denken in raciale </a:t>
            </a:r>
            <a:r>
              <a:rPr lang="nl-NL" sz="1600" b="0" i="0" u="none" strike="noStrike" baseline="0" dirty="0" err="1">
                <a:solidFill>
                  <a:srgbClr val="000000"/>
                </a:solidFill>
                <a:latin typeface="Georgia" panose="02040502050405020303" pitchFamily="18" charset="0"/>
              </a:rPr>
              <a:t>identiteitscategorieëneen</a:t>
            </a:r>
            <a:r>
              <a:rPr lang="nl-NL" sz="1600" b="0" i="0" u="none" strike="noStrike" baseline="0" dirty="0">
                <a:solidFill>
                  <a:srgbClr val="000000"/>
                </a:solidFill>
                <a:latin typeface="Georgia" panose="02040502050405020303" pitchFamily="18" charset="0"/>
              </a:rPr>
              <a:t> heilloos pad is?</a:t>
            </a:r>
            <a:endParaRPr lang="it-IT" sz="1600" b="0" i="0" u="none" strike="noStrike" baseline="0" dirty="0">
              <a:solidFill>
                <a:srgbClr val="000000"/>
              </a:solidFill>
              <a:latin typeface="Georgia" panose="02040502050405020303" pitchFamily="18" charset="0"/>
            </a:endParaRPr>
          </a:p>
        </p:txBody>
      </p:sp>
      <p:sp>
        <p:nvSpPr>
          <p:cNvPr id="10" name="Segnaposto contenuto 3">
            <a:extLst>
              <a:ext uri="{FF2B5EF4-FFF2-40B4-BE49-F238E27FC236}">
                <a16:creationId xmlns:a16="http://schemas.microsoft.com/office/drawing/2014/main" id="{DC69B2EA-A04B-8F0E-4930-7699B046F31F}"/>
              </a:ext>
            </a:extLst>
          </p:cNvPr>
          <p:cNvSpPr txBox="1">
            <a:spLocks/>
          </p:cNvSpPr>
          <p:nvPr/>
        </p:nvSpPr>
        <p:spPr>
          <a:xfrm>
            <a:off x="4576431" y="127590"/>
            <a:ext cx="7517217"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4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98723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ACE9E2ED-2BB1-46AE-A037-86EC1BFB3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348A1404-0CBF-DC09-D2F7-82E3122CAED5}"/>
              </a:ext>
            </a:extLst>
          </p:cNvPr>
          <p:cNvSpPr>
            <a:spLocks noGrp="1"/>
          </p:cNvSpPr>
          <p:nvPr>
            <p:ph type="title"/>
          </p:nvPr>
        </p:nvSpPr>
        <p:spPr>
          <a:xfrm>
            <a:off x="1371600" y="1228550"/>
            <a:ext cx="4350870" cy="2947210"/>
          </a:xfrm>
        </p:spPr>
        <p:txBody>
          <a:bodyPr vert="horz" lIns="0" tIns="0" rIns="0" bIns="0" rtlCol="0" anchor="t">
            <a:normAutofit/>
          </a:bodyPr>
          <a:lstStyle/>
          <a:p>
            <a:r>
              <a:rPr lang="en-US" sz="4000" spc="750" dirty="0"/>
              <a:t>Wie </a:t>
            </a:r>
            <a:r>
              <a:rPr lang="en-US" sz="4000" spc="750" dirty="0" err="1"/>
              <a:t>heeft</a:t>
            </a:r>
            <a:r>
              <a:rPr lang="en-US" sz="4000" spc="750" dirty="0"/>
              <a:t> Gorman </a:t>
            </a:r>
            <a:r>
              <a:rPr lang="en-US" sz="4000" spc="750" dirty="0" err="1"/>
              <a:t>vertaald</a:t>
            </a:r>
            <a:r>
              <a:rPr lang="en-US" sz="4000" spc="750" dirty="0"/>
              <a:t>? </a:t>
            </a:r>
          </a:p>
        </p:txBody>
      </p:sp>
      <p:sp>
        <p:nvSpPr>
          <p:cNvPr id="15" name="Rectangle 14">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7" y="-3"/>
            <a:ext cx="3611463" cy="6858000"/>
          </a:xfrm>
          <a:prstGeom prst="rect">
            <a:avLst/>
          </a:prstGeom>
          <a:gradFill>
            <a:gsLst>
              <a:gs pos="0">
                <a:schemeClr val="accent5">
                  <a:alpha val="77000"/>
                </a:schemeClr>
              </a:gs>
              <a:gs pos="100000">
                <a:schemeClr val="tx2">
                  <a:lumMod val="50000"/>
                  <a:lumOff val="50000"/>
                  <a:alpha val="52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2000">
                <a:schemeClr val="accent2">
                  <a:alpha val="69000"/>
                </a:schemeClr>
              </a:gs>
              <a:gs pos="99000">
                <a:schemeClr val="accent4">
                  <a:alpha val="74000"/>
                </a:scheme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426853" y="-345671"/>
            <a:ext cx="3429002" cy="4120348"/>
          </a:xfrm>
          <a:prstGeom prst="rect">
            <a:avLst/>
          </a:prstGeom>
          <a:gradFill>
            <a:gsLst>
              <a:gs pos="0">
                <a:schemeClr val="accent5">
                  <a:alpha val="26000"/>
                </a:schemeClr>
              </a:gs>
              <a:gs pos="49000">
                <a:schemeClr val="tx2">
                  <a:lumMod val="75000"/>
                  <a:lumOff val="25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descr="Immagine che contiene persona, Viso umano, vestiti, ragazza&#10;&#10;Descrizione generata automaticamente">
            <a:extLst>
              <a:ext uri="{FF2B5EF4-FFF2-40B4-BE49-F238E27FC236}">
                <a16:creationId xmlns:a16="http://schemas.microsoft.com/office/drawing/2014/main" id="{EE7EA9A7-C024-77A6-F031-647670C18B63}"/>
              </a:ext>
            </a:extLst>
          </p:cNvPr>
          <p:cNvPicPr>
            <a:picLocks noChangeAspect="1"/>
          </p:cNvPicPr>
          <p:nvPr/>
        </p:nvPicPr>
        <p:blipFill rotWithShape="1">
          <a:blip r:embed="rId2">
            <a:extLst>
              <a:ext uri="{28A0092B-C50C-407E-A947-70E740481C1C}">
                <a14:useLocalDpi xmlns:a14="http://schemas.microsoft.com/office/drawing/2010/main" val="0"/>
              </a:ext>
            </a:extLst>
          </a:blip>
          <a:srcRect l="8727" r="24727"/>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3215384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425E6C-6DD8-FBB7-AA4F-7F815D797FD9}"/>
              </a:ext>
            </a:extLst>
          </p:cNvPr>
          <p:cNvSpPr>
            <a:spLocks noGrp="1"/>
          </p:cNvSpPr>
          <p:nvPr>
            <p:ph sz="half" idx="1"/>
          </p:nvPr>
        </p:nvSpPr>
        <p:spPr>
          <a:xfrm>
            <a:off x="1371600" y="711200"/>
            <a:ext cx="4846320" cy="5360416"/>
          </a:xfrm>
        </p:spPr>
        <p:txBody>
          <a:bodyPr>
            <a:normAutofit fontScale="92500" lnSpcReduction="10000"/>
          </a:bodyPr>
          <a:lstStyle/>
          <a:p>
            <a:pPr marL="0" indent="0">
              <a:buNone/>
            </a:pPr>
            <a:r>
              <a:rPr lang="nl-NL" b="1" i="0" u="none" strike="noStrike" baseline="0" dirty="0">
                <a:solidFill>
                  <a:srgbClr val="000000"/>
                </a:solidFill>
                <a:latin typeface="Georgia" panose="02040502050405020303" pitchFamily="18" charset="0"/>
              </a:rPr>
              <a:t>Na Zwarte Piet, de Witte Vertaler</a:t>
            </a:r>
          </a:p>
        </p:txBody>
      </p:sp>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6766560" y="711201"/>
            <a:ext cx="4846320" cy="5360416"/>
          </a:xfrm>
        </p:spPr>
        <p:txBody>
          <a:bodyPr>
            <a:normAutofit fontScale="92500" lnSpcReduction="10000"/>
          </a:bodyPr>
          <a:lstStyle/>
          <a:p>
            <a:pPr marL="0" indent="0">
              <a:buNone/>
            </a:pPr>
            <a:r>
              <a:rPr lang="it-IT" sz="1800" b="1" dirty="0">
                <a:latin typeface="Georgia" panose="02040502050405020303" pitchFamily="18" charset="0"/>
              </a:rPr>
              <a:t>Il paradosso del colore delle traduzioni (e dei loro traduttori)</a:t>
            </a:r>
          </a:p>
          <a:p>
            <a:pPr marL="0" indent="0">
              <a:buNone/>
            </a:pPr>
            <a:r>
              <a:rPr lang="it-IT" sz="1800" b="1" dirty="0">
                <a:effectLst/>
                <a:latin typeface="Georgia" panose="02040502050405020303" pitchFamily="18" charset="0"/>
                <a:ea typeface="Aptos" panose="020B0004020202020204" pitchFamily="34" charset="0"/>
                <a:cs typeface="Times New Roman" panose="02020603050405020304" pitchFamily="18" charset="0"/>
              </a:rPr>
              <a:t>Prima la polemica sugli </a:t>
            </a:r>
            <a:r>
              <a:rPr lang="it-IT" sz="1800" b="1" i="1" dirty="0" err="1">
                <a:effectLst/>
                <a:latin typeface="Georgia" panose="02040502050405020303" pitchFamily="18" charset="0"/>
                <a:ea typeface="Aptos" panose="020B0004020202020204" pitchFamily="34" charset="0"/>
                <a:cs typeface="Times New Roman" panose="02020603050405020304" pitchFamily="18" charset="0"/>
              </a:rPr>
              <a:t>Zwarte</a:t>
            </a:r>
            <a:r>
              <a:rPr lang="it-IT" sz="1800" b="1" i="1" dirty="0">
                <a:effectLst/>
                <a:latin typeface="Georgia" panose="02040502050405020303" pitchFamily="18" charset="0"/>
                <a:ea typeface="Aptos" panose="020B0004020202020204" pitchFamily="34" charset="0"/>
                <a:cs typeface="Times New Roman" panose="02020603050405020304" pitchFamily="18" charset="0"/>
              </a:rPr>
              <a:t> Piet</a:t>
            </a:r>
            <a:r>
              <a:rPr lang="it-IT" sz="1800" b="1" dirty="0">
                <a:effectLst/>
                <a:latin typeface="Georgia" panose="02040502050405020303" pitchFamily="18" charset="0"/>
                <a:ea typeface="Aptos" panose="020B0004020202020204" pitchFamily="34" charset="0"/>
                <a:cs typeface="Times New Roman" panose="02020603050405020304" pitchFamily="18" charset="0"/>
              </a:rPr>
              <a:t>, poi quella sul traduttore bianco</a:t>
            </a:r>
          </a:p>
          <a:p>
            <a:pPr marL="0" indent="0">
              <a:buNone/>
            </a:pPr>
            <a:r>
              <a:rPr lang="it-IT" sz="1800" b="1" dirty="0">
                <a:latin typeface="Georgia" panose="02040502050405020303" pitchFamily="18" charset="0"/>
              </a:rPr>
              <a:t>Può un traduttore bianco tradurre una scrittrice nera? È polemica tra colore e genere</a:t>
            </a:r>
          </a:p>
          <a:p>
            <a:pPr marL="0" indent="0">
              <a:buNone/>
            </a:pPr>
            <a:r>
              <a:rPr lang="it-IT" sz="1800" b="1" kern="100" dirty="0">
                <a:effectLst/>
                <a:latin typeface="Georgia" panose="02040502050405020303" pitchFamily="18" charset="0"/>
                <a:ea typeface="Calibri" panose="020F0502020204030204" pitchFamily="34" charset="0"/>
                <a:cs typeface="Times New Roman" panose="02020603050405020304" pitchFamily="18" charset="0"/>
              </a:rPr>
              <a:t>Dal “Pietro Nero” al “Traduttore Bianco”</a:t>
            </a:r>
            <a:endParaRPr lang="it-IT" sz="18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buNone/>
            </a:pPr>
            <a:r>
              <a:rPr lang="it-IT" sz="1800" b="1" dirty="0">
                <a:effectLst/>
                <a:latin typeface="Georgia" panose="02040502050405020303" pitchFamily="18" charset="0"/>
                <a:ea typeface="Calibri" panose="020F0502020204030204" pitchFamily="34" charset="0"/>
                <a:cs typeface="Times New Roman" panose="02020603050405020304" pitchFamily="18" charset="0"/>
              </a:rPr>
              <a:t>Belgio: dopo </a:t>
            </a:r>
            <a:r>
              <a:rPr lang="it-IT" sz="1800" b="1" dirty="0" err="1">
                <a:effectLst/>
                <a:latin typeface="Georgia" panose="02040502050405020303" pitchFamily="18" charset="0"/>
                <a:ea typeface="Calibri" panose="020F0502020204030204" pitchFamily="34" charset="0"/>
                <a:cs typeface="Times New Roman" panose="02020603050405020304" pitchFamily="18" charset="0"/>
              </a:rPr>
              <a:t>Zwarte</a:t>
            </a:r>
            <a:r>
              <a:rPr lang="it-IT" sz="1800" b="1" dirty="0">
                <a:effectLst/>
                <a:latin typeface="Georgia" panose="02040502050405020303" pitchFamily="18" charset="0"/>
                <a:ea typeface="Calibri" panose="020F0502020204030204" pitchFamily="34" charset="0"/>
                <a:cs typeface="Times New Roman" panose="02020603050405020304" pitchFamily="18" charset="0"/>
              </a:rPr>
              <a:t> Piet, l’accompagnatore nero di San Nicola, il Traduttore Bianco entra al centro delle polemiche</a:t>
            </a:r>
            <a:endParaRPr lang="it-IT" sz="18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sz="1800"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Il caso Amanda Gorman: la polemica del ‘Traduttore </a:t>
            </a:r>
            <a:r>
              <a:rPr lang="it-IT" sz="1800" b="1" dirty="0" err="1">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Bianco’</a:t>
            </a:r>
            <a:endParaRPr lang="it-IT" sz="1800"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it-IT" sz="1800" b="1" dirty="0">
                <a:effectLst/>
                <a:latin typeface="Georgia" panose="02040502050405020303" pitchFamily="18" charset="0"/>
                <a:ea typeface="Arial" panose="020B0604020202020204" pitchFamily="34" charset="0"/>
              </a:rPr>
              <a:t>Dalla paura dell’uomo nero a quella del traduttore bianco</a:t>
            </a:r>
            <a:endParaRPr lang="it-IT" sz="1800" dirty="0">
              <a:effectLst/>
              <a:latin typeface="Georgia" panose="02040502050405020303" pitchFamily="18" charset="0"/>
              <a:ea typeface="Arial" panose="020B0604020202020204" pitchFamily="34" charset="0"/>
            </a:endParaRPr>
          </a:p>
          <a:p>
            <a:pPr marL="0" indent="0" algn="just">
              <a:lnSpc>
                <a:spcPct val="107000"/>
              </a:lnSpc>
              <a:spcAft>
                <a:spcPts val="800"/>
              </a:spcAft>
              <a:buNone/>
            </a:pPr>
            <a:endParaRPr lang="it-IT" sz="1100" b="1" dirty="0">
              <a:effectLst/>
              <a:latin typeface="Georgia" panose="02040502050405020303" pitchFamily="18" charset="0"/>
              <a:ea typeface="Calibri" panose="020F0502020204030204" pitchFamily="34" charset="0"/>
              <a:cs typeface="Times New Roman" panose="02020603050405020304" pitchFamily="18" charset="0"/>
            </a:endParaRPr>
          </a:p>
          <a:p>
            <a:pPr marL="0" indent="0">
              <a:buNone/>
            </a:pPr>
            <a:endParaRPr lang="it-IT" sz="1800" b="1" dirty="0">
              <a:latin typeface="Georgia" panose="02040502050405020303" pitchFamily="18" charset="0"/>
            </a:endParaRPr>
          </a:p>
        </p:txBody>
      </p:sp>
    </p:spTree>
    <p:extLst>
      <p:ext uri="{BB962C8B-B14F-4D97-AF65-F5344CB8AC3E}">
        <p14:creationId xmlns:p14="http://schemas.microsoft.com/office/powerpoint/2010/main" val="1732900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425E6C-6DD8-FBB7-AA4F-7F815D797FD9}"/>
              </a:ext>
            </a:extLst>
          </p:cNvPr>
          <p:cNvSpPr>
            <a:spLocks noGrp="1"/>
          </p:cNvSpPr>
          <p:nvPr>
            <p:ph sz="half" idx="1"/>
          </p:nvPr>
        </p:nvSpPr>
        <p:spPr>
          <a:xfrm>
            <a:off x="254000" y="609600"/>
            <a:ext cx="3759200" cy="2448560"/>
          </a:xfrm>
        </p:spPr>
        <p:txBody>
          <a:bodyPr>
            <a:normAutofit fontScale="77500" lnSpcReduction="20000"/>
          </a:bodyPr>
          <a:lstStyle/>
          <a:p>
            <a:pPr algn="l"/>
            <a:endParaRPr lang="it-IT" sz="1400" b="0" i="0" u="none" strike="noStrike" baseline="0" dirty="0">
              <a:solidFill>
                <a:srgbClr val="000000"/>
              </a:solidFill>
              <a:latin typeface="Georgia" panose="02040502050405020303" pitchFamily="18" charset="0"/>
            </a:endParaRPr>
          </a:p>
          <a:p>
            <a:pPr marL="0" indent="0">
              <a:buNone/>
            </a:pPr>
            <a:r>
              <a:rPr lang="nl-NL" sz="2100" b="0" i="0" u="none" strike="noStrike" baseline="0" dirty="0">
                <a:solidFill>
                  <a:srgbClr val="000000"/>
                </a:solidFill>
                <a:latin typeface="Georgia" panose="02040502050405020303" pitchFamily="18" charset="0"/>
              </a:rPr>
              <a:t>Activisme draagt altijd een totalitair trekje in zich, schrijft Luc Van Doorslaer. ‘Er is maar één interpretatie van Amanda </a:t>
            </a:r>
            <a:r>
              <a:rPr lang="nl-NL" sz="2100" b="0" i="0" u="none" strike="noStrike" baseline="0" dirty="0" err="1">
                <a:solidFill>
                  <a:srgbClr val="000000"/>
                </a:solidFill>
                <a:latin typeface="Georgia" panose="02040502050405020303" pitchFamily="18" charset="0"/>
              </a:rPr>
              <a:t>Gorman</a:t>
            </a:r>
            <a:r>
              <a:rPr lang="nl-NL" sz="2100" b="0" i="0" u="none" strike="noStrike" baseline="0" dirty="0">
                <a:solidFill>
                  <a:srgbClr val="000000"/>
                </a:solidFill>
                <a:latin typeface="Georgia" panose="02040502050405020303" pitchFamily="18" charset="0"/>
              </a:rPr>
              <a:t> meer mogelijk. Die verschraling is het tegendeel van de diversiteitswaarde van literaire vertaling.’</a:t>
            </a:r>
            <a:endParaRPr lang="nl-NL" sz="2400" b="1" i="0" u="none" strike="noStrike" baseline="0" dirty="0">
              <a:solidFill>
                <a:srgbClr val="000000"/>
              </a:solidFill>
              <a:latin typeface="Georgia" panose="02040502050405020303" pitchFamily="18" charset="0"/>
            </a:endParaRPr>
          </a:p>
        </p:txBody>
      </p:sp>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4409440" y="711200"/>
            <a:ext cx="7650480" cy="5811519"/>
          </a:xfrm>
        </p:spPr>
        <p:txBody>
          <a:bodyPr>
            <a:normAutofit fontScale="77500" lnSpcReduction="20000"/>
          </a:bodyPr>
          <a:lstStyle/>
          <a:p>
            <a:pPr marL="0" indent="0">
              <a:lnSpc>
                <a:spcPct val="115000"/>
              </a:lnSpc>
              <a:spcAft>
                <a:spcPts val="800"/>
              </a:spcAft>
              <a:buNone/>
            </a:pPr>
            <a:r>
              <a:rPr lang="it-IT" sz="17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L’attivismo cela in sé dei tratti di totalitarismo, scrive Luc Van Doorslaer, “</a:t>
            </a:r>
            <a:r>
              <a:rPr lang="it-IT" sz="1700" kern="0" dirty="0" err="1">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é</a:t>
            </a:r>
            <a:r>
              <a:rPr lang="it-IT" sz="17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rimasta una sola interpretazione possibile dei libri di Amanda Gorman. Questo impoverimento rappresenta l’esatto opposto del valore della diversità che la traduzione letteraria porta con sé.”</a:t>
            </a:r>
          </a:p>
          <a:p>
            <a:pPr marL="0" indent="0">
              <a:lnSpc>
                <a:spcPct val="115000"/>
              </a:lnSpc>
              <a:spcAft>
                <a:spcPts val="800"/>
              </a:spcAft>
              <a:buNone/>
            </a:pPr>
            <a:r>
              <a:rPr lang="it-IT" sz="1700" kern="100" dirty="0">
                <a:effectLst/>
                <a:latin typeface="Georgia" panose="02040502050405020303" pitchFamily="18" charset="0"/>
                <a:ea typeface="Aptos" panose="020B0004020202020204" pitchFamily="34" charset="0"/>
                <a:cs typeface="Times New Roman" panose="02020603050405020304" pitchFamily="18" charset="0"/>
              </a:rPr>
              <a:t>L’attivismo ha sempre un taglio totalitario, scrive Luc Van Doorslaer. “Ora come ora, la penna che può tradurre quella di Amanda Gorman ha un solo colore. Tale impoverimento è l’esatto opposto della ricchezza che costituisce la diversità della traduzione letteraria”. </a:t>
            </a:r>
          </a:p>
          <a:p>
            <a:pPr marL="0" indent="0">
              <a:lnSpc>
                <a:spcPct val="107000"/>
              </a:lnSpc>
              <a:spcBef>
                <a:spcPts val="1200"/>
              </a:spcBef>
              <a:spcAft>
                <a:spcPts val="1200"/>
              </a:spcAft>
              <a:buNone/>
            </a:pPr>
            <a:r>
              <a:rPr lang="it-IT" sz="17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“L'attivismo ha sempre una vena totalitaria”, scrive Luc Van Doorslaer. “Ormai, è possibile una sola un'interpretazione di Amanda Gorman. Questo processo di impoverimento è agli antipodi rispetto ai valori di diversità propri della traduzione letteraria".</a:t>
            </a:r>
          </a:p>
          <a:p>
            <a:pPr marL="0" indent="0">
              <a:lnSpc>
                <a:spcPct val="107000"/>
              </a:lnSpc>
              <a:spcBef>
                <a:spcPts val="1200"/>
              </a:spcBef>
              <a:spcAft>
                <a:spcPts val="1200"/>
              </a:spcAft>
              <a:buNone/>
            </a:pPr>
            <a:r>
              <a:rPr lang="it-IT" sz="1700" dirty="0">
                <a:effectLst/>
                <a:latin typeface="Georgia" panose="02040502050405020303" pitchFamily="18" charset="0"/>
                <a:ea typeface="Calibri" panose="020F0502020204030204" pitchFamily="34" charset="0"/>
                <a:cs typeface="Times New Roman" panose="02020603050405020304" pitchFamily="18" charset="0"/>
              </a:rPr>
              <a:t>L’attivismo nasconde sempre un retrogusto totalitario, scrive Luc Van Doorslaer. “Non è possibile che una sola interpretazione di Amanda Gorman: semplificare in questi termini significa scontrarsi con il valore della diversità della traduzione letteraria”.</a:t>
            </a:r>
          </a:p>
          <a:p>
            <a:pPr marL="0" indent="0">
              <a:lnSpc>
                <a:spcPct val="107000"/>
              </a:lnSpc>
              <a:spcBef>
                <a:spcPts val="1200"/>
              </a:spcBef>
              <a:spcAft>
                <a:spcPts val="1200"/>
              </a:spcAft>
              <a:buNone/>
            </a:pPr>
            <a:r>
              <a:rPr lang="it-IT"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L’attivismo ha sempre una sfumatura totalitaria, scrive Luc Van Doorslaer. ‘Ormai è permessa solamente un’interpretazione di Amanda Gorman. L’impoverimento però è l’opposto della varietà che </a:t>
            </a:r>
            <a:r>
              <a:rPr lang="it-IT" sz="1800" dirty="0" err="1">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carattrizza</a:t>
            </a:r>
            <a:r>
              <a:rPr lang="it-IT"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la traduzione editoriale.’</a:t>
            </a:r>
            <a:endParaRPr lang="it-IT" sz="18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r>
              <a:rPr lang="it-IT" sz="1800" dirty="0">
                <a:effectLst/>
                <a:latin typeface="Georgia" panose="02040502050405020303" pitchFamily="18" charset="0"/>
                <a:ea typeface="Arial" panose="020B0604020202020204" pitchFamily="34" charset="0"/>
              </a:rPr>
              <a:t>L’attivismo porta sempre con sé una vena totalitaria, scrive Luc Van Doorslaer. C’è solo una interpretazione di Amanda Gorman possibile, un impoverimento opposto al valore della diversità nella traduzione letteraria.</a:t>
            </a:r>
          </a:p>
          <a:p>
            <a:pPr marL="0" indent="0">
              <a:lnSpc>
                <a:spcPct val="107000"/>
              </a:lnSpc>
              <a:spcBef>
                <a:spcPts val="1200"/>
              </a:spcBef>
              <a:spcAft>
                <a:spcPts val="1200"/>
              </a:spcAft>
              <a:buNone/>
            </a:pPr>
            <a:endParaRPr lang="it-IT" sz="17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62273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425E6C-6DD8-FBB7-AA4F-7F815D797FD9}"/>
              </a:ext>
            </a:extLst>
          </p:cNvPr>
          <p:cNvSpPr>
            <a:spLocks noGrp="1"/>
          </p:cNvSpPr>
          <p:nvPr>
            <p:ph sz="half" idx="1"/>
          </p:nvPr>
        </p:nvSpPr>
        <p:spPr>
          <a:xfrm>
            <a:off x="253999" y="327171"/>
            <a:ext cx="4905229" cy="3875713"/>
          </a:xfrm>
        </p:spPr>
        <p:txBody>
          <a:bodyPr>
            <a:normAutofit fontScale="62500" lnSpcReduction="20000"/>
          </a:bodyPr>
          <a:lstStyle/>
          <a:p>
            <a:pPr algn="l"/>
            <a:endParaRPr lang="it-IT" sz="1000" b="0" i="0" u="none" strike="noStrike" baseline="0" dirty="0">
              <a:solidFill>
                <a:srgbClr val="000000"/>
              </a:solidFill>
              <a:latin typeface="Georgia" panose="02040502050405020303" pitchFamily="18" charset="0"/>
            </a:endParaRPr>
          </a:p>
          <a:p>
            <a:endParaRPr lang="it-IT" sz="1400" b="0" i="0" u="none" strike="noStrike" baseline="0" dirty="0">
              <a:solidFill>
                <a:srgbClr val="000000"/>
              </a:solidFill>
              <a:latin typeface="Georgia" panose="02040502050405020303" pitchFamily="18" charset="0"/>
            </a:endParaRPr>
          </a:p>
          <a:p>
            <a:endParaRPr lang="it-IT" sz="1400" b="0" i="0" u="none" strike="noStrike" baseline="0" dirty="0">
              <a:solidFill>
                <a:srgbClr val="000000"/>
              </a:solidFill>
              <a:latin typeface="Georgia" panose="02040502050405020303" pitchFamily="18" charset="0"/>
            </a:endParaRPr>
          </a:p>
          <a:p>
            <a:endParaRPr lang="it-IT" sz="1400" b="0" i="0" u="none" strike="noStrike" baseline="0" dirty="0">
              <a:solidFill>
                <a:srgbClr val="000000"/>
              </a:solidFill>
              <a:latin typeface="Georgia" panose="02040502050405020303" pitchFamily="18" charset="0"/>
            </a:endParaRPr>
          </a:p>
          <a:p>
            <a:pPr marL="0" indent="0">
              <a:buNone/>
            </a:pPr>
            <a:r>
              <a:rPr lang="nl-NL" b="0" i="0" u="none" strike="noStrike" baseline="0" dirty="0">
                <a:solidFill>
                  <a:srgbClr val="000000"/>
                </a:solidFill>
                <a:latin typeface="Georgia" panose="02040502050405020303" pitchFamily="18" charset="0"/>
              </a:rPr>
              <a:t>Het prachtige aan literaire teksten is dat ze </a:t>
            </a:r>
            <a:r>
              <a:rPr lang="nl-NL" b="1" i="0" u="none" strike="noStrike" baseline="0" dirty="0" err="1">
                <a:solidFill>
                  <a:srgbClr val="000000"/>
                </a:solidFill>
                <a:latin typeface="Georgia" panose="02040502050405020303" pitchFamily="18" charset="0"/>
              </a:rPr>
              <a:t>meerlagig</a:t>
            </a:r>
            <a:r>
              <a:rPr lang="nl-NL" b="0" i="0" u="none" strike="noStrike" baseline="0" dirty="0">
                <a:solidFill>
                  <a:srgbClr val="000000"/>
                </a:solidFill>
                <a:latin typeface="Georgia" panose="02040502050405020303" pitchFamily="18" charset="0"/>
              </a:rPr>
              <a:t> zijn en dus op verschillende manieren geïnterpreteerd kunnen worden. Die rijkdom wordt nergens duidelijker dan in vertaling. Laat een literaire tekst door tien </a:t>
            </a:r>
            <a:r>
              <a:rPr lang="nl-NL" b="1" i="0" u="none" strike="noStrike" baseline="0" dirty="0">
                <a:solidFill>
                  <a:srgbClr val="000000"/>
                </a:solidFill>
                <a:latin typeface="Georgia" panose="02040502050405020303" pitchFamily="18" charset="0"/>
              </a:rPr>
              <a:t>uitmuntende</a:t>
            </a:r>
            <a:r>
              <a:rPr lang="nl-NL" b="0" i="0" u="none" strike="noStrike" baseline="0" dirty="0">
                <a:solidFill>
                  <a:srgbClr val="000000"/>
                </a:solidFill>
                <a:latin typeface="Georgia" panose="02040502050405020303" pitchFamily="18" charset="0"/>
              </a:rPr>
              <a:t> vertalers omzetten in dezelfde doeltaal, en je krijgt tien heel verschillende resultaten. Allemaal zullen ze op sommige plaatsen rijker, en op andere armer zijn dan de brontekst. En als je die vertalingen laat terugvertalen naar de brontaal, zul je opnieuw tien andere teksten krijgen. Geen enkele zal dezelfde zijn als de oorspronkelijke brontekst. </a:t>
            </a:r>
            <a:r>
              <a:rPr lang="nl-NL" b="1" i="0" u="none" strike="noStrike" baseline="0" dirty="0">
                <a:solidFill>
                  <a:srgbClr val="000000"/>
                </a:solidFill>
                <a:latin typeface="Georgia" panose="02040502050405020303" pitchFamily="18" charset="0"/>
              </a:rPr>
              <a:t>Rijkdom uitgedrukt in verscheidenheid</a:t>
            </a:r>
            <a:r>
              <a:rPr lang="nl-NL" b="0" i="0" u="none" strike="noStrike" baseline="0" dirty="0">
                <a:solidFill>
                  <a:srgbClr val="000000"/>
                </a:solidFill>
                <a:latin typeface="Georgia" panose="02040502050405020303" pitchFamily="18" charset="0"/>
              </a:rPr>
              <a:t>– van de taalbagage, maar ook van de culturele setting, van de vertalersachtergronden, enzovoort. Over de voorbije halve eeuw heeft de vertaalwetenschap oneindig veel evidentie verzameld die </a:t>
            </a:r>
            <a:r>
              <a:rPr lang="nl-NL" b="1" i="0" u="none" strike="noStrike" baseline="0" dirty="0">
                <a:solidFill>
                  <a:srgbClr val="000000"/>
                </a:solidFill>
                <a:latin typeface="Georgia" panose="02040502050405020303" pitchFamily="18" charset="0"/>
              </a:rPr>
              <a:t>dat</a:t>
            </a:r>
            <a:r>
              <a:rPr lang="nl-NL" b="0" i="0" u="none" strike="noStrike" baseline="0" dirty="0">
                <a:solidFill>
                  <a:srgbClr val="000000"/>
                </a:solidFill>
                <a:latin typeface="Georgia" panose="02040502050405020303" pitchFamily="18" charset="0"/>
              </a:rPr>
              <a:t> aantoont.</a:t>
            </a:r>
            <a:endParaRPr lang="nl-NL" sz="2300" b="1" i="0" u="none" strike="noStrike" baseline="0" dirty="0">
              <a:solidFill>
                <a:srgbClr val="000000"/>
              </a:solidFill>
              <a:latin typeface="Georgia" panose="02040502050405020303" pitchFamily="18" charset="0"/>
            </a:endParaRPr>
          </a:p>
        </p:txBody>
      </p:sp>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5394120" y="711200"/>
            <a:ext cx="6665799" cy="5811519"/>
          </a:xfrm>
        </p:spPr>
        <p:txBody>
          <a:bodyPr>
            <a:normAutofit fontScale="62500" lnSpcReduction="20000"/>
          </a:bodyPr>
          <a:lstStyle/>
          <a:p>
            <a:pPr marL="0" indent="0">
              <a:lnSpc>
                <a:spcPct val="107000"/>
              </a:lnSpc>
              <a:spcBef>
                <a:spcPts val="1200"/>
              </a:spcBef>
              <a:spcAft>
                <a:spcPts val="1200"/>
              </a:spcAft>
              <a:buNone/>
            </a:pP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Il bello dei testi letterari sta nell’avere </a:t>
            </a:r>
            <a:r>
              <a:rPr lang="it-IT" sz="2200" b="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più livelli di analisi </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che permettono innumerevoli interpretazioni diverse, le quali si mostrano più chiaramente che mai nel momento in cui un’opera viene tradotta. Se si chiede a dieci traduttori </a:t>
            </a:r>
            <a:r>
              <a:rPr lang="it-IT" sz="2200" b="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professionisti</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di tradurre un testo letterario per conto proprio nella stessa lingua il risultato saranno dieci testi molto diversi tra di loro, tutti più o meno ricchi di significato in punti diversi sia rispetto a loro stessi sia al testo originale. Se poi si chiede di ritradurre questi testi in lingua originale il risultato saranno altri dieci testi diversi, nessuno identico al testo originale: è la ricchezza che si esprime attraverso la diversità del bagaglio linguistico, ma anche del contesto culturale, </a:t>
            </a:r>
            <a:r>
              <a:rPr lang="it-IT" sz="2200" i="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del background</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del traduttore, e via dicendo. </a:t>
            </a:r>
            <a:r>
              <a:rPr lang="it-IT" sz="2200" b="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Ciò</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è stato dimostrato dalle infinite prove raccolte a partire dalla metà del secolo scorso nell’ambito </a:t>
            </a:r>
            <a:r>
              <a:rPr lang="it-IT" sz="2200" b="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degli studi sulla traduzione</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a:t>
            </a:r>
            <a:endParaRPr lang="it-IT" sz="2200" kern="100" dirty="0">
              <a:effectLst/>
              <a:latin typeface="Georgia" panose="02040502050405020303" pitchFamily="18"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None/>
            </a:pP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Il bello dei testi letterari è che </a:t>
            </a: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sono strutturati su più livelli</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 il che li rende interpretabili in modi diversi. Tale ricchezza, però, spesso si perde nella loro traduzione. Se si fa tradurre lo stesso testo letterario nella stessa lingua d'arrivo a dieci traduttori altrettanto </a:t>
            </a: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competenti</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 si otterranno dieci traduzioni molto diverse tra loro. Rispetto al testo di partenza, saranno tutte più ricche in certi punti e più povere in altri. Se poi tali traduzioni vengono ritradotte nella lingua di partenza, si otterranno, ancora una volta, dieci testi diversi. Nessun testo sarà uguale al testo originale. La ricchezza trova espressione nella diversità: sicuramente del bagaglio linguistico, ma anche del contesto culturale, del background dei traduttori, e così via. Negli ultimi cinquant’anni, </a:t>
            </a: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la scienza della traduzione </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ha accumulato infinite prove che </a:t>
            </a: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lo</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 dimostrano.</a:t>
            </a:r>
          </a:p>
          <a:p>
            <a:pPr marL="0" indent="0">
              <a:lnSpc>
                <a:spcPct val="107000"/>
              </a:lnSpc>
              <a:spcBef>
                <a:spcPts val="1200"/>
              </a:spcBef>
              <a:spcAft>
                <a:spcPts val="1200"/>
              </a:spcAft>
              <a:buNone/>
            </a:pPr>
            <a:endParaRPr lang="it-IT" sz="17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79116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425E6C-6DD8-FBB7-AA4F-7F815D797FD9}"/>
              </a:ext>
            </a:extLst>
          </p:cNvPr>
          <p:cNvSpPr>
            <a:spLocks noGrp="1"/>
          </p:cNvSpPr>
          <p:nvPr>
            <p:ph sz="half" idx="1"/>
          </p:nvPr>
        </p:nvSpPr>
        <p:spPr>
          <a:xfrm>
            <a:off x="254000" y="486561"/>
            <a:ext cx="3797884" cy="4362276"/>
          </a:xfrm>
        </p:spPr>
        <p:txBody>
          <a:bodyPr>
            <a:normAutofit fontScale="55000" lnSpcReduction="20000"/>
          </a:bodyPr>
          <a:lstStyle/>
          <a:p>
            <a:pPr algn="l"/>
            <a:endParaRPr lang="it-IT" sz="1000" b="0" i="0" u="none" strike="noStrike" baseline="0" dirty="0">
              <a:solidFill>
                <a:srgbClr val="000000"/>
              </a:solidFill>
              <a:latin typeface="Georgia" panose="02040502050405020303" pitchFamily="18" charset="0"/>
            </a:endParaRPr>
          </a:p>
          <a:p>
            <a:endParaRPr lang="it-IT" sz="1400" b="0" i="0" u="none" strike="noStrike" baseline="0" dirty="0">
              <a:solidFill>
                <a:srgbClr val="000000"/>
              </a:solidFill>
              <a:latin typeface="Georgia" panose="02040502050405020303" pitchFamily="18" charset="0"/>
            </a:endParaRPr>
          </a:p>
          <a:p>
            <a:endParaRPr lang="it-IT" sz="1400" b="0" i="0" u="none" strike="noStrike" baseline="0" dirty="0">
              <a:solidFill>
                <a:srgbClr val="000000"/>
              </a:solidFill>
              <a:latin typeface="Georgia" panose="02040502050405020303" pitchFamily="18" charset="0"/>
            </a:endParaRPr>
          </a:p>
          <a:p>
            <a:endParaRPr lang="it-IT" sz="14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pPr marL="0" indent="0">
              <a:buNone/>
            </a:pPr>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pPr marL="0" indent="0">
              <a:buNone/>
            </a:pPr>
            <a:r>
              <a:rPr lang="it-IT" sz="2600" b="1" i="0" u="none" strike="noStrike" baseline="0" dirty="0" err="1">
                <a:solidFill>
                  <a:srgbClr val="000000"/>
                </a:solidFill>
                <a:latin typeface="Georgia" panose="02040502050405020303" pitchFamily="18" charset="0"/>
              </a:rPr>
              <a:t>Eendimensionaal</a:t>
            </a:r>
            <a:endParaRPr lang="it-IT" sz="2600" b="0" i="0" u="none" strike="noStrike" baseline="0" dirty="0">
              <a:solidFill>
                <a:srgbClr val="000000"/>
              </a:solidFill>
              <a:latin typeface="Georgia" panose="02040502050405020303" pitchFamily="18" charset="0"/>
            </a:endParaRPr>
          </a:p>
          <a:p>
            <a:pPr marL="0" indent="0">
              <a:buNone/>
            </a:pPr>
            <a:r>
              <a:rPr lang="nl-NL" sz="2600" b="0" i="0" u="none" strike="noStrike" baseline="0" dirty="0">
                <a:solidFill>
                  <a:srgbClr val="000000"/>
                </a:solidFill>
                <a:latin typeface="Georgia" panose="02040502050405020303" pitchFamily="18" charset="0"/>
              </a:rPr>
              <a:t>Zodra je </a:t>
            </a:r>
            <a:r>
              <a:rPr lang="nl-NL" sz="2600" b="1" i="0" u="none" strike="noStrike" baseline="0" dirty="0">
                <a:solidFill>
                  <a:srgbClr val="000000"/>
                </a:solidFill>
                <a:latin typeface="Georgia" panose="02040502050405020303" pitchFamily="18" charset="0"/>
              </a:rPr>
              <a:t>verscheidenheid</a:t>
            </a:r>
            <a:r>
              <a:rPr lang="nl-NL" sz="2600" b="0" i="0" u="none" strike="noStrike" baseline="0" dirty="0">
                <a:solidFill>
                  <a:srgbClr val="000000"/>
                </a:solidFill>
                <a:latin typeface="Georgia" panose="02040502050405020303" pitchFamily="18" charset="0"/>
              </a:rPr>
              <a:t> in handen geeft van een activiste, </a:t>
            </a:r>
            <a:r>
              <a:rPr lang="nl-NL" sz="2600" b="1" i="0" u="none" strike="noStrike" baseline="0" dirty="0">
                <a:solidFill>
                  <a:srgbClr val="000000"/>
                </a:solidFill>
                <a:latin typeface="Georgia" panose="02040502050405020303" pitchFamily="18" charset="0"/>
              </a:rPr>
              <a:t>verschraalt</a:t>
            </a:r>
            <a:r>
              <a:rPr lang="nl-NL" sz="2600" b="0" i="0" u="none" strike="noStrike" baseline="0" dirty="0">
                <a:solidFill>
                  <a:srgbClr val="000000"/>
                </a:solidFill>
                <a:latin typeface="Georgia" panose="02040502050405020303" pitchFamily="18" charset="0"/>
              </a:rPr>
              <a:t> die onvermijdelijk tot iets </a:t>
            </a:r>
            <a:r>
              <a:rPr lang="nl-NL" sz="2600" b="0" i="0" u="none" strike="noStrike" baseline="0" dirty="0" err="1">
                <a:solidFill>
                  <a:srgbClr val="000000"/>
                </a:solidFill>
                <a:latin typeface="Georgia" panose="02040502050405020303" pitchFamily="18" charset="0"/>
              </a:rPr>
              <a:t>eendimensionaals</a:t>
            </a:r>
            <a:r>
              <a:rPr lang="nl-NL" sz="2600" b="0" i="0" u="none" strike="noStrike" baseline="0" dirty="0">
                <a:solidFill>
                  <a:srgbClr val="000000"/>
                </a:solidFill>
                <a:latin typeface="Georgia" panose="02040502050405020303" pitchFamily="18" charset="0"/>
              </a:rPr>
              <a:t>. Het is immers eigen aan activisme dat je alles bekijkt en beoordeelt vanuit dat ene, allesoverheersende, ideologische perspectief. En dus reduceert Janice </a:t>
            </a:r>
            <a:r>
              <a:rPr lang="nl-NL" sz="2600" b="0" i="0" u="none" strike="noStrike" baseline="0" dirty="0" err="1">
                <a:solidFill>
                  <a:srgbClr val="000000"/>
                </a:solidFill>
                <a:latin typeface="Georgia" panose="02040502050405020303" pitchFamily="18" charset="0"/>
              </a:rPr>
              <a:t>Deul</a:t>
            </a:r>
            <a:r>
              <a:rPr lang="nl-NL" sz="2600" b="0" i="0" u="none" strike="noStrike" baseline="0" dirty="0">
                <a:solidFill>
                  <a:srgbClr val="000000"/>
                </a:solidFill>
                <a:latin typeface="Georgia" panose="02040502050405020303" pitchFamily="18" charset="0"/>
              </a:rPr>
              <a:t> in haar controversiële opiniestuk in de Volkskrant van 25 februari de kwaliteiten van de gedroomde vertaler van </a:t>
            </a:r>
            <a:r>
              <a:rPr lang="nl-NL" sz="2600" b="0" i="0" u="none" strike="noStrike" baseline="0" dirty="0" err="1">
                <a:solidFill>
                  <a:srgbClr val="000000"/>
                </a:solidFill>
                <a:latin typeface="Georgia" panose="02040502050405020303" pitchFamily="18" charset="0"/>
              </a:rPr>
              <a:t>Gorman</a:t>
            </a:r>
            <a:r>
              <a:rPr lang="nl-NL" sz="2600" b="0" i="0" u="none" strike="noStrike" baseline="0" dirty="0">
                <a:solidFill>
                  <a:srgbClr val="000000"/>
                </a:solidFill>
                <a:latin typeface="Georgia" panose="02040502050405020303" pitchFamily="18" charset="0"/>
              </a:rPr>
              <a:t> tot ‘jong, vrouw én: </a:t>
            </a:r>
            <a:r>
              <a:rPr lang="nl-NL" sz="2600" b="1" i="0" u="none" strike="noStrike" baseline="0" dirty="0" err="1">
                <a:solidFill>
                  <a:srgbClr val="000000"/>
                </a:solidFill>
                <a:latin typeface="Georgia" panose="02040502050405020303" pitchFamily="18" charset="0"/>
              </a:rPr>
              <a:t>unapologetically</a:t>
            </a:r>
            <a:r>
              <a:rPr lang="nl-NL" sz="2600" b="0" i="0" u="none" strike="noStrike" baseline="0" dirty="0">
                <a:solidFill>
                  <a:srgbClr val="000000"/>
                </a:solidFill>
                <a:latin typeface="Georgia" panose="02040502050405020303" pitchFamily="18" charset="0"/>
              </a:rPr>
              <a:t> black’.</a:t>
            </a:r>
            <a:endParaRPr lang="nl-NL" sz="3200" b="1" i="0" u="none" strike="noStrike" baseline="0" dirty="0">
              <a:solidFill>
                <a:srgbClr val="000000"/>
              </a:solidFill>
              <a:latin typeface="Georgia" panose="02040502050405020303" pitchFamily="18" charset="0"/>
            </a:endParaRPr>
          </a:p>
        </p:txBody>
      </p:sp>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4530055" y="1"/>
            <a:ext cx="7345633" cy="7102548"/>
          </a:xfrm>
        </p:spPr>
        <p:txBody>
          <a:bodyPr>
            <a:normAutofit fontScale="55000" lnSpcReduction="20000"/>
          </a:bodyPr>
          <a:lstStyle/>
          <a:p>
            <a:pPr marL="0" indent="0">
              <a:lnSpc>
                <a:spcPct val="115000"/>
              </a:lnSpc>
              <a:spcAft>
                <a:spcPts val="800"/>
              </a:spcAft>
              <a:buNone/>
            </a:pPr>
            <a:r>
              <a:rPr lang="it-IT" sz="2200" b="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Monodimensionale. </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Non appena la </a:t>
            </a:r>
            <a:r>
              <a:rPr lang="it-IT" sz="2200" b="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diversità</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viene affidata a un attivista questa si impoverisce fino a ridursi a un’unica dimensione. É infatti una caratteristica tipica dell’attivismo quella di guardare e giudicare tutto da un’unica prospettiva ideologica dominante, come nel caso di Janice </a:t>
            </a:r>
            <a:r>
              <a:rPr lang="it-IT" sz="2200" kern="0" dirty="0" err="1">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Deul</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giornalista e </a:t>
            </a:r>
            <a:r>
              <a:rPr lang="it-IT" sz="2200" b="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attivista olandese di origini surinamesi</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che in un controverso editoriale del </a:t>
            </a:r>
            <a:r>
              <a:rPr lang="it-IT" sz="2200" i="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Volkskrant</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(un’importante testata giornalistica olandese) ha elencato le caratteristiche tassative che deve avere la traduttrice ideale delle opere di Gorman. Deve essere “giovane, donna e…</a:t>
            </a:r>
            <a:r>
              <a:rPr lang="it-IT" sz="2200" b="1"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orgogliosa di essere nera</a:t>
            </a:r>
            <a:r>
              <a:rPr lang="it-IT" sz="22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a:t>
            </a:r>
          </a:p>
          <a:p>
            <a:pPr marL="0" indent="0" algn="just">
              <a:lnSpc>
                <a:spcPct val="115000"/>
              </a:lnSpc>
              <a:buNone/>
            </a:pP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Unidimensionale</a:t>
            </a:r>
            <a:r>
              <a:rPr lang="it-IT" sz="2200" b="1" kern="100" dirty="0">
                <a:latin typeface="Georgia" panose="02040502050405020303" pitchFamily="18" charset="0"/>
                <a:ea typeface="Calibri" panose="020F0502020204030204" pitchFamily="34" charset="0"/>
                <a:cs typeface="Times New Roman" panose="02020603050405020304" pitchFamily="18" charset="0"/>
              </a:rPr>
              <a:t>. </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Non appena si dà la </a:t>
            </a: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diversità</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 in mano a un attivista, essa si riduce inevitabilmente a un qualcosa di unidimensionale. Del resto, è insito nell'attivismo vedere e giudicare tutto da un’unica, preponderante prospettiva ideologica. Così, Janice </a:t>
            </a:r>
            <a:r>
              <a:rPr lang="it-IT" sz="2200" kern="100" dirty="0" err="1">
                <a:effectLst/>
                <a:latin typeface="Georgia" panose="02040502050405020303" pitchFamily="18" charset="0"/>
                <a:ea typeface="Calibri" panose="020F0502020204030204" pitchFamily="34" charset="0"/>
                <a:cs typeface="Times New Roman" panose="02020603050405020304" pitchFamily="18" charset="0"/>
              </a:rPr>
              <a:t>Deul</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 nel suo controverso articolo di opinione pubblicato sul quotidiano olandese </a:t>
            </a:r>
            <a:r>
              <a:rPr lang="it-IT" sz="2200" i="1" kern="100" dirty="0">
                <a:effectLst/>
                <a:latin typeface="Georgia" panose="02040502050405020303" pitchFamily="18" charset="0"/>
                <a:ea typeface="Calibri" panose="020F0502020204030204" pitchFamily="34" charset="0"/>
                <a:cs typeface="Times New Roman" panose="02020603050405020304" pitchFamily="18" charset="0"/>
              </a:rPr>
              <a:t>Volkskrant</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 </a:t>
            </a: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del 25 febbraio, riduce le qualità del traduttore ideale della poetessa afroamericana Gorman a “giovane, donna e… nera, senza obiezioni”.</a:t>
            </a:r>
          </a:p>
          <a:p>
            <a:pPr marL="0" indent="0">
              <a:lnSpc>
                <a:spcPct val="107000"/>
              </a:lnSpc>
              <a:spcAft>
                <a:spcPts val="800"/>
              </a:spcAft>
              <a:buNone/>
            </a:pP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Monodimensionale</a:t>
            </a:r>
            <a:r>
              <a:rPr lang="it-IT" sz="2200" b="1" kern="100" dirty="0">
                <a:latin typeface="Georgia" panose="02040502050405020303" pitchFamily="18" charset="0"/>
                <a:ea typeface="Calibri" panose="020F0502020204030204" pitchFamily="34" charset="0"/>
                <a:cs typeface="Times New Roman" panose="02020603050405020304" pitchFamily="18" charset="0"/>
              </a:rPr>
              <a:t>. </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Ma appena si mette la </a:t>
            </a: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diversità</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 nelle mani di un attivista, essa è ridotta inevitabilmente a qualcosa di monodimensionale. Infatti, è proprio dell'attivismo vedere e giudicare tutto da un'unica e imprescindibile prospettiva ideologica. E così Janice </a:t>
            </a:r>
            <a:r>
              <a:rPr lang="it-IT" sz="2200" kern="100" dirty="0" err="1">
                <a:effectLst/>
                <a:latin typeface="Georgia" panose="02040502050405020303" pitchFamily="18" charset="0"/>
                <a:ea typeface="Calibri" panose="020F0502020204030204" pitchFamily="34" charset="0"/>
                <a:cs typeface="Times New Roman" panose="02020603050405020304" pitchFamily="18" charset="0"/>
              </a:rPr>
              <a:t>Deul</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 nel suo controverso pezzo di opinione nel quotidiano olandese “de Volkskrant” del 25 febbraio, riduce le qualità di un possibile “traduttore ideale” per Amanda Gorman a "giovane, donna e </a:t>
            </a:r>
            <a:r>
              <a:rPr lang="it-IT" sz="2200" b="1" kern="100" dirty="0">
                <a:effectLst/>
                <a:latin typeface="Georgia" panose="02040502050405020303" pitchFamily="18" charset="0"/>
                <a:ea typeface="Calibri" panose="020F0502020204030204" pitchFamily="34" charset="0"/>
                <a:cs typeface="Times New Roman" panose="02020603050405020304" pitchFamily="18" charset="0"/>
              </a:rPr>
              <a:t>inequivocabilmente nera</a:t>
            </a:r>
            <a:r>
              <a:rPr lang="it-IT" sz="2200" kern="100" dirty="0">
                <a:effectLst/>
                <a:latin typeface="Georgia" panose="02040502050405020303" pitchFamily="18" charset="0"/>
                <a:ea typeface="Calibri" panose="020F0502020204030204" pitchFamily="34" charset="0"/>
                <a:cs typeface="Times New Roman" panose="02020603050405020304" pitchFamily="18" charset="0"/>
              </a:rPr>
              <a:t>".</a:t>
            </a:r>
          </a:p>
          <a:p>
            <a:pPr marL="0" indent="0" algn="just">
              <a:buNone/>
            </a:pPr>
            <a:r>
              <a:rPr lang="it-IT" sz="2200" b="1" dirty="0">
                <a:effectLst/>
                <a:latin typeface="Georgia" panose="02040502050405020303" pitchFamily="18" charset="0"/>
                <a:ea typeface="Calibri" panose="020F0502020204030204" pitchFamily="34" charset="0"/>
                <a:cs typeface="Times New Roman" panose="02020603050405020304" pitchFamily="18" charset="0"/>
              </a:rPr>
              <a:t>Unidimensionale</a:t>
            </a:r>
            <a:r>
              <a:rPr lang="it-IT" sz="2200" b="1" dirty="0">
                <a:latin typeface="Georgia" panose="02040502050405020303" pitchFamily="18" charset="0"/>
                <a:ea typeface="Calibri" panose="020F0502020204030204" pitchFamily="34" charset="0"/>
                <a:cs typeface="Times New Roman" panose="02020603050405020304" pitchFamily="18" charset="0"/>
              </a:rPr>
              <a:t>. </a:t>
            </a:r>
            <a:r>
              <a:rPr lang="it-IT" sz="2200" dirty="0">
                <a:effectLst/>
                <a:latin typeface="Georgia" panose="02040502050405020303" pitchFamily="18" charset="0"/>
                <a:ea typeface="Calibri" panose="020F0502020204030204" pitchFamily="34" charset="0"/>
                <a:cs typeface="Times New Roman" panose="02020603050405020304" pitchFamily="18" charset="0"/>
              </a:rPr>
              <a:t>Ogni volta che la </a:t>
            </a:r>
            <a:r>
              <a:rPr lang="it-IT" sz="2200" b="1" dirty="0">
                <a:effectLst/>
                <a:latin typeface="Georgia" panose="02040502050405020303" pitchFamily="18" charset="0"/>
                <a:ea typeface="Calibri" panose="020F0502020204030204" pitchFamily="34" charset="0"/>
                <a:cs typeface="Times New Roman" panose="02020603050405020304" pitchFamily="18" charset="0"/>
              </a:rPr>
              <a:t>molteplicità</a:t>
            </a:r>
            <a:r>
              <a:rPr lang="it-IT" sz="2200" dirty="0">
                <a:effectLst/>
                <a:latin typeface="Georgia" panose="02040502050405020303" pitchFamily="18" charset="0"/>
                <a:ea typeface="Calibri" panose="020F0502020204030204" pitchFamily="34" charset="0"/>
                <a:cs typeface="Times New Roman" panose="02020603050405020304" pitchFamily="18" charset="0"/>
              </a:rPr>
              <a:t> passa nelle mani di un attivista, viene </a:t>
            </a:r>
            <a:r>
              <a:rPr lang="it-IT" sz="2200" b="1" dirty="0">
                <a:effectLst/>
                <a:latin typeface="Georgia" panose="02040502050405020303" pitchFamily="18" charset="0"/>
                <a:ea typeface="Calibri" panose="020F0502020204030204" pitchFamily="34" charset="0"/>
                <a:cs typeface="Times New Roman" panose="02020603050405020304" pitchFamily="18" charset="0"/>
              </a:rPr>
              <a:t>appiattita</a:t>
            </a:r>
            <a:r>
              <a:rPr lang="it-IT" sz="2200" dirty="0">
                <a:effectLst/>
                <a:latin typeface="Georgia" panose="02040502050405020303" pitchFamily="18" charset="0"/>
                <a:ea typeface="Calibri" panose="020F0502020204030204" pitchFamily="34" charset="0"/>
                <a:cs typeface="Times New Roman" panose="02020603050405020304" pitchFamily="18" charset="0"/>
              </a:rPr>
              <a:t> inevitabilmente su una sola dimensione. L’attivista non può che vedere e giudicare tutto da una prospettiva unica, totalizzante e ideologica. È così che Janice </a:t>
            </a:r>
            <a:r>
              <a:rPr lang="it-IT" sz="2200" dirty="0" err="1">
                <a:effectLst/>
                <a:latin typeface="Georgia" panose="02040502050405020303" pitchFamily="18" charset="0"/>
                <a:ea typeface="Calibri" panose="020F0502020204030204" pitchFamily="34" charset="0"/>
                <a:cs typeface="Times New Roman" panose="02020603050405020304" pitchFamily="18" charset="0"/>
              </a:rPr>
              <a:t>Deul</a:t>
            </a:r>
            <a:r>
              <a:rPr lang="it-IT" sz="2200" dirty="0">
                <a:effectLst/>
                <a:latin typeface="Georgia" panose="02040502050405020303" pitchFamily="18" charset="0"/>
                <a:ea typeface="Calibri" panose="020F0502020204030204" pitchFamily="34" charset="0"/>
                <a:cs typeface="Times New Roman" panose="02020603050405020304" pitchFamily="18" charset="0"/>
              </a:rPr>
              <a:t> semplifica le qualità del traduttore ideale di Gorman nel suo controverso articolo sul Volkskrant del 25 febbraio: “giovane, donna e: nera, senza chiedere il permesso”.  </a:t>
            </a:r>
          </a:p>
          <a:p>
            <a:pPr marL="0" indent="0">
              <a:lnSpc>
                <a:spcPct val="107000"/>
              </a:lnSpc>
              <a:spcAft>
                <a:spcPts val="800"/>
              </a:spcAft>
              <a:buNone/>
            </a:pPr>
            <a:r>
              <a:rPr lang="it-IT" b="1" dirty="0">
                <a:effectLst/>
                <a:latin typeface="Georgia" panose="02040502050405020303" pitchFamily="18" charset="0"/>
                <a:ea typeface="Times New Roman" panose="02020603050405020304" pitchFamily="18" charset="0"/>
                <a:cs typeface="Times New Roman" panose="02020603050405020304" pitchFamily="18" charset="0"/>
              </a:rPr>
              <a:t>Un approccio riduttivo. </a:t>
            </a:r>
            <a:r>
              <a:rPr lang="it-IT"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Nel momento in cui la </a:t>
            </a:r>
            <a:r>
              <a:rPr lang="it-IT"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varietà</a:t>
            </a:r>
            <a:r>
              <a:rPr lang="it-IT"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viene lasciata nelle mani di un attivista, tutto si riduce inevitabilmente nell’impoverimento, dopotutto fa parte della natura stessa dell’attivismo guardare le situazioni da una e una sola preminente prospettiva ideologica. Ed è così che nel suo controverso articolo di opinione del 25 febbraio pubblicato sul </a:t>
            </a:r>
            <a:r>
              <a:rPr lang="it-IT" i="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Volkskrant, </a:t>
            </a:r>
            <a:r>
              <a:rPr lang="it-IT"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Janice </a:t>
            </a:r>
            <a:r>
              <a:rPr lang="it-IT" dirty="0" err="1">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Deul</a:t>
            </a:r>
            <a:r>
              <a:rPr lang="it-IT" i="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a:t>
            </a:r>
            <a:r>
              <a:rPr lang="it-IT"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riduce</a:t>
            </a:r>
            <a:r>
              <a:rPr lang="it-IT"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‘giovane, donna e </a:t>
            </a:r>
            <a:r>
              <a:rPr lang="it-IT"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orgogliosamente</a:t>
            </a:r>
            <a:r>
              <a:rPr lang="it-IT"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nera’ </a:t>
            </a:r>
            <a:r>
              <a:rPr lang="it-IT"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le caratteristiche </a:t>
            </a:r>
            <a:r>
              <a:rPr lang="it-IT"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dell’ipotetica traduttrice ideale per l’opera della poetessa Gorman.</a:t>
            </a:r>
            <a:endParaRPr lang="it-IT" dirty="0">
              <a:solidFill>
                <a:srgbClr val="000000"/>
              </a:solidFill>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it-IT" b="1" dirty="0">
                <a:effectLst/>
                <a:latin typeface="Georgia" panose="02040502050405020303" pitchFamily="18" charset="0"/>
                <a:ea typeface="Arial" panose="020B0604020202020204" pitchFamily="34" charset="0"/>
              </a:rPr>
              <a:t>Unidimensionale</a:t>
            </a:r>
            <a:r>
              <a:rPr lang="it-IT" dirty="0">
                <a:effectLst/>
                <a:latin typeface="Georgia" panose="02040502050405020303" pitchFamily="18" charset="0"/>
                <a:ea typeface="Arial" panose="020B0604020202020204" pitchFamily="34" charset="0"/>
              </a:rPr>
              <a:t>. Non appena la </a:t>
            </a:r>
            <a:r>
              <a:rPr lang="it-IT" b="1" dirty="0">
                <a:effectLst/>
                <a:latin typeface="Georgia" panose="02040502050405020303" pitchFamily="18" charset="0"/>
                <a:ea typeface="Arial" panose="020B0604020202020204" pitchFamily="34" charset="0"/>
              </a:rPr>
              <a:t>diversità</a:t>
            </a:r>
            <a:r>
              <a:rPr lang="it-IT" dirty="0">
                <a:effectLst/>
                <a:latin typeface="Georgia" panose="02040502050405020303" pitchFamily="18" charset="0"/>
                <a:ea typeface="Arial" panose="020B0604020202020204" pitchFamily="34" charset="0"/>
              </a:rPr>
              <a:t> viene messa in mano a un attivista, si riduce immediatamente in qualcosa di unidimensionale. D’altronde è propria dell’attivismo la visione e la valutazione di ogni cosa da una prospettiva unica, </a:t>
            </a:r>
            <a:r>
              <a:rPr lang="it-IT" b="1" dirty="0">
                <a:effectLst/>
                <a:latin typeface="Georgia" panose="02040502050405020303" pitchFamily="18" charset="0"/>
                <a:ea typeface="Arial" panose="020B0604020202020204" pitchFamily="34" charset="0"/>
              </a:rPr>
              <a:t>prioritaria</a:t>
            </a:r>
            <a:r>
              <a:rPr lang="it-IT" dirty="0">
                <a:effectLst/>
                <a:latin typeface="Georgia" panose="02040502050405020303" pitchFamily="18" charset="0"/>
                <a:ea typeface="Arial" panose="020B0604020202020204" pitchFamily="34" charset="0"/>
              </a:rPr>
              <a:t> e ideologica. Dunque Janice </a:t>
            </a:r>
            <a:r>
              <a:rPr lang="it-IT" dirty="0" err="1">
                <a:effectLst/>
                <a:latin typeface="Georgia" panose="02040502050405020303" pitchFamily="18" charset="0"/>
                <a:ea typeface="Arial" panose="020B0604020202020204" pitchFamily="34" charset="0"/>
              </a:rPr>
              <a:t>Deul</a:t>
            </a:r>
            <a:r>
              <a:rPr lang="it-IT" dirty="0">
                <a:effectLst/>
                <a:latin typeface="Georgia" panose="02040502050405020303" pitchFamily="18" charset="0"/>
                <a:ea typeface="Arial" panose="020B0604020202020204" pitchFamily="34" charset="0"/>
              </a:rPr>
              <a:t>, nel suo controverso pezzo d’opinione sull’edizione del “Volkskrant”, famoso quotidiano dei Paesi Bassi, </a:t>
            </a:r>
            <a:r>
              <a:rPr lang="it-IT" b="1" dirty="0">
                <a:effectLst/>
                <a:latin typeface="Georgia" panose="02040502050405020303" pitchFamily="18" charset="0"/>
                <a:ea typeface="Arial" panose="020B0604020202020204" pitchFamily="34" charset="0"/>
              </a:rPr>
              <a:t>del 25 febbraio, </a:t>
            </a:r>
            <a:r>
              <a:rPr lang="it-IT" dirty="0">
                <a:effectLst/>
                <a:latin typeface="Georgia" panose="02040502050405020303" pitchFamily="18" charset="0"/>
                <a:ea typeface="Arial" panose="020B0604020202020204" pitchFamily="34" charset="0"/>
              </a:rPr>
              <a:t>ha ridotto le qualità del </a:t>
            </a:r>
            <a:r>
              <a:rPr lang="it-IT" b="1" dirty="0">
                <a:effectLst/>
                <a:latin typeface="Georgia" panose="02040502050405020303" pitchFamily="18" charset="0"/>
                <a:ea typeface="Arial" panose="020B0604020202020204" pitchFamily="34" charset="0"/>
              </a:rPr>
              <a:t>traduttore</a:t>
            </a:r>
            <a:r>
              <a:rPr lang="it-IT" dirty="0">
                <a:effectLst/>
                <a:latin typeface="Georgia" panose="02040502050405020303" pitchFamily="18" charset="0"/>
                <a:ea typeface="Arial" panose="020B0604020202020204" pitchFamily="34" charset="0"/>
              </a:rPr>
              <a:t> ideale di Gorman in “giovane, donna e </a:t>
            </a:r>
            <a:r>
              <a:rPr lang="it-IT" dirty="0" err="1">
                <a:effectLst/>
                <a:latin typeface="Georgia" panose="02040502050405020303" pitchFamily="18" charset="0"/>
                <a:ea typeface="Arial" panose="020B0604020202020204" pitchFamily="34" charset="0"/>
              </a:rPr>
              <a:t>unapologetically</a:t>
            </a:r>
            <a:r>
              <a:rPr lang="it-IT" dirty="0">
                <a:effectLst/>
                <a:latin typeface="Georgia" panose="02040502050405020303" pitchFamily="18" charset="0"/>
                <a:ea typeface="Arial" panose="020B0604020202020204" pitchFamily="34" charset="0"/>
              </a:rPr>
              <a:t> black (scura di pelle, senza paura di esserlo).”</a:t>
            </a:r>
            <a:endParaRPr lang="it-IT"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None/>
            </a:pPr>
            <a:endParaRPr lang="it-IT" sz="17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10925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425E6C-6DD8-FBB7-AA4F-7F815D797FD9}"/>
              </a:ext>
            </a:extLst>
          </p:cNvPr>
          <p:cNvSpPr>
            <a:spLocks noGrp="1"/>
          </p:cNvSpPr>
          <p:nvPr>
            <p:ph sz="half" idx="1"/>
          </p:nvPr>
        </p:nvSpPr>
        <p:spPr>
          <a:xfrm>
            <a:off x="275265" y="-959468"/>
            <a:ext cx="3830367" cy="5180593"/>
          </a:xfrm>
        </p:spPr>
        <p:txBody>
          <a:bodyPr>
            <a:normAutofit fontScale="47500" lnSpcReduction="20000"/>
          </a:bodyPr>
          <a:lstStyle/>
          <a:p>
            <a:pPr algn="l"/>
            <a:endParaRPr lang="it-IT" sz="1000" b="0" i="0" u="none" strike="noStrike" baseline="0" dirty="0">
              <a:solidFill>
                <a:srgbClr val="000000"/>
              </a:solidFill>
              <a:latin typeface="Georgia" panose="02040502050405020303" pitchFamily="18" charset="0"/>
            </a:endParaRPr>
          </a:p>
          <a:p>
            <a:endParaRPr lang="it-IT" sz="1400" b="0" i="0" u="none" strike="noStrike" baseline="0" dirty="0">
              <a:solidFill>
                <a:srgbClr val="000000"/>
              </a:solidFill>
              <a:latin typeface="Georgia" panose="02040502050405020303" pitchFamily="18" charset="0"/>
            </a:endParaRPr>
          </a:p>
          <a:p>
            <a:endParaRPr lang="it-IT" sz="1400" b="0" i="0" u="none" strike="noStrike" baseline="0" dirty="0">
              <a:solidFill>
                <a:srgbClr val="000000"/>
              </a:solidFill>
              <a:latin typeface="Georgia" panose="02040502050405020303" pitchFamily="18" charset="0"/>
            </a:endParaRPr>
          </a:p>
          <a:p>
            <a:endParaRPr lang="it-IT" sz="14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pPr marL="0" indent="0">
              <a:buNone/>
            </a:pPr>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pPr marL="0" indent="0">
              <a:buNone/>
            </a:pPr>
            <a:r>
              <a:rPr lang="nl-NL" sz="2900" b="0" i="0" u="none" strike="noStrike" baseline="0" dirty="0">
                <a:solidFill>
                  <a:srgbClr val="000000"/>
                </a:solidFill>
                <a:latin typeface="Georgia" panose="02040502050405020303" pitchFamily="18" charset="0"/>
              </a:rPr>
              <a:t>Leeftijd, gender en ras dus, dat zijn de essenties waar het exclusief om gaat. Voor een vertaler, maar je kunt die voor </a:t>
            </a:r>
            <a:r>
              <a:rPr lang="nl-NL" sz="2900" b="0" i="0" u="none" strike="noStrike" baseline="0" dirty="0" err="1">
                <a:solidFill>
                  <a:srgbClr val="000000"/>
                </a:solidFill>
                <a:latin typeface="Georgia" panose="02040502050405020303" pitchFamily="18" charset="0"/>
              </a:rPr>
              <a:t>Deul</a:t>
            </a:r>
            <a:r>
              <a:rPr lang="nl-NL" sz="2900" b="0" i="0" u="none" strike="noStrike" baseline="0" dirty="0">
                <a:solidFill>
                  <a:srgbClr val="000000"/>
                </a:solidFill>
                <a:latin typeface="Georgia" panose="02040502050405020303" pitchFamily="18" charset="0"/>
              </a:rPr>
              <a:t> ongetwijfeld ook toepassen op talloze andere beroepscategorieën. Voor een activiste heeft de tekst van </a:t>
            </a:r>
            <a:r>
              <a:rPr lang="nl-NL" sz="2900" b="0" i="0" u="none" strike="noStrike" baseline="0" dirty="0" err="1">
                <a:solidFill>
                  <a:srgbClr val="000000"/>
                </a:solidFill>
                <a:latin typeface="Georgia" panose="02040502050405020303" pitchFamily="18" charset="0"/>
              </a:rPr>
              <a:t>Gorman</a:t>
            </a:r>
            <a:r>
              <a:rPr lang="nl-NL" sz="2900" b="0" i="0" u="none" strike="noStrike" baseline="0" dirty="0">
                <a:solidFill>
                  <a:srgbClr val="000000"/>
                </a:solidFill>
                <a:latin typeface="Georgia" panose="02040502050405020303" pitchFamily="18" charset="0"/>
              </a:rPr>
              <a:t> vooral één dimensie, de raciale, en dus maak je elke verdere keuze daaraan </a:t>
            </a:r>
            <a:r>
              <a:rPr lang="nl-NL" sz="2900" b="1" i="0" u="none" strike="noStrike" baseline="0" dirty="0">
                <a:solidFill>
                  <a:srgbClr val="000000"/>
                </a:solidFill>
                <a:latin typeface="Georgia" panose="02040502050405020303" pitchFamily="18" charset="0"/>
              </a:rPr>
              <a:t>ondergeschikt</a:t>
            </a:r>
            <a:r>
              <a:rPr lang="nl-NL" sz="2900" b="0" i="0" u="none" strike="noStrike" baseline="0" dirty="0">
                <a:solidFill>
                  <a:srgbClr val="000000"/>
                </a:solidFill>
                <a:latin typeface="Georgia" panose="02040502050405020303" pitchFamily="18" charset="0"/>
              </a:rPr>
              <a:t>. De tekst </a:t>
            </a:r>
            <a:r>
              <a:rPr lang="nl-NL" sz="2900" b="1" i="0" u="none" strike="noStrike" baseline="0" dirty="0">
                <a:solidFill>
                  <a:srgbClr val="000000"/>
                </a:solidFill>
                <a:latin typeface="Georgia" panose="02040502050405020303" pitchFamily="18" charset="0"/>
              </a:rPr>
              <a:t>mag</a:t>
            </a:r>
            <a:r>
              <a:rPr lang="nl-NL" sz="2900" b="0" i="0" u="none" strike="noStrike" baseline="0" dirty="0">
                <a:solidFill>
                  <a:srgbClr val="000000"/>
                </a:solidFill>
                <a:latin typeface="Georgia" panose="02040502050405020303" pitchFamily="18" charset="0"/>
              </a:rPr>
              <a:t> en zal alleen op die manier gelezen worden. Zo </a:t>
            </a:r>
            <a:r>
              <a:rPr lang="nl-NL" sz="2900" b="1" i="0" u="none" strike="noStrike" baseline="0" dirty="0">
                <a:solidFill>
                  <a:srgbClr val="000000"/>
                </a:solidFill>
                <a:latin typeface="Georgia" panose="02040502050405020303" pitchFamily="18" charset="0"/>
              </a:rPr>
              <a:t>spoort</a:t>
            </a:r>
            <a:r>
              <a:rPr lang="nl-NL" sz="2900" b="0" i="0" u="none" strike="noStrike" baseline="0" dirty="0">
                <a:solidFill>
                  <a:srgbClr val="000000"/>
                </a:solidFill>
                <a:latin typeface="Georgia" panose="02040502050405020303" pitchFamily="18" charset="0"/>
              </a:rPr>
              <a:t> een gereduceerd wereldbeeld perfect met een reductie van de tekstrijkdom.</a:t>
            </a:r>
            <a:endParaRPr lang="nl-NL" sz="5900" b="1" i="0" u="none" strike="noStrike" baseline="0" dirty="0">
              <a:solidFill>
                <a:srgbClr val="000000"/>
              </a:solidFill>
              <a:latin typeface="Georgia" panose="02040502050405020303" pitchFamily="18" charset="0"/>
            </a:endParaRPr>
          </a:p>
        </p:txBody>
      </p:sp>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5029201" y="1137683"/>
            <a:ext cx="6422064" cy="5082363"/>
          </a:xfrm>
        </p:spPr>
        <p:txBody>
          <a:bodyPr>
            <a:normAutofit fontScale="47500" lnSpcReduction="20000"/>
          </a:bodyPr>
          <a:lstStyle/>
          <a:p>
            <a:pPr marL="0" indent="0">
              <a:lnSpc>
                <a:spcPct val="115000"/>
              </a:lnSpc>
              <a:spcAft>
                <a:spcPts val="800"/>
              </a:spcAft>
              <a:buNone/>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None/>
            </a:pPr>
            <a:endParaRPr lang="it-IT" sz="17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Georgia" panose="02040502050405020303" pitchFamily="18" charset="0"/>
              <a:ea typeface="Aptos" panose="020B0004020202020204" pitchFamily="34" charset="0"/>
              <a:cs typeface="Times New Roman" panose="02020603050405020304" pitchFamily="18" charset="0"/>
            </a:endParaRPr>
          </a:p>
        </p:txBody>
      </p:sp>
      <p:sp>
        <p:nvSpPr>
          <p:cNvPr id="2" name="Segnaposto contenuto 2">
            <a:extLst>
              <a:ext uri="{FF2B5EF4-FFF2-40B4-BE49-F238E27FC236}">
                <a16:creationId xmlns:a16="http://schemas.microsoft.com/office/drawing/2014/main" id="{CB87E0A5-0FC1-E2C1-9A71-182854167DDC}"/>
              </a:ext>
            </a:extLst>
          </p:cNvPr>
          <p:cNvSpPr txBox="1">
            <a:spLocks/>
          </p:cNvSpPr>
          <p:nvPr/>
        </p:nvSpPr>
        <p:spPr>
          <a:xfrm>
            <a:off x="5411972" y="486559"/>
            <a:ext cx="6422064" cy="5180593"/>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it-IT" sz="1000" dirty="0">
              <a:solidFill>
                <a:srgbClr val="000000"/>
              </a:solidFill>
              <a:latin typeface="Georgia" panose="02040502050405020303" pitchFamily="18" charset="0"/>
            </a:endParaRPr>
          </a:p>
          <a:p>
            <a:endParaRPr lang="it-IT" sz="1400" dirty="0">
              <a:solidFill>
                <a:srgbClr val="000000"/>
              </a:solidFill>
              <a:latin typeface="Georgia" panose="02040502050405020303" pitchFamily="18" charset="0"/>
            </a:endParaRPr>
          </a:p>
          <a:p>
            <a:endParaRPr lang="it-IT" sz="1400" dirty="0">
              <a:solidFill>
                <a:srgbClr val="000000"/>
              </a:solidFill>
              <a:latin typeface="Georgia" panose="02040502050405020303" pitchFamily="18" charset="0"/>
            </a:endParaRPr>
          </a:p>
          <a:p>
            <a:endParaRPr lang="it-IT" sz="14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a:p>
            <a:pPr marL="0" indent="0">
              <a:buFont typeface="Arial" panose="020B0604020202020204" pitchFamily="34" charset="0"/>
              <a:buNone/>
            </a:pPr>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p:txBody>
      </p:sp>
      <p:sp>
        <p:nvSpPr>
          <p:cNvPr id="7" name="Segnaposto contenuto 3">
            <a:extLst>
              <a:ext uri="{FF2B5EF4-FFF2-40B4-BE49-F238E27FC236}">
                <a16:creationId xmlns:a16="http://schemas.microsoft.com/office/drawing/2014/main" id="{11BA4BD7-AC9B-04E1-A6EE-C418DDCF2427}"/>
              </a:ext>
            </a:extLst>
          </p:cNvPr>
          <p:cNvSpPr txBox="1">
            <a:spLocks/>
          </p:cNvSpPr>
          <p:nvPr/>
        </p:nvSpPr>
        <p:spPr>
          <a:xfrm>
            <a:off x="4486941" y="0"/>
            <a:ext cx="7792200"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Aft>
                <a:spcPts val="800"/>
              </a:spcAft>
              <a:buNone/>
            </a:pPr>
            <a:r>
              <a:rPr lang="it-IT" sz="1400" kern="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L’età, il genere e l’etnia sono quindi caratteristiche essenziali per non dire le sole che vengono prese in considerazione sia nei traduttori sia in altre innumerevoli categorie di lavoratori. Per un attivista un testo scritto da Amanda Gorman assume perlopiù una sola dimensione incentrata sulla questione del razzismo che di conseguenza detterà ogni decisione che il traduttore prenderà in seguito. Il risultato finale sarà un testo che potrà essere letto in un solo modo: una visione del mondo ridotta che va di pari passo con una riduzione della ricchezza nel testo originale. </a:t>
            </a:r>
          </a:p>
          <a:p>
            <a:pPr marL="0" indent="0" algn="just">
              <a:lnSpc>
                <a:spcPct val="115000"/>
              </a:lnSpc>
              <a:buNone/>
            </a:pPr>
            <a:r>
              <a:rPr lang="it-IT" sz="1400" kern="100" dirty="0">
                <a:effectLst/>
                <a:latin typeface="Georgia" panose="02040502050405020303" pitchFamily="18" charset="0"/>
                <a:ea typeface="Calibri" panose="020F0502020204030204" pitchFamily="34" charset="0"/>
                <a:cs typeface="Times New Roman" panose="02020603050405020304" pitchFamily="18" charset="0"/>
              </a:rPr>
              <a:t>Età, genere ed etnia sono pertanto le sole caratteristiche che fanno di un traduttore un traduttore, ma secondo </a:t>
            </a:r>
            <a:r>
              <a:rPr lang="it-IT" sz="1400" kern="100" dirty="0" err="1">
                <a:effectLst/>
                <a:latin typeface="Georgia" panose="02040502050405020303" pitchFamily="18" charset="0"/>
                <a:ea typeface="Calibri" panose="020F0502020204030204" pitchFamily="34" charset="0"/>
                <a:cs typeface="Times New Roman" panose="02020603050405020304" pitchFamily="18" charset="0"/>
              </a:rPr>
              <a:t>Deul</a:t>
            </a:r>
            <a:r>
              <a:rPr lang="it-IT" sz="1400" kern="100" dirty="0">
                <a:effectLst/>
                <a:latin typeface="Georgia" panose="02040502050405020303" pitchFamily="18" charset="0"/>
                <a:ea typeface="Calibri" panose="020F0502020204030204" pitchFamily="34" charset="0"/>
                <a:cs typeface="Times New Roman" panose="02020603050405020304" pitchFamily="18" charset="0"/>
              </a:rPr>
              <a:t> si possono tranquillamente applicare a molte altre categorie professionali. Per un attivista, il testo di Gorman ha principalmente una sola dimensione, quella razziale, per cui ogni altra scelta passa, dunque, in secondo piano. Il testo può essere letto e sarà letto esclusivamente in tal modo. Ecco allora che una visione ridotta del mondo risulta perfettamente coerente con una riduzione della ricchezza testuale.</a:t>
            </a:r>
          </a:p>
          <a:p>
            <a:pPr marL="0" indent="0">
              <a:lnSpc>
                <a:spcPct val="107000"/>
              </a:lnSpc>
              <a:spcAft>
                <a:spcPts val="800"/>
              </a:spcAft>
              <a:buNone/>
            </a:pP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Età, sesso e razza sono le qualità che contano davvero: per una traduttrice, ma secondo </a:t>
            </a:r>
            <a:r>
              <a:rPr lang="it-IT" sz="1600" kern="100" dirty="0" err="1">
                <a:effectLst/>
                <a:latin typeface="Georgia" panose="02040502050405020303" pitchFamily="18" charset="0"/>
                <a:ea typeface="Calibri" panose="020F0502020204030204" pitchFamily="34" charset="0"/>
                <a:cs typeface="Times New Roman" panose="02020603050405020304" pitchFamily="18" charset="0"/>
              </a:rPr>
              <a:t>Deul</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si possono anche indubbiamente adottare per numerose altre categorie professionali. Per un attivista il testo di Gorman ha principalmente una dimensione, quella razziale, e ad essa deve essere subordinata ogni altra scelta. Il testo può e deve essere letto solo in quel modo. Quindi, una visione del mondo limitata è perfettamente in linea con una limitata ricchezza dei testi.</a:t>
            </a:r>
            <a:endParaRPr lang="it-IT" sz="14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15000"/>
              </a:lnSpc>
              <a:buNone/>
            </a:pPr>
            <a:r>
              <a:rPr lang="it-IT" sz="1600" dirty="0">
                <a:effectLst/>
                <a:latin typeface="Georgia" panose="02040502050405020303" pitchFamily="18" charset="0"/>
                <a:ea typeface="Calibri" panose="020F0502020204030204" pitchFamily="34" charset="0"/>
                <a:cs typeface="Times New Roman" panose="02020603050405020304" pitchFamily="18" charset="0"/>
              </a:rPr>
              <a:t>Età, genere ed etnia dunque: si parla esclusivamente di questo. Ciò vale per i traduttori, ma senza dubbio </a:t>
            </a:r>
            <a:r>
              <a:rPr lang="it-IT" sz="1600" dirty="0" err="1">
                <a:effectLst/>
                <a:latin typeface="Georgia" panose="02040502050405020303" pitchFamily="18" charset="0"/>
                <a:ea typeface="Calibri" panose="020F0502020204030204" pitchFamily="34" charset="0"/>
                <a:cs typeface="Times New Roman" panose="02020603050405020304" pitchFamily="18" charset="0"/>
              </a:rPr>
              <a:t>Deul</a:t>
            </a:r>
            <a:r>
              <a:rPr lang="it-IT" sz="1600" dirty="0">
                <a:effectLst/>
                <a:latin typeface="Georgia" panose="02040502050405020303" pitchFamily="18" charset="0"/>
                <a:ea typeface="Calibri" panose="020F0502020204030204" pitchFamily="34" charset="0"/>
                <a:cs typeface="Times New Roman" panose="02020603050405020304" pitchFamily="18" charset="0"/>
              </a:rPr>
              <a:t> applica quest’idea anche a tantissime altre categorie professionali. Per un attivista il testo di Gorman ha prima di tutto una dimensione, quella etnica, e da questa dipendono tutte le scelte successive: il testo potrà e sarà letto solamente in quest’ottica. Un’immagine così riduttiva del mondo, dunque, si sposa bene con un impoverimento del testo. </a:t>
            </a:r>
          </a:p>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27356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5029201" y="1137683"/>
            <a:ext cx="6422064" cy="5082363"/>
          </a:xfrm>
        </p:spPr>
        <p:txBody>
          <a:bodyPr>
            <a:normAutofit/>
          </a:bodyPr>
          <a:lstStyle/>
          <a:p>
            <a:pPr marL="0" indent="0">
              <a:lnSpc>
                <a:spcPct val="115000"/>
              </a:lnSpc>
              <a:spcAft>
                <a:spcPts val="800"/>
              </a:spcAft>
              <a:buNone/>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None/>
            </a:pPr>
            <a:endParaRPr lang="it-IT" sz="17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Georgia" panose="02040502050405020303" pitchFamily="18" charset="0"/>
              <a:ea typeface="Aptos" panose="020B0004020202020204" pitchFamily="34" charset="0"/>
              <a:cs typeface="Times New Roman" panose="02020603050405020304" pitchFamily="18" charset="0"/>
            </a:endParaRPr>
          </a:p>
        </p:txBody>
      </p:sp>
      <p:sp>
        <p:nvSpPr>
          <p:cNvPr id="2" name="Segnaposto contenuto 2">
            <a:extLst>
              <a:ext uri="{FF2B5EF4-FFF2-40B4-BE49-F238E27FC236}">
                <a16:creationId xmlns:a16="http://schemas.microsoft.com/office/drawing/2014/main" id="{CB87E0A5-0FC1-E2C1-9A71-182854167DDC}"/>
              </a:ext>
            </a:extLst>
          </p:cNvPr>
          <p:cNvSpPr txBox="1">
            <a:spLocks/>
          </p:cNvSpPr>
          <p:nvPr/>
        </p:nvSpPr>
        <p:spPr>
          <a:xfrm>
            <a:off x="5411972" y="486559"/>
            <a:ext cx="6422064" cy="5180593"/>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it-IT" sz="1000" dirty="0">
              <a:solidFill>
                <a:srgbClr val="000000"/>
              </a:solidFill>
              <a:latin typeface="Georgia" panose="02040502050405020303" pitchFamily="18" charset="0"/>
            </a:endParaRPr>
          </a:p>
          <a:p>
            <a:endParaRPr lang="it-IT" sz="1400" dirty="0">
              <a:solidFill>
                <a:srgbClr val="000000"/>
              </a:solidFill>
              <a:latin typeface="Georgia" panose="02040502050405020303" pitchFamily="18" charset="0"/>
            </a:endParaRPr>
          </a:p>
          <a:p>
            <a:endParaRPr lang="it-IT" sz="1400" dirty="0">
              <a:solidFill>
                <a:srgbClr val="000000"/>
              </a:solidFill>
              <a:latin typeface="Georgia" panose="02040502050405020303" pitchFamily="18" charset="0"/>
            </a:endParaRPr>
          </a:p>
          <a:p>
            <a:endParaRPr lang="it-IT" sz="14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a:p>
            <a:pPr marL="0" indent="0">
              <a:buFont typeface="Arial" panose="020B0604020202020204" pitchFamily="34" charset="0"/>
              <a:buNone/>
            </a:pPr>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p:txBody>
      </p:sp>
      <p:sp>
        <p:nvSpPr>
          <p:cNvPr id="7" name="Segnaposto contenuto 3">
            <a:extLst>
              <a:ext uri="{FF2B5EF4-FFF2-40B4-BE49-F238E27FC236}">
                <a16:creationId xmlns:a16="http://schemas.microsoft.com/office/drawing/2014/main" id="{11BA4BD7-AC9B-04E1-A6EE-C418DDCF2427}"/>
              </a:ext>
            </a:extLst>
          </p:cNvPr>
          <p:cNvSpPr txBox="1">
            <a:spLocks/>
          </p:cNvSpPr>
          <p:nvPr/>
        </p:nvSpPr>
        <p:spPr>
          <a:xfrm>
            <a:off x="4486941" y="0"/>
            <a:ext cx="7792200"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
        <p:nvSpPr>
          <p:cNvPr id="9" name="CasellaDiTesto 8">
            <a:extLst>
              <a:ext uri="{FF2B5EF4-FFF2-40B4-BE49-F238E27FC236}">
                <a16:creationId xmlns:a16="http://schemas.microsoft.com/office/drawing/2014/main" id="{45FE2DA1-FE4F-012B-6524-913B1DDCB754}"/>
              </a:ext>
            </a:extLst>
          </p:cNvPr>
          <p:cNvSpPr txBox="1"/>
          <p:nvPr/>
        </p:nvSpPr>
        <p:spPr>
          <a:xfrm>
            <a:off x="108986" y="0"/>
            <a:ext cx="4457699" cy="5724644"/>
          </a:xfrm>
          <a:prstGeom prst="rect">
            <a:avLst/>
          </a:prstGeom>
          <a:noFill/>
        </p:spPr>
        <p:txBody>
          <a:bodyPr wrap="square">
            <a:spAutoFit/>
          </a:bodyPr>
          <a:lstStyle/>
          <a:p>
            <a:endParaRPr lang="it-IT" sz="3200" b="0" i="0" u="none" strike="noStrike" baseline="0" dirty="0">
              <a:solidFill>
                <a:srgbClr val="000000"/>
              </a:solidFill>
              <a:latin typeface="Georgia" panose="02040502050405020303" pitchFamily="18" charset="0"/>
            </a:endParaRPr>
          </a:p>
          <a:p>
            <a:endParaRPr lang="it-IT" sz="3200" b="0" i="0" u="none" strike="noStrike" baseline="0" dirty="0">
              <a:solidFill>
                <a:srgbClr val="000000"/>
              </a:solidFill>
              <a:latin typeface="Georgia" panose="02040502050405020303" pitchFamily="18" charset="0"/>
            </a:endParaRPr>
          </a:p>
          <a:p>
            <a:endParaRPr lang="it-IT" sz="3200" b="0" i="0" u="none" strike="noStrike" baseline="0" dirty="0">
              <a:solidFill>
                <a:srgbClr val="000000"/>
              </a:solidFill>
              <a:latin typeface="Georgia" panose="02040502050405020303" pitchFamily="18" charset="0"/>
            </a:endParaRPr>
          </a:p>
          <a:p>
            <a:r>
              <a:rPr lang="nl-NL" sz="1800" b="0" i="0" u="none" strike="noStrike" baseline="0" dirty="0">
                <a:solidFill>
                  <a:srgbClr val="000000"/>
                </a:solidFill>
                <a:latin typeface="Georgia" panose="02040502050405020303" pitchFamily="18" charset="0"/>
              </a:rPr>
              <a:t>Vertaalcompetenties zijn voor activisten niet doorslaggevend, wel de dictatuur van het </a:t>
            </a:r>
            <a:r>
              <a:rPr lang="nl-NL" sz="1800" b="0" i="0" u="none" strike="noStrike" baseline="0" dirty="0" err="1">
                <a:solidFill>
                  <a:srgbClr val="000000"/>
                </a:solidFill>
                <a:latin typeface="Georgia" panose="02040502050405020303" pitchFamily="18" charset="0"/>
              </a:rPr>
              <a:t>identiteitsdenken</a:t>
            </a:r>
            <a:r>
              <a:rPr lang="nl-NL" sz="1800" b="0" i="0" u="none" strike="noStrike" baseline="0" dirty="0">
                <a:solidFill>
                  <a:srgbClr val="000000"/>
                </a:solidFill>
                <a:latin typeface="Georgia" panose="02040502050405020303" pitchFamily="18" charset="0"/>
              </a:rPr>
              <a:t>. Het is een bekend gegeven: in onze geglobaliseerde wereld is dat </a:t>
            </a:r>
            <a:r>
              <a:rPr lang="nl-NL" sz="1800" b="0" i="0" u="none" strike="noStrike" baseline="0" dirty="0" err="1">
                <a:solidFill>
                  <a:srgbClr val="000000"/>
                </a:solidFill>
                <a:latin typeface="Georgia" panose="02040502050405020303" pitchFamily="18" charset="0"/>
              </a:rPr>
              <a:t>identiteitsdenken</a:t>
            </a:r>
            <a:r>
              <a:rPr lang="nl-NL" sz="1800" b="0" i="0" u="none" strike="noStrike" baseline="0" dirty="0">
                <a:solidFill>
                  <a:srgbClr val="000000"/>
                </a:solidFill>
                <a:latin typeface="Georgia" panose="02040502050405020303" pitchFamily="18" charset="0"/>
              </a:rPr>
              <a:t> aan een verontrustende opmars bezig. Het kan een verbindende component in zich dragen, maar is onvermijdelijk ook essentialistisch, reductionistisch en </a:t>
            </a:r>
            <a:r>
              <a:rPr lang="nl-NL" sz="1800" b="1" i="0" u="none" strike="noStrike" baseline="0" dirty="0">
                <a:solidFill>
                  <a:srgbClr val="000000"/>
                </a:solidFill>
                <a:latin typeface="Georgia" panose="02040502050405020303" pitchFamily="18" charset="0"/>
              </a:rPr>
              <a:t>uitsluitend</a:t>
            </a:r>
            <a:r>
              <a:rPr lang="nl-NL" sz="1800" b="0" i="0" u="none" strike="noStrike" baseline="0" dirty="0">
                <a:solidFill>
                  <a:srgbClr val="000000"/>
                </a:solidFill>
                <a:latin typeface="Georgia" panose="02040502050405020303" pitchFamily="18" charset="0"/>
              </a:rPr>
              <a:t>. Ik deel de angst van Gaea </a:t>
            </a:r>
            <a:r>
              <a:rPr lang="nl-NL" sz="1800" b="0" i="0" u="none" strike="noStrike" baseline="0" dirty="0" err="1">
                <a:solidFill>
                  <a:srgbClr val="000000"/>
                </a:solidFill>
                <a:latin typeface="Georgia" panose="02040502050405020303" pitchFamily="18" charset="0"/>
              </a:rPr>
              <a:t>Schoeters</a:t>
            </a:r>
            <a:r>
              <a:rPr lang="nl-NL" sz="1800" b="0" i="0" u="none" strike="noStrike" baseline="0" dirty="0">
                <a:solidFill>
                  <a:srgbClr val="000000"/>
                </a:solidFill>
                <a:latin typeface="Georgia" panose="02040502050405020303" pitchFamily="18" charset="0"/>
              </a:rPr>
              <a:t> voor een ‘een-op-een benadering, waarbij alleen nog vrouwenvrouwelijke auteurs, witte mensen alleen witte en zwarte mensen alleen zwarte schrijvers mogen vertalen’. </a:t>
            </a:r>
            <a:endParaRPr lang="it-IT" dirty="0"/>
          </a:p>
        </p:txBody>
      </p:sp>
      <p:sp>
        <p:nvSpPr>
          <p:cNvPr id="10" name="Segnaposto contenuto 3">
            <a:extLst>
              <a:ext uri="{FF2B5EF4-FFF2-40B4-BE49-F238E27FC236}">
                <a16:creationId xmlns:a16="http://schemas.microsoft.com/office/drawing/2014/main" id="{DC69B2EA-A04B-8F0E-4930-7699B046F31F}"/>
              </a:ext>
            </a:extLst>
          </p:cNvPr>
          <p:cNvSpPr txBox="1">
            <a:spLocks/>
          </p:cNvSpPr>
          <p:nvPr/>
        </p:nvSpPr>
        <p:spPr>
          <a:xfrm>
            <a:off x="4576431" y="127590"/>
            <a:ext cx="7517217"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Se per gli attivisti le competenze di traduzione non sono determinanti, lo è invece la dittatura del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pensiero identitario</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È ormai assodato che, nel nostro mondo globalizzato, il pensiero identitario avanzi a una marcia inquietante. Potrà anche avere una componente unificante, ma è inevitabilmente </a:t>
            </a:r>
            <a:r>
              <a:rPr lang="it-IT" sz="1600" kern="100" dirty="0" err="1">
                <a:effectLst/>
                <a:latin typeface="Georgia" panose="02040502050405020303" pitchFamily="18" charset="0"/>
                <a:ea typeface="Calibri" panose="020F0502020204030204" pitchFamily="34" charset="0"/>
                <a:cs typeface="Times New Roman" panose="02020603050405020304" pitchFamily="18" charset="0"/>
              </a:rPr>
              <a:t>essenzialista</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riduzionista ed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esclusivo</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Condivido il timore di Gea </a:t>
            </a:r>
            <a:r>
              <a:rPr lang="it-IT" sz="1600" kern="100" dirty="0" err="1">
                <a:effectLst/>
                <a:latin typeface="Georgia" panose="02040502050405020303" pitchFamily="18" charset="0"/>
                <a:ea typeface="Calibri" panose="020F0502020204030204" pitchFamily="34" charset="0"/>
                <a:cs typeface="Times New Roman" panose="02020603050405020304" pitchFamily="18" charset="0"/>
              </a:rPr>
              <a:t>Schoeters</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di un “approccio uno a uno, per il quale traduttrici donne possono solo tradurre scrittrici donne, bianchi solo bianchi, e neri solo neri”. </a:t>
            </a:r>
          </a:p>
          <a:p>
            <a:pPr marL="0" indent="0" algn="just">
              <a:lnSpc>
                <a:spcPct val="115000"/>
              </a:lnSpc>
              <a:buNone/>
            </a:pP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Per gli attivisti, le abilità traduttive non sono determinanti, ma lo è la dittatura del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pensiero identitario</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È un fatto risaputo: nel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mondo</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globalizzato questa visione del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mondo</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è in aumento, e in modo preoccupante. Può avere una componente unificante, ma è anche inevitabilmente </a:t>
            </a:r>
            <a:r>
              <a:rPr lang="it-IT" sz="1600" kern="100" dirty="0" err="1">
                <a:effectLst/>
                <a:latin typeface="Georgia" panose="02040502050405020303" pitchFamily="18" charset="0"/>
                <a:ea typeface="Calibri" panose="020F0502020204030204" pitchFamily="34" charset="0"/>
                <a:cs typeface="Times New Roman" panose="02020603050405020304" pitchFamily="18" charset="0"/>
              </a:rPr>
              <a:t>essenzialista</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riduzionista ed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esclusiva</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Condivido il timore di Gea </a:t>
            </a:r>
            <a:r>
              <a:rPr lang="it-IT" sz="1600" kern="100" dirty="0" err="1">
                <a:effectLst/>
                <a:latin typeface="Georgia" panose="02040502050405020303" pitchFamily="18" charset="0"/>
                <a:ea typeface="Calibri" panose="020F0502020204030204" pitchFamily="34" charset="0"/>
                <a:cs typeface="Times New Roman" panose="02020603050405020304" pitchFamily="18" charset="0"/>
              </a:rPr>
              <a:t>Schoeters</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di un "approccio a uno a uno, in cui solo le traduttrici possono tradurre scrittrici, solo i bianchi possono tradurre bianchi e solo i neri possono tradurre i neri". </a:t>
            </a:r>
          </a:p>
          <a:p>
            <a:pPr marL="0" indent="0" algn="just">
              <a:lnSpc>
                <a:spcPct val="115000"/>
              </a:lnSpc>
              <a:buNone/>
            </a:pPr>
            <a:r>
              <a:rPr lang="it-IT" sz="1600" dirty="0">
                <a:solidFill>
                  <a:srgbClr val="000000"/>
                </a:solidFill>
                <a:effectLst/>
                <a:latin typeface="Times New Roman" panose="02020603050405020304" pitchFamily="18" charset="0"/>
                <a:ea typeface="Times New Roman" panose="02020603050405020304" pitchFamily="18" charset="0"/>
              </a:rPr>
              <a:t>Per gli attivisti è più importante l’orientamento del traduttore piuttosto che le sue capacità tecniche. Ormai si sa: nel mondo globalizzato in cui viviamo, l’avanzata del pensiero identitario è in preoccupante aumento. Può avere in sé anche una componente unificante, ma è inevitabilmente </a:t>
            </a:r>
            <a:r>
              <a:rPr lang="it-IT" sz="1600" dirty="0" err="1">
                <a:solidFill>
                  <a:srgbClr val="000000"/>
                </a:solidFill>
                <a:effectLst/>
                <a:latin typeface="Times New Roman" panose="02020603050405020304" pitchFamily="18" charset="0"/>
                <a:ea typeface="Times New Roman" panose="02020603050405020304" pitchFamily="18" charset="0"/>
              </a:rPr>
              <a:t>essenzialista</a:t>
            </a:r>
            <a:r>
              <a:rPr lang="it-IT" sz="1600" dirty="0">
                <a:solidFill>
                  <a:srgbClr val="000000"/>
                </a:solidFill>
                <a:effectLst/>
                <a:latin typeface="Times New Roman" panose="02020603050405020304" pitchFamily="18" charset="0"/>
                <a:ea typeface="Times New Roman" panose="02020603050405020304" pitchFamily="18" charset="0"/>
              </a:rPr>
              <a:t>, riduttivo e </a:t>
            </a:r>
            <a:r>
              <a:rPr lang="it-IT" sz="1600" b="1" dirty="0">
                <a:solidFill>
                  <a:srgbClr val="000000"/>
                </a:solidFill>
                <a:effectLst/>
                <a:latin typeface="Times New Roman" panose="02020603050405020304" pitchFamily="18" charset="0"/>
                <a:ea typeface="Times New Roman" panose="02020603050405020304" pitchFamily="18" charset="0"/>
              </a:rPr>
              <a:t>arretrato</a:t>
            </a:r>
            <a:r>
              <a:rPr lang="it-IT" sz="1600" dirty="0">
                <a:solidFill>
                  <a:srgbClr val="000000"/>
                </a:solidFill>
                <a:effectLst/>
                <a:latin typeface="Times New Roman" panose="02020603050405020304" pitchFamily="18" charset="0"/>
                <a:ea typeface="Times New Roman" panose="02020603050405020304" pitchFamily="18" charset="0"/>
              </a:rPr>
              <a:t>.  </a:t>
            </a:r>
            <a:r>
              <a:rPr lang="it-IT" sz="1600" dirty="0">
                <a:effectLst/>
                <a:latin typeface="Times New Roman" panose="02020603050405020304" pitchFamily="18" charset="0"/>
                <a:ea typeface="Times New Roman" panose="02020603050405020304" pitchFamily="18" charset="0"/>
              </a:rPr>
              <a:t>Condivido il timore di Gea </a:t>
            </a:r>
            <a:r>
              <a:rPr lang="it-IT" sz="1600" dirty="0" err="1">
                <a:effectLst/>
                <a:latin typeface="Times New Roman" panose="02020603050405020304" pitchFamily="18" charset="0"/>
                <a:ea typeface="Times New Roman" panose="02020603050405020304" pitchFamily="18" charset="0"/>
              </a:rPr>
              <a:t>Schoeters</a:t>
            </a:r>
            <a:r>
              <a:rPr lang="it-IT" sz="1600" dirty="0">
                <a:effectLst/>
                <a:latin typeface="Times New Roman" panose="02020603050405020304" pitchFamily="18" charset="0"/>
                <a:ea typeface="Times New Roman" panose="02020603050405020304" pitchFamily="18" charset="0"/>
              </a:rPr>
              <a:t> verso un futuro ‘approccio uno a uno: donne traducono autrici, bianchi solo scrittori bianchi e i neri solo i neri". </a:t>
            </a: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28313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5029201" y="1137683"/>
            <a:ext cx="6422064" cy="5082363"/>
          </a:xfrm>
        </p:spPr>
        <p:txBody>
          <a:bodyPr>
            <a:normAutofit/>
          </a:bodyPr>
          <a:lstStyle/>
          <a:p>
            <a:pPr marL="0" indent="0">
              <a:lnSpc>
                <a:spcPct val="115000"/>
              </a:lnSpc>
              <a:spcAft>
                <a:spcPts val="800"/>
              </a:spcAft>
              <a:buNone/>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None/>
            </a:pPr>
            <a:endParaRPr lang="it-IT" sz="17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Georgia" panose="02040502050405020303" pitchFamily="18" charset="0"/>
              <a:ea typeface="Aptos" panose="020B0004020202020204" pitchFamily="34" charset="0"/>
              <a:cs typeface="Times New Roman" panose="02020603050405020304" pitchFamily="18" charset="0"/>
            </a:endParaRPr>
          </a:p>
        </p:txBody>
      </p:sp>
      <p:sp>
        <p:nvSpPr>
          <p:cNvPr id="2" name="Segnaposto contenuto 2">
            <a:extLst>
              <a:ext uri="{FF2B5EF4-FFF2-40B4-BE49-F238E27FC236}">
                <a16:creationId xmlns:a16="http://schemas.microsoft.com/office/drawing/2014/main" id="{CB87E0A5-0FC1-E2C1-9A71-182854167DDC}"/>
              </a:ext>
            </a:extLst>
          </p:cNvPr>
          <p:cNvSpPr txBox="1">
            <a:spLocks/>
          </p:cNvSpPr>
          <p:nvPr/>
        </p:nvSpPr>
        <p:spPr>
          <a:xfrm>
            <a:off x="4374411" y="243279"/>
            <a:ext cx="7708603" cy="6371441"/>
          </a:xfrm>
          <a:prstGeom prst="rect">
            <a:avLst/>
          </a:prstGeom>
        </p:spPr>
        <p:txBody>
          <a:bodyPr vert="horz" lIns="0" tIns="0" rIns="0" bIns="0" rtlCol="0">
            <a:normAutofit fontScale="85000"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it-IT" sz="1000" dirty="0">
              <a:solidFill>
                <a:srgbClr val="000000"/>
              </a:solidFill>
              <a:latin typeface="Georgia" panose="02040502050405020303" pitchFamily="18" charset="0"/>
            </a:endParaRPr>
          </a:p>
          <a:p>
            <a:pPr marL="0" indent="0">
              <a:buNone/>
            </a:pPr>
            <a:r>
              <a:rPr lang="it-IT" sz="1800" dirty="0">
                <a:effectLst/>
                <a:latin typeface="Georgia" panose="02040502050405020303" pitchFamily="18" charset="0"/>
                <a:ea typeface="Calibri" panose="020F0502020204030204" pitchFamily="34" charset="0"/>
              </a:rPr>
              <a:t>Siamo di fronte a un vicolo cieco. A Tom </a:t>
            </a:r>
            <a:r>
              <a:rPr lang="it-IT" sz="1800" dirty="0" err="1">
                <a:effectLst/>
                <a:latin typeface="Georgia" panose="02040502050405020303" pitchFamily="18" charset="0"/>
                <a:ea typeface="Calibri" panose="020F0502020204030204" pitchFamily="34" charset="0"/>
              </a:rPr>
              <a:t>Lanoye</a:t>
            </a:r>
            <a:r>
              <a:rPr lang="it-IT" sz="1800" dirty="0">
                <a:effectLst/>
                <a:latin typeface="Georgia" panose="02040502050405020303" pitchFamily="18" charset="0"/>
                <a:ea typeface="Calibri" panose="020F0502020204030204" pitchFamily="34" charset="0"/>
              </a:rPr>
              <a:t>, in quanto bianco, </a:t>
            </a:r>
            <a:r>
              <a:rPr lang="it-IT" sz="1800" b="1" dirty="0">
                <a:effectLst/>
                <a:latin typeface="Georgia" panose="02040502050405020303" pitchFamily="18" charset="0"/>
                <a:ea typeface="Calibri" panose="020F0502020204030204" pitchFamily="34" charset="0"/>
              </a:rPr>
              <a:t>non sarà più permesso di scrivere sull’ingiustizia </a:t>
            </a:r>
            <a:r>
              <a:rPr lang="it-IT" sz="1800" dirty="0">
                <a:effectLst/>
                <a:latin typeface="Georgia" panose="02040502050405020303" pitchFamily="18" charset="0"/>
                <a:ea typeface="Calibri" panose="020F0502020204030204" pitchFamily="34" charset="0"/>
              </a:rPr>
              <a:t>dell'apartheid in Sudafrica. Allo stesso modo, </a:t>
            </a:r>
            <a:r>
              <a:rPr lang="it-IT" sz="1800" dirty="0" err="1">
                <a:effectLst/>
                <a:latin typeface="Georgia" panose="02040502050405020303" pitchFamily="18" charset="0"/>
                <a:ea typeface="Calibri" panose="020F0502020204030204" pitchFamily="34" charset="0"/>
              </a:rPr>
              <a:t>Assita</a:t>
            </a:r>
            <a:r>
              <a:rPr lang="it-IT" sz="1800" dirty="0">
                <a:effectLst/>
                <a:latin typeface="Georgia" panose="02040502050405020303" pitchFamily="18" charset="0"/>
                <a:ea typeface="Calibri" panose="020F0502020204030204" pitchFamily="34" charset="0"/>
              </a:rPr>
              <a:t> </a:t>
            </a:r>
            <a:r>
              <a:rPr lang="it-IT" sz="1800" dirty="0" err="1">
                <a:effectLst/>
                <a:latin typeface="Georgia" panose="02040502050405020303" pitchFamily="18" charset="0"/>
                <a:ea typeface="Calibri" panose="020F0502020204030204" pitchFamily="34" charset="0"/>
              </a:rPr>
              <a:t>Kanko</a:t>
            </a:r>
            <a:r>
              <a:rPr lang="it-IT" sz="1800" dirty="0">
                <a:effectLst/>
                <a:latin typeface="Georgia" panose="02040502050405020303" pitchFamily="18" charset="0"/>
                <a:ea typeface="Calibri" panose="020F0502020204030204" pitchFamily="34" charset="0"/>
              </a:rPr>
              <a:t>, in quanto donna nera, non potrà più denunciare la povertà fiamminga. Ciascuno deve quindi tornare nel proprio </a:t>
            </a:r>
            <a:r>
              <a:rPr lang="it-IT" sz="1800" b="1" dirty="0">
                <a:effectLst/>
                <a:latin typeface="Georgia" panose="02040502050405020303" pitchFamily="18" charset="0"/>
                <a:ea typeface="Calibri" panose="020F0502020204030204" pitchFamily="34" charset="0"/>
              </a:rPr>
              <a:t>recinto</a:t>
            </a:r>
            <a:r>
              <a:rPr lang="it-IT" sz="1800" dirty="0">
                <a:effectLst/>
                <a:latin typeface="Georgia" panose="02040502050405020303" pitchFamily="18" charset="0"/>
                <a:ea typeface="Calibri" panose="020F0502020204030204" pitchFamily="34" charset="0"/>
              </a:rPr>
              <a:t> razziale o di genere.</a:t>
            </a:r>
          </a:p>
          <a:p>
            <a:pPr marL="0" indent="0">
              <a:buNone/>
            </a:pPr>
            <a:r>
              <a:rPr lang="it-IT" sz="1800" dirty="0">
                <a:effectLst/>
                <a:latin typeface="Georgia" panose="02040502050405020303" pitchFamily="18" charset="0"/>
                <a:ea typeface="Calibri" panose="020F0502020204030204" pitchFamily="34" charset="0"/>
              </a:rPr>
              <a:t>È una strada senza uscita. Tom </a:t>
            </a:r>
            <a:r>
              <a:rPr lang="it-IT" sz="1800" dirty="0" err="1">
                <a:effectLst/>
                <a:latin typeface="Georgia" panose="02040502050405020303" pitchFamily="18" charset="0"/>
                <a:ea typeface="Calibri" panose="020F0502020204030204" pitchFamily="34" charset="0"/>
              </a:rPr>
              <a:t>Lanoye</a:t>
            </a:r>
            <a:r>
              <a:rPr lang="it-IT" sz="1800" dirty="0">
                <a:effectLst/>
                <a:latin typeface="Georgia" panose="02040502050405020303" pitchFamily="18" charset="0"/>
                <a:ea typeface="Calibri" panose="020F0502020204030204" pitchFamily="34" charset="0"/>
              </a:rPr>
              <a:t>, in quanto bianco, non è autorizzato a </a:t>
            </a:r>
            <a:r>
              <a:rPr lang="it-IT" sz="1800" b="1" dirty="0">
                <a:effectLst/>
                <a:latin typeface="Georgia" panose="02040502050405020303" pitchFamily="18" charset="0"/>
                <a:ea typeface="Calibri" panose="020F0502020204030204" pitchFamily="34" charset="0"/>
              </a:rPr>
              <a:t>parlare dell'ingiustizia </a:t>
            </a:r>
            <a:r>
              <a:rPr lang="it-IT" sz="1800" dirty="0">
                <a:effectLst/>
                <a:latin typeface="Georgia" panose="02040502050405020303" pitchFamily="18" charset="0"/>
                <a:ea typeface="Calibri" panose="020F0502020204030204" pitchFamily="34" charset="0"/>
              </a:rPr>
              <a:t>dell'apartheid in Sudafrica. Oppure </a:t>
            </a:r>
            <a:r>
              <a:rPr lang="it-IT" sz="1800" dirty="0" err="1">
                <a:effectLst/>
                <a:latin typeface="Georgia" panose="02040502050405020303" pitchFamily="18" charset="0"/>
                <a:ea typeface="Calibri" panose="020F0502020204030204" pitchFamily="34" charset="0"/>
              </a:rPr>
              <a:t>Assita</a:t>
            </a:r>
            <a:r>
              <a:rPr lang="it-IT" sz="1800" dirty="0">
                <a:effectLst/>
                <a:latin typeface="Georgia" panose="02040502050405020303" pitchFamily="18" charset="0"/>
                <a:ea typeface="Calibri" panose="020F0502020204030204" pitchFamily="34" charset="0"/>
              </a:rPr>
              <a:t> </a:t>
            </a:r>
            <a:r>
              <a:rPr lang="it-IT" sz="1800" dirty="0" err="1">
                <a:effectLst/>
                <a:latin typeface="Georgia" panose="02040502050405020303" pitchFamily="18" charset="0"/>
                <a:ea typeface="Calibri" panose="020F0502020204030204" pitchFamily="34" charset="0"/>
              </a:rPr>
              <a:t>Kanko</a:t>
            </a:r>
            <a:r>
              <a:rPr lang="it-IT" sz="1800" dirty="0">
                <a:effectLst/>
                <a:latin typeface="Georgia" panose="02040502050405020303" pitchFamily="18" charset="0"/>
                <a:ea typeface="Calibri" panose="020F0502020204030204" pitchFamily="34" charset="0"/>
              </a:rPr>
              <a:t>, in quanto donna nera, non può più denunciare la povertà fiamminga. Ognuno deve quindi tornarsene nella sua </a:t>
            </a:r>
            <a:r>
              <a:rPr lang="it-IT" sz="1800" b="1" dirty="0">
                <a:effectLst/>
                <a:latin typeface="Georgia" panose="02040502050405020303" pitchFamily="18" charset="0"/>
                <a:ea typeface="Calibri" panose="020F0502020204030204" pitchFamily="34" charset="0"/>
              </a:rPr>
              <a:t>nicchia</a:t>
            </a:r>
            <a:r>
              <a:rPr lang="it-IT" sz="1800" dirty="0">
                <a:effectLst/>
                <a:latin typeface="Georgia" panose="02040502050405020303" pitchFamily="18" charset="0"/>
                <a:ea typeface="Calibri" panose="020F0502020204030204" pitchFamily="34" charset="0"/>
              </a:rPr>
              <a:t> etnica o di genere.</a:t>
            </a:r>
          </a:p>
          <a:p>
            <a:pPr marL="0" indent="0">
              <a:buNone/>
            </a:pPr>
            <a:r>
              <a:rPr lang="it-IT" sz="1800" dirty="0">
                <a:effectLst/>
                <a:latin typeface="Georgia" panose="02040502050405020303" pitchFamily="18" charset="0"/>
                <a:ea typeface="Calibri" panose="020F0502020204030204" pitchFamily="34" charset="0"/>
              </a:rPr>
              <a:t>È un percorso senza via d’uscita. Tom </a:t>
            </a:r>
            <a:r>
              <a:rPr lang="it-IT" sz="1800" dirty="0" err="1">
                <a:effectLst/>
                <a:latin typeface="Georgia" panose="02040502050405020303" pitchFamily="18" charset="0"/>
                <a:ea typeface="Calibri" panose="020F0502020204030204" pitchFamily="34" charset="0"/>
              </a:rPr>
              <a:t>Lanoye</a:t>
            </a:r>
            <a:r>
              <a:rPr lang="it-IT" sz="1800" dirty="0">
                <a:effectLst/>
                <a:latin typeface="Georgia" panose="02040502050405020303" pitchFamily="18" charset="0"/>
                <a:ea typeface="Calibri" panose="020F0502020204030204" pitchFamily="34" charset="0"/>
              </a:rPr>
              <a:t> non potrebbe più </a:t>
            </a:r>
            <a:r>
              <a:rPr lang="it-IT" sz="1800" b="1" dirty="0">
                <a:effectLst/>
                <a:latin typeface="Georgia" panose="02040502050405020303" pitchFamily="18" charset="0"/>
                <a:ea typeface="Calibri" panose="020F0502020204030204" pitchFamily="34" charset="0"/>
              </a:rPr>
              <a:t>scrivere delle ingiustizie </a:t>
            </a:r>
            <a:r>
              <a:rPr lang="it-IT" sz="1800" dirty="0">
                <a:effectLst/>
                <a:latin typeface="Georgia" panose="02040502050405020303" pitchFamily="18" charset="0"/>
                <a:ea typeface="Calibri" panose="020F0502020204030204" pitchFamily="34" charset="0"/>
              </a:rPr>
              <a:t>dell’apartheid in Sud Africa in quanto uomo bianco; o </a:t>
            </a:r>
            <a:r>
              <a:rPr lang="it-IT" sz="1800" dirty="0" err="1">
                <a:effectLst/>
                <a:latin typeface="Georgia" panose="02040502050405020303" pitchFamily="18" charset="0"/>
                <a:ea typeface="Calibri" panose="020F0502020204030204" pitchFamily="34" charset="0"/>
              </a:rPr>
              <a:t>Assita</a:t>
            </a:r>
            <a:r>
              <a:rPr lang="it-IT" sz="1800" dirty="0">
                <a:effectLst/>
                <a:latin typeface="Georgia" panose="02040502050405020303" pitchFamily="18" charset="0"/>
                <a:ea typeface="Calibri" panose="020F0502020204030204" pitchFamily="34" charset="0"/>
              </a:rPr>
              <a:t> </a:t>
            </a:r>
            <a:r>
              <a:rPr lang="it-IT" sz="1800" dirty="0" err="1">
                <a:effectLst/>
                <a:latin typeface="Georgia" panose="02040502050405020303" pitchFamily="18" charset="0"/>
                <a:ea typeface="Calibri" panose="020F0502020204030204" pitchFamily="34" charset="0"/>
              </a:rPr>
              <a:t>Kanko</a:t>
            </a:r>
            <a:r>
              <a:rPr lang="it-IT" sz="1800" dirty="0">
                <a:effectLst/>
                <a:latin typeface="Georgia" panose="02040502050405020303" pitchFamily="18" charset="0"/>
                <a:ea typeface="Calibri" panose="020F0502020204030204" pitchFamily="34" charset="0"/>
              </a:rPr>
              <a:t> non potrebbe più denunciare la povertà delle Fiandre in quanto donna nera. Tutti dovrebbero rinchiudersi nella loro scatola etnica o di genere. </a:t>
            </a:r>
          </a:p>
          <a:p>
            <a:pPr marL="0" indent="0">
              <a:buNone/>
            </a:pPr>
            <a:r>
              <a:rPr lang="it-IT"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È un vicolo cieco. Allora Tom </a:t>
            </a:r>
            <a:r>
              <a:rPr lang="it-IT" sz="1800" dirty="0" err="1">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Lanoye</a:t>
            </a:r>
            <a:r>
              <a:rPr lang="it-IT"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in quanto bianco, non può più scrivere </a:t>
            </a:r>
            <a:r>
              <a:rPr lang="it-IT" sz="1800"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riguardo l’ingiustizia </a:t>
            </a:r>
            <a:r>
              <a:rPr lang="it-IT"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dell’apartheid in Sud Africa, o </a:t>
            </a:r>
            <a:r>
              <a:rPr lang="it-IT" sz="1800" dirty="0" err="1">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Assita</a:t>
            </a:r>
            <a:r>
              <a:rPr lang="it-IT"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a:t>
            </a:r>
            <a:r>
              <a:rPr lang="it-IT" sz="1800" dirty="0" err="1">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Kanko</a:t>
            </a:r>
            <a:r>
              <a:rPr lang="it-IT"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in quanto donna nera, non può più denunciare la povertà fiamminga.  Ognuno deve rimanere nella propria </a:t>
            </a:r>
            <a:r>
              <a:rPr lang="it-IT" sz="1800"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nicchia</a:t>
            </a:r>
            <a:r>
              <a:rPr lang="it-IT"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razziale o di genere.</a:t>
            </a:r>
            <a:endParaRPr lang="it-IT" sz="18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buNone/>
            </a:pPr>
            <a:r>
              <a:rPr lang="it-IT" sz="1800" dirty="0">
                <a:effectLst/>
                <a:latin typeface="Georgia" panose="02040502050405020303" pitchFamily="18" charset="0"/>
                <a:ea typeface="Arial" panose="020B0604020202020204" pitchFamily="34" charset="0"/>
              </a:rPr>
              <a:t>Si tratta di una strada senza fine. Tom </a:t>
            </a:r>
            <a:r>
              <a:rPr lang="it-IT" sz="1800" dirty="0" err="1">
                <a:effectLst/>
                <a:latin typeface="Georgia" panose="02040502050405020303" pitchFamily="18" charset="0"/>
                <a:ea typeface="Arial" panose="020B0604020202020204" pitchFamily="34" charset="0"/>
              </a:rPr>
              <a:t>Lanoye</a:t>
            </a:r>
            <a:r>
              <a:rPr lang="it-IT" sz="1800" dirty="0">
                <a:effectLst/>
                <a:latin typeface="Georgia" panose="02040502050405020303" pitchFamily="18" charset="0"/>
                <a:ea typeface="Arial" panose="020B0604020202020204" pitchFamily="34" charset="0"/>
              </a:rPr>
              <a:t>, quindi, in quanto uomo bianco non può </a:t>
            </a:r>
            <a:r>
              <a:rPr lang="it-IT" sz="1800" b="1" dirty="0">
                <a:effectLst/>
                <a:latin typeface="Georgia" panose="02040502050405020303" pitchFamily="18" charset="0"/>
                <a:ea typeface="Arial" panose="020B0604020202020204" pitchFamily="34" charset="0"/>
              </a:rPr>
              <a:t>più raccontare le ingiustizie </a:t>
            </a:r>
            <a:r>
              <a:rPr lang="it-IT" sz="1800" dirty="0">
                <a:effectLst/>
                <a:latin typeface="Georgia" panose="02040502050405020303" pitchFamily="18" charset="0"/>
                <a:ea typeface="Arial" panose="020B0604020202020204" pitchFamily="34" charset="0"/>
              </a:rPr>
              <a:t>dell’apartheid in Sud Africa, come anche </a:t>
            </a:r>
            <a:r>
              <a:rPr lang="it-IT" sz="1800" dirty="0" err="1">
                <a:effectLst/>
                <a:latin typeface="Georgia" panose="02040502050405020303" pitchFamily="18" charset="0"/>
                <a:ea typeface="Arial" panose="020B0604020202020204" pitchFamily="34" charset="0"/>
              </a:rPr>
              <a:t>Assita</a:t>
            </a:r>
            <a:r>
              <a:rPr lang="it-IT" sz="1800" dirty="0">
                <a:effectLst/>
                <a:latin typeface="Georgia" panose="02040502050405020303" pitchFamily="18" charset="0"/>
                <a:ea typeface="Arial" panose="020B0604020202020204" pitchFamily="34" charset="0"/>
              </a:rPr>
              <a:t> </a:t>
            </a:r>
            <a:r>
              <a:rPr lang="it-IT" sz="1800" dirty="0" err="1">
                <a:effectLst/>
                <a:latin typeface="Georgia" panose="02040502050405020303" pitchFamily="18" charset="0"/>
                <a:ea typeface="Arial" panose="020B0604020202020204" pitchFamily="34" charset="0"/>
              </a:rPr>
              <a:t>Kanko</a:t>
            </a:r>
            <a:r>
              <a:rPr lang="it-IT" sz="1800" dirty="0">
                <a:effectLst/>
                <a:latin typeface="Georgia" panose="02040502050405020303" pitchFamily="18" charset="0"/>
                <a:ea typeface="Arial" panose="020B0604020202020204" pitchFamily="34" charset="0"/>
              </a:rPr>
              <a:t>, in quanto donna nera, non può più denunciare la povertà delle Fiandre. Ognuno deve tornare nel suo </a:t>
            </a:r>
            <a:r>
              <a:rPr lang="it-IT" sz="1800" b="1" dirty="0">
                <a:effectLst/>
                <a:latin typeface="Georgia" panose="02040502050405020303" pitchFamily="18" charset="0"/>
                <a:ea typeface="Arial" panose="020B0604020202020204" pitchFamily="34" charset="0"/>
              </a:rPr>
              <a:t>angolino</a:t>
            </a:r>
            <a:r>
              <a:rPr lang="it-IT" sz="1800" dirty="0">
                <a:effectLst/>
                <a:latin typeface="Georgia" panose="02040502050405020303" pitchFamily="18" charset="0"/>
                <a:ea typeface="Arial" panose="020B0604020202020204" pitchFamily="34" charset="0"/>
              </a:rPr>
              <a:t>, calcato dal genere e dal colore della pelle.</a:t>
            </a:r>
          </a:p>
          <a:p>
            <a:pPr marL="0" indent="0">
              <a:buNone/>
            </a:pPr>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p:txBody>
      </p:sp>
      <p:sp>
        <p:nvSpPr>
          <p:cNvPr id="7" name="Segnaposto contenuto 3">
            <a:extLst>
              <a:ext uri="{FF2B5EF4-FFF2-40B4-BE49-F238E27FC236}">
                <a16:creationId xmlns:a16="http://schemas.microsoft.com/office/drawing/2014/main" id="{11BA4BD7-AC9B-04E1-A6EE-C418DDCF2427}"/>
              </a:ext>
            </a:extLst>
          </p:cNvPr>
          <p:cNvSpPr txBox="1">
            <a:spLocks/>
          </p:cNvSpPr>
          <p:nvPr/>
        </p:nvSpPr>
        <p:spPr>
          <a:xfrm>
            <a:off x="4486941" y="0"/>
            <a:ext cx="7792200"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
        <p:nvSpPr>
          <p:cNvPr id="9" name="CasellaDiTesto 8">
            <a:extLst>
              <a:ext uri="{FF2B5EF4-FFF2-40B4-BE49-F238E27FC236}">
                <a16:creationId xmlns:a16="http://schemas.microsoft.com/office/drawing/2014/main" id="{45FE2DA1-FE4F-012B-6524-913B1DDCB754}"/>
              </a:ext>
            </a:extLst>
          </p:cNvPr>
          <p:cNvSpPr txBox="1"/>
          <p:nvPr/>
        </p:nvSpPr>
        <p:spPr>
          <a:xfrm>
            <a:off x="108987" y="0"/>
            <a:ext cx="3835696" cy="5447645"/>
          </a:xfrm>
          <a:prstGeom prst="rect">
            <a:avLst/>
          </a:prstGeom>
          <a:noFill/>
        </p:spPr>
        <p:txBody>
          <a:bodyPr wrap="square">
            <a:spAutoFit/>
          </a:bodyPr>
          <a:lstStyle/>
          <a:p>
            <a:endParaRPr lang="it-IT" sz="3200" b="0" i="0" u="none" strike="noStrike" baseline="0" dirty="0">
              <a:solidFill>
                <a:srgbClr val="000000"/>
              </a:solidFill>
              <a:latin typeface="Georgia" panose="02040502050405020303" pitchFamily="18" charset="0"/>
            </a:endParaRPr>
          </a:p>
          <a:p>
            <a:endParaRPr lang="it-IT" sz="3200" b="0" i="0" u="none" strike="noStrike" baseline="0" dirty="0">
              <a:solidFill>
                <a:srgbClr val="000000"/>
              </a:solidFill>
              <a:latin typeface="Georgia" panose="02040502050405020303" pitchFamily="18" charset="0"/>
            </a:endParaRPr>
          </a:p>
          <a:p>
            <a:endParaRPr lang="it-IT" sz="32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r>
              <a:rPr lang="nl-NL" sz="1800" b="0" i="0" u="none" strike="noStrike" baseline="0" dirty="0">
                <a:solidFill>
                  <a:srgbClr val="000000"/>
                </a:solidFill>
                <a:latin typeface="Georgia" panose="02040502050405020303" pitchFamily="18" charset="0"/>
              </a:rPr>
              <a:t>Dat is een straatje zonder eind. Tom Lanoye </a:t>
            </a:r>
            <a:r>
              <a:rPr lang="nl-NL" sz="1800" b="1" i="0" u="none" strike="noStrike" baseline="0" dirty="0">
                <a:solidFill>
                  <a:srgbClr val="000000"/>
                </a:solidFill>
                <a:latin typeface="Georgia" panose="02040502050405020303" pitchFamily="18" charset="0"/>
              </a:rPr>
              <a:t>mag</a:t>
            </a:r>
            <a:r>
              <a:rPr lang="nl-NL" sz="1800" b="0" i="0" u="none" strike="noStrike" baseline="0" dirty="0">
                <a:solidFill>
                  <a:srgbClr val="000000"/>
                </a:solidFill>
                <a:latin typeface="Georgia" panose="02040502050405020303" pitchFamily="18" charset="0"/>
              </a:rPr>
              <a:t> dan als blanke man niet meer schrijven over het onrecht van de apartheid in Zuid-Afrika. Maar ook: </a:t>
            </a:r>
            <a:r>
              <a:rPr lang="nl-NL" sz="1800" b="0" i="0" u="none" strike="noStrike" baseline="0" dirty="0" err="1">
                <a:solidFill>
                  <a:srgbClr val="000000"/>
                </a:solidFill>
                <a:latin typeface="Georgia" panose="02040502050405020303" pitchFamily="18" charset="0"/>
              </a:rPr>
              <a:t>Assita</a:t>
            </a:r>
            <a:r>
              <a:rPr lang="nl-NL" sz="1800" b="0" i="0" u="none" strike="noStrike" baseline="0" dirty="0">
                <a:solidFill>
                  <a:srgbClr val="000000"/>
                </a:solidFill>
                <a:latin typeface="Georgia" panose="02040502050405020303" pitchFamily="18" charset="0"/>
              </a:rPr>
              <a:t> </a:t>
            </a:r>
            <a:r>
              <a:rPr lang="nl-NL" sz="1800" b="0" i="0" u="none" strike="noStrike" baseline="0" dirty="0" err="1">
                <a:solidFill>
                  <a:srgbClr val="000000"/>
                </a:solidFill>
                <a:latin typeface="Georgia" panose="02040502050405020303" pitchFamily="18" charset="0"/>
              </a:rPr>
              <a:t>Kanko</a:t>
            </a:r>
            <a:r>
              <a:rPr lang="nl-NL" sz="1800" b="0" i="0" u="none" strike="noStrike" baseline="0" dirty="0">
                <a:solidFill>
                  <a:srgbClr val="000000"/>
                </a:solidFill>
                <a:latin typeface="Georgia" panose="02040502050405020303" pitchFamily="18" charset="0"/>
              </a:rPr>
              <a:t> </a:t>
            </a:r>
            <a:r>
              <a:rPr lang="nl-NL" sz="1800" b="1" i="0" u="none" strike="noStrike" baseline="0" dirty="0">
                <a:solidFill>
                  <a:srgbClr val="000000"/>
                </a:solidFill>
                <a:latin typeface="Georgia" panose="02040502050405020303" pitchFamily="18" charset="0"/>
              </a:rPr>
              <a:t>mag</a:t>
            </a:r>
            <a:r>
              <a:rPr lang="nl-NL" sz="1800" b="0" i="0" u="none" strike="noStrike" baseline="0" dirty="0">
                <a:solidFill>
                  <a:srgbClr val="000000"/>
                </a:solidFill>
                <a:latin typeface="Georgia" panose="02040502050405020303" pitchFamily="18" charset="0"/>
              </a:rPr>
              <a:t> dan als zwarte vrouw geen Vlaamse armoede meer aanklagen. </a:t>
            </a:r>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r>
              <a:rPr lang="nl-NL" sz="1800" b="0" i="0" u="none" strike="noStrike" baseline="0" dirty="0">
                <a:solidFill>
                  <a:srgbClr val="000000"/>
                </a:solidFill>
                <a:latin typeface="Georgia" panose="02040502050405020303" pitchFamily="18" charset="0"/>
              </a:rPr>
              <a:t>Iedereen moet dan terug in zijn raciale hokje of genderhokje.</a:t>
            </a:r>
            <a:endParaRPr lang="it-IT" dirty="0"/>
          </a:p>
        </p:txBody>
      </p:sp>
      <p:sp>
        <p:nvSpPr>
          <p:cNvPr id="10" name="Segnaposto contenuto 3">
            <a:extLst>
              <a:ext uri="{FF2B5EF4-FFF2-40B4-BE49-F238E27FC236}">
                <a16:creationId xmlns:a16="http://schemas.microsoft.com/office/drawing/2014/main" id="{DC69B2EA-A04B-8F0E-4930-7699B046F31F}"/>
              </a:ext>
            </a:extLst>
          </p:cNvPr>
          <p:cNvSpPr txBox="1">
            <a:spLocks/>
          </p:cNvSpPr>
          <p:nvPr/>
        </p:nvSpPr>
        <p:spPr>
          <a:xfrm>
            <a:off x="4576431" y="127590"/>
            <a:ext cx="7517217"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4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10221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a:extLst>
              <a:ext uri="{FF2B5EF4-FFF2-40B4-BE49-F238E27FC236}">
                <a16:creationId xmlns:a16="http://schemas.microsoft.com/office/drawing/2014/main" id="{65F55E62-08B9-1C47-7D60-BE37822BF964}"/>
              </a:ext>
            </a:extLst>
          </p:cNvPr>
          <p:cNvSpPr>
            <a:spLocks noGrp="1"/>
          </p:cNvSpPr>
          <p:nvPr>
            <p:ph sz="half" idx="2"/>
          </p:nvPr>
        </p:nvSpPr>
        <p:spPr>
          <a:xfrm>
            <a:off x="5029201" y="1137683"/>
            <a:ext cx="6422064" cy="5082363"/>
          </a:xfrm>
        </p:spPr>
        <p:txBody>
          <a:bodyPr>
            <a:normAutofit/>
          </a:bodyPr>
          <a:lstStyle/>
          <a:p>
            <a:pPr marL="0" indent="0">
              <a:lnSpc>
                <a:spcPct val="115000"/>
              </a:lnSpc>
              <a:spcAft>
                <a:spcPts val="800"/>
              </a:spcAft>
              <a:buNone/>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None/>
            </a:pPr>
            <a:endParaRPr lang="it-IT" sz="17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None/>
            </a:pPr>
            <a:endParaRPr lang="it-IT" sz="16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800" kern="100" dirty="0">
              <a:effectLst/>
              <a:latin typeface="Georgia" panose="02040502050405020303" pitchFamily="18" charset="0"/>
              <a:ea typeface="Aptos" panose="020B0004020202020204" pitchFamily="34" charset="0"/>
              <a:cs typeface="Times New Roman" panose="02020603050405020304" pitchFamily="18" charset="0"/>
            </a:endParaRPr>
          </a:p>
        </p:txBody>
      </p:sp>
      <p:sp>
        <p:nvSpPr>
          <p:cNvPr id="2" name="Segnaposto contenuto 2">
            <a:extLst>
              <a:ext uri="{FF2B5EF4-FFF2-40B4-BE49-F238E27FC236}">
                <a16:creationId xmlns:a16="http://schemas.microsoft.com/office/drawing/2014/main" id="{CB87E0A5-0FC1-E2C1-9A71-182854167DDC}"/>
              </a:ext>
            </a:extLst>
          </p:cNvPr>
          <p:cNvSpPr txBox="1">
            <a:spLocks/>
          </p:cNvSpPr>
          <p:nvPr/>
        </p:nvSpPr>
        <p:spPr>
          <a:xfrm>
            <a:off x="4816549" y="243279"/>
            <a:ext cx="7266465" cy="6371441"/>
          </a:xfrm>
          <a:prstGeom prst="rect">
            <a:avLst/>
          </a:prstGeom>
        </p:spPr>
        <p:txBody>
          <a:bodyPr vert="horz" lIns="0" tIns="0" rIns="0" bIns="0" rtlCol="0">
            <a:normAutofit fontScale="92500" lnSpcReduction="10000"/>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it-IT" sz="900" dirty="0">
              <a:solidFill>
                <a:srgbClr val="000000"/>
              </a:solidFill>
              <a:latin typeface="Georgia" panose="02040502050405020303" pitchFamily="18" charset="0"/>
            </a:endParaRPr>
          </a:p>
          <a:p>
            <a:pPr marL="0" indent="0" algn="just">
              <a:lnSpc>
                <a:spcPct val="115000"/>
              </a:lnSpc>
              <a:buNone/>
            </a:pP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Rendere l’identità assoluta è </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pericoloso. Qualsiasi categoria identitaria trova da qualche parte nel proprio passato un buon motivo per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sentirsi in colpa</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donne, neri, fiamminghi, ottentotti, catalani, e così via. Non è possibile trovare un equilibrio tra queste categorie, figuriamoci compensarle, in quanto ciò implicherebbe comunque selettività e scelte ideologiche. Ciò che conta nella nostra attuale società è, chiaramente,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agire</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contro le palesi manifestazioni di discriminazione. Il fatto che molti pensatori identitari </a:t>
            </a:r>
            <a:r>
              <a:rPr lang="it-IT" sz="1600" b="1" kern="100" dirty="0">
                <a:effectLst/>
                <a:latin typeface="Georgia" panose="02040502050405020303" pitchFamily="18" charset="0"/>
                <a:ea typeface="Calibri" panose="020F0502020204030204" pitchFamily="34" charset="0"/>
                <a:cs typeface="Times New Roman" panose="02020603050405020304" pitchFamily="18" charset="0"/>
              </a:rPr>
              <a:t>contribuiscano</a:t>
            </a:r>
            <a:r>
              <a:rPr lang="it-IT" sz="1600" kern="100" dirty="0">
                <a:effectLst/>
                <a:latin typeface="Georgia" panose="02040502050405020303" pitchFamily="18" charset="0"/>
                <a:ea typeface="Calibri" panose="020F0502020204030204" pitchFamily="34" charset="0"/>
                <a:cs typeface="Times New Roman" panose="02020603050405020304" pitchFamily="18" charset="0"/>
              </a:rPr>
              <a:t> alla polarizzazione della società – uomo contro donna, bianco contro nero, belga contro olandese, est contro ovest – costituisce, pertanto, un problema non indifferente. Ragionare per categorie binarie polarizza ed esclude qualsiasi sfumatura ed eterogeneità.</a:t>
            </a:r>
          </a:p>
          <a:p>
            <a:pPr marL="0" indent="0">
              <a:buNone/>
            </a:pPr>
            <a:endParaRPr lang="it-IT" sz="1800" dirty="0">
              <a:solidFill>
                <a:srgbClr val="000000"/>
              </a:solidFill>
              <a:latin typeface="Georgia" panose="02040502050405020303" pitchFamily="18" charset="0"/>
            </a:endParaRPr>
          </a:p>
          <a:p>
            <a:pPr marL="0" indent="0">
              <a:buNone/>
            </a:pPr>
            <a:r>
              <a:rPr lang="it-IT" sz="1800" kern="100" dirty="0">
                <a:effectLst/>
                <a:latin typeface="Times New Roman" panose="02020603050405020304" pitchFamily="18" charset="0"/>
                <a:ea typeface="Calibri" panose="020F0502020204030204" pitchFamily="34" charset="0"/>
                <a:cs typeface="Times New Roman" panose="02020603050405020304" pitchFamily="18" charset="0"/>
              </a:rPr>
              <a:t>Quello del </a:t>
            </a:r>
            <a:r>
              <a:rPr lang="it-IT" sz="1800" b="1" kern="100" dirty="0">
                <a:effectLst/>
                <a:latin typeface="Times New Roman" panose="02020603050405020304" pitchFamily="18" charset="0"/>
                <a:ea typeface="Calibri" panose="020F0502020204030204" pitchFamily="34" charset="0"/>
                <a:cs typeface="Times New Roman" panose="02020603050405020304" pitchFamily="18" charset="0"/>
              </a:rPr>
              <a:t>riassorbimento</a:t>
            </a:r>
            <a:r>
              <a:rPr lang="it-IT" sz="1800" kern="100" dirty="0">
                <a:effectLst/>
                <a:latin typeface="Times New Roman" panose="02020603050405020304" pitchFamily="18" charset="0"/>
                <a:ea typeface="Calibri" panose="020F0502020204030204" pitchFamily="34" charset="0"/>
                <a:cs typeface="Times New Roman" panose="02020603050405020304" pitchFamily="18" charset="0"/>
              </a:rPr>
              <a:t> dell'identità è un percorso pericoloso. Ogni gruppo identitario trova da qualche parte nel passato un buon motivo </a:t>
            </a:r>
            <a:r>
              <a:rPr lang="it-IT" sz="1800" b="1" kern="100" dirty="0">
                <a:effectLst/>
                <a:latin typeface="Times New Roman" panose="02020603050405020304" pitchFamily="18" charset="0"/>
                <a:ea typeface="Calibri" panose="020F0502020204030204" pitchFamily="34" charset="0"/>
                <a:cs typeface="Times New Roman" panose="02020603050405020304" pitchFamily="18" charset="0"/>
              </a:rPr>
              <a:t>per sentirsi in colpa</a:t>
            </a:r>
            <a:r>
              <a:rPr lang="it-IT" sz="1800" kern="100" dirty="0">
                <a:effectLst/>
                <a:latin typeface="Times New Roman" panose="02020603050405020304" pitchFamily="18" charset="0"/>
                <a:ea typeface="Calibri" panose="020F0502020204030204" pitchFamily="34" charset="0"/>
                <a:cs typeface="Times New Roman" panose="02020603050405020304" pitchFamily="18" charset="0"/>
              </a:rPr>
              <a:t>: le donne, i neri, i fiamminghi, gli ottentotti, i catalani e così via. Non è possibile </a:t>
            </a:r>
            <a:r>
              <a:rPr lang="it-IT" sz="1800" b="1" kern="100" dirty="0">
                <a:effectLst/>
                <a:latin typeface="Times New Roman" panose="02020603050405020304" pitchFamily="18" charset="0"/>
                <a:ea typeface="Calibri" panose="020F0502020204030204" pitchFamily="34" charset="0"/>
                <a:cs typeface="Times New Roman" panose="02020603050405020304" pitchFamily="18" charset="0"/>
              </a:rPr>
              <a:t>mettere in equilibrio </a:t>
            </a:r>
            <a:r>
              <a:rPr lang="it-IT" sz="1800" kern="100" dirty="0">
                <a:effectLst/>
                <a:latin typeface="Times New Roman" panose="02020603050405020304" pitchFamily="18" charset="0"/>
                <a:ea typeface="Calibri" panose="020F0502020204030204" pitchFamily="34" charset="0"/>
                <a:cs typeface="Times New Roman" panose="02020603050405020304" pitchFamily="18" charset="0"/>
              </a:rPr>
              <a:t>gli uni con gli altri, né tantomeno è possibile compensarli, perché questo porta sempre a selettività e a scelte ideologiche. Il punto è: nella nostra società attuale, è necessario </a:t>
            </a:r>
            <a:r>
              <a:rPr lang="it-IT" sz="1800" b="1" kern="100" dirty="0">
                <a:effectLst/>
                <a:latin typeface="Times New Roman" panose="02020603050405020304" pitchFamily="18" charset="0"/>
                <a:ea typeface="Calibri" panose="020F0502020204030204" pitchFamily="34" charset="0"/>
                <a:cs typeface="Times New Roman" panose="02020603050405020304" pitchFamily="18" charset="0"/>
              </a:rPr>
              <a:t>agire in modo deciso </a:t>
            </a:r>
            <a:r>
              <a:rPr lang="it-IT" sz="1800" kern="100" dirty="0">
                <a:effectLst/>
                <a:latin typeface="Times New Roman" panose="02020603050405020304" pitchFamily="18" charset="0"/>
                <a:ea typeface="Calibri" panose="020F0502020204030204" pitchFamily="34" charset="0"/>
                <a:cs typeface="Times New Roman" panose="02020603050405020304" pitchFamily="18" charset="0"/>
              </a:rPr>
              <a:t>contro le manifestazioni evidenti di discriminazione. Un grosso problema è che molti pensatori identitari </a:t>
            </a:r>
            <a:r>
              <a:rPr lang="it-IT" sz="1800" b="1" kern="100" dirty="0">
                <a:effectLst/>
                <a:latin typeface="Times New Roman" panose="02020603050405020304" pitchFamily="18" charset="0"/>
                <a:ea typeface="Calibri" panose="020F0502020204030204" pitchFamily="34" charset="0"/>
                <a:cs typeface="Times New Roman" panose="02020603050405020304" pitchFamily="18" charset="0"/>
              </a:rPr>
              <a:t>contribuiscono</a:t>
            </a:r>
            <a:r>
              <a:rPr lang="it-IT" sz="1800" kern="100" dirty="0">
                <a:effectLst/>
                <a:latin typeface="Times New Roman" panose="02020603050405020304" pitchFamily="18" charset="0"/>
                <a:ea typeface="Calibri" panose="020F0502020204030204" pitchFamily="34" charset="0"/>
                <a:cs typeface="Times New Roman" panose="02020603050405020304" pitchFamily="18" charset="0"/>
              </a:rPr>
              <a:t> alla polarizzazione della società: uomini contro donne, bianchi contro neri, belgi contro olandesi, est contro ovest. Pensare in categorie binarie polarizza ed esclude le sfumature e la stratificazione.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sz="1800" dirty="0">
              <a:solidFill>
                <a:srgbClr val="000000"/>
              </a:solidFill>
              <a:latin typeface="Georgia" panose="02040502050405020303" pitchFamily="18" charset="0"/>
            </a:endParaRPr>
          </a:p>
          <a:p>
            <a:endParaRPr lang="it-IT" sz="1800" dirty="0">
              <a:solidFill>
                <a:srgbClr val="000000"/>
              </a:solidFill>
              <a:latin typeface="Georgia" panose="02040502050405020303" pitchFamily="18" charset="0"/>
            </a:endParaRPr>
          </a:p>
        </p:txBody>
      </p:sp>
      <p:sp>
        <p:nvSpPr>
          <p:cNvPr id="7" name="Segnaposto contenuto 3">
            <a:extLst>
              <a:ext uri="{FF2B5EF4-FFF2-40B4-BE49-F238E27FC236}">
                <a16:creationId xmlns:a16="http://schemas.microsoft.com/office/drawing/2014/main" id="{11BA4BD7-AC9B-04E1-A6EE-C418DDCF2427}"/>
              </a:ext>
            </a:extLst>
          </p:cNvPr>
          <p:cNvSpPr txBox="1">
            <a:spLocks/>
          </p:cNvSpPr>
          <p:nvPr/>
        </p:nvSpPr>
        <p:spPr>
          <a:xfrm>
            <a:off x="4486941" y="0"/>
            <a:ext cx="7792200"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
        <p:nvSpPr>
          <p:cNvPr id="9" name="CasellaDiTesto 8">
            <a:extLst>
              <a:ext uri="{FF2B5EF4-FFF2-40B4-BE49-F238E27FC236}">
                <a16:creationId xmlns:a16="http://schemas.microsoft.com/office/drawing/2014/main" id="{45FE2DA1-FE4F-012B-6524-913B1DDCB754}"/>
              </a:ext>
            </a:extLst>
          </p:cNvPr>
          <p:cNvSpPr txBox="1"/>
          <p:nvPr/>
        </p:nvSpPr>
        <p:spPr>
          <a:xfrm>
            <a:off x="108987" y="0"/>
            <a:ext cx="4467444" cy="6186309"/>
          </a:xfrm>
          <a:prstGeom prst="rect">
            <a:avLst/>
          </a:prstGeom>
          <a:noFill/>
        </p:spPr>
        <p:txBody>
          <a:bodyPr wrap="square">
            <a:spAutoFit/>
          </a:bodyPr>
          <a:lstStyle/>
          <a:p>
            <a:endParaRPr lang="it-IT" sz="1800" b="0" i="0" u="none" strike="noStrike" baseline="0" dirty="0">
              <a:solidFill>
                <a:srgbClr val="000000"/>
              </a:solidFill>
              <a:latin typeface="Georgia" panose="02040502050405020303" pitchFamily="18" charset="0"/>
            </a:endParaRPr>
          </a:p>
          <a:p>
            <a:endParaRPr lang="it-IT" sz="1800" b="0" i="0" u="none" strike="noStrike" baseline="0" dirty="0">
              <a:solidFill>
                <a:srgbClr val="000000"/>
              </a:solidFill>
              <a:latin typeface="Georgia" panose="02040502050405020303" pitchFamily="18" charset="0"/>
            </a:endParaRPr>
          </a:p>
          <a:p>
            <a:r>
              <a:rPr lang="nl-NL" sz="1800" b="0" i="0" u="none" strike="noStrike" baseline="0" dirty="0">
                <a:solidFill>
                  <a:srgbClr val="000000"/>
                </a:solidFill>
                <a:latin typeface="Georgia" panose="02040502050405020303" pitchFamily="18" charset="0"/>
              </a:rPr>
              <a:t>Het </a:t>
            </a:r>
            <a:r>
              <a:rPr lang="nl-NL" sz="1800" b="1" i="0" u="none" strike="noStrike" baseline="0" dirty="0">
                <a:solidFill>
                  <a:srgbClr val="000000"/>
                </a:solidFill>
                <a:latin typeface="Georgia" panose="02040502050405020303" pitchFamily="18" charset="0"/>
              </a:rPr>
              <a:t>verabsoluteren</a:t>
            </a:r>
            <a:r>
              <a:rPr lang="nl-NL" sz="1800" b="0" i="0" u="none" strike="noStrike" baseline="0" dirty="0">
                <a:solidFill>
                  <a:srgbClr val="000000"/>
                </a:solidFill>
                <a:latin typeface="Georgia" panose="02040502050405020303" pitchFamily="18" charset="0"/>
              </a:rPr>
              <a:t> van identiteit is een gevaarlijk pad. Iedere </a:t>
            </a:r>
            <a:r>
              <a:rPr lang="nl-NL" sz="1800" b="0" i="0" u="none" strike="noStrike" baseline="0" dirty="0" err="1">
                <a:solidFill>
                  <a:srgbClr val="000000"/>
                </a:solidFill>
                <a:latin typeface="Georgia" panose="02040502050405020303" pitchFamily="18" charset="0"/>
              </a:rPr>
              <a:t>identitaire</a:t>
            </a:r>
            <a:r>
              <a:rPr lang="nl-NL" sz="1800" b="0" i="0" u="none" strike="noStrike" baseline="0" dirty="0">
                <a:solidFill>
                  <a:srgbClr val="000000"/>
                </a:solidFill>
                <a:latin typeface="Georgia" panose="02040502050405020303" pitchFamily="18" charset="0"/>
              </a:rPr>
              <a:t> categorie vindt ergens in het verleden wel een goede reden om </a:t>
            </a:r>
            <a:r>
              <a:rPr lang="nl-NL" sz="1800" b="1" i="0" u="none" strike="noStrike" baseline="0" dirty="0">
                <a:solidFill>
                  <a:srgbClr val="000000"/>
                </a:solidFill>
                <a:latin typeface="Georgia" panose="02040502050405020303" pitchFamily="18" charset="0"/>
              </a:rPr>
              <a:t>zich verongelijkt te voelen: </a:t>
            </a:r>
            <a:r>
              <a:rPr lang="nl-NL" sz="1800" b="0" i="0" u="none" strike="noStrike" baseline="0" dirty="0">
                <a:solidFill>
                  <a:srgbClr val="000000"/>
                </a:solidFill>
                <a:latin typeface="Georgia" panose="02040502050405020303" pitchFamily="18" charset="0"/>
              </a:rPr>
              <a:t>vrouwen, zwarten, Vlamingen, </a:t>
            </a:r>
            <a:r>
              <a:rPr lang="nl-NL" sz="1800" b="0" i="0" u="none" strike="noStrike" baseline="0" dirty="0" err="1">
                <a:solidFill>
                  <a:srgbClr val="000000"/>
                </a:solidFill>
                <a:latin typeface="Georgia" panose="02040502050405020303" pitchFamily="18" charset="0"/>
              </a:rPr>
              <a:t>hottentotten</a:t>
            </a:r>
            <a:r>
              <a:rPr lang="nl-NL" sz="1800" b="0" i="0" u="none" strike="noStrike" baseline="0" dirty="0">
                <a:solidFill>
                  <a:srgbClr val="000000"/>
                </a:solidFill>
                <a:latin typeface="Georgia" panose="02040502050405020303" pitchFamily="18" charset="0"/>
              </a:rPr>
              <a:t>, Catalanen, enzovoort. Je kunt dat onmogelijk </a:t>
            </a:r>
            <a:r>
              <a:rPr lang="nl-NL" sz="1800" b="1" i="0" u="none" strike="noStrike" baseline="0" dirty="0">
                <a:solidFill>
                  <a:srgbClr val="000000"/>
                </a:solidFill>
                <a:latin typeface="Georgia" panose="02040502050405020303" pitchFamily="18" charset="0"/>
              </a:rPr>
              <a:t>tegen elkaar afwegen</a:t>
            </a:r>
            <a:r>
              <a:rPr lang="nl-NL" sz="1800" b="0" i="0" u="none" strike="noStrike" baseline="0" dirty="0">
                <a:solidFill>
                  <a:srgbClr val="000000"/>
                </a:solidFill>
                <a:latin typeface="Georgia" panose="02040502050405020303" pitchFamily="18" charset="0"/>
              </a:rPr>
              <a:t>, laat staan compenseren, want dat leidt altijd tot -selectiviteit en ideologische keuzes. Waar het om gaat is: in onze huidige samenleving duidelijk </a:t>
            </a:r>
            <a:r>
              <a:rPr lang="nl-NL" sz="1800" b="1" i="0" u="none" strike="noStrike" baseline="0" dirty="0">
                <a:solidFill>
                  <a:srgbClr val="000000"/>
                </a:solidFill>
                <a:latin typeface="Georgia" panose="02040502050405020303" pitchFamily="18" charset="0"/>
              </a:rPr>
              <a:t>optreden</a:t>
            </a:r>
            <a:r>
              <a:rPr lang="nl-NL" sz="1800" b="0" i="0" u="none" strike="noStrike" baseline="0" dirty="0">
                <a:solidFill>
                  <a:srgbClr val="000000"/>
                </a:solidFill>
                <a:latin typeface="Georgia" panose="02040502050405020303" pitchFamily="18" charset="0"/>
              </a:rPr>
              <a:t> tegen evidente uitingen van discriminatie. Daarbij is het een groot probleem dat heel wat identiteitsdenkers de polarisering van de samenleving </a:t>
            </a:r>
            <a:r>
              <a:rPr lang="nl-NL" sz="1800" b="1" i="0" u="none" strike="noStrike" baseline="0" dirty="0">
                <a:solidFill>
                  <a:srgbClr val="000000"/>
                </a:solidFill>
                <a:latin typeface="Georgia" panose="02040502050405020303" pitchFamily="18" charset="0"/>
              </a:rPr>
              <a:t>in de hand werken</a:t>
            </a:r>
            <a:r>
              <a:rPr lang="nl-NL" sz="1800" b="0" i="0" u="none" strike="noStrike" baseline="0" dirty="0">
                <a:solidFill>
                  <a:srgbClr val="000000"/>
                </a:solidFill>
                <a:latin typeface="Georgia" panose="02040502050405020303" pitchFamily="18" charset="0"/>
              </a:rPr>
              <a:t>: man vs. vrouw, blank vs. zwart, Belg vs. Nederlander, Oost vs. West. Het denken in binaire categorieën polariseert en sluit nuance en meer </a:t>
            </a:r>
            <a:r>
              <a:rPr lang="nl-NL" sz="1800" b="0" i="0" u="none" strike="noStrike" baseline="0" dirty="0" err="1">
                <a:solidFill>
                  <a:srgbClr val="000000"/>
                </a:solidFill>
                <a:latin typeface="Georgia" panose="02040502050405020303" pitchFamily="18" charset="0"/>
              </a:rPr>
              <a:t>lagigheid</a:t>
            </a:r>
            <a:r>
              <a:rPr lang="nl-NL" sz="1800" b="0" i="0" u="none" strike="noStrike" baseline="0" dirty="0">
                <a:solidFill>
                  <a:srgbClr val="000000"/>
                </a:solidFill>
                <a:latin typeface="Georgia" panose="02040502050405020303" pitchFamily="18" charset="0"/>
              </a:rPr>
              <a:t> uit.</a:t>
            </a:r>
            <a:endParaRPr lang="it-IT" sz="1800" b="0" i="0" u="none" strike="noStrike" baseline="0" dirty="0">
              <a:solidFill>
                <a:srgbClr val="000000"/>
              </a:solidFill>
              <a:latin typeface="Georgia" panose="02040502050405020303" pitchFamily="18" charset="0"/>
            </a:endParaRPr>
          </a:p>
        </p:txBody>
      </p:sp>
      <p:sp>
        <p:nvSpPr>
          <p:cNvPr id="10" name="Segnaposto contenuto 3">
            <a:extLst>
              <a:ext uri="{FF2B5EF4-FFF2-40B4-BE49-F238E27FC236}">
                <a16:creationId xmlns:a16="http://schemas.microsoft.com/office/drawing/2014/main" id="{DC69B2EA-A04B-8F0E-4930-7699B046F31F}"/>
              </a:ext>
            </a:extLst>
          </p:cNvPr>
          <p:cNvSpPr txBox="1">
            <a:spLocks/>
          </p:cNvSpPr>
          <p:nvPr/>
        </p:nvSpPr>
        <p:spPr>
          <a:xfrm>
            <a:off x="4576431" y="127590"/>
            <a:ext cx="7517217" cy="7102548"/>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5000"/>
              </a:lnSpc>
              <a:buNone/>
            </a:pPr>
            <a:endParaRPr lang="it-IT" sz="1400" kern="1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15000"/>
              </a:lnSpc>
              <a:buNone/>
            </a:pPr>
            <a:endParaRPr lang="it-IT"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7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07000"/>
              </a:lnSpc>
              <a:spcBef>
                <a:spcPts val="1200"/>
              </a:spcBef>
              <a:spcAft>
                <a:spcPts val="1200"/>
              </a:spcAft>
              <a:buFont typeface="Arial" panose="020B0604020202020204" pitchFamily="34" charset="0"/>
              <a:buNone/>
            </a:pPr>
            <a:endParaRPr lang="it-IT" sz="1600" kern="100" dirty="0">
              <a:latin typeface="Georgia" panose="02040502050405020303" pitchFamily="18" charset="0"/>
              <a:ea typeface="Calibri" panose="020F0502020204030204" pitchFamily="34" charset="0"/>
              <a:cs typeface="Times New Roman" panose="02020603050405020304" pitchFamily="18" charset="0"/>
            </a:endParaRPr>
          </a:p>
          <a:p>
            <a:pPr marL="0" indent="0">
              <a:lnSpc>
                <a:spcPct val="115000"/>
              </a:lnSpc>
              <a:spcAft>
                <a:spcPts val="800"/>
              </a:spcAft>
              <a:buFont typeface="Arial" panose="020B0604020202020204" pitchFamily="34" charset="0"/>
              <a:buNone/>
            </a:pPr>
            <a:endParaRPr lang="it-IT" sz="1800" kern="100" dirty="0">
              <a:latin typeface="Georgia" panose="02040502050405020303"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47058508"/>
      </p:ext>
    </p:extLst>
  </p:cSld>
  <p:clrMapOvr>
    <a:masterClrMapping/>
  </p:clrMapOvr>
</p:sld>
</file>

<file path=ppt/theme/theme1.xml><?xml version="1.0" encoding="utf-8"?>
<a:theme xmlns:a="http://schemas.openxmlformats.org/drawingml/2006/main" name="GradientRiseVTI">
  <a:themeElements>
    <a:clrScheme name="AnalogousFromLightSeedRightStep">
      <a:dk1>
        <a:srgbClr val="000000"/>
      </a:dk1>
      <a:lt1>
        <a:srgbClr val="FFFFFF"/>
      </a:lt1>
      <a:dk2>
        <a:srgbClr val="41242B"/>
      </a:dk2>
      <a:lt2>
        <a:srgbClr val="E2E8E2"/>
      </a:lt2>
      <a:accent1>
        <a:srgbClr val="E76EEE"/>
      </a:accent1>
      <a:accent2>
        <a:srgbClr val="EB4EB2"/>
      </a:accent2>
      <a:accent3>
        <a:srgbClr val="EE6E8B"/>
      </a:accent3>
      <a:accent4>
        <a:srgbClr val="EB6C4E"/>
      </a:accent4>
      <a:accent5>
        <a:srgbClr val="D99428"/>
      </a:accent5>
      <a:accent6>
        <a:srgbClr val="A6A938"/>
      </a:accent6>
      <a:hlink>
        <a:srgbClr val="598E56"/>
      </a:hlink>
      <a:folHlink>
        <a:srgbClr val="7F7F7F"/>
      </a:folHlink>
    </a:clrScheme>
    <a:fontScheme name="Avenir">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TotalTime>
  <Words>3925</Words>
  <Application>Microsoft Office PowerPoint</Application>
  <PresentationFormat>Widescreen</PresentationFormat>
  <Paragraphs>220</Paragraphs>
  <Slides>13</Slides>
  <Notes>9</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13</vt:i4>
      </vt:variant>
    </vt:vector>
  </HeadingPairs>
  <TitlesOfParts>
    <vt:vector size="20" baseType="lpstr">
      <vt:lpstr>Aptos</vt:lpstr>
      <vt:lpstr>Arial</vt:lpstr>
      <vt:lpstr>Calibri</vt:lpstr>
      <vt:lpstr>Georgia</vt:lpstr>
      <vt:lpstr>Gill Sans Nova</vt:lpstr>
      <vt:lpstr>Times New Roman</vt:lpstr>
      <vt:lpstr>GradientRiseVTI</vt:lpstr>
      <vt:lpstr>Les 12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Wie heeft Gorman vertaald?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12 </dc:title>
  <dc:creator>Paola Gentile</dc:creator>
  <cp:lastModifiedBy>Paola Gentile</cp:lastModifiedBy>
  <cp:revision>35</cp:revision>
  <dcterms:created xsi:type="dcterms:W3CDTF">2024-01-24T17:12:19Z</dcterms:created>
  <dcterms:modified xsi:type="dcterms:W3CDTF">2024-01-25T07:09:27Z</dcterms:modified>
</cp:coreProperties>
</file>