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379" r:id="rId2"/>
    <p:sldId id="38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46" r:id="rId24"/>
    <p:sldId id="322" r:id="rId25"/>
    <p:sldId id="347" r:id="rId26"/>
    <p:sldId id="372" r:id="rId27"/>
    <p:sldId id="373" r:id="rId28"/>
    <p:sldId id="371" r:id="rId29"/>
    <p:sldId id="348" r:id="rId30"/>
    <p:sldId id="370" r:id="rId31"/>
    <p:sldId id="352" r:id="rId32"/>
    <p:sldId id="369" r:id="rId33"/>
    <p:sldId id="375" r:id="rId34"/>
    <p:sldId id="349" r:id="rId35"/>
    <p:sldId id="350" r:id="rId36"/>
    <p:sldId id="351" r:id="rId37"/>
    <p:sldId id="374" r:id="rId38"/>
    <p:sldId id="353" r:id="rId39"/>
    <p:sldId id="376" r:id="rId40"/>
    <p:sldId id="377" r:id="rId41"/>
    <p:sldId id="321" r:id="rId42"/>
    <p:sldId id="357" r:id="rId43"/>
    <p:sldId id="358" r:id="rId44"/>
    <p:sldId id="359" r:id="rId45"/>
    <p:sldId id="360" r:id="rId46"/>
    <p:sldId id="361" r:id="rId47"/>
    <p:sldId id="356" r:id="rId48"/>
    <p:sldId id="362" r:id="rId49"/>
    <p:sldId id="363" r:id="rId50"/>
    <p:sldId id="367" r:id="rId51"/>
    <p:sldId id="325" r:id="rId52"/>
    <p:sldId id="326" r:id="rId53"/>
    <p:sldId id="327" r:id="rId54"/>
    <p:sldId id="364" r:id="rId55"/>
    <p:sldId id="368" r:id="rId56"/>
    <p:sldId id="365" r:id="rId57"/>
    <p:sldId id="36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025" autoAdjust="0"/>
  </p:normalViewPr>
  <p:slideViewPr>
    <p:cSldViewPr snapToGrid="0" snapToObjects="1">
      <p:cViewPr varScale="1">
        <p:scale>
          <a:sx n="153" d="100"/>
          <a:sy n="153" d="100"/>
        </p:scale>
        <p:origin x="-2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F5EE-C313-F149-9174-20E601DB4448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9190-3737-D74A-9846-954CC53D3DE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9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Soluzione_di_Ringer" TargetMode="External"/><Relationship Id="rId4" Type="http://schemas.openxmlformats.org/officeDocument/2006/relationships/hyperlink" Target="http://it.wikipedia.org/wiki/Differenza_di_potenziale" TargetMode="External"/><Relationship Id="rId5" Type="http://schemas.openxmlformats.org/officeDocument/2006/relationships/hyperlink" Target="http://it.wikipedia.org/wiki/Elettrodo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 </a:t>
            </a:r>
            <a:r>
              <a:rPr lang="en-US" dirty="0" err="1" smtClean="0"/>
              <a:t>solfotransferasi</a:t>
            </a:r>
            <a:endParaRPr lang="en-US" dirty="0" smtClean="0"/>
          </a:p>
          <a:p>
            <a:r>
              <a:rPr lang="en-US" dirty="0" smtClean="0"/>
              <a:t>NAT N </a:t>
            </a:r>
            <a:r>
              <a:rPr lang="en-US" dirty="0" err="1" smtClean="0"/>
              <a:t>acetil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TMPT </a:t>
            </a:r>
            <a:r>
              <a:rPr lang="en-US" dirty="0" err="1" smtClean="0"/>
              <a:t>tiometilpurina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GST </a:t>
            </a:r>
            <a:r>
              <a:rPr lang="en-US" dirty="0" err="1" smtClean="0"/>
              <a:t>glutatione</a:t>
            </a:r>
            <a:r>
              <a:rPr lang="en-US" dirty="0" smtClean="0"/>
              <a:t> S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UGT UDP-</a:t>
            </a:r>
            <a:r>
              <a:rPr lang="en-US" dirty="0" err="1" smtClean="0"/>
              <a:t>glucoronil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camera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Ussing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consiste di due compartimenti separati dall'epitelio (foglietto epiteliale 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monostrato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cellule epiteliali coltivate su supporti permeabili) in esame. Gli epiteli sono polari, vale a dire, hanno un lato apicale o mucosa e un lato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basolaterale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sierosa. In una camera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Ussing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è possibile isolare il lato apicale dal lato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basolaterale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due camere sono riempite con quantità uguali di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soluzione di Ringer. In ogni epitelio vi è un trasporto di ioni che si verifica sia dalla parte apicale al lato basolaterale e viceversa. Questo trasporto di ioni produce una differenza di potenziale attraverso l'epitelio. La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differenza di potenziale generata viene misurata utilizzando due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elettrodi che sono posizionati vicino al tessuto epiteliale.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Figure 4.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stability</a:t>
            </a:r>
            <a:r>
              <a:rPr lang="it-IT" dirty="0" smtClean="0"/>
              <a:t> screening </a:t>
            </a:r>
            <a:r>
              <a:rPr lang="it-IT" dirty="0" err="1" smtClean="0"/>
              <a:t>assay</a:t>
            </a:r>
            <a:r>
              <a:rPr lang="it-IT" dirty="0" smtClean="0"/>
              <a:t>.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assay</a:t>
            </a:r>
            <a:r>
              <a:rPr lang="it-IT" dirty="0" smtClean="0"/>
              <a:t> can be</a:t>
            </a:r>
          </a:p>
          <a:p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96-well </a:t>
            </a:r>
            <a:r>
              <a:rPr lang="it-IT" dirty="0" err="1" smtClean="0"/>
              <a:t>plates</a:t>
            </a:r>
            <a:r>
              <a:rPr lang="it-IT" dirty="0" smtClean="0"/>
              <a:t> with a </a:t>
            </a:r>
            <a:r>
              <a:rPr lang="it-IT" dirty="0" err="1" smtClean="0"/>
              <a:t>porous</a:t>
            </a:r>
            <a:r>
              <a:rPr lang="it-IT" dirty="0" smtClean="0"/>
              <a:t> membrane </a:t>
            </a:r>
            <a:r>
              <a:rPr lang="it-IT" dirty="0" err="1" smtClean="0"/>
              <a:t>at</a:t>
            </a:r>
            <a:r>
              <a:rPr lang="it-IT" dirty="0" smtClean="0"/>
              <a:t> the</a:t>
            </a:r>
          </a:p>
          <a:p>
            <a:r>
              <a:rPr lang="it-IT" dirty="0" smtClean="0"/>
              <a:t>bottom. Test </a:t>
            </a:r>
            <a:r>
              <a:rPr lang="it-IT" dirty="0" err="1" smtClean="0"/>
              <a:t>compounds</a:t>
            </a:r>
            <a:r>
              <a:rPr lang="it-IT" dirty="0" smtClean="0"/>
              <a:t> are </a:t>
            </a:r>
            <a:r>
              <a:rPr lang="it-IT" dirty="0" err="1" smtClean="0"/>
              <a:t>mixed</a:t>
            </a:r>
            <a:r>
              <a:rPr lang="it-IT" dirty="0" smtClean="0"/>
              <a:t> with </a:t>
            </a:r>
            <a:r>
              <a:rPr lang="it-IT" dirty="0" err="1" smtClean="0"/>
              <a:t>either</a:t>
            </a:r>
            <a:r>
              <a:rPr lang="it-IT" dirty="0" smtClean="0"/>
              <a:t> </a:t>
            </a:r>
            <a:r>
              <a:rPr lang="it-IT" dirty="0" err="1" smtClean="0"/>
              <a:t>hepatocytes</a:t>
            </a:r>
            <a:r>
              <a:rPr lang="it-IT" dirty="0" smtClean="0"/>
              <a:t> or</a:t>
            </a:r>
          </a:p>
          <a:p>
            <a:r>
              <a:rPr lang="it-IT" dirty="0" err="1" smtClean="0"/>
              <a:t>liver</a:t>
            </a:r>
            <a:r>
              <a:rPr lang="it-IT" dirty="0" smtClean="0"/>
              <a:t> </a:t>
            </a:r>
            <a:r>
              <a:rPr lang="it-IT" dirty="0" err="1" smtClean="0"/>
              <a:t>microsomes</a:t>
            </a:r>
            <a:r>
              <a:rPr lang="it-IT" dirty="0" smtClean="0"/>
              <a:t> and </a:t>
            </a:r>
            <a:r>
              <a:rPr lang="it-IT" dirty="0" err="1" smtClean="0"/>
              <a:t>incubated</a:t>
            </a:r>
            <a:r>
              <a:rPr lang="it-IT" dirty="0" smtClean="0"/>
              <a:t> for a </a:t>
            </a:r>
            <a:r>
              <a:rPr lang="it-IT" dirty="0" err="1" smtClean="0"/>
              <a:t>period</a:t>
            </a:r>
            <a:r>
              <a:rPr lang="it-IT" dirty="0" smtClean="0"/>
              <a:t> of time. </a:t>
            </a:r>
            <a:r>
              <a:rPr lang="it-IT" dirty="0" err="1" smtClean="0"/>
              <a:t>After</a:t>
            </a:r>
            <a:endParaRPr lang="it-IT" dirty="0" smtClean="0"/>
          </a:p>
          <a:p>
            <a:r>
              <a:rPr lang="it-IT" dirty="0" err="1" smtClean="0"/>
              <a:t>incubation</a:t>
            </a:r>
            <a:r>
              <a:rPr lang="it-IT" dirty="0" smtClean="0"/>
              <a:t>, an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solvent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acetonitrile</a:t>
            </a:r>
            <a:r>
              <a:rPr lang="it-IT" dirty="0" smtClean="0"/>
              <a:t>,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added</a:t>
            </a:r>
            <a:r>
              <a:rPr lang="it-IT" dirty="0" smtClean="0"/>
              <a:t> to</a:t>
            </a:r>
          </a:p>
          <a:p>
            <a:r>
              <a:rPr lang="it-IT" dirty="0" smtClean="0"/>
              <a:t>stop the </a:t>
            </a:r>
            <a:r>
              <a:rPr lang="it-IT" dirty="0" err="1" smtClean="0"/>
              <a:t>reaction</a:t>
            </a:r>
            <a:r>
              <a:rPr lang="it-IT" dirty="0" smtClean="0"/>
              <a:t> and to </a:t>
            </a:r>
            <a:r>
              <a:rPr lang="it-IT" dirty="0" err="1" smtClean="0"/>
              <a:t>extract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 non-</a:t>
            </a:r>
            <a:r>
              <a:rPr lang="it-IT" dirty="0" err="1" smtClean="0"/>
              <a:t>covalently</a:t>
            </a:r>
            <a:r>
              <a:rPr lang="it-IT" dirty="0" smtClean="0"/>
              <a:t> </a:t>
            </a:r>
            <a:r>
              <a:rPr lang="it-IT" dirty="0" err="1" smtClean="0"/>
              <a:t>bound</a:t>
            </a:r>
            <a:endParaRPr lang="it-IT" dirty="0" smtClean="0"/>
          </a:p>
          <a:p>
            <a:r>
              <a:rPr lang="it-IT" dirty="0" err="1" smtClean="0"/>
              <a:t>compounds</a:t>
            </a:r>
            <a:r>
              <a:rPr lang="it-IT" dirty="0" smtClean="0"/>
              <a:t> from </a:t>
            </a:r>
            <a:r>
              <a:rPr lang="it-IT" dirty="0" err="1" smtClean="0"/>
              <a:t>macromolecules</a:t>
            </a:r>
            <a:r>
              <a:rPr lang="it-IT" dirty="0" smtClean="0"/>
              <a:t>. The </a:t>
            </a:r>
            <a:r>
              <a:rPr lang="it-IT" dirty="0" err="1" smtClean="0"/>
              <a:t>plates</a:t>
            </a:r>
            <a:r>
              <a:rPr lang="it-IT" dirty="0" smtClean="0"/>
              <a:t> are </a:t>
            </a:r>
            <a:r>
              <a:rPr lang="it-IT" dirty="0" err="1" smtClean="0"/>
              <a:t>then</a:t>
            </a:r>
            <a:endParaRPr lang="it-IT" dirty="0" smtClean="0"/>
          </a:p>
          <a:p>
            <a:r>
              <a:rPr lang="it-IT" dirty="0" err="1" smtClean="0"/>
              <a:t>centrifuged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liquid</a:t>
            </a:r>
            <a:r>
              <a:rPr lang="it-IT" dirty="0" smtClean="0"/>
              <a:t> </a:t>
            </a:r>
            <a:r>
              <a:rPr lang="it-IT" dirty="0" err="1" smtClean="0"/>
              <a:t>fraction</a:t>
            </a:r>
            <a:r>
              <a:rPr lang="it-IT" dirty="0" smtClean="0"/>
              <a:t> can be </a:t>
            </a:r>
            <a:r>
              <a:rPr lang="it-IT" dirty="0" err="1" smtClean="0"/>
              <a:t>filtered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a</a:t>
            </a:r>
          </a:p>
          <a:p>
            <a:r>
              <a:rPr lang="it-IT" dirty="0" err="1" smtClean="0"/>
              <a:t>second</a:t>
            </a:r>
            <a:r>
              <a:rPr lang="it-IT" dirty="0" smtClean="0"/>
              <a:t> 96-well </a:t>
            </a:r>
            <a:r>
              <a:rPr lang="it-IT" dirty="0" err="1" smtClean="0"/>
              <a:t>recipient</a:t>
            </a:r>
            <a:r>
              <a:rPr lang="it-IT" dirty="0" smtClean="0"/>
              <a:t> </a:t>
            </a:r>
            <a:r>
              <a:rPr lang="it-IT" dirty="0" err="1" smtClean="0"/>
              <a:t>plate</a:t>
            </a:r>
            <a:r>
              <a:rPr lang="it-IT" dirty="0" smtClean="0"/>
              <a:t>, and the </a:t>
            </a:r>
            <a:r>
              <a:rPr lang="it-IT" dirty="0" err="1" smtClean="0"/>
              <a:t>concentration</a:t>
            </a:r>
            <a:r>
              <a:rPr lang="it-IT" dirty="0" smtClean="0"/>
              <a:t> of test</a:t>
            </a:r>
          </a:p>
          <a:p>
            <a:r>
              <a:rPr lang="it-IT" dirty="0" smtClean="0"/>
              <a:t>compound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determined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, for </a:t>
            </a:r>
            <a:r>
              <a:rPr lang="it-IT" dirty="0" err="1" smtClean="0"/>
              <a:t>example</a:t>
            </a:r>
            <a:r>
              <a:rPr lang="it-IT" dirty="0" smtClean="0"/>
              <a:t>, LC–MS.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800" b="1" dirty="0" smtClean="0"/>
              <a:t>Figure 5. (a) </a:t>
            </a:r>
            <a:r>
              <a:rPr lang="it-IT" sz="1800" dirty="0" smtClean="0"/>
              <a:t>P450 </a:t>
            </a:r>
            <a:r>
              <a:rPr lang="it-IT" sz="1800" dirty="0" err="1" smtClean="0"/>
              <a:t>inhibition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.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are</a:t>
            </a:r>
          </a:p>
          <a:p>
            <a:pPr algn="just"/>
            <a:r>
              <a:rPr lang="it-IT" sz="1800" dirty="0" err="1" smtClean="0"/>
              <a:t>preincubated</a:t>
            </a:r>
            <a:r>
              <a:rPr lang="it-IT" sz="1800" dirty="0" smtClean="0"/>
              <a:t> with </a:t>
            </a:r>
            <a:r>
              <a:rPr lang="it-IT" sz="1800" dirty="0" err="1" smtClean="0"/>
              <a:t>either</a:t>
            </a:r>
            <a:r>
              <a:rPr lang="it-IT" sz="1800" dirty="0" smtClean="0"/>
              <a:t> </a:t>
            </a:r>
            <a:r>
              <a:rPr lang="it-IT" sz="1800" dirty="0" err="1" smtClean="0"/>
              <a:t>liver</a:t>
            </a:r>
            <a:r>
              <a:rPr lang="it-IT" sz="1800" dirty="0" smtClean="0"/>
              <a:t> </a:t>
            </a:r>
            <a:r>
              <a:rPr lang="it-IT" sz="1800" dirty="0" err="1" smtClean="0"/>
              <a:t>microsomes</a:t>
            </a:r>
            <a:r>
              <a:rPr lang="it-IT" sz="1800" dirty="0" smtClean="0"/>
              <a:t> or </a:t>
            </a:r>
            <a:r>
              <a:rPr lang="it-IT" sz="1800" dirty="0" err="1" smtClean="0"/>
              <a:t>hepatocytes</a:t>
            </a:r>
            <a:r>
              <a:rPr lang="it-IT" sz="1800" dirty="0" smtClean="0"/>
              <a:t> </a:t>
            </a:r>
            <a:r>
              <a:rPr lang="it-IT" sz="1800" dirty="0" err="1" smtClean="0"/>
              <a:t>followed</a:t>
            </a:r>
            <a:endParaRPr lang="it-IT" sz="1800" dirty="0" smtClean="0"/>
          </a:p>
          <a:p>
            <a:pPr algn="just"/>
            <a:r>
              <a:rPr lang="it-IT" sz="1800" dirty="0" smtClean="0"/>
              <a:t>by the </a:t>
            </a:r>
            <a:r>
              <a:rPr lang="it-IT" sz="1800" dirty="0" err="1" smtClean="0"/>
              <a:t>addition</a:t>
            </a:r>
            <a:r>
              <a:rPr lang="it-IT" sz="1800" dirty="0" smtClean="0"/>
              <a:t> of P450 </a:t>
            </a:r>
            <a:r>
              <a:rPr lang="it-IT" sz="1800" dirty="0" err="1" smtClean="0"/>
              <a:t>substrates</a:t>
            </a:r>
            <a:r>
              <a:rPr lang="it-IT" sz="1800" dirty="0" smtClean="0"/>
              <a:t>. </a:t>
            </a:r>
            <a:r>
              <a:rPr lang="it-IT" sz="1800" dirty="0" err="1" smtClean="0"/>
              <a:t>After</a:t>
            </a:r>
            <a:r>
              <a:rPr lang="it-IT" sz="1800" dirty="0" smtClean="0"/>
              <a:t> </a:t>
            </a:r>
            <a:r>
              <a:rPr lang="it-IT" sz="1800" dirty="0" err="1" smtClean="0"/>
              <a:t>further</a:t>
            </a:r>
            <a:r>
              <a:rPr lang="it-IT" sz="1800" dirty="0" smtClean="0"/>
              <a:t> </a:t>
            </a:r>
            <a:r>
              <a:rPr lang="it-IT" sz="1800" dirty="0" err="1" smtClean="0"/>
              <a:t>incubation</a:t>
            </a:r>
            <a:r>
              <a:rPr lang="it-IT" sz="1800" dirty="0" smtClean="0"/>
              <a:t>, the rate</a:t>
            </a:r>
          </a:p>
          <a:p>
            <a:pPr algn="just"/>
            <a:r>
              <a:rPr lang="it-IT" sz="1800" dirty="0" smtClean="0"/>
              <a:t>of </a:t>
            </a:r>
            <a:r>
              <a:rPr lang="it-IT" sz="1800" dirty="0" err="1" smtClean="0"/>
              <a:t>metabolism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determined</a:t>
            </a:r>
            <a:r>
              <a:rPr lang="it-IT" sz="1800" dirty="0" smtClean="0"/>
              <a:t> by </a:t>
            </a:r>
            <a:r>
              <a:rPr lang="it-IT" sz="1800" dirty="0" err="1" smtClean="0"/>
              <a:t>quantification</a:t>
            </a:r>
            <a:r>
              <a:rPr lang="it-IT" sz="1800" dirty="0" smtClean="0"/>
              <a:t> of </a:t>
            </a:r>
            <a:r>
              <a:rPr lang="it-IT" sz="1800" dirty="0" err="1" smtClean="0"/>
              <a:t>specific</a:t>
            </a:r>
            <a:r>
              <a:rPr lang="it-IT" sz="1800" dirty="0" smtClean="0"/>
              <a:t> </a:t>
            </a:r>
            <a:r>
              <a:rPr lang="it-IT" sz="1800" dirty="0" err="1" smtClean="0"/>
              <a:t>metabolites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smtClean="0"/>
              <a:t>P450 </a:t>
            </a:r>
            <a:r>
              <a:rPr lang="it-IT" sz="1800" dirty="0" err="1" smtClean="0"/>
              <a:t>inhibition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indicated</a:t>
            </a:r>
            <a:r>
              <a:rPr lang="it-IT" sz="1800" dirty="0" smtClean="0"/>
              <a:t> by a dose-</a:t>
            </a:r>
            <a:r>
              <a:rPr lang="it-IT" sz="1800" dirty="0" err="1" smtClean="0"/>
              <a:t>dependent</a:t>
            </a:r>
            <a:r>
              <a:rPr lang="it-IT" sz="1800" dirty="0" smtClean="0"/>
              <a:t> </a:t>
            </a:r>
            <a:r>
              <a:rPr lang="it-IT" sz="1800" dirty="0" err="1" smtClean="0"/>
              <a:t>decrease</a:t>
            </a:r>
            <a:r>
              <a:rPr lang="it-IT" sz="1800" dirty="0" smtClean="0"/>
              <a:t> in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smtClean="0"/>
              <a:t>For screening </a:t>
            </a:r>
            <a:r>
              <a:rPr lang="it-IT" sz="1800" dirty="0" err="1" smtClean="0"/>
              <a:t>assays</a:t>
            </a:r>
            <a:r>
              <a:rPr lang="it-IT" sz="1800" dirty="0" smtClean="0"/>
              <a:t>, a single </a:t>
            </a:r>
            <a:r>
              <a:rPr lang="it-IT" sz="1800" dirty="0" err="1" smtClean="0"/>
              <a:t>concentration</a:t>
            </a:r>
            <a:r>
              <a:rPr lang="it-IT" sz="1800" dirty="0" smtClean="0"/>
              <a:t> of the test compound </a:t>
            </a:r>
            <a:r>
              <a:rPr lang="it-IT" sz="1800" dirty="0" err="1" smtClean="0"/>
              <a:t>is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used</a:t>
            </a:r>
            <a:r>
              <a:rPr lang="it-IT" sz="1800" dirty="0" smtClean="0"/>
              <a:t>, </a:t>
            </a:r>
            <a:r>
              <a:rPr lang="it-IT" sz="1800" dirty="0" err="1" smtClean="0"/>
              <a:t>but</a:t>
            </a:r>
            <a:r>
              <a:rPr lang="it-IT" sz="1800" dirty="0" smtClean="0"/>
              <a:t> for more </a:t>
            </a:r>
            <a:r>
              <a:rPr lang="it-IT" sz="1800" dirty="0" err="1" smtClean="0"/>
              <a:t>extensive</a:t>
            </a:r>
            <a:r>
              <a:rPr lang="it-IT" sz="1800" dirty="0" smtClean="0"/>
              <a:t> </a:t>
            </a:r>
            <a:r>
              <a:rPr lang="it-IT" sz="1800" dirty="0" err="1" smtClean="0"/>
              <a:t>studies</a:t>
            </a:r>
            <a:r>
              <a:rPr lang="it-IT" sz="1800" dirty="0" smtClean="0"/>
              <a:t> of </a:t>
            </a:r>
            <a:r>
              <a:rPr lang="it-IT" sz="1800" dirty="0" err="1" smtClean="0"/>
              <a:t>inhibitory</a:t>
            </a:r>
            <a:r>
              <a:rPr lang="it-IT" sz="1800" dirty="0" smtClean="0"/>
              <a:t> </a:t>
            </a:r>
            <a:r>
              <a:rPr lang="it-IT" sz="1800" dirty="0" err="1" smtClean="0"/>
              <a:t>potential</a:t>
            </a:r>
            <a:r>
              <a:rPr lang="it-IT" sz="1800" dirty="0" smtClean="0"/>
              <a:t>, multiple</a:t>
            </a:r>
          </a:p>
          <a:p>
            <a:pPr algn="just"/>
            <a:r>
              <a:rPr lang="it-IT" sz="1800" dirty="0" err="1" smtClean="0"/>
              <a:t>concentrations</a:t>
            </a:r>
            <a:r>
              <a:rPr lang="it-IT" sz="1800" dirty="0" smtClean="0"/>
              <a:t> of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can be </a:t>
            </a:r>
            <a:r>
              <a:rPr lang="it-IT" sz="1800" dirty="0" err="1" smtClean="0"/>
              <a:t>used</a:t>
            </a:r>
            <a:r>
              <a:rPr lang="it-IT" sz="1800" dirty="0" smtClean="0"/>
              <a:t> for the </a:t>
            </a:r>
            <a:r>
              <a:rPr lang="it-IT" sz="1800" dirty="0" err="1" smtClean="0"/>
              <a:t>determination</a:t>
            </a:r>
            <a:endParaRPr lang="it-IT" sz="1800" dirty="0" smtClean="0"/>
          </a:p>
          <a:p>
            <a:pPr algn="just"/>
            <a:r>
              <a:rPr lang="it-IT" sz="1800" dirty="0" smtClean="0"/>
              <a:t>of IC50 or </a:t>
            </a:r>
            <a:r>
              <a:rPr lang="it-IT" sz="1800" i="1" dirty="0" err="1" smtClean="0"/>
              <a:t>K</a:t>
            </a:r>
            <a:r>
              <a:rPr lang="it-IT" sz="1800" dirty="0" err="1" smtClean="0"/>
              <a:t>i</a:t>
            </a:r>
            <a:r>
              <a:rPr lang="it-IT" sz="1800" dirty="0" smtClean="0"/>
              <a:t> </a:t>
            </a:r>
            <a:r>
              <a:rPr lang="it-IT" sz="1800" dirty="0" err="1" smtClean="0"/>
              <a:t>values</a:t>
            </a:r>
            <a:r>
              <a:rPr lang="it-IT" sz="1800" dirty="0" smtClean="0"/>
              <a:t>. </a:t>
            </a:r>
            <a:r>
              <a:rPr lang="it-IT" sz="1800" b="1" dirty="0" smtClean="0"/>
              <a:t>(b) </a:t>
            </a:r>
            <a:r>
              <a:rPr lang="it-IT" sz="1800" dirty="0" smtClean="0"/>
              <a:t>P450 </a:t>
            </a:r>
            <a:r>
              <a:rPr lang="it-IT" sz="1800" dirty="0" err="1" smtClean="0"/>
              <a:t>induction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. </a:t>
            </a:r>
            <a:r>
              <a:rPr lang="it-IT" sz="1800" dirty="0" err="1" smtClean="0"/>
              <a:t>This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 </a:t>
            </a:r>
            <a:r>
              <a:rPr lang="it-IT" sz="1800" dirty="0" err="1" smtClean="0"/>
              <a:t>uses</a:t>
            </a:r>
            <a:r>
              <a:rPr lang="it-IT" sz="1800" dirty="0" smtClean="0"/>
              <a:t> </a:t>
            </a:r>
            <a:r>
              <a:rPr lang="it-IT" sz="1800" dirty="0" err="1" smtClean="0"/>
              <a:t>cultured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hepatocytes</a:t>
            </a:r>
            <a:r>
              <a:rPr lang="it-IT" sz="1800" dirty="0" smtClean="0"/>
              <a:t> </a:t>
            </a:r>
            <a:r>
              <a:rPr lang="it-IT" sz="1800" dirty="0" err="1" smtClean="0"/>
              <a:t>that</a:t>
            </a:r>
            <a:r>
              <a:rPr lang="it-IT" sz="1800" dirty="0" smtClean="0"/>
              <a:t> are </a:t>
            </a:r>
            <a:r>
              <a:rPr lang="it-IT" sz="1800" dirty="0" err="1" smtClean="0"/>
              <a:t>treated</a:t>
            </a:r>
            <a:r>
              <a:rPr lang="it-IT" sz="1800" dirty="0" smtClean="0"/>
              <a:t> with the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for &gt;2 </a:t>
            </a:r>
            <a:r>
              <a:rPr lang="it-IT" sz="1800" dirty="0" err="1" smtClean="0"/>
              <a:t>days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err="1" smtClean="0"/>
              <a:t>Isoform-specific</a:t>
            </a:r>
            <a:r>
              <a:rPr lang="it-IT" sz="1800" dirty="0" smtClean="0"/>
              <a:t> P450 </a:t>
            </a:r>
            <a:r>
              <a:rPr lang="it-IT" sz="1800" dirty="0" err="1" smtClean="0"/>
              <a:t>substrates</a:t>
            </a:r>
            <a:r>
              <a:rPr lang="it-IT" sz="1800" dirty="0" smtClean="0"/>
              <a:t> are </a:t>
            </a:r>
            <a:r>
              <a:rPr lang="it-IT" sz="1800" dirty="0" err="1" smtClean="0"/>
              <a:t>then</a:t>
            </a:r>
            <a:r>
              <a:rPr lang="it-IT" sz="1800" dirty="0" smtClean="0"/>
              <a:t> </a:t>
            </a:r>
            <a:r>
              <a:rPr lang="it-IT" sz="1800" dirty="0" err="1" smtClean="0"/>
              <a:t>added</a:t>
            </a:r>
            <a:r>
              <a:rPr lang="it-IT" sz="1800" dirty="0" smtClean="0"/>
              <a:t> to the </a:t>
            </a:r>
            <a:r>
              <a:rPr lang="it-IT" sz="1800" dirty="0" err="1" smtClean="0"/>
              <a:t>cells</a:t>
            </a:r>
            <a:r>
              <a:rPr lang="it-IT" sz="1800" dirty="0" smtClean="0"/>
              <a:t> to</a:t>
            </a:r>
          </a:p>
          <a:p>
            <a:pPr algn="just"/>
            <a:r>
              <a:rPr lang="it-IT" sz="1800" dirty="0" err="1" smtClean="0"/>
              <a:t>quantify</a:t>
            </a:r>
            <a:r>
              <a:rPr lang="it-IT" sz="1800" dirty="0" smtClean="0"/>
              <a:t> the </a:t>
            </a:r>
            <a:r>
              <a:rPr lang="it-IT" sz="1800" dirty="0" err="1" smtClean="0"/>
              <a:t>activities</a:t>
            </a:r>
            <a:r>
              <a:rPr lang="it-IT" sz="1800" dirty="0" smtClean="0"/>
              <a:t> of </a:t>
            </a:r>
            <a:r>
              <a:rPr lang="it-IT" sz="1800" dirty="0" err="1" smtClean="0"/>
              <a:t>specific</a:t>
            </a:r>
            <a:r>
              <a:rPr lang="it-IT" sz="1800" dirty="0" smtClean="0"/>
              <a:t> P450 </a:t>
            </a:r>
            <a:r>
              <a:rPr lang="it-IT" sz="1800" dirty="0" err="1" smtClean="0"/>
              <a:t>isoforms</a:t>
            </a:r>
            <a:r>
              <a:rPr lang="it-IT" sz="1800" dirty="0" smtClean="0"/>
              <a:t>. </a:t>
            </a:r>
            <a:r>
              <a:rPr lang="it-IT" sz="1800" dirty="0" err="1" smtClean="0"/>
              <a:t>Induction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indicated</a:t>
            </a:r>
            <a:endParaRPr lang="it-IT" sz="1800" dirty="0" smtClean="0"/>
          </a:p>
          <a:p>
            <a:pPr algn="just"/>
            <a:r>
              <a:rPr lang="it-IT" sz="1800" dirty="0" smtClean="0"/>
              <a:t>by an </a:t>
            </a:r>
            <a:r>
              <a:rPr lang="it-IT" sz="1800" dirty="0" err="1" smtClean="0"/>
              <a:t>increase</a:t>
            </a:r>
            <a:r>
              <a:rPr lang="it-IT" sz="1800" dirty="0" smtClean="0"/>
              <a:t> in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 in </a:t>
            </a:r>
            <a:r>
              <a:rPr lang="it-IT" sz="1800" dirty="0" err="1" smtClean="0"/>
              <a:t>treated</a:t>
            </a:r>
            <a:r>
              <a:rPr lang="it-IT" sz="1800" dirty="0" smtClean="0"/>
              <a:t> </a:t>
            </a:r>
            <a:r>
              <a:rPr lang="it-IT" sz="1800" dirty="0" err="1" smtClean="0"/>
              <a:t>cells</a:t>
            </a:r>
            <a:r>
              <a:rPr lang="it-IT" sz="1800" dirty="0" smtClean="0"/>
              <a:t> </a:t>
            </a:r>
            <a:r>
              <a:rPr lang="it-IT" sz="1800" dirty="0" err="1" smtClean="0"/>
              <a:t>compared</a:t>
            </a:r>
            <a:r>
              <a:rPr lang="it-IT" sz="1800" dirty="0" smtClean="0"/>
              <a:t> with </a:t>
            </a:r>
            <a:r>
              <a:rPr lang="it-IT" sz="1800" dirty="0" err="1" smtClean="0"/>
              <a:t>untreated</a:t>
            </a:r>
            <a:endParaRPr lang="it-IT" sz="1800" dirty="0" smtClean="0"/>
          </a:p>
          <a:p>
            <a:pPr algn="just"/>
            <a:r>
              <a:rPr lang="it-IT" sz="1800" dirty="0" smtClean="0"/>
              <a:t>control </a:t>
            </a:r>
            <a:r>
              <a:rPr lang="it-IT" sz="1800" dirty="0" err="1" smtClean="0"/>
              <a:t>cells</a:t>
            </a:r>
            <a:r>
              <a:rPr lang="it-IT" sz="1800" dirty="0" smtClean="0"/>
              <a:t>. </a:t>
            </a:r>
            <a:r>
              <a:rPr lang="it-IT" sz="1800" dirty="0" err="1" smtClean="0"/>
              <a:t>This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a </a:t>
            </a:r>
            <a:r>
              <a:rPr lang="it-IT" sz="1800" dirty="0" err="1" smtClean="0"/>
              <a:t>robust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: to date, </a:t>
            </a:r>
            <a:r>
              <a:rPr lang="it-IT" sz="1800" dirty="0" err="1" smtClean="0"/>
              <a:t>all</a:t>
            </a:r>
            <a:r>
              <a:rPr lang="it-IT" sz="1800" dirty="0" smtClean="0"/>
              <a:t> </a:t>
            </a:r>
            <a:r>
              <a:rPr lang="it-IT" sz="1800" dirty="0" err="1" smtClean="0"/>
              <a:t>known</a:t>
            </a:r>
            <a:r>
              <a:rPr lang="it-IT" sz="1800" dirty="0" smtClean="0"/>
              <a:t> </a:t>
            </a:r>
            <a:r>
              <a:rPr lang="it-IT" sz="1800" dirty="0" err="1" smtClean="0"/>
              <a:t>inducers</a:t>
            </a:r>
            <a:r>
              <a:rPr lang="it-IT" sz="1800" dirty="0" smtClean="0"/>
              <a:t> of</a:t>
            </a:r>
          </a:p>
          <a:p>
            <a:pPr algn="just"/>
            <a:r>
              <a:rPr lang="it-IT" sz="1800" dirty="0" smtClean="0"/>
              <a:t>human P450 </a:t>
            </a:r>
            <a:r>
              <a:rPr lang="it-IT" sz="1800" dirty="0" err="1" smtClean="0"/>
              <a:t>isoforms</a:t>
            </a:r>
            <a:r>
              <a:rPr lang="it-IT" sz="1800" dirty="0" smtClean="0"/>
              <a:t> induce the </a:t>
            </a:r>
            <a:r>
              <a:rPr lang="it-IT" sz="1800" dirty="0" err="1" smtClean="0"/>
              <a:t>relevant</a:t>
            </a:r>
            <a:r>
              <a:rPr lang="it-IT" sz="1800" dirty="0" smtClean="0"/>
              <a:t> </a:t>
            </a:r>
            <a:r>
              <a:rPr lang="it-IT" sz="1800" dirty="0" err="1" smtClean="0"/>
              <a:t>enzymes</a:t>
            </a:r>
            <a:r>
              <a:rPr lang="it-IT" sz="1800" dirty="0" smtClean="0"/>
              <a:t> in </a:t>
            </a:r>
            <a:r>
              <a:rPr lang="it-IT" sz="1800" dirty="0" err="1" smtClean="0"/>
              <a:t>cultured</a:t>
            </a:r>
            <a:endParaRPr lang="it-IT" sz="1800" dirty="0" smtClean="0"/>
          </a:p>
          <a:p>
            <a:pPr algn="just"/>
            <a:r>
              <a:rPr lang="it-IT" sz="1800" dirty="0" smtClean="0"/>
              <a:t>human </a:t>
            </a:r>
            <a:r>
              <a:rPr lang="it-IT" sz="1800" dirty="0" err="1" smtClean="0"/>
              <a:t>hepatocytes</a:t>
            </a:r>
            <a:r>
              <a:rPr lang="it-IT" sz="1800" dirty="0" smtClean="0"/>
              <a:t>.</a:t>
            </a:r>
          </a:p>
          <a:p>
            <a:pPr algn="just"/>
            <a:endParaRPr lang="it-IT" sz="1800" dirty="0" smtClean="0"/>
          </a:p>
          <a:p>
            <a:pPr algn="just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0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Figure 6. </a:t>
            </a:r>
            <a:r>
              <a:rPr lang="it-IT" dirty="0" smtClean="0"/>
              <a:t>Screening </a:t>
            </a:r>
            <a:r>
              <a:rPr lang="it-IT" dirty="0" err="1" smtClean="0"/>
              <a:t>assay</a:t>
            </a:r>
            <a:r>
              <a:rPr lang="it-IT" dirty="0" smtClean="0"/>
              <a:t> for </a:t>
            </a:r>
            <a:r>
              <a:rPr lang="it-IT" dirty="0" err="1" smtClean="0"/>
              <a:t>hepatotoxicity</a:t>
            </a:r>
            <a:r>
              <a:rPr lang="it-IT" dirty="0" smtClean="0"/>
              <a:t>. </a:t>
            </a:r>
            <a:r>
              <a:rPr lang="it-IT" dirty="0" err="1" smtClean="0"/>
              <a:t>Hepatocytes</a:t>
            </a:r>
            <a:r>
              <a:rPr lang="it-IT" dirty="0" smtClean="0"/>
              <a:t> are</a:t>
            </a:r>
          </a:p>
          <a:p>
            <a:r>
              <a:rPr lang="it-IT" dirty="0" err="1" smtClean="0"/>
              <a:t>treated</a:t>
            </a:r>
            <a:r>
              <a:rPr lang="it-IT" dirty="0" smtClean="0"/>
              <a:t> with the test </a:t>
            </a:r>
            <a:r>
              <a:rPr lang="it-IT" dirty="0" err="1" smtClean="0"/>
              <a:t>compounds</a:t>
            </a:r>
            <a:r>
              <a:rPr lang="it-IT" dirty="0" smtClean="0"/>
              <a:t> and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viability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determined</a:t>
            </a:r>
            <a:endParaRPr lang="it-IT" dirty="0" smtClean="0"/>
          </a:p>
          <a:p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various</a:t>
            </a:r>
            <a:r>
              <a:rPr lang="it-IT" dirty="0" smtClean="0"/>
              <a:t> </a:t>
            </a:r>
            <a:r>
              <a:rPr lang="it-IT" dirty="0" err="1" smtClean="0"/>
              <a:t>endpoints</a:t>
            </a:r>
            <a:r>
              <a:rPr lang="it-IT" dirty="0" smtClean="0"/>
              <a:t>. The </a:t>
            </a:r>
            <a:r>
              <a:rPr lang="it-IT" dirty="0" err="1" smtClean="0"/>
              <a:t>endpoints</a:t>
            </a:r>
            <a:r>
              <a:rPr lang="it-IT" dirty="0" smtClean="0"/>
              <a:t> </a:t>
            </a:r>
            <a:r>
              <a:rPr lang="it-IT" dirty="0" err="1" smtClean="0"/>
              <a:t>commonly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endParaRPr lang="it-IT" dirty="0" smtClean="0"/>
          </a:p>
          <a:p>
            <a:r>
              <a:rPr lang="it-IT" dirty="0" smtClean="0"/>
              <a:t>include: </a:t>
            </a:r>
            <a:r>
              <a:rPr lang="it-IT" dirty="0" err="1" smtClean="0"/>
              <a:t>quantification</a:t>
            </a:r>
            <a:r>
              <a:rPr lang="it-IT" dirty="0" smtClean="0"/>
              <a:t> of ATP </a:t>
            </a:r>
            <a:r>
              <a:rPr lang="it-IT" dirty="0" err="1" smtClean="0"/>
              <a:t>content</a:t>
            </a:r>
            <a:r>
              <a:rPr lang="it-IT" dirty="0" smtClean="0"/>
              <a:t>, release of </a:t>
            </a:r>
            <a:r>
              <a:rPr lang="it-IT" dirty="0" err="1" smtClean="0"/>
              <a:t>cytoplasmic</a:t>
            </a:r>
            <a:endParaRPr lang="it-IT" dirty="0" smtClean="0"/>
          </a:p>
          <a:p>
            <a:r>
              <a:rPr lang="it-IT" dirty="0" err="1" smtClean="0"/>
              <a:t>enzymes</a:t>
            </a:r>
            <a:r>
              <a:rPr lang="it-IT" dirty="0" smtClean="0"/>
              <a:t>, </a:t>
            </a:r>
            <a:r>
              <a:rPr lang="it-IT" dirty="0" err="1" smtClean="0"/>
              <a:t>mitochondrial</a:t>
            </a:r>
            <a:r>
              <a:rPr lang="it-IT" dirty="0" smtClean="0"/>
              <a:t> </a:t>
            </a:r>
            <a:r>
              <a:rPr lang="it-IT" dirty="0" err="1" smtClean="0"/>
              <a:t>functions</a:t>
            </a:r>
            <a:r>
              <a:rPr lang="it-IT" dirty="0" smtClean="0"/>
              <a:t>, </a:t>
            </a:r>
            <a:r>
              <a:rPr lang="it-IT" dirty="0" err="1" smtClean="0"/>
              <a:t>dye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, </a:t>
            </a:r>
            <a:r>
              <a:rPr lang="it-IT" dirty="0" err="1" smtClean="0"/>
              <a:t>macromolecular</a:t>
            </a:r>
            <a:endParaRPr lang="it-IT" dirty="0" smtClean="0"/>
          </a:p>
          <a:p>
            <a:r>
              <a:rPr lang="it-IT" dirty="0" err="1" smtClean="0"/>
              <a:t>synthesis</a:t>
            </a:r>
            <a:r>
              <a:rPr lang="it-IT" dirty="0" smtClean="0"/>
              <a:t> and </a:t>
            </a:r>
            <a:r>
              <a:rPr lang="it-IT" dirty="0" err="1" smtClean="0"/>
              <a:t>cellular</a:t>
            </a:r>
            <a:r>
              <a:rPr lang="it-IT" dirty="0" smtClean="0"/>
              <a:t> </a:t>
            </a:r>
            <a:r>
              <a:rPr lang="it-IT" dirty="0" err="1" smtClean="0"/>
              <a:t>glutathione</a:t>
            </a:r>
            <a:r>
              <a:rPr lang="it-IT" dirty="0" smtClean="0"/>
              <a:t> </a:t>
            </a:r>
            <a:r>
              <a:rPr lang="it-IT" dirty="0" err="1" smtClean="0"/>
              <a:t>content</a:t>
            </a:r>
            <a:r>
              <a:rPr lang="it-IT" dirty="0" smtClean="0"/>
              <a:t>. For screening </a:t>
            </a:r>
            <a:r>
              <a:rPr lang="it-IT" dirty="0" err="1" smtClean="0"/>
              <a:t>assays</a:t>
            </a:r>
            <a:r>
              <a:rPr lang="it-IT" dirty="0" smtClean="0"/>
              <a:t>,</a:t>
            </a:r>
          </a:p>
          <a:p>
            <a:r>
              <a:rPr lang="it-IT" dirty="0" smtClean="0"/>
              <a:t>a single </a:t>
            </a:r>
            <a:r>
              <a:rPr lang="it-IT" dirty="0" err="1" smtClean="0"/>
              <a:t>concentration</a:t>
            </a:r>
            <a:r>
              <a:rPr lang="it-IT" dirty="0" smtClean="0"/>
              <a:t> of test compound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usually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;</a:t>
            </a:r>
          </a:p>
          <a:p>
            <a:r>
              <a:rPr lang="it-IT" dirty="0" err="1" smtClean="0"/>
              <a:t>however</a:t>
            </a:r>
            <a:r>
              <a:rPr lang="it-IT" dirty="0" smtClean="0"/>
              <a:t>, </a:t>
            </a:r>
            <a:r>
              <a:rPr lang="it-IT" dirty="0" err="1" smtClean="0"/>
              <a:t>cytotoxicity</a:t>
            </a:r>
            <a:r>
              <a:rPr lang="it-IT" dirty="0" smtClean="0"/>
              <a:t> can be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studied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multiple</a:t>
            </a:r>
          </a:p>
          <a:p>
            <a:r>
              <a:rPr lang="it-IT" dirty="0" err="1" smtClean="0"/>
              <a:t>concentrations</a:t>
            </a:r>
            <a:r>
              <a:rPr lang="it-IT" dirty="0" smtClean="0"/>
              <a:t>, </a:t>
            </a:r>
            <a:r>
              <a:rPr lang="it-IT" dirty="0" err="1" smtClean="0"/>
              <a:t>enabling</a:t>
            </a:r>
            <a:r>
              <a:rPr lang="it-IT" dirty="0" smtClean="0"/>
              <a:t> the </a:t>
            </a:r>
            <a:r>
              <a:rPr lang="it-IT" dirty="0" err="1" smtClean="0"/>
              <a:t>determination</a:t>
            </a:r>
            <a:r>
              <a:rPr lang="it-IT" dirty="0" smtClean="0"/>
              <a:t> of dose–</a:t>
            </a:r>
            <a:r>
              <a:rPr lang="it-IT" dirty="0" err="1" smtClean="0"/>
              <a:t>response</a:t>
            </a:r>
            <a:endParaRPr lang="it-IT" dirty="0" smtClean="0"/>
          </a:p>
          <a:p>
            <a:r>
              <a:rPr lang="it-IT" dirty="0" err="1" smtClean="0"/>
              <a:t>curves</a:t>
            </a:r>
            <a:r>
              <a:rPr lang="it-IT" dirty="0" smtClean="0"/>
              <a:t> and EC50 </a:t>
            </a:r>
            <a:r>
              <a:rPr lang="it-IT" dirty="0" err="1" smtClean="0"/>
              <a:t>values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9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7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4" y="298794"/>
            <a:ext cx="8299497" cy="61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5" y="246936"/>
            <a:ext cx="8339717" cy="62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1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4" y="316432"/>
            <a:ext cx="8239945" cy="61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230007"/>
            <a:ext cx="8532974" cy="62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5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6" y="123469"/>
            <a:ext cx="8406754" cy="65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7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6" y="444142"/>
            <a:ext cx="8676342" cy="60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7" y="276219"/>
            <a:ext cx="8428557" cy="62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11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7" y="1016698"/>
            <a:ext cx="8841369" cy="51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0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" y="167564"/>
            <a:ext cx="8491692" cy="63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12" y="149926"/>
            <a:ext cx="7217033" cy="63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68" y="761913"/>
            <a:ext cx="7774051" cy="54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01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5" y="850890"/>
            <a:ext cx="8562827" cy="54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8" y="732360"/>
            <a:ext cx="8655485" cy="55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4" y="328076"/>
            <a:ext cx="8378876" cy="61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974" y="2200468"/>
            <a:ext cx="73174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E’ POSSIBILE AVERE INFORMAZIONI RIGUARDO ADMET DURANTE IL PROCESSO DI OTTIMIZZAZIONE DI UN LEAD?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7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152399" y="310446"/>
            <a:ext cx="887032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Rockwell Extra Bold" charset="0"/>
              </a:rPr>
              <a:t>The Rule of Five - formulation</a:t>
            </a: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76200" y="2494867"/>
            <a:ext cx="883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H-bond donors.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 molecular weight is over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500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 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LogP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is over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10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H-bond acceptors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10 </a:t>
            </a:r>
            <a:r>
              <a:rPr lang="en-US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rotable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bond.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Rockwell Extra Bold" charset="0"/>
            </a:endParaRPr>
          </a:p>
          <a:p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Rockwell Extra Bold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1462326"/>
            <a:ext cx="861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ockwell Extra Bold" charset="0"/>
                <a:cs typeface="Times New Roman (Hebrew)" charset="0"/>
              </a:rPr>
              <a:t>Poor absorption or permeation are </a:t>
            </a:r>
          </a:p>
          <a:p>
            <a:pPr algn="l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ockwell Extra Bold" charset="0"/>
                <a:cs typeface="Times New Roman (Hebrew)" charset="0"/>
              </a:rPr>
              <a:t>more likely when: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cs typeface="Times New Roman (Hebrew)" charset="0"/>
              </a:rPr>
              <a:t> 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841024" y="2574320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737080" y="3031520"/>
            <a:ext cx="8382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967048" y="3605344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944056" y="4071488"/>
            <a:ext cx="6096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3159" y="5897533"/>
            <a:ext cx="8037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FF0000"/>
                </a:solidFill>
              </a:rPr>
              <a:t>Generalmente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il</a:t>
            </a:r>
            <a:r>
              <a:rPr lang="en-US" sz="2200" b="1" dirty="0" smtClean="0">
                <a:solidFill>
                  <a:srgbClr val="FF0000"/>
                </a:solidFill>
              </a:rPr>
              <a:t> non </a:t>
            </a:r>
            <a:r>
              <a:rPr lang="en-US" sz="2200" b="1" dirty="0" err="1" smtClean="0">
                <a:solidFill>
                  <a:srgbClr val="FF0000"/>
                </a:solidFill>
              </a:rPr>
              <a:t>rispetto</a:t>
            </a:r>
            <a:r>
              <a:rPr lang="en-US" sz="2200" b="1" dirty="0" smtClean="0">
                <a:solidFill>
                  <a:srgbClr val="FF0000"/>
                </a:solidFill>
              </a:rPr>
              <a:t> di due di </a:t>
            </a:r>
            <a:r>
              <a:rPr lang="en-US" sz="2200" b="1" dirty="0" err="1" smtClean="0">
                <a:solidFill>
                  <a:srgbClr val="FF0000"/>
                </a:solidFill>
              </a:rPr>
              <a:t>queste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regole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porta</a:t>
            </a:r>
            <a:r>
              <a:rPr lang="en-US" sz="2200" b="1" dirty="0" smtClean="0">
                <a:solidFill>
                  <a:srgbClr val="FF0000"/>
                </a:solidFill>
              </a:rPr>
              <a:t> a </a:t>
            </a:r>
            <a:r>
              <a:rPr lang="en-US" sz="2200" b="1" dirty="0" err="1" smtClean="0">
                <a:solidFill>
                  <a:srgbClr val="FF0000"/>
                </a:solidFill>
              </a:rPr>
              <a:t>composti</a:t>
            </a:r>
            <a:r>
              <a:rPr lang="en-US" sz="2200" b="1" dirty="0" smtClean="0">
                <a:solidFill>
                  <a:srgbClr val="FF0000"/>
                </a:solidFill>
              </a:rPr>
              <a:t> con un basso </a:t>
            </a:r>
            <a:r>
              <a:rPr lang="en-US" sz="2200" b="1" dirty="0" err="1" smtClean="0">
                <a:solidFill>
                  <a:srgbClr val="FF0000"/>
                </a:solidFill>
              </a:rPr>
              <a:t>profilo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farmacocinetico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941987" y="5016461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7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5110" y="1214313"/>
            <a:ext cx="84756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vivo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situ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vitro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Modelli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organotipici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Sacco intestinale rovesciato </a:t>
            </a:r>
            <a:endParaRPr lang="it-IT" sz="2400" dirty="0" smtClean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</a:t>
            </a:r>
            <a:r>
              <a:rPr lang="it-IT" sz="2400" dirty="0" smtClean="0">
                <a:solidFill>
                  <a:srgbClr val="574FFB"/>
                </a:solidFill>
                <a:latin typeface="Arial Black"/>
                <a:cs typeface="Arial Black"/>
              </a:rPr>
              <a:t>	(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everted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drug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sac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Segmenti intestinali isolati e perfusi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Camere di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Ussing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cellulari</a:t>
            </a:r>
          </a:p>
          <a:p>
            <a:pPr eaLnBrk="1" hangingPunct="1"/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Parallel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artificial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membrane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permeability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assay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(PAMPA)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Test di permeabilità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5110" y="320160"/>
            <a:ext cx="90588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it-IT" sz="2200" b="1" dirty="0">
                <a:solidFill>
                  <a:schemeClr val="accent5">
                    <a:lumMod val="75000"/>
                  </a:schemeClr>
                </a:solidFill>
              </a:rPr>
              <a:t>MODELLI PER LO STUDIO DELL</a:t>
            </a:r>
            <a:r>
              <a:rPr lang="ja-JP" altLang="it-IT" sz="2200" b="1" dirty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it-IT" sz="2200" b="1" dirty="0">
                <a:solidFill>
                  <a:schemeClr val="accent5">
                    <a:lumMod val="75000"/>
                  </a:schemeClr>
                </a:solidFill>
              </a:rPr>
              <a:t>ASSORBIMENTO  INTESTINALE</a:t>
            </a:r>
          </a:p>
        </p:txBody>
      </p:sp>
    </p:spTree>
    <p:extLst>
      <p:ext uri="{BB962C8B-B14F-4D97-AF65-F5344CB8AC3E}">
        <p14:creationId xmlns:p14="http://schemas.microsoft.com/office/powerpoint/2010/main" val="80700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20" y="1163054"/>
            <a:ext cx="5489074" cy="481482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26" y="167106"/>
            <a:ext cx="8816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Sacco intestinale </a:t>
            </a:r>
            <a:r>
              <a:rPr lang="it-IT" sz="2400" dirty="0" smtClean="0">
                <a:solidFill>
                  <a:srgbClr val="574FFB"/>
                </a:solidFill>
                <a:latin typeface="Arial Black"/>
                <a:cs typeface="Arial Black"/>
              </a:rPr>
              <a:t>rovesciato (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everted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drug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sac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3835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3" y="307474"/>
            <a:ext cx="7890042" cy="61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8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900" y="1447800"/>
            <a:ext cx="84756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Sistemi non intestinali: MDCK (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Madin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Darby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canine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kidney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cells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endParaRPr lang="it-IT" sz="2400" i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endParaRPr lang="it-IT" sz="24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endParaRPr lang="it-IT" sz="24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Linee 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cellulari di ratto derivate da intestino tenue fetale o neonatale</a:t>
            </a:r>
          </a:p>
          <a:p>
            <a:pPr eaLnBrk="1" hangingPunct="1"/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Caco-2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38125"/>
            <a:ext cx="8802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MODELLI CELLULARI PER LO STUDIO DELL</a:t>
            </a:r>
            <a:r>
              <a:rPr lang="ja-JP" altLang="it-IT" sz="2200" b="1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ASSORBIMENTO  INTESTINALE</a:t>
            </a:r>
          </a:p>
        </p:txBody>
      </p:sp>
    </p:spTree>
    <p:extLst>
      <p:ext uri="{BB962C8B-B14F-4D97-AF65-F5344CB8AC3E}">
        <p14:creationId xmlns:p14="http://schemas.microsoft.com/office/powerpoint/2010/main" val="3955655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51" y="943311"/>
            <a:ext cx="8073518" cy="52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3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4" y="191837"/>
            <a:ext cx="8602579" cy="63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9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4" y="430637"/>
            <a:ext cx="8052685" cy="59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764"/>
            <a:ext cx="8716211" cy="64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9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6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77" y="925513"/>
            <a:ext cx="6057800" cy="518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604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601362"/>
            <a:ext cx="7849054" cy="58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5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58" y="462547"/>
            <a:ext cx="32004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158" y="1960479"/>
            <a:ext cx="4978118" cy="26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42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6" y="1187116"/>
            <a:ext cx="8174789" cy="51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7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1027363"/>
            <a:ext cx="8611227" cy="4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3" y="211660"/>
            <a:ext cx="8237758" cy="61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6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2" y="1512637"/>
            <a:ext cx="8229255" cy="41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9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4" y="320313"/>
            <a:ext cx="8343597" cy="61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6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70575" y="1791631"/>
            <a:ext cx="151923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CYP1A2,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CYP2A6,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CYP2C9,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CYP2C19,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CYP2D6,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CYP2E1  </a:t>
            </a:r>
          </a:p>
          <a:p>
            <a:r>
              <a:rPr lang="it-IT" sz="2400" b="1">
                <a:solidFill>
                  <a:srgbClr val="FF3300"/>
                </a:solidFill>
                <a:latin typeface="Tahoma" charset="0"/>
              </a:rPr>
              <a:t>CYP3A4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31863" y="294618"/>
            <a:ext cx="721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574FFB"/>
                </a:solidFill>
                <a:latin typeface="Tahoma" charset="0"/>
              </a:rPr>
              <a:t>PRINCIPALI </a:t>
            </a:r>
            <a:r>
              <a:rPr lang="it-IT" sz="2400" b="1" dirty="0">
                <a:solidFill>
                  <a:srgbClr val="574FFB"/>
                </a:solidFill>
                <a:latin typeface="Tahoma" charset="0"/>
              </a:rPr>
              <a:t>ENZIMI IMPLICATI NEL METABOLISMO DEI FARMACI NELL</a:t>
            </a:r>
            <a:r>
              <a:rPr lang="ja-JP" altLang="it-IT" sz="2400" b="1" dirty="0">
                <a:solidFill>
                  <a:srgbClr val="574FFB"/>
                </a:solidFill>
                <a:latin typeface="Arial"/>
              </a:rPr>
              <a:t>’</a:t>
            </a:r>
            <a:r>
              <a:rPr lang="it-IT" sz="2400" b="1" dirty="0">
                <a:solidFill>
                  <a:srgbClr val="574FFB"/>
                </a:solidFill>
                <a:latin typeface="Tahoma" charset="0"/>
              </a:rPr>
              <a:t>UOMO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6738" y="1828143"/>
            <a:ext cx="501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Fase I: enzimi citocromo P450-dipendenti (CYP)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73100" y="4403068"/>
            <a:ext cx="969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Fase II: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25625" y="4437993"/>
            <a:ext cx="660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UDP-dependent glucuronosyl transferase (UGT),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phenol sulfotranferase (PST)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estrogen sulfotransferase (EST)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glutathione-</a:t>
            </a:r>
            <a:r>
              <a:rPr lang="it-IT" i="1">
                <a:solidFill>
                  <a:srgbClr val="574FFB"/>
                </a:solidFill>
                <a:latin typeface="Tahoma" charset="0"/>
              </a:rPr>
              <a:t>S</a:t>
            </a:r>
            <a:r>
              <a:rPr lang="it-IT">
                <a:solidFill>
                  <a:srgbClr val="574FFB"/>
                </a:solidFill>
                <a:latin typeface="Tahoma" charset="0"/>
              </a:rPr>
              <a:t>-transferase (GST).</a:t>
            </a:r>
            <a:endParaRPr lang="it-IT" sz="2400" b="1">
              <a:solidFill>
                <a:srgbClr val="574FF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03350" y="247650"/>
            <a:ext cx="6291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600">
                <a:solidFill>
                  <a:srgbClr val="574FFB"/>
                </a:solidFill>
                <a:latin typeface="Tahoma" charset="0"/>
              </a:rPr>
              <a:t>STUDI METABOLICI IN VITRO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61938" y="1033463"/>
            <a:ext cx="8636000" cy="0"/>
          </a:xfrm>
          <a:prstGeom prst="line">
            <a:avLst/>
          </a:prstGeom>
          <a:noFill/>
          <a:ln w="28575">
            <a:solidFill>
              <a:srgbClr val="574FF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5753" y="2150436"/>
            <a:ext cx="84756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FRAZIONE EPATICA S9</a:t>
            </a:r>
          </a:p>
          <a:p>
            <a:endParaRPr lang="it-IT" sz="2400" dirty="0">
              <a:solidFill>
                <a:srgbClr val="574FFB"/>
              </a:solidFill>
              <a:latin typeface="Tahoma" charset="0"/>
            </a:endParaRPr>
          </a:p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MICROSOMI</a:t>
            </a:r>
          </a:p>
          <a:p>
            <a:endParaRPr lang="it-IT" sz="2400" dirty="0">
              <a:solidFill>
                <a:srgbClr val="574FFB"/>
              </a:solidFill>
              <a:latin typeface="Tahoma" charset="0"/>
            </a:endParaRPr>
          </a:p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EPATOCITI 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2352666" y="3156911"/>
            <a:ext cx="1797050" cy="6254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359016" y="3934786"/>
            <a:ext cx="1797050" cy="6254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14816" y="2908300"/>
            <a:ext cx="2157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574FFB"/>
                </a:solidFill>
                <a:latin typeface="Tahoma" charset="0"/>
              </a:rPr>
              <a:t>in sospensione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49753" y="4331661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in coltura</a:t>
            </a:r>
          </a:p>
        </p:txBody>
      </p:sp>
    </p:spTree>
    <p:extLst>
      <p:ext uri="{BB962C8B-B14F-4D97-AF65-F5344CB8AC3E}">
        <p14:creationId xmlns:p14="http://schemas.microsoft.com/office/powerpoint/2010/main" val="217671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263525"/>
            <a:ext cx="5700713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891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0"/>
          <a:stretch>
            <a:fillRect/>
          </a:stretch>
        </p:blipFill>
        <p:spPr bwMode="auto">
          <a:xfrm>
            <a:off x="585788" y="620713"/>
            <a:ext cx="3051175" cy="32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3"/>
          <a:stretch>
            <a:fillRect/>
          </a:stretch>
        </p:blipFill>
        <p:spPr bwMode="auto">
          <a:xfrm>
            <a:off x="4024564" y="908050"/>
            <a:ext cx="4410911" cy="50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01595" y="461211"/>
            <a:ext cx="3580773" cy="3665622"/>
            <a:chOff x="1519" y="164"/>
            <a:chExt cx="2450" cy="3493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519" y="3475"/>
              <a:ext cx="771" cy="182"/>
              <a:chOff x="1519" y="3385"/>
              <a:chExt cx="816" cy="453"/>
            </a:xfrm>
          </p:grpSpPr>
          <p:sp>
            <p:nvSpPr>
              <p:cNvPr id="9" name="Arc 7"/>
              <p:cNvSpPr>
                <a:spLocks/>
              </p:cNvSpPr>
              <p:nvPr/>
            </p:nvSpPr>
            <p:spPr bwMode="auto">
              <a:xfrm rot="16200000" flipH="1">
                <a:off x="1496" y="3408"/>
                <a:ext cx="453" cy="40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8"/>
              <p:cNvSpPr>
                <a:spLocks/>
              </p:cNvSpPr>
              <p:nvPr/>
            </p:nvSpPr>
            <p:spPr bwMode="auto">
              <a:xfrm rot="5400000">
                <a:off x="1904" y="3408"/>
                <a:ext cx="453" cy="40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Arc 11"/>
            <p:cNvSpPr>
              <a:spLocks/>
            </p:cNvSpPr>
            <p:nvPr/>
          </p:nvSpPr>
          <p:spPr bwMode="auto">
            <a:xfrm rot="5400000" flipH="1" flipV="1">
              <a:off x="3198" y="119"/>
              <a:ext cx="318" cy="4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12"/>
            <p:cNvSpPr>
              <a:spLocks/>
            </p:cNvSpPr>
            <p:nvPr/>
          </p:nvSpPr>
          <p:spPr bwMode="auto">
            <a:xfrm rot="16200000" flipV="1">
              <a:off x="3606" y="119"/>
              <a:ext cx="318" cy="4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V="1">
              <a:off x="2291" y="482"/>
              <a:ext cx="861" cy="2993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8" y="4301289"/>
            <a:ext cx="4083809" cy="22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7"/>
          <a:stretch>
            <a:fillRect/>
          </a:stretch>
        </p:blipFill>
        <p:spPr bwMode="auto">
          <a:xfrm>
            <a:off x="323850" y="1052513"/>
            <a:ext cx="366871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6"/>
          <a:stretch>
            <a:fillRect/>
          </a:stretch>
        </p:blipFill>
        <p:spPr bwMode="auto">
          <a:xfrm>
            <a:off x="4500563" y="1196975"/>
            <a:ext cx="4283075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771775" y="5848350"/>
            <a:ext cx="7921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042988" y="5949950"/>
            <a:ext cx="3167062" cy="358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067175" y="549275"/>
            <a:ext cx="360363" cy="57594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66FF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7431088" y="1068388"/>
            <a:ext cx="631825" cy="296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7486650" y="563563"/>
            <a:ext cx="530225" cy="796925"/>
          </a:xfrm>
          <a:prstGeom prst="downArrow">
            <a:avLst>
              <a:gd name="adj1" fmla="val 60481"/>
              <a:gd name="adj2" fmla="val 1856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289550" y="1116013"/>
            <a:ext cx="631825" cy="296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5332413" y="558800"/>
            <a:ext cx="530225" cy="796925"/>
          </a:xfrm>
          <a:prstGeom prst="downArrow">
            <a:avLst>
              <a:gd name="adj1" fmla="val 60481"/>
              <a:gd name="adj2" fmla="val 18565"/>
            </a:avLst>
          </a:prstGeom>
          <a:solidFill>
            <a:srgbClr val="57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284663" y="549275"/>
            <a:ext cx="3619500" cy="358775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607661"/>
            <a:ext cx="3436938" cy="4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58" y="449542"/>
            <a:ext cx="8114873" cy="59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3848"/>
          <a:stretch>
            <a:fillRect/>
          </a:stretch>
        </p:blipFill>
        <p:spPr bwMode="auto">
          <a:xfrm>
            <a:off x="1840832" y="0"/>
            <a:ext cx="326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789" y="3287295"/>
            <a:ext cx="4174741" cy="18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8200" y="1219200"/>
            <a:ext cx="7772400" cy="1470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>Predicting Metabolism In </a:t>
            </a:r>
            <a:r>
              <a:rPr lang="en-GB" b="1" i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Silico</a:t>
            </a:r>
            <a:r>
              <a:rPr lang="en-GB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>?</a:t>
            </a:r>
            <a:endParaRPr lang="en-US" b="1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862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3" y="548205"/>
            <a:ext cx="8047403" cy="57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6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In </a:t>
            </a:r>
            <a:r>
              <a:rPr lang="en-US" dirty="0" err="1">
                <a:latin typeface="Times New Roman" charset="0"/>
              </a:rPr>
              <a:t>Silico</a:t>
            </a:r>
            <a:r>
              <a:rPr lang="en-US" dirty="0">
                <a:latin typeface="Times New Roman" charset="0"/>
              </a:rPr>
              <a:t> ADME Models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Bookman Old Style" charset="0"/>
              </a:rPr>
              <a:t>Computational methods can predict compound properties important to ADME, e.g.</a:t>
            </a:r>
          </a:p>
          <a:p>
            <a:endParaRPr lang="en-US" sz="2000" b="1" dirty="0" smtClean="0">
              <a:latin typeface="Bookman Old Style" charset="0"/>
            </a:endParaRPr>
          </a:p>
          <a:p>
            <a:pPr lvl="1"/>
            <a:r>
              <a:rPr lang="en-US" sz="2000" b="1" dirty="0" err="1" smtClean="0">
                <a:latin typeface="Bookman Old Style" charset="0"/>
              </a:rPr>
              <a:t>LogP</a:t>
            </a:r>
            <a:r>
              <a:rPr lang="en-US" sz="2000" b="1" dirty="0" smtClean="0">
                <a:latin typeface="Bookman Old Style" charset="0"/>
              </a:rPr>
              <a:t>, a </a:t>
            </a:r>
            <a:r>
              <a:rPr lang="en-US" sz="2000" b="1" dirty="0" err="1" smtClean="0">
                <a:latin typeface="Bookman Old Style" charset="0"/>
              </a:rPr>
              <a:t>liphophilicity</a:t>
            </a:r>
            <a:r>
              <a:rPr lang="en-US" sz="2000" b="1" dirty="0" smtClean="0">
                <a:latin typeface="Bookman Old Style" charset="0"/>
              </a:rPr>
              <a:t> measure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Solubility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Permeability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Cytochrome p450 metabolism</a:t>
            </a:r>
          </a:p>
          <a:p>
            <a:pPr lvl="1"/>
            <a:endParaRPr lang="en-US" sz="2000" b="1" dirty="0" smtClean="0">
              <a:latin typeface="Bookman Old Style" charset="0"/>
            </a:endParaRPr>
          </a:p>
          <a:p>
            <a:r>
              <a:rPr lang="en-US" sz="2000" b="1" dirty="0" smtClean="0">
                <a:latin typeface="Bookman Old Style" charset="0"/>
              </a:rPr>
              <a:t>Means estimates can be made for millions of </a:t>
            </a:r>
            <a:r>
              <a:rPr lang="en-US" sz="2000" b="1" dirty="0" err="1" smtClean="0">
                <a:latin typeface="Bookman Old Style" charset="0"/>
              </a:rPr>
              <a:t>compouds</a:t>
            </a:r>
            <a:r>
              <a:rPr lang="en-US" sz="2000" b="1" dirty="0" smtClean="0">
                <a:latin typeface="Bookman Old Style" charset="0"/>
              </a:rPr>
              <a:t>, helping reduce </a:t>
            </a:r>
            <a:r>
              <a:rPr lang="ja-JP" altLang="en-US" sz="2000" b="1" dirty="0" smtClean="0">
                <a:latin typeface="Bookman Old Style" charset="0"/>
              </a:rPr>
              <a:t>“</a:t>
            </a:r>
            <a:r>
              <a:rPr lang="en-US" sz="2000" b="1" dirty="0" smtClean="0">
                <a:latin typeface="Bookman Old Style" charset="0"/>
              </a:rPr>
              <a:t>attrition</a:t>
            </a:r>
            <a:r>
              <a:rPr lang="ja-JP" altLang="en-US" sz="2000" b="1" dirty="0" smtClean="0">
                <a:latin typeface="Bookman Old Style" charset="0"/>
              </a:rPr>
              <a:t>”</a:t>
            </a:r>
            <a:r>
              <a:rPr lang="en-US" sz="2000" b="1" dirty="0" smtClean="0">
                <a:latin typeface="Bookman Old Style" charset="0"/>
              </a:rPr>
              <a:t> – the failure rate of compounds in late stage</a:t>
            </a:r>
            <a:endParaRPr lang="en-US" sz="2000" b="1" dirty="0"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6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1188" y="1125538"/>
            <a:ext cx="2301875" cy="647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8000"/>
                </a:solidFill>
                <a:latin typeface="Comic Sans MS" charset="0"/>
              </a:rPr>
              <a:t>VOLSURF</a:t>
            </a:r>
            <a:endParaRPr lang="en-US" sz="3000" b="1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Il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programma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VOLSURF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predice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le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proprietà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ADME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basandosi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su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modelli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precalcolati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chemeClr val="bg1"/>
              </a:solidFill>
              <a:latin typeface="Comic Sans MS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I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modelli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inclusi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sono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rgbClr val="00FF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Solubilità</a:t>
            </a:r>
            <a:endParaRPr lang="en-US" sz="2800" b="1" dirty="0" smtClean="0">
              <a:solidFill>
                <a:srgbClr val="0000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Assorbimento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attraverso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Caco-2 cells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Permeazione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della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barriera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ematoencefalica</a:t>
            </a:r>
            <a:endParaRPr lang="en-US" sz="2800" b="1" dirty="0" smtClean="0">
              <a:solidFill>
                <a:srgbClr val="0000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Distribuzione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714375" y="987425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0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155788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VolSurf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legge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campi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molecolari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, li traduce in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descrittori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molecolari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semplici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mediante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tecniche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processamento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immagini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</a:t>
            </a:r>
          </a:p>
          <a:p>
            <a:endParaRPr lang="en-US" sz="2800" b="1" dirty="0" smtClean="0">
              <a:solidFill>
                <a:schemeClr val="tx1"/>
              </a:solidFill>
              <a:latin typeface="Comic Sans MS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Questi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descrittori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caratterizzano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dal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punto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vista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quantitativo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dimensione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, forma,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polarità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idrofobicità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delle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il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loro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bilancio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80751" y="243622"/>
            <a:ext cx="2301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Comic Sans MS" charset="0"/>
              </a:rPr>
              <a:t>VOLSURF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75" y="987425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1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0" y="973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Comic Sans MS" charset="0"/>
              </a:rPr>
              <a:t>Descrittori</a:t>
            </a:r>
            <a:r>
              <a:rPr lang="en-US" sz="3600" b="1" dirty="0">
                <a:solidFill>
                  <a:srgbClr val="0000FF"/>
                </a:solidFill>
                <a:latin typeface="Comic Sans MS" charset="0"/>
              </a:rPr>
              <a:t> di VOLSURF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31937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Dimensione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e forma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(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volume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area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perficiale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rapporto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volume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superficie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/S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  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globularità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S/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equiv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(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equiv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l’area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superficiale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di una sfera di volume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).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Idrofilicità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(area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superficiale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fattore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cap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acità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HS/S)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Idrofobicità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cs typeface="Times New Roman" charset="0"/>
            </a:endParaRP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Momenti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interazione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energetica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 (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vettori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vanno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dal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centro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della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massa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al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centro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delle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regioni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idrofobiche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/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Varie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 (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energia minima di interazioni locali, distanze di energia minima, bilancio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idrofilico-lipofilico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HS/LS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momenti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an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fifilici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parametri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packing, H-bonding,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polarizzabilità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cs typeface="Times New Roman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990600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8801100" cy="1011238"/>
          </a:xfrm>
        </p:spPr>
        <p:txBody>
          <a:bodyPr/>
          <a:lstStyle/>
          <a:p>
            <a:pPr algn="ctr"/>
            <a:r>
              <a:rPr lang="en-US" sz="3600" i="1">
                <a:solidFill>
                  <a:srgbClr val="0000FF"/>
                </a:solidFill>
                <a:latin typeface="Arial" charset="0"/>
              </a:rPr>
              <a:t>Why predicting metabolism?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752600"/>
            <a:ext cx="1447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</a:pPr>
            <a:endParaRPr lang="en-US" sz="1200" b="0"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0"/>
              </a:spcAft>
            </a:pPr>
            <a:endParaRPr lang="en-US" sz="1200" b="0"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74855" y="1103413"/>
            <a:ext cx="7315200" cy="1029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42900" indent="-342900" algn="just"/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Why asking? You might say…</a:t>
            </a:r>
            <a:r>
              <a:rPr lang="en-US" sz="2600" b="0" dirty="0" err="1">
                <a:solidFill>
                  <a:srgbClr val="0000FF"/>
                </a:solidFill>
                <a:latin typeface="Arial" charset="0"/>
              </a:rPr>
              <a:t>isn</a:t>
            </a:r>
            <a:r>
              <a:rPr lang="ja-JP" altLang="en-US" sz="2600" b="0" dirty="0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t it obvious as for any predictive attempt?</a:t>
            </a:r>
          </a:p>
          <a:p>
            <a:pPr marL="342900" indent="-342900" algn="just"/>
            <a:r>
              <a:rPr lang="en-US" sz="2600" i="1" dirty="0">
                <a:solidFill>
                  <a:srgbClr val="0000FF"/>
                </a:solidFill>
                <a:latin typeface="Arial" charset="0"/>
              </a:rPr>
              <a:t>Consider:</a:t>
            </a:r>
          </a:p>
          <a:p>
            <a:pPr marL="342900" indent="-342900" algn="just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Cost of drugs, reagents, instrumentation.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Time.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Labor intensive work.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Possibility of prioritizing compounds even before synthesis.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A complement to </a:t>
            </a:r>
            <a:r>
              <a:rPr lang="ja-JP" altLang="en-US" sz="2600" b="0" i="1" dirty="0">
                <a:solidFill>
                  <a:srgbClr val="0000FF"/>
                </a:solidFill>
                <a:latin typeface="Arial"/>
              </a:rPr>
              <a:t>“</a:t>
            </a:r>
            <a:r>
              <a:rPr lang="en-US" sz="2600" b="0" i="1" dirty="0">
                <a:solidFill>
                  <a:srgbClr val="0000FF"/>
                </a:solidFill>
                <a:latin typeface="Arial" charset="0"/>
              </a:rPr>
              <a:t>in </a:t>
            </a:r>
            <a:r>
              <a:rPr lang="en-US" sz="2600" b="0" i="1" dirty="0" err="1">
                <a:solidFill>
                  <a:srgbClr val="0000FF"/>
                </a:solidFill>
                <a:latin typeface="Arial" charset="0"/>
              </a:rPr>
              <a:t>cerebro</a:t>
            </a:r>
            <a:r>
              <a:rPr lang="ja-JP" altLang="en-US" sz="2600" b="0" i="1" dirty="0">
                <a:solidFill>
                  <a:srgbClr val="0000FF"/>
                </a:solidFill>
                <a:latin typeface="Arial"/>
              </a:rPr>
              <a:t>”</a:t>
            </a: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 work.</a:t>
            </a:r>
          </a:p>
          <a:p>
            <a:pPr marL="342900" indent="-342900"/>
            <a:endParaRPr lang="en-US" sz="2600" b="0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9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ekhar\Presentations\1r9o_bio_r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05400" y="2133600"/>
            <a:ext cx="3733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  <a:latin typeface="Book Antiqua" charset="0"/>
              </a:rPr>
              <a:t>Structure of Cytochrome P450: responsible for primary metabolism of majority of drugs in human body  -likely to herald a new era of structure-based design in the modulation of metabolic properties of drugs.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79388"/>
            <a:ext cx="899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43100" indent="-19431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omic Sans MS" charset="0"/>
              </a:rPr>
              <a:t>Can metabolism properties be modulated?</a:t>
            </a:r>
          </a:p>
        </p:txBody>
      </p:sp>
    </p:spTree>
    <p:extLst>
      <p:ext uri="{BB962C8B-B14F-4D97-AF65-F5344CB8AC3E}">
        <p14:creationId xmlns:p14="http://schemas.microsoft.com/office/powerpoint/2010/main" val="205083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9688"/>
            <a:ext cx="8801100" cy="1011237"/>
          </a:xfrm>
          <a:noFill/>
          <a:ln/>
        </p:spPr>
        <p:txBody>
          <a:bodyPr/>
          <a:lstStyle/>
          <a:p>
            <a:pPr algn="ctr"/>
            <a:r>
              <a:rPr lang="en-US" sz="3600" i="1" dirty="0">
                <a:solidFill>
                  <a:srgbClr val="0000FF"/>
                </a:solidFill>
                <a:latin typeface="Arial" charset="0"/>
              </a:rPr>
              <a:t>Working hypothesis in </a:t>
            </a:r>
            <a:r>
              <a:rPr lang="en-US" sz="3600" i="1" dirty="0" err="1">
                <a:solidFill>
                  <a:srgbClr val="0000FF"/>
                </a:solidFill>
                <a:latin typeface="Arial" charset="0"/>
              </a:rPr>
              <a:t>MetaSite</a:t>
            </a:r>
            <a:endParaRPr lang="en-US" sz="3600" i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Picture 3" descr="2c9_contou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43000"/>
            <a:ext cx="7175500" cy="4900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6019800"/>
            <a:ext cx="8507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1600">
                <a:latin typeface="Tahoma" charset="0"/>
              </a:rPr>
              <a:t>GRID depiction of 2C9 cavity (shape with H probe) with DRY probe and NH probe</a:t>
            </a:r>
          </a:p>
        </p:txBody>
      </p:sp>
    </p:spTree>
    <p:extLst>
      <p:ext uri="{BB962C8B-B14F-4D97-AF65-F5344CB8AC3E}">
        <p14:creationId xmlns:p14="http://schemas.microsoft.com/office/powerpoint/2010/main" val="31691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9688"/>
            <a:ext cx="8801100" cy="1011237"/>
          </a:xfrm>
          <a:noFill/>
          <a:ln/>
        </p:spPr>
        <p:txBody>
          <a:bodyPr/>
          <a:lstStyle/>
          <a:p>
            <a:pPr algn="ctr"/>
            <a:r>
              <a:rPr lang="en-US" sz="3600" i="1">
                <a:solidFill>
                  <a:srgbClr val="0000FF"/>
                </a:solidFill>
                <a:latin typeface="Arial" charset="0"/>
              </a:rPr>
              <a:t>Working hypothesis in MetaSite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33638" y="4651375"/>
            <a:ext cx="236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Aft>
                <a:spcPct val="0"/>
              </a:spcAft>
            </a:pPr>
            <a:r>
              <a:rPr lang="it-IT" sz="2400" b="0">
                <a:solidFill>
                  <a:srgbClr val="FF0000"/>
                </a:solidFill>
                <a:latin typeface="Arial" charset="0"/>
              </a:rPr>
              <a:t>O</a:t>
            </a:r>
            <a:endParaRPr lang="it-IT" sz="2400" b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24038" y="4638675"/>
            <a:ext cx="35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Aft>
                <a:spcPct val="0"/>
              </a:spcAft>
            </a:pPr>
            <a:r>
              <a:rPr lang="it-IT" sz="2400" b="0">
                <a:solidFill>
                  <a:srgbClr val="FF0000"/>
                </a:solidFill>
                <a:latin typeface="Arial" charset="0"/>
              </a:rPr>
              <a:t>Fe</a:t>
            </a:r>
            <a:endParaRPr lang="it-IT" sz="2400" b="0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985838" y="4791075"/>
            <a:ext cx="576262" cy="365125"/>
            <a:chOff x="1256" y="3033"/>
            <a:chExt cx="363" cy="23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56" y="303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C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380" y="3033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Y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491" y="3033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9" name="Freeform 9"/>
          <p:cNvSpPr>
            <a:spLocks/>
          </p:cNvSpPr>
          <p:nvPr/>
        </p:nvSpPr>
        <p:spPr bwMode="auto">
          <a:xfrm>
            <a:off x="5938838" y="1819275"/>
            <a:ext cx="962025" cy="927100"/>
          </a:xfrm>
          <a:custGeom>
            <a:avLst/>
            <a:gdLst>
              <a:gd name="T0" fmla="*/ 0 w 682"/>
              <a:gd name="T1" fmla="*/ 345 h 584"/>
              <a:gd name="T2" fmla="*/ 156 w 682"/>
              <a:gd name="T3" fmla="*/ 477 h 584"/>
              <a:gd name="T4" fmla="*/ 271 w 682"/>
              <a:gd name="T5" fmla="*/ 584 h 584"/>
              <a:gd name="T6" fmla="*/ 452 w 682"/>
              <a:gd name="T7" fmla="*/ 551 h 584"/>
              <a:gd name="T8" fmla="*/ 633 w 682"/>
              <a:gd name="T9" fmla="*/ 427 h 584"/>
              <a:gd name="T10" fmla="*/ 682 w 682"/>
              <a:gd name="T11" fmla="*/ 263 h 584"/>
              <a:gd name="T12" fmla="*/ 657 w 682"/>
              <a:gd name="T13" fmla="*/ 82 h 584"/>
              <a:gd name="T14" fmla="*/ 509 w 682"/>
              <a:gd name="T15" fmla="*/ 0 h 584"/>
              <a:gd name="T16" fmla="*/ 263 w 682"/>
              <a:gd name="T17" fmla="*/ 123 h 584"/>
              <a:gd name="T18" fmla="*/ 222 w 682"/>
              <a:gd name="T19" fmla="*/ 296 h 584"/>
              <a:gd name="T20" fmla="*/ 107 w 682"/>
              <a:gd name="T21" fmla="*/ 337 h 584"/>
              <a:gd name="T22" fmla="*/ 0 w 682"/>
              <a:gd name="T23" fmla="*/ 34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2" h="584">
                <a:moveTo>
                  <a:pt x="0" y="345"/>
                </a:moveTo>
                <a:lnTo>
                  <a:pt x="156" y="477"/>
                </a:lnTo>
                <a:lnTo>
                  <a:pt x="271" y="584"/>
                </a:lnTo>
                <a:lnTo>
                  <a:pt x="452" y="551"/>
                </a:lnTo>
                <a:lnTo>
                  <a:pt x="633" y="427"/>
                </a:lnTo>
                <a:lnTo>
                  <a:pt x="682" y="263"/>
                </a:lnTo>
                <a:lnTo>
                  <a:pt x="657" y="82"/>
                </a:lnTo>
                <a:lnTo>
                  <a:pt x="509" y="0"/>
                </a:lnTo>
                <a:lnTo>
                  <a:pt x="263" y="123"/>
                </a:lnTo>
                <a:lnTo>
                  <a:pt x="222" y="296"/>
                </a:lnTo>
                <a:lnTo>
                  <a:pt x="107" y="337"/>
                </a:lnTo>
                <a:lnTo>
                  <a:pt x="0" y="345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 rot="19646330">
            <a:off x="3944938" y="3238500"/>
            <a:ext cx="2311400" cy="1011238"/>
          </a:xfrm>
          <a:prstGeom prst="ellipse">
            <a:avLst/>
          </a:prstGeom>
          <a:solidFill>
            <a:srgbClr val="33CC33">
              <a:alpha val="50000"/>
            </a:srgbClr>
          </a:solidFill>
          <a:ln w="12700">
            <a:solidFill>
              <a:srgbClr val="FFFFCC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698875" y="2511425"/>
            <a:ext cx="220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C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95725" y="2511425"/>
            <a:ext cx="20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Y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071938" y="2511425"/>
            <a:ext cx="20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P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386263" y="2860675"/>
            <a:ext cx="558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>
                <a:solidFill>
                  <a:srgbClr val="33CC33"/>
                </a:solidFill>
                <a:latin typeface="Arial" charset="0"/>
              </a:rPr>
              <a:t>Phe</a:t>
            </a:r>
            <a:endParaRPr lang="it-IT" sz="2400">
              <a:solidFill>
                <a:srgbClr val="33CC33"/>
              </a:solidFill>
              <a:latin typeface="Tahoma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313238" y="2757488"/>
            <a:ext cx="149225" cy="165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100638" y="1362075"/>
            <a:ext cx="1203325" cy="790575"/>
            <a:chOff x="2803" y="189"/>
            <a:chExt cx="758" cy="498"/>
          </a:xfrm>
        </p:grpSpPr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803" y="189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C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928" y="189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Y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039" y="189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233" y="41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latin typeface="Arial" charset="0"/>
                </a:rPr>
                <a:t>N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355" y="41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latin typeface="Arial" charset="0"/>
                </a:rPr>
                <a:t>H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90" y="533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1600" b="0">
                  <a:latin typeface="Arial" charset="0"/>
                </a:rPr>
                <a:t>3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188" y="348"/>
              <a:ext cx="87" cy="9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6122988" y="5268913"/>
            <a:ext cx="1878012" cy="1409700"/>
          </a:xfrm>
          <a:prstGeom prst="star5">
            <a:avLst/>
          </a:prstGeom>
          <a:gradFill rotWithShape="0">
            <a:gsLst>
              <a:gs pos="0">
                <a:srgbClr val="FFFF00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</a:pPr>
            <a:r>
              <a:rPr lang="en-GB" sz="1600">
                <a:latin typeface="Arial" charset="0"/>
              </a:rPr>
              <a:t>labile </a:t>
            </a:r>
          </a:p>
          <a:p>
            <a:pPr algn="ctr">
              <a:spcAft>
                <a:spcPct val="0"/>
              </a:spcAft>
            </a:pPr>
            <a:r>
              <a:rPr lang="en-GB" sz="1600">
                <a:latin typeface="Arial" charset="0"/>
              </a:rPr>
              <a:t>hydrogen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205038" y="4867275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1595438" y="4105275"/>
            <a:ext cx="685800" cy="1447800"/>
            <a:chOff x="1008" y="2256"/>
            <a:chExt cx="432" cy="912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V="1">
              <a:off x="1008" y="249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1008" y="225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1008" y="2928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1440" y="225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1595438" y="509587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 flipV="1">
            <a:off x="2128838" y="50196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595438" y="44862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>
            <a:off x="2052638" y="410527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5416550" y="1377950"/>
            <a:ext cx="2928938" cy="4132263"/>
          </a:xfrm>
          <a:custGeom>
            <a:avLst/>
            <a:gdLst>
              <a:gd name="T0" fmla="*/ 0 w 1845"/>
              <a:gd name="T1" fmla="*/ 2603 h 2603"/>
              <a:gd name="T2" fmla="*/ 292 w 1845"/>
              <a:gd name="T3" fmla="*/ 2596 h 2603"/>
              <a:gd name="T4" fmla="*/ 401 w 1845"/>
              <a:gd name="T5" fmla="*/ 2516 h 2603"/>
              <a:gd name="T6" fmla="*/ 562 w 1845"/>
              <a:gd name="T7" fmla="*/ 2421 h 2603"/>
              <a:gd name="T8" fmla="*/ 737 w 1845"/>
              <a:gd name="T9" fmla="*/ 2443 h 2603"/>
              <a:gd name="T10" fmla="*/ 883 w 1845"/>
              <a:gd name="T11" fmla="*/ 2436 h 2603"/>
              <a:gd name="T12" fmla="*/ 926 w 1845"/>
              <a:gd name="T13" fmla="*/ 2406 h 2603"/>
              <a:gd name="T14" fmla="*/ 1065 w 1845"/>
              <a:gd name="T15" fmla="*/ 2246 h 2603"/>
              <a:gd name="T16" fmla="*/ 1152 w 1845"/>
              <a:gd name="T17" fmla="*/ 2144 h 2603"/>
              <a:gd name="T18" fmla="*/ 1269 w 1845"/>
              <a:gd name="T19" fmla="*/ 2144 h 2603"/>
              <a:gd name="T20" fmla="*/ 1298 w 1845"/>
              <a:gd name="T21" fmla="*/ 2100 h 2603"/>
              <a:gd name="T22" fmla="*/ 1349 w 1845"/>
              <a:gd name="T23" fmla="*/ 2005 h 2603"/>
              <a:gd name="T24" fmla="*/ 1451 w 1845"/>
              <a:gd name="T25" fmla="*/ 1823 h 2603"/>
              <a:gd name="T26" fmla="*/ 1480 w 1845"/>
              <a:gd name="T27" fmla="*/ 1794 h 2603"/>
              <a:gd name="T28" fmla="*/ 1510 w 1845"/>
              <a:gd name="T29" fmla="*/ 1772 h 2603"/>
              <a:gd name="T30" fmla="*/ 1612 w 1845"/>
              <a:gd name="T31" fmla="*/ 1685 h 2603"/>
              <a:gd name="T32" fmla="*/ 1728 w 1845"/>
              <a:gd name="T33" fmla="*/ 1531 h 2603"/>
              <a:gd name="T34" fmla="*/ 1794 w 1845"/>
              <a:gd name="T35" fmla="*/ 1305 h 2603"/>
              <a:gd name="T36" fmla="*/ 1823 w 1845"/>
              <a:gd name="T37" fmla="*/ 1167 h 2603"/>
              <a:gd name="T38" fmla="*/ 1845 w 1845"/>
              <a:gd name="T39" fmla="*/ 999 h 2603"/>
              <a:gd name="T40" fmla="*/ 1772 w 1845"/>
              <a:gd name="T41" fmla="*/ 766 h 2603"/>
              <a:gd name="T42" fmla="*/ 1750 w 1845"/>
              <a:gd name="T43" fmla="*/ 693 h 2603"/>
              <a:gd name="T44" fmla="*/ 1728 w 1845"/>
              <a:gd name="T45" fmla="*/ 562 h 2603"/>
              <a:gd name="T46" fmla="*/ 1677 w 1845"/>
              <a:gd name="T47" fmla="*/ 409 h 2603"/>
              <a:gd name="T48" fmla="*/ 1655 w 1845"/>
              <a:gd name="T49" fmla="*/ 365 h 2603"/>
              <a:gd name="T50" fmla="*/ 1612 w 1845"/>
              <a:gd name="T51" fmla="*/ 270 h 2603"/>
              <a:gd name="T52" fmla="*/ 1590 w 1845"/>
              <a:gd name="T53" fmla="*/ 256 h 2603"/>
              <a:gd name="T54" fmla="*/ 1568 w 1845"/>
              <a:gd name="T55" fmla="*/ 234 h 2603"/>
              <a:gd name="T56" fmla="*/ 1502 w 1845"/>
              <a:gd name="T57" fmla="*/ 197 h 2603"/>
              <a:gd name="T58" fmla="*/ 1459 w 1845"/>
              <a:gd name="T59" fmla="*/ 168 h 2603"/>
              <a:gd name="T60" fmla="*/ 1393 w 1845"/>
              <a:gd name="T61" fmla="*/ 124 h 2603"/>
              <a:gd name="T62" fmla="*/ 1320 w 1845"/>
              <a:gd name="T63" fmla="*/ 37 h 2603"/>
              <a:gd name="T64" fmla="*/ 1298 w 1845"/>
              <a:gd name="T65" fmla="*/ 22 h 2603"/>
              <a:gd name="T66" fmla="*/ 1254 w 1845"/>
              <a:gd name="T67" fmla="*/ 0 h 2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45" h="2603">
                <a:moveTo>
                  <a:pt x="0" y="2603"/>
                </a:moveTo>
                <a:cubicBezTo>
                  <a:pt x="97" y="2601"/>
                  <a:pt x="195" y="2600"/>
                  <a:pt x="292" y="2596"/>
                </a:cubicBezTo>
                <a:cubicBezTo>
                  <a:pt x="335" y="2594"/>
                  <a:pt x="375" y="2543"/>
                  <a:pt x="401" y="2516"/>
                </a:cubicBezTo>
                <a:cubicBezTo>
                  <a:pt x="449" y="2468"/>
                  <a:pt x="495" y="2437"/>
                  <a:pt x="562" y="2421"/>
                </a:cubicBezTo>
                <a:cubicBezTo>
                  <a:pt x="629" y="2426"/>
                  <a:pt x="675" y="2433"/>
                  <a:pt x="737" y="2443"/>
                </a:cubicBezTo>
                <a:cubicBezTo>
                  <a:pt x="786" y="2441"/>
                  <a:pt x="835" y="2445"/>
                  <a:pt x="883" y="2436"/>
                </a:cubicBezTo>
                <a:cubicBezTo>
                  <a:pt x="900" y="2433"/>
                  <a:pt x="912" y="2416"/>
                  <a:pt x="926" y="2406"/>
                </a:cubicBezTo>
                <a:cubicBezTo>
                  <a:pt x="989" y="2362"/>
                  <a:pt x="1014" y="2297"/>
                  <a:pt x="1065" y="2246"/>
                </a:cubicBezTo>
                <a:cubicBezTo>
                  <a:pt x="1078" y="2206"/>
                  <a:pt x="1111" y="2157"/>
                  <a:pt x="1152" y="2144"/>
                </a:cubicBezTo>
                <a:cubicBezTo>
                  <a:pt x="1188" y="2151"/>
                  <a:pt x="1235" y="2174"/>
                  <a:pt x="1269" y="2144"/>
                </a:cubicBezTo>
                <a:cubicBezTo>
                  <a:pt x="1282" y="2132"/>
                  <a:pt x="1298" y="2100"/>
                  <a:pt x="1298" y="2100"/>
                </a:cubicBezTo>
                <a:cubicBezTo>
                  <a:pt x="1307" y="2061"/>
                  <a:pt x="1334" y="2042"/>
                  <a:pt x="1349" y="2005"/>
                </a:cubicBezTo>
                <a:cubicBezTo>
                  <a:pt x="1374" y="1943"/>
                  <a:pt x="1408" y="1875"/>
                  <a:pt x="1451" y="1823"/>
                </a:cubicBezTo>
                <a:cubicBezTo>
                  <a:pt x="1460" y="1813"/>
                  <a:pt x="1470" y="1803"/>
                  <a:pt x="1480" y="1794"/>
                </a:cubicBezTo>
                <a:cubicBezTo>
                  <a:pt x="1489" y="1786"/>
                  <a:pt x="1502" y="1781"/>
                  <a:pt x="1510" y="1772"/>
                </a:cubicBezTo>
                <a:cubicBezTo>
                  <a:pt x="1560" y="1716"/>
                  <a:pt x="1538" y="1713"/>
                  <a:pt x="1612" y="1685"/>
                </a:cubicBezTo>
                <a:cubicBezTo>
                  <a:pt x="1651" y="1645"/>
                  <a:pt x="1708" y="1584"/>
                  <a:pt x="1728" y="1531"/>
                </a:cubicBezTo>
                <a:cubicBezTo>
                  <a:pt x="1756" y="1458"/>
                  <a:pt x="1770" y="1380"/>
                  <a:pt x="1794" y="1305"/>
                </a:cubicBezTo>
                <a:cubicBezTo>
                  <a:pt x="1799" y="1254"/>
                  <a:pt x="1808" y="1215"/>
                  <a:pt x="1823" y="1167"/>
                </a:cubicBezTo>
                <a:cubicBezTo>
                  <a:pt x="1831" y="1111"/>
                  <a:pt x="1837" y="1055"/>
                  <a:pt x="1845" y="999"/>
                </a:cubicBezTo>
                <a:cubicBezTo>
                  <a:pt x="1828" y="926"/>
                  <a:pt x="1815" y="829"/>
                  <a:pt x="1772" y="766"/>
                </a:cubicBezTo>
                <a:cubicBezTo>
                  <a:pt x="1764" y="742"/>
                  <a:pt x="1758" y="717"/>
                  <a:pt x="1750" y="693"/>
                </a:cubicBezTo>
                <a:cubicBezTo>
                  <a:pt x="1745" y="648"/>
                  <a:pt x="1743" y="604"/>
                  <a:pt x="1728" y="562"/>
                </a:cubicBezTo>
                <a:cubicBezTo>
                  <a:pt x="1720" y="509"/>
                  <a:pt x="1707" y="454"/>
                  <a:pt x="1677" y="409"/>
                </a:cubicBezTo>
                <a:cubicBezTo>
                  <a:pt x="1650" y="324"/>
                  <a:pt x="1694" y="456"/>
                  <a:pt x="1655" y="365"/>
                </a:cubicBezTo>
                <a:cubicBezTo>
                  <a:pt x="1641" y="333"/>
                  <a:pt x="1647" y="292"/>
                  <a:pt x="1612" y="270"/>
                </a:cubicBezTo>
                <a:cubicBezTo>
                  <a:pt x="1605" y="265"/>
                  <a:pt x="1597" y="262"/>
                  <a:pt x="1590" y="256"/>
                </a:cubicBezTo>
                <a:cubicBezTo>
                  <a:pt x="1582" y="249"/>
                  <a:pt x="1577" y="240"/>
                  <a:pt x="1568" y="234"/>
                </a:cubicBezTo>
                <a:cubicBezTo>
                  <a:pt x="1547" y="220"/>
                  <a:pt x="1523" y="211"/>
                  <a:pt x="1502" y="197"/>
                </a:cubicBezTo>
                <a:cubicBezTo>
                  <a:pt x="1446" y="160"/>
                  <a:pt x="1510" y="185"/>
                  <a:pt x="1459" y="168"/>
                </a:cubicBezTo>
                <a:cubicBezTo>
                  <a:pt x="1437" y="146"/>
                  <a:pt x="1418" y="141"/>
                  <a:pt x="1393" y="124"/>
                </a:cubicBezTo>
                <a:cubicBezTo>
                  <a:pt x="1379" y="80"/>
                  <a:pt x="1367" y="52"/>
                  <a:pt x="1320" y="37"/>
                </a:cubicBezTo>
                <a:cubicBezTo>
                  <a:pt x="1313" y="32"/>
                  <a:pt x="1306" y="26"/>
                  <a:pt x="1298" y="22"/>
                </a:cubicBezTo>
                <a:cubicBezTo>
                  <a:pt x="1251" y="2"/>
                  <a:pt x="1254" y="24"/>
                  <a:pt x="125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763588" y="1412875"/>
            <a:ext cx="3913187" cy="2917825"/>
          </a:xfrm>
          <a:custGeom>
            <a:avLst/>
            <a:gdLst>
              <a:gd name="T0" fmla="*/ 0 w 2465"/>
              <a:gd name="T1" fmla="*/ 1838 h 1838"/>
              <a:gd name="T2" fmla="*/ 124 w 2465"/>
              <a:gd name="T3" fmla="*/ 1663 h 1838"/>
              <a:gd name="T4" fmla="*/ 197 w 2465"/>
              <a:gd name="T5" fmla="*/ 1575 h 1838"/>
              <a:gd name="T6" fmla="*/ 292 w 2465"/>
              <a:gd name="T7" fmla="*/ 1531 h 1838"/>
              <a:gd name="T8" fmla="*/ 343 w 2465"/>
              <a:gd name="T9" fmla="*/ 1502 h 1838"/>
              <a:gd name="T10" fmla="*/ 569 w 2465"/>
              <a:gd name="T11" fmla="*/ 1458 h 1838"/>
              <a:gd name="T12" fmla="*/ 613 w 2465"/>
              <a:gd name="T13" fmla="*/ 1451 h 1838"/>
              <a:gd name="T14" fmla="*/ 686 w 2465"/>
              <a:gd name="T15" fmla="*/ 1437 h 1838"/>
              <a:gd name="T16" fmla="*/ 773 w 2465"/>
              <a:gd name="T17" fmla="*/ 1407 h 1838"/>
              <a:gd name="T18" fmla="*/ 839 w 2465"/>
              <a:gd name="T19" fmla="*/ 1386 h 1838"/>
              <a:gd name="T20" fmla="*/ 934 w 2465"/>
              <a:gd name="T21" fmla="*/ 1342 h 1838"/>
              <a:gd name="T22" fmla="*/ 977 w 2465"/>
              <a:gd name="T23" fmla="*/ 1320 h 1838"/>
              <a:gd name="T24" fmla="*/ 1079 w 2465"/>
              <a:gd name="T25" fmla="*/ 1247 h 1838"/>
              <a:gd name="T26" fmla="*/ 1109 w 2465"/>
              <a:gd name="T27" fmla="*/ 1232 h 1838"/>
              <a:gd name="T28" fmla="*/ 1189 w 2465"/>
              <a:gd name="T29" fmla="*/ 1145 h 1838"/>
              <a:gd name="T30" fmla="*/ 1262 w 2465"/>
              <a:gd name="T31" fmla="*/ 1079 h 1838"/>
              <a:gd name="T32" fmla="*/ 1429 w 2465"/>
              <a:gd name="T33" fmla="*/ 875 h 1838"/>
              <a:gd name="T34" fmla="*/ 1473 w 2465"/>
              <a:gd name="T35" fmla="*/ 824 h 1838"/>
              <a:gd name="T36" fmla="*/ 1590 w 2465"/>
              <a:gd name="T37" fmla="*/ 751 h 1838"/>
              <a:gd name="T38" fmla="*/ 1808 w 2465"/>
              <a:gd name="T39" fmla="*/ 678 h 1838"/>
              <a:gd name="T40" fmla="*/ 2027 w 2465"/>
              <a:gd name="T41" fmla="*/ 481 h 1838"/>
              <a:gd name="T42" fmla="*/ 2239 w 2465"/>
              <a:gd name="T43" fmla="*/ 204 h 1838"/>
              <a:gd name="T44" fmla="*/ 2341 w 2465"/>
              <a:gd name="T45" fmla="*/ 66 h 1838"/>
              <a:gd name="T46" fmla="*/ 2406 w 2465"/>
              <a:gd name="T47" fmla="*/ 22 h 1838"/>
              <a:gd name="T48" fmla="*/ 2465 w 2465"/>
              <a:gd name="T49" fmla="*/ 0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65" h="1838">
                <a:moveTo>
                  <a:pt x="0" y="1838"/>
                </a:moveTo>
                <a:cubicBezTo>
                  <a:pt x="40" y="1778"/>
                  <a:pt x="80" y="1719"/>
                  <a:pt x="124" y="1663"/>
                </a:cubicBezTo>
                <a:cubicBezTo>
                  <a:pt x="153" y="1627"/>
                  <a:pt x="155" y="1602"/>
                  <a:pt x="197" y="1575"/>
                </a:cubicBezTo>
                <a:cubicBezTo>
                  <a:pt x="227" y="1556"/>
                  <a:pt x="260" y="1545"/>
                  <a:pt x="292" y="1531"/>
                </a:cubicBezTo>
                <a:cubicBezTo>
                  <a:pt x="310" y="1523"/>
                  <a:pt x="325" y="1509"/>
                  <a:pt x="343" y="1502"/>
                </a:cubicBezTo>
                <a:cubicBezTo>
                  <a:pt x="411" y="1476"/>
                  <a:pt x="499" y="1468"/>
                  <a:pt x="569" y="1458"/>
                </a:cubicBezTo>
                <a:cubicBezTo>
                  <a:pt x="584" y="1456"/>
                  <a:pt x="598" y="1454"/>
                  <a:pt x="613" y="1451"/>
                </a:cubicBezTo>
                <a:cubicBezTo>
                  <a:pt x="637" y="1447"/>
                  <a:pt x="686" y="1437"/>
                  <a:pt x="686" y="1437"/>
                </a:cubicBezTo>
                <a:cubicBezTo>
                  <a:pt x="715" y="1426"/>
                  <a:pt x="744" y="1417"/>
                  <a:pt x="773" y="1407"/>
                </a:cubicBezTo>
                <a:cubicBezTo>
                  <a:pt x="795" y="1400"/>
                  <a:pt x="839" y="1386"/>
                  <a:pt x="839" y="1386"/>
                </a:cubicBezTo>
                <a:cubicBezTo>
                  <a:pt x="863" y="1370"/>
                  <a:pt x="906" y="1351"/>
                  <a:pt x="934" y="1342"/>
                </a:cubicBezTo>
                <a:cubicBezTo>
                  <a:pt x="990" y="1302"/>
                  <a:pt x="921" y="1348"/>
                  <a:pt x="977" y="1320"/>
                </a:cubicBezTo>
                <a:cubicBezTo>
                  <a:pt x="1014" y="1302"/>
                  <a:pt x="1044" y="1269"/>
                  <a:pt x="1079" y="1247"/>
                </a:cubicBezTo>
                <a:cubicBezTo>
                  <a:pt x="1088" y="1241"/>
                  <a:pt x="1100" y="1239"/>
                  <a:pt x="1109" y="1232"/>
                </a:cubicBezTo>
                <a:cubicBezTo>
                  <a:pt x="1142" y="1206"/>
                  <a:pt x="1161" y="1173"/>
                  <a:pt x="1189" y="1145"/>
                </a:cubicBezTo>
                <a:cubicBezTo>
                  <a:pt x="1233" y="1101"/>
                  <a:pt x="1213" y="1147"/>
                  <a:pt x="1262" y="1079"/>
                </a:cubicBezTo>
                <a:cubicBezTo>
                  <a:pt x="1314" y="1007"/>
                  <a:pt x="1365" y="939"/>
                  <a:pt x="1429" y="875"/>
                </a:cubicBezTo>
                <a:cubicBezTo>
                  <a:pt x="1461" y="843"/>
                  <a:pt x="1439" y="850"/>
                  <a:pt x="1473" y="824"/>
                </a:cubicBezTo>
                <a:cubicBezTo>
                  <a:pt x="1506" y="798"/>
                  <a:pt x="1550" y="767"/>
                  <a:pt x="1590" y="751"/>
                </a:cubicBezTo>
                <a:cubicBezTo>
                  <a:pt x="1659" y="723"/>
                  <a:pt x="1744" y="715"/>
                  <a:pt x="1808" y="678"/>
                </a:cubicBezTo>
                <a:cubicBezTo>
                  <a:pt x="1898" y="627"/>
                  <a:pt x="1944" y="538"/>
                  <a:pt x="2027" y="481"/>
                </a:cubicBezTo>
                <a:cubicBezTo>
                  <a:pt x="2081" y="376"/>
                  <a:pt x="2165" y="294"/>
                  <a:pt x="2239" y="204"/>
                </a:cubicBezTo>
                <a:cubicBezTo>
                  <a:pt x="2274" y="161"/>
                  <a:pt x="2284" y="84"/>
                  <a:pt x="2341" y="66"/>
                </a:cubicBezTo>
                <a:cubicBezTo>
                  <a:pt x="2391" y="32"/>
                  <a:pt x="2370" y="47"/>
                  <a:pt x="2406" y="22"/>
                </a:cubicBezTo>
                <a:cubicBezTo>
                  <a:pt x="2421" y="12"/>
                  <a:pt x="2448" y="8"/>
                  <a:pt x="246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7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2276475"/>
            <a:ext cx="46386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4699000" y="3681413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5453063" y="3181350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5262563" y="3765550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6651625" y="2287588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42"/>
          <p:cNvSpPr>
            <a:spLocks noChangeArrowheads="1"/>
          </p:cNvSpPr>
          <p:nvPr/>
        </p:nvSpPr>
        <p:spPr bwMode="auto">
          <a:xfrm>
            <a:off x="379413" y="5291138"/>
            <a:ext cx="5588000" cy="1392237"/>
          </a:xfrm>
          <a:prstGeom prst="rightArrow">
            <a:avLst>
              <a:gd name="adj1" fmla="val 50000"/>
              <a:gd name="adj2" fmla="val 100342"/>
            </a:avLst>
          </a:prstGeom>
          <a:gradFill rotWithShape="0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</a:pPr>
            <a:r>
              <a:rPr lang="en-GB" sz="1800" b="0">
                <a:latin typeface="Arial" charset="0"/>
              </a:rPr>
              <a:t>protein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 baseline="-25000">
                <a:latin typeface="Arial" charset="0"/>
              </a:rPr>
              <a:t>(pharmacophore distance)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>
                <a:latin typeface="Arial" charset="0"/>
                <a:sym typeface="Symbol" charset="0"/>
              </a:rPr>
              <a:t></a:t>
            </a:r>
            <a:r>
              <a:rPr lang="en-GB" sz="1600" b="0">
                <a:latin typeface="Arial" charset="0"/>
              </a:rPr>
              <a:t> </a:t>
            </a:r>
            <a:r>
              <a:rPr lang="en-GB" sz="1800" b="0">
                <a:latin typeface="Arial" charset="0"/>
              </a:rPr>
              <a:t>ligand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 baseline="-25000">
                <a:latin typeface="Arial" charset="0"/>
              </a:rPr>
              <a:t>(pharmacophore distance)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6553200"/>
            <a:ext cx="28956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fr-CH" sz="1400" b="0">
                <a:solidFill>
                  <a:srgbClr val="0000FF"/>
                </a:solidFill>
                <a:latin typeface="Arial" charset="0"/>
              </a:rPr>
              <a:t>Slide courtesy of Prof. Cruciani</a:t>
            </a:r>
            <a:endParaRPr lang="en-US" sz="1400" b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2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3" y="520689"/>
            <a:ext cx="8220119" cy="57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4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4" y="263518"/>
            <a:ext cx="8440615" cy="62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6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5" y="366884"/>
            <a:ext cx="8474629" cy="599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6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2" y="527743"/>
            <a:ext cx="8152071" cy="58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545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278</TotalTime>
  <Words>1164</Words>
  <Application>Microsoft Macintosh PowerPoint</Application>
  <PresentationFormat>Presentazione su schermo (4:3)</PresentationFormat>
  <Paragraphs>173</Paragraphs>
  <Slides>57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Breeze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 Silico ADME Models</vt:lpstr>
      <vt:lpstr>Presentazione di PowerPoint</vt:lpstr>
      <vt:lpstr>Presentazione di PowerPoint</vt:lpstr>
      <vt:lpstr>Presentazione di PowerPoint</vt:lpstr>
      <vt:lpstr>Why predicting metabolism?</vt:lpstr>
      <vt:lpstr>Presentazione di PowerPoint</vt:lpstr>
      <vt:lpstr>Working hypothesis in MetaSite</vt:lpstr>
      <vt:lpstr>Working hypothesis in MetaSite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Giampiero</cp:lastModifiedBy>
  <cp:revision>40</cp:revision>
  <dcterms:created xsi:type="dcterms:W3CDTF">2014-02-19T15:18:47Z</dcterms:created>
  <dcterms:modified xsi:type="dcterms:W3CDTF">2021-02-16T09:33:09Z</dcterms:modified>
</cp:coreProperties>
</file>