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75" r:id="rId9"/>
    <p:sldId id="276" r:id="rId10"/>
    <p:sldId id="274" r:id="rId11"/>
    <p:sldId id="263" r:id="rId12"/>
    <p:sldId id="272" r:id="rId13"/>
    <p:sldId id="273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outlineViewPr>
    <p:cViewPr>
      <p:scale>
        <a:sx n="33" d="100"/>
        <a:sy n="33" d="100"/>
      </p:scale>
      <p:origin x="0" y="-42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TTI PATRIZIA" userId="292540ce-cae4-4fa5-ab25-7998e50afb37" providerId="ADAL" clId="{40048865-9EE1-40AB-B6C6-2705501DA761}"/>
    <pc:docChg chg="custSel modSld">
      <pc:chgData name="NITTI PATRIZIA" userId="292540ce-cae4-4fa5-ab25-7998e50afb37" providerId="ADAL" clId="{40048865-9EE1-40AB-B6C6-2705501DA761}" dt="2022-03-08T16:58:17.601" v="12" actId="6549"/>
      <pc:docMkLst>
        <pc:docMk/>
      </pc:docMkLst>
      <pc:sldChg chg="modSp">
        <pc:chgData name="NITTI PATRIZIA" userId="292540ce-cae4-4fa5-ab25-7998e50afb37" providerId="ADAL" clId="{40048865-9EE1-40AB-B6C6-2705501DA761}" dt="2022-03-08T16:55:25.500" v="11" actId="20577"/>
        <pc:sldMkLst>
          <pc:docMk/>
          <pc:sldMk cId="1098619598" sldId="261"/>
        </pc:sldMkLst>
        <pc:spChg chg="mod">
          <ac:chgData name="NITTI PATRIZIA" userId="292540ce-cae4-4fa5-ab25-7998e50afb37" providerId="ADAL" clId="{40048865-9EE1-40AB-B6C6-2705501DA761}" dt="2022-03-08T16:55:25.500" v="11" actId="20577"/>
          <ac:spMkLst>
            <pc:docMk/>
            <pc:sldMk cId="1098619598" sldId="261"/>
            <ac:spMk id="9" creationId="{00000000-0000-0000-0000-000000000000}"/>
          </ac:spMkLst>
        </pc:spChg>
      </pc:sldChg>
      <pc:sldChg chg="modSp">
        <pc:chgData name="NITTI PATRIZIA" userId="292540ce-cae4-4fa5-ab25-7998e50afb37" providerId="ADAL" clId="{40048865-9EE1-40AB-B6C6-2705501DA761}" dt="2022-03-08T16:58:17.601" v="12" actId="6549"/>
        <pc:sldMkLst>
          <pc:docMk/>
          <pc:sldMk cId="1373257091" sldId="263"/>
        </pc:sldMkLst>
        <pc:spChg chg="mod">
          <ac:chgData name="NITTI PATRIZIA" userId="292540ce-cae4-4fa5-ab25-7998e50afb37" providerId="ADAL" clId="{40048865-9EE1-40AB-B6C6-2705501DA761}" dt="2022-03-08T16:58:17.601" v="12" actId="6549"/>
          <ac:spMkLst>
            <pc:docMk/>
            <pc:sldMk cId="1373257091" sldId="26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8E146-67D2-4681-B3E7-B5DA4A6BD8D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8B085-9EFA-476A-B1C0-D135C47A83C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32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8732-105C-4FC1-82C7-9AF14D02238B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6E8-41A1-410E-A36D-3A9E36DFF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23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8732-105C-4FC1-82C7-9AF14D02238B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6E8-41A1-410E-A36D-3A9E36DFF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4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8732-105C-4FC1-82C7-9AF14D02238B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6E8-41A1-410E-A36D-3A9E36DFF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56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8732-105C-4FC1-82C7-9AF14D02238B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6E8-41A1-410E-A36D-3A9E36DFF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73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8732-105C-4FC1-82C7-9AF14D02238B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6E8-41A1-410E-A36D-3A9E36DFF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85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8732-105C-4FC1-82C7-9AF14D02238B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6E8-41A1-410E-A36D-3A9E36DFF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04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8732-105C-4FC1-82C7-9AF14D02238B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6E8-41A1-410E-A36D-3A9E36DFF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56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8732-105C-4FC1-82C7-9AF14D02238B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6E8-41A1-410E-A36D-3A9E36DFF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52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8732-105C-4FC1-82C7-9AF14D02238B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6E8-41A1-410E-A36D-3A9E36DFF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595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8732-105C-4FC1-82C7-9AF14D02238B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6E8-41A1-410E-A36D-3A9E36DFF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01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E8732-105C-4FC1-82C7-9AF14D02238B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6E8-41A1-410E-A36D-3A9E36DFF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52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E8732-105C-4FC1-82C7-9AF14D02238B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FD6E8-41A1-410E-A36D-3A9E36DFF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55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Gruppi funzionali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1811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3845E6A1-A89F-4755-B60D-E912A99AC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921" y="0"/>
            <a:ext cx="10423157" cy="681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877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Importanza di un gruppo funzionale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139950"/>
            <a:ext cx="10515600" cy="4351338"/>
          </a:xfrm>
        </p:spPr>
        <p:txBody>
          <a:bodyPr/>
          <a:lstStyle/>
          <a:p>
            <a:r>
              <a:rPr lang="it-IT" sz="3600"/>
              <a:t>Determina le </a:t>
            </a:r>
            <a:r>
              <a:rPr lang="it-IT" sz="3600" dirty="0"/>
              <a:t>seguenti proprietà di una molecola:</a:t>
            </a:r>
          </a:p>
          <a:p>
            <a:pPr lvl="1"/>
            <a:r>
              <a:rPr lang="it-IT" sz="3600" dirty="0"/>
              <a:t>Legami e forma</a:t>
            </a:r>
          </a:p>
          <a:p>
            <a:pPr lvl="1"/>
            <a:r>
              <a:rPr lang="it-IT" sz="3600" dirty="0"/>
              <a:t>Tipo e intensità delle forze intermolecolari</a:t>
            </a:r>
          </a:p>
          <a:p>
            <a:pPr lvl="1"/>
            <a:r>
              <a:rPr lang="it-IT" sz="3600" dirty="0"/>
              <a:t>Proprietà fisiche</a:t>
            </a:r>
          </a:p>
          <a:p>
            <a:pPr lvl="1"/>
            <a:r>
              <a:rPr lang="it-IT" sz="3600" dirty="0"/>
              <a:t>Nomenclatura</a:t>
            </a:r>
          </a:p>
          <a:p>
            <a:pPr lvl="1"/>
            <a:r>
              <a:rPr lang="it-IT" sz="3600" dirty="0"/>
              <a:t>Reattività chimica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3257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Gruppi funzionali e reattività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60863"/>
          </a:xfrm>
        </p:spPr>
        <p:txBody>
          <a:bodyPr>
            <a:normAutofit/>
          </a:bodyPr>
          <a:lstStyle/>
          <a:p>
            <a:r>
              <a:rPr lang="it-IT" sz="3600" dirty="0"/>
              <a:t>I gruppi funzionali sono i siti reattivi nelle molecole</a:t>
            </a:r>
          </a:p>
          <a:p>
            <a:r>
              <a:rPr lang="it-IT" sz="3600" dirty="0"/>
              <a:t>Siti </a:t>
            </a:r>
            <a:r>
              <a:rPr lang="it-IT" sz="3600" dirty="0" err="1"/>
              <a:t>elettron</a:t>
            </a:r>
            <a:r>
              <a:rPr lang="it-IT" sz="3600" dirty="0"/>
              <a:t>-ricchi reagiscono con siti </a:t>
            </a:r>
            <a:r>
              <a:rPr lang="it-IT" sz="3600" dirty="0" err="1"/>
              <a:t>elettron</a:t>
            </a:r>
            <a:r>
              <a:rPr lang="it-IT" sz="3600" dirty="0"/>
              <a:t>-poveri</a:t>
            </a:r>
          </a:p>
          <a:p>
            <a:r>
              <a:rPr lang="it-IT" sz="3600" dirty="0"/>
              <a:t>Tutti i gruppi funzionali contengono un eteroatomo o un legame </a:t>
            </a:r>
            <a:r>
              <a:rPr lang="it-IT" sz="3600" dirty="0">
                <a:latin typeface="Symbol" panose="05050102010706020507" pitchFamily="18" charset="2"/>
              </a:rPr>
              <a:t>p</a:t>
            </a:r>
            <a:r>
              <a:rPr lang="it-IT" sz="3600" dirty="0"/>
              <a:t> o entrambi</a:t>
            </a:r>
          </a:p>
          <a:p>
            <a:r>
              <a:rPr lang="it-IT" sz="3600" dirty="0"/>
              <a:t>Queste caratteristiche creano in una molecola siti </a:t>
            </a:r>
            <a:r>
              <a:rPr lang="it-IT" sz="3600" dirty="0" err="1"/>
              <a:t>elettron</a:t>
            </a:r>
            <a:r>
              <a:rPr lang="it-IT" sz="3600" dirty="0"/>
              <a:t>-poveri (o </a:t>
            </a:r>
            <a:r>
              <a:rPr lang="it-IT" sz="3600" b="1" dirty="0"/>
              <a:t>elettrofili</a:t>
            </a:r>
            <a:r>
              <a:rPr lang="it-IT" sz="3600" dirty="0"/>
              <a:t>) e siti </a:t>
            </a:r>
            <a:r>
              <a:rPr lang="it-IT" sz="3600" dirty="0" err="1"/>
              <a:t>elettron</a:t>
            </a:r>
            <a:r>
              <a:rPr lang="it-IT" sz="3600" dirty="0"/>
              <a:t>-ricchi (o </a:t>
            </a:r>
            <a:r>
              <a:rPr lang="it-IT" sz="3600" b="1" dirty="0"/>
              <a:t>nucleofili</a:t>
            </a:r>
            <a:r>
              <a:rPr lang="it-IT" sz="3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19158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Gruppi funzionali e reattività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Un eteroatomo elettronegativo come N, O </a:t>
            </a:r>
            <a:r>
              <a:rPr lang="it-IT" sz="3600" dirty="0" err="1"/>
              <a:t>o</a:t>
            </a:r>
            <a:r>
              <a:rPr lang="it-IT" sz="3600" dirty="0"/>
              <a:t> X rende il carbonio a cui l’atomo è legato elettrofilo</a:t>
            </a:r>
          </a:p>
          <a:p>
            <a:r>
              <a:rPr lang="it-IT" sz="3600" dirty="0"/>
              <a:t>Una coppia solitaria su un eteroatomo lo rende basico e nucleofilo</a:t>
            </a:r>
          </a:p>
          <a:p>
            <a:r>
              <a:rPr lang="it-IT" sz="3600" dirty="0"/>
              <a:t>I legami </a:t>
            </a:r>
            <a:r>
              <a:rPr lang="it-IT" sz="3600" dirty="0">
                <a:latin typeface="Symbol" panose="05050102010706020507" pitchFamily="18" charset="2"/>
              </a:rPr>
              <a:t>p</a:t>
            </a:r>
            <a:r>
              <a:rPr lang="it-IT" sz="3600" dirty="0"/>
              <a:t> creano siti nucleofili e si rompono più facilmente dei legami </a:t>
            </a:r>
            <a:r>
              <a:rPr lang="it-IT" sz="3600" dirty="0">
                <a:latin typeface="Symbol" panose="05050102010706020507" pitchFamily="18" charset="2"/>
              </a:rPr>
              <a:t>s</a:t>
            </a:r>
            <a:endParaRPr lang="it-IT" sz="3600" dirty="0"/>
          </a:p>
          <a:p>
            <a:r>
              <a:rPr lang="it-IT" sz="3600" dirty="0"/>
              <a:t>Centri nucleofili di una molecola reagiscono con centri elettrofili in un’altra</a:t>
            </a:r>
          </a:p>
        </p:txBody>
      </p:sp>
    </p:spTree>
    <p:extLst>
      <p:ext uri="{BB962C8B-B14F-4D97-AF65-F5344CB8AC3E}">
        <p14:creationId xmlns:p14="http://schemas.microsoft.com/office/powerpoint/2010/main" val="3609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Gruppi funzionali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sz="4000" dirty="0"/>
              <a:t>Un gruppo funzionale è un atomo o un gruppo di atomi, tutto o in parte diverso dal carbonio </a:t>
            </a:r>
          </a:p>
          <a:p>
            <a:endParaRPr lang="it-IT" sz="4000" dirty="0"/>
          </a:p>
          <a:p>
            <a:r>
              <a:rPr lang="it-IT" sz="4000" dirty="0"/>
              <a:t>Il gruppo funzionale ha proprietà </a:t>
            </a:r>
            <a:r>
              <a:rPr lang="it-IT" sz="4000"/>
              <a:t>chimico fisiche e </a:t>
            </a:r>
            <a:r>
              <a:rPr lang="it-IT" sz="4000" dirty="0"/>
              <a:t>reattività specifiche e ben definite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3518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6000" b="1" dirty="0"/>
              <a:t>Idrocarburi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400" dirty="0"/>
              <a:t>Molecole organiche che contengono solo carbonio e idrogeno</a:t>
            </a:r>
          </a:p>
          <a:p>
            <a:r>
              <a:rPr lang="it-IT" sz="4400" dirty="0"/>
              <a:t>Solo legami C-C o C-H</a:t>
            </a:r>
          </a:p>
          <a:p>
            <a:r>
              <a:rPr lang="it-IT" sz="4400" dirty="0"/>
              <a:t>Gli alcani sono le uniche molecole prive di gruppo funzionale</a:t>
            </a:r>
          </a:p>
        </p:txBody>
      </p:sp>
    </p:spTree>
    <p:extLst>
      <p:ext uri="{BB962C8B-B14F-4D97-AF65-F5344CB8AC3E}">
        <p14:creationId xmlns:p14="http://schemas.microsoft.com/office/powerpoint/2010/main" val="223481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002" y="457101"/>
            <a:ext cx="9355995" cy="594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85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Gruppi funzionali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389" y="1936919"/>
            <a:ext cx="2284603" cy="1167047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197290" y="2906642"/>
            <a:ext cx="2906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R: residuo alchilico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137779" y="2724136"/>
            <a:ext cx="37804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Gruppo funzionale, atomo o gruppo di atomi che può contenere eteroatomi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197290" y="5050246"/>
            <a:ext cx="7302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Eteroatomi: atomi diversi da carbonio e idrogeno</a:t>
            </a:r>
          </a:p>
        </p:txBody>
      </p:sp>
    </p:spTree>
    <p:extLst>
      <p:ext uri="{BB962C8B-B14F-4D97-AF65-F5344CB8AC3E}">
        <p14:creationId xmlns:p14="http://schemas.microsoft.com/office/powerpoint/2010/main" val="1748627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Gruppi funzionali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532" y="1690687"/>
            <a:ext cx="4271731" cy="171272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6140" y="1690687"/>
            <a:ext cx="4721514" cy="181118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303157" y="3541907"/>
            <a:ext cx="39305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L’etano non ha gruppi funzionali</a:t>
            </a:r>
          </a:p>
          <a:p>
            <a:r>
              <a:rPr lang="it-IT" dirty="0"/>
              <a:t>Solo legami C-C e C-H</a:t>
            </a:r>
          </a:p>
          <a:p>
            <a:r>
              <a:rPr lang="it-IT" dirty="0"/>
              <a:t>Non possiede legami covalenti polari o legami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dirty="0"/>
              <a:t>: è inerte, non è reattivo</a:t>
            </a:r>
          </a:p>
          <a:p>
            <a:r>
              <a:rPr lang="it-IT" dirty="0"/>
              <a:t>È un gas a pressione e temperatura ambiente</a:t>
            </a:r>
          </a:p>
          <a:p>
            <a:r>
              <a:rPr lang="it-IT" dirty="0"/>
              <a:t>È insolubile in acqua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315433" y="3541907"/>
            <a:ext cx="39288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Etanolo</a:t>
            </a:r>
          </a:p>
          <a:p>
            <a:r>
              <a:rPr lang="it-IT" dirty="0"/>
              <a:t>OH è un gruppo funzionale</a:t>
            </a:r>
          </a:p>
          <a:p>
            <a:r>
              <a:rPr lang="it-IT" dirty="0"/>
              <a:t>I legami C-O e O-H sono polari</a:t>
            </a:r>
          </a:p>
          <a:p>
            <a:r>
              <a:rPr lang="it-IT" dirty="0"/>
              <a:t>Ci sono due </a:t>
            </a:r>
            <a:r>
              <a:rPr lang="it-IT" dirty="0" err="1"/>
              <a:t>lone</a:t>
            </a:r>
            <a:r>
              <a:rPr lang="it-IT" dirty="0"/>
              <a:t> </a:t>
            </a:r>
            <a:r>
              <a:rPr lang="it-IT" dirty="0" err="1"/>
              <a:t>pair</a:t>
            </a:r>
            <a:r>
              <a:rPr lang="it-IT" dirty="0"/>
              <a:t> sull’ossigeno</a:t>
            </a:r>
          </a:p>
          <a:p>
            <a:r>
              <a:rPr lang="it-IT" dirty="0"/>
              <a:t>Reagisce con gli elettrofili</a:t>
            </a:r>
          </a:p>
          <a:p>
            <a:r>
              <a:rPr lang="it-IT" dirty="0"/>
              <a:t>Reagisce con le basi forti</a:t>
            </a:r>
          </a:p>
          <a:p>
            <a:r>
              <a:rPr lang="it-IT" dirty="0"/>
              <a:t>È liquido a pressione e temperatura ambiente</a:t>
            </a:r>
          </a:p>
          <a:p>
            <a:r>
              <a:rPr lang="it-IT" dirty="0"/>
              <a:t>È solubile in acqua</a:t>
            </a:r>
          </a:p>
        </p:txBody>
      </p:sp>
    </p:spTree>
    <p:extLst>
      <p:ext uri="{BB962C8B-B14F-4D97-AF65-F5344CB8AC3E}">
        <p14:creationId xmlns:p14="http://schemas.microsoft.com/office/powerpoint/2010/main" val="1098619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Gruppi funzionali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701" y="1690688"/>
            <a:ext cx="8304746" cy="5196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960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3CB071-7EB0-40EF-8808-C605280D5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Derivati degli acidi carbossilici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ABBC71-0E5C-4BE0-A831-55A3CE1FC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Vengono definiti </a:t>
            </a:r>
            <a:r>
              <a:rPr lang="it-IT" b="1" dirty="0"/>
              <a:t>derivati degli acidi carbossilici </a:t>
            </a:r>
            <a:r>
              <a:rPr lang="it-IT" dirty="0"/>
              <a:t>i gruppi funzionali che, sottoposti a </a:t>
            </a:r>
            <a:r>
              <a:rPr lang="it-IT" b="1" dirty="0"/>
              <a:t>idrolisi</a:t>
            </a:r>
            <a:r>
              <a:rPr lang="it-IT" dirty="0"/>
              <a:t>, portano alla formazione dell’acido carbossilico</a:t>
            </a:r>
          </a:p>
          <a:p>
            <a:r>
              <a:rPr lang="it-IT" dirty="0"/>
              <a:t>Reazione di idrolisi: reazione chimica nella quale l’acqua scinde uno o più legami di una molecola, anche la molecola di acqua viene scissa</a:t>
            </a:r>
          </a:p>
        </p:txBody>
      </p:sp>
    </p:spTree>
    <p:extLst>
      <p:ext uri="{BB962C8B-B14F-4D97-AF65-F5344CB8AC3E}">
        <p14:creationId xmlns:p14="http://schemas.microsoft.com/office/powerpoint/2010/main" val="1710848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1F8D13-66D4-4A76-AC9B-6B18909A2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Reazione di idrolisi</a:t>
            </a:r>
            <a:endParaRPr lang="en-US" dirty="0"/>
          </a:p>
        </p:txBody>
      </p:sp>
      <p:pic>
        <p:nvPicPr>
          <p:cNvPr id="4" name="Picture 1" descr="13page421_1.jpg">
            <a:extLst>
              <a:ext uri="{FF2B5EF4-FFF2-40B4-BE49-F238E27FC236}">
                <a16:creationId xmlns:a16="http://schemas.microsoft.com/office/drawing/2014/main" id="{81D6CB6F-569A-4283-BC2A-5A668096D0E6}"/>
              </a:ext>
            </a:extLst>
          </p:cNvPr>
          <p:cNvPicPr>
            <a:picLocks noGrp="1" noChangeAspect="1"/>
          </p:cNvPicPr>
          <p:nvPr isPhoto="1"/>
        </p:nvPicPr>
        <p:blipFill rotWithShape="1">
          <a:blip r:embed="rId2">
            <a:lum/>
          </a:blip>
          <a:srcRect b="43074"/>
          <a:stretch/>
        </p:blipFill>
        <p:spPr>
          <a:xfrm>
            <a:off x="973123" y="2144837"/>
            <a:ext cx="9144000" cy="256832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FC2B06CC-F7BF-4C06-9D2F-5B59BCD3C6F7}"/>
              </a:ext>
            </a:extLst>
          </p:cNvPr>
          <p:cNvSpPr/>
          <p:nvPr/>
        </p:nvSpPr>
        <p:spPr>
          <a:xfrm>
            <a:off x="2122415" y="3462478"/>
            <a:ext cx="1082179" cy="128351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D33681C2-DF47-4035-9D7C-850DBB5D9C4E}"/>
              </a:ext>
            </a:extLst>
          </p:cNvPr>
          <p:cNvSpPr/>
          <p:nvPr/>
        </p:nvSpPr>
        <p:spPr>
          <a:xfrm>
            <a:off x="3657600" y="3993160"/>
            <a:ext cx="813732" cy="72000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B8F65C2-3CB0-4A4D-994A-AA35C517D1C7}"/>
              </a:ext>
            </a:extLst>
          </p:cNvPr>
          <p:cNvSpPr/>
          <p:nvPr/>
        </p:nvSpPr>
        <p:spPr>
          <a:xfrm>
            <a:off x="6778305" y="3993160"/>
            <a:ext cx="671119" cy="6543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DB4969F5-E5AF-4395-ACDA-9EF57D12AAC0}"/>
              </a:ext>
            </a:extLst>
          </p:cNvPr>
          <p:cNvSpPr/>
          <p:nvPr/>
        </p:nvSpPr>
        <p:spPr>
          <a:xfrm>
            <a:off x="7961152" y="4093828"/>
            <a:ext cx="251670" cy="4880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370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354</Words>
  <Application>Microsoft Office PowerPoint</Application>
  <PresentationFormat>Widescreen</PresentationFormat>
  <Paragraphs>51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Tema di Office</vt:lpstr>
      <vt:lpstr>Gruppi funzionali</vt:lpstr>
      <vt:lpstr>Gruppi funzionali</vt:lpstr>
      <vt:lpstr>Idrocarburi </vt:lpstr>
      <vt:lpstr>Presentazione standard di PowerPoint</vt:lpstr>
      <vt:lpstr>Gruppi funzionali </vt:lpstr>
      <vt:lpstr>Gruppi funzionali</vt:lpstr>
      <vt:lpstr>Gruppi funzionali</vt:lpstr>
      <vt:lpstr>Derivati degli acidi carbossilici</vt:lpstr>
      <vt:lpstr>Reazione di idrolisi</vt:lpstr>
      <vt:lpstr>Presentazione standard di PowerPoint</vt:lpstr>
      <vt:lpstr>Importanza di un gruppo funzionale</vt:lpstr>
      <vt:lpstr>Gruppi funzionali e reattività</vt:lpstr>
      <vt:lpstr>Gruppi funzionali e reattività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Gruppi funzionali</dc:title>
  <dc:creator>NITTI PATRIZIA</dc:creator>
  <cp:lastModifiedBy>NITTI PATRIZIA</cp:lastModifiedBy>
  <cp:revision>25</cp:revision>
  <dcterms:created xsi:type="dcterms:W3CDTF">2022-03-06T15:49:03Z</dcterms:created>
  <dcterms:modified xsi:type="dcterms:W3CDTF">2023-03-03T09:27:43Z</dcterms:modified>
</cp:coreProperties>
</file>