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26494-6623-4FFD-B641-EA6A7CA5FB9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4C8C0-3999-4283-AA3C-3110F2BFE5D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1h 13h totali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4C8C0-3999-4283-AA3C-3110F2BFE5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CE4517-7439-4ACA-AD69-3CDF854A0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751C68-AA1F-4474-BD0A-ADEA06FEE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F127A2-94AC-4899-AEC2-0A3A7DC4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29C00A-0B73-430D-BF43-7DD8B0B4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216510-5CDC-428D-AF84-0050DBB3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7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E73052-7CF7-4006-B03D-20CC4F42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768241-C431-4CB0-99EE-1B1590666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0A3621-D3E9-490A-8D61-925D705A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0D8799-AF62-45D1-AAD6-9B396980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A01DFE-8A65-4CE3-87D2-4363D3B1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8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37FA96A-ECE8-4C36-8616-FD08B670E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0D1529C-594A-4FB8-A738-F527AC27E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9CC1CB-D756-490A-8750-DA6347ED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685C3F-D200-4BFD-8FEF-A1293A4C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E954EC-B46E-4D01-A948-DB08D57E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A12E17-2D76-48DC-A8E1-B653979E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2BEF34-9EF6-497E-AE5E-67F2D0AD5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59E4E5-1443-4F1B-BB1B-413D2A1C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06C671-0BF2-4886-AB06-43655DA6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FA78A8-A5BB-4D22-BF46-3FA22759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7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2E57D-9AE7-45B8-A902-4D023F96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AD3132-94AF-4FBD-9B49-AA360EA2E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4A6EE3-2220-4930-92D1-1BE08C449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C2885E-35CC-4A1B-966C-85B7F933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3DD072-3439-4F74-A1B4-1408DABE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7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14ABFF-D40B-4E66-ACC5-9D28E5F6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887AA2-B01B-4939-A91E-F89BFBDB5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2FF173-AFB2-4DCE-874E-A7EDDD949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635400-F7AB-4B1C-A56B-1E23966B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FDD8EB-6B6C-48A2-B4C8-BA04E078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467795-18D7-48B9-A9DF-1359A56F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1EEDDA-1655-4861-BD47-B73E1975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DFD0CD-0BDA-4C2B-9C20-1B051B67B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2BF1F1-0F33-4C57-B8AC-6C4BA2AE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F3F78D-003A-469E-AEDA-A2678C90A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4C2815-55FB-4273-9BBF-27F29CF09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41A05F7-E6CE-4F70-8BE6-4B749986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46F98DB-3AAB-4793-8690-35EFC82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3261717-B812-4737-9302-8E01DA16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E98E9C-29D8-4B28-85ED-C96804EF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785AD46-F969-4A72-AC31-27A2DF7A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42B32A-E9AF-48E7-811F-139FF5E4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FE4648-43F2-424B-85C5-0531E041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1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F4D92D8-17BE-47AC-8AD4-DB10DD23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5F403C-4D2A-4DFF-A794-39BE058F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8904C1-CB07-49BF-9380-1565754A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29316F-B875-40CC-9538-B5D70F76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85762F-6A08-455A-B1B9-AB0CEA6A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999204-04A8-4216-A31E-3ADD480EA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B1683F-FCFB-4EB3-B0A9-16D11E4E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E515D4-B72B-41F1-8686-2D462869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CB64FE-482E-4FA1-AEBA-F92F9E33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3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2DDB39-A3FE-4E43-AB58-E2E68715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77B20C-03FB-47D7-84F1-B9014BB14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1B3684-4B69-47C2-BF03-858CD15EE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FC452F-1F35-4EB2-BB79-C8932745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BA2C39-915C-4F89-8FB4-1D596176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A544EF-14AE-446E-9A00-690ACAF7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5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7C3A3B3-8319-47CB-932F-EF08C957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B33775-24F1-41B5-8D57-E4DA8CD33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E03822-6EC4-47F8-B02B-F15DA897F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EB40-763D-430D-BDBF-3713C8BF23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688F19-6308-4CF0-B50F-FE08319F5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04E730-CB46-4F27-B804-9AFA911E5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0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3E23D4-389F-4386-830F-465F643F0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Le reazioni in Chimica Organica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CBC4ACD-69BD-458D-A595-19240B475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5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B7F9B-40FD-49A3-908D-1E73F711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Meccanismo di reazione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828835-447B-44C1-BD87-8F6FC1EA1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509"/>
            <a:ext cx="10515600" cy="4351338"/>
          </a:xfrm>
        </p:spPr>
        <p:txBody>
          <a:bodyPr/>
          <a:lstStyle/>
          <a:p>
            <a:r>
              <a:rPr lang="it-IT" dirty="0"/>
              <a:t>L’eterolisi di un legame C-Z può generare un </a:t>
            </a:r>
            <a:r>
              <a:rPr lang="it-IT" dirty="0" err="1"/>
              <a:t>carbocatione</a:t>
            </a:r>
            <a:r>
              <a:rPr lang="it-IT" dirty="0"/>
              <a:t> o un </a:t>
            </a:r>
            <a:r>
              <a:rPr lang="it-IT" dirty="0" err="1"/>
              <a:t>carbanione</a:t>
            </a:r>
            <a:r>
              <a:rPr lang="it-IT" dirty="0"/>
              <a:t> </a:t>
            </a:r>
          </a:p>
          <a:p>
            <a:r>
              <a:rPr lang="it-IT" dirty="0"/>
              <a:t>I </a:t>
            </a:r>
            <a:r>
              <a:rPr lang="it-IT" dirty="0" err="1"/>
              <a:t>carbocationi</a:t>
            </a:r>
            <a:r>
              <a:rPr lang="it-IT" dirty="0"/>
              <a:t> sono degli elettrofili mentre i </a:t>
            </a:r>
            <a:r>
              <a:rPr lang="it-IT" dirty="0" err="1"/>
              <a:t>carbanioni</a:t>
            </a:r>
            <a:r>
              <a:rPr lang="it-IT" dirty="0"/>
              <a:t> sono delle specie nucleofile e possono essere intermedi nelle reazioni polari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58D3891-1FD0-4239-ADF2-41FF0E1EF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0754"/>
            <a:ext cx="12192000" cy="37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8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B7F9B-40FD-49A3-908D-1E73F711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Meccanismo di reazione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828835-447B-44C1-BD87-8F6FC1EA1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509"/>
            <a:ext cx="10515600" cy="4351338"/>
          </a:xfrm>
        </p:spPr>
        <p:txBody>
          <a:bodyPr/>
          <a:lstStyle/>
          <a:p>
            <a:r>
              <a:rPr lang="en-US" dirty="0" err="1"/>
              <a:t>Formazione</a:t>
            </a:r>
            <a:r>
              <a:rPr lang="en-US" dirty="0"/>
              <a:t> di un </a:t>
            </a:r>
            <a:r>
              <a:rPr lang="en-US" dirty="0" err="1"/>
              <a:t>legame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B73B75-9232-4229-A8BE-3BA8D8FE2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7030"/>
            <a:ext cx="12192000" cy="37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72B9B-C8F6-4BB9-9965-C7B31B5E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Tipi di frecce 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D39A231-EE9C-46FE-B260-1993C347C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0423" y="1872176"/>
            <a:ext cx="6311153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3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D329D6-16A0-482D-BC82-4E24819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Reazioni comuni in chimica organica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4307AA-9569-40D2-B0D8-65D14C0F7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951"/>
            <a:ext cx="10515600" cy="3751430"/>
          </a:xfrm>
        </p:spPr>
        <p:txBody>
          <a:bodyPr>
            <a:normAutofit/>
          </a:bodyPr>
          <a:lstStyle/>
          <a:p>
            <a:r>
              <a:rPr lang="en-US" b="1" dirty="0" err="1"/>
              <a:t>Ossidazione</a:t>
            </a:r>
            <a:r>
              <a:rPr lang="en-US" b="1" dirty="0"/>
              <a:t> /</a:t>
            </a:r>
            <a:r>
              <a:rPr lang="en-US" b="1" dirty="0" err="1"/>
              <a:t>Riduzione</a:t>
            </a:r>
            <a:endParaRPr lang="en-US" b="1" dirty="0"/>
          </a:p>
          <a:p>
            <a:r>
              <a:rPr lang="it-IT" b="1" dirty="0"/>
              <a:t>Sostituzione</a:t>
            </a:r>
            <a:r>
              <a:rPr lang="it-IT" dirty="0"/>
              <a:t> (è una reazione nella quale un atomo o un gruppo di atomi è sostituito da un altro atomo o gruppo di atomi)</a:t>
            </a:r>
          </a:p>
          <a:p>
            <a:r>
              <a:rPr lang="it-IT" b="1" dirty="0"/>
              <a:t>Eliminazione</a:t>
            </a:r>
            <a:r>
              <a:rPr lang="it-IT" dirty="0"/>
              <a:t> (è una reazione nella quale si ha perdita di alcuni atomi e formazione di un legame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dirty="0"/>
              <a:t>)</a:t>
            </a:r>
          </a:p>
          <a:p>
            <a:r>
              <a:rPr lang="it-IT" b="1" dirty="0"/>
              <a:t>Addizione</a:t>
            </a:r>
            <a:r>
              <a:rPr lang="it-IT" dirty="0"/>
              <a:t> (è una reazione nella quale vengono addizionati nuovi </a:t>
            </a:r>
            <a:r>
              <a:rPr lang="en-US" dirty="0" err="1"/>
              <a:t>atomi</a:t>
            </a:r>
            <a:r>
              <a:rPr lang="en-US" dirty="0"/>
              <a:t> ad un </a:t>
            </a:r>
            <a:r>
              <a:rPr lang="en-US"/>
              <a:t>sistema</a:t>
            </a:r>
            <a:r>
              <a:rPr lang="en-US" dirty="0"/>
              <a:t> </a:t>
            </a:r>
            <a:r>
              <a:rPr lang="en-US" dirty="0" err="1"/>
              <a:t>insaturo</a:t>
            </a:r>
            <a:r>
              <a:rPr lang="en-US" dirty="0"/>
              <a:t>)</a:t>
            </a:r>
          </a:p>
          <a:p>
            <a:r>
              <a:rPr lang="en-US" b="1" dirty="0" err="1"/>
              <a:t>Idrolisi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0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A7F40ED-E7D5-487D-BA7B-7716BE90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37" y="0"/>
            <a:ext cx="9535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5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A52DCEA-CBE8-433E-9F85-7DAB2C86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75" y="0"/>
            <a:ext cx="7842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0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820B0B9-4EFD-4996-993A-9B58EBC9E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139" y="0"/>
            <a:ext cx="7281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4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3CB071-7EB0-40EF-8808-C605280D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Idrolisi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ABBC71-0E5C-4BE0-A831-55A3CE1F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670"/>
            <a:ext cx="10515600" cy="4351338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Reazione di idrolisi: reazione chimica nella quale l’acqua scinde uno o più legami di una molecola, anche la molecola di acqua viene scissa</a:t>
            </a:r>
          </a:p>
        </p:txBody>
      </p:sp>
      <p:pic>
        <p:nvPicPr>
          <p:cNvPr id="4" name="Picture 1" descr="13page421_1.jpg">
            <a:extLst>
              <a:ext uri="{FF2B5EF4-FFF2-40B4-BE49-F238E27FC236}">
                <a16:creationId xmlns:a16="http://schemas.microsoft.com/office/drawing/2014/main" id="{FA3857BF-F981-498E-915A-277717E8272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43074"/>
          <a:stretch/>
        </p:blipFill>
        <p:spPr>
          <a:xfrm>
            <a:off x="1524000" y="2738233"/>
            <a:ext cx="9144000" cy="2568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84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00EF1-6C4F-462F-AE01-E83F6B3E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Meccanismo</a:t>
            </a:r>
            <a:r>
              <a:rPr lang="en-US" dirty="0"/>
              <a:t> di </a:t>
            </a:r>
            <a:r>
              <a:rPr lang="en-US" dirty="0" err="1"/>
              <a:t>reazione</a:t>
            </a:r>
            <a:r>
              <a:rPr lang="en-US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220BD1-C0A6-4EC2-B8DA-98CE7814E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746"/>
            <a:ext cx="10515600" cy="2041700"/>
          </a:xfrm>
        </p:spPr>
        <p:txBody>
          <a:bodyPr/>
          <a:lstStyle/>
          <a:p>
            <a:r>
              <a:rPr lang="it-IT" dirty="0"/>
              <a:t>E’ una descrizione dettagliata di come i  legami sono scissi e formati mentre un reagente è convertito in un </a:t>
            </a:r>
            <a:r>
              <a:rPr lang="en-US" dirty="0" err="1"/>
              <a:t>prodotto</a:t>
            </a:r>
            <a:endParaRPr lang="en-US" dirty="0"/>
          </a:p>
          <a:p>
            <a:r>
              <a:rPr lang="it-IT" dirty="0"/>
              <a:t>Una reazione può avvenire in un singolo stadio o in una successione di stadi (si formano degli intermedi)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8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00EF1-6C4F-462F-AE01-E83F6B3E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Meccanismo</a:t>
            </a:r>
            <a:r>
              <a:rPr lang="en-US" dirty="0"/>
              <a:t> di </a:t>
            </a:r>
            <a:r>
              <a:rPr lang="en-US" dirty="0" err="1"/>
              <a:t>reazione</a:t>
            </a:r>
            <a:r>
              <a:rPr lang="en-US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220BD1-C0A6-4EC2-B8DA-98CE7814E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76" y="1565566"/>
            <a:ext cx="10515600" cy="1504804"/>
          </a:xfrm>
        </p:spPr>
        <p:txBody>
          <a:bodyPr/>
          <a:lstStyle/>
          <a:p>
            <a:r>
              <a:rPr lang="it-IT" dirty="0"/>
              <a:t>La rottura del legame può avvenire in due modi:</a:t>
            </a:r>
          </a:p>
          <a:p>
            <a:pPr lvl="1"/>
            <a:r>
              <a:rPr lang="it-IT" dirty="0"/>
              <a:t>Omolitico</a:t>
            </a:r>
          </a:p>
          <a:p>
            <a:pPr lvl="1"/>
            <a:r>
              <a:rPr lang="it-IT" dirty="0"/>
              <a:t>Eterolitico 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51007C-B207-41BE-B93F-C0DF1B0C6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74" y="3450590"/>
            <a:ext cx="8641976" cy="30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B7F9B-40FD-49A3-908D-1E73F711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Meccanismo di reazione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828835-447B-44C1-BD87-8F6FC1EA1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L’omolisi di un legame C-Z genera due prodotti privi di carica con elettroni </a:t>
            </a:r>
            <a:r>
              <a:rPr lang="en-US" dirty="0" err="1"/>
              <a:t>spaiati</a:t>
            </a:r>
            <a:r>
              <a:rPr lang="en-US" dirty="0"/>
              <a:t>.</a:t>
            </a:r>
          </a:p>
          <a:p>
            <a:r>
              <a:rPr lang="it-IT" dirty="0"/>
              <a:t>Un intermedio reattivo con un singolo elettrone spaiato è detto radicale.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19B977-5F5B-4796-B074-BB3CB0EF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4375"/>
            <a:ext cx="12192000" cy="2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80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238</Words>
  <Application>Microsoft Office PowerPoint</Application>
  <PresentationFormat>Widescreen</PresentationFormat>
  <Paragraphs>28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Tema di Office</vt:lpstr>
      <vt:lpstr>Le reazioni in Chimica Organica</vt:lpstr>
      <vt:lpstr>Reazioni comuni in chimica organica</vt:lpstr>
      <vt:lpstr>Presentazione standard di PowerPoint</vt:lpstr>
      <vt:lpstr>Presentazione standard di PowerPoint</vt:lpstr>
      <vt:lpstr>Presentazione standard di PowerPoint</vt:lpstr>
      <vt:lpstr>Idrolisi</vt:lpstr>
      <vt:lpstr>Meccanismo di reazione </vt:lpstr>
      <vt:lpstr>Meccanismo di reazione </vt:lpstr>
      <vt:lpstr>Meccanismo di reazione</vt:lpstr>
      <vt:lpstr>Meccanismo di reazione</vt:lpstr>
      <vt:lpstr>Meccanismo di reazione</vt:lpstr>
      <vt:lpstr>Tipi di frecce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reazioni in Chimica Organica</dc:title>
  <dc:creator>NITTI PATRIZIA</dc:creator>
  <cp:lastModifiedBy>NITTI PATRIZIA</cp:lastModifiedBy>
  <cp:revision>25</cp:revision>
  <dcterms:created xsi:type="dcterms:W3CDTF">2022-03-15T10:15:23Z</dcterms:created>
  <dcterms:modified xsi:type="dcterms:W3CDTF">2023-03-23T08:45:54Z</dcterms:modified>
</cp:coreProperties>
</file>