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TI PATRIZIA" userId="292540ce-cae4-4fa5-ab25-7998e50afb37" providerId="ADAL" clId="{5DE143EB-0F93-4676-ACC8-531A1D76E50C}"/>
    <pc:docChg chg="modSld">
      <pc:chgData name="NITTI PATRIZIA" userId="292540ce-cae4-4fa5-ab25-7998e50afb37" providerId="ADAL" clId="{5DE143EB-0F93-4676-ACC8-531A1D76E50C}" dt="2022-03-10T10:44:32.286" v="19" actId="20577"/>
      <pc:docMkLst>
        <pc:docMk/>
      </pc:docMkLst>
      <pc:sldChg chg="modSp">
        <pc:chgData name="NITTI PATRIZIA" userId="292540ce-cae4-4fa5-ab25-7998e50afb37" providerId="ADAL" clId="{5DE143EB-0F93-4676-ACC8-531A1D76E50C}" dt="2022-03-10T10:44:32.286" v="19" actId="20577"/>
        <pc:sldMkLst>
          <pc:docMk/>
          <pc:sldMk cId="66593179" sldId="282"/>
        </pc:sldMkLst>
        <pc:spChg chg="mod">
          <ac:chgData name="NITTI PATRIZIA" userId="292540ce-cae4-4fa5-ab25-7998e50afb37" providerId="ADAL" clId="{5DE143EB-0F93-4676-ACC8-531A1D76E50C}" dt="2022-03-10T10:44:32.286" v="19" actId="20577"/>
          <ac:spMkLst>
            <pc:docMk/>
            <pc:sldMk cId="66593179" sldId="282"/>
            <ac:spMk id="2" creationId="{BEF43221-2418-4DB0-B7B8-89394DAB4386}"/>
          </ac:spMkLst>
        </pc:spChg>
      </pc:sldChg>
      <pc:sldChg chg="modSp">
        <pc:chgData name="NITTI PATRIZIA" userId="292540ce-cae4-4fa5-ab25-7998e50afb37" providerId="ADAL" clId="{5DE143EB-0F93-4676-ACC8-531A1D76E50C}" dt="2022-03-10T10:44:24.526" v="10" actId="20577"/>
        <pc:sldMkLst>
          <pc:docMk/>
          <pc:sldMk cId="1620996326" sldId="283"/>
        </pc:sldMkLst>
        <pc:spChg chg="mod">
          <ac:chgData name="NITTI PATRIZIA" userId="292540ce-cae4-4fa5-ab25-7998e50afb37" providerId="ADAL" clId="{5DE143EB-0F93-4676-ACC8-531A1D76E50C}" dt="2022-03-10T10:44:24.526" v="10" actId="20577"/>
          <ac:spMkLst>
            <pc:docMk/>
            <pc:sldMk cId="1620996326" sldId="283"/>
            <ac:spMk id="2" creationId="{BEF43221-2418-4DB0-B7B8-89394DAB4386}"/>
          </ac:spMkLst>
        </pc:spChg>
      </pc:sldChg>
    </pc:docChg>
  </pc:docChgLst>
  <pc:docChgLst>
    <pc:chgData name="GOBBO PIERANGELO" userId="16e9d2d9-df57-4a06-a537-9892638f7b8a" providerId="ADAL" clId="{36F7E5BD-E22E-3D4F-BF8D-5FAF7A8E2822}"/>
    <pc:docChg chg="delSld">
      <pc:chgData name="GOBBO PIERANGELO" userId="16e9d2d9-df57-4a06-a537-9892638f7b8a" providerId="ADAL" clId="{36F7E5BD-E22E-3D4F-BF8D-5FAF7A8E2822}" dt="2023-09-27T11:19:11.840" v="0" actId="2696"/>
      <pc:docMkLst>
        <pc:docMk/>
      </pc:docMkLst>
      <pc:sldChg chg="del">
        <pc:chgData name="GOBBO PIERANGELO" userId="16e9d2d9-df57-4a06-a537-9892638f7b8a" providerId="ADAL" clId="{36F7E5BD-E22E-3D4F-BF8D-5FAF7A8E2822}" dt="2023-09-27T11:19:11.840" v="0" actId="2696"/>
        <pc:sldMkLst>
          <pc:docMk/>
          <pc:sldMk cId="1620996326" sldId="28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539B-F6B8-479F-8827-46122E73F01B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D1E80-A602-4EF5-9902-2E283F311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8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III lezione 6h </a:t>
            </a:r>
            <a:r>
              <a:rPr lang="it-IT"/>
              <a:t>26 diapo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D1E80-A602-4EF5-9902-2E283F311A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91E25-2C82-4600-A212-D5EA92D57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11FE343-C306-4D8E-8C98-D0A2E89B5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BE9202-3D10-4732-BE5B-E67C59A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7A4211-A65C-4B5C-B989-EAB06C9A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F62DD-2D11-414F-9A3F-983D4502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28F889-AA06-471D-92D6-099D254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1F93998-3B89-48F5-A863-E9218F131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A26F42-BA7B-4700-9824-DAF572A4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57B3FE-CCDC-42F2-99D8-78F56C82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923D79-636C-4897-837A-D47D14BE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85889E-ABBC-491C-AD37-5DDD70197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16028F-401B-4D12-BB31-45835B9AE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61646E-E1FE-4F46-854C-18952F68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A9EBC8-26F0-411E-B171-78D5B951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8C6CEC-E4A3-405B-88AD-F4F82A90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025BB5-2B2F-4ED6-B234-6EAD31BBE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BE285D-E330-47D9-86B9-698932694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16D62-ACC7-467E-BB4F-CC05836F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D639D-0CE4-4AF7-8D1A-C4A355BB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3AC33E-4DDF-41DE-8AC7-D1F4B7D9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A8EFE-3E94-46D9-B524-74DE35C0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1CB8D7-95C2-42D4-BC08-EFB0A772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2D867C-5A41-4BF1-A649-013929A5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780691-F9EF-4EDF-8961-23FA3947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365527-B7C7-465E-B474-CE08A1CF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6EA24-8D25-449B-AB27-C073F03A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90255F-1974-4F2F-911F-7F12D888C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6755BA-F96C-4B13-B0E7-C657B5192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8784DA-249F-49C5-B42B-DA34C4D7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E1A6BB-6FE2-47B5-A1EE-3F6F32AC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3CCC9B-A139-4E2C-8EB7-682462D8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6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B0CB3-446A-426A-B849-E80CE03C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A000FC4-2E32-4BA0-805B-9971D84DD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A0903B-367D-4D86-AD7E-79CBEBCDF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8B67A90-761B-4C29-8447-0C1DFFC37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D48AD6-CCD7-4A82-BDC4-AE1AADAC5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26009D-A8D5-4DA6-92B8-A423ABE2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4C3270-60B9-4238-830D-A60740EE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A522B3-6296-45F7-8CE0-CF657B36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1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DA9FD-AE07-4FB0-AEF5-4D8267E3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906CD98-8B49-4E84-A408-474BCE7D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6B8D96-3B3C-4C39-941B-0455BCD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C97032-2B5A-49C1-B6B7-379B4A68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1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FE0F25-C91D-40B9-9ECB-D6B3BF98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04C254-264C-441E-8A25-4CB3900E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AEBEC0-A6DB-4348-BCC4-BE545571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BA922C-7869-41EB-AF74-33E86CD33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41F3BB-7309-449B-8ACF-FAA81FA72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4B2652-FA0E-4C96-BCFF-3FD4F58FE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E8E7CF-630F-4AF2-B10E-F5941FB4A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122532-A916-4359-84F6-706D794D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4DC1FBE-E94C-420A-9E9F-0A91014E4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493FC-11F1-4900-ACD9-DE6297B32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861D02-78CA-4225-81B1-F6F455730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555EA6-2C96-4DFB-B37B-47D0CA113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B9731A-8457-4F38-9BC6-DED98F3B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B0C45C-C6FB-46A1-873C-2967D666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9AC3691-3035-40E6-8FBC-2A815789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3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0BED35B-B547-4371-857D-EEA35F63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BC90DA9-34DA-443E-B2A6-5212E0FB7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CC70A9-3FA6-419D-9D7D-845A1AE2C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48A4E-F95C-4637-A707-0A31D0749384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E5A860-F07A-43F2-A80A-1F0D668F9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3946CD-F84D-4C7F-9D5B-E3F505591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D0ED-6C3B-4136-AAA6-47C8FFB02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6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6DAE4A-680D-4EC4-86A7-951547EF7E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Acidi e basi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087564-F506-460D-A4C8-C8BBDB07AC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16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0202.jpg">
            <a:extLst>
              <a:ext uri="{FF2B5EF4-FFF2-40B4-BE49-F238E27FC236}">
                <a16:creationId xmlns:a16="http://schemas.microsoft.com/office/drawing/2014/main" id="{7F800095-A70C-4FD9-80D5-B9B791076BED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b="13382"/>
          <a:stretch/>
        </p:blipFill>
        <p:spPr>
          <a:xfrm>
            <a:off x="1073791" y="249675"/>
            <a:ext cx="9144000" cy="5622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7FD3A6B8-AA83-43B8-ADDB-C6835F9ACF04}"/>
              </a:ext>
            </a:extLst>
          </p:cNvPr>
          <p:cNvSpPr/>
          <p:nvPr/>
        </p:nvSpPr>
        <p:spPr>
          <a:xfrm>
            <a:off x="4243794" y="6054646"/>
            <a:ext cx="370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Più forte è l’acido, più piccola è la </a:t>
            </a:r>
            <a:r>
              <a:rPr lang="it-IT" dirty="0" err="1"/>
              <a:t>pKa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902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Determinare la posizione di un equilibrio acido-base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9" y="2511780"/>
            <a:ext cx="11101301" cy="9664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731103" y="4176215"/>
            <a:ext cx="8729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1) Individuare le due specie acide, una a sinistra e una a destra della freccia di equilibrio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96036" y="3642553"/>
            <a:ext cx="14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Metil</a:t>
            </a:r>
            <a:r>
              <a:rPr lang="it-IT" dirty="0"/>
              <a:t> ammina</a:t>
            </a:r>
          </a:p>
        </p:txBody>
      </p:sp>
      <p:sp>
        <p:nvSpPr>
          <p:cNvPr id="6" name="CasellaDiTesto 5"/>
          <p:cNvSpPr txBox="1"/>
          <p:nvPr/>
        </p:nvSpPr>
        <p:spPr>
          <a:xfrm flipH="1">
            <a:off x="3316407" y="3642553"/>
            <a:ext cx="180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acetico 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D66AB517-BDD9-4148-9320-3DB76F0319BB}"/>
              </a:ext>
            </a:extLst>
          </p:cNvPr>
          <p:cNvSpPr/>
          <p:nvPr/>
        </p:nvSpPr>
        <p:spPr>
          <a:xfrm>
            <a:off x="3120705" y="2592198"/>
            <a:ext cx="2080469" cy="771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8E987239-838E-4E93-A422-E90C86D372A4}"/>
              </a:ext>
            </a:extLst>
          </p:cNvPr>
          <p:cNvSpPr/>
          <p:nvPr/>
        </p:nvSpPr>
        <p:spPr>
          <a:xfrm>
            <a:off x="7575259" y="4100714"/>
            <a:ext cx="1199625" cy="7900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95B4718-5149-4916-A0C1-308A1B436E82}"/>
              </a:ext>
            </a:extLst>
          </p:cNvPr>
          <p:cNvSpPr/>
          <p:nvPr/>
        </p:nvSpPr>
        <p:spPr>
          <a:xfrm>
            <a:off x="6602136" y="2592198"/>
            <a:ext cx="1828800" cy="886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BFEFA03-6360-402A-89E9-F5FF5085FAB2}"/>
              </a:ext>
            </a:extLst>
          </p:cNvPr>
          <p:cNvSpPr/>
          <p:nvPr/>
        </p:nvSpPr>
        <p:spPr>
          <a:xfrm>
            <a:off x="1731103" y="4681057"/>
            <a:ext cx="1079209" cy="44926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Determinare la posizione di un equilibrio acido-base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9" y="2511780"/>
            <a:ext cx="11101301" cy="9664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731103" y="3944203"/>
            <a:ext cx="8729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2800" dirty="0"/>
              <a:t>Individuare le due specie acide, una a destra e una a sinistra della freccia di equilibrio</a:t>
            </a:r>
          </a:p>
          <a:p>
            <a:pPr marL="514350" indent="-514350">
              <a:buAutoNum type="arabicParenR"/>
            </a:pPr>
            <a:r>
              <a:rPr lang="it-IT" sz="2800" dirty="0"/>
              <a:t>Assegnare il corretto </a:t>
            </a:r>
            <a:r>
              <a:rPr lang="it-IT" sz="2800" dirty="0" err="1"/>
              <a:t>pKa</a:t>
            </a:r>
            <a:r>
              <a:rPr lang="it-IT" sz="2800" dirty="0"/>
              <a:t> ai due acidi</a:t>
            </a:r>
          </a:p>
        </p:txBody>
      </p:sp>
    </p:spTree>
    <p:extLst>
      <p:ext uri="{BB962C8B-B14F-4D97-AF65-F5344CB8AC3E}">
        <p14:creationId xmlns:p14="http://schemas.microsoft.com/office/powerpoint/2010/main" val="318897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Determinare la posizione di un equilibrio acido-base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9" y="2511780"/>
            <a:ext cx="11101301" cy="96644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flipH="1">
            <a:off x="1731103" y="4442017"/>
            <a:ext cx="87297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it-IT" sz="2800" dirty="0"/>
              <a:t>Individuare le due specie acide, una a destra e una a sinistra della freccia di equilibrio</a:t>
            </a:r>
          </a:p>
          <a:p>
            <a:pPr marL="514350" indent="-514350">
              <a:buAutoNum type="arabicParenR"/>
            </a:pPr>
            <a:r>
              <a:rPr lang="it-IT" sz="2800" dirty="0"/>
              <a:t>Assegnare il corretto </a:t>
            </a:r>
            <a:r>
              <a:rPr lang="it-IT" sz="2800" dirty="0" err="1"/>
              <a:t>pKa</a:t>
            </a:r>
            <a:r>
              <a:rPr lang="it-IT" sz="2800" dirty="0"/>
              <a:t> ai due acidi</a:t>
            </a:r>
          </a:p>
          <a:p>
            <a:pPr marL="514350" indent="-514350">
              <a:buAutoNum type="arabicParenR"/>
            </a:pPr>
            <a:r>
              <a:rPr lang="it-IT" sz="2800" dirty="0"/>
              <a:t>L’equilibrio è spostato verso l’acido </a:t>
            </a:r>
            <a:r>
              <a:rPr lang="it-IT" sz="2800"/>
              <a:t>più debole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452883" y="3420983"/>
            <a:ext cx="1443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/>
              <a:t>pKa</a:t>
            </a:r>
            <a:r>
              <a:rPr lang="it-IT" sz="2800" dirty="0"/>
              <a:t>= 4.8</a:t>
            </a:r>
          </a:p>
        </p:txBody>
      </p:sp>
      <p:sp>
        <p:nvSpPr>
          <p:cNvPr id="6" name="Rettangolo 5"/>
          <p:cNvSpPr/>
          <p:nvPr/>
        </p:nvSpPr>
        <p:spPr>
          <a:xfrm>
            <a:off x="6650106" y="3478223"/>
            <a:ext cx="1626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/>
              <a:t>pKa</a:t>
            </a:r>
            <a:r>
              <a:rPr lang="it-IT" sz="2800" dirty="0"/>
              <a:t>= 10.6</a:t>
            </a:r>
          </a:p>
        </p:txBody>
      </p:sp>
    </p:spTree>
    <p:extLst>
      <p:ext uri="{BB962C8B-B14F-4D97-AF65-F5344CB8AC3E}">
        <p14:creationId xmlns:p14="http://schemas.microsoft.com/office/powerpoint/2010/main" val="368213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Quando una molecola è una sostanza acida?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/>
              <a:t>                   HA + H</a:t>
            </a:r>
            <a:r>
              <a:rPr lang="it-IT" sz="4000" baseline="-25000" dirty="0"/>
              <a:t>2</a:t>
            </a:r>
            <a:r>
              <a:rPr lang="it-IT" sz="4000" dirty="0"/>
              <a:t>O              A</a:t>
            </a:r>
            <a:r>
              <a:rPr lang="it-IT" sz="4000" baseline="30000" dirty="0"/>
              <a:t>-</a:t>
            </a:r>
            <a:r>
              <a:rPr lang="it-IT" sz="4000" dirty="0"/>
              <a:t> + H</a:t>
            </a:r>
            <a:r>
              <a:rPr lang="it-IT" sz="4000" baseline="-25000" dirty="0"/>
              <a:t>3</a:t>
            </a:r>
            <a:r>
              <a:rPr lang="it-IT" sz="4000" dirty="0"/>
              <a:t>O</a:t>
            </a:r>
            <a:r>
              <a:rPr lang="it-IT" sz="4000" baseline="30000" dirty="0"/>
              <a:t>+</a:t>
            </a:r>
          </a:p>
          <a:p>
            <a:pPr marL="0" indent="0">
              <a:buNone/>
            </a:pPr>
            <a:endParaRPr lang="it-IT" sz="4000" baseline="30000" dirty="0"/>
          </a:p>
          <a:p>
            <a:r>
              <a:rPr lang="it-IT" sz="4000" dirty="0"/>
              <a:t>Il legame H-A deve essere covalente polare</a:t>
            </a:r>
          </a:p>
          <a:p>
            <a:r>
              <a:rPr lang="it-IT" sz="4000" dirty="0"/>
              <a:t>La base coniugata A</a:t>
            </a:r>
            <a:r>
              <a:rPr lang="it-IT" sz="4000" baseline="30000" dirty="0"/>
              <a:t>-</a:t>
            </a:r>
            <a:r>
              <a:rPr lang="it-IT" sz="4000" dirty="0"/>
              <a:t> deve essere una specie stabile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594465"/>
              </p:ext>
            </p:extLst>
          </p:nvPr>
        </p:nvGraphicFramePr>
        <p:xfrm>
          <a:off x="5170415" y="2010249"/>
          <a:ext cx="114716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S ChemDraw Drawing" r:id="rId3" imgW="431183" imgH="106127" progId="ChemDraw.Document.6.0">
                  <p:embed/>
                </p:oleObj>
              </mc:Choice>
              <mc:Fallback>
                <p:oleObj name="CS ChemDraw Drawing" r:id="rId3" imgW="431183" imgH="106127" progId="ChemDraw.Document.6.0">
                  <p:embed/>
                  <p:pic>
                    <p:nvPicPr>
                      <p:cNvPr id="4" name="Ogget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0415" y="2010249"/>
                        <a:ext cx="1147165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Fattori che determinano la forza di un acido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Qualsiasi cosa che stabilizzi la base coniugata A</a:t>
            </a:r>
            <a:r>
              <a:rPr lang="it-IT" sz="3200" baseline="30000" dirty="0"/>
              <a:t>-</a:t>
            </a:r>
            <a:r>
              <a:rPr lang="it-IT" sz="3200" dirty="0"/>
              <a:t> rende l’acido di partenza H-A più acido</a:t>
            </a:r>
          </a:p>
          <a:p>
            <a:pPr lvl="1"/>
            <a:r>
              <a:rPr lang="it-IT" sz="3200" dirty="0"/>
              <a:t>effetto dell’elemento</a:t>
            </a:r>
          </a:p>
          <a:p>
            <a:pPr lvl="1"/>
            <a:r>
              <a:rPr lang="it-IT" sz="3200" dirty="0"/>
              <a:t>effetto induttivo</a:t>
            </a:r>
          </a:p>
          <a:p>
            <a:pPr lvl="1"/>
            <a:r>
              <a:rPr lang="it-IT" sz="3200" dirty="0"/>
              <a:t>effetto di risonanza</a:t>
            </a:r>
          </a:p>
          <a:p>
            <a:pPr lvl="1"/>
            <a:r>
              <a:rPr lang="it-IT" sz="3200" dirty="0"/>
              <a:t>effetto dell’ibridazione</a:t>
            </a:r>
          </a:p>
        </p:txBody>
      </p:sp>
    </p:spTree>
    <p:extLst>
      <p:ext uri="{BB962C8B-B14F-4D97-AF65-F5344CB8AC3E}">
        <p14:creationId xmlns:p14="http://schemas.microsoft.com/office/powerpoint/2010/main" val="1079657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dell’elemento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fattore più importante che determina l’acidità di H-A è l’elettronegatività dell’atomo a cui è legato l’idrogeno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562" y="3435760"/>
            <a:ext cx="8485670" cy="27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dell’elemento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12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 caso degli acidi alogenidrici (HX), l’acidità è relazionata al raggio ionico di X</a:t>
            </a:r>
            <a:r>
              <a:rPr lang="it-IT" baseline="30000" dirty="0"/>
              <a:t>-</a:t>
            </a:r>
          </a:p>
          <a:p>
            <a:endParaRPr lang="it-IT" baseline="30000" dirty="0"/>
          </a:p>
          <a:p>
            <a:endParaRPr lang="it-IT" baseline="30000" dirty="0"/>
          </a:p>
          <a:p>
            <a:endParaRPr lang="it-IT" baseline="30000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Lo ione ioduro ha raggio atomico maggiore, il fluoruro minore</a:t>
            </a:r>
          </a:p>
          <a:p>
            <a:r>
              <a:rPr lang="it-IT" dirty="0"/>
              <a:t>La carica negativa viene stabilizzata se si trova su un volume più grande</a:t>
            </a:r>
          </a:p>
        </p:txBody>
      </p:sp>
      <p:pic>
        <p:nvPicPr>
          <p:cNvPr id="5" name="Picture 1" descr="tab0202.jpg">
            <a:extLst>
              <a:ext uri="{FF2B5EF4-FFF2-40B4-BE49-F238E27FC236}">
                <a16:creationId xmlns:a16="http://schemas.microsoft.com/office/drawing/2014/main" id="{9E49337C-63A2-4028-A5E6-E359730F7D9E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</a:blip>
          <a:srcRect l="30184" t="73436" r="14495" b="13382"/>
          <a:stretch/>
        </p:blipFill>
        <p:spPr>
          <a:xfrm>
            <a:off x="654341" y="3162650"/>
            <a:ext cx="8926865" cy="1510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D109D87-EBB4-4BA9-AF1C-32BB184BD7D6}"/>
              </a:ext>
            </a:extLst>
          </p:cNvPr>
          <p:cNvSpPr txBox="1"/>
          <p:nvPr/>
        </p:nvSpPr>
        <p:spPr>
          <a:xfrm>
            <a:off x="6140742" y="2323535"/>
            <a:ext cx="53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pKa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E4B20F3-F1EE-4E03-8428-7B1D3BBC174D}"/>
              </a:ext>
            </a:extLst>
          </p:cNvPr>
          <p:cNvSpPr txBox="1"/>
          <p:nvPr/>
        </p:nvSpPr>
        <p:spPr>
          <a:xfrm>
            <a:off x="7885652" y="2354426"/>
            <a:ext cx="159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Base coniugata</a:t>
            </a: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CD1F94-089C-4C21-86BF-898A9452D09E}"/>
              </a:ext>
            </a:extLst>
          </p:cNvPr>
          <p:cNvSpPr txBox="1"/>
          <p:nvPr/>
        </p:nvSpPr>
        <p:spPr>
          <a:xfrm>
            <a:off x="1015068" y="2762540"/>
            <a:ext cx="828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Acido fluoridrico                       HF                               3.2                                   F</a:t>
            </a:r>
            <a:r>
              <a:rPr lang="it-IT" sz="2000" baseline="30000" dirty="0"/>
              <a:t>-</a:t>
            </a:r>
            <a:r>
              <a:rPr lang="it-IT" sz="2000" dirty="0"/>
              <a:t> 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271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it-IT" sz="4400" dirty="0">
                <a:latin typeface="+mj-lt"/>
              </a:rPr>
              <a:t>Effetto induttivo  </a:t>
            </a:r>
            <a:br>
              <a:rPr lang="it-IT" sz="3200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 effetto induttivo è l’attrazione della densità elettronica attraverso i legami causata dalle differenze di elettronegatività tra gli atomi, cioè la polarizzazione dei legami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75" y="3562084"/>
            <a:ext cx="9646103" cy="19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8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induttivo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062" y="1939564"/>
            <a:ext cx="10515600" cy="303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7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647C51-70F4-4EF0-AD08-DE781C7AF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CACB4-C615-48CE-87DF-DB23C2393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1884: Acidi e basi secondo </a:t>
            </a:r>
            <a:r>
              <a:rPr lang="it-IT" dirty="0" err="1"/>
              <a:t>Arrhenius</a:t>
            </a:r>
            <a:r>
              <a:rPr lang="it-IT" dirty="0"/>
              <a:t> (un acido sciolto in H</a:t>
            </a:r>
            <a:r>
              <a:rPr lang="it-IT" baseline="-25000" dirty="0"/>
              <a:t>2</a:t>
            </a:r>
            <a:r>
              <a:rPr lang="it-IT" dirty="0"/>
              <a:t>O produce protoni, una base sciolta in H</a:t>
            </a:r>
            <a:r>
              <a:rPr lang="it-IT" baseline="-25000" dirty="0"/>
              <a:t>2</a:t>
            </a:r>
            <a:r>
              <a:rPr lang="it-IT" dirty="0"/>
              <a:t>O produce ioni OH</a:t>
            </a:r>
            <a:r>
              <a:rPr lang="it-IT" baseline="30000" dirty="0"/>
              <a:t>-</a:t>
            </a:r>
            <a:r>
              <a:rPr lang="it-IT" dirty="0"/>
              <a:t>)</a:t>
            </a:r>
            <a:endParaRPr lang="it-IT" baseline="30000" dirty="0"/>
          </a:p>
          <a:p>
            <a:r>
              <a:rPr lang="it-IT" dirty="0"/>
              <a:t>1923: Acidi e basi di </a:t>
            </a:r>
            <a:r>
              <a:rPr lang="it-IT" dirty="0" err="1"/>
              <a:t>Brønsted-Lowry</a:t>
            </a:r>
            <a:r>
              <a:rPr lang="it-IT" dirty="0"/>
              <a:t> (descrive gli acidi come donatori di protoni e le basi come accettori di protoni)</a:t>
            </a:r>
          </a:p>
          <a:p>
            <a:r>
              <a:rPr lang="it-IT" dirty="0"/>
              <a:t>1923: Acidi e basi di Lewis (nella formazione di un legame covalente, descrive gli acidi come accettori di una coppia di elettroni e le basi come donatori di una coppia di </a:t>
            </a:r>
            <a:r>
              <a:rPr lang="en-US" dirty="0" err="1"/>
              <a:t>elettroni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5003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della risonanza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2130" y="2183987"/>
            <a:ext cx="9646103" cy="243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4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della risonanza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3996"/>
            <a:ext cx="10515600" cy="368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63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dell’ibridazione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542" y="2500317"/>
            <a:ext cx="10555169" cy="22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50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Effetto dell’ibridazione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157" y="2105973"/>
            <a:ext cx="9863685" cy="37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 di Lewis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Acido di Lewis: una specie che può formare un nuovo legame covalente accettando una coppia di elettroni</a:t>
            </a:r>
          </a:p>
          <a:p>
            <a:r>
              <a:rPr lang="it-IT" dirty="0"/>
              <a:t>Base di Lewis: una specie che può formare un nuovo legame covalente donando una coppia di elettroni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788" y="4001294"/>
            <a:ext cx="9102150" cy="21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5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Nucleofili e elettrofili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9268" y="1894787"/>
            <a:ext cx="10515600" cy="4551010"/>
          </a:xfrm>
        </p:spPr>
        <p:txBody>
          <a:bodyPr>
            <a:normAutofit/>
          </a:bodyPr>
          <a:lstStyle/>
          <a:p>
            <a:r>
              <a:rPr lang="it-IT" dirty="0"/>
              <a:t>Un acido di Lewis è definito anche un </a:t>
            </a:r>
            <a:r>
              <a:rPr lang="it-IT" b="1" dirty="0"/>
              <a:t>elettrofilo</a:t>
            </a:r>
          </a:p>
          <a:p>
            <a:r>
              <a:rPr lang="it-IT" dirty="0"/>
              <a:t>Quando una base di Lewis reagisce con un elettrofilo </a:t>
            </a:r>
            <a:r>
              <a:rPr lang="it-IT" b="1" dirty="0">
                <a:solidFill>
                  <a:srgbClr val="FF0000"/>
                </a:solidFill>
              </a:rPr>
              <a:t>(diverso da un protone)</a:t>
            </a:r>
            <a:r>
              <a:rPr lang="it-IT" dirty="0"/>
              <a:t> la base di Lewis è definita anche un </a:t>
            </a:r>
            <a:r>
              <a:rPr lang="it-IT" b="1" dirty="0"/>
              <a:t>nucleofilo</a:t>
            </a:r>
          </a:p>
          <a:p>
            <a:endParaRPr lang="it-IT" b="1" dirty="0"/>
          </a:p>
          <a:p>
            <a:endParaRPr lang="it-IT" b="1" dirty="0"/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Se l’elettrofilo è il protone si parla di </a:t>
            </a:r>
            <a:r>
              <a:rPr lang="it-IT" b="1" dirty="0">
                <a:solidFill>
                  <a:srgbClr val="FF0000"/>
                </a:solidFill>
              </a:rPr>
              <a:t>acidi e basi </a:t>
            </a:r>
            <a:r>
              <a:rPr lang="it-IT" dirty="0"/>
              <a:t>di </a:t>
            </a:r>
            <a:r>
              <a:rPr lang="it-IT" dirty="0" err="1"/>
              <a:t>Brønsted-Lowry</a:t>
            </a:r>
            <a:r>
              <a:rPr lang="it-IT" dirty="0"/>
              <a:t>, gli equilibri acido base sono governati da </a:t>
            </a:r>
            <a:r>
              <a:rPr lang="it-IT" i="1" dirty="0"/>
              <a:t>fattori termodinamici</a:t>
            </a:r>
          </a:p>
          <a:p>
            <a:r>
              <a:rPr lang="it-IT" dirty="0"/>
              <a:t>Le reazioni nucleofilo-elettrofilo sono governate da </a:t>
            </a:r>
            <a:r>
              <a:rPr lang="it-IT" i="1" dirty="0"/>
              <a:t>fattori cinetici</a:t>
            </a:r>
          </a:p>
          <a:p>
            <a:endParaRPr lang="it-IT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657600" y="3483017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E</a:t>
            </a:r>
            <a:r>
              <a:rPr lang="it-IT" sz="3600" baseline="30000" dirty="0"/>
              <a:t>+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711555" y="3523961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Nu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67596"/>
              </p:ext>
            </p:extLst>
          </p:nvPr>
        </p:nvGraphicFramePr>
        <p:xfrm>
          <a:off x="6856940" y="3483017"/>
          <a:ext cx="434108" cy="28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CS ChemDraw Drawing" r:id="rId3" imgW="114226" imgH="66709" progId="ChemDraw.Document.6.0">
                  <p:embed/>
                </p:oleObj>
              </mc:Choice>
              <mc:Fallback>
                <p:oleObj name="CS ChemDraw Drawing" r:id="rId3" imgW="114226" imgH="66709" progId="ChemDraw.Document.6.0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6940" y="3483017"/>
                        <a:ext cx="434108" cy="286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382781" y="4170292"/>
            <a:ext cx="111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elettrofilo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6516790" y="4171614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nucleofilo</a:t>
            </a:r>
          </a:p>
        </p:txBody>
      </p:sp>
    </p:spTree>
    <p:extLst>
      <p:ext uri="{BB962C8B-B14F-4D97-AF65-F5344CB8AC3E}">
        <p14:creationId xmlns:p14="http://schemas.microsoft.com/office/powerpoint/2010/main" val="3747579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58" y="704419"/>
            <a:ext cx="10661483" cy="493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43221-2418-4DB0-B7B8-89394DAB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Acido aspartico</a:t>
            </a:r>
            <a:endParaRPr lang="en-US" dirty="0"/>
          </a:p>
        </p:txBody>
      </p:sp>
      <p:pic>
        <p:nvPicPr>
          <p:cNvPr id="4" name="Picture 1" descr="03page101_08.jpg">
            <a:extLst>
              <a:ext uri="{FF2B5EF4-FFF2-40B4-BE49-F238E27FC236}">
                <a16:creationId xmlns:a16="http://schemas.microsoft.com/office/drawing/2014/main" id="{C09263CF-54FA-406C-8D8D-65EB6A4CB889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6361"/>
          <a:stretch/>
        </p:blipFill>
        <p:spPr>
          <a:xfrm>
            <a:off x="1582723" y="1822333"/>
            <a:ext cx="9144000" cy="38066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6E0C6EE-6EDE-4C93-B4BE-C1885AD6DE82}"/>
              </a:ext>
            </a:extLst>
          </p:cNvPr>
          <p:cNvSpPr/>
          <p:nvPr/>
        </p:nvSpPr>
        <p:spPr>
          <a:xfrm>
            <a:off x="1979802" y="3842158"/>
            <a:ext cx="1837189" cy="1300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6B2C6D3-DE79-473C-95F3-5C23AAB80E41}"/>
              </a:ext>
            </a:extLst>
          </p:cNvPr>
          <p:cNvSpPr/>
          <p:nvPr/>
        </p:nvSpPr>
        <p:spPr>
          <a:xfrm>
            <a:off x="5419289" y="2944536"/>
            <a:ext cx="2575420" cy="63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BDF2F9-CB7D-4DC4-84EB-C3DBB4C1A162}"/>
              </a:ext>
            </a:extLst>
          </p:cNvPr>
          <p:cNvSpPr/>
          <p:nvPr/>
        </p:nvSpPr>
        <p:spPr>
          <a:xfrm>
            <a:off x="5964573" y="3951215"/>
            <a:ext cx="2684478" cy="78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07B4BB-DAAE-4B8F-B02B-116A6C976E6D}"/>
              </a:ext>
            </a:extLst>
          </p:cNvPr>
          <p:cNvSpPr txBox="1"/>
          <p:nvPr/>
        </p:nvSpPr>
        <p:spPr>
          <a:xfrm>
            <a:off x="7306812" y="3239061"/>
            <a:ext cx="279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Quanti gruppi acidi ci sono?</a:t>
            </a:r>
          </a:p>
          <a:p>
            <a:r>
              <a:rPr lang="it-IT" dirty="0"/>
              <a:t>Che </a:t>
            </a:r>
            <a:r>
              <a:rPr lang="it-IT" dirty="0" err="1"/>
              <a:t>pKa</a:t>
            </a:r>
            <a:r>
              <a:rPr lang="it-IT" dirty="0"/>
              <a:t> hanno?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D2A88-BE22-458F-A204-F2B9C2C57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Brønsted-Lowry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4CA273-114B-41BC-A953-7B0B72ABA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Acido: deve contenere un atomo di H idrogeno (</a:t>
            </a:r>
            <a:r>
              <a:rPr lang="en-US" dirty="0"/>
              <a:t>H-X)</a:t>
            </a:r>
          </a:p>
          <a:p>
            <a:r>
              <a:rPr lang="it-IT" dirty="0"/>
              <a:t>Base: Deve essere in grado di formare un legame </a:t>
            </a:r>
            <a:r>
              <a:rPr lang="en-US" dirty="0"/>
              <a:t>con un </a:t>
            </a:r>
            <a:r>
              <a:rPr lang="en-US" dirty="0" err="1"/>
              <a:t>protone</a:t>
            </a:r>
            <a:r>
              <a:rPr lang="en-US" dirty="0"/>
              <a:t> (H</a:t>
            </a:r>
            <a:r>
              <a:rPr lang="en-US" baseline="30000" dirty="0"/>
              <a:t>+</a:t>
            </a:r>
            <a:r>
              <a:rPr lang="en-US" dirty="0"/>
              <a:t>) (Y</a:t>
            </a:r>
            <a:r>
              <a:rPr lang="en-US" dirty="0">
                <a:sym typeface="Wingdings" panose="05000000000000000000" pitchFamily="2" charset="2"/>
              </a:rPr>
              <a:t>:)</a:t>
            </a:r>
            <a:endParaRPr lang="en-US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6C25E45-0E42-4FE4-88DA-B59359AB1981}"/>
              </a:ext>
            </a:extLst>
          </p:cNvPr>
          <p:cNvGrpSpPr/>
          <p:nvPr/>
        </p:nvGrpSpPr>
        <p:grpSpPr>
          <a:xfrm>
            <a:off x="2637432" y="3639465"/>
            <a:ext cx="5558118" cy="1021976"/>
            <a:chOff x="2637432" y="3639465"/>
            <a:chExt cx="5558118" cy="1021976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EFA7B73-C783-4D4E-A830-82DD1CAFA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7432" y="3639465"/>
              <a:ext cx="5558118" cy="1021976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C30D2C9-33A2-4722-BCE9-F64158F9D51F}"/>
                </a:ext>
              </a:extLst>
            </p:cNvPr>
            <p:cNvSpPr txBox="1"/>
            <p:nvPr/>
          </p:nvSpPr>
          <p:spPr>
            <a:xfrm>
              <a:off x="7684315" y="38166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04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2page42_01.jpg">
            <a:extLst>
              <a:ext uri="{FF2B5EF4-FFF2-40B4-BE49-F238E27FC236}">
                <a16:creationId xmlns:a16="http://schemas.microsoft.com/office/drawing/2014/main" id="{7AB2C438-DBAD-4168-AB9F-83BDDE7E801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32231"/>
          <a:stretch/>
        </p:blipFill>
        <p:spPr>
          <a:xfrm>
            <a:off x="1104551" y="1917038"/>
            <a:ext cx="9144000" cy="359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987F07EA-1239-42B0-82B7-B8EF5E05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Brønsted-Lowry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3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A1C66-86D4-4ABF-A1DA-28AAF2C8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Brønsted-Lowry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B9D196-0851-4657-9ED4-6A10EF9C9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forza di un acido di </a:t>
            </a:r>
            <a:r>
              <a:rPr lang="it-IT" dirty="0" err="1"/>
              <a:t>Brønsted-Lowry</a:t>
            </a:r>
            <a:r>
              <a:rPr lang="it-IT" dirty="0"/>
              <a:t> è espressa dal suo grado di </a:t>
            </a:r>
            <a:r>
              <a:rPr lang="en-US" dirty="0" err="1"/>
              <a:t>ionizzazione</a:t>
            </a:r>
            <a:r>
              <a:rPr lang="en-US" dirty="0"/>
              <a:t> in </a:t>
            </a:r>
            <a:r>
              <a:rPr lang="en-US" dirty="0" err="1"/>
              <a:t>acqua</a:t>
            </a:r>
            <a:r>
              <a:rPr lang="en-US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38E22F-AD36-4D26-8A2A-F3B5B13B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66" y="3083859"/>
            <a:ext cx="5056094" cy="6902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81A48C5-07E9-4B1E-B44A-A4237B91E9B4}"/>
              </a:ext>
            </a:extLst>
          </p:cNvPr>
          <p:cNvSpPr txBox="1"/>
          <p:nvPr/>
        </p:nvSpPr>
        <p:spPr>
          <a:xfrm>
            <a:off x="6168542" y="2979861"/>
            <a:ext cx="514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forte, completamente dissociato in acqua</a:t>
            </a:r>
          </a:p>
          <a:p>
            <a:r>
              <a:rPr lang="it-IT" dirty="0"/>
              <a:t>Più forte è l’acido, più si dissocia e più grande è la Ka.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3D01E75-09DC-41A9-BF98-16A267A60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15840"/>
            <a:ext cx="6741459" cy="227703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6D5295-DAA8-4416-A06B-26C90A9290BE}"/>
              </a:ext>
            </a:extLst>
          </p:cNvPr>
          <p:cNvSpPr txBox="1"/>
          <p:nvPr/>
        </p:nvSpPr>
        <p:spPr>
          <a:xfrm>
            <a:off x="8179266" y="4872984"/>
            <a:ext cx="3263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Acido debole, parzialmente dissociato in acqua, gli acidi organici hanno Ka tipicamente tra 10</a:t>
            </a:r>
            <a:r>
              <a:rPr lang="it-IT" baseline="30000" dirty="0"/>
              <a:t>-5</a:t>
            </a:r>
            <a:r>
              <a:rPr lang="it-IT" dirty="0"/>
              <a:t> e 10</a:t>
            </a:r>
            <a:r>
              <a:rPr lang="it-IT" baseline="30000" dirty="0"/>
              <a:t>-50</a:t>
            </a:r>
            <a:r>
              <a:rPr lang="it-IT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EE289-A3CC-4C89-8C45-01C23428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Brønsted-Lowry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BB7A23-F53D-4C5B-97E5-257740D2F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09"/>
          <a:stretch/>
        </p:blipFill>
        <p:spPr>
          <a:xfrm>
            <a:off x="1088498" y="2831590"/>
            <a:ext cx="9401128" cy="12900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AC1D8E-C6DC-4C8F-9BC8-F4646FC1638A}"/>
              </a:ext>
            </a:extLst>
          </p:cNvPr>
          <p:cNvSpPr txBox="1"/>
          <p:nvPr/>
        </p:nvSpPr>
        <p:spPr>
          <a:xfrm>
            <a:off x="4324977" y="1737919"/>
            <a:ext cx="1957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Base debole</a:t>
            </a:r>
            <a:endParaRPr lang="en-US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00644" y="420356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base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88811" y="42308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974007" y="4203561"/>
            <a:ext cx="1108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Acido </a:t>
            </a:r>
          </a:p>
          <a:p>
            <a:r>
              <a:rPr lang="it-IT" dirty="0"/>
              <a:t>coniugato</a:t>
            </a:r>
          </a:p>
        </p:txBody>
      </p:sp>
      <p:sp>
        <p:nvSpPr>
          <p:cNvPr id="8" name="CasellaDiTesto 7"/>
          <p:cNvSpPr txBox="1"/>
          <p:nvPr/>
        </p:nvSpPr>
        <p:spPr>
          <a:xfrm flipH="1">
            <a:off x="8848525" y="4152567"/>
            <a:ext cx="129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Base</a:t>
            </a:r>
          </a:p>
          <a:p>
            <a:r>
              <a:rPr lang="it-IT" dirty="0"/>
              <a:t>coniugata </a:t>
            </a:r>
          </a:p>
        </p:txBody>
      </p:sp>
    </p:spTree>
    <p:extLst>
      <p:ext uri="{BB962C8B-B14F-4D97-AF65-F5344CB8AC3E}">
        <p14:creationId xmlns:p14="http://schemas.microsoft.com/office/powerpoint/2010/main" val="406790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EE289-A3CC-4C89-8C45-01C23428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Brønsted-Lowry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BB7A23-F53D-4C5B-97E5-257740D2F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581" y="2613225"/>
            <a:ext cx="7028077" cy="22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3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57797-5C26-4169-B1DE-C1B67321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02" y="32123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Acidi e basi di </a:t>
            </a:r>
            <a:r>
              <a:rPr lang="it-IT" dirty="0" err="1"/>
              <a:t>Brønsted-Lowry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F402F1B-1809-44B5-9F6C-45A8D8E8E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08" y="2670837"/>
            <a:ext cx="3502651" cy="13431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790927-7946-41DC-AA35-AE75A89D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33" y="4276558"/>
            <a:ext cx="3419419" cy="81117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866327C-0048-44AD-AE4F-AEBD907C8466}"/>
              </a:ext>
            </a:extLst>
          </p:cNvPr>
          <p:cNvSpPr/>
          <p:nvPr/>
        </p:nvSpPr>
        <p:spPr>
          <a:xfrm>
            <a:off x="994248" y="5575355"/>
            <a:ext cx="700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</a:rPr>
              <a:t>Più forte è l’acido, più piccola è la </a:t>
            </a:r>
            <a:r>
              <a:rPr lang="en-US" sz="2800" dirty="0" err="1">
                <a:latin typeface="Calibri" panose="020F0502020204030204" pitchFamily="34" charset="0"/>
              </a:rPr>
              <a:t>pK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a</a:t>
            </a:r>
            <a:endParaRPr lang="en-US" sz="28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3CBF4CF-A172-430E-A8A1-DE53C80681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754" b="50000"/>
          <a:stretch/>
        </p:blipFill>
        <p:spPr>
          <a:xfrm>
            <a:off x="2316608" y="1786124"/>
            <a:ext cx="6736664" cy="39218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9A38D6B5-10E8-4578-86DD-192E8B7578DC}"/>
              </a:ext>
            </a:extLst>
          </p:cNvPr>
          <p:cNvSpPr/>
          <p:nvPr/>
        </p:nvSpPr>
        <p:spPr>
          <a:xfrm>
            <a:off x="5601050" y="2875904"/>
            <a:ext cx="25912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Ka = 1,8×10</a:t>
            </a:r>
            <a:r>
              <a:rPr lang="en-US" sz="2800" baseline="30000" dirty="0"/>
              <a:t>−5</a:t>
            </a:r>
            <a:r>
              <a:rPr lang="en-US" sz="2800" dirty="0"/>
              <a:t> M </a:t>
            </a:r>
          </a:p>
          <a:p>
            <a:r>
              <a:rPr lang="en-US" sz="2800" dirty="0" err="1"/>
              <a:t>pKa</a:t>
            </a:r>
            <a:r>
              <a:rPr lang="en-US" sz="2800" dirty="0"/>
              <a:t> = 4,8</a:t>
            </a:r>
          </a:p>
        </p:txBody>
      </p:sp>
    </p:spTree>
    <p:extLst>
      <p:ext uri="{BB962C8B-B14F-4D97-AF65-F5344CB8AC3E}">
        <p14:creationId xmlns:p14="http://schemas.microsoft.com/office/powerpoint/2010/main" val="97454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2page60_03.jpg">
            <a:extLst>
              <a:ext uri="{FF2B5EF4-FFF2-40B4-BE49-F238E27FC236}">
                <a16:creationId xmlns:a16="http://schemas.microsoft.com/office/drawing/2014/main" id="{04FAA094-8563-4589-8336-53A91CB36C0A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</a:blip>
          <a:srcRect b="26789"/>
          <a:stretch/>
        </p:blipFill>
        <p:spPr>
          <a:xfrm>
            <a:off x="1356220" y="782055"/>
            <a:ext cx="9144000" cy="4637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673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657</Words>
  <Application>Microsoft Macintosh PowerPoint</Application>
  <PresentationFormat>Widescreen</PresentationFormat>
  <Paragraphs>94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Tema di Office</vt:lpstr>
      <vt:lpstr>CS ChemDraw Drawing</vt:lpstr>
      <vt:lpstr>Acidi e basi</vt:lpstr>
      <vt:lpstr>Acidi e basi</vt:lpstr>
      <vt:lpstr>Acidi e basi di Brønsted-Lowry</vt:lpstr>
      <vt:lpstr>Acidi e basi di Brønsted-Lowry</vt:lpstr>
      <vt:lpstr>Acidi e basi di Brønsted-Lowry</vt:lpstr>
      <vt:lpstr>Acidi e basi di Brønsted-Lowry</vt:lpstr>
      <vt:lpstr>Acidi e basi di Brønsted-Lowry</vt:lpstr>
      <vt:lpstr>Acidi e basi di Brønsted-Lowry</vt:lpstr>
      <vt:lpstr>PowerPoint Presentation</vt:lpstr>
      <vt:lpstr>PowerPoint Presentation</vt:lpstr>
      <vt:lpstr>Determinare la posizione di un equilibrio acido-base</vt:lpstr>
      <vt:lpstr>Determinare la posizione di un equilibrio acido-base</vt:lpstr>
      <vt:lpstr>Determinare la posizione di un equilibrio acido-base</vt:lpstr>
      <vt:lpstr>Quando una molecola è una sostanza acida?</vt:lpstr>
      <vt:lpstr>Fattori che determinano la forza di un acido</vt:lpstr>
      <vt:lpstr>Effetto dell’elemento</vt:lpstr>
      <vt:lpstr>Effetto dell’elemento</vt:lpstr>
      <vt:lpstr>Effetto induttivo   </vt:lpstr>
      <vt:lpstr>Effetto induttivo</vt:lpstr>
      <vt:lpstr>Effetto della risonanza</vt:lpstr>
      <vt:lpstr>Effetto della risonanza</vt:lpstr>
      <vt:lpstr>Effetto dell’ibridazione</vt:lpstr>
      <vt:lpstr>Effetto dell’ibridazione</vt:lpstr>
      <vt:lpstr>Acidi e basi di Lewis</vt:lpstr>
      <vt:lpstr>Nucleofili e elettrofili</vt:lpstr>
      <vt:lpstr>PowerPoint Presentation</vt:lpstr>
      <vt:lpstr>Acido aspartico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Acidi e basi</dc:title>
  <dc:creator>NITTI PATRIZIA</dc:creator>
  <cp:lastModifiedBy>GOBBO PIERANGELO</cp:lastModifiedBy>
  <cp:revision>36</cp:revision>
  <dcterms:created xsi:type="dcterms:W3CDTF">2022-02-17T17:10:16Z</dcterms:created>
  <dcterms:modified xsi:type="dcterms:W3CDTF">2023-09-27T11:19:16Z</dcterms:modified>
</cp:coreProperties>
</file>