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67" r:id="rId12"/>
    <p:sldId id="265" r:id="rId13"/>
    <p:sldId id="272" r:id="rId14"/>
    <p:sldId id="268" r:id="rId15"/>
    <p:sldId id="279" r:id="rId16"/>
    <p:sldId id="269" r:id="rId17"/>
    <p:sldId id="271" r:id="rId18"/>
    <p:sldId id="273" r:id="rId19"/>
    <p:sldId id="274" r:id="rId20"/>
    <p:sldId id="275" r:id="rId21"/>
    <p:sldId id="277" r:id="rId22"/>
    <p:sldId id="280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74" autoAdjust="0"/>
  </p:normalViewPr>
  <p:slideViewPr>
    <p:cSldViewPr snapToGrid="0">
      <p:cViewPr varScale="1">
        <p:scale>
          <a:sx n="124" d="100"/>
          <a:sy n="124" d="100"/>
        </p:scale>
        <p:origin x="6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BBO PIERANGELO" userId="16e9d2d9-df57-4a06-a537-9892638f7b8a" providerId="ADAL" clId="{5C237A8D-0AAF-284B-BDF2-F10F3B9E3116}"/>
    <pc:docChg chg="modSld">
      <pc:chgData name="GOBBO PIERANGELO" userId="16e9d2d9-df57-4a06-a537-9892638f7b8a" providerId="ADAL" clId="{5C237A8D-0AAF-284B-BDF2-F10F3B9E3116}" dt="2023-08-18T11:41:40.354" v="49" actId="1076"/>
      <pc:docMkLst>
        <pc:docMk/>
      </pc:docMkLst>
      <pc:sldChg chg="addSp modSp mod">
        <pc:chgData name="GOBBO PIERANGELO" userId="16e9d2d9-df57-4a06-a537-9892638f7b8a" providerId="ADAL" clId="{5C237A8D-0AAF-284B-BDF2-F10F3B9E3116}" dt="2023-08-18T11:41:40.354" v="49" actId="1076"/>
        <pc:sldMkLst>
          <pc:docMk/>
          <pc:sldMk cId="271733498" sldId="274"/>
        </pc:sldMkLst>
        <pc:spChg chg="add mod">
          <ac:chgData name="GOBBO PIERANGELO" userId="16e9d2d9-df57-4a06-a537-9892638f7b8a" providerId="ADAL" clId="{5C237A8D-0AAF-284B-BDF2-F10F3B9E3116}" dt="2023-08-18T11:41:40.354" v="49" actId="1076"/>
          <ac:spMkLst>
            <pc:docMk/>
            <pc:sldMk cId="271733498" sldId="274"/>
            <ac:spMk id="3" creationId="{1FDEE57D-BCA0-7845-8C56-40FB49F65178}"/>
          </ac:spMkLst>
        </pc:spChg>
      </pc:sldChg>
    </pc:docChg>
  </pc:docChgLst>
  <pc:docChgLst>
    <pc:chgData name="GOBBO PIERANGELO" userId="16e9d2d9-df57-4a06-a537-9892638f7b8a" providerId="ADAL" clId="{C9D8A6C9-D798-4342-AA4C-5616B775AFA3}"/>
    <pc:docChg chg="delSld">
      <pc:chgData name="GOBBO PIERANGELO" userId="16e9d2d9-df57-4a06-a537-9892638f7b8a" providerId="ADAL" clId="{C9D8A6C9-D798-4342-AA4C-5616B775AFA3}" dt="2023-09-27T11:27:19.212" v="0" actId="2696"/>
      <pc:docMkLst>
        <pc:docMk/>
      </pc:docMkLst>
      <pc:sldChg chg="del">
        <pc:chgData name="GOBBO PIERANGELO" userId="16e9d2d9-df57-4a06-a537-9892638f7b8a" providerId="ADAL" clId="{C9D8A6C9-D798-4342-AA4C-5616B775AFA3}" dt="2023-09-27T11:27:19.212" v="0" actId="2696"/>
        <pc:sldMkLst>
          <pc:docMk/>
          <pc:sldMk cId="2547210062" sldId="276"/>
        </pc:sldMkLst>
      </pc:sldChg>
      <pc:sldChg chg="del">
        <pc:chgData name="GOBBO PIERANGELO" userId="16e9d2d9-df57-4a06-a537-9892638f7b8a" providerId="ADAL" clId="{C9D8A6C9-D798-4342-AA4C-5616B775AFA3}" dt="2023-09-27T11:27:19.212" v="0" actId="2696"/>
        <pc:sldMkLst>
          <pc:docMk/>
          <pc:sldMk cId="130944465" sldId="281"/>
        </pc:sldMkLst>
      </pc:sldChg>
      <pc:sldChg chg="del">
        <pc:chgData name="GOBBO PIERANGELO" userId="16e9d2d9-df57-4a06-a537-9892638f7b8a" providerId="ADAL" clId="{C9D8A6C9-D798-4342-AA4C-5616B775AFA3}" dt="2023-09-27T11:27:19.212" v="0" actId="2696"/>
        <pc:sldMkLst>
          <pc:docMk/>
          <pc:sldMk cId="3554906683" sldId="282"/>
        </pc:sldMkLst>
      </pc:sldChg>
      <pc:sldChg chg="del">
        <pc:chgData name="GOBBO PIERANGELO" userId="16e9d2d9-df57-4a06-a537-9892638f7b8a" providerId="ADAL" clId="{C9D8A6C9-D798-4342-AA4C-5616B775AFA3}" dt="2023-09-27T11:27:19.212" v="0" actId="2696"/>
        <pc:sldMkLst>
          <pc:docMk/>
          <pc:sldMk cId="2799147191" sldId="283"/>
        </pc:sldMkLst>
      </pc:sldChg>
      <pc:sldChg chg="del">
        <pc:chgData name="GOBBO PIERANGELO" userId="16e9d2d9-df57-4a06-a537-9892638f7b8a" providerId="ADAL" clId="{C9D8A6C9-D798-4342-AA4C-5616B775AFA3}" dt="2023-09-27T11:27:19.212" v="0" actId="2696"/>
        <pc:sldMkLst>
          <pc:docMk/>
          <pc:sldMk cId="4013560555" sldId="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230AE-9D01-4259-BD63-2958D81ED1D4}" type="datetimeFigureOut">
              <a:rPr lang="en-US" smtClean="0"/>
              <a:t>9/27/23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3BB94-F296-4056-BC66-FC4CE6099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85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Fine VII lezione, 16 ore 2022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3BB94-F296-4056-BC66-FC4CE60997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24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1-esen-5-ino ordine alfabetico?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3BB94-F296-4056-BC66-FC4CE60997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27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Fine VII lezione, 14h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3BB94-F296-4056-BC66-FC4CE60997E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00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2h totale 12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3BB94-F296-4056-BC66-FC4CE60997E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07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6ADE3F-4804-4050-8DE7-23A369B3E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2D39D21-D43C-4BAC-AB3B-E6FB9C1BA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7979F6-E1AD-43C4-A204-032D0156E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201A-AB5C-45DD-A677-C86D3F866047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66133D-5D88-490A-BAAD-1AC708A44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2F1B6F-5F73-4D44-81B0-42FEF18D9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6E3A-BAEC-4F74-9DBE-8ED6A2BD5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027F3A-5FB5-4B34-B6EC-CDE0919B7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E04C9A4-4C74-48BF-BAF6-FAED0B160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744771-1C38-4083-B944-C72CBF320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201A-AB5C-45DD-A677-C86D3F866047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6F4D76-4A5D-43C4-8CA7-0736B162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3ADF29-DEB9-499D-9D8F-09C2D9280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6E3A-BAEC-4F74-9DBE-8ED6A2BD5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88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8D61428-1F58-4931-846A-FE2BB26F44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E175FE6-8DAA-48DB-81F1-374DB0FFD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776884-11A3-4232-A128-85CACE827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201A-AB5C-45DD-A677-C86D3F866047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C66979-867E-4F0F-8C8A-DAB8C39C2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CCDA5A-FCBA-4602-AA62-FF85AD634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6E3A-BAEC-4F74-9DBE-8ED6A2BD5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8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397684-6246-4513-AF64-9F73F4C26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E95422-D3BE-4AD7-8636-35497378D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C71F0D-A378-4D83-ACAC-3D5EA08D8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201A-AB5C-45DD-A677-C86D3F866047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969A8B-8525-48CB-92FB-5833D8F1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6A9990-62CF-4945-A173-0688D6013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6E3A-BAEC-4F74-9DBE-8ED6A2BD5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71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7B69D3-CDDB-45B6-8C01-3D4939B98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0131E22-D399-4EEA-B960-E05B446A6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EDB20F-C296-4C23-AA1F-3B362EECB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201A-AB5C-45DD-A677-C86D3F866047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B208780-32A6-493B-BDB9-52AB5E25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EE04BA-6A30-43B1-8A34-65CB31A4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6E3A-BAEC-4F74-9DBE-8ED6A2BD5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07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8C37FC-41CA-4FE6-A44F-207A398EC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084FAE-AAB0-4A03-96B1-2FFBF00AAA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53F0BFA-DF73-4C5E-931E-9923742B5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73B867F-2081-4F65-B498-B86525A3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201A-AB5C-45DD-A677-C86D3F866047}" type="datetimeFigureOut">
              <a:rPr lang="en-US" smtClean="0"/>
              <a:t>9/27/23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B4EB852-BA69-4FA7-B1C2-9FDA9C25F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F0710C0-86A9-474E-B6C9-7CA3C6182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6E3A-BAEC-4F74-9DBE-8ED6A2BD5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F7DAC7-A429-43B2-9E96-01A5CF6C1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8EF7C23-84E0-4071-9008-046B37B85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BD0EED8-E58A-40CF-A6E4-00127CD54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D797D66-BF4D-47B4-B183-EDCD33F44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A7D981F-6B06-4623-9937-7F9D8388E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BE243B7-0704-4437-A878-2EBC6B23E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201A-AB5C-45DD-A677-C86D3F866047}" type="datetimeFigureOut">
              <a:rPr lang="en-US" smtClean="0"/>
              <a:t>9/27/23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DD9B1EE-09CB-4BAE-AFC5-1FBD75F11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F62FF1A-FD72-4DB2-A504-ABD6F6012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6E3A-BAEC-4F74-9DBE-8ED6A2BD5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66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DF74D2-34AE-404A-9458-3D713B09E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97C4F6F-5107-43F6-9C25-8EE916AB4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201A-AB5C-45DD-A677-C86D3F866047}" type="datetimeFigureOut">
              <a:rPr lang="en-US" smtClean="0"/>
              <a:t>9/27/23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553927C-A416-4C6A-91A2-735B16DF4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AA29CB6-8FC5-4AC6-B86E-E6981E81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6E3A-BAEC-4F74-9DBE-8ED6A2BD5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6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575D08F-7620-49EA-96C2-794EECEEC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201A-AB5C-45DD-A677-C86D3F866047}" type="datetimeFigureOut">
              <a:rPr lang="en-US" smtClean="0"/>
              <a:t>9/27/23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8E8686C-F340-4A69-87C6-AA4DF7B5D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4DE5885-E398-4464-9A89-201CCEE3A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6E3A-BAEC-4F74-9DBE-8ED6A2BD5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65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E2D2F1-D54F-491C-8F08-42F59B5FE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271A92-42F3-4404-BA64-C66019B97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7146FA7-450C-449F-AA20-FFBB78ECA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6ACD93F-2D1B-4526-923B-825F64E49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201A-AB5C-45DD-A677-C86D3F866047}" type="datetimeFigureOut">
              <a:rPr lang="en-US" smtClean="0"/>
              <a:t>9/27/23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13B487-816F-43ED-BF46-C4F258CA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5AB4076-6DC9-4933-9893-9789912A8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6E3A-BAEC-4F74-9DBE-8ED6A2BD5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03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B7B451-73C9-4213-AA2C-C741F5F90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5414485-DE6E-49C5-9944-2197BEB473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E95447E-C8B4-44C7-BBBC-1CA1A37CC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448487B-E60B-4ADE-8C01-FF7D39EA7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201A-AB5C-45DD-A677-C86D3F866047}" type="datetimeFigureOut">
              <a:rPr lang="en-US" smtClean="0"/>
              <a:t>9/27/23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C057ADA-9255-4816-962E-0B1FB8AC2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FFD9462-2CA5-44CD-96FF-F6DB934A6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6E3A-BAEC-4F74-9DBE-8ED6A2BD5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97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F592FAE-BA01-4CAD-9366-31E25EB02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021D94B-A54B-415D-880A-6D2E279D8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8FF15B-DDF2-44CC-B74D-89EFB2B372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0201A-AB5C-45DD-A677-C86D3F866047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82E3F4C-0DAD-4D4B-A3A5-56CDC0C3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7AF3E0-1CFE-4BD6-BB8E-83D6716A4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C6E3A-BAEC-4F74-9DBE-8ED6A2BD5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5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82B9DF-F314-4140-9A23-A6B0548A90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Alcheni (olefine) e alchini</a:t>
            </a:r>
            <a:endParaRPr lang="en-US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BCFA384-C51C-4913-8DF1-5692AD60CD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714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484D45-9E62-4CB3-86D5-52346E2F0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Nomenclatura alchini</a:t>
            </a:r>
            <a:endParaRPr lang="en-US" dirty="0"/>
          </a:p>
        </p:txBody>
      </p:sp>
      <p:pic>
        <p:nvPicPr>
          <p:cNvPr id="4" name="Picture 1" descr="04page108_01.jpg">
            <a:extLst>
              <a:ext uri="{FF2B5EF4-FFF2-40B4-BE49-F238E27FC236}">
                <a16:creationId xmlns:a16="http://schemas.microsoft.com/office/drawing/2014/main" id="{60D50DEA-4410-4658-9A41-87159180F16A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35446"/>
          <a:stretch/>
        </p:blipFill>
        <p:spPr>
          <a:xfrm>
            <a:off x="1259048" y="2765288"/>
            <a:ext cx="9144000" cy="2167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7369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197DE2-41AC-4A9F-B20B-4FE7BA802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Nomenclatura </a:t>
            </a:r>
            <a:r>
              <a:rPr lang="it-IT" dirty="0" err="1"/>
              <a:t>cicloalcheni</a:t>
            </a:r>
            <a:endParaRPr lang="en-US" dirty="0"/>
          </a:p>
        </p:txBody>
      </p:sp>
      <p:pic>
        <p:nvPicPr>
          <p:cNvPr id="4" name="Picture 1" descr="04page111_03.jpg">
            <a:extLst>
              <a:ext uri="{FF2B5EF4-FFF2-40B4-BE49-F238E27FC236}">
                <a16:creationId xmlns:a16="http://schemas.microsoft.com/office/drawing/2014/main" id="{9F9202AF-7351-4E78-9381-AD33BDBC0D4B}"/>
              </a:ext>
            </a:extLst>
          </p:cNvPr>
          <p:cNvPicPr>
            <a:picLocks noGrp="1" noChangeAspect="1"/>
          </p:cNvPicPr>
          <p:nvPr isPhoto="1">
            <p:ph idx="1"/>
          </p:nvPr>
        </p:nvPicPr>
        <p:blipFill rotWithShape="1">
          <a:blip r:embed="rId2">
            <a:lum/>
          </a:blip>
          <a:srcRect b="34297"/>
          <a:stretch/>
        </p:blipFill>
        <p:spPr>
          <a:xfrm>
            <a:off x="1751285" y="2377660"/>
            <a:ext cx="7853393" cy="26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980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CE411B-FF57-43DA-A24C-CEB5DDD7F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Residui alchenilici</a:t>
            </a:r>
            <a:endParaRPr lang="en-US" dirty="0"/>
          </a:p>
        </p:txBody>
      </p:sp>
      <p:pic>
        <p:nvPicPr>
          <p:cNvPr id="4" name="Picture 1" descr="04page109_01.jpg">
            <a:extLst>
              <a:ext uri="{FF2B5EF4-FFF2-40B4-BE49-F238E27FC236}">
                <a16:creationId xmlns:a16="http://schemas.microsoft.com/office/drawing/2014/main" id="{3C92BCF9-795E-4586-A029-CB83DDD46D8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25839"/>
          <a:stretch/>
        </p:blipFill>
        <p:spPr>
          <a:xfrm>
            <a:off x="973122" y="1763705"/>
            <a:ext cx="9144000" cy="3330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41F19BE-809F-4BEF-964A-C6348A961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491" y="5586762"/>
            <a:ext cx="1629932" cy="42856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F6F41A9-B8DB-443C-9C29-477FB7C551A4}"/>
              </a:ext>
            </a:extLst>
          </p:cNvPr>
          <p:cNvSpPr txBox="1"/>
          <p:nvPr/>
        </p:nvSpPr>
        <p:spPr>
          <a:xfrm>
            <a:off x="3162648" y="5616376"/>
            <a:ext cx="847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/>
              <a:t>etinile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9229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5A5AC6-475C-4A4C-AF55-A5906C0B6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Nomenclatura dieni</a:t>
            </a:r>
            <a:endParaRPr lang="en-US" dirty="0"/>
          </a:p>
        </p:txBody>
      </p:sp>
      <p:pic>
        <p:nvPicPr>
          <p:cNvPr id="4" name="Picture 1" descr="04page113_03.jpg">
            <a:extLst>
              <a:ext uri="{FF2B5EF4-FFF2-40B4-BE49-F238E27FC236}">
                <a16:creationId xmlns:a16="http://schemas.microsoft.com/office/drawing/2014/main" id="{76CBBB77-ED18-4F7B-9322-F78237D5B7D0}"/>
              </a:ext>
            </a:extLst>
          </p:cNvPr>
          <p:cNvPicPr>
            <a:picLocks noGrp="1" noChangeAspect="1"/>
          </p:cNvPicPr>
          <p:nvPr isPhoto="1">
            <p:ph idx="1"/>
          </p:nvPr>
        </p:nvPicPr>
        <p:blipFill rotWithShape="1">
          <a:blip r:embed="rId3">
            <a:lum/>
          </a:blip>
          <a:srcRect b="30328"/>
          <a:stretch/>
        </p:blipFill>
        <p:spPr>
          <a:xfrm>
            <a:off x="2018418" y="2471908"/>
            <a:ext cx="7195961" cy="2488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6014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8D0352-4E81-4F17-98C4-2672EF3FF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Nomenclatura</a:t>
            </a:r>
            <a:endParaRPr lang="en-US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EFD25C9-2062-4FE8-9887-BA9268CC51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297909"/>
            <a:ext cx="10515600" cy="140676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616D6FD-D177-4BEF-8E00-8124DB1D6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599" y="2390556"/>
            <a:ext cx="1629932" cy="42856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2B82F9C-901C-4D63-8026-CCB431DFC654}"/>
              </a:ext>
            </a:extLst>
          </p:cNvPr>
          <p:cNvSpPr txBox="1"/>
          <p:nvPr/>
        </p:nvSpPr>
        <p:spPr>
          <a:xfrm>
            <a:off x="2927756" y="2420170"/>
            <a:ext cx="847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/>
              <a:t>etinile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4986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8D0352-4E81-4F17-98C4-2672EF3FF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Nomenclatura</a:t>
            </a:r>
            <a:endParaRPr lang="en-US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EFD25C9-2062-4FE8-9887-BA9268CC51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3297909"/>
            <a:ext cx="10515600" cy="140676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616D6FD-D177-4BEF-8E00-8124DB1D6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599" y="2390556"/>
            <a:ext cx="1629932" cy="42856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2B82F9C-901C-4D63-8026-CCB431DFC654}"/>
              </a:ext>
            </a:extLst>
          </p:cNvPr>
          <p:cNvSpPr txBox="1"/>
          <p:nvPr/>
        </p:nvSpPr>
        <p:spPr>
          <a:xfrm>
            <a:off x="2927756" y="2420170"/>
            <a:ext cx="847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/>
              <a:t>etinile</a:t>
            </a:r>
            <a:endParaRPr lang="en-US" sz="20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89D249A-4C74-4C9A-8460-2A296C4B1AE5}"/>
              </a:ext>
            </a:extLst>
          </p:cNvPr>
          <p:cNvSpPr txBox="1"/>
          <p:nvPr/>
        </p:nvSpPr>
        <p:spPr>
          <a:xfrm>
            <a:off x="1107347" y="4932727"/>
            <a:ext cx="2070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2,5-dimetil-3-eptino</a:t>
            </a:r>
            <a:endParaRPr lang="en-US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C7FC91F-B643-40DA-9038-D2405D910440}"/>
              </a:ext>
            </a:extLst>
          </p:cNvPr>
          <p:cNvSpPr txBox="1"/>
          <p:nvPr/>
        </p:nvSpPr>
        <p:spPr>
          <a:xfrm>
            <a:off x="4202884" y="4932727"/>
            <a:ext cx="1638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etinilcicloesano</a:t>
            </a:r>
            <a:endParaRPr lang="en-US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C993169-0072-4275-B5B0-23CBC6E543DD}"/>
              </a:ext>
            </a:extLst>
          </p:cNvPr>
          <p:cNvSpPr txBox="1"/>
          <p:nvPr/>
        </p:nvSpPr>
        <p:spPr>
          <a:xfrm>
            <a:off x="6866636" y="4932727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1,3-esdiino</a:t>
            </a:r>
            <a:endParaRPr lang="en-US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939888D-60B1-44A5-8164-9F45F71A48CD}"/>
              </a:ext>
            </a:extLst>
          </p:cNvPr>
          <p:cNvSpPr txBox="1"/>
          <p:nvPr/>
        </p:nvSpPr>
        <p:spPr>
          <a:xfrm>
            <a:off x="9714451" y="4932727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1-esen-5-ino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26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8B01F2-6A7C-4C24-B5A2-9A8E28E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Isomeria geometrica</a:t>
            </a:r>
            <a:endParaRPr lang="en-US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7342B283-6C69-4996-88AF-D54C9B4BF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2535" y="1517481"/>
            <a:ext cx="7028329" cy="2312894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D2DE16F2-21AF-4F45-9AAE-74655B8DACA5}"/>
              </a:ext>
            </a:extLst>
          </p:cNvPr>
          <p:cNvGrpSpPr/>
          <p:nvPr/>
        </p:nvGrpSpPr>
        <p:grpSpPr>
          <a:xfrm>
            <a:off x="2112380" y="3856759"/>
            <a:ext cx="6828638" cy="428055"/>
            <a:chOff x="1912690" y="4571784"/>
            <a:chExt cx="6828638" cy="428055"/>
          </a:xfrm>
        </p:grpSpPr>
        <p:cxnSp>
          <p:nvCxnSpPr>
            <p:cNvPr id="6" name="Connettore 2 5">
              <a:extLst>
                <a:ext uri="{FF2B5EF4-FFF2-40B4-BE49-F238E27FC236}">
                  <a16:creationId xmlns:a16="http://schemas.microsoft.com/office/drawing/2014/main" id="{CDA7D486-BCF8-4436-98B7-42965A8C8330}"/>
                </a:ext>
              </a:extLst>
            </p:cNvPr>
            <p:cNvCxnSpPr/>
            <p:nvPr/>
          </p:nvCxnSpPr>
          <p:spPr>
            <a:xfrm flipV="1">
              <a:off x="1912690" y="4941116"/>
              <a:ext cx="6828638" cy="5872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696700A1-D740-4051-800E-AB1CE64A1A4D}"/>
                </a:ext>
              </a:extLst>
            </p:cNvPr>
            <p:cNvSpPr txBox="1"/>
            <p:nvPr/>
          </p:nvSpPr>
          <p:spPr>
            <a:xfrm>
              <a:off x="3743818" y="4571784"/>
              <a:ext cx="23521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Aumento della stabilità</a:t>
              </a:r>
              <a:endParaRPr lang="en-US" dirty="0"/>
            </a:p>
          </p:txBody>
        </p:sp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7BAB45BB-8990-432D-9675-77B5FCF30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648" y="4559769"/>
            <a:ext cx="6203576" cy="209774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C463AC9-3C75-44D6-85B7-5B41A66D856F}"/>
              </a:ext>
            </a:extLst>
          </p:cNvPr>
          <p:cNvSpPr txBox="1"/>
          <p:nvPr/>
        </p:nvSpPr>
        <p:spPr>
          <a:xfrm>
            <a:off x="8941018" y="2206305"/>
            <a:ext cx="2602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Gli alcheni più sostituiti sono più stabili</a:t>
            </a:r>
          </a:p>
          <a:p>
            <a:r>
              <a:rPr lang="it-IT" dirty="0"/>
              <a:t>Gli alcheni </a:t>
            </a:r>
            <a:r>
              <a:rPr lang="it-IT" i="1" dirty="0"/>
              <a:t>trans</a:t>
            </a:r>
            <a:r>
              <a:rPr lang="it-IT" dirty="0"/>
              <a:t> sono più stabili dei </a:t>
            </a:r>
            <a:r>
              <a:rPr lang="it-IT" i="1" dirty="0"/>
              <a:t>cis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13071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203221-32E7-4BC0-BACB-1AC89E716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Nomenclatura </a:t>
            </a:r>
            <a:r>
              <a:rPr lang="it-IT" i="1" dirty="0"/>
              <a:t>E</a:t>
            </a:r>
            <a:r>
              <a:rPr lang="it-IT" dirty="0"/>
              <a:t>/</a:t>
            </a:r>
            <a:r>
              <a:rPr lang="it-IT" i="1" dirty="0"/>
              <a:t>Z</a:t>
            </a:r>
            <a:br>
              <a:rPr lang="it-IT" i="1" dirty="0"/>
            </a:br>
            <a:r>
              <a:rPr lang="it-IT" dirty="0"/>
              <a:t>per alcheni tri- e tetra-sostituiti</a:t>
            </a:r>
            <a:endParaRPr lang="en-US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4BA91D8C-03CC-4AF3-8280-C38137AB0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2713" y="2034634"/>
            <a:ext cx="2976282" cy="171225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980D191-33A0-4058-8E12-E84494651C98}"/>
              </a:ext>
            </a:extLst>
          </p:cNvPr>
          <p:cNvSpPr txBox="1"/>
          <p:nvPr/>
        </p:nvSpPr>
        <p:spPr>
          <a:xfrm>
            <a:off x="6031994" y="2615159"/>
            <a:ext cx="126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cis</a:t>
            </a:r>
            <a:r>
              <a:rPr lang="it-IT" dirty="0"/>
              <a:t> o </a:t>
            </a:r>
            <a:r>
              <a:rPr lang="it-IT" i="1" dirty="0"/>
              <a:t>trans</a:t>
            </a:r>
            <a:r>
              <a:rPr lang="it-IT" dirty="0"/>
              <a:t>?</a:t>
            </a:r>
            <a:endParaRPr lang="en-US" dirty="0"/>
          </a:p>
        </p:txBody>
      </p:sp>
      <p:pic>
        <p:nvPicPr>
          <p:cNvPr id="7" name="Picture 1" descr="04page110_01.jpg">
            <a:extLst>
              <a:ext uri="{FF2B5EF4-FFF2-40B4-BE49-F238E27FC236}">
                <a16:creationId xmlns:a16="http://schemas.microsoft.com/office/drawing/2014/main" id="{BD50DFB1-A901-4B2B-A1CC-A67387FEF27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lum/>
          </a:blip>
          <a:srcRect b="42863"/>
          <a:stretch/>
        </p:blipFill>
        <p:spPr>
          <a:xfrm>
            <a:off x="486562" y="3908962"/>
            <a:ext cx="9144000" cy="2306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580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6D6080-DE91-4239-AE95-275BAF4BB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922" y="138415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Regole di priorità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516B37-0FE4-4010-B2E9-E5FE03519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922" y="1523621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dirty="0"/>
              <a:t>Numero atomico del primo atomo del sostituente</a:t>
            </a:r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Numero atomico del secondo atomo del sostituente</a:t>
            </a:r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Legami multipli = n legami singoli</a:t>
            </a:r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3A1C62C-C40F-423E-8024-E90620946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509" y="1980665"/>
            <a:ext cx="6239435" cy="112955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AEFF043-8A75-4478-BED1-23A2A801A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496" y="3699290"/>
            <a:ext cx="6741459" cy="135367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BE7D246-3D92-4CDA-9A13-74F078088D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738" b="19473"/>
          <a:stretch/>
        </p:blipFill>
        <p:spPr>
          <a:xfrm>
            <a:off x="1588481" y="5774838"/>
            <a:ext cx="7135906" cy="102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30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A80A60-53A6-49DD-9CF3-A57268CF5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Nomenclatura </a:t>
            </a:r>
            <a:r>
              <a:rPr lang="it-IT" i="1" dirty="0"/>
              <a:t>E</a:t>
            </a:r>
            <a:r>
              <a:rPr lang="it-IT" dirty="0"/>
              <a:t>/</a:t>
            </a:r>
            <a:r>
              <a:rPr lang="it-IT" i="1" dirty="0"/>
              <a:t>Z</a:t>
            </a:r>
            <a:br>
              <a:rPr lang="it-IT" i="1" dirty="0"/>
            </a:br>
            <a:r>
              <a:rPr lang="it-IT" dirty="0"/>
              <a:t>per alcheni tri- e tetra-sostituiti</a:t>
            </a:r>
            <a:endParaRPr lang="en-US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A0333A69-0EFD-45BA-BC0A-230D66CC6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2655" y="2670529"/>
            <a:ext cx="8462682" cy="21246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DEE57D-BCA0-7845-8C56-40FB49F65178}"/>
              </a:ext>
            </a:extLst>
          </p:cNvPr>
          <p:cNvSpPr txBox="1"/>
          <p:nvPr/>
        </p:nvSpPr>
        <p:spPr>
          <a:xfrm>
            <a:off x="5095983" y="1857443"/>
            <a:ext cx="2528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Z = </a:t>
            </a:r>
            <a:r>
              <a:rPr lang="en-CA" dirty="0" err="1"/>
              <a:t>Zusammen</a:t>
            </a:r>
            <a:r>
              <a:rPr lang="en-CA" dirty="0"/>
              <a:t> (</a:t>
            </a:r>
            <a:r>
              <a:rPr lang="en-CA" dirty="0" err="1"/>
              <a:t>inisieme</a:t>
            </a:r>
            <a:r>
              <a:rPr lang="en-CA" dirty="0"/>
              <a:t>)</a:t>
            </a:r>
          </a:p>
          <a:p>
            <a:r>
              <a:rPr lang="en-CA" dirty="0"/>
              <a:t>E = </a:t>
            </a:r>
            <a:r>
              <a:rPr lang="en-CA" dirty="0" err="1"/>
              <a:t>Entgegen</a:t>
            </a:r>
            <a:r>
              <a:rPr lang="en-CA" dirty="0"/>
              <a:t> (</a:t>
            </a:r>
            <a:r>
              <a:rPr lang="en-CA" dirty="0" err="1"/>
              <a:t>opposto</a:t>
            </a:r>
            <a:r>
              <a:rPr lang="en-CA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733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2DF52D-BE22-4705-8A81-5B08C18B7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Struttura e legami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85A4595-F0F4-4AC9-BE2B-B181B951B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921" y="1439018"/>
            <a:ext cx="7637929" cy="255494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D645644-02F5-4E25-84BF-A65B4E5BA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73" y="4145518"/>
            <a:ext cx="7709647" cy="172122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15731DC-444F-43F9-ACD6-F44EA571C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5606" y="4597990"/>
            <a:ext cx="1470212" cy="108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66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703455C-F52B-4151-BD8D-0D420A68F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153" y="1631575"/>
            <a:ext cx="8713694" cy="359484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A21A2FC-4FC4-449D-928D-F10C3E6F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i="1" dirty="0"/>
              <a:t>E</a:t>
            </a:r>
            <a:r>
              <a:rPr lang="it-IT" dirty="0"/>
              <a:t> o </a:t>
            </a:r>
            <a:r>
              <a:rPr lang="it-IT" i="1" dirty="0"/>
              <a:t>Z </a:t>
            </a:r>
            <a:r>
              <a:rPr lang="it-IT" dirty="0"/>
              <a:t>?</a:t>
            </a:r>
            <a:endParaRPr lang="en-US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9179954-5FBA-42DF-A3EE-DBBEAA13314F}"/>
              </a:ext>
            </a:extLst>
          </p:cNvPr>
          <p:cNvSpPr/>
          <p:nvPr/>
        </p:nvSpPr>
        <p:spPr>
          <a:xfrm>
            <a:off x="2885813" y="3003259"/>
            <a:ext cx="310393" cy="302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9A2F369-5B76-44F4-941E-D06AF88150A1}"/>
              </a:ext>
            </a:extLst>
          </p:cNvPr>
          <p:cNvSpPr/>
          <p:nvPr/>
        </p:nvSpPr>
        <p:spPr>
          <a:xfrm>
            <a:off x="6174297" y="2348917"/>
            <a:ext cx="310393" cy="302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E8A8250-ABFF-481E-9587-E3E0EEB72E55}"/>
              </a:ext>
            </a:extLst>
          </p:cNvPr>
          <p:cNvSpPr/>
          <p:nvPr/>
        </p:nvSpPr>
        <p:spPr>
          <a:xfrm>
            <a:off x="8430936" y="3370276"/>
            <a:ext cx="310393" cy="302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A8A2404-88B2-40B5-BBB5-6BB6BC7B18BA}"/>
              </a:ext>
            </a:extLst>
          </p:cNvPr>
          <p:cNvSpPr/>
          <p:nvPr/>
        </p:nvSpPr>
        <p:spPr>
          <a:xfrm>
            <a:off x="9131498" y="3477233"/>
            <a:ext cx="310393" cy="302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8960FB96-67CF-4A2D-8F1E-EC406A3305E6}"/>
              </a:ext>
            </a:extLst>
          </p:cNvPr>
          <p:cNvSpPr/>
          <p:nvPr/>
        </p:nvSpPr>
        <p:spPr>
          <a:xfrm>
            <a:off x="3309538" y="3672279"/>
            <a:ext cx="310393" cy="302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80E5B84B-98B5-4F74-89EC-A31F37DD7E38}"/>
              </a:ext>
            </a:extLst>
          </p:cNvPr>
          <p:cNvSpPr/>
          <p:nvPr/>
        </p:nvSpPr>
        <p:spPr>
          <a:xfrm>
            <a:off x="5836022" y="3672279"/>
            <a:ext cx="310393" cy="302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209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C1F428-5A5B-459F-B3CA-6986F1A39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698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Dieni 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6ED70E-0692-488E-AAA9-9DDD6B1BE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392"/>
            <a:ext cx="4472031" cy="4351338"/>
          </a:xfrm>
        </p:spPr>
        <p:txBody>
          <a:bodyPr/>
          <a:lstStyle/>
          <a:p>
            <a:r>
              <a:rPr lang="it-IT" dirty="0"/>
              <a:t>Diene cumulato </a:t>
            </a:r>
          </a:p>
          <a:p>
            <a:pPr lvl="1"/>
            <a:r>
              <a:rPr lang="it-IT" dirty="0" err="1"/>
              <a:t>Propadiene</a:t>
            </a:r>
            <a:r>
              <a:rPr lang="it-IT" dirty="0"/>
              <a:t> (</a:t>
            </a:r>
            <a:r>
              <a:rPr lang="it-IT" dirty="0" err="1"/>
              <a:t>allene</a:t>
            </a:r>
            <a:r>
              <a:rPr lang="it-IT" dirty="0"/>
              <a:t>)</a:t>
            </a:r>
          </a:p>
          <a:p>
            <a:pPr lvl="1"/>
            <a:endParaRPr lang="it-IT" dirty="0"/>
          </a:p>
          <a:p>
            <a:r>
              <a:rPr lang="it-IT" dirty="0"/>
              <a:t>Diene coniugato</a:t>
            </a:r>
          </a:p>
          <a:p>
            <a:pPr lvl="1"/>
            <a:r>
              <a:rPr lang="it-IT" dirty="0"/>
              <a:t>1,3-butadiene</a:t>
            </a:r>
          </a:p>
          <a:p>
            <a:pPr lvl="1"/>
            <a:r>
              <a:rPr lang="it-IT" dirty="0"/>
              <a:t>Elettroni </a:t>
            </a:r>
            <a:r>
              <a:rPr lang="it-IT" dirty="0">
                <a:latin typeface="Symbol" panose="05050102010706020507" pitchFamily="18" charset="2"/>
              </a:rPr>
              <a:t>p</a:t>
            </a:r>
            <a:r>
              <a:rPr lang="it-IT" dirty="0"/>
              <a:t> delocalizzati</a:t>
            </a:r>
          </a:p>
          <a:p>
            <a:pPr lvl="1"/>
            <a:endParaRPr lang="it-IT" dirty="0"/>
          </a:p>
          <a:p>
            <a:pPr lvl="1"/>
            <a:endParaRPr lang="it-IT" dirty="0"/>
          </a:p>
          <a:p>
            <a:r>
              <a:rPr lang="it-IT" dirty="0"/>
              <a:t>Diene isolato</a:t>
            </a:r>
          </a:p>
          <a:p>
            <a:pPr lvl="1"/>
            <a:r>
              <a:rPr lang="en-US" dirty="0"/>
              <a:t>1,4-Pentadiene </a:t>
            </a:r>
          </a:p>
        </p:txBody>
      </p:sp>
      <p:pic>
        <p:nvPicPr>
          <p:cNvPr id="5" name="Picture 1" descr="04page119_01.jpg">
            <a:extLst>
              <a:ext uri="{FF2B5EF4-FFF2-40B4-BE49-F238E27FC236}">
                <a16:creationId xmlns:a16="http://schemas.microsoft.com/office/drawing/2014/main" id="{D94E1DBB-EE95-4D6A-ABD0-EF96C4D65F2D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r="52294" b="39122"/>
          <a:stretch/>
        </p:blipFill>
        <p:spPr>
          <a:xfrm>
            <a:off x="7168394" y="689143"/>
            <a:ext cx="2172748" cy="171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" descr="04page122_03.jpg">
            <a:extLst>
              <a:ext uri="{FF2B5EF4-FFF2-40B4-BE49-F238E27FC236}">
                <a16:creationId xmlns:a16="http://schemas.microsoft.com/office/drawing/2014/main" id="{4E20E373-740E-4993-8CD8-D3E5FEB589C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lum/>
          </a:blip>
          <a:srcRect l="4587" t="9007" r="28624" b="43551"/>
          <a:stretch/>
        </p:blipFill>
        <p:spPr>
          <a:xfrm>
            <a:off x="6409189" y="2715936"/>
            <a:ext cx="3397541" cy="1278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" descr="04page113_03.jpg">
            <a:extLst>
              <a:ext uri="{FF2B5EF4-FFF2-40B4-BE49-F238E27FC236}">
                <a16:creationId xmlns:a16="http://schemas.microsoft.com/office/drawing/2014/main" id="{610C0086-4E89-4131-A007-B68503F033AD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4">
            <a:lum/>
          </a:blip>
          <a:srcRect l="2386" t="11717" r="64037" b="38477"/>
          <a:stretch/>
        </p:blipFill>
        <p:spPr>
          <a:xfrm>
            <a:off x="6669249" y="4356012"/>
            <a:ext cx="2516698" cy="1852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9964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D28158-B655-4E1D-9AA1-24D50ABB2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76739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Diene coniugato:1,3-butadiene</a:t>
            </a:r>
            <a:endParaRPr lang="en-US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F8EE3249-DEAB-4E74-B5AC-4B33937E8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95781"/>
            <a:ext cx="10081425" cy="252035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8BB0405-8C9B-4B5A-AC7C-0905D9C8D70C}"/>
              </a:ext>
            </a:extLst>
          </p:cNvPr>
          <p:cNvSpPr txBox="1"/>
          <p:nvPr/>
        </p:nvSpPr>
        <p:spPr>
          <a:xfrm>
            <a:off x="4057095" y="5166804"/>
            <a:ext cx="2626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Completare con le frecce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286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B51E8A-90BC-4EE3-87E7-96035D4A5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Proprietà fisiche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A61D07-9AB7-47D5-838D-CF2EC097B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Simili a quelle degli alcani di peso molecolare comparabile</a:t>
            </a:r>
          </a:p>
          <a:p>
            <a:r>
              <a:rPr lang="it-IT" dirty="0"/>
              <a:t>Alcheni e alchini hanno punti di fusione e di ebollizione bassi</a:t>
            </a:r>
          </a:p>
          <a:p>
            <a:r>
              <a:rPr lang="it-IT" dirty="0"/>
              <a:t>P.f. e p.e. aumentano all’aumentare del numero di atomi di carbonio perché aumenta l’area superficiale</a:t>
            </a:r>
          </a:p>
          <a:p>
            <a:r>
              <a:rPr lang="it-IT" dirty="0"/>
              <a:t>Sono solubili in solventi organici e insolubili in acqua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2436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BD1ECF-68EF-4483-9833-E86943BE0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Nomenclatura IUPAC e comune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4F5272-B9BF-4A73-A2DD-33C90D5AA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IUPAC International Union of Pure and Applied Chemistry</a:t>
            </a:r>
            <a:endParaRPr lang="en-US" dirty="0"/>
          </a:p>
        </p:txBody>
      </p:sp>
      <p:pic>
        <p:nvPicPr>
          <p:cNvPr id="4" name="Picture 1" descr="04page108_02.jpg">
            <a:extLst>
              <a:ext uri="{FF2B5EF4-FFF2-40B4-BE49-F238E27FC236}">
                <a16:creationId xmlns:a16="http://schemas.microsoft.com/office/drawing/2014/main" id="{32C6BC89-6FCB-43C2-A829-D28A245E9717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42892"/>
          <a:stretch/>
        </p:blipFill>
        <p:spPr>
          <a:xfrm>
            <a:off x="1054216" y="2733959"/>
            <a:ext cx="9144000" cy="1843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1296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81B56C-888A-4DBE-A0DB-AB5582A80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Semplici</a:t>
            </a:r>
            <a:r>
              <a:rPr lang="en-US" dirty="0"/>
              <a:t> </a:t>
            </a:r>
            <a:r>
              <a:rPr lang="en-US" dirty="0" err="1"/>
              <a:t>Alcheni</a:t>
            </a:r>
            <a:r>
              <a:rPr lang="en-US" dirty="0"/>
              <a:t> e </a:t>
            </a:r>
            <a:r>
              <a:rPr lang="en-US" dirty="0" err="1"/>
              <a:t>Alchini</a:t>
            </a:r>
            <a:r>
              <a:rPr lang="en-US" dirty="0"/>
              <a:t>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8CC881D-9A11-4539-AA6B-2CE23161F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95" y="1413801"/>
            <a:ext cx="1600524" cy="528900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EF87DB0-D2A1-48EB-A1E1-0316780B8C1B}"/>
              </a:ext>
            </a:extLst>
          </p:cNvPr>
          <p:cNvSpPr txBox="1"/>
          <p:nvPr/>
        </p:nvSpPr>
        <p:spPr>
          <a:xfrm>
            <a:off x="2357306" y="1674673"/>
            <a:ext cx="1598515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Etene o etilene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Propene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1-butene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1-pentene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 err="1"/>
              <a:t>cicloesene</a:t>
            </a:r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7FE4BCC-BF1F-4005-B61A-1F538A509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49382"/>
            <a:ext cx="1972235" cy="489472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7D03813-808B-405C-823F-42B05B8B2302}"/>
              </a:ext>
            </a:extLst>
          </p:cNvPr>
          <p:cNvSpPr txBox="1"/>
          <p:nvPr/>
        </p:nvSpPr>
        <p:spPr>
          <a:xfrm>
            <a:off x="8363825" y="1951672"/>
            <a:ext cx="175330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Etino o acetilene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Propino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1-butino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1-pentino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537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847341-115F-4004-A7F0-6D243F081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Isomeria</a:t>
            </a:r>
            <a:r>
              <a:rPr lang="en-US" dirty="0"/>
              <a:t> </a:t>
            </a:r>
            <a:r>
              <a:rPr lang="en-US" dirty="0" err="1"/>
              <a:t>costituzionale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E8A9105-C32E-40DC-9887-51BDE5D29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19" y="1352642"/>
            <a:ext cx="5108402" cy="335610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89B28E6-B86A-466F-9D65-421A04252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470" y="4815314"/>
            <a:ext cx="7494494" cy="95025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A1DF8A3-BE4A-4377-BA66-ECD806744448}"/>
              </a:ext>
            </a:extLst>
          </p:cNvPr>
          <p:cNvSpPr txBox="1"/>
          <p:nvPr/>
        </p:nvSpPr>
        <p:spPr>
          <a:xfrm>
            <a:off x="2521224" y="5872144"/>
            <a:ext cx="6123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1-esene                                          2-esene                            3-esene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438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DAE999-87FF-4ED8-892C-C2F18AA17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Isomeria </a:t>
            </a:r>
            <a:r>
              <a:rPr lang="it-IT" i="1" dirty="0"/>
              <a:t>cis</a:t>
            </a:r>
            <a:r>
              <a:rPr lang="it-IT" dirty="0"/>
              <a:t>- </a:t>
            </a:r>
            <a:r>
              <a:rPr lang="it-IT" i="1" dirty="0"/>
              <a:t>trans</a:t>
            </a:r>
            <a:endParaRPr lang="en-US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06A734-0596-4775-8B90-11C9AD302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rotazione attorno al doppio legame è impedita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1169DDC-5164-4418-B9D9-5FC6BB259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510" y="2835882"/>
            <a:ext cx="5593976" cy="233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61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1F50AB-2EBB-4881-8357-8000E61E3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9015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Isomeria </a:t>
            </a:r>
            <a:r>
              <a:rPr lang="it-IT" i="1" dirty="0"/>
              <a:t>cis</a:t>
            </a:r>
            <a:r>
              <a:rPr lang="it-IT" dirty="0"/>
              <a:t>-</a:t>
            </a:r>
            <a:r>
              <a:rPr lang="it-IT" i="1" dirty="0"/>
              <a:t>trans</a:t>
            </a:r>
            <a:br>
              <a:rPr lang="it-IT" i="1" dirty="0"/>
            </a:br>
            <a:r>
              <a:rPr lang="it-IT" dirty="0"/>
              <a:t>solo</a:t>
            </a:r>
            <a:r>
              <a:rPr lang="it-IT" i="1" dirty="0"/>
              <a:t> </a:t>
            </a:r>
            <a:r>
              <a:rPr lang="it-IT" dirty="0"/>
              <a:t>per alcheni </a:t>
            </a:r>
            <a:r>
              <a:rPr lang="it-IT" dirty="0" err="1"/>
              <a:t>disostituiti</a:t>
            </a:r>
            <a:endParaRPr lang="en-US" dirty="0"/>
          </a:p>
        </p:txBody>
      </p:sp>
      <p:pic>
        <p:nvPicPr>
          <p:cNvPr id="4" name="Picture 1" descr="04page106_02.jpg">
            <a:extLst>
              <a:ext uri="{FF2B5EF4-FFF2-40B4-BE49-F238E27FC236}">
                <a16:creationId xmlns:a16="http://schemas.microsoft.com/office/drawing/2014/main" id="{7095E7DC-1536-4553-9A5C-FF2AF5B2C309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r="73670" b="48661"/>
          <a:stretch/>
        </p:blipFill>
        <p:spPr>
          <a:xfrm>
            <a:off x="2415081" y="2213445"/>
            <a:ext cx="2775788" cy="2688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" descr="04page106_02.jpg">
            <a:extLst>
              <a:ext uri="{FF2B5EF4-FFF2-40B4-BE49-F238E27FC236}">
                <a16:creationId xmlns:a16="http://schemas.microsoft.com/office/drawing/2014/main" id="{22DFD653-FDFA-49EE-A6C7-C30D6C5A4F69}"/>
              </a:ext>
            </a:extLst>
          </p:cNvPr>
          <p:cNvPicPr>
            <a:picLocks noGrp="1" noChangeAspect="1"/>
          </p:cNvPicPr>
          <p:nvPr isPhoto="1">
            <p:ph idx="1"/>
          </p:nvPr>
        </p:nvPicPr>
        <p:blipFill rotWithShape="1">
          <a:blip r:embed="rId2">
            <a:lum/>
          </a:blip>
          <a:srcRect l="52709" r="21853" b="50701"/>
          <a:stretch/>
        </p:blipFill>
        <p:spPr>
          <a:xfrm>
            <a:off x="6870584" y="2269597"/>
            <a:ext cx="2676088" cy="2576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1698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FF7CBC-F053-478B-8C8D-9F1E98516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Nomenclatura</a:t>
            </a:r>
            <a:br>
              <a:rPr lang="it-IT" dirty="0"/>
            </a:br>
            <a:r>
              <a:rPr lang="it-IT" dirty="0"/>
              <a:t>alcheni mono- e </a:t>
            </a:r>
            <a:r>
              <a:rPr lang="it-IT"/>
              <a:t>disostituiti</a:t>
            </a:r>
            <a:endParaRPr lang="en-US" dirty="0"/>
          </a:p>
        </p:txBody>
      </p:sp>
      <p:pic>
        <p:nvPicPr>
          <p:cNvPr id="4" name="Picture 1" descr="04page107_02.jpg">
            <a:extLst>
              <a:ext uri="{FF2B5EF4-FFF2-40B4-BE49-F238E27FC236}">
                <a16:creationId xmlns:a16="http://schemas.microsoft.com/office/drawing/2014/main" id="{7DE1A27C-9562-42D6-BBD3-E0324AD1EAF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28379"/>
          <a:stretch/>
        </p:blipFill>
        <p:spPr>
          <a:xfrm>
            <a:off x="838200" y="2301855"/>
            <a:ext cx="10303224" cy="2609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5790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709FCD-4AEB-4132-A654-3BA3F46C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Nomenclatura</a:t>
            </a:r>
            <a:endParaRPr lang="en-US" dirty="0"/>
          </a:p>
        </p:txBody>
      </p:sp>
      <p:pic>
        <p:nvPicPr>
          <p:cNvPr id="4" name="Picture 1" descr="04page109_02.jpg">
            <a:extLst>
              <a:ext uri="{FF2B5EF4-FFF2-40B4-BE49-F238E27FC236}">
                <a16:creationId xmlns:a16="http://schemas.microsoft.com/office/drawing/2014/main" id="{84E2C869-EEEE-4C52-82DD-CC63E32BBAFE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37926"/>
          <a:stretch/>
        </p:blipFill>
        <p:spPr>
          <a:xfrm>
            <a:off x="1283516" y="2820087"/>
            <a:ext cx="9144000" cy="1869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88235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267</Words>
  <Application>Microsoft Macintosh PowerPoint</Application>
  <PresentationFormat>Widescreen</PresentationFormat>
  <Paragraphs>106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Tema di Office</vt:lpstr>
      <vt:lpstr>Alcheni (olefine) e alchini</vt:lpstr>
      <vt:lpstr>Struttura e legami</vt:lpstr>
      <vt:lpstr>Nomenclatura IUPAC e comune</vt:lpstr>
      <vt:lpstr>Semplici Alcheni e Alchini </vt:lpstr>
      <vt:lpstr>Isomeria costituzionale</vt:lpstr>
      <vt:lpstr>Isomeria cis- trans</vt:lpstr>
      <vt:lpstr>Isomeria cis-trans solo per alcheni disostituiti</vt:lpstr>
      <vt:lpstr>Nomenclatura alcheni mono- e disostituiti</vt:lpstr>
      <vt:lpstr>Nomenclatura</vt:lpstr>
      <vt:lpstr>Nomenclatura alchini</vt:lpstr>
      <vt:lpstr>Nomenclatura cicloalcheni</vt:lpstr>
      <vt:lpstr>Residui alchenilici</vt:lpstr>
      <vt:lpstr>Nomenclatura dieni</vt:lpstr>
      <vt:lpstr>Nomenclatura</vt:lpstr>
      <vt:lpstr>Nomenclatura</vt:lpstr>
      <vt:lpstr>Isomeria geometrica</vt:lpstr>
      <vt:lpstr>Nomenclatura E/Z per alcheni tri- e tetra-sostituiti</vt:lpstr>
      <vt:lpstr>Regole di priorità</vt:lpstr>
      <vt:lpstr>Nomenclatura E/Z per alcheni tri- e tetra-sostituiti</vt:lpstr>
      <vt:lpstr>E o Z ?</vt:lpstr>
      <vt:lpstr>Dieni </vt:lpstr>
      <vt:lpstr>Diene coniugato:1,3-butadiene</vt:lpstr>
      <vt:lpstr>Proprietà fisiche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Alcheni e alchini</dc:title>
  <dc:creator>NITTI PATRIZIA</dc:creator>
  <cp:lastModifiedBy>GOBBO PIERANGELO</cp:lastModifiedBy>
  <cp:revision>42</cp:revision>
  <dcterms:created xsi:type="dcterms:W3CDTF">2022-03-10T15:00:07Z</dcterms:created>
  <dcterms:modified xsi:type="dcterms:W3CDTF">2023-09-27T11:27:26Z</dcterms:modified>
</cp:coreProperties>
</file>