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8" r:id="rId26"/>
    <p:sldId id="284" r:id="rId27"/>
    <p:sldId id="283" r:id="rId28"/>
    <p:sldId id="285" r:id="rId29"/>
    <p:sldId id="286" r:id="rId30"/>
    <p:sldId id="289" r:id="rId31"/>
    <p:sldId id="287" r:id="rId32"/>
    <p:sldId id="295" r:id="rId33"/>
    <p:sldId id="296" r:id="rId34"/>
    <p:sldId id="297" r:id="rId35"/>
    <p:sldId id="29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84" autoAdjust="0"/>
  </p:normalViewPr>
  <p:slideViewPr>
    <p:cSldViewPr snapToGrid="0">
      <p:cViewPr varScale="1">
        <p:scale>
          <a:sx n="113" d="100"/>
          <a:sy n="113" d="100"/>
        </p:scale>
        <p:origin x="1040" y="184"/>
      </p:cViewPr>
      <p:guideLst/>
    </p:cSldViewPr>
  </p:slideViewPr>
  <p:outlineViewPr>
    <p:cViewPr>
      <p:scale>
        <a:sx n="33" d="100"/>
        <a:sy n="33" d="100"/>
      </p:scale>
      <p:origin x="0" y="-4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3F17471E-A211-114F-A407-1DBC77B46D3F}"/>
    <pc:docChg chg="modSld">
      <pc:chgData name="GOBBO PIERANGELO" userId="16e9d2d9-df57-4a06-a537-9892638f7b8a" providerId="ADAL" clId="{3F17471E-A211-114F-A407-1DBC77B46D3F}" dt="2023-08-18T11:38:10.931" v="7" actId="1076"/>
      <pc:docMkLst>
        <pc:docMk/>
      </pc:docMkLst>
      <pc:sldChg chg="addSp modSp mod">
        <pc:chgData name="GOBBO PIERANGELO" userId="16e9d2d9-df57-4a06-a537-9892638f7b8a" providerId="ADAL" clId="{3F17471E-A211-114F-A407-1DBC77B46D3F}" dt="2023-08-18T11:38:10.931" v="7" actId="1076"/>
        <pc:sldMkLst>
          <pc:docMk/>
          <pc:sldMk cId="1976267268" sldId="285"/>
        </pc:sldMkLst>
        <pc:spChg chg="add mod">
          <ac:chgData name="GOBBO PIERANGELO" userId="16e9d2d9-df57-4a06-a537-9892638f7b8a" providerId="ADAL" clId="{3F17471E-A211-114F-A407-1DBC77B46D3F}" dt="2023-08-18T11:38:07.774" v="6" actId="790"/>
          <ac:spMkLst>
            <pc:docMk/>
            <pc:sldMk cId="1976267268" sldId="285"/>
            <ac:spMk id="3" creationId="{DAFB65A6-521F-9647-B10F-29B9254940AA}"/>
          </ac:spMkLst>
        </pc:spChg>
        <pc:picChg chg="mod">
          <ac:chgData name="GOBBO PIERANGELO" userId="16e9d2d9-df57-4a06-a537-9892638f7b8a" providerId="ADAL" clId="{3F17471E-A211-114F-A407-1DBC77B46D3F}" dt="2023-08-18T11:38:10.931" v="7" actId="1076"/>
          <ac:picMkLst>
            <pc:docMk/>
            <pc:sldMk cId="1976267268" sldId="285"/>
            <ac:picMk id="4" creationId="{D2E275D3-A829-4C4A-9067-EB33FD71199C}"/>
          </ac:picMkLst>
        </pc:picChg>
      </pc:sldChg>
    </pc:docChg>
  </pc:docChgLst>
  <pc:docChgLst>
    <pc:chgData name="GOBBO PIERANGELO" userId="16e9d2d9-df57-4a06-a537-9892638f7b8a" providerId="ADAL" clId="{9E06A551-0DEB-5748-9A78-0603AE910F3B}"/>
    <pc:docChg chg="delSld">
      <pc:chgData name="GOBBO PIERANGELO" userId="16e9d2d9-df57-4a06-a537-9892638f7b8a" providerId="ADAL" clId="{9E06A551-0DEB-5748-9A78-0603AE910F3B}" dt="2023-09-27T11:26:37.684" v="1" actId="2696"/>
      <pc:docMkLst>
        <pc:docMk/>
      </pc:docMkLst>
      <pc:sldChg chg="del">
        <pc:chgData name="GOBBO PIERANGELO" userId="16e9d2d9-df57-4a06-a537-9892638f7b8a" providerId="ADAL" clId="{9E06A551-0DEB-5748-9A78-0603AE910F3B}" dt="2023-09-27T11:23:46.016" v="0" actId="2696"/>
        <pc:sldMkLst>
          <pc:docMk/>
          <pc:sldMk cId="141521186" sldId="281"/>
        </pc:sldMkLst>
      </pc:sldChg>
      <pc:sldChg chg="del">
        <pc:chgData name="GOBBO PIERANGELO" userId="16e9d2d9-df57-4a06-a537-9892638f7b8a" providerId="ADAL" clId="{9E06A551-0DEB-5748-9A78-0603AE910F3B}" dt="2023-09-27T11:26:37.684" v="1" actId="2696"/>
        <pc:sldMkLst>
          <pc:docMk/>
          <pc:sldMk cId="1387609570" sldId="299"/>
        </pc:sldMkLst>
      </pc:sldChg>
      <pc:sldChg chg="del">
        <pc:chgData name="GOBBO PIERANGELO" userId="16e9d2d9-df57-4a06-a537-9892638f7b8a" providerId="ADAL" clId="{9E06A551-0DEB-5748-9A78-0603AE910F3B}" dt="2023-09-27T11:23:46.016" v="0" actId="2696"/>
        <pc:sldMkLst>
          <pc:docMk/>
          <pc:sldMk cId="2444250563" sldId="312"/>
        </pc:sldMkLst>
      </pc:sldChg>
      <pc:sldChg chg="del">
        <pc:chgData name="GOBBO PIERANGELO" userId="16e9d2d9-df57-4a06-a537-9892638f7b8a" providerId="ADAL" clId="{9E06A551-0DEB-5748-9A78-0603AE910F3B}" dt="2023-09-27T11:23:46.016" v="0" actId="2696"/>
        <pc:sldMkLst>
          <pc:docMk/>
          <pc:sldMk cId="3019416001" sldId="313"/>
        </pc:sldMkLst>
      </pc:sldChg>
      <pc:sldChg chg="del">
        <pc:chgData name="GOBBO PIERANGELO" userId="16e9d2d9-df57-4a06-a537-9892638f7b8a" providerId="ADAL" clId="{9E06A551-0DEB-5748-9A78-0603AE910F3B}" dt="2023-09-27T11:23:46.016" v="0" actId="2696"/>
        <pc:sldMkLst>
          <pc:docMk/>
          <pc:sldMk cId="596623634" sldId="314"/>
        </pc:sldMkLst>
      </pc:sldChg>
      <pc:sldChg chg="del">
        <pc:chgData name="GOBBO PIERANGELO" userId="16e9d2d9-df57-4a06-a537-9892638f7b8a" providerId="ADAL" clId="{9E06A551-0DEB-5748-9A78-0603AE910F3B}" dt="2023-09-27T11:23:46.016" v="0" actId="2696"/>
        <pc:sldMkLst>
          <pc:docMk/>
          <pc:sldMk cId="241500414" sldId="315"/>
        </pc:sldMkLst>
      </pc:sldChg>
      <pc:sldChg chg="del">
        <pc:chgData name="GOBBO PIERANGELO" userId="16e9d2d9-df57-4a06-a537-9892638f7b8a" providerId="ADAL" clId="{9E06A551-0DEB-5748-9A78-0603AE910F3B}" dt="2023-09-27T11:26:37.684" v="1" actId="2696"/>
        <pc:sldMkLst>
          <pc:docMk/>
          <pc:sldMk cId="648472238" sldId="316"/>
        </pc:sldMkLst>
      </pc:sldChg>
      <pc:sldChg chg="del">
        <pc:chgData name="GOBBO PIERANGELO" userId="16e9d2d9-df57-4a06-a537-9892638f7b8a" providerId="ADAL" clId="{9E06A551-0DEB-5748-9A78-0603AE910F3B}" dt="2023-09-27T11:26:37.684" v="1" actId="2696"/>
        <pc:sldMkLst>
          <pc:docMk/>
          <pc:sldMk cId="2325534154" sldId="317"/>
        </pc:sldMkLst>
      </pc:sldChg>
      <pc:sldChg chg="del">
        <pc:chgData name="GOBBO PIERANGELO" userId="16e9d2d9-df57-4a06-a537-9892638f7b8a" providerId="ADAL" clId="{9E06A551-0DEB-5748-9A78-0603AE910F3B}" dt="2023-09-27T11:26:37.684" v="1" actId="2696"/>
        <pc:sldMkLst>
          <pc:docMk/>
          <pc:sldMk cId="2979761862" sldId="318"/>
        </pc:sldMkLst>
      </pc:sldChg>
      <pc:sldChg chg="del">
        <pc:chgData name="GOBBO PIERANGELO" userId="16e9d2d9-df57-4a06-a537-9892638f7b8a" providerId="ADAL" clId="{9E06A551-0DEB-5748-9A78-0603AE910F3B}" dt="2023-09-27T11:26:37.684" v="1" actId="2696"/>
        <pc:sldMkLst>
          <pc:docMk/>
          <pc:sldMk cId="1990403745" sldId="319"/>
        </pc:sldMkLst>
      </pc:sldChg>
      <pc:sldChg chg="del">
        <pc:chgData name="GOBBO PIERANGELO" userId="16e9d2d9-df57-4a06-a537-9892638f7b8a" providerId="ADAL" clId="{9E06A551-0DEB-5748-9A78-0603AE910F3B}" dt="2023-09-27T11:26:37.684" v="1" actId="2696"/>
        <pc:sldMkLst>
          <pc:docMk/>
          <pc:sldMk cId="2800939903" sldId="320"/>
        </pc:sldMkLst>
      </pc:sldChg>
      <pc:sldChg chg="del">
        <pc:chgData name="GOBBO PIERANGELO" userId="16e9d2d9-df57-4a06-a537-9892638f7b8a" providerId="ADAL" clId="{9E06A551-0DEB-5748-9A78-0603AE910F3B}" dt="2023-09-27T11:26:37.684" v="1" actId="2696"/>
        <pc:sldMkLst>
          <pc:docMk/>
          <pc:sldMk cId="2862716639" sldId="32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EECA-3D49-4E62-B323-0E759ABEE25F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6BE8-AFF9-495C-9DD2-3CF7F864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VIII lezione, 18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DA43F-1139-4384-8027-574B3037C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1EA51F-A03A-4BD4-87E3-E71252F23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71034B-6CC7-4EDB-BEBC-6054AFA5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64FF2C-A791-49E3-A45A-9D9F5F14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917C20-4698-4CCA-A28F-1024C076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BEDA1-BD1A-4687-ABEA-9F84F29B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0BD02-D89D-4415-B710-570AB5AD0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D3A4BA-EE51-4675-897B-83A8A699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D6E32E-CD08-4C8D-A859-8B21701B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A3D5AD-FCDF-47CC-A573-F48E957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9588CA-3AFA-4D0A-8E1E-0C85AD055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C3051F2-2EEB-44E9-8721-3487B5723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C08406-DC7F-4BB0-8278-BF7BA726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917146-F948-4A5C-B55C-EA81372F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DC951E-230B-4C74-91A7-CB11B306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1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62AB3-928E-4952-B464-48FA339D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AFE365-A90F-47AE-AC09-DE815A12F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D5A682-84D6-482A-B1D0-935D4183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5EFE0-CDC3-47E8-B3A6-7AD15932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D5C1A8-C69D-4F6A-B697-32D2FEFE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F7B26-13B2-4A54-A561-78576994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BEF58A-2B4B-4EB2-A2DF-E69584EC1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4547EB-A907-4538-A348-D8A3B2B7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227056-20F4-400D-9B01-34351DEB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75EDF-0F79-4413-BCEF-89D76276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BB7AF-364E-4A24-B8AC-897981B4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D539E-8C5A-4257-9188-243BFEA7C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B99F6E-4E94-441C-89F0-9D672234F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9DFA3C-2EE9-4B94-A0B6-8AED230D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FAD2DA-D6ED-4C50-98A2-C5668078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5CE39-6CAC-496E-ABB3-FD40035F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07104-40A9-43A1-BCD4-755CB936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000169-6044-41AA-95FE-9065F938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DBE096-87EE-4530-A0BC-71882F964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78FD11-0323-46B0-AE32-1A7CA3C05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EDC33D-0EB9-4F01-9D87-7BC8B8D0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B7592E-BA48-487A-8069-9DAFC623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825E6F-AEBA-466A-A42E-7CE753AA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67E1ED-BFFA-4743-8E90-A2870360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6F267-79AB-4A76-982E-FCC312B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2539AE-9B89-41F0-AACF-465DAAF7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94C0AF-C5DE-482F-BF46-AE59806F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B5DFB6-0EDE-4F6E-A551-592F5FE2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C2410D-AF62-4A53-8714-4332DADB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CF4FA2-1AB1-479B-87C8-7A314EC4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CB665D-CF16-4470-8E4E-5F52F48D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056DA8-16BE-4C38-822B-3868643D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378C7-7824-4CD7-AACA-ADD9941B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971B53-E505-47C4-B50F-92A7B680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5A20D1-37B9-4451-816A-682B3637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26BA26-262A-4909-A6AD-DEFA3F42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BD0F88-E995-4F8B-9C3D-CD7C88A8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E20C2-312F-4E75-8BBF-DE4C0F76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5EE536-3DDE-4314-946E-6F62793C1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36C8D2-9E8D-46BE-AE56-4C1F2172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999A0-B33D-43CC-9A87-FE8F9C12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A928C8-A50C-4ACF-B04C-DFE249B0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70C757-05D5-456C-9960-C922F605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9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950FE0-B685-4336-9FBA-AB024864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93086C-CFE9-41A3-AEBD-EECA727C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3F8EE-9E09-4941-A189-0356B963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54D3-A085-42DE-A3AF-F9A3D895EF4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7B7F22-923D-4D90-B3E8-F76FA9693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5779E0-20BC-4E01-8265-1AA0C2A31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4B92E-6DA2-4C4E-8882-67EDB643C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Stereochimica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69E862-57E8-4AB0-9A6F-2CC671746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Molecole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dimensioni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756F9-F080-496E-BC06-33D1E1DF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di molecole chirali</a:t>
            </a:r>
            <a:endParaRPr lang="en-US" dirty="0"/>
          </a:p>
        </p:txBody>
      </p:sp>
      <p:pic>
        <p:nvPicPr>
          <p:cNvPr id="4" name="Picture 1" descr="0603.jpg">
            <a:extLst>
              <a:ext uri="{FF2B5EF4-FFF2-40B4-BE49-F238E27FC236}">
                <a16:creationId xmlns:a16="http://schemas.microsoft.com/office/drawing/2014/main" id="{244592FC-8B81-458D-9D73-0742B2E891C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l="32143" b="32076"/>
          <a:stretch/>
        </p:blipFill>
        <p:spPr>
          <a:xfrm>
            <a:off x="1119673" y="2146889"/>
            <a:ext cx="6204859" cy="19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79586D-06CA-4229-8C13-7A2F83AFD90A}"/>
              </a:ext>
            </a:extLst>
          </p:cNvPr>
          <p:cNvSpPr txBox="1"/>
          <p:nvPr/>
        </p:nvSpPr>
        <p:spPr>
          <a:xfrm>
            <a:off x="7567127" y="3059668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lattico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BD00721-8E34-4EFB-817B-A63FB5F5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4178359"/>
            <a:ext cx="5558118" cy="25190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CAD3D2-40ED-468E-B0FA-B9CB52071814}"/>
              </a:ext>
            </a:extLst>
          </p:cNvPr>
          <p:cNvSpPr txBox="1"/>
          <p:nvPr/>
        </p:nvSpPr>
        <p:spPr>
          <a:xfrm>
            <a:off x="7156579" y="5372586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Leucina, un amminoacido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5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A98CC-691A-42D2-B9AA-D71CA49C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F9964-3D4D-4BAC-ABC5-1B7AE43C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proprietà </a:t>
            </a:r>
            <a:r>
              <a:rPr lang="it-IT" i="1" dirty="0"/>
              <a:t>fisiche </a:t>
            </a:r>
            <a:r>
              <a:rPr lang="it-IT" dirty="0"/>
              <a:t>degli enantiomeri sono identiche (punto di ebollizione, punto di fusione, densità, indice di rifrazione, etc.) tranne che per la direzione in cui ruotano il piano della luce piano polarizzata.</a:t>
            </a:r>
          </a:p>
          <a:p>
            <a:r>
              <a:rPr lang="it-IT" dirty="0"/>
              <a:t>Gli enantiomeri sono isomeri ottici o otticamente attivi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0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61D77-4D0F-41E6-B8C3-958A29D5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Tipi di luce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4112E-6372-4FCF-B747-5C1A1082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Luce ordinaria consiste di onde che vibrano in tutti i piani perpendicolari alla direzione di propagazione</a:t>
            </a:r>
          </a:p>
          <a:p>
            <a:r>
              <a:rPr lang="it-IT" dirty="0"/>
              <a:t>Luce piano polarizzata consiste di onde che vibrano in un solo piano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CC13FB-C6E9-4224-829B-83171D30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55" y="3878607"/>
            <a:ext cx="3944471" cy="2142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58550C-6053-4ABC-A396-B950B591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976" y="3429000"/>
            <a:ext cx="4769224" cy="3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4944F-D061-4B26-B0A2-7F0FD30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Polarimetro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C688BA-CB4F-45A4-B530-F33BC18F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lo strumento che misura il grado di rotazione del piano della luce piano polarizzata.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7A262D-7722-4C74-99FB-0D87FA6B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2" y="3578614"/>
            <a:ext cx="5874425" cy="21970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0C8639-875A-499E-8F15-D456806F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68" y="3219361"/>
            <a:ext cx="4641175" cy="23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55677-27A2-44E7-92DA-54B7059B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C2805-BABF-4CD6-A3F1-F451EB40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Composto</a:t>
            </a:r>
            <a:r>
              <a:rPr lang="en-US" dirty="0"/>
              <a:t> </a:t>
            </a:r>
            <a:r>
              <a:rPr lang="en-US" dirty="0" err="1"/>
              <a:t>otticamente</a:t>
            </a:r>
            <a:r>
              <a:rPr lang="en-US" dirty="0"/>
              <a:t> </a:t>
            </a:r>
            <a:r>
              <a:rPr lang="en-US" dirty="0" err="1"/>
              <a:t>inattivo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molecola</a:t>
            </a:r>
            <a:r>
              <a:rPr lang="en-US" dirty="0"/>
              <a:t> </a:t>
            </a:r>
            <a:r>
              <a:rPr lang="en-US" dirty="0" err="1"/>
              <a:t>achirale</a:t>
            </a:r>
            <a:endParaRPr lang="en-US" dirty="0"/>
          </a:p>
          <a:p>
            <a:pPr lvl="1"/>
            <a:r>
              <a:rPr lang="it-IT" dirty="0"/>
              <a:t>b. miscela </a:t>
            </a:r>
            <a:r>
              <a:rPr lang="it-IT" dirty="0" err="1"/>
              <a:t>racema</a:t>
            </a:r>
            <a:r>
              <a:rPr lang="it-IT" dirty="0"/>
              <a:t>, (±), miscela 50/50 dei due enantiomeri</a:t>
            </a:r>
          </a:p>
          <a:p>
            <a:r>
              <a:rPr lang="it-IT" dirty="0"/>
              <a:t>Composto otticamente puro: 100% di un enantiomero</a:t>
            </a:r>
          </a:p>
          <a:p>
            <a:r>
              <a:rPr lang="it-IT" dirty="0"/>
              <a:t>Purezza ottica (</a:t>
            </a:r>
            <a:r>
              <a:rPr lang="it-IT" i="1" dirty="0"/>
              <a:t>eccesso </a:t>
            </a:r>
            <a:r>
              <a:rPr lang="it-IT" i="1" dirty="0" err="1"/>
              <a:t>enantiomerico</a:t>
            </a:r>
            <a:r>
              <a:rPr lang="it-IT" i="1" dirty="0"/>
              <a:t>, </a:t>
            </a:r>
            <a:r>
              <a:rPr lang="it-IT" i="1" dirty="0" err="1"/>
              <a:t>e.e.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= percento di un enantiomero – percento dell’altro</a:t>
            </a:r>
          </a:p>
          <a:p>
            <a:pPr lvl="1"/>
            <a:r>
              <a:rPr lang="it-IT" i="1" dirty="0"/>
              <a:t>es. </a:t>
            </a:r>
            <a:r>
              <a:rPr lang="it-IT" dirty="0"/>
              <a:t>80% di un enantiomero e 20% dell’altro = 60% </a:t>
            </a:r>
            <a:r>
              <a:rPr lang="it-IT" i="1" dirty="0" err="1"/>
              <a:t>e.e</a:t>
            </a:r>
            <a:r>
              <a:rPr lang="it-IT" dirty="0" err="1"/>
              <a:t>.</a:t>
            </a:r>
            <a:r>
              <a:rPr lang="it-IT" dirty="0"/>
              <a:t> o purezza ottica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1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128FC-DB3B-48A5-86AD-0DABF1CB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B6B70F-4722-43CE-AA99-FB57625D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05" y="1690688"/>
            <a:ext cx="8470718" cy="51158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533332-ABD0-46DD-9B82-4E0C295CF8BC}"/>
              </a:ext>
            </a:extLst>
          </p:cNvPr>
          <p:cNvSpPr txBox="1"/>
          <p:nvPr/>
        </p:nvSpPr>
        <p:spPr>
          <a:xfrm>
            <a:off x="838200" y="4280061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riga D del sodio = 589 nm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6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36D3B-1CFB-401B-AD7D-E656E066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Configurazioni</a:t>
            </a: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dirty="0"/>
              <a:t>e 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82010-D6DA-4637-9540-7EDF788FD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R </a:t>
            </a:r>
            <a:r>
              <a:rPr lang="it-IT" dirty="0"/>
              <a:t>e </a:t>
            </a:r>
            <a:r>
              <a:rPr lang="it-IT" i="1" dirty="0"/>
              <a:t>S </a:t>
            </a:r>
            <a:r>
              <a:rPr lang="it-IT" dirty="0"/>
              <a:t>sono due descrittori che definiscono la configurazione di uno </a:t>
            </a:r>
            <a:r>
              <a:rPr lang="it-IT" dirty="0" err="1"/>
              <a:t>stereocentro</a:t>
            </a:r>
            <a:r>
              <a:rPr lang="it-IT" dirty="0"/>
              <a:t> attraverso </a:t>
            </a:r>
            <a:r>
              <a:rPr lang="en-US" dirty="0"/>
              <a:t>un set di </a:t>
            </a:r>
            <a:r>
              <a:rPr lang="en-US" dirty="0" err="1"/>
              <a:t>regole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Tale assegnazione non dice quale enantiomero è </a:t>
            </a:r>
            <a:r>
              <a:rPr lang="en-US" dirty="0" err="1"/>
              <a:t>destrogiro</a:t>
            </a:r>
            <a:r>
              <a:rPr lang="en-US" dirty="0"/>
              <a:t> e quale </a:t>
            </a:r>
            <a:r>
              <a:rPr lang="en-US" dirty="0" err="1"/>
              <a:t>levogiro</a:t>
            </a:r>
            <a:r>
              <a:rPr lang="en-US" dirty="0"/>
              <a:t>.</a:t>
            </a:r>
          </a:p>
          <a:p>
            <a:r>
              <a:rPr lang="it-IT" dirty="0"/>
              <a:t>Non c’è relazione tra la configurazione assoluta di una molecola e il segno della sua rotazione ottica.</a:t>
            </a:r>
            <a:endParaRPr lang="en-US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7E9C0079-2B2F-4C21-A37A-E386EB3E6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77961"/>
              </p:ext>
            </p:extLst>
          </p:nvPr>
        </p:nvGraphicFramePr>
        <p:xfrm>
          <a:off x="4480282" y="2916367"/>
          <a:ext cx="3864517" cy="128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S ChemDraw Drawing" r:id="rId3" imgW="2128477" imgH="706655" progId="ChemDraw.Document.6.0">
                  <p:embed/>
                </p:oleObj>
              </mc:Choice>
              <mc:Fallback>
                <p:oleObj name="CS ChemDraw Drawing" r:id="rId3" imgW="2128477" imgH="706655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7E9C0079-2B2F-4C21-A37A-E386EB3E6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0282" y="2916367"/>
                        <a:ext cx="3864517" cy="128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359ABE-2FE0-42A1-ABAE-913C6A7530E8}"/>
              </a:ext>
            </a:extLst>
          </p:cNvPr>
          <p:cNvSpPr txBox="1"/>
          <p:nvPr/>
        </p:nvSpPr>
        <p:spPr>
          <a:xfrm>
            <a:off x="2603240" y="3244334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6CA9B-E9AA-41E4-B36F-96534639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88C7C-0E56-426B-808B-92A07ACA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Regole di Priorità (</a:t>
            </a:r>
            <a:r>
              <a:rPr lang="it-IT" dirty="0" err="1"/>
              <a:t>Cahn</a:t>
            </a:r>
            <a:r>
              <a:rPr lang="it-IT" dirty="0"/>
              <a:t>, </a:t>
            </a:r>
            <a:r>
              <a:rPr lang="it-IT" dirty="0" err="1"/>
              <a:t>Ingold</a:t>
            </a:r>
            <a:r>
              <a:rPr lang="it-IT" dirty="0"/>
              <a:t>, </a:t>
            </a:r>
            <a:r>
              <a:rPr lang="it-IT" dirty="0" err="1"/>
              <a:t>Prelog</a:t>
            </a:r>
            <a:r>
              <a:rPr lang="it-IT" dirty="0"/>
              <a:t>)</a:t>
            </a:r>
          </a:p>
          <a:p>
            <a:r>
              <a:rPr lang="it-IT" dirty="0"/>
              <a:t>Ad ogni </a:t>
            </a:r>
            <a:r>
              <a:rPr lang="it-IT" i="1" dirty="0"/>
              <a:t>atomo </a:t>
            </a:r>
            <a:r>
              <a:rPr lang="it-IT" dirty="0"/>
              <a:t>legato direttamente allo </a:t>
            </a:r>
            <a:r>
              <a:rPr lang="it-IT" dirty="0" err="1"/>
              <a:t>stereocentro</a:t>
            </a:r>
            <a:r>
              <a:rPr lang="it-IT" dirty="0"/>
              <a:t> viene assegnata una priorità, sulla base del </a:t>
            </a:r>
            <a:r>
              <a:rPr lang="it-IT" b="1" dirty="0"/>
              <a:t>numero atomico</a:t>
            </a:r>
            <a:r>
              <a:rPr lang="it-IT" dirty="0"/>
              <a:t>. Più alto è il numero atomico, più alta la priorità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2AF53B-9775-433E-B18B-B02DF02F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4001294"/>
            <a:ext cx="9681882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2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B03EA-9059-43A1-B521-63C43287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A3D8D9-D9A4-41D3-9603-5FF6AD99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non si può assegnare una priorità sulla base del numero atomico dell’atomo legato allo </a:t>
            </a:r>
            <a:r>
              <a:rPr lang="it-IT" dirty="0" err="1"/>
              <a:t>stereocentro</a:t>
            </a:r>
            <a:r>
              <a:rPr lang="it-IT" dirty="0"/>
              <a:t>, si va al set di atomi </a:t>
            </a:r>
            <a:r>
              <a:rPr lang="en-US" dirty="0" err="1"/>
              <a:t>successivi</a:t>
            </a:r>
            <a:r>
              <a:rPr lang="en-US" dirty="0"/>
              <a:t>.</a:t>
            </a:r>
          </a:p>
          <a:p>
            <a:r>
              <a:rPr lang="it-IT" dirty="0"/>
              <a:t>La priorità viene assegnata alla prima </a:t>
            </a:r>
            <a:r>
              <a:rPr lang="en-US" dirty="0" err="1"/>
              <a:t>differenza</a:t>
            </a:r>
            <a:r>
              <a:rPr lang="en-US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DC139E-2930-4B21-93EA-F583EC38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3877876"/>
            <a:ext cx="9502588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36BC1-4BCB-4FE6-8970-A5690EC7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9D72F-5D0E-4FF6-8D8C-E146AF3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atomi che possiedono doppi o tripli legami sono considerati legati ad un numero equivalente di atomi simili con legami </a:t>
            </a:r>
            <a:r>
              <a:rPr lang="en-US" dirty="0" err="1"/>
              <a:t>singoli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7DDE94-889C-4016-9B17-8E4115C8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94" y="3513616"/>
            <a:ext cx="5127812" cy="2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601.jpg">
            <a:extLst>
              <a:ext uri="{FF2B5EF4-FFF2-40B4-BE49-F238E27FC236}">
                <a16:creationId xmlns:a16="http://schemas.microsoft.com/office/drawing/2014/main" id="{C1FE1D96-8BAC-46C0-B7F4-C86F37FF82B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8654"/>
          <a:stretch/>
        </p:blipFill>
        <p:spPr>
          <a:xfrm>
            <a:off x="208868" y="768247"/>
            <a:ext cx="7831137" cy="55786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B8B4D8-3452-4931-95F0-FF924645D5BE}"/>
              </a:ext>
            </a:extLst>
          </p:cNvPr>
          <p:cNvSpPr txBox="1"/>
          <p:nvPr/>
        </p:nvSpPr>
        <p:spPr>
          <a:xfrm>
            <a:off x="2725042" y="3971448"/>
            <a:ext cx="302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configurazionali</a:t>
            </a:r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6EBA823-1C4A-4A97-B19B-FCD091A74F59}"/>
              </a:ext>
            </a:extLst>
          </p:cNvPr>
          <p:cNvSpPr/>
          <p:nvPr/>
        </p:nvSpPr>
        <p:spPr>
          <a:xfrm>
            <a:off x="8343900" y="3086100"/>
            <a:ext cx="3050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conformazionali</a:t>
            </a:r>
            <a:endParaRPr lang="en-US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F98B275-0B38-415A-979C-8090633D0812}"/>
              </a:ext>
            </a:extLst>
          </p:cNvPr>
          <p:cNvSpPr/>
          <p:nvPr/>
        </p:nvSpPr>
        <p:spPr>
          <a:xfrm>
            <a:off x="9117331" y="2828925"/>
            <a:ext cx="45719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4E6816F-B260-43E6-A79E-8B2E1F971589}"/>
              </a:ext>
            </a:extLst>
          </p:cNvPr>
          <p:cNvSpPr/>
          <p:nvPr/>
        </p:nvSpPr>
        <p:spPr>
          <a:xfrm>
            <a:off x="8315325" y="3059431"/>
            <a:ext cx="305000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664DA0A-B517-4377-B2DE-1143502C8FF3}"/>
              </a:ext>
            </a:extLst>
          </p:cNvPr>
          <p:cNvSpPr/>
          <p:nvPr/>
        </p:nvSpPr>
        <p:spPr>
          <a:xfrm>
            <a:off x="8315325" y="3095625"/>
            <a:ext cx="4571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BD39DAB-983C-4880-9BA5-2208206E5BCC}"/>
              </a:ext>
            </a:extLst>
          </p:cNvPr>
          <p:cNvSpPr/>
          <p:nvPr/>
        </p:nvSpPr>
        <p:spPr>
          <a:xfrm>
            <a:off x="11327227" y="3086100"/>
            <a:ext cx="45719" cy="35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564271A-45A7-44C5-9843-A4EA66E5EB33}"/>
              </a:ext>
            </a:extLst>
          </p:cNvPr>
          <p:cNvSpPr/>
          <p:nvPr/>
        </p:nvSpPr>
        <p:spPr>
          <a:xfrm flipV="1">
            <a:off x="8333893" y="3413759"/>
            <a:ext cx="305000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601F530-6E7F-4BE6-9004-844F258D59EF}"/>
              </a:ext>
            </a:extLst>
          </p:cNvPr>
          <p:cNvSpPr/>
          <p:nvPr/>
        </p:nvSpPr>
        <p:spPr>
          <a:xfrm>
            <a:off x="7637144" y="2809875"/>
            <a:ext cx="152590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ED834-9A66-472A-A8D0-E81CA62A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17D3B5-FA89-4E98-9B59-75149F947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Assegnare la priorità ai quattro sostituenti secondo </a:t>
            </a:r>
            <a:r>
              <a:rPr lang="en-US" dirty="0"/>
              <a:t>le </a:t>
            </a:r>
            <a:r>
              <a:rPr lang="en-US" dirty="0" err="1"/>
              <a:t>Regole</a:t>
            </a:r>
            <a:r>
              <a:rPr lang="en-US" dirty="0"/>
              <a:t> di </a:t>
            </a:r>
            <a:r>
              <a:rPr lang="en-US" dirty="0" err="1"/>
              <a:t>Priorità</a:t>
            </a:r>
            <a:r>
              <a:rPr lang="en-US" dirty="0"/>
              <a:t>.</a:t>
            </a:r>
          </a:p>
          <a:p>
            <a:r>
              <a:rPr lang="it-IT" dirty="0"/>
              <a:t>Orientare la molecola in modo che il gruppo a priorità più bassa sia lontano dall’osservatore.</a:t>
            </a:r>
          </a:p>
          <a:p>
            <a:r>
              <a:rPr lang="it-IT" dirty="0"/>
              <a:t>Determinare la direzione di precessione degli altri tre gruppi cominciando da quello con la massima </a:t>
            </a:r>
            <a:r>
              <a:rPr lang="en-US" dirty="0" err="1"/>
              <a:t>priorità</a:t>
            </a:r>
            <a:r>
              <a:rPr lang="en-US" dirty="0"/>
              <a:t>:</a:t>
            </a:r>
          </a:p>
          <a:p>
            <a:r>
              <a:rPr lang="en-US" dirty="0" err="1"/>
              <a:t>senso</a:t>
            </a:r>
            <a:r>
              <a:rPr lang="en-US" dirty="0"/>
              <a:t> </a:t>
            </a:r>
            <a:r>
              <a:rPr lang="en-US" dirty="0" err="1"/>
              <a:t>orario</a:t>
            </a:r>
            <a:r>
              <a:rPr lang="en-US" dirty="0"/>
              <a:t> = </a:t>
            </a:r>
            <a:r>
              <a:rPr lang="en-US" b="1" i="1" dirty="0"/>
              <a:t>R </a:t>
            </a:r>
            <a:r>
              <a:rPr lang="en-US" dirty="0"/>
              <a:t>(</a:t>
            </a:r>
            <a:r>
              <a:rPr lang="en-US" i="1" dirty="0"/>
              <a:t>rectus</a:t>
            </a:r>
            <a:r>
              <a:rPr lang="en-US" dirty="0"/>
              <a:t>)</a:t>
            </a:r>
          </a:p>
          <a:p>
            <a:r>
              <a:rPr lang="en-US" dirty="0" err="1"/>
              <a:t>senso</a:t>
            </a:r>
            <a:r>
              <a:rPr lang="en-US" dirty="0"/>
              <a:t> </a:t>
            </a:r>
            <a:r>
              <a:rPr lang="en-US" dirty="0" err="1"/>
              <a:t>antiorario</a:t>
            </a:r>
            <a:r>
              <a:rPr lang="en-US" dirty="0"/>
              <a:t> = </a:t>
            </a:r>
            <a:r>
              <a:rPr lang="en-US" b="1" i="1" dirty="0"/>
              <a:t>S </a:t>
            </a:r>
            <a:r>
              <a:rPr lang="en-US" dirty="0"/>
              <a:t>(</a:t>
            </a:r>
            <a:r>
              <a:rPr lang="en-US" i="1" dirty="0"/>
              <a:t>sinister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28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2EC52-ACCC-4382-BE14-90B721D5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013FDB-324A-4F8F-A641-E1EDD366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88" y="1690688"/>
            <a:ext cx="8095312" cy="47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418A6-DD49-45E5-ADA0-8A94823C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0B3348-05A7-4546-AA49-1F8DFA0C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53" y="1304364"/>
            <a:ext cx="8713694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30E0E-042F-40BA-9734-CB2AAEE3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Esercizi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854B492-47B5-46C3-A511-74CC92FFA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728" y="1825625"/>
            <a:ext cx="5894544" cy="435133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93CFD47-7D0C-47CF-919D-23B3C1E70C32}"/>
              </a:ext>
            </a:extLst>
          </p:cNvPr>
          <p:cNvSpPr/>
          <p:nvPr/>
        </p:nvSpPr>
        <p:spPr>
          <a:xfrm>
            <a:off x="3909270" y="2139193"/>
            <a:ext cx="260058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45759F-15FA-4EFD-8123-14A347B3B94D}"/>
              </a:ext>
            </a:extLst>
          </p:cNvPr>
          <p:cNvSpPr/>
          <p:nvPr/>
        </p:nvSpPr>
        <p:spPr>
          <a:xfrm>
            <a:off x="5645791" y="2399252"/>
            <a:ext cx="260058" cy="23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E35009F-0690-448E-AE55-51793721CEF0}"/>
              </a:ext>
            </a:extLst>
          </p:cNvPr>
          <p:cNvSpPr/>
          <p:nvPr/>
        </p:nvSpPr>
        <p:spPr>
          <a:xfrm>
            <a:off x="8019874" y="2583809"/>
            <a:ext cx="14261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133A628-BE24-4FD9-9591-2D59BAC0C0BB}"/>
              </a:ext>
            </a:extLst>
          </p:cNvPr>
          <p:cNvSpPr/>
          <p:nvPr/>
        </p:nvSpPr>
        <p:spPr>
          <a:xfrm>
            <a:off x="5528344" y="3473042"/>
            <a:ext cx="18036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6A3F572-01FD-4598-A089-429101DAE456}"/>
              </a:ext>
            </a:extLst>
          </p:cNvPr>
          <p:cNvSpPr/>
          <p:nvPr/>
        </p:nvSpPr>
        <p:spPr>
          <a:xfrm>
            <a:off x="5528343" y="4588776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78E97E8-9CDA-43C2-9FE3-1289398F61A0}"/>
              </a:ext>
            </a:extLst>
          </p:cNvPr>
          <p:cNvSpPr/>
          <p:nvPr/>
        </p:nvSpPr>
        <p:spPr>
          <a:xfrm>
            <a:off x="5790500" y="4571998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FFDD232-E5C8-4493-ACE7-93D655145A69}"/>
              </a:ext>
            </a:extLst>
          </p:cNvPr>
          <p:cNvSpPr/>
          <p:nvPr/>
        </p:nvSpPr>
        <p:spPr>
          <a:xfrm>
            <a:off x="5826154" y="5257034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D2E55-A87B-4F20-AB42-7F3C87F1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Talidomide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7E1A61-B3CE-4185-AC3A-F6A742BFF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353" y="1690688"/>
            <a:ext cx="5414682" cy="18467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3174F8-715C-4C42-ABFD-BF43D79093BB}"/>
              </a:ext>
            </a:extLst>
          </p:cNvPr>
          <p:cNvSpPr txBox="1"/>
          <p:nvPr/>
        </p:nvSpPr>
        <p:spPr>
          <a:xfrm>
            <a:off x="6291744" y="3704877"/>
            <a:ext cx="97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sedativo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6A6F7E-1DE7-4174-8CBD-E761EEB9973D}"/>
              </a:ext>
            </a:extLst>
          </p:cNvPr>
          <p:cNvSpPr txBox="1"/>
          <p:nvPr/>
        </p:nvSpPr>
        <p:spPr>
          <a:xfrm>
            <a:off x="8929731" y="3704877"/>
            <a:ext cx="2213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Teratogeno</a:t>
            </a:r>
          </a:p>
          <a:p>
            <a:r>
              <a:rPr lang="it-IT" sz="1200" dirty="0"/>
              <a:t>produce anomalie nell’embrione</a:t>
            </a:r>
            <a:endParaRPr lang="en-US" sz="12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CF086C1-7A62-4743-8F4F-FDC03A02955E}"/>
              </a:ext>
            </a:extLst>
          </p:cNvPr>
          <p:cNvSpPr/>
          <p:nvPr/>
        </p:nvSpPr>
        <p:spPr>
          <a:xfrm>
            <a:off x="172777" y="2413337"/>
            <a:ext cx="5414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1953: </a:t>
            </a:r>
            <a:r>
              <a:rPr lang="it-IT" dirty="0">
                <a:solidFill>
                  <a:srgbClr val="000000"/>
                </a:solidFill>
                <a:latin typeface="WOJXYB+HelveticaNeue"/>
              </a:rPr>
              <a:t>scoperto in Germania</a:t>
            </a:r>
          </a:p>
          <a:p>
            <a:r>
              <a:rPr lang="it-IT" dirty="0">
                <a:solidFill>
                  <a:srgbClr val="000000"/>
                </a:solidFill>
                <a:latin typeface="WOJXYB+HelveticaNeue"/>
              </a:rPr>
              <a:t>1957: commercializzato come farmaco da banco</a:t>
            </a: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1957-1961: </a:t>
            </a:r>
            <a:r>
              <a:rPr lang="it-IT" dirty="0">
                <a:solidFill>
                  <a:srgbClr val="000000"/>
                </a:solidFill>
                <a:latin typeface="WOJXYB+HelveticaNeue"/>
              </a:rPr>
              <a:t>ampiamente usato contro le nausee mattutine nelle donne in gravidanza </a:t>
            </a:r>
            <a:endParaRPr lang="en-US" dirty="0">
              <a:solidFill>
                <a:srgbClr val="000000"/>
              </a:solidFill>
              <a:latin typeface="WOJXYB+HelveticaNeue"/>
            </a:endParaRP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1957-1960: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abnorme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incidenza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focomelia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: 10.000 - 20.000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casi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mondo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. 50%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mortalità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1961-1962: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ritirato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dal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mercato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59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31E4C-452A-4EF3-8063-70C56ACC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con due o più </a:t>
            </a:r>
            <a:r>
              <a:rPr lang="it-IT" dirty="0" err="1"/>
              <a:t>stereocentri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47A9F-5EE7-4D98-91E3-E907B959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Diastereomeri</a:t>
            </a:r>
            <a:r>
              <a:rPr lang="en-US" dirty="0"/>
              <a:t> o </a:t>
            </a:r>
            <a:r>
              <a:rPr lang="en-US" dirty="0" err="1"/>
              <a:t>diastereoisomeri</a:t>
            </a:r>
            <a:r>
              <a:rPr lang="en-US" dirty="0"/>
              <a:t>: </a:t>
            </a:r>
            <a:r>
              <a:rPr lang="it-IT" dirty="0"/>
              <a:t>stereoisomeri che non sono immagini </a:t>
            </a:r>
            <a:r>
              <a:rPr lang="en-US" dirty="0" err="1"/>
              <a:t>speculari</a:t>
            </a:r>
            <a:r>
              <a:rPr lang="en-US" dirty="0"/>
              <a:t>.</a:t>
            </a:r>
          </a:p>
          <a:p>
            <a:r>
              <a:rPr lang="it-IT" dirty="0"/>
              <a:t>I </a:t>
            </a:r>
            <a:r>
              <a:rPr lang="it-IT" dirty="0" err="1"/>
              <a:t>diastereomeri</a:t>
            </a:r>
            <a:r>
              <a:rPr lang="it-IT" dirty="0"/>
              <a:t> hanno differenti proprietà </a:t>
            </a:r>
            <a:r>
              <a:rPr lang="en-US" dirty="0" err="1"/>
              <a:t>fisiche</a:t>
            </a:r>
            <a:r>
              <a:rPr lang="en-US" dirty="0"/>
              <a:t>.</a:t>
            </a:r>
          </a:p>
          <a:p>
            <a:r>
              <a:rPr lang="it-IT" i="1" dirty="0"/>
              <a:t>n </a:t>
            </a:r>
            <a:r>
              <a:rPr lang="it-IT" dirty="0"/>
              <a:t>carboni chirali ⇒ 2</a:t>
            </a:r>
            <a:r>
              <a:rPr lang="it-IT" i="1" baseline="30000" dirty="0"/>
              <a:t>n</a:t>
            </a:r>
            <a:r>
              <a:rPr lang="it-IT" i="1" dirty="0"/>
              <a:t> </a:t>
            </a:r>
            <a:r>
              <a:rPr lang="it-IT" dirty="0"/>
              <a:t>possibili stereoisomeri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7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6B5A5-62AB-465D-AC2E-C7794797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Diastereoisomeri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9BE34-DA28-4B56-AD33-369E0BEA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Quando un composto ha più di uno </a:t>
            </a:r>
            <a:r>
              <a:rPr lang="it-IT" dirty="0" err="1"/>
              <a:t>stereocentro</a:t>
            </a:r>
            <a:r>
              <a:rPr lang="it-IT" dirty="0"/>
              <a:t>, le configurazioni R e S  devono essere assegnate a ognuno di essi.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i="1" dirty="0"/>
              <a:t>2S,3R</a:t>
            </a:r>
            <a:r>
              <a:rPr lang="en-US" dirty="0"/>
              <a:t>)-2,3,4-triidrossibutanale (</a:t>
            </a:r>
            <a:r>
              <a:rPr lang="en-US" dirty="0" err="1"/>
              <a:t>treosio</a:t>
            </a:r>
            <a:r>
              <a:rPr lang="en-US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ABCC0A-F8A5-40D5-B7F0-C0352B88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380" y="2883674"/>
            <a:ext cx="3693459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8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19A22-F5DF-4647-B54D-4080B9DD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864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Diastereoisomeri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0FB25A-4409-4CB3-8563-4E7B1FF4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8" y="1309712"/>
            <a:ext cx="4231341" cy="14702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9614E6-3270-47B3-BDF5-6AC68B21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16" y="2635275"/>
            <a:ext cx="9405986" cy="329370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15E582A-ED1D-4F3C-8854-DF90F037F563}"/>
              </a:ext>
            </a:extLst>
          </p:cNvPr>
          <p:cNvSpPr/>
          <p:nvPr/>
        </p:nvSpPr>
        <p:spPr>
          <a:xfrm>
            <a:off x="3364892" y="6214037"/>
            <a:ext cx="6533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941000"/>
                </a:solidFill>
                <a:latin typeface="BCBLZX+Verdana"/>
              </a:rPr>
              <a:t>In generale: n centri </a:t>
            </a:r>
            <a:r>
              <a:rPr lang="it-IT" sz="2400" dirty="0" err="1">
                <a:solidFill>
                  <a:srgbClr val="941000"/>
                </a:solidFill>
                <a:latin typeface="BCBLZX+Verdana"/>
              </a:rPr>
              <a:t>stereogenici</a:t>
            </a:r>
            <a:r>
              <a:rPr lang="it-IT" sz="2400" dirty="0">
                <a:solidFill>
                  <a:srgbClr val="941000"/>
                </a:solidFill>
                <a:latin typeface="BCBLZX+Verdana"/>
              </a:rPr>
              <a:t>, 2</a:t>
            </a:r>
            <a:r>
              <a:rPr lang="it-IT" sz="2400" baseline="30000" dirty="0">
                <a:solidFill>
                  <a:srgbClr val="941000"/>
                </a:solidFill>
                <a:latin typeface="BCBLZX+Verdana"/>
              </a:rPr>
              <a:t>n</a:t>
            </a:r>
            <a:r>
              <a:rPr lang="it-IT" sz="2400" dirty="0">
                <a:solidFill>
                  <a:srgbClr val="941000"/>
                </a:solidFill>
                <a:latin typeface="BCBLZX+Verdana"/>
              </a:rPr>
              <a:t> stereoisomeri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2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77CFA-583C-478D-9746-8F8EE3DA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0573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Composti </a:t>
            </a:r>
            <a:r>
              <a:rPr lang="it-IT" dirty="0" err="1"/>
              <a:t>meso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E275D3-A829-4C4A-9067-EB33FD71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9" y="1640209"/>
            <a:ext cx="2725271" cy="20260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C9D57C7-951B-4E00-A7A2-D0C5F6326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4"/>
          <a:stretch/>
        </p:blipFill>
        <p:spPr>
          <a:xfrm>
            <a:off x="785932" y="3429000"/>
            <a:ext cx="10183906" cy="3297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B65A6-521F-9647-B10F-29B9254940AA}"/>
              </a:ext>
            </a:extLst>
          </p:cNvPr>
          <p:cNvSpPr txBox="1"/>
          <p:nvPr/>
        </p:nvSpPr>
        <p:spPr>
          <a:xfrm>
            <a:off x="169333" y="1106312"/>
            <a:ext cx="1169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Si definisce composto meso un composto chimico la cui molecola contiene più stereocentri ma nel suo complesso, a causa dell'esistenza di un piano di simmetria interno, risulta otticamente inattivo. </a:t>
            </a:r>
          </a:p>
        </p:txBody>
      </p:sp>
    </p:spTree>
    <p:extLst>
      <p:ext uri="{BB962C8B-B14F-4D97-AF65-F5344CB8AC3E}">
        <p14:creationId xmlns:p14="http://schemas.microsoft.com/office/powerpoint/2010/main" val="197626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C86C7-6012-40A8-82DB-9D08AE78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</a:t>
            </a:r>
            <a:r>
              <a:rPr lang="it-IT" dirty="0" err="1"/>
              <a:t>meso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246E6E-22DD-43DF-8135-E7593065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95" y="1690688"/>
            <a:ext cx="7315200" cy="39534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57F6A1-1F3E-4AA9-8325-D4454B6DEC21}"/>
              </a:ext>
            </a:extLst>
          </p:cNvPr>
          <p:cNvSpPr txBox="1"/>
          <p:nvPr/>
        </p:nvSpPr>
        <p:spPr>
          <a:xfrm>
            <a:off x="989900" y="5825913"/>
            <a:ext cx="984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 composti </a:t>
            </a:r>
            <a:r>
              <a:rPr lang="it-IT" sz="2800" dirty="0" err="1"/>
              <a:t>meso</a:t>
            </a:r>
            <a:r>
              <a:rPr lang="it-IT" sz="2800" dirty="0"/>
              <a:t> posseggono un piano di simmetria e sono achirali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9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AC109-7FC6-4A29-A62B-853DB9ED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Stereoisomeri</a:t>
            </a:r>
            <a:r>
              <a:rPr lang="en-US" dirty="0"/>
              <a:t>: </a:t>
            </a:r>
            <a:r>
              <a:rPr lang="en-US" dirty="0" err="1"/>
              <a:t>definizioni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13DFA8-52F5-45BE-BC77-3A4BCC88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4823"/>
          </a:xfrm>
        </p:spPr>
        <p:txBody>
          <a:bodyPr/>
          <a:lstStyle/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conformazionali</a:t>
            </a:r>
            <a:r>
              <a:rPr lang="en-US" dirty="0"/>
              <a:t>: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interconvertono</a:t>
            </a:r>
            <a:r>
              <a:rPr lang="en-US" dirty="0"/>
              <a:t> </a:t>
            </a:r>
            <a:r>
              <a:rPr lang="it-IT" dirty="0"/>
              <a:t>per rotazione attorno a un legame</a:t>
            </a:r>
          </a:p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configurazionali</a:t>
            </a:r>
            <a:r>
              <a:rPr lang="en-US" dirty="0"/>
              <a:t>: non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interconvertirsi</a:t>
            </a:r>
            <a:r>
              <a:rPr lang="en-US" dirty="0"/>
              <a:t> senza </a:t>
            </a:r>
            <a:r>
              <a:rPr lang="en-US" dirty="0" err="1"/>
              <a:t>rompere</a:t>
            </a:r>
            <a:r>
              <a:rPr lang="en-US" dirty="0"/>
              <a:t> </a:t>
            </a:r>
            <a:r>
              <a:rPr lang="en-US" dirty="0" err="1"/>
              <a:t>legami</a:t>
            </a:r>
            <a:r>
              <a:rPr lang="en-US" dirty="0"/>
              <a:t>:</a:t>
            </a:r>
          </a:p>
          <a:p>
            <a:pPr lvl="1"/>
            <a:r>
              <a:rPr lang="it-IT" dirty="0"/>
              <a:t>Enantiomeri: stereoisomeri che sono immagini speculari </a:t>
            </a:r>
            <a:r>
              <a:rPr lang="en-US" i="1" dirty="0"/>
              <a:t>non </a:t>
            </a:r>
            <a:r>
              <a:rPr lang="en-US" dirty="0" err="1"/>
              <a:t>sovrapponibili</a:t>
            </a:r>
            <a:r>
              <a:rPr lang="en-US" dirty="0"/>
              <a:t>.</a:t>
            </a:r>
          </a:p>
          <a:p>
            <a:pPr lvl="1"/>
            <a:r>
              <a:rPr lang="it-IT" dirty="0" err="1"/>
              <a:t>Diastereomeri</a:t>
            </a:r>
            <a:r>
              <a:rPr lang="it-IT" dirty="0"/>
              <a:t>: stereoisomeri che non sono immagini </a:t>
            </a:r>
            <a:r>
              <a:rPr lang="en-US" dirty="0" err="1"/>
              <a:t>speculari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118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BA710-2C3E-4EE6-BB3A-9D7B9AFF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tartarico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62E0C0-F4D0-4501-981A-CED8962C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621747"/>
            <a:ext cx="10363200" cy="45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345B66-D2C7-4276-B748-7E7795B8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0"/>
            <a:ext cx="9227128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C60449-AC46-4BA1-A4E8-467B7898939C}"/>
              </a:ext>
            </a:extLst>
          </p:cNvPr>
          <p:cNvSpPr txBox="1"/>
          <p:nvPr/>
        </p:nvSpPr>
        <p:spPr>
          <a:xfrm>
            <a:off x="5595457" y="6157519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Sali dell’acido tartarico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9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869B5-3BFD-4912-BC46-B20F0E41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7B8934-2DD6-4EFA-8419-392F2022F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1,3-dibromociclopentano, 2 </a:t>
            </a:r>
            <a:r>
              <a:rPr lang="it-IT" dirty="0" err="1"/>
              <a:t>stereocentri</a:t>
            </a:r>
            <a:r>
              <a:rPr lang="it-IT" dirty="0"/>
              <a:t>, al massimo 4 stereoisomeri (2</a:t>
            </a:r>
            <a:r>
              <a:rPr lang="it-IT" baseline="30000" dirty="0"/>
              <a:t>n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L’isomero </a:t>
            </a:r>
            <a:r>
              <a:rPr lang="it-IT" i="1" dirty="0"/>
              <a:t>cis</a:t>
            </a:r>
            <a:r>
              <a:rPr lang="it-IT" dirty="0"/>
              <a:t> A e l’isomero </a:t>
            </a:r>
            <a:r>
              <a:rPr lang="it-IT" i="1" dirty="0"/>
              <a:t>trans</a:t>
            </a:r>
            <a:r>
              <a:rPr lang="it-IT" dirty="0"/>
              <a:t> B sono stereoisomeri ma non immagini speculari, sono </a:t>
            </a:r>
            <a:r>
              <a:rPr lang="it-IT" dirty="0" err="1"/>
              <a:t>diastereoisomeri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C5980F-A378-48C2-9347-5E378C8A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59" y="2308412"/>
            <a:ext cx="2294965" cy="11205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E3CB04-1851-42D6-8BA9-050FBAAF7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"/>
          <a:stretch/>
        </p:blipFill>
        <p:spPr>
          <a:xfrm>
            <a:off x="3607266" y="4779261"/>
            <a:ext cx="3385619" cy="17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5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21E2A-7254-4D58-BC8C-C27CFD79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0BBE049-C53F-4AA0-8E26-48EF93000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1126"/>
            <a:ext cx="10327341" cy="398929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0E4FF0B-6A7D-4C62-855E-1E5115E9B558}"/>
              </a:ext>
            </a:extLst>
          </p:cNvPr>
          <p:cNvSpPr/>
          <p:nvPr/>
        </p:nvSpPr>
        <p:spPr>
          <a:xfrm>
            <a:off x="3048000" y="54482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BCBLZX+Verdana"/>
              </a:rPr>
              <a:t>Le due immagini speculari sono identiche, l’isomero </a:t>
            </a:r>
            <a:r>
              <a:rPr lang="it-IT" i="1" dirty="0">
                <a:solidFill>
                  <a:srgbClr val="000000"/>
                </a:solidFill>
                <a:latin typeface="BCBLZX+Verdana"/>
              </a:rPr>
              <a:t>cis</a:t>
            </a:r>
            <a:r>
              <a:rPr lang="it-IT" dirty="0">
                <a:solidFill>
                  <a:srgbClr val="000000"/>
                </a:solidFill>
                <a:latin typeface="BCBLZX+Verdana"/>
              </a:rPr>
              <a:t> è un composto </a:t>
            </a:r>
            <a:r>
              <a:rPr lang="it-IT" dirty="0" err="1">
                <a:solidFill>
                  <a:srgbClr val="000000"/>
                </a:solidFill>
                <a:latin typeface="BCBLZX+Verdana"/>
              </a:rPr>
              <a:t>meso</a:t>
            </a:r>
            <a:r>
              <a:rPr lang="it-IT" dirty="0">
                <a:solidFill>
                  <a:srgbClr val="000000"/>
                </a:solidFill>
                <a:latin typeface="BCBLZX+Verdana"/>
              </a:rPr>
              <a:t> achirale</a:t>
            </a:r>
            <a:endParaRPr lang="en-US" dirty="0">
              <a:solidFill>
                <a:srgbClr val="000000"/>
              </a:solidFill>
              <a:latin typeface="BCBLZX+Verdana"/>
            </a:endParaRPr>
          </a:p>
        </p:txBody>
      </p:sp>
    </p:spTree>
    <p:extLst>
      <p:ext uri="{BB962C8B-B14F-4D97-AF65-F5344CB8AC3E}">
        <p14:creationId xmlns:p14="http://schemas.microsoft.com/office/powerpoint/2010/main" val="929022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21E2A-7254-4D58-BC8C-C27CFD79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E4FF0B-6A7D-4C62-855E-1E5115E9B558}"/>
              </a:ext>
            </a:extLst>
          </p:cNvPr>
          <p:cNvSpPr/>
          <p:nvPr/>
        </p:nvSpPr>
        <p:spPr>
          <a:xfrm>
            <a:off x="3047999" y="5448256"/>
            <a:ext cx="706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</a:t>
            </a:r>
            <a:r>
              <a:rPr lang="it-IT" dirty="0" err="1"/>
              <a:t>somero</a:t>
            </a:r>
            <a:r>
              <a:rPr lang="it-IT" dirty="0"/>
              <a:t> </a:t>
            </a:r>
            <a:r>
              <a:rPr lang="it-IT" i="1" dirty="0"/>
              <a:t>trans</a:t>
            </a:r>
            <a:r>
              <a:rPr lang="it-IT" dirty="0"/>
              <a:t> (B) non è sovrapponibile alla sua immagine speculare (C),  (B) e (C) sono enantiomeri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FC654F-FD79-46C0-B65A-EA9DCA1C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2" y="1380564"/>
            <a:ext cx="9897035" cy="40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9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6D5FA-D965-42D3-84AD-1874BFC9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Indica se i seguenti </a:t>
            </a:r>
            <a:r>
              <a:rPr lang="it-IT" dirty="0" err="1"/>
              <a:t>dimetilcicloesani</a:t>
            </a:r>
            <a:r>
              <a:rPr lang="it-IT" dirty="0"/>
              <a:t> sono chirali, achirali o </a:t>
            </a:r>
            <a:r>
              <a:rPr lang="it-IT" dirty="0" err="1"/>
              <a:t>meso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9D6F73-D786-4F90-9877-A19FEB55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52" y="1857337"/>
            <a:ext cx="9646024" cy="485887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816DF3F-8AB0-4D70-B4FD-F8223A6D3E40}"/>
              </a:ext>
            </a:extLst>
          </p:cNvPr>
          <p:cNvSpPr/>
          <p:nvPr/>
        </p:nvSpPr>
        <p:spPr>
          <a:xfrm>
            <a:off x="1837189" y="5855514"/>
            <a:ext cx="6140741" cy="37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749B383-ADBB-48DE-8B17-9BDF98824CC6}"/>
              </a:ext>
            </a:extLst>
          </p:cNvPr>
          <p:cNvSpPr/>
          <p:nvPr/>
        </p:nvSpPr>
        <p:spPr>
          <a:xfrm>
            <a:off x="1837189" y="3748742"/>
            <a:ext cx="6140741" cy="37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1634E04-AD11-401D-89AF-1C981807FF63}"/>
              </a:ext>
            </a:extLst>
          </p:cNvPr>
          <p:cNvSpPr/>
          <p:nvPr/>
        </p:nvSpPr>
        <p:spPr>
          <a:xfrm>
            <a:off x="8355435" y="4613945"/>
            <a:ext cx="1208015" cy="32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4FA71-C4E6-448E-9F25-CF41C95C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Isomeri</a:t>
            </a:r>
            <a:r>
              <a:rPr lang="en-US" dirty="0"/>
              <a:t> </a:t>
            </a:r>
            <a:r>
              <a:rPr lang="en-US" dirty="0" err="1"/>
              <a:t>conformazionali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9F720-85C9-450D-AA23-BFF664EB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6158"/>
          </a:xfrm>
        </p:spPr>
        <p:txBody>
          <a:bodyPr/>
          <a:lstStyle/>
          <a:p>
            <a:r>
              <a:rPr lang="it-IT" dirty="0"/>
              <a:t>Sono strutture che risultano dalla libera rotazione attorno a un legame singolo.</a:t>
            </a:r>
          </a:p>
          <a:p>
            <a:r>
              <a:rPr lang="it-IT" dirty="0"/>
              <a:t>Possono differire in energia.</a:t>
            </a:r>
          </a:p>
          <a:p>
            <a:pPr lvl="1"/>
            <a:r>
              <a:rPr lang="it-IT" dirty="0"/>
              <a:t>Prevale il </a:t>
            </a:r>
            <a:r>
              <a:rPr lang="it-IT" dirty="0" err="1"/>
              <a:t>conformero</a:t>
            </a:r>
            <a:r>
              <a:rPr lang="it-IT" dirty="0"/>
              <a:t> a energia più bassa.</a:t>
            </a:r>
          </a:p>
          <a:p>
            <a:r>
              <a:rPr lang="it-IT" dirty="0"/>
              <a:t>Le molecole ruotano costantemente attraverso tutte le conformazioni possibili.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4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074F1E-6A8D-4B86-9B8C-38B7DD2B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Stereoisomeria</a:t>
            </a:r>
            <a:r>
              <a:rPr lang="en-US" dirty="0"/>
              <a:t> </a:t>
            </a:r>
            <a:r>
              <a:rPr lang="en-US" dirty="0" err="1"/>
              <a:t>configurazionale</a:t>
            </a:r>
            <a:br>
              <a:rPr lang="en-US" dirty="0"/>
            </a:br>
            <a:r>
              <a:rPr lang="en-US" dirty="0"/>
              <a:t>CHIRALITA’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C6DD61-69DD-4C4E-869B-FB1873A26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oggetto ha un’immagine speculare: le due immagini speculari possono o non possono essere sovrapponibili</a:t>
            </a:r>
          </a:p>
          <a:p>
            <a:r>
              <a:rPr lang="it-IT" dirty="0"/>
              <a:t>Alcune molecole sono come le mani. La mano destra e la sinistra sono immagini speculari, ma non sono identiche: non sono sovrapponibili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22033C-F0DE-46B9-94AF-39D60547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26" y="3826106"/>
            <a:ext cx="5782233" cy="23508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5F3292-FC1B-4A43-9964-2DF88F8CE248}"/>
              </a:ext>
            </a:extLst>
          </p:cNvPr>
          <p:cNvSpPr txBox="1"/>
          <p:nvPr/>
        </p:nvSpPr>
        <p:spPr>
          <a:xfrm>
            <a:off x="3070371" y="6308209"/>
            <a:ext cx="624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mano sinistra                   mano destra        non sono sovrapponibili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8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6C0F2-E21E-4740-A32E-867875F1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Achiralità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Picture 1" descr="0602.jpg">
            <a:extLst>
              <a:ext uri="{FF2B5EF4-FFF2-40B4-BE49-F238E27FC236}">
                <a16:creationId xmlns:a16="http://schemas.microsoft.com/office/drawing/2014/main" id="{0B86F969-9E4B-4E44-8E2F-638419CAF4B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 cstate="print">
            <a:lum/>
          </a:blip>
          <a:srcRect b="25136"/>
          <a:stretch/>
        </p:blipFill>
        <p:spPr>
          <a:xfrm>
            <a:off x="1524000" y="2313811"/>
            <a:ext cx="9144000" cy="2526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DE160D-48DC-41CD-9C49-CFF11DB23814}"/>
              </a:ext>
            </a:extLst>
          </p:cNvPr>
          <p:cNvSpPr txBox="1"/>
          <p:nvPr/>
        </p:nvSpPr>
        <p:spPr>
          <a:xfrm>
            <a:off x="1524000" y="5536734"/>
            <a:ext cx="907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un oggetto o una molecola ha un piano di simmetria, è achirale e le due immagini speculari sono sovrapponibili, sono identiche, sono lo stesso oggetto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5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BF301-B2D1-4628-86BF-0FCD5F3A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Chiralità</a:t>
            </a:r>
            <a:r>
              <a:rPr lang="en-US" dirty="0"/>
              <a:t> e </a:t>
            </a:r>
            <a:r>
              <a:rPr lang="en-US" dirty="0" err="1"/>
              <a:t>Simmetria</a:t>
            </a:r>
            <a:r>
              <a:rPr lang="en-US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D711E2-02C2-42BD-90BF-A58D134B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1690688"/>
            <a:ext cx="7623111" cy="4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D3624-4058-455A-AE45-C49D5514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Carbonio</a:t>
            </a:r>
            <a:r>
              <a:rPr lang="en-US" dirty="0"/>
              <a:t> </a:t>
            </a:r>
            <a:r>
              <a:rPr lang="en-US" dirty="0" err="1"/>
              <a:t>stereogenico</a:t>
            </a:r>
            <a:r>
              <a:rPr lang="en-US" dirty="0"/>
              <a:t> o </a:t>
            </a:r>
            <a:r>
              <a:rPr lang="en-US" dirty="0" err="1"/>
              <a:t>stereocentro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45C9F-1B42-490D-B37F-99197EB03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Un carbonio </a:t>
            </a:r>
            <a:r>
              <a:rPr lang="it-IT" dirty="0" err="1"/>
              <a:t>stereogenico</a:t>
            </a:r>
            <a:r>
              <a:rPr lang="it-IT" dirty="0"/>
              <a:t> è </a:t>
            </a:r>
            <a:r>
              <a:rPr lang="it-IT" i="1" dirty="0"/>
              <a:t>tetraedrico </a:t>
            </a:r>
            <a:r>
              <a:rPr lang="it-IT" dirty="0"/>
              <a:t>(sp</a:t>
            </a:r>
            <a:r>
              <a:rPr lang="it-IT" baseline="30000" dirty="0"/>
              <a:t>3</a:t>
            </a:r>
            <a:r>
              <a:rPr lang="it-IT" dirty="0"/>
              <a:t>) ed ha quattro sostituenti diversi: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Una molecola chirale ha uno </a:t>
            </a:r>
            <a:r>
              <a:rPr lang="it-IT" dirty="0" err="1"/>
              <a:t>stereocentro</a:t>
            </a:r>
            <a:r>
              <a:rPr lang="it-IT" dirty="0"/>
              <a:t>, è </a:t>
            </a:r>
            <a:r>
              <a:rPr lang="en-US" i="1" dirty="0" err="1"/>
              <a:t>dissimmetrica</a:t>
            </a:r>
            <a:r>
              <a:rPr lang="en-US" dirty="0"/>
              <a:t>.</a:t>
            </a:r>
          </a:p>
          <a:p>
            <a:r>
              <a:rPr lang="it-IT" dirty="0"/>
              <a:t> Esiste in due forme, immagini speculari non sovrapponibili, che formano una </a:t>
            </a:r>
            <a:r>
              <a:rPr lang="it-IT" i="1" dirty="0"/>
              <a:t>coppia di </a:t>
            </a:r>
            <a:r>
              <a:rPr lang="en-US" i="1" dirty="0" err="1"/>
              <a:t>enantiomeri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CCB12E-2ED0-4F27-B2AF-A01B63F2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17" y="2493093"/>
            <a:ext cx="8390965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4F40C-E5BD-41CD-A726-BAD6EA7F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Enantiomeri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95C4FF-69EE-40EF-AF59-4C60E5720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0086" y="2178744"/>
            <a:ext cx="1900518" cy="111162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1BD136-9DF1-4899-85DE-3EA9C98FCD93}"/>
              </a:ext>
            </a:extLst>
          </p:cNvPr>
          <p:cNvSpPr txBox="1"/>
          <p:nvPr/>
        </p:nvSpPr>
        <p:spPr>
          <a:xfrm>
            <a:off x="3692391" y="2354226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066D02C-4310-4D5A-90B9-71DBC8CAB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75524"/>
              </p:ext>
            </p:extLst>
          </p:nvPr>
        </p:nvGraphicFramePr>
        <p:xfrm>
          <a:off x="1940843" y="4190520"/>
          <a:ext cx="1651199" cy="94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5" imgW="910942" imgH="520875" progId="ChemDraw.Document.6.0">
                  <p:embed/>
                </p:oleObj>
              </mc:Choice>
              <mc:Fallback>
                <p:oleObj name="CS ChemDraw Drawing" r:id="rId5" imgW="910942" imgH="520875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066D02C-4310-4D5A-90B9-71DBC8C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0843" y="4190520"/>
                        <a:ext cx="1651199" cy="94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2773094-43A3-4B88-AF0C-A6AEDD401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042" y="3069712"/>
            <a:ext cx="1290918" cy="2698376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09F335D-A7AC-411B-B8DB-BE232D23A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52406"/>
              </p:ext>
            </p:extLst>
          </p:nvPr>
        </p:nvGraphicFramePr>
        <p:xfrm>
          <a:off x="4888136" y="4191278"/>
          <a:ext cx="1646023" cy="94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8" imgW="909405" imgH="520875" progId="ChemDraw.Document.6.0">
                  <p:embed/>
                </p:oleObj>
              </mc:Choice>
              <mc:Fallback>
                <p:oleObj name="CS ChemDraw Drawing" r:id="rId8" imgW="909405" imgH="520875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09F335D-A7AC-411B-B8DB-BE232D23A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8136" y="4191278"/>
                        <a:ext cx="1646023" cy="942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32F3F-6032-47CD-8BA0-F3289514BD98}"/>
              </a:ext>
            </a:extLst>
          </p:cNvPr>
          <p:cNvSpPr txBox="1"/>
          <p:nvPr/>
        </p:nvSpPr>
        <p:spPr>
          <a:xfrm>
            <a:off x="1580350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2BC4AF-B57E-4192-BE7D-1C2E4F8FFECF}"/>
              </a:ext>
            </a:extLst>
          </p:cNvPr>
          <p:cNvSpPr txBox="1"/>
          <p:nvPr/>
        </p:nvSpPr>
        <p:spPr>
          <a:xfrm>
            <a:off x="4911379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41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911</Words>
  <Application>Microsoft Macintosh PowerPoint</Application>
  <PresentationFormat>Widescreen</PresentationFormat>
  <Paragraphs>137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BCBLZX+Verdana</vt:lpstr>
      <vt:lpstr>Calibri</vt:lpstr>
      <vt:lpstr>Calibri Light</vt:lpstr>
      <vt:lpstr>Times New Roman</vt:lpstr>
      <vt:lpstr>WOJXYB+HelveticaNeue</vt:lpstr>
      <vt:lpstr>Tema di Office</vt:lpstr>
      <vt:lpstr>CS ChemDraw Drawing</vt:lpstr>
      <vt:lpstr>Stereochimica</vt:lpstr>
      <vt:lpstr>PowerPoint Presentation</vt:lpstr>
      <vt:lpstr>Stereoisomeri: definizioni</vt:lpstr>
      <vt:lpstr>Isomeri conformazionali</vt:lpstr>
      <vt:lpstr>Stereoisomeria configurazionale CHIRALITA’</vt:lpstr>
      <vt:lpstr>Achiralità </vt:lpstr>
      <vt:lpstr>Chiralità e Simmetria </vt:lpstr>
      <vt:lpstr>Carbonio stereogenico o stereocentro</vt:lpstr>
      <vt:lpstr>Enantiomeri </vt:lpstr>
      <vt:lpstr>Esempi di molecole chirali</vt:lpstr>
      <vt:lpstr>Attività ottica</vt:lpstr>
      <vt:lpstr>Tipi di luce</vt:lpstr>
      <vt:lpstr>Polarimetro</vt:lpstr>
      <vt:lpstr>Attività ottica</vt:lpstr>
      <vt:lpstr>Attività ottica</vt:lpstr>
      <vt:lpstr>Configurazioni R e S</vt:lpstr>
      <vt:lpstr>Convenzione R,S</vt:lpstr>
      <vt:lpstr>Convenzione R,S</vt:lpstr>
      <vt:lpstr>Convenzione R,S</vt:lpstr>
      <vt:lpstr>Convenzione R,S</vt:lpstr>
      <vt:lpstr>Convenzione R,S</vt:lpstr>
      <vt:lpstr>Esempi </vt:lpstr>
      <vt:lpstr>Esercizi </vt:lpstr>
      <vt:lpstr>Talidomide </vt:lpstr>
      <vt:lpstr>Composti con due o più stereocentri</vt:lpstr>
      <vt:lpstr>Diastereoisomeri </vt:lpstr>
      <vt:lpstr>Diastereoisomeri</vt:lpstr>
      <vt:lpstr>Composti meso</vt:lpstr>
      <vt:lpstr>Composti meso</vt:lpstr>
      <vt:lpstr>Acido tartarico</vt:lpstr>
      <vt:lpstr>PowerPoint Presentation</vt:lpstr>
      <vt:lpstr>Composti ciclici</vt:lpstr>
      <vt:lpstr>Composti ciclici</vt:lpstr>
      <vt:lpstr>Composti ciclici</vt:lpstr>
      <vt:lpstr>Indica se i seguenti dimetilcicloesani sono chirali, achirali o meso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Stereochimica</dc:title>
  <dc:creator>NITTI PATRIZIA</dc:creator>
  <cp:lastModifiedBy>GOBBO PIERANGELO</cp:lastModifiedBy>
  <cp:revision>70</cp:revision>
  <dcterms:created xsi:type="dcterms:W3CDTF">2022-03-11T11:50:12Z</dcterms:created>
  <dcterms:modified xsi:type="dcterms:W3CDTF">2023-09-27T11:26:39Z</dcterms:modified>
</cp:coreProperties>
</file>