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3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71" r:id="rId14"/>
    <p:sldId id="275" r:id="rId15"/>
    <p:sldId id="276" r:id="rId16"/>
    <p:sldId id="280" r:id="rId17"/>
    <p:sldId id="281" r:id="rId18"/>
    <p:sldId id="282" r:id="rId19"/>
    <p:sldId id="28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BO PIERANGELO" userId="16e9d2d9-df57-4a06-a537-9892638f7b8a" providerId="ADAL" clId="{E18DBBD7-F53D-AC49-BF0A-882743E268CE}"/>
    <pc:docChg chg="custSel addSld modSld">
      <pc:chgData name="GOBBO PIERANGELO" userId="16e9d2d9-df57-4a06-a537-9892638f7b8a" providerId="ADAL" clId="{E18DBBD7-F53D-AC49-BF0A-882743E268CE}" dt="2023-09-27T11:31:31.817" v="240" actId="790"/>
      <pc:docMkLst>
        <pc:docMk/>
      </pc:docMkLst>
      <pc:sldChg chg="addSp delSp modSp mod">
        <pc:chgData name="GOBBO PIERANGELO" userId="16e9d2d9-df57-4a06-a537-9892638f7b8a" providerId="ADAL" clId="{E18DBBD7-F53D-AC49-BF0A-882743E268CE}" dt="2023-09-27T11:30:46.924" v="133" actId="20577"/>
        <pc:sldMkLst>
          <pc:docMk/>
          <pc:sldMk cId="1896566764" sldId="285"/>
        </pc:sldMkLst>
        <pc:spChg chg="add mod">
          <ac:chgData name="GOBBO PIERANGELO" userId="16e9d2d9-df57-4a06-a537-9892638f7b8a" providerId="ADAL" clId="{E18DBBD7-F53D-AC49-BF0A-882743E268CE}" dt="2023-09-27T11:30:46.924" v="133" actId="20577"/>
          <ac:spMkLst>
            <pc:docMk/>
            <pc:sldMk cId="1896566764" sldId="285"/>
            <ac:spMk id="3" creationId="{3108ADA6-3C2A-D543-A6FE-C5E705A21BC9}"/>
          </ac:spMkLst>
        </pc:spChg>
        <pc:spChg chg="mod">
          <ac:chgData name="GOBBO PIERANGELO" userId="16e9d2d9-df57-4a06-a537-9892638f7b8a" providerId="ADAL" clId="{E18DBBD7-F53D-AC49-BF0A-882743E268CE}" dt="2023-09-27T11:29:44.477" v="3" actId="1076"/>
          <ac:spMkLst>
            <pc:docMk/>
            <pc:sldMk cId="1896566764" sldId="285"/>
            <ac:spMk id="4" creationId="{4D037378-940B-4FB8-A5D9-8CCA4F074660}"/>
          </ac:spMkLst>
        </pc:spChg>
        <pc:picChg chg="mod">
          <ac:chgData name="GOBBO PIERANGELO" userId="16e9d2d9-df57-4a06-a537-9892638f7b8a" providerId="ADAL" clId="{E18DBBD7-F53D-AC49-BF0A-882743E268CE}" dt="2023-09-27T11:29:51.698" v="6" actId="1076"/>
          <ac:picMkLst>
            <pc:docMk/>
            <pc:sldMk cId="1896566764" sldId="285"/>
            <ac:picMk id="2" creationId="{59425732-AA8D-4915-BEBC-CB6B24F71DDB}"/>
          </ac:picMkLst>
        </pc:picChg>
        <pc:picChg chg="del">
          <ac:chgData name="GOBBO PIERANGELO" userId="16e9d2d9-df57-4a06-a537-9892638f7b8a" providerId="ADAL" clId="{E18DBBD7-F53D-AC49-BF0A-882743E268CE}" dt="2023-09-27T11:29:49.136" v="5" actId="478"/>
          <ac:picMkLst>
            <pc:docMk/>
            <pc:sldMk cId="1896566764" sldId="285"/>
            <ac:picMk id="5" creationId="{37F2BA6B-D88E-4D3F-B3D8-7A4BE59EA2FB}"/>
          </ac:picMkLst>
        </pc:picChg>
      </pc:sldChg>
      <pc:sldChg chg="addSp delSp modSp add mod">
        <pc:chgData name="GOBBO PIERANGELO" userId="16e9d2d9-df57-4a06-a537-9892638f7b8a" providerId="ADAL" clId="{E18DBBD7-F53D-AC49-BF0A-882743E268CE}" dt="2023-09-27T11:31:31.817" v="240" actId="790"/>
        <pc:sldMkLst>
          <pc:docMk/>
          <pc:sldMk cId="1661787770" sldId="286"/>
        </pc:sldMkLst>
        <pc:spChg chg="add mod">
          <ac:chgData name="GOBBO PIERANGELO" userId="16e9d2d9-df57-4a06-a537-9892638f7b8a" providerId="ADAL" clId="{E18DBBD7-F53D-AC49-BF0A-882743E268CE}" dt="2023-09-27T11:31:31.817" v="240" actId="790"/>
          <ac:spMkLst>
            <pc:docMk/>
            <pc:sldMk cId="1661787770" sldId="286"/>
            <ac:spMk id="3" creationId="{82A4BD9B-9831-634B-97E0-1DFB4E717E79}"/>
          </ac:spMkLst>
        </pc:spChg>
        <pc:spChg chg="mod">
          <ac:chgData name="GOBBO PIERANGELO" userId="16e9d2d9-df57-4a06-a537-9892638f7b8a" providerId="ADAL" clId="{E18DBBD7-F53D-AC49-BF0A-882743E268CE}" dt="2023-09-27T11:30:56.722" v="135" actId="20577"/>
          <ac:spMkLst>
            <pc:docMk/>
            <pc:sldMk cId="1661787770" sldId="286"/>
            <ac:spMk id="4" creationId="{4D037378-940B-4FB8-A5D9-8CCA4F074660}"/>
          </ac:spMkLst>
        </pc:spChg>
        <pc:picChg chg="del">
          <ac:chgData name="GOBBO PIERANGELO" userId="16e9d2d9-df57-4a06-a537-9892638f7b8a" providerId="ADAL" clId="{E18DBBD7-F53D-AC49-BF0A-882743E268CE}" dt="2023-09-27T11:30:58.602" v="136" actId="478"/>
          <ac:picMkLst>
            <pc:docMk/>
            <pc:sldMk cId="1661787770" sldId="286"/>
            <ac:picMk id="2" creationId="{59425732-AA8D-4915-BEBC-CB6B24F71DDB}"/>
          </ac:picMkLst>
        </pc:picChg>
        <pc:picChg chg="mod">
          <ac:chgData name="GOBBO PIERANGELO" userId="16e9d2d9-df57-4a06-a537-9892638f7b8a" providerId="ADAL" clId="{E18DBBD7-F53D-AC49-BF0A-882743E268CE}" dt="2023-09-27T11:31:00.665" v="137" actId="1076"/>
          <ac:picMkLst>
            <pc:docMk/>
            <pc:sldMk cId="1661787770" sldId="286"/>
            <ac:picMk id="5" creationId="{37F2BA6B-D88E-4D3F-B3D8-7A4BE59EA2FB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661A1-3605-4868-86C6-E0DAB99AE32F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8A7B-480A-46B1-8BA1-EBEF82E6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10 lezioni, 23 ore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8A7B-480A-46B1-8BA1-EBEF82E676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22h (11 lezioni)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8A7B-480A-46B1-8BA1-EBEF82E676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627FB-073C-40C2-8CDF-3F844440D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BBD324-0D53-4A28-B5CB-6DF463F99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E4744F-783D-4B15-943D-75F7DB8C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E689AB-1BC0-48D1-AB63-B45805A5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5DA6E8-F48B-47C0-9FF5-81BEBC5E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F7704-7C48-43B3-B4CB-9AE583F9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13B8FD-8AAA-49DF-9BDF-C11ADED35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BDBB33-1DD1-4655-9788-AA489D8D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33FC9F-CB36-47F8-9388-1A47BCB5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071904-DB7B-4669-A648-0A2847A0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B56FCB-4DE2-4C98-A323-9C44BB406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BEB788-04D2-445E-8021-73FCAE99A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FEF55-723C-4413-ADE9-443E4E31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8E871F-8055-46CC-A894-D9BC89B3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DB0961-C0F8-4ABA-B7AD-74A54A0A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255EF-A996-42E3-B9CD-22D91583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ABCCE8-1FCA-458A-8218-4F2AC231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6BD97D-3EE2-4F23-9223-5A84441A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068738-5562-4D08-B292-22165AFF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85B9B9-AA10-4BD0-89EA-49D19695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270A43-3563-48C8-885E-E67A5A59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FD6921-0BDD-4725-B68C-4B2254C28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370270-A428-4C64-8AB5-CBB799DF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24DC42-E50E-4A7F-8CC2-510FA92B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958EDD-BFAD-4ABE-A256-81444181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92C5C-A2A9-4BF0-893F-34BB186E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46AB0B-CB2D-4F6D-B8B1-65A8A2656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3ED6DE-C998-4AF3-BDC2-71AC6A8D5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D82187-FA22-45CB-B228-8A8D29E6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EE562B-1A3F-4C6E-8B31-9CFC29F5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F01D44-5735-40F0-947E-E4CC16DC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BA4D8-9DB4-46C7-BEBB-4E6B5902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0B6058-911E-437D-8A8C-E9843839E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4DDE61-8988-487F-876D-189DBD010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4E960C-92DC-4DFF-AD3D-1997AE794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2395FB-B5D5-4B64-A2C1-5A6AA161C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D87A04-3973-4254-942C-2B00D5D8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FBE84CB-75B4-4578-B483-B6CD4EB8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E29118-1607-4608-9258-8119F880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59D6E-0E3E-4351-BB59-A1A163FC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CD41CE-3A38-4816-ACE1-E9FCE993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254C91-684B-494A-AE8C-ED22C9EA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E98B00-946A-404E-B330-2AF6E6C0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3221F91-FA6D-4685-BA06-481D8EB7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C06084-B5CF-45B6-846F-2277C561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8E8E22-50EF-4F51-A9DB-465848DE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3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1B8F8-E832-4B53-9E2B-FA6484D6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D1697A-92D0-45CA-9E8A-F6FA51EE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DE001E-EB2B-466D-9461-A888FD9C7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22E563-52BB-4794-ABAC-9A5CA8A2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54F787-A3D5-4853-84F6-83D4E553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FE1812-C0CA-4865-9B01-8B3467A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99C2C-AB68-458B-B0A5-7D0171E1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95EFB5-7E0B-49CA-972B-0C55BCD2E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D2FD8D-5D76-440C-BB30-B6DA0294C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3C6533-B9C8-47F9-9303-3BF3267E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FCC066-7EE0-4A21-B4E2-6583ADA2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3C82E1-3F5A-41EF-B309-F428CA02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9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9B24F02-30CE-4459-98D1-F4B8012D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9ECF68-D889-4666-A3AB-1A2E0BE7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85B6F8-88C1-4922-AF77-691BBC8A3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5BA9-5140-4AF4-8A5F-2E1D340E0AA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30AF14-27B8-40C7-8D56-F1353107A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6DE354-9BD2-4B65-8A46-52CEDEB1D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FDD0-6396-4C57-ACDF-B3442B98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04FF7-0537-4060-BB70-94BD845E9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Reazioni degli alcheni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45C8C5-73F6-4D92-A692-07AAB7504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0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26CCA-CD82-44BB-AF72-F6530E7C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Regola di </a:t>
            </a:r>
            <a:r>
              <a:rPr lang="it-IT" dirty="0" err="1"/>
              <a:t>Markovnikov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DED3E-B516-4D62-BE7C-E1B53F69F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10" y="1690688"/>
            <a:ext cx="10515600" cy="1932643"/>
          </a:xfrm>
        </p:spPr>
        <p:txBody>
          <a:bodyPr/>
          <a:lstStyle/>
          <a:p>
            <a:r>
              <a:rPr lang="it-IT" dirty="0"/>
              <a:t>Nell’addizione di acidi alogenidrici agli alcheni, l’idrogeno si addiziona al carbonio a cui sono legati più idrogeni</a:t>
            </a:r>
            <a:endParaRPr lang="en-US" dirty="0"/>
          </a:p>
        </p:txBody>
      </p:sp>
      <p:pic>
        <p:nvPicPr>
          <p:cNvPr id="4" name="Picture 1" descr="05page133_01.jpg">
            <a:extLst>
              <a:ext uri="{FF2B5EF4-FFF2-40B4-BE49-F238E27FC236}">
                <a16:creationId xmlns:a16="http://schemas.microsoft.com/office/drawing/2014/main" id="{5833C85B-2B9D-4C52-8139-8DA8C8D1BF1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l="17898" t="50567" b="32931"/>
          <a:stretch/>
        </p:blipFill>
        <p:spPr>
          <a:xfrm>
            <a:off x="1778466" y="2898805"/>
            <a:ext cx="7507448" cy="9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0FC7451-33A9-4436-81FC-D4D09054647A}"/>
              </a:ext>
            </a:extLst>
          </p:cNvPr>
          <p:cNvSpPr/>
          <p:nvPr/>
        </p:nvSpPr>
        <p:spPr>
          <a:xfrm>
            <a:off x="2298583" y="2919369"/>
            <a:ext cx="2751589" cy="612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D69D7B4-FD29-4A52-8953-EA58382D476B}"/>
              </a:ext>
            </a:extLst>
          </p:cNvPr>
          <p:cNvSpPr/>
          <p:nvPr/>
        </p:nvSpPr>
        <p:spPr>
          <a:xfrm>
            <a:off x="2298583" y="2600587"/>
            <a:ext cx="2659311" cy="61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7A5CDF8-E623-49E0-801F-B4F1CDC24235}"/>
              </a:ext>
            </a:extLst>
          </p:cNvPr>
          <p:cNvSpPr/>
          <p:nvPr/>
        </p:nvSpPr>
        <p:spPr>
          <a:xfrm>
            <a:off x="1568741" y="2776756"/>
            <a:ext cx="427839" cy="61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 descr="05page133_02.jpg">
            <a:extLst>
              <a:ext uri="{FF2B5EF4-FFF2-40B4-BE49-F238E27FC236}">
                <a16:creationId xmlns:a16="http://schemas.microsoft.com/office/drawing/2014/main" id="{22797520-46B2-4FD8-840A-D70B2FD8951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lum/>
          </a:blip>
          <a:srcRect l="22477" t="39199" r="10917" b="39983"/>
          <a:stretch/>
        </p:blipFill>
        <p:spPr>
          <a:xfrm>
            <a:off x="2298583" y="4680446"/>
            <a:ext cx="6090408" cy="1224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46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ECED1-3B1C-49FB-ABAB-5BF69D94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Stabilità dei </a:t>
            </a:r>
            <a:r>
              <a:rPr lang="it-IT" dirty="0" err="1"/>
              <a:t>carbocationi</a:t>
            </a:r>
            <a:endParaRPr lang="en-US" dirty="0"/>
          </a:p>
        </p:txBody>
      </p:sp>
      <p:pic>
        <p:nvPicPr>
          <p:cNvPr id="4" name="Picture 1" descr="05page134_01.jpg">
            <a:extLst>
              <a:ext uri="{FF2B5EF4-FFF2-40B4-BE49-F238E27FC236}">
                <a16:creationId xmlns:a16="http://schemas.microsoft.com/office/drawing/2014/main" id="{0576AC34-0BC9-41C0-8AC3-01CD7EB7C4C1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33502"/>
          <a:stretch/>
        </p:blipFill>
        <p:spPr>
          <a:xfrm>
            <a:off x="2001512" y="1559097"/>
            <a:ext cx="8188975" cy="224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0503.jpg">
            <a:extLst>
              <a:ext uri="{FF2B5EF4-FFF2-40B4-BE49-F238E27FC236}">
                <a16:creationId xmlns:a16="http://schemas.microsoft.com/office/drawing/2014/main" id="{587389B5-1CED-4488-A55A-112AF72CB54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28263"/>
          <a:stretch/>
        </p:blipFill>
        <p:spPr>
          <a:xfrm>
            <a:off x="1334277" y="4238498"/>
            <a:ext cx="8630817" cy="2120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00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E21F2E-090F-43C1-AC07-5AC3589E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66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Metilencicloesano</a:t>
            </a:r>
            <a:r>
              <a:rPr lang="it-IT" dirty="0"/>
              <a:t> + HI</a:t>
            </a:r>
            <a:endParaRPr lang="en-US" dirty="0"/>
          </a:p>
        </p:txBody>
      </p:sp>
      <p:pic>
        <p:nvPicPr>
          <p:cNvPr id="4" name="Picture 1" descr="05page135_01.jpg">
            <a:extLst>
              <a:ext uri="{FF2B5EF4-FFF2-40B4-BE49-F238E27FC236}">
                <a16:creationId xmlns:a16="http://schemas.microsoft.com/office/drawing/2014/main" id="{0F695020-C757-4D8B-8841-B0A1E41A1E81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r="42304" b="54513"/>
          <a:stretch/>
        </p:blipFill>
        <p:spPr>
          <a:xfrm>
            <a:off x="747445" y="1427248"/>
            <a:ext cx="3320539" cy="121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05page135_02.jpg">
            <a:extLst>
              <a:ext uri="{FF2B5EF4-FFF2-40B4-BE49-F238E27FC236}">
                <a16:creationId xmlns:a16="http://schemas.microsoft.com/office/drawing/2014/main" id="{C7837E0F-56C9-46C2-8507-C37F42EF48F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37608"/>
          <a:stretch/>
        </p:blipFill>
        <p:spPr>
          <a:xfrm>
            <a:off x="747434" y="2830934"/>
            <a:ext cx="7055510" cy="180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8A157B-A0CC-43CF-A069-C1939B37F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1" t="8797" r="3093" b="42791"/>
          <a:stretch/>
        </p:blipFill>
        <p:spPr>
          <a:xfrm>
            <a:off x="838204" y="4752669"/>
            <a:ext cx="5348486" cy="12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9AD539-EF8A-4F6A-8EBF-7C7B7DA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743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Idratazione – Addizione elettrofila di acqua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0F568F3-5EB7-4074-A9C8-27748F1D067B}"/>
              </a:ext>
            </a:extLst>
          </p:cNvPr>
          <p:cNvSpPr/>
          <p:nvPr/>
        </p:nvSpPr>
        <p:spPr>
          <a:xfrm>
            <a:off x="2030238" y="3942533"/>
            <a:ext cx="7924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</a:rPr>
              <a:t>E’ una reazione a due stadi catalizzata dagli acidi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Addizione dell’elettrofilo H</a:t>
            </a:r>
            <a:r>
              <a:rPr lang="it-IT" sz="2400" baseline="30000" dirty="0">
                <a:latin typeface="Calibri" panose="020F0502020204030204" pitchFamily="34" charset="0"/>
              </a:rPr>
              <a:t>+</a:t>
            </a:r>
            <a:r>
              <a:rPr lang="it-IT" sz="2400" dirty="0">
                <a:latin typeface="Calibri" panose="020F0502020204030204" pitchFamily="34" charset="0"/>
              </a:rPr>
              <a:t> al legame </a:t>
            </a:r>
            <a:r>
              <a:rPr lang="it-IT" sz="2400" dirty="0">
                <a:latin typeface="Symbol" panose="05050102010706020507" pitchFamily="18" charset="2"/>
              </a:rPr>
              <a:t>p</a:t>
            </a:r>
            <a:r>
              <a:rPr lang="it-IT" sz="2400" dirty="0">
                <a:latin typeface="SymbolMT"/>
              </a:rPr>
              <a:t> </a:t>
            </a:r>
            <a:r>
              <a:rPr lang="it-IT" sz="2400" dirty="0">
                <a:latin typeface="Calibri" panose="020F0502020204030204" pitchFamily="34" charset="0"/>
              </a:rPr>
              <a:t>(stadio lento)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Attacco del nucleofilo H</a:t>
            </a:r>
            <a:r>
              <a:rPr lang="it-IT" sz="2400" baseline="-25000" dirty="0">
                <a:latin typeface="Calibri" panose="020F0502020204030204" pitchFamily="34" charset="0"/>
              </a:rPr>
              <a:t>2</a:t>
            </a:r>
            <a:r>
              <a:rPr lang="it-IT" sz="2400" dirty="0">
                <a:latin typeface="Calibri" panose="020F0502020204030204" pitchFamily="34" charset="0"/>
              </a:rPr>
              <a:t>O e </a:t>
            </a:r>
            <a:r>
              <a:rPr lang="it-IT" sz="2400" dirty="0" err="1">
                <a:latin typeface="Calibri" panose="020F0502020204030204" pitchFamily="34" charset="0"/>
              </a:rPr>
              <a:t>deprotonazione</a:t>
            </a:r>
            <a:endParaRPr lang="it-IT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La reazione è </a:t>
            </a:r>
            <a:r>
              <a:rPr lang="it-IT" sz="2400" dirty="0" err="1">
                <a:latin typeface="Calibri" panose="020F0502020204030204" pitchFamily="34" charset="0"/>
              </a:rPr>
              <a:t>regioselettiva</a:t>
            </a:r>
            <a:r>
              <a:rPr lang="it-IT" sz="2400" dirty="0">
                <a:latin typeface="Calibri" panose="020F0502020204030204" pitchFamily="34" charset="0"/>
              </a:rPr>
              <a:t>: viene seguita la regola di </a:t>
            </a:r>
            <a:r>
              <a:rPr lang="it-IT" sz="2400" dirty="0" err="1">
                <a:latin typeface="Calibri" panose="020F0502020204030204" pitchFamily="34" charset="0"/>
              </a:rPr>
              <a:t>Markovnikov</a:t>
            </a:r>
            <a:endParaRPr lang="it-IT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E’ una reazione di equilibrio</a:t>
            </a:r>
            <a:endParaRPr lang="en-US" sz="2400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1E42DF4-B3A1-4D02-8DBB-CEECE5E40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404818"/>
              </p:ext>
            </p:extLst>
          </p:nvPr>
        </p:nvGraphicFramePr>
        <p:xfrm>
          <a:off x="2704300" y="2300448"/>
          <a:ext cx="5933356" cy="1323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S ChemDraw Drawing" r:id="rId3" imgW="2270248" imgH="505905" progId="ChemDraw.Document.6.0">
                  <p:embed/>
                </p:oleObj>
              </mc:Choice>
              <mc:Fallback>
                <p:oleObj name="CS ChemDraw Drawing" r:id="rId3" imgW="2270248" imgH="505905" progId="ChemDraw.Document.6.0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1E42DF4-B3A1-4D02-8DBB-CEECE5E40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4300" y="2300448"/>
                        <a:ext cx="5933356" cy="1323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92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27C41-458F-4752-A668-A6332295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Reazione di equilibrio </a:t>
            </a:r>
            <a:endParaRPr lang="en-US" dirty="0"/>
          </a:p>
        </p:txBody>
      </p:sp>
      <p:pic>
        <p:nvPicPr>
          <p:cNvPr id="4" name="Picture 1" descr="08page240_03.jpg">
            <a:extLst>
              <a:ext uri="{FF2B5EF4-FFF2-40B4-BE49-F238E27FC236}">
                <a16:creationId xmlns:a16="http://schemas.microsoft.com/office/drawing/2014/main" id="{66C8D0C1-F28F-43B2-A535-0EF73D90AE2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43128"/>
          <a:stretch/>
        </p:blipFill>
        <p:spPr>
          <a:xfrm>
            <a:off x="1602297" y="2046586"/>
            <a:ext cx="9144000" cy="2986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1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9C1CB-76C4-4C51-98D0-1CC5C55D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Alogenazione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885A3A-6DB0-404C-8649-A1FC3A8E0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221" y="2783224"/>
            <a:ext cx="6046214" cy="178918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5812139-595E-4D1D-8131-1812FB63CA34}"/>
              </a:ext>
            </a:extLst>
          </p:cNvPr>
          <p:cNvSpPr/>
          <p:nvPr/>
        </p:nvSpPr>
        <p:spPr>
          <a:xfrm>
            <a:off x="838200" y="1712644"/>
            <a:ext cx="9032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</a:rPr>
              <a:t>E’ una reazione a due stadi ma </a:t>
            </a:r>
            <a:r>
              <a:rPr lang="it-IT" sz="2000" b="1" dirty="0">
                <a:latin typeface="Calibri" panose="020F0502020204030204" pitchFamily="34" charset="0"/>
              </a:rPr>
              <a:t>non</a:t>
            </a:r>
            <a:r>
              <a:rPr lang="it-IT" sz="2000" dirty="0">
                <a:latin typeface="Calibri" panose="020F0502020204030204" pitchFamily="34" charset="0"/>
              </a:rPr>
              <a:t> si ha la formazione di </a:t>
            </a:r>
            <a:r>
              <a:rPr lang="it-IT" sz="2000" dirty="0" err="1">
                <a:latin typeface="Calibri" panose="020F0502020204030204" pitchFamily="34" charset="0"/>
              </a:rPr>
              <a:t>carbocationi</a:t>
            </a:r>
            <a:r>
              <a:rPr lang="it-IT" sz="20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</a:rPr>
              <a:t>Si ha la formazione di uno ione </a:t>
            </a:r>
            <a:r>
              <a:rPr lang="it-IT" sz="2000" b="1" dirty="0" err="1">
                <a:latin typeface="Calibri" panose="020F0502020204030204" pitchFamily="34" charset="0"/>
              </a:rPr>
              <a:t>alonio</a:t>
            </a:r>
            <a:r>
              <a:rPr lang="it-IT" sz="2000" dirty="0">
                <a:latin typeface="Calibri" panose="020F0502020204030204" pitchFamily="34" charset="0"/>
              </a:rPr>
              <a:t> ciclico che porta ad una addizione di </a:t>
            </a:r>
            <a:r>
              <a:rPr lang="en-US" sz="2000" dirty="0" err="1">
                <a:latin typeface="Calibri" panose="020F0502020204030204" pitchFamily="34" charset="0"/>
              </a:rPr>
              <a:t>tipo</a:t>
            </a:r>
            <a:r>
              <a:rPr lang="en-US" sz="2000" dirty="0">
                <a:latin typeface="Calibri" panose="020F0502020204030204" pitchFamily="34" charset="0"/>
              </a:rPr>
              <a:t> anti.</a:t>
            </a:r>
            <a:endParaRPr lang="en-US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9F7A01-59D8-4200-AD69-57698C99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367" y="4888193"/>
            <a:ext cx="5127812" cy="16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2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04B88B-427A-416F-A1D0-0F44B665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Idrogenazione catalitica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3152CA7-68F3-4394-BEBF-A5816E097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85"/>
          <a:stretch/>
        </p:blipFill>
        <p:spPr>
          <a:xfrm>
            <a:off x="1655427" y="1690688"/>
            <a:ext cx="7924800" cy="132556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282BA80-7F74-417D-BC5A-0F5B095E0D9D}"/>
              </a:ext>
            </a:extLst>
          </p:cNvPr>
          <p:cNvSpPr/>
          <p:nvPr/>
        </p:nvSpPr>
        <p:spPr>
          <a:xfrm>
            <a:off x="1386979" y="3443410"/>
            <a:ext cx="8461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XVCIE+Verdana"/>
              </a:rPr>
              <a:t>• L’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addizione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di H</a:t>
            </a:r>
            <a:r>
              <a:rPr lang="en-US" sz="2000" baseline="-25000" dirty="0">
                <a:solidFill>
                  <a:srgbClr val="000000"/>
                </a:solidFill>
                <a:latin typeface="TXVCIE+Verdana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avviene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solo in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presenza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di un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catalizzatore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metallico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(Pd, Pt, or Ni)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assorbito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solido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inerte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finemente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suddiviso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come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carbone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. </a:t>
            </a:r>
          </a:p>
          <a:p>
            <a:r>
              <a:rPr lang="en-US" sz="2000" dirty="0">
                <a:solidFill>
                  <a:srgbClr val="000000"/>
                </a:solidFill>
                <a:latin typeface="TXVCIE+Verdana"/>
              </a:rPr>
              <a:t>• H</a:t>
            </a:r>
            <a:r>
              <a:rPr lang="en-US" sz="2000" baseline="-25000" dirty="0">
                <a:solidFill>
                  <a:srgbClr val="000000"/>
                </a:solidFill>
                <a:latin typeface="TXVCIE+Verdana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si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XVCIE+Verdana"/>
              </a:rPr>
              <a:t>addiziona</a:t>
            </a:r>
            <a:r>
              <a:rPr lang="en-US" sz="2000" dirty="0">
                <a:solidFill>
                  <a:srgbClr val="000000"/>
                </a:solidFill>
                <a:latin typeface="TXVCIE+Verdana"/>
              </a:rPr>
              <a:t> in syn </a:t>
            </a:r>
            <a:endParaRPr lang="en-US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85C8A9B-1603-4D99-9940-D38570B36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62" y="4972406"/>
            <a:ext cx="6199216" cy="12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3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6DEE1-59DC-4205-83DE-4B446C4A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Idrogenazione catalitica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5F77332-F84A-4D7B-BEE7-8C8E87491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7947"/>
            <a:ext cx="10515600" cy="32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27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1767A-957F-4654-8528-41319C21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Calori di idrogenazione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F76B43-EF2D-445E-B994-91B8DA321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446CA4-5714-4F0A-AD1E-4F3787147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95"/>
          <a:stretch/>
        </p:blipFill>
        <p:spPr>
          <a:xfrm>
            <a:off x="358979" y="1825625"/>
            <a:ext cx="11658600" cy="412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3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page157_01.jpg">
            <a:extLst>
              <a:ext uri="{FF2B5EF4-FFF2-40B4-BE49-F238E27FC236}">
                <a16:creationId xmlns:a16="http://schemas.microsoft.com/office/drawing/2014/main" id="{59425732-AA8D-4915-BEBC-CB6B24F71DD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4770"/>
          <a:stretch/>
        </p:blipFill>
        <p:spPr>
          <a:xfrm>
            <a:off x="4123037" y="2340165"/>
            <a:ext cx="4729202" cy="33052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037378-940B-4FB8-A5D9-8CCA4F074660}"/>
              </a:ext>
            </a:extLst>
          </p:cNvPr>
          <p:cNvSpPr txBox="1"/>
          <p:nvPr/>
        </p:nvSpPr>
        <p:spPr>
          <a:xfrm>
            <a:off x="5099733" y="357327"/>
            <a:ext cx="1992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latin typeface="+mj-lt"/>
              </a:rPr>
              <a:t>Esercizi 1 </a:t>
            </a:r>
            <a:endParaRPr lang="en-US" sz="36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8ADA6-3C2A-D543-A6FE-C5E705A21BC9}"/>
              </a:ext>
            </a:extLst>
          </p:cNvPr>
          <p:cNvSpPr txBox="1"/>
          <p:nvPr/>
        </p:nvSpPr>
        <p:spPr>
          <a:xfrm>
            <a:off x="1211552" y="1302579"/>
            <a:ext cx="976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Indica le condizioni di reazioni necessarie ad ottenere i vari prodotti indicati a partire dal </a:t>
            </a:r>
            <a:r>
              <a:rPr lang="it-IT" dirty="0" err="1"/>
              <a:t>ciclopentene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56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4B58C-9F0F-4355-91A4-DF76E0F4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 di alcheni e alchini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03819D-28EF-4960-AA63-B3101711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02" y="2127629"/>
            <a:ext cx="10746996" cy="1899087"/>
          </a:xfrm>
        </p:spPr>
        <p:txBody>
          <a:bodyPr/>
          <a:lstStyle/>
          <a:p>
            <a:r>
              <a:rPr lang="it-IT" dirty="0"/>
              <a:t>La reazione più caratteristica è l’</a:t>
            </a:r>
            <a:r>
              <a:rPr lang="it-IT" b="1" dirty="0"/>
              <a:t>addizione</a:t>
            </a:r>
            <a:r>
              <a:rPr lang="it-IT" dirty="0"/>
              <a:t> al doppio o triplo legame</a:t>
            </a:r>
          </a:p>
          <a:p>
            <a:r>
              <a:rPr lang="it-IT" dirty="0"/>
              <a:t>Si ha rottura del legame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 e formazione di nuovi legami </a:t>
            </a:r>
            <a:r>
              <a:rPr lang="it-IT" dirty="0">
                <a:latin typeface="Symbol" panose="05050102010706020507" pitchFamily="18" charset="2"/>
              </a:rPr>
              <a:t>s</a:t>
            </a:r>
            <a:r>
              <a:rPr lang="it-IT" dirty="0"/>
              <a:t> con due nuovi atomi o gruppi di atomi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D103C0-9950-4F52-B66D-11DE2C9DC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69"/>
          <a:stretch/>
        </p:blipFill>
        <p:spPr>
          <a:xfrm>
            <a:off x="2455139" y="3808602"/>
            <a:ext cx="7281721" cy="25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037378-940B-4FB8-A5D9-8CCA4F074660}"/>
              </a:ext>
            </a:extLst>
          </p:cNvPr>
          <p:cNvSpPr txBox="1"/>
          <p:nvPr/>
        </p:nvSpPr>
        <p:spPr>
          <a:xfrm>
            <a:off x="5099733" y="357327"/>
            <a:ext cx="1992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latin typeface="+mj-lt"/>
              </a:rPr>
              <a:t>Esercizi 2 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1" descr="05page156_06.jpg">
            <a:extLst>
              <a:ext uri="{FF2B5EF4-FFF2-40B4-BE49-F238E27FC236}">
                <a16:creationId xmlns:a16="http://schemas.microsoft.com/office/drawing/2014/main" id="{37F2BA6B-D88E-4D3F-B3D8-7A4BE59EA2F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43806"/>
          <a:stretch/>
        </p:blipFill>
        <p:spPr>
          <a:xfrm>
            <a:off x="3614181" y="4208038"/>
            <a:ext cx="4306912" cy="11953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A4BD9B-9831-634B-97E0-1DFB4E717E79}"/>
              </a:ext>
            </a:extLst>
          </p:cNvPr>
          <p:cNvSpPr txBox="1"/>
          <p:nvPr/>
        </p:nvSpPr>
        <p:spPr>
          <a:xfrm>
            <a:off x="1517277" y="1269899"/>
            <a:ext cx="915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/>
              <a:t>Proponi un meccanismo per la seguente reazione e disegna la struttura del prodotto di reazione.</a:t>
            </a:r>
          </a:p>
        </p:txBody>
      </p:sp>
    </p:spTree>
    <p:extLst>
      <p:ext uri="{BB962C8B-B14F-4D97-AF65-F5344CB8AC3E}">
        <p14:creationId xmlns:p14="http://schemas.microsoft.com/office/powerpoint/2010/main" val="166178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4B58C-9F0F-4355-91A4-DF76E0F4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 degli alcheni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03819D-28EF-4960-AA63-B3101711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351338"/>
          </a:xfrm>
        </p:spPr>
        <p:txBody>
          <a:bodyPr/>
          <a:lstStyle/>
          <a:p>
            <a:r>
              <a:rPr lang="it-IT" b="1" dirty="0"/>
              <a:t>Polimerizzazione</a:t>
            </a:r>
            <a:r>
              <a:rPr lang="it-IT" dirty="0"/>
              <a:t>: la reazione più importante per l’industria chimica è la reazione di polimerizzazione che vede l’impiego di alcheni a basso peso molecolare e l’utilizzo di un opportuno un catalizzatore (iniziatore)</a:t>
            </a:r>
            <a:endParaRPr lang="en-US" dirty="0"/>
          </a:p>
        </p:txBody>
      </p:sp>
      <p:pic>
        <p:nvPicPr>
          <p:cNvPr id="5" name="Picture 1" descr="15page498_2.jpg">
            <a:extLst>
              <a:ext uri="{FF2B5EF4-FFF2-40B4-BE49-F238E27FC236}">
                <a16:creationId xmlns:a16="http://schemas.microsoft.com/office/drawing/2014/main" id="{B491CC40-6AE0-45F9-A62A-B0079880095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l="66667" t="25090" r="2201" b="31664"/>
          <a:stretch/>
        </p:blipFill>
        <p:spPr>
          <a:xfrm>
            <a:off x="838200" y="3212984"/>
            <a:ext cx="1650887" cy="155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15page498_4.jpg">
            <a:extLst>
              <a:ext uri="{FF2B5EF4-FFF2-40B4-BE49-F238E27FC236}">
                <a16:creationId xmlns:a16="http://schemas.microsoft.com/office/drawing/2014/main" id="{69B261EC-0274-4BB0-8CAF-9D8E1745B3C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l="4165" t="12234" r="49167" b="50000"/>
          <a:stretch/>
        </p:blipFill>
        <p:spPr>
          <a:xfrm>
            <a:off x="2982462" y="3429000"/>
            <a:ext cx="1970992" cy="70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15page499_1.jpg">
            <a:extLst>
              <a:ext uri="{FF2B5EF4-FFF2-40B4-BE49-F238E27FC236}">
                <a16:creationId xmlns:a16="http://schemas.microsoft.com/office/drawing/2014/main" id="{693E491A-3FD6-4979-9474-1B6AC9967A6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lum/>
          </a:blip>
          <a:srcRect b="26850"/>
          <a:stretch/>
        </p:blipFill>
        <p:spPr>
          <a:xfrm>
            <a:off x="5511721" y="3107388"/>
            <a:ext cx="5138504" cy="30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B5F6EC-6258-492E-821F-ADAE799C2538}"/>
              </a:ext>
            </a:extLst>
          </p:cNvPr>
          <p:cNvSpPr txBox="1"/>
          <p:nvPr/>
        </p:nvSpPr>
        <p:spPr>
          <a:xfrm>
            <a:off x="3206710" y="4267863"/>
            <a:ext cx="128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In = RO-OR</a:t>
            </a:r>
          </a:p>
          <a:p>
            <a:r>
              <a:rPr lang="it-IT" sz="1600" dirty="0"/>
              <a:t>Un perossido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817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4B58C-9F0F-4355-91A4-DF76E0F4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 degli alcheni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03819D-28EF-4960-AA63-B3101711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351338"/>
          </a:xfrm>
        </p:spPr>
        <p:txBody>
          <a:bodyPr/>
          <a:lstStyle/>
          <a:p>
            <a:r>
              <a:rPr lang="it-IT" dirty="0"/>
              <a:t>Le reazioni caratteristiche degli alcheni sono le reazioni di addizione elettrofila</a:t>
            </a:r>
          </a:p>
          <a:p>
            <a:r>
              <a:rPr lang="it-IT" dirty="0"/>
              <a:t>Gli alcheni essendo </a:t>
            </a:r>
            <a:r>
              <a:rPr lang="it-IT" dirty="0" err="1"/>
              <a:t>elettron</a:t>
            </a:r>
            <a:r>
              <a:rPr lang="it-IT" dirty="0"/>
              <a:t>-ricchi sono nucleofili e  reagiscono con gli elettrofili</a:t>
            </a:r>
          </a:p>
          <a:p>
            <a:pPr lvl="1"/>
            <a:r>
              <a:rPr lang="en-US" dirty="0" err="1"/>
              <a:t>Idroalogenazione</a:t>
            </a:r>
            <a:endParaRPr lang="en-US" dirty="0"/>
          </a:p>
          <a:p>
            <a:pPr lvl="1"/>
            <a:r>
              <a:rPr lang="en-US" dirty="0" err="1"/>
              <a:t>Idratazione</a:t>
            </a:r>
            <a:endParaRPr lang="en-US" dirty="0"/>
          </a:p>
          <a:p>
            <a:pPr lvl="1"/>
            <a:r>
              <a:rPr lang="en-US" dirty="0" err="1"/>
              <a:t>Alogenazione</a:t>
            </a:r>
            <a:endParaRPr lang="en-US" dirty="0"/>
          </a:p>
          <a:p>
            <a:r>
              <a:rPr lang="it-IT" dirty="0"/>
              <a:t>I</a:t>
            </a:r>
            <a:r>
              <a:rPr lang="en-US" dirty="0" err="1"/>
              <a:t>drogenazione</a:t>
            </a:r>
            <a:r>
              <a:rPr lang="en-US" dirty="0"/>
              <a:t> (</a:t>
            </a:r>
            <a:r>
              <a:rPr lang="en-US" dirty="0" err="1"/>
              <a:t>riduzione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244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AD1C5-EBDA-47B2-8B21-018DA56F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Reazioni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Alcheni</a:t>
            </a:r>
            <a:r>
              <a:rPr lang="en-US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ABC1FF-8BC3-4053-968D-5A8803882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5" y="1530423"/>
            <a:ext cx="112680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8C264-3641-4293-B600-82A024E4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Idroalogenazione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2DCBAE3-68A1-4797-9A0E-A46229926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716" y="2388555"/>
            <a:ext cx="9018744" cy="25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C208B-91F8-46B1-B968-D77F8FD9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FDF10A-12D5-401C-9B48-21F2A7D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37" y="1825625"/>
            <a:ext cx="7753525" cy="34752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D843D7-3BC3-4D59-B027-DAA8BF2B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430" y="5273883"/>
            <a:ext cx="1838936" cy="12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0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5page133_01.jpg">
            <a:extLst>
              <a:ext uri="{FF2B5EF4-FFF2-40B4-BE49-F238E27FC236}">
                <a16:creationId xmlns:a16="http://schemas.microsoft.com/office/drawing/2014/main" id="{D462A51B-C09A-4A20-BC70-0091BFAE0E1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2608"/>
          <a:stretch/>
        </p:blipFill>
        <p:spPr>
          <a:xfrm>
            <a:off x="944732" y="1686249"/>
            <a:ext cx="9144000" cy="4345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4990343-0225-445A-BE2F-07F567AEAD9B}"/>
              </a:ext>
            </a:extLst>
          </p:cNvPr>
          <p:cNvSpPr/>
          <p:nvPr/>
        </p:nvSpPr>
        <p:spPr>
          <a:xfrm>
            <a:off x="7954392" y="4474346"/>
            <a:ext cx="1526959" cy="9499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A8C264-3641-4293-B600-82A024E4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Idroalogenazione</a:t>
            </a:r>
            <a:endParaRPr lang="en-US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01CD9F8-FD0A-492E-8546-C7E0C59B52CF}"/>
              </a:ext>
            </a:extLst>
          </p:cNvPr>
          <p:cNvCxnSpPr/>
          <p:nvPr/>
        </p:nvCxnSpPr>
        <p:spPr>
          <a:xfrm>
            <a:off x="7812350" y="2512381"/>
            <a:ext cx="1669001" cy="1260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16EDAE2-D263-47D4-869D-0D0247983D2F}"/>
              </a:ext>
            </a:extLst>
          </p:cNvPr>
          <p:cNvCxnSpPr/>
          <p:nvPr/>
        </p:nvCxnSpPr>
        <p:spPr>
          <a:xfrm flipH="1">
            <a:off x="7688062" y="2325950"/>
            <a:ext cx="1526959" cy="1376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8C264-3641-4293-B600-82A024E4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Idroalogenazione</a:t>
            </a:r>
            <a:endParaRPr lang="en-US" dirty="0"/>
          </a:p>
        </p:txBody>
      </p:sp>
      <p:pic>
        <p:nvPicPr>
          <p:cNvPr id="4" name="Picture 1" descr="05page133_02.jpg">
            <a:extLst>
              <a:ext uri="{FF2B5EF4-FFF2-40B4-BE49-F238E27FC236}">
                <a16:creationId xmlns:a16="http://schemas.microsoft.com/office/drawing/2014/main" id="{28FE0422-1FA4-4643-B2BB-A2E9F2FD3ED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0876"/>
          <a:stretch/>
        </p:blipFill>
        <p:spPr>
          <a:xfrm>
            <a:off x="662730" y="1527599"/>
            <a:ext cx="9144000" cy="4655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080B0BB-528B-4682-B1BC-1CC80E885438}"/>
              </a:ext>
            </a:extLst>
          </p:cNvPr>
          <p:cNvCxnSpPr/>
          <p:nvPr/>
        </p:nvCxnSpPr>
        <p:spPr>
          <a:xfrm>
            <a:off x="7546020" y="2351574"/>
            <a:ext cx="1669001" cy="1260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53C3D92-BB08-4AC2-B023-92D41D379837}"/>
              </a:ext>
            </a:extLst>
          </p:cNvPr>
          <p:cNvCxnSpPr/>
          <p:nvPr/>
        </p:nvCxnSpPr>
        <p:spPr>
          <a:xfrm flipH="1">
            <a:off x="7421732" y="2165143"/>
            <a:ext cx="1526959" cy="1376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EB3FA2E1-6E62-4A9B-8879-06DD87B6575B}"/>
              </a:ext>
            </a:extLst>
          </p:cNvPr>
          <p:cNvSpPr/>
          <p:nvPr/>
        </p:nvSpPr>
        <p:spPr>
          <a:xfrm>
            <a:off x="7546020" y="3870664"/>
            <a:ext cx="1162974" cy="12606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332</Words>
  <Application>Microsoft Macintosh PowerPoint</Application>
  <PresentationFormat>Widescreen</PresentationFormat>
  <Paragraphs>47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SymbolMT</vt:lpstr>
      <vt:lpstr>TXVCIE+Verdana</vt:lpstr>
      <vt:lpstr>Tema di Office</vt:lpstr>
      <vt:lpstr>CS ChemDraw Drawing</vt:lpstr>
      <vt:lpstr>Reazioni degli alcheni</vt:lpstr>
      <vt:lpstr>Reazioni di alcheni e alchini</vt:lpstr>
      <vt:lpstr>Reazioni degli alcheni</vt:lpstr>
      <vt:lpstr>Reazioni degli alcheni</vt:lpstr>
      <vt:lpstr>Principali Reazioni degli Alcheni </vt:lpstr>
      <vt:lpstr>Idroalogenazione</vt:lpstr>
      <vt:lpstr>Meccanismo </vt:lpstr>
      <vt:lpstr>Idroalogenazione</vt:lpstr>
      <vt:lpstr>Idroalogenazione</vt:lpstr>
      <vt:lpstr>Regola di Markovnikov</vt:lpstr>
      <vt:lpstr>Stabilità dei carbocationi</vt:lpstr>
      <vt:lpstr>Metilencicloesano + HI</vt:lpstr>
      <vt:lpstr>Idratazione – Addizione elettrofila di acqua</vt:lpstr>
      <vt:lpstr>Reazione di equilibrio </vt:lpstr>
      <vt:lpstr>Alogenazione</vt:lpstr>
      <vt:lpstr>Idrogenazione catalitica </vt:lpstr>
      <vt:lpstr>Idrogenazione catalitica</vt:lpstr>
      <vt:lpstr>Calori di idrogenazione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Reazioni di alcheni e alchini</dc:title>
  <dc:creator>NITTI PATRIZIA</dc:creator>
  <cp:lastModifiedBy>GOBBO PIERANGELO</cp:lastModifiedBy>
  <cp:revision>45</cp:revision>
  <dcterms:created xsi:type="dcterms:W3CDTF">2022-03-15T11:19:56Z</dcterms:created>
  <dcterms:modified xsi:type="dcterms:W3CDTF">2023-09-27T11:32:06Z</dcterms:modified>
</cp:coreProperties>
</file>