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93" r:id="rId22"/>
    <p:sldId id="294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TI PATRIZIA" initials="NP" lastIdx="2" clrIdx="0">
    <p:extLst>
      <p:ext uri="{19B8F6BF-5375-455C-9EA6-DF929625EA0E}">
        <p15:presenceInfo xmlns:p15="http://schemas.microsoft.com/office/powerpoint/2012/main" userId="S-1-5-21-1619864426-3327682432-3151101478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182" autoAdjust="0"/>
  </p:normalViewPr>
  <p:slideViewPr>
    <p:cSldViewPr snapToGrid="0">
      <p:cViewPr varScale="1">
        <p:scale>
          <a:sx n="101" d="100"/>
          <a:sy n="101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618D-E83B-4E71-958B-2C787F09FBD1}" type="datetimeFigureOut">
              <a:rPr lang="it-IT" smtClean="0"/>
              <a:t>31/01/2023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F1C3-C82F-47AC-A7B7-1BB5B3C949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1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BF1C3-C82F-47AC-A7B7-1BB5B3C9495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54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14 lezioni, 33h.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BF1C3-C82F-47AC-A7B7-1BB5B3C9495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70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Imidazolo nell’istidina (AA)</a:t>
            </a:r>
          </a:p>
          <a:p>
            <a:r>
              <a:rPr lang="it-IT" dirty="0"/>
              <a:t>Indolo nel triptofano (AA)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BF1C3-C82F-47AC-A7B7-1BB5B3C9495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2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2h totale 18h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BF1C3-C82F-47AC-A7B7-1BB5B3C94959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17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B872A-3D54-4487-A2B5-DF128A64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3657A1-AD8C-40CC-AD4C-6DB456FBD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20E872-8915-4771-B99D-58DA98E3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34610F-E5AA-4E72-969D-863484CB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18E003-4366-4BF0-BA54-F06989B2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A322A-C2D3-48CE-9203-FFBF790C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6FD601-9720-41EC-A015-42E92ACDB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D93F98-B6DE-4516-80EE-464FB9CC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A4BEF5-4AF3-49B9-9074-CBDAE749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6FE0F1-D30E-4741-A54C-EDF38913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5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E9E882C-6D26-4166-8449-7D442ACD0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BE8E20-9CEA-48E0-AF3F-92F0A6500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56C4FD-6ECB-4386-AD54-B8FAA408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77E3B2-50AD-4CE7-B48A-017A86DC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2E8362-E014-44C9-9336-3680899A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1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652B1-A055-4B36-AFEA-08B075C7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6F0F8E-8E79-4DB6-9436-52BB7B78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86CFBB-9DAF-4BB3-9550-6C15F934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694035-2D8C-4B29-98FD-FF24A3E9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3D061B-74C8-41D0-8792-056EA90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0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BAEB7E-CEF5-4494-819B-91B792D4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D2A223-BC90-4D39-8E13-93BB6B2EF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EE4F17-A757-4AAF-87AF-A265F91E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DF68A5-AFC0-47A6-8B84-1D5DA12C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129C5E-E627-4ABD-96DA-94C91408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3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132B05-8689-43E1-956B-F69DC60F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D3E29-5C4C-4F4C-AEE5-0A529E897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29C235-BC79-4993-9E30-0467E0369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6F36F6-74B8-4888-A452-C268E66D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91161C-0999-4C6F-8044-AC809086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3D5574-B67D-4851-81BE-9F7E1458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11D9D2-26BF-438B-B0EF-45975C08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27D9D7-5D9C-417C-957E-0B06DF3D5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BE33D0-30ED-48DD-87E8-5706602EE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3D83DB-4FD1-404A-A14A-9B2D8678E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10E81C-B290-4A3E-BF88-B6EE04B5A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28F8BD-0B3D-4E71-B81F-A1A05B41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BD11F9F-A579-4839-AD19-E3E939D9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8958999-1D0A-4BCD-B51E-6AB96C28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A5368E-2956-4414-A842-46CC8AAC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8FDA705-A4EE-42B0-9DAB-4DF09DC5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2B0BD3-AA3B-46EF-80FE-9278FCF4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06EAF4-E21C-40D2-A84C-D3AA1F39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7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97229F-4E33-4325-B3C3-16B1FBB3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0FC70D-D8A9-456E-BD40-965E0DC9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57E696-84F0-485E-91F2-436D6F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64483A-CA9D-44F4-970C-6541E7FF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BE454F-61E7-44E5-B391-2911D1CF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FECF52-F66A-49EE-9F12-5E2D74F4F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411B70-C989-4D22-8A57-41EA18F3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A5BBF7-3948-4720-A99B-BA679D1A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1E6580-AE8A-4D4D-A7F0-F03CECB3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C79BFF-9C54-4C05-8D54-4B181705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1AD0D90-2DC4-4972-9F2C-404E5DBD5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33178A-69C4-4CA2-8FA7-CE093498C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BCCD4C-0265-4A97-A7B8-86A01A83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5D3AEA-650B-44F5-B537-292F9B3F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B35AC9-DB9D-4A43-805E-6A90C61B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7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46B97C8-706B-45B9-8E23-6BA615CC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DECB42-4F32-4842-A115-CD68AF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CC4111-5D31-491C-9380-E4D777543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1C7B-403D-4BFD-A1FB-3510FC89474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6B7E6F-D88D-462D-A4BC-1C9AD3A15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035729-92A0-4C22-866C-C2B47782C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F818C-4227-4C19-B64B-C51A326E2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2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45ACC1-ACA3-4225-B489-0AF68C158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Benzene e </a:t>
            </a:r>
            <a:r>
              <a:rPr lang="en-US" dirty="0" err="1"/>
              <a:t>Derivati</a:t>
            </a:r>
            <a:r>
              <a:rPr lang="en-US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8B7807-4A49-449F-8C1E-3A1A6BE49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B216F-A885-48B8-BE27-A1EF43A4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Criteri di aromaticità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1030A9-F730-409A-994D-6A3B4B98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molecola deve essere ciclica</a:t>
            </a:r>
          </a:p>
          <a:p>
            <a:r>
              <a:rPr lang="it-IT" dirty="0"/>
              <a:t>Tutti gli atomi devono essere ibridati sp</a:t>
            </a:r>
            <a:r>
              <a:rPr lang="it-IT" baseline="30000" dirty="0"/>
              <a:t>2</a:t>
            </a:r>
          </a:p>
          <a:p>
            <a:r>
              <a:rPr lang="it-IT" dirty="0"/>
              <a:t>La molecola deve essere planare</a:t>
            </a:r>
          </a:p>
          <a:p>
            <a:r>
              <a:rPr lang="it-IT" dirty="0"/>
              <a:t>La molecola deve avere 2, 6, 10, 14, .…(4n+2) elettroni </a:t>
            </a:r>
            <a:r>
              <a:rPr lang="el-GR" dirty="0"/>
              <a:t>π</a:t>
            </a:r>
            <a:endParaRPr lang="it-IT" dirty="0"/>
          </a:p>
          <a:p>
            <a:pPr lvl="1"/>
            <a:r>
              <a:rPr lang="it-IT" dirty="0"/>
              <a:t>Regola di </a:t>
            </a:r>
            <a:r>
              <a:rPr lang="en-US" dirty="0" err="1"/>
              <a:t>Hückel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33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32750-0FD0-4019-AB36-437341CC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Idrocarburi policiclici aromatici (IPA)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808747-E81A-4CD4-84C0-80A0376AF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2"/>
          <a:stretch/>
        </p:blipFill>
        <p:spPr>
          <a:xfrm>
            <a:off x="2108599" y="1688591"/>
            <a:ext cx="7135906" cy="235915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7E0A8D-5E18-479C-B169-8229169D01ED}"/>
              </a:ext>
            </a:extLst>
          </p:cNvPr>
          <p:cNvSpPr txBox="1"/>
          <p:nvPr/>
        </p:nvSpPr>
        <p:spPr>
          <a:xfrm>
            <a:off x="2407642" y="4003952"/>
            <a:ext cx="107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naftalene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115F80-90E7-438F-BCBA-C268EAF9F4EC}"/>
              </a:ext>
            </a:extLst>
          </p:cNvPr>
          <p:cNvSpPr txBox="1"/>
          <p:nvPr/>
        </p:nvSpPr>
        <p:spPr>
          <a:xfrm>
            <a:off x="4840449" y="4003952"/>
            <a:ext cx="11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antracene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42C443-2978-4BA0-ACE2-167D5B952353}"/>
              </a:ext>
            </a:extLst>
          </p:cNvPr>
          <p:cNvSpPr txBox="1"/>
          <p:nvPr/>
        </p:nvSpPr>
        <p:spPr>
          <a:xfrm>
            <a:off x="7449426" y="4003952"/>
            <a:ext cx="122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fenantrene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3AC1CD4-19E9-4016-87E7-2F0CEDCF6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781" y="4939226"/>
            <a:ext cx="8498541" cy="129988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8347" y="3401416"/>
            <a:ext cx="1837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(4n+2) elettroni </a:t>
            </a:r>
            <a:r>
              <a:rPr lang="el-GR" dirty="0"/>
              <a:t>π</a:t>
            </a:r>
            <a:endParaRPr lang="it-IT" dirty="0"/>
          </a:p>
          <a:p>
            <a:r>
              <a:rPr lang="it-IT" dirty="0"/>
              <a:t>n = 2</a:t>
            </a:r>
          </a:p>
        </p:txBody>
      </p:sp>
      <p:sp>
        <p:nvSpPr>
          <p:cNvPr id="9" name="Rettangolo 8"/>
          <p:cNvSpPr/>
          <p:nvPr/>
        </p:nvSpPr>
        <p:spPr>
          <a:xfrm>
            <a:off x="7937639" y="3438010"/>
            <a:ext cx="295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(4n+2) elettroni </a:t>
            </a:r>
            <a:r>
              <a:rPr lang="el-GR" dirty="0"/>
              <a:t>π</a:t>
            </a:r>
            <a:endParaRPr lang="it-IT" dirty="0"/>
          </a:p>
          <a:p>
            <a:r>
              <a:rPr lang="it-IT" dirty="0"/>
              <a:t>n = 3</a:t>
            </a:r>
          </a:p>
        </p:txBody>
      </p:sp>
    </p:spTree>
    <p:extLst>
      <p:ext uri="{BB962C8B-B14F-4D97-AF65-F5344CB8AC3E}">
        <p14:creationId xmlns:p14="http://schemas.microsoft.com/office/powerpoint/2010/main" val="369959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32750-0FD0-4019-AB36-437341CC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1" y="-27296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Idrocarburi policiclici aromatici (IPA)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CC148E-90CE-4156-BF73-EB3DB4A01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1" y="1093694"/>
            <a:ext cx="7888941" cy="576430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732817" y="1412592"/>
            <a:ext cx="3257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GORWBY+Verdana"/>
              </a:rPr>
              <a:t>La regola di </a:t>
            </a:r>
            <a:r>
              <a:rPr lang="it-IT" dirty="0" err="1">
                <a:solidFill>
                  <a:srgbClr val="000000"/>
                </a:solidFill>
                <a:latin typeface="GORWBY+Verdana"/>
              </a:rPr>
              <a:t>Hückel</a:t>
            </a:r>
            <a:r>
              <a:rPr lang="it-IT" dirty="0">
                <a:solidFill>
                  <a:srgbClr val="000000"/>
                </a:solidFill>
                <a:latin typeface="GORWBY+Verdana"/>
              </a:rPr>
              <a:t> non si applica a sistemi grandi: tutti i sistemi policiclici insaturi con più di 3 anelli sono aromatici.</a:t>
            </a:r>
          </a:p>
        </p:txBody>
      </p:sp>
    </p:spTree>
    <p:extLst>
      <p:ext uri="{BB962C8B-B14F-4D97-AF65-F5344CB8AC3E}">
        <p14:creationId xmlns:p14="http://schemas.microsoft.com/office/powerpoint/2010/main" val="401921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72" y="218319"/>
            <a:ext cx="8679976" cy="64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7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F8C92-53AA-4C95-AF81-F2CF2895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Eterociclici</a:t>
            </a:r>
            <a:r>
              <a:rPr lang="en-US" dirty="0"/>
              <a:t> </a:t>
            </a:r>
            <a:r>
              <a:rPr lang="en-US" dirty="0" err="1"/>
              <a:t>Aromatici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AC2478-F37F-4C19-8F8C-79E77DEAB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5"/>
          <a:stretch/>
        </p:blipFill>
        <p:spPr>
          <a:xfrm>
            <a:off x="3186994" y="1690688"/>
            <a:ext cx="5163671" cy="329214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95C7FD-80B7-4562-B76F-D8E7EEC088F7}"/>
              </a:ext>
            </a:extLst>
          </p:cNvPr>
          <p:cNvSpPr txBox="1"/>
          <p:nvPr/>
        </p:nvSpPr>
        <p:spPr>
          <a:xfrm>
            <a:off x="1924334" y="5385065"/>
            <a:ext cx="9321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doppietto dell’azoto è in un orbitale sp</a:t>
            </a:r>
            <a:r>
              <a:rPr lang="it-IT" sz="2800" baseline="30000" dirty="0"/>
              <a:t>2 </a:t>
            </a:r>
            <a:endParaRPr lang="it-IT" sz="2800" dirty="0"/>
          </a:p>
          <a:p>
            <a:r>
              <a:rPr lang="it-IT" sz="2800" dirty="0"/>
              <a:t>Piridina e pirimidina sono sostanze basiche e debolmente nucleofile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861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4AF9AE-D222-4CC8-8E5B-B332C62C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Eterociclici</a:t>
            </a:r>
            <a:r>
              <a:rPr lang="en-US" dirty="0"/>
              <a:t> </a:t>
            </a:r>
            <a:r>
              <a:rPr lang="en-US" dirty="0" err="1"/>
              <a:t>Aromatici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450D040-8CF9-4406-9BF5-FD7DBDDF8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26" y="1658470"/>
            <a:ext cx="6920753" cy="35410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1E8B46-A204-4F94-8803-E6CE65F79D34}"/>
              </a:ext>
            </a:extLst>
          </p:cNvPr>
          <p:cNvSpPr txBox="1"/>
          <p:nvPr/>
        </p:nvSpPr>
        <p:spPr>
          <a:xfrm>
            <a:off x="1098070" y="5199529"/>
            <a:ext cx="9341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doppietto dell’azoto è nell’orbitale 2p e fa parte degli elettroni </a:t>
            </a:r>
            <a:r>
              <a:rPr lang="el-GR" sz="2800" dirty="0"/>
              <a:t>π</a:t>
            </a:r>
            <a:r>
              <a:rPr lang="it-IT" sz="2800" dirty="0"/>
              <a:t> delocalizzati, contribuisce all’aromaticità del sistema</a:t>
            </a:r>
          </a:p>
          <a:p>
            <a:r>
              <a:rPr lang="it-IT" sz="2800" dirty="0"/>
              <a:t>Pirrolo e indolo non sono sostanze basiche</a:t>
            </a:r>
            <a:endParaRPr lang="en-US"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22EF6EE-EDE7-4743-889A-E3340158A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880" y="1526530"/>
            <a:ext cx="1775776" cy="10144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2B6081-AB52-4B97-ACFD-C2666255EDEC}"/>
              </a:ext>
            </a:extLst>
          </p:cNvPr>
          <p:cNvSpPr txBox="1"/>
          <p:nvPr/>
        </p:nvSpPr>
        <p:spPr>
          <a:xfrm>
            <a:off x="9505431" y="2728867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Istidina 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B16515F-593A-4207-A549-763AACB87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72" b="62778"/>
          <a:stretch/>
        </p:blipFill>
        <p:spPr>
          <a:xfrm>
            <a:off x="8313450" y="3077386"/>
            <a:ext cx="3298636" cy="138982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B6EE2E-CF32-4D1E-9030-6848EEA1F6F9}"/>
              </a:ext>
            </a:extLst>
          </p:cNvPr>
          <p:cNvSpPr txBox="1"/>
          <p:nvPr/>
        </p:nvSpPr>
        <p:spPr>
          <a:xfrm>
            <a:off x="9359686" y="4588208"/>
            <a:ext cx="120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Triptofano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67017-8857-471A-B4A8-1D59AF42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12459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Nomenclatura</a:t>
            </a:r>
            <a:r>
              <a:rPr lang="en-US" dirty="0"/>
              <a:t> del benzene </a:t>
            </a:r>
            <a:r>
              <a:rPr lang="en-US" dirty="0" err="1"/>
              <a:t>monosostituito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381FBF-EBDE-419B-8B01-6FBB1561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42" y="1142917"/>
            <a:ext cx="7422776" cy="22232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002BD60-E8F1-4E83-9392-30CBA794A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317" y="3806463"/>
            <a:ext cx="7924800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5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DB3BD7-7299-41B9-AE8D-C4EB90A0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Nomenclatura</a:t>
            </a:r>
            <a:r>
              <a:rPr lang="en-US" dirty="0"/>
              <a:t> del benzene </a:t>
            </a:r>
            <a:r>
              <a:rPr lang="en-US" dirty="0" err="1"/>
              <a:t>monosostituito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2070FD-3627-4FC1-87C2-04E160E59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91" y="1794031"/>
            <a:ext cx="7494494" cy="15329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F2FB5E-98C6-4CA3-8E60-0C1D1F062027}"/>
              </a:ext>
            </a:extLst>
          </p:cNvPr>
          <p:cNvSpPr txBox="1"/>
          <p:nvPr/>
        </p:nvSpPr>
        <p:spPr>
          <a:xfrm>
            <a:off x="1040234" y="2164360"/>
            <a:ext cx="843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</a:t>
            </a:r>
            <a:r>
              <a:rPr lang="it-IT" sz="2400" baseline="-25000" dirty="0"/>
              <a:t>6</a:t>
            </a:r>
            <a:r>
              <a:rPr lang="it-IT" sz="2400" dirty="0"/>
              <a:t>H</a:t>
            </a:r>
            <a:r>
              <a:rPr lang="it-IT" sz="2400" baseline="-25000" dirty="0"/>
              <a:t>5</a:t>
            </a:r>
            <a:r>
              <a:rPr lang="it-IT" sz="2400" dirty="0"/>
              <a:t>-</a:t>
            </a:r>
          </a:p>
          <a:p>
            <a:r>
              <a:rPr lang="it-IT" sz="2400" dirty="0" err="1"/>
              <a:t>Ph</a:t>
            </a:r>
            <a:endParaRPr lang="en-US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9FC706-C06A-41AD-B8AE-D3A05225741B}"/>
              </a:ext>
            </a:extLst>
          </p:cNvPr>
          <p:cNvSpPr txBox="1"/>
          <p:nvPr/>
        </p:nvSpPr>
        <p:spPr>
          <a:xfrm>
            <a:off x="9265094" y="237584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</a:t>
            </a:r>
            <a:r>
              <a:rPr lang="it-IT" sz="2400" baseline="-25000" dirty="0"/>
              <a:t>6</a:t>
            </a:r>
            <a:r>
              <a:rPr lang="it-IT" sz="2400" dirty="0"/>
              <a:t>H</a:t>
            </a:r>
            <a:r>
              <a:rPr lang="it-IT" sz="2400" baseline="-25000" dirty="0"/>
              <a:t>5</a:t>
            </a:r>
            <a:r>
              <a:rPr lang="it-IT" sz="2400" dirty="0"/>
              <a:t>CH</a:t>
            </a:r>
            <a:r>
              <a:rPr lang="it-IT" sz="2400" baseline="-25000" dirty="0"/>
              <a:t>2</a:t>
            </a:r>
            <a:r>
              <a:rPr lang="it-IT" sz="2400" dirty="0"/>
              <a:t>-</a:t>
            </a:r>
            <a:endParaRPr lang="en-US" sz="2400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0F8861C-EB3F-4F31-9D4B-14868FDC4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32161"/>
              </p:ext>
            </p:extLst>
          </p:nvPr>
        </p:nvGraphicFramePr>
        <p:xfrm>
          <a:off x="7689851" y="3429000"/>
          <a:ext cx="964234" cy="153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CS ChemDraw Drawing" r:id="rId4" imgW="468726" imgH="744656" progId="ChemDraw.Document.6.0">
                  <p:embed/>
                </p:oleObj>
              </mc:Choice>
              <mc:Fallback>
                <p:oleObj name="CS ChemDraw Drawing" r:id="rId4" imgW="468726" imgH="7446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89851" y="3429000"/>
                        <a:ext cx="964234" cy="153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B0840E-F1F6-4CEA-AFE1-0F80F3814BB5}"/>
              </a:ext>
            </a:extLst>
          </p:cNvPr>
          <p:cNvSpPr txBox="1"/>
          <p:nvPr/>
        </p:nvSpPr>
        <p:spPr>
          <a:xfrm>
            <a:off x="7437087" y="5352176"/>
            <a:ext cx="14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Benzil</a:t>
            </a:r>
            <a:r>
              <a:rPr lang="it-IT" dirty="0"/>
              <a:t> cloruro</a:t>
            </a:r>
            <a:endParaRPr lang="en-US" dirty="0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BA7AC8F-51B4-4778-BA98-DC48D109BB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64657"/>
              </p:ext>
            </p:extLst>
          </p:nvPr>
        </p:nvGraphicFramePr>
        <p:xfrm>
          <a:off x="3684127" y="3568727"/>
          <a:ext cx="859503" cy="153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CS ChemDraw Drawing" r:id="rId6" imgW="366913" imgH="653301" progId="ChemDraw.Document.6.0">
                  <p:embed/>
                </p:oleObj>
              </mc:Choice>
              <mc:Fallback>
                <p:oleObj name="CS ChemDraw Drawing" r:id="rId6" imgW="366913" imgH="6533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84127" y="3568727"/>
                        <a:ext cx="859503" cy="1532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D8C609-FB3D-496F-826A-A25DECE7E633}"/>
              </a:ext>
            </a:extLst>
          </p:cNvPr>
          <p:cNvSpPr txBox="1"/>
          <p:nvPr/>
        </p:nvSpPr>
        <p:spPr>
          <a:xfrm>
            <a:off x="3227058" y="5352176"/>
            <a:ext cx="147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Clorobenzene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1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7411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 del benzene </a:t>
            </a:r>
            <a:r>
              <a:rPr lang="it-IT" dirty="0" err="1"/>
              <a:t>disostituito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21" y="2351305"/>
            <a:ext cx="8452974" cy="411773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74929" y="1453247"/>
            <a:ext cx="251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Benzene 1,2-disostituito:</a:t>
            </a:r>
          </a:p>
          <a:p>
            <a:r>
              <a:rPr lang="it-IT" dirty="0"/>
              <a:t>Isomero </a:t>
            </a:r>
            <a:r>
              <a:rPr lang="it-IT" b="1" i="1" dirty="0"/>
              <a:t>orto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94663" y="1453247"/>
            <a:ext cx="314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Benzene 1,3-disostituito:</a:t>
            </a:r>
          </a:p>
          <a:p>
            <a:r>
              <a:rPr lang="it-IT" dirty="0"/>
              <a:t>Isomero </a:t>
            </a:r>
            <a:r>
              <a:rPr lang="it-IT" b="1" i="1" dirty="0"/>
              <a:t>meta</a:t>
            </a:r>
          </a:p>
        </p:txBody>
      </p:sp>
      <p:sp>
        <p:nvSpPr>
          <p:cNvPr id="9" name="Rettangolo 8"/>
          <p:cNvSpPr/>
          <p:nvPr/>
        </p:nvSpPr>
        <p:spPr>
          <a:xfrm>
            <a:off x="7922618" y="1453247"/>
            <a:ext cx="2697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Benzene 1,4-disostiruito:</a:t>
            </a:r>
          </a:p>
          <a:p>
            <a:r>
              <a:rPr lang="it-IT" dirty="0"/>
              <a:t>Isomero </a:t>
            </a:r>
            <a:r>
              <a:rPr lang="it-IT" b="1" i="1" dirty="0"/>
              <a:t>para</a:t>
            </a:r>
          </a:p>
        </p:txBody>
      </p:sp>
    </p:spTree>
    <p:extLst>
      <p:ext uri="{BB962C8B-B14F-4D97-AF65-F5344CB8AC3E}">
        <p14:creationId xmlns:p14="http://schemas.microsoft.com/office/powerpoint/2010/main" val="211212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061" y="4437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Nomenclatura: 3 o Più Sostituenti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47663"/>
          <a:stretch/>
        </p:blipFill>
        <p:spPr>
          <a:xfrm>
            <a:off x="1081664" y="1196399"/>
            <a:ext cx="9890167" cy="28569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107" y="4260068"/>
            <a:ext cx="2849120" cy="189069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408227" y="499873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GORWBY+Verdana"/>
              </a:rPr>
              <a:t>4-cloro-2-nitro-5-propilbenzaldeide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76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752A62-67C0-4010-BCD6-933FCD22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117906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Benzene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ABFE58-3DF2-4E1D-9ADE-CB4147C7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7" y="1579291"/>
            <a:ext cx="10515600" cy="2774595"/>
          </a:xfrm>
        </p:spPr>
        <p:txBody>
          <a:bodyPr>
            <a:normAutofit/>
          </a:bodyPr>
          <a:lstStyle/>
          <a:p>
            <a:r>
              <a:rPr lang="it-IT" dirty="0"/>
              <a:t>I</a:t>
            </a:r>
            <a:r>
              <a:rPr lang="en-US" dirty="0"/>
              <a:t>l benzene 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) è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semplice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IDROCARBURI AROMATICI (o </a:t>
            </a:r>
            <a:r>
              <a:rPr lang="en-US" dirty="0" err="1"/>
              <a:t>areni</a:t>
            </a:r>
            <a:r>
              <a:rPr lang="en-US" dirty="0"/>
              <a:t>)</a:t>
            </a:r>
          </a:p>
          <a:p>
            <a:r>
              <a:rPr lang="it-IT" dirty="0"/>
              <a:t>H</a:t>
            </a:r>
            <a:r>
              <a:rPr lang="en-US" dirty="0"/>
              <a:t>a 4 </a:t>
            </a:r>
            <a:r>
              <a:rPr lang="en-US" dirty="0" err="1"/>
              <a:t>gradi</a:t>
            </a:r>
            <a:r>
              <a:rPr lang="en-US" dirty="0"/>
              <a:t> di </a:t>
            </a:r>
            <a:r>
              <a:rPr lang="en-US" dirty="0" err="1"/>
              <a:t>insaturazione</a:t>
            </a:r>
            <a:endParaRPr lang="en-US" dirty="0"/>
          </a:p>
          <a:p>
            <a:r>
              <a:rPr lang="it-IT" dirty="0"/>
              <a:t>È</a:t>
            </a:r>
            <a:r>
              <a:rPr lang="en-US" dirty="0"/>
              <a:t> </a:t>
            </a:r>
            <a:r>
              <a:rPr lang="en-US" dirty="0" err="1"/>
              <a:t>planare</a:t>
            </a:r>
            <a:endParaRPr lang="en-US" dirty="0"/>
          </a:p>
          <a:p>
            <a:r>
              <a:rPr lang="it-IT" dirty="0"/>
              <a:t>Tutti i legami C-C hanno la stessa lunghezza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3DD92A7F-F9D9-48BB-B706-D15864EEC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70348"/>
              </p:ext>
            </p:extLst>
          </p:nvPr>
        </p:nvGraphicFramePr>
        <p:xfrm>
          <a:off x="7797887" y="1998026"/>
          <a:ext cx="1670487" cy="1915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CS ChemDraw Drawing" r:id="rId4" imgW="767635" imgH="880536" progId="ChemDraw.Document.6.0">
                  <p:embed/>
                </p:oleObj>
              </mc:Choice>
              <mc:Fallback>
                <p:oleObj name="CS ChemDraw Drawing" r:id="rId4" imgW="767635" imgH="8805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7887" y="1998026"/>
                        <a:ext cx="1670487" cy="1915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8683035-F944-4296-8BE6-F73361A52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8077"/>
              </p:ext>
            </p:extLst>
          </p:nvPr>
        </p:nvGraphicFramePr>
        <p:xfrm>
          <a:off x="3807903" y="5388782"/>
          <a:ext cx="2993714" cy="937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CS ChemDraw Drawing" r:id="rId6" imgW="1338943" imgH="418773" progId="ChemDraw.Document.6.0">
                  <p:embed/>
                </p:oleObj>
              </mc:Choice>
              <mc:Fallback>
                <p:oleObj name="CS ChemDraw Drawing" r:id="rId6" imgW="1338943" imgH="4187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7903" y="5388782"/>
                        <a:ext cx="2993714" cy="937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129E47-C145-4B3E-8526-53DA5EA82BD8}"/>
              </a:ext>
            </a:extLst>
          </p:cNvPr>
          <p:cNvSpPr txBox="1"/>
          <p:nvPr/>
        </p:nvSpPr>
        <p:spPr>
          <a:xfrm>
            <a:off x="2132449" y="4625295"/>
            <a:ext cx="720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Kekulè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1865</a:t>
            </a:r>
            <a:r>
              <a:rPr lang="it-IT" dirty="0"/>
              <a:t> descrisse la sua struttura come un equilibrio tra due forme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Sostituzione elettrofila aromatica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261" y="2057450"/>
            <a:ext cx="6963789" cy="27430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55DEA2-B20D-4B11-B32F-7013368A2F2C}"/>
              </a:ext>
            </a:extLst>
          </p:cNvPr>
          <p:cNvSpPr txBox="1"/>
          <p:nvPr/>
        </p:nvSpPr>
        <p:spPr>
          <a:xfrm>
            <a:off x="9320463" y="342899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+ H</a:t>
            </a:r>
            <a:r>
              <a:rPr lang="it-IT" sz="3200" baseline="3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3760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Fenoli (Alcoli Aromatici)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5363"/>
          <a:stretch/>
        </p:blipFill>
        <p:spPr>
          <a:xfrm>
            <a:off x="672317" y="2251881"/>
            <a:ext cx="10847365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10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Acidità dei Fenoli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17" y="1950641"/>
            <a:ext cx="10972083" cy="27987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4427" y="3165365"/>
            <a:ext cx="152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Alcol benzilico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98008" y="4969076"/>
            <a:ext cx="87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Fenolo </a:t>
            </a:r>
          </a:p>
        </p:txBody>
      </p:sp>
    </p:spTree>
    <p:extLst>
      <p:ext uri="{BB962C8B-B14F-4D97-AF65-F5344CB8AC3E}">
        <p14:creationId xmlns:p14="http://schemas.microsoft.com/office/powerpoint/2010/main" val="2194394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Acidità dei Fenoli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1690688"/>
            <a:ext cx="11369486" cy="46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8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DC5CA-21AD-4E57-8DD1-529C31B3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Benzene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2EAB4-3CF8-4648-A2C3-4FE61AE91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4922"/>
          </a:xfrm>
        </p:spPr>
        <p:txBody>
          <a:bodyPr/>
          <a:lstStyle/>
          <a:p>
            <a:r>
              <a:rPr lang="it-IT" dirty="0"/>
              <a:t>Mentre gli idrocarburi insaturi (alcheni e alchini) danno facile reazione di addizione, il benzene NO!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991CDB0-E9D2-4DCC-9ACD-66E42D697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211159"/>
              </p:ext>
            </p:extLst>
          </p:nvPr>
        </p:nvGraphicFramePr>
        <p:xfrm>
          <a:off x="2597674" y="3090469"/>
          <a:ext cx="6344435" cy="432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CS ChemDraw Drawing" r:id="rId3" imgW="2768557" imgH="188851" progId="ChemDraw.Document.6.0">
                  <p:embed/>
                </p:oleObj>
              </mc:Choice>
              <mc:Fallback>
                <p:oleObj name="CS ChemDraw Drawing" r:id="rId3" imgW="2768557" imgH="1888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7674" y="3090469"/>
                        <a:ext cx="6344435" cy="432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71731026-5132-4956-A884-B2E42BBC109B}"/>
              </a:ext>
            </a:extLst>
          </p:cNvPr>
          <p:cNvSpPr/>
          <p:nvPr/>
        </p:nvSpPr>
        <p:spPr>
          <a:xfrm>
            <a:off x="2108433" y="52536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BD52C6-C047-4F68-A879-168ABF2224F0}"/>
              </a:ext>
            </a:extLst>
          </p:cNvPr>
          <p:cNvSpPr txBox="1"/>
          <p:nvPr/>
        </p:nvSpPr>
        <p:spPr>
          <a:xfrm flipH="1">
            <a:off x="838200" y="3850547"/>
            <a:ext cx="10818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benzene è molto stabile e reagisce con bromo solo il presenza di un catalizzatore, FeBr</a:t>
            </a:r>
            <a:r>
              <a:rPr lang="it-IT" sz="2800" baseline="-25000" dirty="0"/>
              <a:t>3</a:t>
            </a:r>
            <a:r>
              <a:rPr lang="it-IT" sz="2800" dirty="0"/>
              <a:t> (un acido di Lewis)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La reazione è una sostituzione non una addizione</a:t>
            </a:r>
            <a:endParaRPr lang="en-US" sz="2800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4252246-55C7-4CC2-81BE-AE74BE5BD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639844"/>
              </p:ext>
            </p:extLst>
          </p:nvPr>
        </p:nvGraphicFramePr>
        <p:xfrm>
          <a:off x="2376859" y="5454243"/>
          <a:ext cx="5559148" cy="90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CS ChemDraw Drawing" r:id="rId5" imgW="2791609" imgH="455622" progId="ChemDraw.Document.6.0">
                  <p:embed/>
                </p:oleObj>
              </mc:Choice>
              <mc:Fallback>
                <p:oleObj name="CS ChemDraw Drawing" r:id="rId5" imgW="2791609" imgH="4556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6859" y="5454243"/>
                        <a:ext cx="5559148" cy="907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0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22DAEB-680F-482E-825D-3BA1942E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Legami delocalizzati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AD38E3-B4BE-4D76-AC9E-5DDBD044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732"/>
          <a:stretch/>
        </p:blipFill>
        <p:spPr>
          <a:xfrm>
            <a:off x="2523770" y="1873131"/>
            <a:ext cx="5701553" cy="278276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EBA039-E122-4BE4-99D4-731FF076C6ED}"/>
              </a:ext>
            </a:extLst>
          </p:cNvPr>
          <p:cNvSpPr txBox="1"/>
          <p:nvPr/>
        </p:nvSpPr>
        <p:spPr>
          <a:xfrm>
            <a:off x="2805782" y="4908419"/>
            <a:ext cx="248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Sei orbitali 2p </a:t>
            </a:r>
          </a:p>
          <a:p>
            <a:r>
              <a:rPr lang="it-IT" dirty="0"/>
              <a:t>con 1 elettrone ciascuno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BF0350-0710-4537-9CA1-E696246574AE}"/>
              </a:ext>
            </a:extLst>
          </p:cNvPr>
          <p:cNvSpPr txBox="1"/>
          <p:nvPr/>
        </p:nvSpPr>
        <p:spPr>
          <a:xfrm>
            <a:off x="6213499" y="4838334"/>
            <a:ext cx="3382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Nuvola elettronica con 6 elettroni </a:t>
            </a:r>
          </a:p>
          <a:p>
            <a:r>
              <a:rPr lang="it-IT" dirty="0"/>
              <a:t>delocalizzati su tutta la molecola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7E0AE8C-2951-4F19-AAD5-6383A195C9BB}"/>
              </a:ext>
            </a:extLst>
          </p:cNvPr>
          <p:cNvSpPr/>
          <p:nvPr/>
        </p:nvSpPr>
        <p:spPr>
          <a:xfrm>
            <a:off x="6096000" y="4546363"/>
            <a:ext cx="1808860" cy="196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5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486ED-3E67-4356-A29D-6A032BAF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Risonanza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FC952D-63B9-41E0-BDDE-2AEBA29A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strutture di risonanza (forme limite di risonanza) non sono reali</a:t>
            </a:r>
          </a:p>
          <a:p>
            <a:r>
              <a:rPr lang="it-IT" dirty="0"/>
              <a:t>Nessuna singola struttura di risonanza può adeguatamente rappresentare la reale struttura di una specie con elettroni delocalizzati</a:t>
            </a:r>
          </a:p>
          <a:p>
            <a:r>
              <a:rPr lang="it-IT" dirty="0"/>
              <a:t>Le strutture di risonanza NON sono isomeri, differiscono solo per la distribuzione degli elettroni (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dirty="0"/>
              <a:t> o doppietti non condivisi), non dei nuclei</a:t>
            </a:r>
          </a:p>
          <a:p>
            <a:r>
              <a:rPr lang="it-IT" dirty="0"/>
              <a:t>Le strutture di risonanza NON sono in equilibrio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0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73D24-9BBF-4031-8662-A579064A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Risonanza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0DDA0D4-F3AB-4729-BB77-1E869AED6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925" y="1957968"/>
            <a:ext cx="2976282" cy="13178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B7EBD7F-C395-4D4B-9A57-A723B25C4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75"/>
          <a:stretch/>
        </p:blipFill>
        <p:spPr>
          <a:xfrm>
            <a:off x="6268595" y="2330590"/>
            <a:ext cx="1219200" cy="8875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9A21E1-6E7D-400D-B7D5-341C383D3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795" y="2240943"/>
            <a:ext cx="1326776" cy="8875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8E02250-C402-450E-AE8C-DA75F6407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393" y="4621984"/>
            <a:ext cx="5809129" cy="12909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1A9535-2A86-4B20-9967-32AC88523475}"/>
              </a:ext>
            </a:extLst>
          </p:cNvPr>
          <p:cNvSpPr txBox="1"/>
          <p:nvPr/>
        </p:nvSpPr>
        <p:spPr>
          <a:xfrm>
            <a:off x="1644035" y="3582221"/>
            <a:ext cx="255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Forme limite di risonanza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5063F5-75F2-4F0B-9F5E-A2724D0FBCC5}"/>
              </a:ext>
            </a:extLst>
          </p:cNvPr>
          <p:cNvSpPr txBox="1"/>
          <p:nvPr/>
        </p:nvSpPr>
        <p:spPr>
          <a:xfrm>
            <a:off x="5670958" y="3488666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Ibrido di risonanza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73762-8D18-48B7-A447-7FF9D1B0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56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Aromaticità, energia di risonanza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2D0789-F19C-4CC5-8CB1-8F1B8884E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25" y="2058241"/>
            <a:ext cx="8785412" cy="36665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54F7B8-1775-45A2-9463-DFA184ADA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012" y="1323135"/>
            <a:ext cx="5020235" cy="7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2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3F703A-6681-43D0-B9BF-8E078194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Aromaticità, energia di risonanza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8CF944-457B-4519-BF5C-E56AD6DB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62" y="2314908"/>
            <a:ext cx="8749553" cy="30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8D65E-73D2-41C3-BF4E-FCA5EBB7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Stabilità del benzene aromaticità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DFF5B0-ADFA-4029-B818-E99190BDF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22"/>
          <a:stretch/>
        </p:blipFill>
        <p:spPr>
          <a:xfrm>
            <a:off x="4251491" y="2302151"/>
            <a:ext cx="3689017" cy="288663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8088AD-7440-452E-B689-23E8CA83BFFD}"/>
              </a:ext>
            </a:extLst>
          </p:cNvPr>
          <p:cNvSpPr txBox="1"/>
          <p:nvPr/>
        </p:nvSpPr>
        <p:spPr>
          <a:xfrm>
            <a:off x="1330556" y="2646727"/>
            <a:ext cx="2496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reazione di addizione </a:t>
            </a:r>
          </a:p>
          <a:p>
            <a:r>
              <a:rPr lang="it-IT" dirty="0"/>
              <a:t>non avviene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590EDB-B17C-4BD5-AEAB-F498485DC8CA}"/>
              </a:ext>
            </a:extLst>
          </p:cNvPr>
          <p:cNvSpPr txBox="1"/>
          <p:nvPr/>
        </p:nvSpPr>
        <p:spPr>
          <a:xfrm>
            <a:off x="8237989" y="2810528"/>
            <a:ext cx="283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Verrebbe persa l’aromaticità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C6BD64-B568-4656-80B7-44D4CFBB20CC}"/>
              </a:ext>
            </a:extLst>
          </p:cNvPr>
          <p:cNvSpPr txBox="1"/>
          <p:nvPr/>
        </p:nvSpPr>
        <p:spPr>
          <a:xfrm>
            <a:off x="1330556" y="4161247"/>
            <a:ext cx="2057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Avviene la reazione </a:t>
            </a:r>
          </a:p>
          <a:p>
            <a:r>
              <a:rPr lang="it-IT" dirty="0"/>
              <a:t>di sostituzione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29DDD3-016D-4697-9B43-8C8A67CE1D2B}"/>
              </a:ext>
            </a:extLst>
          </p:cNvPr>
          <p:cNvSpPr txBox="1"/>
          <p:nvPr/>
        </p:nvSpPr>
        <p:spPr>
          <a:xfrm>
            <a:off x="8320232" y="4299700"/>
            <a:ext cx="266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prodotto di sostituzione mantiene l’anello aromatico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43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463</Words>
  <Application>Microsoft Office PowerPoint</Application>
  <PresentationFormat>Widescreen</PresentationFormat>
  <Paragraphs>93</Paragraphs>
  <Slides>23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GORWBY+Verdana</vt:lpstr>
      <vt:lpstr>Symbol</vt:lpstr>
      <vt:lpstr>Tema di Office</vt:lpstr>
      <vt:lpstr>CS ChemDraw Drawing</vt:lpstr>
      <vt:lpstr>Benzene e Derivati </vt:lpstr>
      <vt:lpstr>Benzene</vt:lpstr>
      <vt:lpstr>Benzene</vt:lpstr>
      <vt:lpstr>Legami delocalizzati</vt:lpstr>
      <vt:lpstr>Risonanza</vt:lpstr>
      <vt:lpstr>Risonanza</vt:lpstr>
      <vt:lpstr>Aromaticità, energia di risonanza</vt:lpstr>
      <vt:lpstr>Aromaticità, energia di risonanza</vt:lpstr>
      <vt:lpstr>Stabilità del benzene aromaticità</vt:lpstr>
      <vt:lpstr>Criteri di aromaticità</vt:lpstr>
      <vt:lpstr>Idrocarburi policiclici aromatici (IPA)</vt:lpstr>
      <vt:lpstr>Idrocarburi policiclici aromatici (IPA)</vt:lpstr>
      <vt:lpstr>Presentazione standard di PowerPoint</vt:lpstr>
      <vt:lpstr>Composti Eterociclici Aromatici</vt:lpstr>
      <vt:lpstr>Composti Eterociclici Aromatici</vt:lpstr>
      <vt:lpstr>Nomenclatura del benzene monosostituito</vt:lpstr>
      <vt:lpstr>Nomenclatura del benzene monosostituito</vt:lpstr>
      <vt:lpstr>Nomenclatura del benzene disostituito</vt:lpstr>
      <vt:lpstr>Nomenclatura: 3 o Più Sostituenti </vt:lpstr>
      <vt:lpstr>Sostituzione elettrofila aromatica</vt:lpstr>
      <vt:lpstr>Fenoli (Alcoli Aromatici) </vt:lpstr>
      <vt:lpstr>Acidità dei Fenoli </vt:lpstr>
      <vt:lpstr>Acidità dei Fenoli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Benzene e Derivati</dc:title>
  <dc:creator>NITTI PATRIZIA</dc:creator>
  <cp:lastModifiedBy>NITTI PATRIZIA</cp:lastModifiedBy>
  <cp:revision>83</cp:revision>
  <dcterms:created xsi:type="dcterms:W3CDTF">2021-11-30T08:13:41Z</dcterms:created>
  <dcterms:modified xsi:type="dcterms:W3CDTF">2023-01-31T13:40:43Z</dcterms:modified>
</cp:coreProperties>
</file>