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61" r:id="rId4"/>
    <p:sldId id="381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84" r:id="rId13"/>
    <p:sldId id="271" r:id="rId14"/>
    <p:sldId id="298" r:id="rId15"/>
    <p:sldId id="382" r:id="rId16"/>
    <p:sldId id="384" r:id="rId17"/>
    <p:sldId id="383" r:id="rId18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9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6755B1B-3AF3-4561-9102-38AFB0649351}" type="datetimeFigureOut">
              <a:rPr lang="it-IT" smtClean="0"/>
              <a:pPr/>
              <a:t>23/03/2021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CED9631-ED21-42F2-8790-3C7C25BA380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2044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8238754-BC37-41FF-B4F6-EDA2A6782C28}" type="datetimeFigureOut">
              <a:rPr lang="it-IT" smtClean="0"/>
              <a:pPr/>
              <a:t>23/03/2021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D8FA3E5-83D5-4BEB-9ED1-3FA2FD15FA3D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913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FA3E5-83D5-4BEB-9ED1-3FA2FD15FA3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9BC58-F417-4D21-BCF3-04956C456039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A312E-FD51-490D-8DFC-2E75BDCF9D27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C2DEA-6C62-49AF-AE54-540F237B491C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C81D-5E86-47D5-88B2-E5B310407D6B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BA1FB-B77C-4F4C-AA9A-FAE30EFA05B6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62A0-116F-4CEC-A23C-13B98075DA2A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F5A03-5519-40F1-9F3E-AAFF18FB5BB4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7DD59-198E-4EF9-BA59-3D0F9B2F88EB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B894F-AF3C-457C-9BA6-388AE90D1CA2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7782B-E7F2-434A-98C1-11A6C3A7CC38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F7F83-3052-47B9-92DA-675C63A1F123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E74E9-82C5-45D2-AD27-DF58DFCECA85}" type="datetime1">
              <a:rPr lang="it-IT" smtClean="0"/>
              <a:pPr/>
              <a:t>23/03/2021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749AC-9422-4106-9CA5-7B146B3652AD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it/images?q=eye%20tracking&amp;um=1&amp;ie=UTF-8&amp;source=og&amp;sa=N&amp;hl=it&amp;tab=wi&amp;biw=1280&amp;bih=675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www.mpi.nl/world/tg/eye-tracking/eye-tracking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7715304" cy="6215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714612" y="2714620"/>
            <a:ext cx="5572164" cy="1885962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rgbClr val="FFFF00"/>
                </a:solidFill>
              </a:rPr>
              <a:t>Abilità di lettura:</a:t>
            </a:r>
            <a:br>
              <a:rPr lang="it-IT" sz="4800" dirty="0" smtClean="0">
                <a:solidFill>
                  <a:srgbClr val="FFFF00"/>
                </a:solidFill>
              </a:rPr>
            </a:br>
            <a:r>
              <a:rPr lang="it-IT" sz="4800" dirty="0" smtClean="0">
                <a:solidFill>
                  <a:srgbClr val="FFFF00"/>
                </a:solidFill>
              </a:rPr>
              <a:t>lettura e comprensione</a:t>
            </a:r>
            <a:endParaRPr lang="it-IT" sz="4800" dirty="0">
              <a:solidFill>
                <a:srgbClr val="FFFF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smtClean="0"/>
              <a:t>Due protocolli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5" name="Segnaposto contenuto 4" descr="C:\Users\gisella\AppData\Local\Microsoft\Windows\Temporary Internet Files\Content.Word\debeni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6804248" cy="457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egnaposto contenuto 2"/>
          <p:cNvSpPr txBox="1">
            <a:spLocks/>
          </p:cNvSpPr>
          <p:nvPr/>
        </p:nvSpPr>
        <p:spPr>
          <a:xfrm>
            <a:off x="6444208" y="260648"/>
            <a:ext cx="2699792" cy="64087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 lettore poco abile: più fissazioni, di durata maggiore e molto irregolari nell’ordine.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 ogni lettore può aver bisogno di compiere delle regressioni;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quando ci rendiamo conto di non capire torniamo sui punti già letti per riesaminare il testo.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it-IT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dirty="0" smtClean="0"/>
              <a:t>La scelta dei punti di fissazione non è casuale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49831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Riflette il processo di comprensione:</a:t>
            </a:r>
          </a:p>
          <a:p>
            <a:r>
              <a:rPr lang="it-IT" dirty="0" smtClean="0"/>
              <a:t>alcune parole sono fissate  di più (portano il contenuto: sostantivi e verbi), </a:t>
            </a:r>
          </a:p>
          <a:p>
            <a:r>
              <a:rPr lang="it-IT" dirty="0" smtClean="0"/>
              <a:t>altre parole vengono fissate meno (articoli, congiunzioni),</a:t>
            </a:r>
          </a:p>
          <a:p>
            <a:r>
              <a:rPr lang="it-IT" dirty="0" smtClean="0"/>
              <a:t>Le pause sono legate al significato del testo, alle parti più importanti,</a:t>
            </a:r>
          </a:p>
          <a:p>
            <a:r>
              <a:rPr lang="it-IT" dirty="0" smtClean="0"/>
              <a:t>durante le pause vengono compiuti processi di tipo inferenziale per collegare i segmenti di testo (Just e Carpenter, 1980).</a:t>
            </a:r>
          </a:p>
          <a:p>
            <a:endParaRPr lang="it-IT" dirty="0" smtClean="0"/>
          </a:p>
          <a:p>
            <a:pPr>
              <a:buNone/>
            </a:pP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Non c’e’ solo l’</a:t>
            </a:r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r>
              <a:rPr lang="it-IT" dirty="0" smtClean="0"/>
              <a:t>: </a:t>
            </a:r>
          </a:p>
          <a:p>
            <a:pPr>
              <a:buNone/>
            </a:pPr>
            <a:r>
              <a:rPr lang="it-IT" dirty="0" smtClean="0"/>
              <a:t>è recente, “invadente”;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altre misure  sono più frequenti:</a:t>
            </a:r>
          </a:p>
          <a:p>
            <a:pPr>
              <a:buNone/>
            </a:pPr>
            <a:r>
              <a:rPr lang="it-IT" dirty="0" smtClean="0"/>
              <a:t>lettura con valutazione correttezza e velocità</a:t>
            </a:r>
          </a:p>
          <a:p>
            <a:pPr>
              <a:buNone/>
            </a:pPr>
            <a:r>
              <a:rPr lang="it-IT" dirty="0" smtClean="0"/>
              <a:t> pensiero a voce alta, rispondere a domande, test, ecc.</a:t>
            </a:r>
          </a:p>
          <a:p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402832" cy="5073427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L’</a:t>
            </a:r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r>
              <a:rPr lang="it-IT" dirty="0" smtClean="0"/>
              <a:t> si usa anche per altri scopi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1200" dirty="0" smtClean="0">
                <a:hlinkClick r:id="rId2"/>
              </a:rPr>
              <a:t>http://www.google.it/</a:t>
            </a:r>
            <a:r>
              <a:rPr lang="it-IT" sz="1200" dirty="0" err="1" smtClean="0">
                <a:hlinkClick r:id="rId2"/>
              </a:rPr>
              <a:t>images</a:t>
            </a:r>
            <a:r>
              <a:rPr lang="it-IT" sz="1200" dirty="0" smtClean="0">
                <a:hlinkClick r:id="rId2"/>
              </a:rPr>
              <a:t>?q=eye%20tracking&amp;um=1&amp;ie=UTF-8&amp;source=og&amp;sa=N&amp;hl=it&amp;tab=wi&amp;biw=1280&amp;bih=675</a:t>
            </a:r>
            <a:endParaRPr lang="it-IT" sz="110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564904"/>
            <a:ext cx="207518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LETTURA STRUMENTALE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consente l’accesso alla comprensione del testo scritto.</a:t>
            </a:r>
          </a:p>
          <a:p>
            <a:r>
              <a:rPr lang="it-IT" dirty="0" smtClean="0"/>
              <a:t>traguardo importante dell’apprendimento. </a:t>
            </a:r>
          </a:p>
          <a:p>
            <a:r>
              <a:rPr lang="it-IT" dirty="0" smtClean="0"/>
              <a:t>apprendimento complesso.</a:t>
            </a:r>
          </a:p>
          <a:p>
            <a:r>
              <a:rPr lang="it-IT" dirty="0" smtClean="0"/>
              <a:t>Richiede abilità di natura visiva, fonologica e abilità di integrazione visivo - uditiva.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r>
              <a:rPr lang="it-IT" b="1" dirty="0" smtClean="0"/>
              <a:t>dislessia </a:t>
            </a:r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Immagin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3764383" cy="2174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581128"/>
            <a:ext cx="3728613" cy="1663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4932040" y="1844824"/>
            <a:ext cx="374441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difficoltà a effettuare una lettura</a:t>
            </a:r>
          </a:p>
          <a:p>
            <a:r>
              <a:rPr lang="it-IT" sz="2400" dirty="0" smtClean="0"/>
              <a:t>accurata e/o fluente e</a:t>
            </a:r>
          </a:p>
          <a:p>
            <a:r>
              <a:rPr lang="it-IT" sz="2400" dirty="0" smtClean="0"/>
              <a:t>scarse abilità nella scrittura e nella</a:t>
            </a:r>
          </a:p>
          <a:p>
            <a:r>
              <a:rPr lang="it-IT" sz="2400" dirty="0" smtClean="0"/>
              <a:t>decodifica.</a:t>
            </a:r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179512" y="764705"/>
            <a:ext cx="6678488" cy="4504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it-IT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Analfabetismo </a:t>
            </a:r>
            <a:endParaRPr lang="it-IT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315"/>
              </a:spcBef>
              <a:spcAft>
                <a:spcPts val="315"/>
              </a:spcAft>
            </a:pPr>
            <a:r>
              <a:rPr lang="it-IT" sz="2400" b="1" cap="all" spc="75" dirty="0">
                <a:solidFill>
                  <a:srgbClr val="FF0000"/>
                </a:solidFill>
                <a:latin typeface="Arial" panose="020B0604020202020204" pitchFamily="34" charset="0"/>
              </a:rPr>
              <a:t>CHE COS’È</a:t>
            </a:r>
            <a:endParaRPr lang="it-IT" sz="2400" b="1" cap="all" spc="75" dirty="0">
              <a:latin typeface="Calibri" panose="020F0502020204030204" pitchFamily="34" charset="0"/>
            </a:endParaRPr>
          </a:p>
          <a:p>
            <a:pPr marL="228600" indent="-22860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</a:t>
            </a:r>
            <a:r>
              <a:rPr lang="it-IT" sz="2400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un grave deficit intellettuale nella vita di una persona e riguarda il diritto di accesso all’istruzione e alla cultura. In pratica vuole dire non saper leggere, né scrivere, o tutte e due le cose insieme.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sz="24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67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it-IT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L’analfabetismo colpisce 990 milioni di persone (il 22% della popolazione mondiale), di cui il 64% sono donne</a:t>
            </a:r>
            <a:r>
              <a:rPr lang="it-IT" dirty="0" smtClean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dirty="0" smtClean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maggioranza degli analfabeti vive nel Sud del mondo dove non è facile frequentare una scuola o si è costretti a lavorare per sopravvivere.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722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5" name="Rectangle 4"/>
          <p:cNvSpPr/>
          <p:nvPr/>
        </p:nvSpPr>
        <p:spPr>
          <a:xfrm>
            <a:off x="827584" y="980728"/>
            <a:ext cx="6390456" cy="503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315"/>
              </a:spcBef>
              <a:spcAft>
                <a:spcPts val="315"/>
              </a:spcAft>
            </a:pPr>
            <a:r>
              <a:rPr lang="it-IT" sz="1400" b="1" cap="all" spc="75" dirty="0" smtClean="0">
                <a:solidFill>
                  <a:srgbClr val="000080"/>
                </a:solidFill>
                <a:latin typeface="Arial" panose="020B0604020202020204" pitchFamily="34" charset="0"/>
              </a:rPr>
              <a:t>DIVERSI </a:t>
            </a:r>
            <a:r>
              <a:rPr lang="it-IT" sz="1400" b="1" cap="all" spc="75" dirty="0">
                <a:solidFill>
                  <a:srgbClr val="000080"/>
                </a:solidFill>
                <a:latin typeface="Arial" panose="020B0604020202020204" pitchFamily="34" charset="0"/>
              </a:rPr>
              <a:t>LIVELLI</a:t>
            </a:r>
            <a:endParaRPr lang="it-IT" b="1" cap="all" spc="75" dirty="0">
              <a:latin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Oggi il concetto di analfabetismo si applica anzitutto a coloro che non sanno leggere o scrivere, ma anche a quanti possiedono un basso livello d’istruzione.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parla</a:t>
            </a:r>
            <a:r>
              <a:rPr lang="it-IT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mtClean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</a:t>
            </a:r>
            <a:r>
              <a:rPr lang="it-IT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incompetenza culturale, tipica di chi non va oltre il saper leggere e scrivere;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 </a:t>
            </a:r>
            <a:r>
              <a:rPr lang="it-IT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analfabetismo di ritorno: è il lento e inesorabile scadimento della capacità di scrivere o leggere per mancanza di esercizio delle nozioni ricevute a scuola.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</a:pPr>
            <a:r>
              <a:rPr lang="it-IT" dirty="0">
                <a:solidFill>
                  <a:srgbClr val="55555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Secondo il CENSIS (Centro Studi Investimenti Sociali) questa forma di analfabetismo riguarda il 32% degli italiani.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37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Si  parla di lettura per intendere: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it-IT" b="1" dirty="0" smtClean="0"/>
              <a:t>La decodifica</a:t>
            </a:r>
            <a:r>
              <a:rPr lang="it-IT" dirty="0" smtClean="0"/>
              <a:t>: capacità di leggere a voce alta un testo, in modo corretto e veloce,</a:t>
            </a:r>
          </a:p>
          <a:p>
            <a:pPr lvl="0"/>
            <a:r>
              <a:rPr lang="it-IT" b="1" dirty="0" smtClean="0"/>
              <a:t>La comprensione</a:t>
            </a:r>
            <a:r>
              <a:rPr lang="it-IT" dirty="0" smtClean="0"/>
              <a:t>: capacità di rappresentarsi mentalmente il contenuto del testo.</a:t>
            </a:r>
          </a:p>
          <a:p>
            <a:pPr lvl="0"/>
            <a:endParaRPr lang="it-IT" dirty="0" smtClean="0"/>
          </a:p>
          <a:p>
            <a:pPr>
              <a:buNone/>
            </a:pPr>
            <a:r>
              <a:rPr lang="it-IT" dirty="0" smtClean="0"/>
              <a:t>decodifica = primo passo nella comprensione del testo scritto.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decodifica ≠ comprensione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Esempi:</a:t>
            </a:r>
          </a:p>
          <a:p>
            <a:r>
              <a:rPr lang="it-IT" dirty="0" smtClean="0"/>
              <a:t> leggiamo a voce alta </a:t>
            </a:r>
            <a:r>
              <a:rPr lang="it-IT" sz="1900" dirty="0" smtClean="0"/>
              <a:t> un testo teatrale</a:t>
            </a:r>
            <a:endParaRPr lang="it-IT" dirty="0" smtClean="0"/>
          </a:p>
          <a:p>
            <a:r>
              <a:rPr lang="it-IT" dirty="0" smtClean="0"/>
              <a:t> testi tecnici, argomenti arcani :</a:t>
            </a:r>
          </a:p>
          <a:p>
            <a:pPr lvl="1"/>
            <a:r>
              <a:rPr lang="it-IT" dirty="0" smtClean="0"/>
              <a:t> un contratto di vendita di un immobile, la descrizione del sistema operativo di un computer,  il contratto online di un software.</a:t>
            </a:r>
          </a:p>
          <a:p>
            <a:pPr>
              <a:buNone/>
            </a:pPr>
            <a:r>
              <a:rPr lang="it-IT" dirty="0" smtClean="0"/>
              <a:t>Abbiamo una conoscenza minima dei termini, dei concetti chiave, delle conoscenze di background.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sz="4000" b="1" cap="all" dirty="0" smtClean="0"/>
              <a:t>’</a:t>
            </a:r>
            <a:r>
              <a:rPr lang="it-IT" sz="4000" b="1" cap="all" dirty="0" err="1" smtClean="0"/>
              <a:t>na</a:t>
            </a:r>
            <a:r>
              <a:rPr lang="it-IT" sz="4000" b="1" cap="all" dirty="0" smtClean="0"/>
              <a:t> santarella</a:t>
            </a:r>
            <a:br>
              <a:rPr lang="it-IT" sz="4000" b="1" cap="all" dirty="0" smtClean="0"/>
            </a:br>
            <a:r>
              <a:rPr lang="it-IT" sz="4000" b="1" dirty="0" smtClean="0"/>
              <a:t>da </a:t>
            </a:r>
            <a:r>
              <a:rPr lang="it-IT" sz="4000" b="1" dirty="0" err="1" smtClean="0"/>
              <a:t>Mam</a:t>
            </a:r>
            <a:r>
              <a:rPr lang="it-IT" sz="4000" b="1" dirty="0" smtClean="0"/>
              <a:t>’</a:t>
            </a:r>
            <a:r>
              <a:rPr lang="it-IT" sz="4000" b="1" dirty="0" err="1" smtClean="0"/>
              <a:t>zelle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Nitouche</a:t>
            </a:r>
            <a:r>
              <a:rPr lang="it-IT" sz="4000" b="1" dirty="0" smtClean="0"/>
              <a:t>, di </a:t>
            </a:r>
            <a:r>
              <a:rPr lang="it-IT" sz="4000" b="1" dirty="0" err="1" smtClean="0"/>
              <a:t>Weilhac</a:t>
            </a:r>
            <a:r>
              <a:rPr lang="it-IT" sz="4000" b="1" dirty="0" smtClean="0"/>
              <a:t> e </a:t>
            </a:r>
            <a:r>
              <a:rPr lang="it-IT" sz="4000" b="1" dirty="0" err="1" smtClean="0"/>
              <a:t>Milland</a:t>
            </a:r>
            <a:r>
              <a:rPr lang="it-IT" sz="4000" b="1" dirty="0" smtClean="0"/>
              <a:t>,Commedia in tre atti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b="1" dirty="0" smtClean="0"/>
              <a:t>MICHELE</a:t>
            </a:r>
            <a:r>
              <a:rPr lang="it-IT" dirty="0" smtClean="0"/>
              <a:t> </a:t>
            </a:r>
            <a:r>
              <a:rPr lang="it-IT" i="1" dirty="0" smtClean="0"/>
              <a:t>(esce dalla prima a destra, con scopa in mano)</a:t>
            </a:r>
            <a:r>
              <a:rPr lang="it-IT" dirty="0" smtClean="0"/>
              <a:t>:</a:t>
            </a:r>
            <a:r>
              <a:rPr lang="it-IT" i="1" dirty="0" smtClean="0"/>
              <a:t> </a:t>
            </a:r>
            <a:r>
              <a:rPr lang="it-IT" dirty="0" smtClean="0"/>
              <a:t>E </a:t>
            </a:r>
            <a:r>
              <a:rPr lang="it-IT" dirty="0" err="1" smtClean="0"/>
              <a:t>mò</a:t>
            </a:r>
            <a:r>
              <a:rPr lang="it-IT" dirty="0" smtClean="0"/>
              <a:t> </a:t>
            </a:r>
            <a:r>
              <a:rPr lang="it-IT" dirty="0" err="1" smtClean="0"/>
              <a:t>accummencia</a:t>
            </a:r>
            <a:r>
              <a:rPr lang="it-IT" dirty="0" smtClean="0"/>
              <a:t> n’</a:t>
            </a:r>
            <a:r>
              <a:rPr lang="it-IT" dirty="0" err="1" smtClean="0"/>
              <a:t>ata</a:t>
            </a:r>
            <a:r>
              <a:rPr lang="it-IT" dirty="0" smtClean="0"/>
              <a:t> </a:t>
            </a:r>
            <a:r>
              <a:rPr lang="it-IT" dirty="0" err="1" smtClean="0"/>
              <a:t>jurnata</a:t>
            </a:r>
            <a:r>
              <a:rPr lang="it-IT" dirty="0" smtClean="0"/>
              <a:t>! </a:t>
            </a:r>
            <a:r>
              <a:rPr lang="it-IT" dirty="0" err="1" smtClean="0"/>
              <a:t>Nun</a:t>
            </a:r>
            <a:r>
              <a:rPr lang="it-IT" dirty="0" smtClean="0"/>
              <a:t> me ne fido proprio </a:t>
            </a:r>
            <a:r>
              <a:rPr lang="it-IT" dirty="0" err="1" smtClean="0"/>
              <a:t>cchiù</a:t>
            </a:r>
            <a:r>
              <a:rPr lang="it-IT" dirty="0" smtClean="0"/>
              <a:t>... </a:t>
            </a:r>
            <a:r>
              <a:rPr lang="it-IT" dirty="0" err="1" smtClean="0"/>
              <a:t>Na</a:t>
            </a:r>
            <a:r>
              <a:rPr lang="it-IT" dirty="0" smtClean="0"/>
              <a:t> vota me </a:t>
            </a:r>
            <a:r>
              <a:rPr lang="it-IT" dirty="0" err="1" smtClean="0"/>
              <a:t>putevo</a:t>
            </a:r>
            <a:r>
              <a:rPr lang="it-IT" dirty="0" smtClean="0"/>
              <a:t> </a:t>
            </a:r>
            <a:r>
              <a:rPr lang="it-IT" dirty="0" err="1" smtClean="0"/>
              <a:t>sosere</a:t>
            </a:r>
            <a:r>
              <a:rPr lang="it-IT" dirty="0" smtClean="0"/>
              <a:t> a </a:t>
            </a:r>
            <a:r>
              <a:rPr lang="it-IT" dirty="0" err="1" smtClean="0"/>
              <a:t>chest</a:t>
            </a:r>
            <a:r>
              <a:rPr lang="it-IT" dirty="0" smtClean="0"/>
              <a:t>’ora... ma </a:t>
            </a:r>
            <a:r>
              <a:rPr lang="it-IT" dirty="0" err="1" smtClean="0"/>
              <a:t>mò</a:t>
            </a:r>
            <a:r>
              <a:rPr lang="it-IT" dirty="0" smtClean="0"/>
              <a:t> </a:t>
            </a:r>
            <a:r>
              <a:rPr lang="it-IT" dirty="0" err="1" smtClean="0"/>
              <a:t>nun</a:t>
            </a:r>
            <a:r>
              <a:rPr lang="it-IT" dirty="0" smtClean="0"/>
              <a:t> lo pozzo </a:t>
            </a:r>
            <a:r>
              <a:rPr lang="it-IT" dirty="0" err="1" smtClean="0"/>
              <a:t>fà</a:t>
            </a:r>
            <a:r>
              <a:rPr lang="it-IT" dirty="0" smtClean="0"/>
              <a:t> </a:t>
            </a:r>
            <a:r>
              <a:rPr lang="it-IT" dirty="0" err="1" smtClean="0"/>
              <a:t>cchiù</a:t>
            </a:r>
            <a:r>
              <a:rPr lang="it-IT" dirty="0" smtClean="0"/>
              <a:t>... tengo </a:t>
            </a:r>
            <a:r>
              <a:rPr lang="it-IT" dirty="0" err="1" smtClean="0"/>
              <a:t>sittant</a:t>
            </a:r>
            <a:r>
              <a:rPr lang="it-IT" dirty="0" smtClean="0"/>
              <a:t>’</a:t>
            </a:r>
            <a:r>
              <a:rPr lang="it-IT" dirty="0" err="1" smtClean="0"/>
              <a:t>anne</a:t>
            </a:r>
            <a:r>
              <a:rPr lang="it-IT" dirty="0" smtClean="0"/>
              <a:t>, </a:t>
            </a:r>
            <a:r>
              <a:rPr lang="it-IT" dirty="0" err="1" smtClean="0"/>
              <a:t>cinche</a:t>
            </a:r>
            <a:r>
              <a:rPr lang="it-IT" dirty="0" smtClean="0"/>
              <a:t> mise e quatte </a:t>
            </a:r>
            <a:r>
              <a:rPr lang="it-IT" dirty="0" err="1" smtClean="0"/>
              <a:t>juorne</a:t>
            </a:r>
            <a:r>
              <a:rPr lang="it-IT" dirty="0" smtClean="0"/>
              <a:t>!... Eh!... E a chi lo </a:t>
            </a:r>
            <a:r>
              <a:rPr lang="it-IT" dirty="0" err="1" smtClean="0"/>
              <a:t>cconto</a:t>
            </a:r>
            <a:r>
              <a:rPr lang="it-IT" dirty="0" smtClean="0"/>
              <a:t>?... Appena me lagno </a:t>
            </a:r>
            <a:r>
              <a:rPr lang="it-IT" dirty="0" err="1" smtClean="0"/>
              <a:t>nu</a:t>
            </a:r>
            <a:r>
              <a:rPr lang="it-IT" dirty="0" smtClean="0"/>
              <a:t> poco, </a:t>
            </a:r>
            <a:r>
              <a:rPr lang="it-IT" dirty="0" err="1" smtClean="0"/>
              <a:t>D.</a:t>
            </a:r>
            <a:r>
              <a:rPr lang="it-IT" baseline="30000" dirty="0" err="1" smtClean="0"/>
              <a:t>a</a:t>
            </a:r>
            <a:r>
              <a:rPr lang="it-IT" dirty="0" smtClean="0"/>
              <a:t> Rachele, la Superiora, se </a:t>
            </a:r>
            <a:r>
              <a:rPr lang="it-IT" dirty="0" err="1" smtClean="0"/>
              <a:t>fà</a:t>
            </a:r>
            <a:r>
              <a:rPr lang="it-IT" dirty="0" smtClean="0"/>
              <a:t> </a:t>
            </a:r>
            <a:r>
              <a:rPr lang="it-IT" dirty="0" err="1" smtClean="0"/>
              <a:t>afferrà</a:t>
            </a:r>
            <a:r>
              <a:rPr lang="it-IT" dirty="0" smtClean="0"/>
              <a:t> </a:t>
            </a:r>
            <a:r>
              <a:rPr lang="it-IT" dirty="0" err="1" smtClean="0"/>
              <a:t>chello</a:t>
            </a:r>
            <a:r>
              <a:rPr lang="it-IT" dirty="0" smtClean="0"/>
              <a:t> d’è cane... «Mantenete pulito il convento... Alzatevi presto... » Eh! </a:t>
            </a:r>
            <a:r>
              <a:rPr lang="it-IT" cap="all" dirty="0" smtClean="0"/>
              <a:t>è</a:t>
            </a:r>
            <a:r>
              <a:rPr lang="it-IT" dirty="0" smtClean="0"/>
              <a:t> </a:t>
            </a:r>
            <a:r>
              <a:rPr lang="it-IT" dirty="0" err="1" smtClean="0"/>
              <a:t>na</a:t>
            </a:r>
            <a:r>
              <a:rPr lang="it-IT" dirty="0" smtClean="0"/>
              <a:t> parola!... Io </a:t>
            </a:r>
            <a:r>
              <a:rPr lang="it-IT" dirty="0" err="1" smtClean="0"/>
              <a:t>ajere</a:t>
            </a:r>
            <a:r>
              <a:rPr lang="it-IT" dirty="0" smtClean="0"/>
              <a:t> </a:t>
            </a:r>
            <a:r>
              <a:rPr lang="it-IT" dirty="0" err="1" smtClean="0"/>
              <a:t>mmatina</a:t>
            </a:r>
            <a:r>
              <a:rPr lang="it-IT" dirty="0" smtClean="0"/>
              <a:t> me </a:t>
            </a:r>
            <a:r>
              <a:rPr lang="it-IT" dirty="0" err="1" smtClean="0"/>
              <a:t>susette</a:t>
            </a:r>
            <a:r>
              <a:rPr lang="it-IT" dirty="0" smtClean="0"/>
              <a:t> </a:t>
            </a:r>
            <a:r>
              <a:rPr lang="it-IT" dirty="0" err="1" smtClean="0"/>
              <a:t>ambressa</a:t>
            </a:r>
            <a:r>
              <a:rPr lang="it-IT" dirty="0" smtClean="0"/>
              <a:t>, ma </a:t>
            </a:r>
            <a:r>
              <a:rPr lang="it-IT" dirty="0" err="1" smtClean="0"/>
              <a:t>pò</a:t>
            </a:r>
            <a:r>
              <a:rPr lang="it-IT" dirty="0" smtClean="0"/>
              <a:t>... </a:t>
            </a:r>
            <a:r>
              <a:rPr lang="it-IT" dirty="0" err="1" smtClean="0"/>
              <a:t>pe</a:t>
            </a:r>
            <a:r>
              <a:rPr lang="it-IT" dirty="0" smtClean="0"/>
              <a:t> </a:t>
            </a:r>
            <a:r>
              <a:rPr lang="it-IT" dirty="0" err="1" smtClean="0"/>
              <a:t>tramente</a:t>
            </a:r>
            <a:r>
              <a:rPr lang="it-IT" dirty="0" smtClean="0"/>
              <a:t> me </a:t>
            </a:r>
            <a:r>
              <a:rPr lang="it-IT" dirty="0" err="1" smtClean="0"/>
              <a:t>stevo</a:t>
            </a:r>
            <a:r>
              <a:rPr lang="it-IT" dirty="0" smtClean="0"/>
              <a:t> </a:t>
            </a:r>
            <a:r>
              <a:rPr lang="it-IT" dirty="0" err="1" smtClean="0"/>
              <a:t>vestenno</a:t>
            </a:r>
            <a:r>
              <a:rPr lang="it-IT" dirty="0" smtClean="0"/>
              <a:t> me </a:t>
            </a:r>
            <a:r>
              <a:rPr lang="it-IT" dirty="0" err="1" smtClean="0"/>
              <a:t>cuccaje</a:t>
            </a:r>
            <a:r>
              <a:rPr lang="it-IT" dirty="0" smtClean="0"/>
              <a:t> </a:t>
            </a:r>
            <a:r>
              <a:rPr lang="it-IT" dirty="0" err="1" smtClean="0"/>
              <a:t>nterra</a:t>
            </a:r>
            <a:r>
              <a:rPr lang="it-IT" dirty="0" smtClean="0"/>
              <a:t>!... Ch’</a:t>
            </a:r>
            <a:r>
              <a:rPr lang="it-IT" dirty="0" err="1" smtClean="0"/>
              <a:t>aggia</a:t>
            </a:r>
            <a:r>
              <a:rPr lang="it-IT" dirty="0" smtClean="0"/>
              <a:t> </a:t>
            </a:r>
            <a:r>
              <a:rPr lang="it-IT" dirty="0" err="1" smtClean="0"/>
              <a:t>fà</a:t>
            </a:r>
            <a:r>
              <a:rPr lang="it-IT" dirty="0" smtClean="0"/>
              <a:t>, </a:t>
            </a:r>
            <a:r>
              <a:rPr lang="it-IT" dirty="0" err="1" smtClean="0"/>
              <a:t>quanno</a:t>
            </a:r>
            <a:r>
              <a:rPr lang="it-IT" dirty="0" smtClean="0"/>
              <a:t> </a:t>
            </a:r>
            <a:r>
              <a:rPr lang="it-IT" dirty="0" err="1" smtClean="0"/>
              <a:t>nun</a:t>
            </a:r>
            <a:r>
              <a:rPr lang="it-IT" dirty="0" smtClean="0"/>
              <a:t> me fido?... Che </a:t>
            </a:r>
            <a:r>
              <a:rPr lang="it-IT" dirty="0" err="1" smtClean="0"/>
              <a:t>songh</a:t>
            </a:r>
            <a:r>
              <a:rPr lang="it-IT" dirty="0" smtClean="0"/>
              <a:t>’io?... </a:t>
            </a:r>
            <a:r>
              <a:rPr lang="it-IT" i="1" dirty="0" smtClean="0"/>
              <a:t>(Guarda verso il giardino.) </a:t>
            </a:r>
            <a:r>
              <a:rPr lang="it-IT" dirty="0" smtClean="0"/>
              <a:t>Sta </a:t>
            </a:r>
            <a:r>
              <a:rPr lang="it-IT" dirty="0" err="1" smtClean="0"/>
              <a:t>facenno</a:t>
            </a:r>
            <a:r>
              <a:rPr lang="it-IT" dirty="0" smtClean="0"/>
              <a:t> </a:t>
            </a:r>
            <a:r>
              <a:rPr lang="it-IT" dirty="0" err="1" smtClean="0"/>
              <a:t>juorno</a:t>
            </a:r>
            <a:r>
              <a:rPr lang="it-IT" dirty="0" smtClean="0"/>
              <a:t>... </a:t>
            </a:r>
            <a:r>
              <a:rPr lang="it-IT" dirty="0" err="1" smtClean="0"/>
              <a:t>stutammo</a:t>
            </a:r>
            <a:r>
              <a:rPr lang="it-IT" dirty="0" smtClean="0"/>
              <a:t> la lanterna... </a:t>
            </a:r>
            <a:r>
              <a:rPr lang="it-IT" i="1" dirty="0" smtClean="0"/>
              <a:t>(Esegue.) </a:t>
            </a:r>
            <a:r>
              <a:rPr lang="it-IT" dirty="0" err="1" smtClean="0"/>
              <a:t>Aissera</a:t>
            </a:r>
            <a:r>
              <a:rPr lang="it-IT" dirty="0" smtClean="0"/>
              <a:t> </a:t>
            </a:r>
            <a:r>
              <a:rPr lang="it-IT" dirty="0" err="1" smtClean="0"/>
              <a:t>nce</a:t>
            </a:r>
            <a:r>
              <a:rPr lang="it-IT" dirty="0" smtClean="0"/>
              <a:t> lo </a:t>
            </a:r>
            <a:r>
              <a:rPr lang="it-IT" dirty="0" err="1" smtClean="0"/>
              <a:t>ddicette</a:t>
            </a:r>
            <a:r>
              <a:rPr lang="it-IT" dirty="0" smtClean="0"/>
              <a:t> a lo </a:t>
            </a:r>
            <a:r>
              <a:rPr lang="it-IT" dirty="0" err="1" smtClean="0"/>
              <a:t>cunfessore</a:t>
            </a:r>
            <a:r>
              <a:rPr lang="it-IT" dirty="0" smtClean="0"/>
              <a:t>: Io non me fido de </a:t>
            </a:r>
            <a:r>
              <a:rPr lang="it-IT" dirty="0" err="1" smtClean="0"/>
              <a:t>fà</a:t>
            </a:r>
            <a:r>
              <a:rPr lang="it-IT" dirty="0" smtClean="0"/>
              <a:t> sta vita... </a:t>
            </a:r>
            <a:r>
              <a:rPr lang="it-IT" dirty="0" err="1" smtClean="0"/>
              <a:t>comme</a:t>
            </a:r>
            <a:r>
              <a:rPr lang="it-IT" dirty="0" smtClean="0"/>
              <a:t> </a:t>
            </a:r>
            <a:r>
              <a:rPr lang="it-IT" dirty="0" err="1" smtClean="0"/>
              <a:t>aggia</a:t>
            </a:r>
            <a:r>
              <a:rPr lang="it-IT" dirty="0" smtClean="0"/>
              <a:t> </a:t>
            </a:r>
            <a:r>
              <a:rPr lang="it-IT" dirty="0" err="1" smtClean="0"/>
              <a:t>fà</a:t>
            </a:r>
            <a:r>
              <a:rPr lang="it-IT" dirty="0" smtClean="0"/>
              <a:t>?... «</a:t>
            </a:r>
            <a:r>
              <a:rPr lang="it-IT" dirty="0" err="1" smtClean="0"/>
              <a:t>Agge</a:t>
            </a:r>
            <a:r>
              <a:rPr lang="it-IT" dirty="0" smtClean="0"/>
              <a:t> </a:t>
            </a:r>
            <a:r>
              <a:rPr lang="it-IT" dirty="0" err="1" smtClean="0"/>
              <a:t>pacienza</a:t>
            </a:r>
            <a:r>
              <a:rPr lang="it-IT" dirty="0" smtClean="0"/>
              <a:t>,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Come si svolge la lettura</a:t>
            </a:r>
            <a:br>
              <a:rPr lang="it-IT" b="1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Osserviamo un lettore mentre legge</a:t>
            </a:r>
          </a:p>
          <a:p>
            <a:r>
              <a:rPr lang="it-IT" dirty="0" smtClean="0"/>
              <a:t>sembra che gli occhi scorrano lungo il rigo da sinistra a destra, con riallineamento a sinistra alla fine del rigo. </a:t>
            </a:r>
          </a:p>
          <a:p>
            <a:r>
              <a:rPr lang="it-IT" dirty="0" smtClean="0"/>
              <a:t>Ma osservando i movimenti oculari si vede che non procede in maniera continua e uniforme.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it-IT" b="1" dirty="0" smtClean="0"/>
              <a:t> Il tracciamento dei movimenti oculari - </a:t>
            </a:r>
            <a:r>
              <a:rPr lang="it-IT" b="1" dirty="0" err="1" smtClean="0"/>
              <a:t>Eye</a:t>
            </a:r>
            <a:r>
              <a:rPr lang="it-IT" b="1" dirty="0" smtClean="0"/>
              <a:t> </a:t>
            </a:r>
            <a:r>
              <a:rPr lang="it-IT" b="1" dirty="0" err="1" smtClean="0"/>
              <a:t>tracking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6</a:t>
            </a:fld>
            <a:endParaRPr lang="it-IT"/>
          </a:p>
        </p:txBody>
      </p:sp>
      <p:pic>
        <p:nvPicPr>
          <p:cNvPr id="5" name="Segnaposto contenuto 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00240"/>
            <a:ext cx="381000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29900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714348" y="5715016"/>
            <a:ext cx="6143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Laboratorio di </a:t>
            </a:r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r>
              <a:rPr lang="it-IT" dirty="0" smtClean="0"/>
              <a:t> al MPI - Max </a:t>
            </a:r>
            <a:r>
              <a:rPr lang="it-IT" dirty="0" err="1" smtClean="0"/>
              <a:t>Planck</a:t>
            </a:r>
            <a:r>
              <a:rPr lang="it-IT" dirty="0" smtClean="0"/>
              <a:t> </a:t>
            </a:r>
            <a:r>
              <a:rPr lang="it-IT" dirty="0" err="1" smtClean="0"/>
              <a:t>Institute</a:t>
            </a:r>
            <a:r>
              <a:rPr lang="it-IT" dirty="0" smtClean="0"/>
              <a:t>.</a:t>
            </a:r>
            <a:endParaRPr lang="it-IT" u="sng" dirty="0" smtClean="0">
              <a:hlinkClick r:id="rId4"/>
            </a:endParaRPr>
          </a:p>
          <a:p>
            <a:r>
              <a:rPr lang="it-IT" u="sng" dirty="0" smtClean="0">
                <a:hlinkClick r:id="rId4"/>
              </a:rPr>
              <a:t>http://www.mpi.nl/world/</a:t>
            </a:r>
            <a:r>
              <a:rPr lang="it-IT" u="sng" dirty="0" err="1" smtClean="0">
                <a:hlinkClick r:id="rId4"/>
              </a:rPr>
              <a:t>tg</a:t>
            </a:r>
            <a:r>
              <a:rPr lang="it-IT" u="sng" dirty="0" smtClean="0">
                <a:hlinkClick r:id="rId4"/>
              </a:rPr>
              <a:t>/</a:t>
            </a:r>
            <a:r>
              <a:rPr lang="it-IT" u="sng" dirty="0" err="1" smtClean="0">
                <a:hlinkClick r:id="rId4"/>
              </a:rPr>
              <a:t>eye-tracking</a:t>
            </a:r>
            <a:r>
              <a:rPr lang="it-IT" u="sng" dirty="0" smtClean="0">
                <a:hlinkClick r:id="rId4"/>
              </a:rPr>
              <a:t>/</a:t>
            </a:r>
            <a:r>
              <a:rPr lang="it-IT" u="sng" dirty="0" err="1" smtClean="0">
                <a:hlinkClick r:id="rId4"/>
              </a:rPr>
              <a:t>eye-tracking.html</a:t>
            </a:r>
            <a:endParaRPr lang="it-IT" dirty="0" smtClean="0"/>
          </a:p>
          <a:p>
            <a:endParaRPr lang="it-IT" dirty="0"/>
          </a:p>
        </p:txBody>
      </p:sp>
      <p:pic>
        <p:nvPicPr>
          <p:cNvPr id="8" name="Immagine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3212976"/>
            <a:ext cx="316835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Usa due parametri principali: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/>
              <a:t> Il collocamento</a:t>
            </a:r>
            <a:r>
              <a:rPr lang="it-IT" dirty="0" smtClean="0"/>
              <a:t> delle fissazioni</a:t>
            </a:r>
          </a:p>
          <a:p>
            <a:r>
              <a:rPr lang="it-IT" b="1" dirty="0" smtClean="0"/>
              <a:t>La durata</a:t>
            </a:r>
            <a:r>
              <a:rPr lang="it-IT" dirty="0" smtClean="0"/>
              <a:t> delle fissazioni.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Misuriamo se un lettore guarda (fissa) una parola e quanto a lungo lo fa.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Gli occhi alternano:</a:t>
            </a:r>
          </a:p>
          <a:p>
            <a:r>
              <a:rPr lang="it-IT" dirty="0" smtClean="0"/>
              <a:t>periodi di fissazione (100-500 millisecondi) </a:t>
            </a:r>
          </a:p>
          <a:p>
            <a:r>
              <a:rPr lang="it-IT" dirty="0" smtClean="0"/>
              <a:t> movimenti rapidi  (</a:t>
            </a:r>
            <a:r>
              <a:rPr lang="it-IT" dirty="0" err="1" smtClean="0"/>
              <a:t>saccadici</a:t>
            </a:r>
            <a:r>
              <a:rPr lang="it-IT" dirty="0" smtClean="0"/>
              <a:t>) ogni 5-9 caratteri del testo.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Eye</a:t>
            </a:r>
            <a:r>
              <a:rPr lang="it-IT" dirty="0" smtClean="0"/>
              <a:t> </a:t>
            </a:r>
            <a:r>
              <a:rPr lang="it-IT" dirty="0" err="1" smtClean="0"/>
              <a:t>tracking</a:t>
            </a:r>
            <a:r>
              <a:rPr lang="it-IT" dirty="0" smtClean="0"/>
              <a:t> - lettura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Il movimento è usualmente da sinistra a destra, ma non sempre. </a:t>
            </a:r>
          </a:p>
          <a:p>
            <a:r>
              <a:rPr lang="it-IT" dirty="0" smtClean="0"/>
              <a:t>passaggi di ritorno: che portano il lettore dalla fine della linea all'inizio della prossima.</a:t>
            </a:r>
          </a:p>
          <a:p>
            <a:r>
              <a:rPr lang="it-IT" dirty="0" smtClean="0"/>
              <a:t>Regressioni all’indietro: piccole (nella stessa parola) lunghe (alcune parole o frasi indietro).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749AC-9422-4106-9CA5-7B146B3652AD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917</Words>
  <Application>Microsoft Office PowerPoint</Application>
  <PresentationFormat>On-screen Show (4:3)</PresentationFormat>
  <Paragraphs>113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Tema di Office</vt:lpstr>
      <vt:lpstr>Abilità di lettura: lettura e comprensione</vt:lpstr>
      <vt:lpstr>Si  parla di lettura per intendere: </vt:lpstr>
      <vt:lpstr>decodifica ≠ comprensione</vt:lpstr>
      <vt:lpstr>’na santarella da Mam’zelle Nitouche, di Weilhac e Milland,Commedia in tre atti </vt:lpstr>
      <vt:lpstr>Come si svolge la lettura </vt:lpstr>
      <vt:lpstr> Il tracciamento dei movimenti oculari - Eye tracking </vt:lpstr>
      <vt:lpstr>Eye tracking</vt:lpstr>
      <vt:lpstr>Eye tracking</vt:lpstr>
      <vt:lpstr>Eye tracking - lettura</vt:lpstr>
      <vt:lpstr>Due protocolli</vt:lpstr>
      <vt:lpstr>La scelta dei punti di fissazione non è casuale </vt:lpstr>
      <vt:lpstr>Eye tracking</vt:lpstr>
      <vt:lpstr>LETTURA STRUMENTALE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Abilità di lettura: parte prima (lettura strumentale)</dc:title>
  <dc:creator>gis</dc:creator>
  <cp:lastModifiedBy>Acer</cp:lastModifiedBy>
  <cp:revision>125</cp:revision>
  <dcterms:created xsi:type="dcterms:W3CDTF">2010-02-23T10:01:11Z</dcterms:created>
  <dcterms:modified xsi:type="dcterms:W3CDTF">2021-03-23T10:40:40Z</dcterms:modified>
</cp:coreProperties>
</file>