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B6-5843-4EF2-98E4-80035825F2E3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E1AD-E244-4EAE-B5E5-BBB51F60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76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B6-5843-4EF2-98E4-80035825F2E3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E1AD-E244-4EAE-B5E5-BBB51F60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05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B6-5843-4EF2-98E4-80035825F2E3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E1AD-E244-4EAE-B5E5-BBB51F60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8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B6-5843-4EF2-98E4-80035825F2E3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E1AD-E244-4EAE-B5E5-BBB51F60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91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B6-5843-4EF2-98E4-80035825F2E3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E1AD-E244-4EAE-B5E5-BBB51F60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47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B6-5843-4EF2-98E4-80035825F2E3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E1AD-E244-4EAE-B5E5-BBB51F60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28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B6-5843-4EF2-98E4-80035825F2E3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E1AD-E244-4EAE-B5E5-BBB51F60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75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B6-5843-4EF2-98E4-80035825F2E3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E1AD-E244-4EAE-B5E5-BBB51F60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76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B6-5843-4EF2-98E4-80035825F2E3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E1AD-E244-4EAE-B5E5-BBB51F60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21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B6-5843-4EF2-98E4-80035825F2E3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E1AD-E244-4EAE-B5E5-BBB51F60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76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B6-5843-4EF2-98E4-80035825F2E3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E1AD-E244-4EAE-B5E5-BBB51F60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68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725B6-5843-4EF2-98E4-80035825F2E3}" type="datetimeFigureOut">
              <a:rPr lang="it-IT" smtClean="0"/>
              <a:t>27/03/2020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1E1AD-E244-4EAE-B5E5-BBB51F600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04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Capire con </a:t>
            </a:r>
            <a:r>
              <a:rPr lang="it-IT" smtClean="0"/>
              <a:t>le figure 2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932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Immagini</a:t>
            </a:r>
          </a:p>
        </p:txBody>
      </p:sp>
      <p:sp>
        <p:nvSpPr>
          <p:cNvPr id="4608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altLang="it-IT" smtClean="0"/>
              <a:t>Configurazione: facile (?)</a:t>
            </a:r>
          </a:p>
          <a:p>
            <a:pPr>
              <a:buFontTx/>
              <a:buNone/>
            </a:pPr>
            <a:r>
              <a:rPr lang="it-IT" altLang="it-IT" smtClean="0"/>
              <a:t>Comportamento/funzionamento: difficile</a:t>
            </a:r>
          </a:p>
          <a:p>
            <a:pPr>
              <a:buFontTx/>
              <a:buNone/>
            </a:pPr>
            <a:endParaRPr lang="it-IT" altLang="it-IT" smtClean="0"/>
          </a:p>
          <a:p>
            <a:r>
              <a:rPr lang="it-IT" altLang="it-IT" smtClean="0"/>
              <a:t>Soluzioni? </a:t>
            </a:r>
          </a:p>
          <a:p>
            <a:pPr lvl="1"/>
            <a:r>
              <a:rPr lang="it-IT" altLang="it-IT" smtClean="0"/>
              <a:t>Serie</a:t>
            </a:r>
          </a:p>
          <a:p>
            <a:pPr lvl="1"/>
            <a:r>
              <a:rPr lang="it-IT" altLang="it-IT" smtClean="0"/>
              <a:t>Strumenti (es. frecce) </a:t>
            </a:r>
          </a:p>
          <a:p>
            <a:pPr lvl="1"/>
            <a:r>
              <a:rPr lang="it-IT" altLang="it-IT" smtClean="0"/>
              <a:t>Animazioni</a:t>
            </a:r>
          </a:p>
          <a:p>
            <a:pPr lvl="1"/>
            <a:endParaRPr lang="it-IT" altLang="it-IT" smtClean="0"/>
          </a:p>
        </p:txBody>
      </p:sp>
      <p:sp>
        <p:nvSpPr>
          <p:cNvPr id="46084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4608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87CDB4-EE67-40B8-81EA-A1410C75D92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88629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frecce</a:t>
            </a:r>
          </a:p>
        </p:txBody>
      </p:sp>
      <p:sp>
        <p:nvSpPr>
          <p:cNvPr id="49155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4915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D120A5-F2A4-4E92-A96E-E55C2FCB184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pic>
        <p:nvPicPr>
          <p:cNvPr id="49157" name="Segnaposto contenuto 5" descr="C:\Users\Giovanni\Pictures\Waterdiagra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12875"/>
            <a:ext cx="6913563" cy="5111750"/>
          </a:xfrm>
        </p:spPr>
      </p:pic>
    </p:spTree>
    <p:extLst>
      <p:ext uri="{BB962C8B-B14F-4D97-AF65-F5344CB8AC3E}">
        <p14:creationId xmlns:p14="http://schemas.microsoft.com/office/powerpoint/2010/main" val="282952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5017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4A8CC-0444-415C-99E7-61A79E60AB4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pic>
        <p:nvPicPr>
          <p:cNvPr id="50180" name="Immagine 5" descr="120px-Diafragma_ademhal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720725"/>
            <a:ext cx="32416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1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Anche le mappe</a:t>
            </a:r>
          </a:p>
        </p:txBody>
      </p:sp>
      <p:sp>
        <p:nvSpPr>
          <p:cNvPr id="51203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5120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289E84-E1E1-4E31-9345-9FE0A519DBE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pic>
        <p:nvPicPr>
          <p:cNvPr id="512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1412875"/>
            <a:ext cx="9396413" cy="4032250"/>
          </a:xfrm>
        </p:spPr>
      </p:pic>
      <p:sp>
        <p:nvSpPr>
          <p:cNvPr id="51206" name="CasellaDiTesto 6"/>
          <p:cNvSpPr txBox="1">
            <a:spLocks noChangeArrowheads="1"/>
          </p:cNvSpPr>
          <p:nvPr/>
        </p:nvSpPr>
        <p:spPr bwMode="auto">
          <a:xfrm>
            <a:off x="1187450" y="5949950"/>
            <a:ext cx="23050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Matt Canham, Mary Hegarty 2010</a:t>
            </a:r>
            <a:endParaRPr lang="it-IT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708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mtClean="0"/>
              <a:t>Diagrammi tecnici/Organizzatori visivi</a:t>
            </a:r>
          </a:p>
        </p:txBody>
      </p:sp>
      <p:sp>
        <p:nvSpPr>
          <p:cNvPr id="52227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5222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312A15-1B2E-40E6-BDC6-9F0488D8E75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/>
          </a:p>
        </p:txBody>
      </p:sp>
      <p:pic>
        <p:nvPicPr>
          <p:cNvPr id="52229" name="Immagin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84313"/>
            <a:ext cx="27209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Immagin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8413"/>
            <a:ext cx="23034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5" descr="File:Trans Cur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30876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539750" y="4797425"/>
          <a:ext cx="1571625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magine bitmap" r:id="rId6" imgW="2400635" imgH="2715004" progId="Paint.Picture">
                  <p:embed/>
                </p:oleObj>
              </mc:Choice>
              <mc:Fallback>
                <p:oleObj name="Immagine bitmap" r:id="rId6" imgW="2400635" imgH="271500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797425"/>
                        <a:ext cx="1571625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7"/>
          <p:cNvGraphicFramePr>
            <a:graphicFrameLocks noChangeAspect="1"/>
          </p:cNvGraphicFramePr>
          <p:nvPr/>
        </p:nvGraphicFramePr>
        <p:xfrm>
          <a:off x="3059113" y="4797425"/>
          <a:ext cx="22098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magine bitmap" r:id="rId8" imgW="2847619" imgH="2133898" progId="Paint.Picture">
                  <p:embed/>
                </p:oleObj>
              </mc:Choice>
              <mc:Fallback>
                <p:oleObj name="Immagine bitmap" r:id="rId8" imgW="2847619" imgH="2133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797425"/>
                        <a:ext cx="2209800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6"/>
          <p:cNvGraphicFramePr>
            <a:graphicFrameLocks noChangeAspect="1"/>
          </p:cNvGraphicFramePr>
          <p:nvPr/>
        </p:nvGraphicFramePr>
        <p:xfrm>
          <a:off x="6084888" y="4724400"/>
          <a:ext cx="233362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magine bitmap" r:id="rId10" imgW="3943901" imgH="3142857" progId="Paint.Picture">
                  <p:embed/>
                </p:oleObj>
              </mc:Choice>
              <mc:Fallback>
                <p:oleObj name="Immagine bitmap" r:id="rId10" imgW="3943901" imgH="31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724400"/>
                        <a:ext cx="2333625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28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D</a:t>
            </a:r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iagrammi tecnici</a:t>
            </a:r>
            <a:endParaRPr lang="it-IT" dirty="0"/>
          </a:p>
        </p:txBody>
      </p:sp>
      <p:sp>
        <p:nvSpPr>
          <p:cNvPr id="532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riguarda contenuti e finalità più tecniche e specifiche</a:t>
            </a:r>
          </a:p>
          <a:p>
            <a:r>
              <a:rPr lang="it-IT" altLang="it-IT" smtClean="0"/>
              <a:t>il circuito elettrico schematizzato per l’insegnamento dell’elettronica,</a:t>
            </a:r>
          </a:p>
          <a:p>
            <a:r>
              <a:rPr lang="it-IT" altLang="it-IT" smtClean="0"/>
              <a:t> l’albero sintattico utilizzato in psicolinguistica, i diagrammi di flusso.</a:t>
            </a:r>
          </a:p>
        </p:txBody>
      </p:sp>
      <p:sp>
        <p:nvSpPr>
          <p:cNvPr id="53252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5325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D29C9-8F07-485F-88F4-CF6A76A6DFD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99077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Organizzatori visivi</a:t>
            </a:r>
            <a:endParaRPr lang="it-IT" dirty="0"/>
          </a:p>
        </p:txBody>
      </p:sp>
      <p:sp>
        <p:nvSpPr>
          <p:cNvPr id="5427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linee temporali di serie storiche, le gerarchie, le mappe-di-conoscenza (Knowledge Map) e le mappe concettuali </a:t>
            </a:r>
          </a:p>
          <a:p>
            <a:r>
              <a:rPr lang="it-IT" altLang="it-IT" smtClean="0"/>
              <a:t> per rappresentare il contenuto di un testo e rivelarne struttura e organizzazione.</a:t>
            </a:r>
          </a:p>
          <a:p>
            <a:endParaRPr lang="it-IT" altLang="it-IT" smtClean="0"/>
          </a:p>
        </p:txBody>
      </p:sp>
      <p:sp>
        <p:nvSpPr>
          <p:cNvPr id="54276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54277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54E1E7-5356-4703-B674-827305F1DEE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960824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mtClean="0"/>
              <a:t>Aspetti da considerare/problemi analizzati</a:t>
            </a:r>
          </a:p>
        </p:txBody>
      </p:sp>
      <p:sp>
        <p:nvSpPr>
          <p:cNvPr id="55299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5530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B1C47-B684-4813-AA10-11A3E061EE3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/>
          </a:p>
        </p:txBody>
      </p:sp>
      <p:pic>
        <p:nvPicPr>
          <p:cNvPr id="55301" name="Segnaposto contenuto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00213"/>
            <a:ext cx="3311525" cy="3673475"/>
          </a:xfrm>
        </p:spPr>
      </p:pic>
      <p:pic>
        <p:nvPicPr>
          <p:cNvPr id="55302" name="Immagin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44675"/>
            <a:ext cx="3784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ttangolo 7"/>
          <p:cNvSpPr>
            <a:spLocks noChangeArrowheads="1"/>
          </p:cNvSpPr>
          <p:nvPr/>
        </p:nvSpPr>
        <p:spPr bwMode="auto">
          <a:xfrm>
            <a:off x="1258888" y="5661025"/>
            <a:ext cx="772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Lemon e colleghi (2007) , leggi di organizzazione – vicinanza, prossimità..</a:t>
            </a:r>
          </a:p>
        </p:txBody>
      </p:sp>
    </p:spTree>
    <p:extLst>
      <p:ext uri="{BB962C8B-B14F-4D97-AF65-F5344CB8AC3E}">
        <p14:creationId xmlns:p14="http://schemas.microsoft.com/office/powerpoint/2010/main" val="390867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5632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9C37FE-DAD6-44CD-96E8-F5D8C948999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524000" y="3324225"/>
          <a:ext cx="6096000" cy="210312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6334" name="Immagin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81300"/>
            <a:ext cx="14954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Immagin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36838"/>
            <a:ext cx="1600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336" name="Object 1"/>
          <p:cNvGraphicFramePr>
            <a:graphicFrameLocks noChangeAspect="1"/>
          </p:cNvGraphicFramePr>
          <p:nvPr/>
        </p:nvGraphicFramePr>
        <p:xfrm>
          <a:off x="5795963" y="2636838"/>
          <a:ext cx="23241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magine bitmap" r:id="rId5" imgW="3943901" imgH="2666667" progId="Paint.Picture">
                  <p:embed/>
                </p:oleObj>
              </mc:Choice>
              <mc:Fallback>
                <p:oleObj name="Immagine bitmap" r:id="rId5" imgW="3943901" imgH="2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636838"/>
                        <a:ext cx="23241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7" name="CasellaDiTesto 9"/>
          <p:cNvSpPr txBox="1">
            <a:spLocks noChangeArrowheads="1"/>
          </p:cNvSpPr>
          <p:nvPr/>
        </p:nvSpPr>
        <p:spPr bwMode="auto">
          <a:xfrm>
            <a:off x="1116013" y="836613"/>
            <a:ext cx="439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prossimità, somiglianza e continuità.</a:t>
            </a:r>
          </a:p>
        </p:txBody>
      </p:sp>
    </p:spTree>
    <p:extLst>
      <p:ext uri="{BB962C8B-B14F-4D97-AF65-F5344CB8AC3E}">
        <p14:creationId xmlns:p14="http://schemas.microsoft.com/office/powerpoint/2010/main" val="2633592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57347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5734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435CB9-6834-4F5B-8E33-FB8F83037A6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/>
          </a:p>
        </p:txBody>
      </p:sp>
      <p:sp>
        <p:nvSpPr>
          <p:cNvPr id="57349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57350" name="Immagin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77755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23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altLang="it-IT" b="1" smtClean="0"/>
              <a:t>Come nascono gli  studi sulla comprensione e l’apprendimento da testi e figure</a:t>
            </a:r>
            <a:r>
              <a:rPr lang="it-IT" altLang="it-IT" smtClean="0"/>
              <a:t/>
            </a:r>
            <a:br>
              <a:rPr lang="it-IT" altLang="it-IT" smtClean="0"/>
            </a:br>
            <a:endParaRPr lang="it-IT" altLang="it-IT" smtClean="0"/>
          </a:p>
        </p:txBody>
      </p:sp>
      <p:sp>
        <p:nvSpPr>
          <p:cNvPr id="34819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3482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929EA-44CD-4F32-87B0-E5EAE988A4D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34821" name="Segnaposto contenuto 6"/>
          <p:cNvSpPr>
            <a:spLocks noGrp="1"/>
          </p:cNvSpPr>
          <p:nvPr>
            <p:ph idx="1"/>
          </p:nvPr>
        </p:nvSpPr>
        <p:spPr>
          <a:xfrm>
            <a:off x="468313" y="3141663"/>
            <a:ext cx="8229600" cy="4525962"/>
          </a:xfrm>
        </p:spPr>
        <p:txBody>
          <a:bodyPr/>
          <a:lstStyle/>
          <a:p>
            <a:r>
              <a:rPr lang="it-IT" altLang="it-IT" smtClean="0"/>
              <a:t>Figure – si usano da sempre,</a:t>
            </a:r>
          </a:p>
          <a:p>
            <a:r>
              <a:rPr lang="it-IT" altLang="it-IT" smtClean="0"/>
              <a:t>Con il tempo ipotesi</a:t>
            </a:r>
          </a:p>
          <a:p>
            <a:r>
              <a:rPr lang="it-IT" altLang="it-IT" smtClean="0"/>
              <a:t>Dal 1970 rassegne sui processi cognitivi coinvolti nella percezione, cognizione, emozione</a:t>
            </a:r>
          </a:p>
        </p:txBody>
      </p:sp>
    </p:spTree>
    <p:extLst>
      <p:ext uri="{BB962C8B-B14F-4D97-AF65-F5344CB8AC3E}">
        <p14:creationId xmlns:p14="http://schemas.microsoft.com/office/powerpoint/2010/main" val="1823761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b="1" smtClean="0"/>
              <a:t>o</a:t>
            </a:r>
            <a:r>
              <a:rPr lang="it-IT" altLang="it-IT" b="1" i="1" smtClean="0"/>
              <a:t>rganizzatori visivi</a:t>
            </a:r>
            <a:r>
              <a:rPr lang="it-IT" altLang="it-IT" smtClean="0"/>
              <a:t> (OV) o </a:t>
            </a:r>
            <a:r>
              <a:rPr lang="it-IT" altLang="it-IT" b="1" i="1" smtClean="0"/>
              <a:t>organizzatori grafici</a:t>
            </a:r>
            <a:r>
              <a:rPr lang="it-IT" altLang="it-IT" smtClean="0"/>
              <a:t> </a:t>
            </a:r>
          </a:p>
        </p:txBody>
      </p:sp>
      <p:sp>
        <p:nvSpPr>
          <p:cNvPr id="58371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5837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C88FA4-4A0E-4A89-8C94-722A2FC902A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/>
          </a:p>
        </p:txBody>
      </p:sp>
      <p:sp>
        <p:nvSpPr>
          <p:cNvPr id="58373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58374" name="Immagin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58324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924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Grafici</a:t>
            </a:r>
          </a:p>
        </p:txBody>
      </p:sp>
      <p:sp>
        <p:nvSpPr>
          <p:cNvPr id="59395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3500438"/>
            <a:ext cx="2819400" cy="2625725"/>
          </a:xfrm>
        </p:spPr>
        <p:txBody>
          <a:bodyPr>
            <a:normAutofit lnSpcReduction="10000"/>
          </a:bodyPr>
          <a:lstStyle/>
          <a:p>
            <a:r>
              <a:rPr lang="it-IT" altLang="it-IT" smtClean="0"/>
              <a:t>Quali sono i più diffusi</a:t>
            </a:r>
          </a:p>
          <a:p>
            <a:r>
              <a:rPr lang="it-IT" altLang="it-IT" smtClean="0"/>
              <a:t>Quali sono i piu’ facili</a:t>
            </a:r>
          </a:p>
          <a:p>
            <a:r>
              <a:rPr lang="it-IT" altLang="it-IT" smtClean="0"/>
              <a:t>Quali sono i compiti?</a:t>
            </a:r>
          </a:p>
          <a:p>
            <a:endParaRPr lang="it-IT" altLang="it-IT" smtClean="0"/>
          </a:p>
          <a:p>
            <a:endParaRPr lang="en-US" altLang="it-IT" smtClean="0"/>
          </a:p>
          <a:p>
            <a:endParaRPr lang="it-IT" altLang="it-IT" smtClean="0"/>
          </a:p>
        </p:txBody>
      </p:sp>
      <p:sp>
        <p:nvSpPr>
          <p:cNvPr id="59396" name="Segnaposto contenuto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it-IT" altLang="it-IT" smtClean="0"/>
          </a:p>
        </p:txBody>
      </p:sp>
      <p:sp>
        <p:nvSpPr>
          <p:cNvPr id="59397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5939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847017-566D-4C3B-994B-03114D21839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/>
          </a:p>
        </p:txBody>
      </p:sp>
      <p:pic>
        <p:nvPicPr>
          <p:cNvPr id="59399" name="Immagin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2420938"/>
            <a:ext cx="595471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CasellaDiTesto 6"/>
          <p:cNvSpPr txBox="1">
            <a:spLocks noChangeArrowheads="1"/>
          </p:cNvSpPr>
          <p:nvPr/>
        </p:nvSpPr>
        <p:spPr bwMode="auto">
          <a:xfrm>
            <a:off x="755650" y="1341438"/>
            <a:ext cx="223202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Aiutano 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Capire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Comunicare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733213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6041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FF9F0E-6A53-46E2-9279-FEADAD69B68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524000" y="3192463"/>
          <a:ext cx="6096000" cy="47320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Times New Roman"/>
                        </a:rPr>
                        <a:t>http://upload.wikimedia.org/wikipedia/commons/thumb/6/62/Pyramide_Ethiopie.PNG/800px-Pyramide_Ethiopie.PNG</a:t>
                      </a:r>
                      <a:endParaRPr lang="it-IT" sz="110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onstantia"/>
                          <a:ea typeface="Times New Roman"/>
                          <a:cs typeface="Times New Roman"/>
                        </a:rPr>
                        <a:t>http://upload.wikimedia.org/wikipedia/commons/0/02/Pyramide_Danemark.PNG</a:t>
                      </a:r>
                      <a:endParaRPr lang="it-IT" sz="1100" dirty="0">
                        <a:latin typeface="Constantia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0431" name="Immagin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484313"/>
            <a:ext cx="45862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Immagin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646613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3" name="CasellaDiTesto 9"/>
          <p:cNvSpPr txBox="1">
            <a:spLocks noChangeArrowheads="1"/>
          </p:cNvSpPr>
          <p:nvPr/>
        </p:nvSpPr>
        <p:spPr bwMode="auto">
          <a:xfrm>
            <a:off x="827088" y="404813"/>
            <a:ext cx="5184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Un vantaggio computazionale</a:t>
            </a:r>
          </a:p>
        </p:txBody>
      </p:sp>
    </p:spTree>
    <p:extLst>
      <p:ext uri="{BB962C8B-B14F-4D97-AF65-F5344CB8AC3E}">
        <p14:creationId xmlns:p14="http://schemas.microsoft.com/office/powerpoint/2010/main" val="2111526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Il grafico più usato:</a:t>
            </a:r>
          </a:p>
        </p:txBody>
      </p:sp>
      <p:sp>
        <p:nvSpPr>
          <p:cNvPr id="614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Zacks, Levy, Tversky e Schiano (2000)</a:t>
            </a:r>
          </a:p>
          <a:p>
            <a:r>
              <a:rPr lang="it-IT" altLang="it-IT" smtClean="0"/>
              <a:t>un grafico a linea/barra, semplice, con orientamento verticale, che rappresenta la relazione tra due variabili e non usa figure di background nè griglie.</a:t>
            </a:r>
          </a:p>
          <a:p>
            <a:endParaRPr lang="it-IT" altLang="it-IT" smtClean="0"/>
          </a:p>
          <a:p>
            <a:r>
              <a:rPr lang="it-IT" altLang="it-IT" smtClean="0"/>
              <a:t>E’ anche il grafico più facile da capire?</a:t>
            </a:r>
          </a:p>
          <a:p>
            <a:pPr>
              <a:buFontTx/>
              <a:buNone/>
            </a:pPr>
            <a:r>
              <a:rPr lang="it-IT" altLang="it-IT" smtClean="0"/>
              <a:t> </a:t>
            </a:r>
          </a:p>
        </p:txBody>
      </p:sp>
      <p:sp>
        <p:nvSpPr>
          <p:cNvPr id="61444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6144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A6A944-3DEC-48E8-A3EC-E3839DA5CA1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407121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624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Scala di difficoltà dei grafici dal più semplice al più complesso  (Lewandowsky e Behrens, 1999).</a:t>
            </a:r>
          </a:p>
          <a:p>
            <a:endParaRPr lang="it-IT" altLang="it-IT" smtClean="0"/>
          </a:p>
        </p:txBody>
      </p:sp>
      <p:sp>
        <p:nvSpPr>
          <p:cNvPr id="62468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6246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6865D9-20DF-4E77-9178-EE485E635AA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/>
          </a:p>
        </p:txBody>
      </p:sp>
      <p:pic>
        <p:nvPicPr>
          <p:cNvPr id="62470" name="Immagine 5" descr="grafico-sc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81359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08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Testi e immagini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3E055-CB99-4F3B-AEAA-29A07EB9DF1B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484407" cy="488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444208" y="836712"/>
            <a:ext cx="2232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 poi problemi per il colore, densità, saturazione, sfumatura…</a:t>
            </a:r>
          </a:p>
          <a:p>
            <a:endParaRPr lang="it-IT" sz="2800" dirty="0"/>
          </a:p>
          <a:p>
            <a:endParaRPr lang="it-IT" sz="2800" dirty="0" smtClean="0"/>
          </a:p>
          <a:p>
            <a:r>
              <a:rPr lang="it-IT" sz="2800" dirty="0" smtClean="0"/>
              <a:t>Come essere precisi?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51018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Più facile… dipende dal compito</a:t>
            </a:r>
          </a:p>
        </p:txBody>
      </p:sp>
      <p:sp>
        <p:nvSpPr>
          <p:cNvPr id="62467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mtClean="0"/>
              <a:t>Testi e immagini</a:t>
            </a:r>
          </a:p>
        </p:txBody>
      </p:sp>
      <p:sp>
        <p:nvSpPr>
          <p:cNvPr id="6246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D9BA56-1226-4856-9EE0-17D037900E38}" type="slidenum">
              <a:rPr lang="it-IT" smtClean="0"/>
              <a:pPr eaLnBrk="1" hangingPunct="1"/>
              <a:t>26</a:t>
            </a:fld>
            <a:endParaRPr lang="it-IT" smtClean="0"/>
          </a:p>
        </p:txBody>
      </p:sp>
      <p:pic>
        <p:nvPicPr>
          <p:cNvPr id="624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557338"/>
            <a:ext cx="5953125" cy="3181350"/>
          </a:xfrm>
          <a:noFill/>
        </p:spPr>
      </p:pic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87503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498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mtClean="0"/>
              <a:t>Testi e immagini</a:t>
            </a:r>
          </a:p>
        </p:txBody>
      </p:sp>
      <p:sp>
        <p:nvSpPr>
          <p:cNvPr id="63491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1E431-1641-40FD-989B-4F7104998B03}" type="slidenum">
              <a:rPr lang="it-IT" smtClean="0"/>
              <a:pPr eaLnBrk="1" hangingPunct="1"/>
              <a:t>27</a:t>
            </a:fld>
            <a:endParaRPr lang="it-IT" smtClean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33375"/>
            <a:ext cx="7932737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231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mtClean="0"/>
              <a:t>Testi e immagini</a:t>
            </a:r>
          </a:p>
        </p:txBody>
      </p:sp>
      <p:sp>
        <p:nvSpPr>
          <p:cNvPr id="64515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C38BA-B756-4D7F-8724-6605F02D7CCC}" type="slidenum">
              <a:rPr lang="it-IT" smtClean="0"/>
              <a:pPr eaLnBrk="1" hangingPunct="1"/>
              <a:t>28</a:t>
            </a:fld>
            <a:endParaRPr lang="it-IT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233362"/>
            <a:ext cx="6408315" cy="592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559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piè di pagina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mtClean="0"/>
              <a:t>Testi e immagini</a:t>
            </a:r>
          </a:p>
        </p:txBody>
      </p:sp>
      <p:sp>
        <p:nvSpPr>
          <p:cNvPr id="65539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67B36D-6198-4649-B7CC-D1BB0B3C0FDE}" type="slidenum">
              <a:rPr lang="it-IT" smtClean="0"/>
              <a:pPr eaLnBrk="1" hangingPunct="1"/>
              <a:t>29</a:t>
            </a:fld>
            <a:endParaRPr lang="it-IT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79438"/>
            <a:ext cx="6291263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CasellaDiTesto 4"/>
          <p:cNvSpPr txBox="1">
            <a:spLocks noChangeArrowheads="1"/>
          </p:cNvSpPr>
          <p:nvPr/>
        </p:nvSpPr>
        <p:spPr bwMode="auto">
          <a:xfrm>
            <a:off x="684213" y="6021388"/>
            <a:ext cx="324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E le tendenze?</a:t>
            </a:r>
          </a:p>
        </p:txBody>
      </p:sp>
    </p:spTree>
    <p:extLst>
      <p:ext uri="{BB962C8B-B14F-4D97-AF65-F5344CB8AC3E}">
        <p14:creationId xmlns:p14="http://schemas.microsoft.com/office/powerpoint/2010/main" val="19654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Breve storia</a:t>
            </a:r>
          </a:p>
        </p:txBody>
      </p:sp>
      <p:sp>
        <p:nvSpPr>
          <p:cNvPr id="358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1970: Samuel – le figure sono dannose</a:t>
            </a:r>
          </a:p>
          <a:p>
            <a:r>
              <a:rPr lang="it-IT" altLang="it-IT" smtClean="0"/>
              <a:t>1987 Levin et al. – identificazione delle variabili (es. la rilevanza della figura)</a:t>
            </a:r>
          </a:p>
          <a:p>
            <a:r>
              <a:rPr lang="it-IT" altLang="it-IT" smtClean="0"/>
              <a:t>1994 Peeck – non sempre la figura è utile</a:t>
            </a:r>
          </a:p>
          <a:p>
            <a:r>
              <a:rPr lang="it-IT" altLang="it-IT" smtClean="0"/>
              <a:t>2000… gruppi di ricerca studiano il condizioni..</a:t>
            </a:r>
          </a:p>
        </p:txBody>
      </p:sp>
      <p:sp>
        <p:nvSpPr>
          <p:cNvPr id="35844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3584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F8DA96-5D77-4CC8-B2BD-B3B25D85C15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993735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altLang="it-IT" smtClean="0"/>
              <a:t>Più facile… dipende dal compito</a:t>
            </a:r>
          </a:p>
        </p:txBody>
      </p:sp>
      <p:sp>
        <p:nvSpPr>
          <p:cNvPr id="634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Singoli valori – tabella</a:t>
            </a:r>
          </a:p>
          <a:p>
            <a:r>
              <a:rPr lang="it-IT" altLang="it-IT" smtClean="0"/>
              <a:t>Confronto tra 2 valori - grafico a barre</a:t>
            </a:r>
          </a:p>
          <a:p>
            <a:r>
              <a:rPr lang="it-IT" altLang="it-IT" smtClean="0"/>
              <a:t>Tendenze – grafici a linee</a:t>
            </a:r>
          </a:p>
          <a:p>
            <a:endParaRPr lang="it-IT" altLang="it-IT" smtClean="0"/>
          </a:p>
          <a:p>
            <a:r>
              <a:rPr lang="it-IT" altLang="it-IT" smtClean="0"/>
              <a:t>(Shah e Hoeffner, 2002)</a:t>
            </a:r>
          </a:p>
        </p:txBody>
      </p:sp>
      <p:sp>
        <p:nvSpPr>
          <p:cNvPr id="63492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6349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49514F-47B9-4693-8778-A3D7FA879F4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960240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mtClean="0"/>
              <a:t/>
            </a:r>
            <a:br>
              <a:rPr lang="it-IT" altLang="it-IT" smtClean="0"/>
            </a:br>
            <a:r>
              <a:rPr lang="it-IT" altLang="it-IT" smtClean="0"/>
              <a:t>Kosslyn (2006) </a:t>
            </a:r>
            <a:r>
              <a:rPr lang="it-IT" altLang="it-IT" b="1" smtClean="0"/>
              <a:t>Principi di progettazione di un grafico</a:t>
            </a:r>
            <a:endParaRPr lang="it-IT" altLang="it-IT" smtClean="0"/>
          </a:p>
        </p:txBody>
      </p:sp>
      <p:sp>
        <p:nvSpPr>
          <p:cNvPr id="6451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tener conto delle caratteristiche del lettore </a:t>
            </a:r>
          </a:p>
          <a:p>
            <a:r>
              <a:rPr lang="it-IT" altLang="it-IT" smtClean="0"/>
              <a:t>deve aiutare il lettore a notare ciò che è più importante</a:t>
            </a:r>
          </a:p>
          <a:p>
            <a:r>
              <a:rPr lang="it-IT" altLang="it-IT" smtClean="0"/>
              <a:t>tener conto del modo in cui noi organizziamo ciò che percepiamo</a:t>
            </a:r>
          </a:p>
          <a:p>
            <a:r>
              <a:rPr lang="it-IT" altLang="it-IT" smtClean="0"/>
              <a:t>p</a:t>
            </a:r>
            <a:r>
              <a:rPr lang="it-IT" altLang="it-IT" i="1" smtClean="0"/>
              <a:t>rincipio di compatibilità</a:t>
            </a:r>
            <a:r>
              <a:rPr lang="it-IT" altLang="it-IT" smtClean="0"/>
              <a:t> tra grafico e compito da svolgere</a:t>
            </a:r>
          </a:p>
        </p:txBody>
      </p:sp>
      <p:sp>
        <p:nvSpPr>
          <p:cNvPr id="64516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64517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496F30-1072-4178-9D50-74B1E4879F9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972606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Il rapporto tra testo e figura</a:t>
            </a:r>
            <a:endParaRPr lang="it-IT" alt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Spesso le figure corrispondono e riproducono l’informazione verbale. </a:t>
            </a:r>
          </a:p>
          <a:p>
            <a:pPr>
              <a:defRPr/>
            </a:pPr>
            <a:r>
              <a:rPr lang="it-IT" dirty="0" smtClean="0"/>
              <a:t>Ma, l’illustrazione può avere un ruolo diverso da quello di ripetizione dell’informazione. </a:t>
            </a:r>
          </a:p>
          <a:p>
            <a:pPr>
              <a:defRPr/>
            </a:pPr>
            <a:r>
              <a:rPr lang="it-IT" dirty="0" err="1" smtClean="0"/>
              <a:t>Carney</a:t>
            </a:r>
            <a:r>
              <a:rPr lang="it-IT" dirty="0" smtClean="0"/>
              <a:t> e </a:t>
            </a:r>
            <a:r>
              <a:rPr lang="it-IT" dirty="0" err="1" smtClean="0"/>
              <a:t>Levin</a:t>
            </a:r>
            <a:r>
              <a:rPr lang="it-IT" dirty="0" smtClean="0"/>
              <a:t> (2002):</a:t>
            </a:r>
          </a:p>
          <a:p>
            <a:pPr lvl="1">
              <a:defRPr/>
            </a:pPr>
            <a:r>
              <a:rPr lang="it-IT" dirty="0" smtClean="0">
                <a:ea typeface="+mn-ea"/>
                <a:cs typeface="+mn-cs"/>
              </a:rPr>
              <a:t>Rappresentazione, organizzazione, interpretazione, memorizzazione, decorazione... 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67588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6758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2CC12-4255-46E3-9C6D-26A6DBEDF4F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04636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368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i="1" smtClean="0"/>
              <a:t>Perché i testi con figure talvolta aiutano comprensione e apprendimento e talvolta non lo fanno?</a:t>
            </a:r>
            <a:endParaRPr lang="it-IT" altLang="it-IT" smtClean="0"/>
          </a:p>
          <a:p>
            <a:r>
              <a:rPr lang="it-IT" altLang="it-IT" i="1" smtClean="0"/>
              <a:t> Come è possibile produrre e utilizzare testi e figure che abbiano un effetto positivo sull’elaborazione del lettore? </a:t>
            </a:r>
            <a:endParaRPr lang="it-IT" altLang="it-IT" smtClean="0"/>
          </a:p>
          <a:p>
            <a:endParaRPr lang="it-IT" altLang="it-IT" smtClean="0"/>
          </a:p>
        </p:txBody>
      </p:sp>
      <p:sp>
        <p:nvSpPr>
          <p:cNvPr id="36868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3686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1221DC-45E5-426C-9F2C-CA3AAD21EDF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89576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contenuto 2"/>
          <p:cNvSpPr>
            <a:spLocks noGrp="1"/>
          </p:cNvSpPr>
          <p:nvPr>
            <p:ph idx="1"/>
          </p:nvPr>
        </p:nvSpPr>
        <p:spPr>
          <a:xfrm>
            <a:off x="250825" y="333375"/>
            <a:ext cx="8229600" cy="6264275"/>
          </a:xfrm>
        </p:spPr>
        <p:txBody>
          <a:bodyPr/>
          <a:lstStyle/>
          <a:p>
            <a:r>
              <a:rPr lang="it-IT" altLang="it-IT" smtClean="0"/>
              <a:t>Guarderemo:</a:t>
            </a:r>
          </a:p>
          <a:p>
            <a:endParaRPr lang="it-IT" altLang="it-IT" smtClean="0"/>
          </a:p>
          <a:p>
            <a:endParaRPr lang="it-IT" altLang="it-IT" smtClean="0"/>
          </a:p>
          <a:p>
            <a:r>
              <a:rPr lang="it-IT" altLang="it-IT" smtClean="0"/>
              <a:t>Tipi: le peculiarità di ogni tipo di figura, </a:t>
            </a:r>
          </a:p>
          <a:p>
            <a:r>
              <a:rPr lang="it-IT" altLang="it-IT" smtClean="0"/>
              <a:t>Rapporto tra figura e testo, </a:t>
            </a:r>
          </a:p>
          <a:p>
            <a:r>
              <a:rPr lang="it-IT" altLang="it-IT" smtClean="0"/>
              <a:t>Design della pagina</a:t>
            </a:r>
          </a:p>
          <a:p>
            <a:pPr>
              <a:buFontTx/>
              <a:buNone/>
            </a:pPr>
            <a:r>
              <a:rPr lang="it-IT" altLang="it-IT" smtClean="0"/>
              <a:t> </a:t>
            </a:r>
          </a:p>
          <a:p>
            <a:endParaRPr lang="it-IT" altLang="it-IT" smtClean="0"/>
          </a:p>
        </p:txBody>
      </p:sp>
      <p:sp>
        <p:nvSpPr>
          <p:cNvPr id="37891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3789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7613B1-FCDE-4E56-99EE-84668EF992E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81075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Tipi di figure</a:t>
            </a:r>
          </a:p>
        </p:txBody>
      </p:sp>
      <p:sp>
        <p:nvSpPr>
          <p:cNvPr id="3891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..rappresentazioni molto diverse,</a:t>
            </a:r>
          </a:p>
          <a:p>
            <a:r>
              <a:rPr lang="it-IT" altLang="it-IT" smtClean="0"/>
              <a:t> alcune riproducono l’informazione testuale in modo realistico (come le foto, i dipinti, i video),</a:t>
            </a:r>
          </a:p>
          <a:p>
            <a:r>
              <a:rPr lang="it-IT" altLang="it-IT" smtClean="0"/>
              <a:t> altre non hanno una somiglianza con un referente fisico</a:t>
            </a:r>
          </a:p>
        </p:txBody>
      </p:sp>
      <p:sp>
        <p:nvSpPr>
          <p:cNvPr id="38916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38917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D1491E-FFEA-4B1B-9CF9-F7624F0DEC9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2735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mtClean="0"/>
              <a:t>Figure realistiche – testi narrativi - scientifici</a:t>
            </a:r>
          </a:p>
        </p:txBody>
      </p:sp>
      <p:sp>
        <p:nvSpPr>
          <p:cNvPr id="39939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3994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6A844F-F2ED-4006-8F57-CDC83CCCD37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pic>
        <p:nvPicPr>
          <p:cNvPr id="399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9663" y="1628775"/>
            <a:ext cx="2954337" cy="4525963"/>
          </a:xfrm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46228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59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Comunicazione scientifica e tecnica </a:t>
            </a:r>
            <a:endParaRPr lang="it-IT" dirty="0"/>
          </a:p>
        </p:txBody>
      </p:sp>
      <p:sp>
        <p:nvSpPr>
          <p:cNvPr id="40963" name="Segnaposto contenuto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23034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it-IT" altLang="it-IT" smtClean="0"/>
              <a:t>Hegarty, Carpenter e Just (1991):</a:t>
            </a:r>
          </a:p>
          <a:p>
            <a:r>
              <a:rPr lang="it-IT" altLang="it-IT" smtClean="0"/>
              <a:t> </a:t>
            </a:r>
            <a:r>
              <a:rPr lang="it-IT" altLang="it-IT" i="1" smtClean="0"/>
              <a:t>diagrammi iconici</a:t>
            </a:r>
            <a:endParaRPr lang="it-IT" altLang="it-IT" smtClean="0"/>
          </a:p>
          <a:p>
            <a:r>
              <a:rPr lang="it-IT" altLang="it-IT" i="1" smtClean="0"/>
              <a:t>diagrammi schematici</a:t>
            </a:r>
            <a:endParaRPr lang="it-IT" altLang="it-IT" smtClean="0"/>
          </a:p>
          <a:p>
            <a:r>
              <a:rPr lang="it-IT" altLang="it-IT" smtClean="0"/>
              <a:t> </a:t>
            </a:r>
            <a:r>
              <a:rPr lang="it-IT" altLang="it-IT" i="1" smtClean="0"/>
              <a:t>grafici</a:t>
            </a:r>
            <a:endParaRPr lang="it-IT" altLang="it-IT" smtClean="0"/>
          </a:p>
          <a:p>
            <a:endParaRPr lang="it-IT" altLang="it-IT" smtClean="0"/>
          </a:p>
        </p:txBody>
      </p:sp>
      <p:sp>
        <p:nvSpPr>
          <p:cNvPr id="40964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4096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C9EC1D-8E9C-4EEC-B577-B18EE7FC995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pic>
        <p:nvPicPr>
          <p:cNvPr id="40966" name="Immagin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27352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Immagin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89363"/>
            <a:ext cx="25209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Immagin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89363"/>
            <a:ext cx="28813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54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Diagrammi iconici/</a:t>
            </a:r>
            <a:r>
              <a:rPr lang="it-IT" altLang="it-IT" b="1" smtClean="0"/>
              <a:t>immagini</a:t>
            </a:r>
          </a:p>
        </p:txBody>
      </p:sp>
      <p:sp>
        <p:nvSpPr>
          <p:cNvPr id="41987" name="Segnaposto contenuto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it-IT" altLang="it-IT" smtClean="0"/>
              <a:t>Rappresentano un referente concreto</a:t>
            </a:r>
          </a:p>
          <a:p>
            <a:r>
              <a:rPr lang="it-IT" altLang="it-IT" smtClean="0"/>
              <a:t>Mostrano:</a:t>
            </a:r>
          </a:p>
          <a:p>
            <a:pPr lvl="1"/>
            <a:r>
              <a:rPr lang="it-IT" altLang="it-IT" smtClean="0"/>
              <a:t>Configurazione</a:t>
            </a:r>
          </a:p>
          <a:p>
            <a:pPr lvl="1"/>
            <a:r>
              <a:rPr lang="it-IT" altLang="it-IT" smtClean="0"/>
              <a:t>Comportamento</a:t>
            </a:r>
          </a:p>
          <a:p>
            <a:pPr lvl="1"/>
            <a:r>
              <a:rPr lang="it-IT" altLang="it-IT" smtClean="0"/>
              <a:t>Funzione</a:t>
            </a:r>
          </a:p>
          <a:p>
            <a:endParaRPr lang="it-IT" altLang="it-IT" smtClean="0"/>
          </a:p>
        </p:txBody>
      </p:sp>
      <p:sp>
        <p:nvSpPr>
          <p:cNvPr id="41988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Testi e immagini</a:t>
            </a:r>
          </a:p>
        </p:txBody>
      </p:sp>
      <p:sp>
        <p:nvSpPr>
          <p:cNvPr id="4198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76C570-0E28-4C89-A9B4-DF375D24786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pic>
        <p:nvPicPr>
          <p:cNvPr id="41990" name="Immagine 5" descr="pul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81300"/>
            <a:ext cx="31908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Immagin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30241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7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713</Words>
  <Application>Microsoft Office PowerPoint</Application>
  <PresentationFormat>Presentazione su schermo (4:3)</PresentationFormat>
  <Paragraphs>160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Tema di Office</vt:lpstr>
      <vt:lpstr>Immagine bitmap</vt:lpstr>
      <vt:lpstr>Capire con le figure 2</vt:lpstr>
      <vt:lpstr>Come nascono gli  studi sulla comprensione e l’apprendimento da testi e figure </vt:lpstr>
      <vt:lpstr>Breve storia</vt:lpstr>
      <vt:lpstr>Presentazione standard di PowerPoint</vt:lpstr>
      <vt:lpstr>Presentazione standard di PowerPoint</vt:lpstr>
      <vt:lpstr>Tipi di figure</vt:lpstr>
      <vt:lpstr>Figure realistiche – testi narrativi - scientifici</vt:lpstr>
      <vt:lpstr>Comunicazione scientifica e tecnica </vt:lpstr>
      <vt:lpstr>Diagrammi iconici/immagini</vt:lpstr>
      <vt:lpstr>Immagini</vt:lpstr>
      <vt:lpstr>frecce</vt:lpstr>
      <vt:lpstr>Presentazione standard di PowerPoint</vt:lpstr>
      <vt:lpstr>Anche le mappe</vt:lpstr>
      <vt:lpstr>Diagrammi tecnici/Organizzatori visivi</vt:lpstr>
      <vt:lpstr>1. Diagrammi tecnici</vt:lpstr>
      <vt:lpstr>Organizzatori visivi</vt:lpstr>
      <vt:lpstr>Aspetti da considerare/problemi analizzati</vt:lpstr>
      <vt:lpstr>Presentazione standard di PowerPoint</vt:lpstr>
      <vt:lpstr>Presentazione standard di PowerPoint</vt:lpstr>
      <vt:lpstr>organizzatori visivi (OV) o organizzatori grafici </vt:lpstr>
      <vt:lpstr>Grafici</vt:lpstr>
      <vt:lpstr>Presentazione standard di PowerPoint</vt:lpstr>
      <vt:lpstr>Il grafico più usato:</vt:lpstr>
      <vt:lpstr>Presentazione standard di PowerPoint</vt:lpstr>
      <vt:lpstr>Presentazione standard di PowerPoint</vt:lpstr>
      <vt:lpstr>Più facile… dipende dal compito</vt:lpstr>
      <vt:lpstr>Presentazione standard di PowerPoint</vt:lpstr>
      <vt:lpstr>Presentazione standard di PowerPoint</vt:lpstr>
      <vt:lpstr>Presentazione standard di PowerPoint</vt:lpstr>
      <vt:lpstr>Più facile… dipende dal compito</vt:lpstr>
      <vt:lpstr> Kosslyn (2006) Principi di progettazione di un grafico</vt:lpstr>
      <vt:lpstr>Il rapporto tra testo e figura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Capire con le figure 2</dc:title>
  <dc:creator>Acer</dc:creator>
  <cp:lastModifiedBy>Acer</cp:lastModifiedBy>
  <cp:revision>1</cp:revision>
  <dcterms:created xsi:type="dcterms:W3CDTF">2020-03-27T10:29:04Z</dcterms:created>
  <dcterms:modified xsi:type="dcterms:W3CDTF">2020-03-27T10:57:49Z</dcterms:modified>
</cp:coreProperties>
</file>