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86" r:id="rId4"/>
    <p:sldId id="287" r:id="rId5"/>
    <p:sldId id="288" r:id="rId6"/>
    <p:sldId id="289" r:id="rId7"/>
    <p:sldId id="290" r:id="rId8"/>
    <p:sldId id="337" r:id="rId9"/>
    <p:sldId id="291" r:id="rId10"/>
    <p:sldId id="292" r:id="rId11"/>
    <p:sldId id="285" r:id="rId12"/>
    <p:sldId id="266" r:id="rId13"/>
    <p:sldId id="335" r:id="rId14"/>
    <p:sldId id="267" r:id="rId15"/>
    <p:sldId id="336" r:id="rId16"/>
    <p:sldId id="268" r:id="rId17"/>
    <p:sldId id="269" r:id="rId18"/>
    <p:sldId id="270" r:id="rId19"/>
    <p:sldId id="271" r:id="rId20"/>
    <p:sldId id="273" r:id="rId21"/>
    <p:sldId id="275" r:id="rId22"/>
    <p:sldId id="338" r:id="rId23"/>
    <p:sldId id="339" r:id="rId24"/>
    <p:sldId id="280" r:id="rId25"/>
    <p:sldId id="340" r:id="rId26"/>
    <p:sldId id="341" r:id="rId27"/>
    <p:sldId id="281" r:id="rId28"/>
    <p:sldId id="342" r:id="rId29"/>
    <p:sldId id="343" r:id="rId30"/>
    <p:sldId id="282" r:id="rId31"/>
    <p:sldId id="283" r:id="rId32"/>
    <p:sldId id="284" r:id="rId33"/>
    <p:sldId id="344" r:id="rId34"/>
    <p:sldId id="345"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67" d="100"/>
          <a:sy n="67" d="100"/>
        </p:scale>
        <p:origin x="66" y="1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9C4C9D-8B60-4F56-B84D-544F4BF97E89}"/>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GB"/>
          </a:p>
        </p:txBody>
      </p:sp>
      <p:sp>
        <p:nvSpPr>
          <p:cNvPr id="3" name="Sottotitolo 2">
            <a:extLst>
              <a:ext uri="{FF2B5EF4-FFF2-40B4-BE49-F238E27FC236}">
                <a16:creationId xmlns:a16="http://schemas.microsoft.com/office/drawing/2014/main" id="{4CA12902-6088-4AEE-B5FA-FA93B3A933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GB"/>
          </a:p>
        </p:txBody>
      </p:sp>
      <p:sp>
        <p:nvSpPr>
          <p:cNvPr id="4" name="Segnaposto data 3">
            <a:extLst>
              <a:ext uri="{FF2B5EF4-FFF2-40B4-BE49-F238E27FC236}">
                <a16:creationId xmlns:a16="http://schemas.microsoft.com/office/drawing/2014/main" id="{0FE17E67-FF2E-46CE-89E3-D0D58AB21065}"/>
              </a:ext>
            </a:extLst>
          </p:cNvPr>
          <p:cNvSpPr>
            <a:spLocks noGrp="1"/>
          </p:cNvSpPr>
          <p:nvPr>
            <p:ph type="dt" sz="half" idx="10"/>
          </p:nvPr>
        </p:nvSpPr>
        <p:spPr/>
        <p:txBody>
          <a:bodyPr/>
          <a:lstStyle/>
          <a:p>
            <a:fld id="{B93B9C13-95F3-4935-9049-F65B4107EFEF}" type="datetimeFigureOut">
              <a:rPr lang="en-GB" smtClean="0"/>
              <a:t>28/02/2024</a:t>
            </a:fld>
            <a:endParaRPr lang="en-GB"/>
          </a:p>
        </p:txBody>
      </p:sp>
      <p:sp>
        <p:nvSpPr>
          <p:cNvPr id="5" name="Segnaposto piè di pagina 4">
            <a:extLst>
              <a:ext uri="{FF2B5EF4-FFF2-40B4-BE49-F238E27FC236}">
                <a16:creationId xmlns:a16="http://schemas.microsoft.com/office/drawing/2014/main" id="{CD4EE59E-6F8F-423A-A6C8-7C895475A12E}"/>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BA514ABB-4DD0-42EE-A009-A8325F7E7FDD}"/>
              </a:ext>
            </a:extLst>
          </p:cNvPr>
          <p:cNvSpPr>
            <a:spLocks noGrp="1"/>
          </p:cNvSpPr>
          <p:nvPr>
            <p:ph type="sldNum" sz="quarter" idx="12"/>
          </p:nvPr>
        </p:nvSpPr>
        <p:spPr/>
        <p:txBody>
          <a:bodyPr/>
          <a:lstStyle/>
          <a:p>
            <a:fld id="{7FC1B4B2-09CD-4C61-9A1C-266DC982F459}" type="slidenum">
              <a:rPr lang="en-GB" smtClean="0"/>
              <a:t>‹N›</a:t>
            </a:fld>
            <a:endParaRPr lang="en-GB"/>
          </a:p>
        </p:txBody>
      </p:sp>
    </p:spTree>
    <p:extLst>
      <p:ext uri="{BB962C8B-B14F-4D97-AF65-F5344CB8AC3E}">
        <p14:creationId xmlns:p14="http://schemas.microsoft.com/office/powerpoint/2010/main" val="1271930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7EFF5F-2FDD-4291-9663-C2C58F323B89}"/>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testo verticale 2">
            <a:extLst>
              <a:ext uri="{FF2B5EF4-FFF2-40B4-BE49-F238E27FC236}">
                <a16:creationId xmlns:a16="http://schemas.microsoft.com/office/drawing/2014/main" id="{43A568EB-8BA6-4636-B30A-FC71257A16CC}"/>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E21C8DC7-628C-4ABF-B7F8-89CCB1557FC7}"/>
              </a:ext>
            </a:extLst>
          </p:cNvPr>
          <p:cNvSpPr>
            <a:spLocks noGrp="1"/>
          </p:cNvSpPr>
          <p:nvPr>
            <p:ph type="dt" sz="half" idx="10"/>
          </p:nvPr>
        </p:nvSpPr>
        <p:spPr/>
        <p:txBody>
          <a:bodyPr/>
          <a:lstStyle/>
          <a:p>
            <a:fld id="{B93B9C13-95F3-4935-9049-F65B4107EFEF}" type="datetimeFigureOut">
              <a:rPr lang="en-GB" smtClean="0"/>
              <a:t>28/02/2024</a:t>
            </a:fld>
            <a:endParaRPr lang="en-GB"/>
          </a:p>
        </p:txBody>
      </p:sp>
      <p:sp>
        <p:nvSpPr>
          <p:cNvPr id="5" name="Segnaposto piè di pagina 4">
            <a:extLst>
              <a:ext uri="{FF2B5EF4-FFF2-40B4-BE49-F238E27FC236}">
                <a16:creationId xmlns:a16="http://schemas.microsoft.com/office/drawing/2014/main" id="{98105420-A771-41F1-A980-ABE0A33CFEE2}"/>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995B43DE-7875-476A-8A85-A880B1B62E37}"/>
              </a:ext>
            </a:extLst>
          </p:cNvPr>
          <p:cNvSpPr>
            <a:spLocks noGrp="1"/>
          </p:cNvSpPr>
          <p:nvPr>
            <p:ph type="sldNum" sz="quarter" idx="12"/>
          </p:nvPr>
        </p:nvSpPr>
        <p:spPr/>
        <p:txBody>
          <a:bodyPr/>
          <a:lstStyle/>
          <a:p>
            <a:fld id="{7FC1B4B2-09CD-4C61-9A1C-266DC982F459}" type="slidenum">
              <a:rPr lang="en-GB" smtClean="0"/>
              <a:t>‹N›</a:t>
            </a:fld>
            <a:endParaRPr lang="en-GB"/>
          </a:p>
        </p:txBody>
      </p:sp>
    </p:spTree>
    <p:extLst>
      <p:ext uri="{BB962C8B-B14F-4D97-AF65-F5344CB8AC3E}">
        <p14:creationId xmlns:p14="http://schemas.microsoft.com/office/powerpoint/2010/main" val="3535021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0B90920E-5AD6-43FD-9AAE-0C3A079BCCD7}"/>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GB"/>
          </a:p>
        </p:txBody>
      </p:sp>
      <p:sp>
        <p:nvSpPr>
          <p:cNvPr id="3" name="Segnaposto testo verticale 2">
            <a:extLst>
              <a:ext uri="{FF2B5EF4-FFF2-40B4-BE49-F238E27FC236}">
                <a16:creationId xmlns:a16="http://schemas.microsoft.com/office/drawing/2014/main" id="{D91B8E73-DDD8-463C-A22B-BA527BBE8F48}"/>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7DAAF8CA-DCCD-4700-B471-9F06FB0346B7}"/>
              </a:ext>
            </a:extLst>
          </p:cNvPr>
          <p:cNvSpPr>
            <a:spLocks noGrp="1"/>
          </p:cNvSpPr>
          <p:nvPr>
            <p:ph type="dt" sz="half" idx="10"/>
          </p:nvPr>
        </p:nvSpPr>
        <p:spPr/>
        <p:txBody>
          <a:bodyPr/>
          <a:lstStyle/>
          <a:p>
            <a:fld id="{B93B9C13-95F3-4935-9049-F65B4107EFEF}" type="datetimeFigureOut">
              <a:rPr lang="en-GB" smtClean="0"/>
              <a:t>28/02/2024</a:t>
            </a:fld>
            <a:endParaRPr lang="en-GB"/>
          </a:p>
        </p:txBody>
      </p:sp>
      <p:sp>
        <p:nvSpPr>
          <p:cNvPr id="5" name="Segnaposto piè di pagina 4">
            <a:extLst>
              <a:ext uri="{FF2B5EF4-FFF2-40B4-BE49-F238E27FC236}">
                <a16:creationId xmlns:a16="http://schemas.microsoft.com/office/drawing/2014/main" id="{05B86703-EA1B-41AC-89EE-0FFEEC805FE6}"/>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020E2B93-0EC2-4D06-BC0B-08147DAF0F3E}"/>
              </a:ext>
            </a:extLst>
          </p:cNvPr>
          <p:cNvSpPr>
            <a:spLocks noGrp="1"/>
          </p:cNvSpPr>
          <p:nvPr>
            <p:ph type="sldNum" sz="quarter" idx="12"/>
          </p:nvPr>
        </p:nvSpPr>
        <p:spPr/>
        <p:txBody>
          <a:bodyPr/>
          <a:lstStyle/>
          <a:p>
            <a:fld id="{7FC1B4B2-09CD-4C61-9A1C-266DC982F459}" type="slidenum">
              <a:rPr lang="en-GB" smtClean="0"/>
              <a:t>‹N›</a:t>
            </a:fld>
            <a:endParaRPr lang="en-GB"/>
          </a:p>
        </p:txBody>
      </p:sp>
    </p:spTree>
    <p:extLst>
      <p:ext uri="{BB962C8B-B14F-4D97-AF65-F5344CB8AC3E}">
        <p14:creationId xmlns:p14="http://schemas.microsoft.com/office/powerpoint/2010/main" val="21953599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93B9C13-95F3-4935-9049-F65B4107EFEF}" type="datetimeFigureOut">
              <a:rPr lang="en-GB" smtClean="0"/>
              <a:t>28/02/2024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C1B4B2-09CD-4C61-9A1C-266DC982F459}" type="slidenum">
              <a:rPr lang="en-GB" smtClean="0"/>
              <a:t>‹N›</a:t>
            </a:fld>
            <a:endParaRPr lang="en-GB"/>
          </a:p>
        </p:txBody>
      </p:sp>
    </p:spTree>
    <p:extLst>
      <p:ext uri="{BB962C8B-B14F-4D97-AF65-F5344CB8AC3E}">
        <p14:creationId xmlns:p14="http://schemas.microsoft.com/office/powerpoint/2010/main" val="6570974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93B9C13-95F3-4935-9049-F65B4107EFEF}" type="datetimeFigureOut">
              <a:rPr lang="en-GB" smtClean="0"/>
              <a:t>28/02/2024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C1B4B2-09CD-4C61-9A1C-266DC982F459}" type="slidenum">
              <a:rPr lang="en-GB" smtClean="0"/>
              <a:t>‹N›</a:t>
            </a:fld>
            <a:endParaRPr lang="en-GB"/>
          </a:p>
        </p:txBody>
      </p:sp>
    </p:spTree>
    <p:extLst>
      <p:ext uri="{BB962C8B-B14F-4D97-AF65-F5344CB8AC3E}">
        <p14:creationId xmlns:p14="http://schemas.microsoft.com/office/powerpoint/2010/main" val="10879367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93B9C13-95F3-4935-9049-F65B4107EFEF}" type="datetimeFigureOut">
              <a:rPr lang="en-GB" smtClean="0"/>
              <a:t>28/02/2024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FC1B4B2-09CD-4C61-9A1C-266DC982F459}" type="slidenum">
              <a:rPr lang="en-GB" smtClean="0"/>
              <a:t>‹N›</a:t>
            </a:fld>
            <a:endParaRPr lang="en-GB"/>
          </a:p>
        </p:txBody>
      </p:sp>
    </p:spTree>
    <p:extLst>
      <p:ext uri="{BB962C8B-B14F-4D97-AF65-F5344CB8AC3E}">
        <p14:creationId xmlns:p14="http://schemas.microsoft.com/office/powerpoint/2010/main" val="29207415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8" name="Date Placeholder 7"/>
          <p:cNvSpPr>
            <a:spLocks noGrp="1"/>
          </p:cNvSpPr>
          <p:nvPr>
            <p:ph type="dt" sz="half" idx="10"/>
          </p:nvPr>
        </p:nvSpPr>
        <p:spPr/>
        <p:txBody>
          <a:bodyPr/>
          <a:lstStyle/>
          <a:p>
            <a:fld id="{B93B9C13-95F3-4935-9049-F65B4107EFEF}" type="datetimeFigureOut">
              <a:rPr lang="en-GB" smtClean="0"/>
              <a:t>28/02/2024</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7FC1B4B2-09CD-4C61-9A1C-266DC982F459}" type="slidenum">
              <a:rPr lang="en-GB" smtClean="0"/>
              <a:t>‹N›</a:t>
            </a:fld>
            <a:endParaRPr lang="en-GB"/>
          </a:p>
        </p:txBody>
      </p:sp>
    </p:spTree>
    <p:extLst>
      <p:ext uri="{BB962C8B-B14F-4D97-AF65-F5344CB8AC3E}">
        <p14:creationId xmlns:p14="http://schemas.microsoft.com/office/powerpoint/2010/main" val="15347479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2" name="Date Placeholder 1"/>
          <p:cNvSpPr>
            <a:spLocks noGrp="1"/>
          </p:cNvSpPr>
          <p:nvPr>
            <p:ph type="dt" sz="half" idx="10"/>
          </p:nvPr>
        </p:nvSpPr>
        <p:spPr/>
        <p:txBody>
          <a:bodyPr/>
          <a:lstStyle/>
          <a:p>
            <a:fld id="{B93B9C13-95F3-4935-9049-F65B4107EFEF}" type="datetimeFigureOut">
              <a:rPr lang="en-GB" smtClean="0"/>
              <a:t>28/02/2024</a:t>
            </a:fld>
            <a:endParaRPr lang="en-GB"/>
          </a:p>
        </p:txBody>
      </p:sp>
      <p:sp>
        <p:nvSpPr>
          <p:cNvPr id="11" name="Footer Placeholder 10"/>
          <p:cNvSpPr>
            <a:spLocks noGrp="1"/>
          </p:cNvSpPr>
          <p:nvPr>
            <p:ph type="ftr" sz="quarter" idx="11"/>
          </p:nvPr>
        </p:nvSpPr>
        <p:spPr/>
        <p:txBody>
          <a:bodyPr/>
          <a:lstStyle/>
          <a:p>
            <a:endParaRPr lang="en-GB"/>
          </a:p>
        </p:txBody>
      </p:sp>
      <p:sp>
        <p:nvSpPr>
          <p:cNvPr id="12" name="Slide Number Placeholder 11"/>
          <p:cNvSpPr>
            <a:spLocks noGrp="1"/>
          </p:cNvSpPr>
          <p:nvPr>
            <p:ph type="sldNum" sz="quarter" idx="12"/>
          </p:nvPr>
        </p:nvSpPr>
        <p:spPr/>
        <p:txBody>
          <a:bodyPr/>
          <a:lstStyle/>
          <a:p>
            <a:fld id="{7FC1B4B2-09CD-4C61-9A1C-266DC982F459}" type="slidenum">
              <a:rPr lang="en-GB" smtClean="0"/>
              <a:t>‹N›</a:t>
            </a:fld>
            <a:endParaRPr lang="en-GB"/>
          </a:p>
        </p:txBody>
      </p:sp>
    </p:spTree>
    <p:extLst>
      <p:ext uri="{BB962C8B-B14F-4D97-AF65-F5344CB8AC3E}">
        <p14:creationId xmlns:p14="http://schemas.microsoft.com/office/powerpoint/2010/main" val="450220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t-IT"/>
              <a:t>Fare clic per modificare lo stile del titolo dello schema</a:t>
            </a:r>
            <a:endParaRPr lang="en-US" dirty="0"/>
          </a:p>
        </p:txBody>
      </p:sp>
      <p:sp>
        <p:nvSpPr>
          <p:cNvPr id="2" name="Date Placeholder 1"/>
          <p:cNvSpPr>
            <a:spLocks noGrp="1"/>
          </p:cNvSpPr>
          <p:nvPr>
            <p:ph type="dt" sz="half" idx="10"/>
          </p:nvPr>
        </p:nvSpPr>
        <p:spPr/>
        <p:txBody>
          <a:bodyPr/>
          <a:lstStyle/>
          <a:p>
            <a:fld id="{B93B9C13-95F3-4935-9049-F65B4107EFEF}" type="datetimeFigureOut">
              <a:rPr lang="en-GB" smtClean="0"/>
              <a:t>28/02/2024</a:t>
            </a:fld>
            <a:endParaRPr lang="en-GB"/>
          </a:p>
        </p:txBody>
      </p:sp>
      <p:sp>
        <p:nvSpPr>
          <p:cNvPr id="7" name="Footer Placeholder 6"/>
          <p:cNvSpPr>
            <a:spLocks noGrp="1"/>
          </p:cNvSpPr>
          <p:nvPr>
            <p:ph type="ftr" sz="quarter" idx="11"/>
          </p:nvPr>
        </p:nvSpPr>
        <p:spPr/>
        <p:txBody>
          <a:bodyPr/>
          <a:lstStyle/>
          <a:p>
            <a:endParaRPr lang="en-GB"/>
          </a:p>
        </p:txBody>
      </p:sp>
      <p:sp>
        <p:nvSpPr>
          <p:cNvPr id="8" name="Slide Number Placeholder 7"/>
          <p:cNvSpPr>
            <a:spLocks noGrp="1"/>
          </p:cNvSpPr>
          <p:nvPr>
            <p:ph type="sldNum" sz="quarter" idx="12"/>
          </p:nvPr>
        </p:nvSpPr>
        <p:spPr/>
        <p:txBody>
          <a:bodyPr/>
          <a:lstStyle/>
          <a:p>
            <a:fld id="{7FC1B4B2-09CD-4C61-9A1C-266DC982F459}" type="slidenum">
              <a:rPr lang="en-GB" smtClean="0"/>
              <a:t>‹N›</a:t>
            </a:fld>
            <a:endParaRPr lang="en-GB"/>
          </a:p>
        </p:txBody>
      </p:sp>
    </p:spTree>
    <p:extLst>
      <p:ext uri="{BB962C8B-B14F-4D97-AF65-F5344CB8AC3E}">
        <p14:creationId xmlns:p14="http://schemas.microsoft.com/office/powerpoint/2010/main" val="40930115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93B9C13-95F3-4935-9049-F65B4107EFEF}" type="datetimeFigureOut">
              <a:rPr lang="en-GB" smtClean="0"/>
              <a:t>28/02/2024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FC1B4B2-09CD-4C61-9A1C-266DC982F459}" type="slidenum">
              <a:rPr lang="en-GB" smtClean="0"/>
              <a:t>‹N›</a:t>
            </a:fld>
            <a:endParaRPr lang="en-GB"/>
          </a:p>
        </p:txBody>
      </p:sp>
    </p:spTree>
    <p:extLst>
      <p:ext uri="{BB962C8B-B14F-4D97-AF65-F5344CB8AC3E}">
        <p14:creationId xmlns:p14="http://schemas.microsoft.com/office/powerpoint/2010/main" val="31212525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8" name="Date Placeholder 7"/>
          <p:cNvSpPr>
            <a:spLocks noGrp="1"/>
          </p:cNvSpPr>
          <p:nvPr>
            <p:ph type="dt" sz="half" idx="10"/>
          </p:nvPr>
        </p:nvSpPr>
        <p:spPr/>
        <p:txBody>
          <a:bodyPr/>
          <a:lstStyle/>
          <a:p>
            <a:fld id="{B93B9C13-95F3-4935-9049-F65B4107EFEF}" type="datetimeFigureOut">
              <a:rPr lang="en-GB" smtClean="0"/>
              <a:t>28/02/2024</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7FC1B4B2-09CD-4C61-9A1C-266DC982F459}" type="slidenum">
              <a:rPr lang="en-GB" smtClean="0"/>
              <a:t>‹N›</a:t>
            </a:fld>
            <a:endParaRPr lang="en-GB"/>
          </a:p>
        </p:txBody>
      </p:sp>
    </p:spTree>
    <p:extLst>
      <p:ext uri="{BB962C8B-B14F-4D97-AF65-F5344CB8AC3E}">
        <p14:creationId xmlns:p14="http://schemas.microsoft.com/office/powerpoint/2010/main" val="2465953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43AB59-9688-44B2-AD67-8C311EF929D8}"/>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FB3654C1-37A4-42B6-9001-F33134109216}"/>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9F6D3D93-6709-4A5F-AD7E-B75AE4370D4C}"/>
              </a:ext>
            </a:extLst>
          </p:cNvPr>
          <p:cNvSpPr>
            <a:spLocks noGrp="1"/>
          </p:cNvSpPr>
          <p:nvPr>
            <p:ph type="dt" sz="half" idx="10"/>
          </p:nvPr>
        </p:nvSpPr>
        <p:spPr/>
        <p:txBody>
          <a:bodyPr/>
          <a:lstStyle/>
          <a:p>
            <a:fld id="{B93B9C13-95F3-4935-9049-F65B4107EFEF}" type="datetimeFigureOut">
              <a:rPr lang="en-GB" smtClean="0"/>
              <a:t>28/02/2024</a:t>
            </a:fld>
            <a:endParaRPr lang="en-GB"/>
          </a:p>
        </p:txBody>
      </p:sp>
      <p:sp>
        <p:nvSpPr>
          <p:cNvPr id="5" name="Segnaposto piè di pagina 4">
            <a:extLst>
              <a:ext uri="{FF2B5EF4-FFF2-40B4-BE49-F238E27FC236}">
                <a16:creationId xmlns:a16="http://schemas.microsoft.com/office/drawing/2014/main" id="{B7A9CBDC-0980-46EC-AB4C-0BADBFA4CBF6}"/>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9639BD02-9D43-4497-8F2E-93CD0E9BB6B1}"/>
              </a:ext>
            </a:extLst>
          </p:cNvPr>
          <p:cNvSpPr>
            <a:spLocks noGrp="1"/>
          </p:cNvSpPr>
          <p:nvPr>
            <p:ph type="sldNum" sz="quarter" idx="12"/>
          </p:nvPr>
        </p:nvSpPr>
        <p:spPr/>
        <p:txBody>
          <a:bodyPr/>
          <a:lstStyle/>
          <a:p>
            <a:fld id="{7FC1B4B2-09CD-4C61-9A1C-266DC982F459}" type="slidenum">
              <a:rPr lang="en-GB" smtClean="0"/>
              <a:t>‹N›</a:t>
            </a:fld>
            <a:endParaRPr lang="en-GB"/>
          </a:p>
        </p:txBody>
      </p:sp>
    </p:spTree>
    <p:extLst>
      <p:ext uri="{BB962C8B-B14F-4D97-AF65-F5344CB8AC3E}">
        <p14:creationId xmlns:p14="http://schemas.microsoft.com/office/powerpoint/2010/main" val="13723249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8" name="Date Placeholder 7"/>
          <p:cNvSpPr>
            <a:spLocks noGrp="1"/>
          </p:cNvSpPr>
          <p:nvPr>
            <p:ph type="dt" sz="half" idx="10"/>
          </p:nvPr>
        </p:nvSpPr>
        <p:spPr/>
        <p:txBody>
          <a:bodyPr/>
          <a:lstStyle/>
          <a:p>
            <a:fld id="{B93B9C13-95F3-4935-9049-F65B4107EFEF}" type="datetimeFigureOut">
              <a:rPr lang="en-GB" smtClean="0"/>
              <a:t>28/02/2024</a:t>
            </a:fld>
            <a:endParaRPr lang="en-GB"/>
          </a:p>
        </p:txBody>
      </p:sp>
      <p:sp>
        <p:nvSpPr>
          <p:cNvPr id="9" name="Footer Placeholder 8"/>
          <p:cNvSpPr>
            <a:spLocks noGrp="1"/>
          </p:cNvSpPr>
          <p:nvPr>
            <p:ph type="ftr" sz="quarter" idx="11"/>
          </p:nvPr>
        </p:nvSpPr>
        <p:spPr>
          <a:xfrm>
            <a:off x="3499101" y="6356350"/>
            <a:ext cx="5911517" cy="365125"/>
          </a:xfrm>
        </p:spPr>
        <p:txBody>
          <a:bodyPr/>
          <a:lstStyle/>
          <a:p>
            <a:endParaRPr lang="en-GB"/>
          </a:p>
        </p:txBody>
      </p:sp>
      <p:sp>
        <p:nvSpPr>
          <p:cNvPr id="10" name="Slide Number Placeholder 9"/>
          <p:cNvSpPr>
            <a:spLocks noGrp="1"/>
          </p:cNvSpPr>
          <p:nvPr>
            <p:ph type="sldNum" sz="quarter" idx="12"/>
          </p:nvPr>
        </p:nvSpPr>
        <p:spPr/>
        <p:txBody>
          <a:bodyPr/>
          <a:lstStyle/>
          <a:p>
            <a:fld id="{7FC1B4B2-09CD-4C61-9A1C-266DC982F459}" type="slidenum">
              <a:rPr lang="en-GB" smtClean="0"/>
              <a:t>‹N›</a:t>
            </a:fld>
            <a:endParaRPr lang="en-GB"/>
          </a:p>
        </p:txBody>
      </p:sp>
    </p:spTree>
    <p:extLst>
      <p:ext uri="{BB962C8B-B14F-4D97-AF65-F5344CB8AC3E}">
        <p14:creationId xmlns:p14="http://schemas.microsoft.com/office/powerpoint/2010/main" val="42252516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93B9C13-95F3-4935-9049-F65B4107EFEF}" type="datetimeFigureOut">
              <a:rPr lang="en-GB" smtClean="0"/>
              <a:t>28/02/2024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FC1B4B2-09CD-4C61-9A1C-266DC982F459}" type="slidenum">
              <a:rPr lang="en-GB" smtClean="0"/>
              <a:t>‹N›</a:t>
            </a:fld>
            <a:endParaRPr lang="en-GB"/>
          </a:p>
        </p:txBody>
      </p:sp>
    </p:spTree>
    <p:extLst>
      <p:ext uri="{BB962C8B-B14F-4D97-AF65-F5344CB8AC3E}">
        <p14:creationId xmlns:p14="http://schemas.microsoft.com/office/powerpoint/2010/main" val="13676265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93B9C13-95F3-4935-9049-F65B4107EFEF}" type="datetimeFigureOut">
              <a:rPr lang="en-GB" smtClean="0"/>
              <a:t>28/02/2024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FC1B4B2-09CD-4C61-9A1C-266DC982F459}" type="slidenum">
              <a:rPr lang="en-GB" smtClean="0"/>
              <a:t>‹N›</a:t>
            </a:fld>
            <a:endParaRPr lang="en-GB"/>
          </a:p>
        </p:txBody>
      </p:sp>
    </p:spTree>
    <p:extLst>
      <p:ext uri="{BB962C8B-B14F-4D97-AF65-F5344CB8AC3E}">
        <p14:creationId xmlns:p14="http://schemas.microsoft.com/office/powerpoint/2010/main" val="4026055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0FEB6F-49C8-4B27-93A2-E622A07E646A}"/>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6F36A38E-48FA-463E-9A9C-5BBD1A3559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6DDF3E29-831F-41E3-930D-20C586791618}"/>
              </a:ext>
            </a:extLst>
          </p:cNvPr>
          <p:cNvSpPr>
            <a:spLocks noGrp="1"/>
          </p:cNvSpPr>
          <p:nvPr>
            <p:ph type="dt" sz="half" idx="10"/>
          </p:nvPr>
        </p:nvSpPr>
        <p:spPr/>
        <p:txBody>
          <a:bodyPr/>
          <a:lstStyle/>
          <a:p>
            <a:fld id="{B93B9C13-95F3-4935-9049-F65B4107EFEF}" type="datetimeFigureOut">
              <a:rPr lang="en-GB" smtClean="0"/>
              <a:t>28/02/2024</a:t>
            </a:fld>
            <a:endParaRPr lang="en-GB"/>
          </a:p>
        </p:txBody>
      </p:sp>
      <p:sp>
        <p:nvSpPr>
          <p:cNvPr id="5" name="Segnaposto piè di pagina 4">
            <a:extLst>
              <a:ext uri="{FF2B5EF4-FFF2-40B4-BE49-F238E27FC236}">
                <a16:creationId xmlns:a16="http://schemas.microsoft.com/office/drawing/2014/main" id="{BA945C3E-E16C-41BE-8C92-D7726D6629C0}"/>
              </a:ext>
            </a:extLst>
          </p:cNvPr>
          <p:cNvSpPr>
            <a:spLocks noGrp="1"/>
          </p:cNvSpPr>
          <p:nvPr>
            <p:ph type="ftr" sz="quarter" idx="11"/>
          </p:nvPr>
        </p:nvSpPr>
        <p:spPr/>
        <p:txBody>
          <a:bodyPr/>
          <a:lstStyle/>
          <a:p>
            <a:endParaRPr lang="en-GB"/>
          </a:p>
        </p:txBody>
      </p:sp>
      <p:sp>
        <p:nvSpPr>
          <p:cNvPr id="6" name="Segnaposto numero diapositiva 5">
            <a:extLst>
              <a:ext uri="{FF2B5EF4-FFF2-40B4-BE49-F238E27FC236}">
                <a16:creationId xmlns:a16="http://schemas.microsoft.com/office/drawing/2014/main" id="{D03DB6A3-CE2A-4FAC-9E5C-7E3063360331}"/>
              </a:ext>
            </a:extLst>
          </p:cNvPr>
          <p:cNvSpPr>
            <a:spLocks noGrp="1"/>
          </p:cNvSpPr>
          <p:nvPr>
            <p:ph type="sldNum" sz="quarter" idx="12"/>
          </p:nvPr>
        </p:nvSpPr>
        <p:spPr/>
        <p:txBody>
          <a:bodyPr/>
          <a:lstStyle/>
          <a:p>
            <a:fld id="{7FC1B4B2-09CD-4C61-9A1C-266DC982F459}" type="slidenum">
              <a:rPr lang="en-GB" smtClean="0"/>
              <a:t>‹N›</a:t>
            </a:fld>
            <a:endParaRPr lang="en-GB"/>
          </a:p>
        </p:txBody>
      </p:sp>
    </p:spTree>
    <p:extLst>
      <p:ext uri="{BB962C8B-B14F-4D97-AF65-F5344CB8AC3E}">
        <p14:creationId xmlns:p14="http://schemas.microsoft.com/office/powerpoint/2010/main" val="873628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810803-0E35-4861-ABD1-683C157BD44C}"/>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925C207E-5672-4E5E-9089-7D48AB8E2500}"/>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contenuto 3">
            <a:extLst>
              <a:ext uri="{FF2B5EF4-FFF2-40B4-BE49-F238E27FC236}">
                <a16:creationId xmlns:a16="http://schemas.microsoft.com/office/drawing/2014/main" id="{ADCA4CFD-EDC7-420A-8EE0-E1082D219538}"/>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data 4">
            <a:extLst>
              <a:ext uri="{FF2B5EF4-FFF2-40B4-BE49-F238E27FC236}">
                <a16:creationId xmlns:a16="http://schemas.microsoft.com/office/drawing/2014/main" id="{BC79D282-42F1-4DBE-8BFE-788420AE6B7C}"/>
              </a:ext>
            </a:extLst>
          </p:cNvPr>
          <p:cNvSpPr>
            <a:spLocks noGrp="1"/>
          </p:cNvSpPr>
          <p:nvPr>
            <p:ph type="dt" sz="half" idx="10"/>
          </p:nvPr>
        </p:nvSpPr>
        <p:spPr/>
        <p:txBody>
          <a:bodyPr/>
          <a:lstStyle/>
          <a:p>
            <a:fld id="{B93B9C13-95F3-4935-9049-F65B4107EFEF}" type="datetimeFigureOut">
              <a:rPr lang="en-GB" smtClean="0"/>
              <a:t>28/02/2024</a:t>
            </a:fld>
            <a:endParaRPr lang="en-GB"/>
          </a:p>
        </p:txBody>
      </p:sp>
      <p:sp>
        <p:nvSpPr>
          <p:cNvPr id="6" name="Segnaposto piè di pagina 5">
            <a:extLst>
              <a:ext uri="{FF2B5EF4-FFF2-40B4-BE49-F238E27FC236}">
                <a16:creationId xmlns:a16="http://schemas.microsoft.com/office/drawing/2014/main" id="{97C93957-780C-4D6F-AD6D-E383380996F1}"/>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a16="http://schemas.microsoft.com/office/drawing/2014/main" id="{D27F20B5-D244-486E-90BA-367409EB5D60}"/>
              </a:ext>
            </a:extLst>
          </p:cNvPr>
          <p:cNvSpPr>
            <a:spLocks noGrp="1"/>
          </p:cNvSpPr>
          <p:nvPr>
            <p:ph type="sldNum" sz="quarter" idx="12"/>
          </p:nvPr>
        </p:nvSpPr>
        <p:spPr/>
        <p:txBody>
          <a:bodyPr/>
          <a:lstStyle/>
          <a:p>
            <a:fld id="{7FC1B4B2-09CD-4C61-9A1C-266DC982F459}" type="slidenum">
              <a:rPr lang="en-GB" smtClean="0"/>
              <a:t>‹N›</a:t>
            </a:fld>
            <a:endParaRPr lang="en-GB"/>
          </a:p>
        </p:txBody>
      </p:sp>
    </p:spTree>
    <p:extLst>
      <p:ext uri="{BB962C8B-B14F-4D97-AF65-F5344CB8AC3E}">
        <p14:creationId xmlns:p14="http://schemas.microsoft.com/office/powerpoint/2010/main" val="2359853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D86FD0-69C6-4CA9-8AAB-944C825E9246}"/>
              </a:ext>
            </a:extLst>
          </p:cNvPr>
          <p:cNvSpPr>
            <a:spLocks noGrp="1"/>
          </p:cNvSpPr>
          <p:nvPr>
            <p:ph type="title"/>
          </p:nvPr>
        </p:nvSpPr>
        <p:spPr>
          <a:xfrm>
            <a:off x="839788" y="365125"/>
            <a:ext cx="10515600" cy="1325563"/>
          </a:xfrm>
        </p:spPr>
        <p:txBody>
          <a:body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270F7CF4-D730-44F8-8932-67B91297EE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A060BB5F-FAD6-4581-8D78-B2EBE7250EF4}"/>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5" name="Segnaposto testo 4">
            <a:extLst>
              <a:ext uri="{FF2B5EF4-FFF2-40B4-BE49-F238E27FC236}">
                <a16:creationId xmlns:a16="http://schemas.microsoft.com/office/drawing/2014/main" id="{D9918ADE-61A2-4B5D-A72F-BF6C0987F6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F59DF07B-6707-4F60-9C7F-AFAF0CEB4D40}"/>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7" name="Segnaposto data 6">
            <a:extLst>
              <a:ext uri="{FF2B5EF4-FFF2-40B4-BE49-F238E27FC236}">
                <a16:creationId xmlns:a16="http://schemas.microsoft.com/office/drawing/2014/main" id="{E9B227B2-4BF1-42FF-BE27-95A944FADD8D}"/>
              </a:ext>
            </a:extLst>
          </p:cNvPr>
          <p:cNvSpPr>
            <a:spLocks noGrp="1"/>
          </p:cNvSpPr>
          <p:nvPr>
            <p:ph type="dt" sz="half" idx="10"/>
          </p:nvPr>
        </p:nvSpPr>
        <p:spPr/>
        <p:txBody>
          <a:bodyPr/>
          <a:lstStyle/>
          <a:p>
            <a:fld id="{B93B9C13-95F3-4935-9049-F65B4107EFEF}" type="datetimeFigureOut">
              <a:rPr lang="en-GB" smtClean="0"/>
              <a:t>28/02/2024</a:t>
            </a:fld>
            <a:endParaRPr lang="en-GB"/>
          </a:p>
        </p:txBody>
      </p:sp>
      <p:sp>
        <p:nvSpPr>
          <p:cNvPr id="8" name="Segnaposto piè di pagina 7">
            <a:extLst>
              <a:ext uri="{FF2B5EF4-FFF2-40B4-BE49-F238E27FC236}">
                <a16:creationId xmlns:a16="http://schemas.microsoft.com/office/drawing/2014/main" id="{385EC658-6444-4775-ADE4-E92B121FDC7D}"/>
              </a:ext>
            </a:extLst>
          </p:cNvPr>
          <p:cNvSpPr>
            <a:spLocks noGrp="1"/>
          </p:cNvSpPr>
          <p:nvPr>
            <p:ph type="ftr" sz="quarter" idx="11"/>
          </p:nvPr>
        </p:nvSpPr>
        <p:spPr/>
        <p:txBody>
          <a:bodyPr/>
          <a:lstStyle/>
          <a:p>
            <a:endParaRPr lang="en-GB"/>
          </a:p>
        </p:txBody>
      </p:sp>
      <p:sp>
        <p:nvSpPr>
          <p:cNvPr id="9" name="Segnaposto numero diapositiva 8">
            <a:extLst>
              <a:ext uri="{FF2B5EF4-FFF2-40B4-BE49-F238E27FC236}">
                <a16:creationId xmlns:a16="http://schemas.microsoft.com/office/drawing/2014/main" id="{7E0F477E-63E5-4898-B7B0-54E11FA695B2}"/>
              </a:ext>
            </a:extLst>
          </p:cNvPr>
          <p:cNvSpPr>
            <a:spLocks noGrp="1"/>
          </p:cNvSpPr>
          <p:nvPr>
            <p:ph type="sldNum" sz="quarter" idx="12"/>
          </p:nvPr>
        </p:nvSpPr>
        <p:spPr/>
        <p:txBody>
          <a:bodyPr/>
          <a:lstStyle/>
          <a:p>
            <a:fld id="{7FC1B4B2-09CD-4C61-9A1C-266DC982F459}" type="slidenum">
              <a:rPr lang="en-GB" smtClean="0"/>
              <a:t>‹N›</a:t>
            </a:fld>
            <a:endParaRPr lang="en-GB"/>
          </a:p>
        </p:txBody>
      </p:sp>
    </p:spTree>
    <p:extLst>
      <p:ext uri="{BB962C8B-B14F-4D97-AF65-F5344CB8AC3E}">
        <p14:creationId xmlns:p14="http://schemas.microsoft.com/office/powerpoint/2010/main" val="4083682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598959-8F78-4781-A1F2-D2CE110C569F}"/>
              </a:ext>
            </a:extLst>
          </p:cNvPr>
          <p:cNvSpPr>
            <a:spLocks noGrp="1"/>
          </p:cNvSpPr>
          <p:nvPr>
            <p:ph type="title"/>
          </p:nvPr>
        </p:nvSpPr>
        <p:spPr/>
        <p:txBody>
          <a:bodyPr/>
          <a:lstStyle/>
          <a:p>
            <a:r>
              <a:rPr lang="it-IT"/>
              <a:t>Fare clic per modificare lo stile del titolo dello schema</a:t>
            </a:r>
            <a:endParaRPr lang="en-GB"/>
          </a:p>
        </p:txBody>
      </p:sp>
      <p:sp>
        <p:nvSpPr>
          <p:cNvPr id="3" name="Segnaposto data 2">
            <a:extLst>
              <a:ext uri="{FF2B5EF4-FFF2-40B4-BE49-F238E27FC236}">
                <a16:creationId xmlns:a16="http://schemas.microsoft.com/office/drawing/2014/main" id="{407A73F6-C06A-4634-9523-B2B33ED140FD}"/>
              </a:ext>
            </a:extLst>
          </p:cNvPr>
          <p:cNvSpPr>
            <a:spLocks noGrp="1"/>
          </p:cNvSpPr>
          <p:nvPr>
            <p:ph type="dt" sz="half" idx="10"/>
          </p:nvPr>
        </p:nvSpPr>
        <p:spPr/>
        <p:txBody>
          <a:bodyPr/>
          <a:lstStyle/>
          <a:p>
            <a:fld id="{B93B9C13-95F3-4935-9049-F65B4107EFEF}" type="datetimeFigureOut">
              <a:rPr lang="en-GB" smtClean="0"/>
              <a:t>28/02/2024</a:t>
            </a:fld>
            <a:endParaRPr lang="en-GB"/>
          </a:p>
        </p:txBody>
      </p:sp>
      <p:sp>
        <p:nvSpPr>
          <p:cNvPr id="4" name="Segnaposto piè di pagina 3">
            <a:extLst>
              <a:ext uri="{FF2B5EF4-FFF2-40B4-BE49-F238E27FC236}">
                <a16:creationId xmlns:a16="http://schemas.microsoft.com/office/drawing/2014/main" id="{82364366-8147-45AF-AAA1-BE69E2ABBF3E}"/>
              </a:ext>
            </a:extLst>
          </p:cNvPr>
          <p:cNvSpPr>
            <a:spLocks noGrp="1"/>
          </p:cNvSpPr>
          <p:nvPr>
            <p:ph type="ftr" sz="quarter" idx="11"/>
          </p:nvPr>
        </p:nvSpPr>
        <p:spPr/>
        <p:txBody>
          <a:bodyPr/>
          <a:lstStyle/>
          <a:p>
            <a:endParaRPr lang="en-GB"/>
          </a:p>
        </p:txBody>
      </p:sp>
      <p:sp>
        <p:nvSpPr>
          <p:cNvPr id="5" name="Segnaposto numero diapositiva 4">
            <a:extLst>
              <a:ext uri="{FF2B5EF4-FFF2-40B4-BE49-F238E27FC236}">
                <a16:creationId xmlns:a16="http://schemas.microsoft.com/office/drawing/2014/main" id="{8AD80B9A-BAAB-4872-BB94-B3186A747EA0}"/>
              </a:ext>
            </a:extLst>
          </p:cNvPr>
          <p:cNvSpPr>
            <a:spLocks noGrp="1"/>
          </p:cNvSpPr>
          <p:nvPr>
            <p:ph type="sldNum" sz="quarter" idx="12"/>
          </p:nvPr>
        </p:nvSpPr>
        <p:spPr/>
        <p:txBody>
          <a:bodyPr/>
          <a:lstStyle/>
          <a:p>
            <a:fld id="{7FC1B4B2-09CD-4C61-9A1C-266DC982F459}" type="slidenum">
              <a:rPr lang="en-GB" smtClean="0"/>
              <a:t>‹N›</a:t>
            </a:fld>
            <a:endParaRPr lang="en-GB"/>
          </a:p>
        </p:txBody>
      </p:sp>
    </p:spTree>
    <p:extLst>
      <p:ext uri="{BB962C8B-B14F-4D97-AF65-F5344CB8AC3E}">
        <p14:creationId xmlns:p14="http://schemas.microsoft.com/office/powerpoint/2010/main" val="2262272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FB22D76E-5F8D-4F2C-88E4-D1B8444BA4C5}"/>
              </a:ext>
            </a:extLst>
          </p:cNvPr>
          <p:cNvSpPr>
            <a:spLocks noGrp="1"/>
          </p:cNvSpPr>
          <p:nvPr>
            <p:ph type="dt" sz="half" idx="10"/>
          </p:nvPr>
        </p:nvSpPr>
        <p:spPr/>
        <p:txBody>
          <a:bodyPr/>
          <a:lstStyle/>
          <a:p>
            <a:fld id="{B93B9C13-95F3-4935-9049-F65B4107EFEF}" type="datetimeFigureOut">
              <a:rPr lang="en-GB" smtClean="0"/>
              <a:t>28/02/2024</a:t>
            </a:fld>
            <a:endParaRPr lang="en-GB"/>
          </a:p>
        </p:txBody>
      </p:sp>
      <p:sp>
        <p:nvSpPr>
          <p:cNvPr id="3" name="Segnaposto piè di pagina 2">
            <a:extLst>
              <a:ext uri="{FF2B5EF4-FFF2-40B4-BE49-F238E27FC236}">
                <a16:creationId xmlns:a16="http://schemas.microsoft.com/office/drawing/2014/main" id="{A4FAB275-0D0D-46F8-A525-BBB2CDA0A679}"/>
              </a:ext>
            </a:extLst>
          </p:cNvPr>
          <p:cNvSpPr>
            <a:spLocks noGrp="1"/>
          </p:cNvSpPr>
          <p:nvPr>
            <p:ph type="ftr" sz="quarter" idx="11"/>
          </p:nvPr>
        </p:nvSpPr>
        <p:spPr/>
        <p:txBody>
          <a:bodyPr/>
          <a:lstStyle/>
          <a:p>
            <a:endParaRPr lang="en-GB"/>
          </a:p>
        </p:txBody>
      </p:sp>
      <p:sp>
        <p:nvSpPr>
          <p:cNvPr id="4" name="Segnaposto numero diapositiva 3">
            <a:extLst>
              <a:ext uri="{FF2B5EF4-FFF2-40B4-BE49-F238E27FC236}">
                <a16:creationId xmlns:a16="http://schemas.microsoft.com/office/drawing/2014/main" id="{D7690275-C749-45AA-B531-F4688728A530}"/>
              </a:ext>
            </a:extLst>
          </p:cNvPr>
          <p:cNvSpPr>
            <a:spLocks noGrp="1"/>
          </p:cNvSpPr>
          <p:nvPr>
            <p:ph type="sldNum" sz="quarter" idx="12"/>
          </p:nvPr>
        </p:nvSpPr>
        <p:spPr/>
        <p:txBody>
          <a:bodyPr/>
          <a:lstStyle/>
          <a:p>
            <a:fld id="{7FC1B4B2-09CD-4C61-9A1C-266DC982F459}" type="slidenum">
              <a:rPr lang="en-GB" smtClean="0"/>
              <a:t>‹N›</a:t>
            </a:fld>
            <a:endParaRPr lang="en-GB"/>
          </a:p>
        </p:txBody>
      </p:sp>
    </p:spTree>
    <p:extLst>
      <p:ext uri="{BB962C8B-B14F-4D97-AF65-F5344CB8AC3E}">
        <p14:creationId xmlns:p14="http://schemas.microsoft.com/office/powerpoint/2010/main" val="2105836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D21683-4135-4CBE-8D75-C83FE5E7D95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GB"/>
          </a:p>
        </p:txBody>
      </p:sp>
      <p:sp>
        <p:nvSpPr>
          <p:cNvPr id="3" name="Segnaposto contenuto 2">
            <a:extLst>
              <a:ext uri="{FF2B5EF4-FFF2-40B4-BE49-F238E27FC236}">
                <a16:creationId xmlns:a16="http://schemas.microsoft.com/office/drawing/2014/main" id="{314B8D05-6ED9-4FB1-9193-1C7D4D2CC5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testo 3">
            <a:extLst>
              <a:ext uri="{FF2B5EF4-FFF2-40B4-BE49-F238E27FC236}">
                <a16:creationId xmlns:a16="http://schemas.microsoft.com/office/drawing/2014/main" id="{CD5FAF03-38A6-465B-96E7-1C9851F40D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EBFE572B-EB2D-4254-96D6-916517EFE71D}"/>
              </a:ext>
            </a:extLst>
          </p:cNvPr>
          <p:cNvSpPr>
            <a:spLocks noGrp="1"/>
          </p:cNvSpPr>
          <p:nvPr>
            <p:ph type="dt" sz="half" idx="10"/>
          </p:nvPr>
        </p:nvSpPr>
        <p:spPr/>
        <p:txBody>
          <a:bodyPr/>
          <a:lstStyle/>
          <a:p>
            <a:fld id="{B93B9C13-95F3-4935-9049-F65B4107EFEF}" type="datetimeFigureOut">
              <a:rPr lang="en-GB" smtClean="0"/>
              <a:t>28/02/2024</a:t>
            </a:fld>
            <a:endParaRPr lang="en-GB"/>
          </a:p>
        </p:txBody>
      </p:sp>
      <p:sp>
        <p:nvSpPr>
          <p:cNvPr id="6" name="Segnaposto piè di pagina 5">
            <a:extLst>
              <a:ext uri="{FF2B5EF4-FFF2-40B4-BE49-F238E27FC236}">
                <a16:creationId xmlns:a16="http://schemas.microsoft.com/office/drawing/2014/main" id="{DB13906D-50E4-4916-AB5D-13EF7DE467A4}"/>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a16="http://schemas.microsoft.com/office/drawing/2014/main" id="{D4F68023-A87A-4C1A-8ECC-0960C506C3D2}"/>
              </a:ext>
            </a:extLst>
          </p:cNvPr>
          <p:cNvSpPr>
            <a:spLocks noGrp="1"/>
          </p:cNvSpPr>
          <p:nvPr>
            <p:ph type="sldNum" sz="quarter" idx="12"/>
          </p:nvPr>
        </p:nvSpPr>
        <p:spPr/>
        <p:txBody>
          <a:bodyPr/>
          <a:lstStyle/>
          <a:p>
            <a:fld id="{7FC1B4B2-09CD-4C61-9A1C-266DC982F459}" type="slidenum">
              <a:rPr lang="en-GB" smtClean="0"/>
              <a:t>‹N›</a:t>
            </a:fld>
            <a:endParaRPr lang="en-GB"/>
          </a:p>
        </p:txBody>
      </p:sp>
    </p:spTree>
    <p:extLst>
      <p:ext uri="{BB962C8B-B14F-4D97-AF65-F5344CB8AC3E}">
        <p14:creationId xmlns:p14="http://schemas.microsoft.com/office/powerpoint/2010/main" val="633466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E69A83-E278-4BF3-9B93-A6442D210B8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GB"/>
          </a:p>
        </p:txBody>
      </p:sp>
      <p:sp>
        <p:nvSpPr>
          <p:cNvPr id="3" name="Segnaposto immagine 2">
            <a:extLst>
              <a:ext uri="{FF2B5EF4-FFF2-40B4-BE49-F238E27FC236}">
                <a16:creationId xmlns:a16="http://schemas.microsoft.com/office/drawing/2014/main" id="{79515812-D058-4F4F-BCBA-14D375F9D2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a:extLst>
              <a:ext uri="{FF2B5EF4-FFF2-40B4-BE49-F238E27FC236}">
                <a16:creationId xmlns:a16="http://schemas.microsoft.com/office/drawing/2014/main" id="{53D18F95-44C5-4D6D-8951-A97A4BBF9F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25F49680-6669-4944-A367-2FD1283E7E8D}"/>
              </a:ext>
            </a:extLst>
          </p:cNvPr>
          <p:cNvSpPr>
            <a:spLocks noGrp="1"/>
          </p:cNvSpPr>
          <p:nvPr>
            <p:ph type="dt" sz="half" idx="10"/>
          </p:nvPr>
        </p:nvSpPr>
        <p:spPr/>
        <p:txBody>
          <a:bodyPr/>
          <a:lstStyle/>
          <a:p>
            <a:fld id="{B93B9C13-95F3-4935-9049-F65B4107EFEF}" type="datetimeFigureOut">
              <a:rPr lang="en-GB" smtClean="0"/>
              <a:t>28/02/2024</a:t>
            </a:fld>
            <a:endParaRPr lang="en-GB"/>
          </a:p>
        </p:txBody>
      </p:sp>
      <p:sp>
        <p:nvSpPr>
          <p:cNvPr id="6" name="Segnaposto piè di pagina 5">
            <a:extLst>
              <a:ext uri="{FF2B5EF4-FFF2-40B4-BE49-F238E27FC236}">
                <a16:creationId xmlns:a16="http://schemas.microsoft.com/office/drawing/2014/main" id="{0CEACC0E-AD05-4328-A1E8-61882D2D7300}"/>
              </a:ext>
            </a:extLst>
          </p:cNvPr>
          <p:cNvSpPr>
            <a:spLocks noGrp="1"/>
          </p:cNvSpPr>
          <p:nvPr>
            <p:ph type="ftr" sz="quarter" idx="11"/>
          </p:nvPr>
        </p:nvSpPr>
        <p:spPr/>
        <p:txBody>
          <a:bodyPr/>
          <a:lstStyle/>
          <a:p>
            <a:endParaRPr lang="en-GB"/>
          </a:p>
        </p:txBody>
      </p:sp>
      <p:sp>
        <p:nvSpPr>
          <p:cNvPr id="7" name="Segnaposto numero diapositiva 6">
            <a:extLst>
              <a:ext uri="{FF2B5EF4-FFF2-40B4-BE49-F238E27FC236}">
                <a16:creationId xmlns:a16="http://schemas.microsoft.com/office/drawing/2014/main" id="{BBF6CD97-0F81-4705-93AC-2275174997FF}"/>
              </a:ext>
            </a:extLst>
          </p:cNvPr>
          <p:cNvSpPr>
            <a:spLocks noGrp="1"/>
          </p:cNvSpPr>
          <p:nvPr>
            <p:ph type="sldNum" sz="quarter" idx="12"/>
          </p:nvPr>
        </p:nvSpPr>
        <p:spPr/>
        <p:txBody>
          <a:bodyPr/>
          <a:lstStyle/>
          <a:p>
            <a:fld id="{7FC1B4B2-09CD-4C61-9A1C-266DC982F459}" type="slidenum">
              <a:rPr lang="en-GB" smtClean="0"/>
              <a:t>‹N›</a:t>
            </a:fld>
            <a:endParaRPr lang="en-GB"/>
          </a:p>
        </p:txBody>
      </p:sp>
    </p:spTree>
    <p:extLst>
      <p:ext uri="{BB962C8B-B14F-4D97-AF65-F5344CB8AC3E}">
        <p14:creationId xmlns:p14="http://schemas.microsoft.com/office/powerpoint/2010/main" val="4199371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EDFF5AEF-CE6C-4C50-B212-EE8AF6A6AE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GB"/>
          </a:p>
        </p:txBody>
      </p:sp>
      <p:sp>
        <p:nvSpPr>
          <p:cNvPr id="3" name="Segnaposto testo 2">
            <a:extLst>
              <a:ext uri="{FF2B5EF4-FFF2-40B4-BE49-F238E27FC236}">
                <a16:creationId xmlns:a16="http://schemas.microsoft.com/office/drawing/2014/main" id="{B6546EEA-D60D-4738-A68D-BF02CBE5FD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GB"/>
          </a:p>
        </p:txBody>
      </p:sp>
      <p:sp>
        <p:nvSpPr>
          <p:cNvPr id="4" name="Segnaposto data 3">
            <a:extLst>
              <a:ext uri="{FF2B5EF4-FFF2-40B4-BE49-F238E27FC236}">
                <a16:creationId xmlns:a16="http://schemas.microsoft.com/office/drawing/2014/main" id="{67D18EDA-10B0-463D-AB6F-21EF6F5AAA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3B9C13-95F3-4935-9049-F65B4107EFEF}" type="datetimeFigureOut">
              <a:rPr lang="en-GB" smtClean="0"/>
              <a:t>28/02/2024</a:t>
            </a:fld>
            <a:endParaRPr lang="en-GB"/>
          </a:p>
        </p:txBody>
      </p:sp>
      <p:sp>
        <p:nvSpPr>
          <p:cNvPr id="5" name="Segnaposto piè di pagina 4">
            <a:extLst>
              <a:ext uri="{FF2B5EF4-FFF2-40B4-BE49-F238E27FC236}">
                <a16:creationId xmlns:a16="http://schemas.microsoft.com/office/drawing/2014/main" id="{CFB405B7-4495-43A0-9A48-13FE9CF4A9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a:extLst>
              <a:ext uri="{FF2B5EF4-FFF2-40B4-BE49-F238E27FC236}">
                <a16:creationId xmlns:a16="http://schemas.microsoft.com/office/drawing/2014/main" id="{E49ECB06-6D8A-4C48-B9C3-20AA823E60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1B4B2-09CD-4C61-9A1C-266DC982F459}" type="slidenum">
              <a:rPr lang="en-GB" smtClean="0"/>
              <a:t>‹N›</a:t>
            </a:fld>
            <a:endParaRPr lang="en-GB"/>
          </a:p>
        </p:txBody>
      </p:sp>
    </p:spTree>
    <p:extLst>
      <p:ext uri="{BB962C8B-B14F-4D97-AF65-F5344CB8AC3E}">
        <p14:creationId xmlns:p14="http://schemas.microsoft.com/office/powerpoint/2010/main" val="1282935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B93B9C13-95F3-4935-9049-F65B4107EFEF}" type="datetimeFigureOut">
              <a:rPr lang="en-GB" smtClean="0"/>
              <a:t>28/02/2024</a:t>
            </a:fld>
            <a:endParaRPr lang="en-GB"/>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GB"/>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7FC1B4B2-09CD-4C61-9A1C-266DC982F459}" type="slidenum">
              <a:rPr lang="en-GB" smtClean="0"/>
              <a:t>‹N›</a:t>
            </a:fld>
            <a:endParaRPr lang="en-GB"/>
          </a:p>
        </p:txBody>
      </p:sp>
    </p:spTree>
    <p:extLst>
      <p:ext uri="{BB962C8B-B14F-4D97-AF65-F5344CB8AC3E}">
        <p14:creationId xmlns:p14="http://schemas.microsoft.com/office/powerpoint/2010/main" val="15511396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hyperlink" Target="https://www.cortecostituzionale.it/documenti/download/pdf/Costituzione_della_Repubblica_italiana.pdf" TargetMode="Externa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hyperlink" Target="https://cepr.org/voxeu/columns/european-union-time-new-cold-war-manifesto"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B9FA35-A787-42AE-923C-7F6B92CBD5F3}"/>
              </a:ext>
            </a:extLst>
          </p:cNvPr>
          <p:cNvSpPr>
            <a:spLocks noGrp="1"/>
          </p:cNvSpPr>
          <p:nvPr>
            <p:ph type="ctrTitle"/>
          </p:nvPr>
        </p:nvSpPr>
        <p:spPr/>
        <p:txBody>
          <a:bodyPr>
            <a:normAutofit fontScale="90000"/>
          </a:bodyPr>
          <a:lstStyle/>
          <a:p>
            <a:r>
              <a:rPr lang="it-IT" dirty="0"/>
              <a:t>Introduzione al corso di Politica Economica Internazionale</a:t>
            </a:r>
            <a:endParaRPr lang="en-GB" dirty="0"/>
          </a:p>
        </p:txBody>
      </p:sp>
      <p:sp>
        <p:nvSpPr>
          <p:cNvPr id="3" name="Sottotitolo 2">
            <a:extLst>
              <a:ext uri="{FF2B5EF4-FFF2-40B4-BE49-F238E27FC236}">
                <a16:creationId xmlns:a16="http://schemas.microsoft.com/office/drawing/2014/main" id="{DED79EBC-6192-4203-A4ED-8CABBA64B04C}"/>
              </a:ext>
            </a:extLst>
          </p:cNvPr>
          <p:cNvSpPr>
            <a:spLocks noGrp="1"/>
          </p:cNvSpPr>
          <p:nvPr>
            <p:ph type="subTitle" idx="1"/>
          </p:nvPr>
        </p:nvSpPr>
        <p:spPr/>
        <p:txBody>
          <a:bodyPr/>
          <a:lstStyle/>
          <a:p>
            <a:r>
              <a:rPr lang="it-IT" dirty="0"/>
              <a:t>Parte Prima – La politica economica</a:t>
            </a:r>
            <a:endParaRPr lang="en-GB" dirty="0"/>
          </a:p>
        </p:txBody>
      </p:sp>
    </p:spTree>
    <p:extLst>
      <p:ext uri="{BB962C8B-B14F-4D97-AF65-F5344CB8AC3E}">
        <p14:creationId xmlns:p14="http://schemas.microsoft.com/office/powerpoint/2010/main" val="417481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E70A0DE-A416-40B8-8CE4-400B1D2DD5A2}"/>
              </a:ext>
            </a:extLst>
          </p:cNvPr>
          <p:cNvSpPr>
            <a:spLocks noGrp="1"/>
          </p:cNvSpPr>
          <p:nvPr>
            <p:ph type="title"/>
          </p:nvPr>
        </p:nvSpPr>
        <p:spPr/>
        <p:txBody>
          <a:bodyPr/>
          <a:lstStyle/>
          <a:p>
            <a:r>
              <a:rPr lang="it-IT" dirty="0"/>
              <a:t>Il ruolo dello Stato nel Mercato</a:t>
            </a:r>
            <a:br>
              <a:rPr lang="it-IT" dirty="0"/>
            </a:br>
            <a:r>
              <a:rPr lang="it-IT" dirty="0"/>
              <a:t>(28/2/2024)</a:t>
            </a:r>
            <a:endParaRPr lang="en-GB" dirty="0"/>
          </a:p>
        </p:txBody>
      </p:sp>
      <p:sp>
        <p:nvSpPr>
          <p:cNvPr id="3" name="Segnaposto contenuto 2">
            <a:extLst>
              <a:ext uri="{FF2B5EF4-FFF2-40B4-BE49-F238E27FC236}">
                <a16:creationId xmlns:a16="http://schemas.microsoft.com/office/drawing/2014/main" id="{9F271DD2-7782-42AB-B60D-1DAF01907D4E}"/>
              </a:ext>
            </a:extLst>
          </p:cNvPr>
          <p:cNvSpPr>
            <a:spLocks noGrp="1"/>
          </p:cNvSpPr>
          <p:nvPr>
            <p:ph idx="1"/>
          </p:nvPr>
        </p:nvSpPr>
        <p:spPr/>
        <p:txBody>
          <a:bodyPr/>
          <a:lstStyle/>
          <a:p>
            <a:r>
              <a:rPr lang="it-IT" dirty="0"/>
              <a:t>Appare quindi ragionevole che nelle società reali le due istituzioni (Mercato e Stato) siano considerate parti integranti per un equilibrato funzionamento del sistema economico. </a:t>
            </a:r>
          </a:p>
          <a:p>
            <a:r>
              <a:rPr lang="it-IT" dirty="0"/>
              <a:t>In questo contesto possiamo comunque considerare il loro funzionamento, prendendo come riferimento il criterio paretiano e il Mercato descritto dai principi della concorrenza perfetta, così come delineata dalla logica della Politica Economica espressa dall’Economia del Benessere</a:t>
            </a:r>
          </a:p>
          <a:p>
            <a:r>
              <a:rPr lang="it-IT" dirty="0"/>
              <a:t>Ma soprattutto i fallimenti di tale criterio nel risolvere attraverso il mercato (e gli interventi della PE per ristabilire la validità del principio dell’efficienza) le necessità della collettività e quindi l’intervento dello Stato che agisce in vece del Mercato</a:t>
            </a:r>
            <a:endParaRPr lang="en-GB" dirty="0"/>
          </a:p>
        </p:txBody>
      </p:sp>
    </p:spTree>
    <p:extLst>
      <p:ext uri="{BB962C8B-B14F-4D97-AF65-F5344CB8AC3E}">
        <p14:creationId xmlns:p14="http://schemas.microsoft.com/office/powerpoint/2010/main" val="345141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it-IT" dirty="0"/>
              <a:t>I soggetti complessi della politica economica: la visione dell’Economia del Benessere</a:t>
            </a:r>
          </a:p>
        </p:txBody>
      </p:sp>
      <p:sp>
        <p:nvSpPr>
          <p:cNvPr id="11267" name="Rectangle 3"/>
          <p:cNvSpPr>
            <a:spLocks noGrp="1" noChangeArrowheads="1"/>
          </p:cNvSpPr>
          <p:nvPr>
            <p:ph type="body" idx="1"/>
          </p:nvPr>
        </p:nvSpPr>
        <p:spPr>
          <a:xfrm>
            <a:off x="3500846" y="1600200"/>
            <a:ext cx="7417090" cy="4781550"/>
          </a:xfrm>
        </p:spPr>
        <p:txBody>
          <a:bodyPr>
            <a:normAutofit/>
          </a:bodyPr>
          <a:lstStyle/>
          <a:p>
            <a:pPr marL="0" indent="0">
              <a:lnSpc>
                <a:spcPct val="80000"/>
              </a:lnSpc>
              <a:buNone/>
            </a:pPr>
            <a:r>
              <a:rPr lang="it-IT" sz="2400" dirty="0"/>
              <a:t>Riassumendo: si devono considerare almeno 2 categorie di soggetti:</a:t>
            </a:r>
          </a:p>
          <a:p>
            <a:pPr marL="571500" indent="-571500">
              <a:lnSpc>
                <a:spcPct val="80000"/>
              </a:lnSpc>
              <a:buSzPct val="120000"/>
              <a:buFont typeface="Wingdings" pitchFamily="2" charset="2"/>
              <a:buAutoNum type="arabicPeriod"/>
            </a:pPr>
            <a:r>
              <a:rPr lang="it-IT" sz="2400" b="1" dirty="0"/>
              <a:t>I privati</a:t>
            </a:r>
            <a:r>
              <a:rPr lang="it-IT" sz="2400" dirty="0"/>
              <a:t>: sono gli individui che perseguono i propri obiettivi individuali (consumatori/famiglie, imprese, lavoratori, contribuenti, lobbies, agenti finanziari…)</a:t>
            </a:r>
          </a:p>
          <a:p>
            <a:pPr marL="571500" indent="-571500">
              <a:lnSpc>
                <a:spcPct val="80000"/>
              </a:lnSpc>
              <a:buSzPct val="120000"/>
              <a:buFont typeface="Wingdings" pitchFamily="2" charset="2"/>
              <a:buAutoNum type="arabicPeriod"/>
            </a:pPr>
            <a:r>
              <a:rPr lang="it-IT" sz="2400" b="1" dirty="0"/>
              <a:t>Le autorità di politica economica</a:t>
            </a:r>
            <a:r>
              <a:rPr lang="it-IT" sz="2400" dirty="0"/>
              <a:t>: il </a:t>
            </a:r>
            <a:r>
              <a:rPr lang="it-IT" sz="2400" i="1" dirty="0">
                <a:solidFill>
                  <a:srgbClr val="FF0000"/>
                </a:solidFill>
              </a:rPr>
              <a:t>policy maker</a:t>
            </a:r>
            <a:r>
              <a:rPr lang="it-IT" sz="2400" dirty="0">
                <a:solidFill>
                  <a:srgbClr val="FF0000"/>
                </a:solidFill>
              </a:rPr>
              <a:t> o decisore di politica economica </a:t>
            </a:r>
            <a:r>
              <a:rPr lang="it-IT" sz="2400" dirty="0"/>
              <a:t>è diverso a seconda dell’impostazione teorica seguita: </a:t>
            </a:r>
          </a:p>
          <a:p>
            <a:pPr>
              <a:lnSpc>
                <a:spcPct val="80000"/>
              </a:lnSpc>
              <a:buSzPct val="120000"/>
            </a:pPr>
            <a:r>
              <a:rPr lang="it-IT" sz="2400" dirty="0"/>
              <a:t>Nella teoria tradizionale che deriva </a:t>
            </a:r>
            <a:r>
              <a:rPr lang="it-IT" sz="2400" b="1" i="1" u="sng" dirty="0"/>
              <a:t>dall’economia del benessere</a:t>
            </a:r>
            <a:r>
              <a:rPr lang="it-IT" sz="2400" dirty="0"/>
              <a:t> il policy maker è un ente senza personalità che </a:t>
            </a:r>
            <a:r>
              <a:rPr lang="it-IT" sz="2400" dirty="0">
                <a:solidFill>
                  <a:srgbClr val="FF0000"/>
                </a:solidFill>
              </a:rPr>
              <a:t>aggrega le preferenze individuali</a:t>
            </a:r>
            <a:r>
              <a:rPr lang="it-IT" sz="2400" dirty="0"/>
              <a:t>.</a:t>
            </a:r>
          </a:p>
          <a:p>
            <a:pPr marL="839788" lvl="1" indent="-495300">
              <a:lnSpc>
                <a:spcPct val="80000"/>
              </a:lnSpc>
              <a:buClr>
                <a:schemeClr val="accent1"/>
              </a:buClr>
              <a:buSzPct val="65000"/>
              <a:buFont typeface="Wingdings" pitchFamily="2" charset="2"/>
              <a:buChar char="n"/>
            </a:pPr>
            <a:endParaRPr lang="it-IT" dirty="0"/>
          </a:p>
        </p:txBody>
      </p:sp>
      <p:sp>
        <p:nvSpPr>
          <p:cNvPr id="2" name="Segnaposto numero diapositiva 1">
            <a:extLst>
              <a:ext uri="{FF2B5EF4-FFF2-40B4-BE49-F238E27FC236}">
                <a16:creationId xmlns:a16="http://schemas.microsoft.com/office/drawing/2014/main" id="{E5BABE51-15C6-4552-B710-3C0EFECD38F3}"/>
              </a:ext>
            </a:extLst>
          </p:cNvPr>
          <p:cNvSpPr>
            <a:spLocks noGrp="1"/>
          </p:cNvSpPr>
          <p:nvPr>
            <p:ph type="sldNum" sz="quarter" idx="12"/>
          </p:nvPr>
        </p:nvSpPr>
        <p:spPr/>
        <p:txBody>
          <a:bodyPr/>
          <a:lstStyle/>
          <a:p>
            <a:fld id="{A9A6D829-A7BA-4E1C-A264-FFB1E4602FB5}" type="slidenum">
              <a:rPr lang="en-US" smtClean="0"/>
              <a:t>11</a:t>
            </a:fld>
            <a:endParaRPr lang="en-US"/>
          </a:p>
        </p:txBody>
      </p:sp>
    </p:spTree>
    <p:extLst>
      <p:ext uri="{BB962C8B-B14F-4D97-AF65-F5344CB8AC3E}">
        <p14:creationId xmlns:p14="http://schemas.microsoft.com/office/powerpoint/2010/main" val="3754363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9208721-1D25-45D5-BB92-8F808ABB7844}"/>
              </a:ext>
            </a:extLst>
          </p:cNvPr>
          <p:cNvSpPr>
            <a:spLocks noGrp="1"/>
          </p:cNvSpPr>
          <p:nvPr>
            <p:ph type="title"/>
          </p:nvPr>
        </p:nvSpPr>
        <p:spPr/>
        <p:txBody>
          <a:bodyPr>
            <a:normAutofit/>
          </a:bodyPr>
          <a:lstStyle/>
          <a:p>
            <a:r>
              <a:rPr lang="it-IT"/>
              <a:t>…Inoltre il Policy maker può essere visto come un </a:t>
            </a:r>
            <a:r>
              <a:rPr lang="it-IT" b="1"/>
              <a:t>insieme di enti </a:t>
            </a:r>
            <a:r>
              <a:rPr lang="it-IT"/>
              <a:t>sotto vari profili</a:t>
            </a:r>
            <a:br>
              <a:rPr lang="it-IT"/>
            </a:br>
            <a:endParaRPr lang="it-IT" dirty="0"/>
          </a:p>
        </p:txBody>
      </p:sp>
      <p:sp>
        <p:nvSpPr>
          <p:cNvPr id="3" name="Segnaposto contenuto 2">
            <a:extLst>
              <a:ext uri="{FF2B5EF4-FFF2-40B4-BE49-F238E27FC236}">
                <a16:creationId xmlns:a16="http://schemas.microsoft.com/office/drawing/2014/main" id="{FDC1883D-C691-404B-8F2E-025722A61EFB}"/>
              </a:ext>
            </a:extLst>
          </p:cNvPr>
          <p:cNvSpPr>
            <a:spLocks noGrp="1"/>
          </p:cNvSpPr>
          <p:nvPr>
            <p:ph idx="1"/>
          </p:nvPr>
        </p:nvSpPr>
        <p:spPr/>
        <p:txBody>
          <a:bodyPr>
            <a:normAutofit/>
          </a:bodyPr>
          <a:lstStyle/>
          <a:p>
            <a:pPr marL="457200" indent="-457200">
              <a:lnSpc>
                <a:spcPct val="80000"/>
              </a:lnSpc>
              <a:buClr>
                <a:schemeClr val="accent1"/>
              </a:buClr>
              <a:buSzPct val="150000"/>
              <a:buFont typeface="+mj-lt"/>
              <a:buAutoNum type="alphaUcPeriod"/>
            </a:pPr>
            <a:r>
              <a:rPr lang="it-IT" sz="2400" dirty="0"/>
              <a:t>Secondo </a:t>
            </a:r>
            <a:r>
              <a:rPr lang="it-IT" sz="2400" dirty="0">
                <a:solidFill>
                  <a:srgbClr val="FF0000"/>
                </a:solidFill>
              </a:rPr>
              <a:t>la natura dei </a:t>
            </a:r>
            <a:r>
              <a:rPr lang="it-IT" sz="2400" b="1" dirty="0">
                <a:solidFill>
                  <a:srgbClr val="FF0000"/>
                </a:solidFill>
              </a:rPr>
              <a:t>fini/obiettivi</a:t>
            </a:r>
            <a:r>
              <a:rPr lang="it-IT" sz="2400" dirty="0"/>
              <a:t> perseguiti. Nell’esempio di </a:t>
            </a:r>
            <a:r>
              <a:rPr lang="it-IT" sz="2400" dirty="0" err="1"/>
              <a:t>Musgrave</a:t>
            </a:r>
            <a:r>
              <a:rPr lang="it-IT" sz="2400" dirty="0"/>
              <a:t>, il PM è costituito da 3 «uffici»: </a:t>
            </a:r>
          </a:p>
          <a:p>
            <a:pPr marL="633413" lvl="1" indent="-419100">
              <a:lnSpc>
                <a:spcPct val="80000"/>
              </a:lnSpc>
              <a:buFont typeface="Wingdings" panose="05000000000000000000" pitchFamily="2" charset="2"/>
              <a:buChar char="§"/>
            </a:pPr>
            <a:r>
              <a:rPr lang="it-IT" sz="2000" dirty="0"/>
              <a:t>L’ufficio/ente allocativo (</a:t>
            </a:r>
            <a:r>
              <a:rPr lang="it-IT" sz="2000" b="1" dirty="0">
                <a:solidFill>
                  <a:srgbClr val="0033CC"/>
                </a:solidFill>
              </a:rPr>
              <a:t>efficienza microeconomica</a:t>
            </a:r>
            <a:r>
              <a:rPr lang="it-IT" sz="2000" dirty="0"/>
              <a:t>),</a:t>
            </a:r>
          </a:p>
          <a:p>
            <a:pPr marL="633413" lvl="1" indent="-419100">
              <a:lnSpc>
                <a:spcPct val="80000"/>
              </a:lnSpc>
              <a:buFont typeface="Wingdings" panose="05000000000000000000" pitchFamily="2" charset="2"/>
              <a:buChar char="§"/>
            </a:pPr>
            <a:r>
              <a:rPr lang="it-IT" sz="2000" dirty="0"/>
              <a:t>L’ufficio/ente di stabilizzazione (</a:t>
            </a:r>
            <a:r>
              <a:rPr lang="it-IT" sz="2000" b="1" dirty="0">
                <a:solidFill>
                  <a:srgbClr val="0033CC"/>
                </a:solidFill>
              </a:rPr>
              <a:t>efficienza macroeconomica</a:t>
            </a:r>
            <a:r>
              <a:rPr lang="it-IT" sz="2000" dirty="0"/>
              <a:t>)</a:t>
            </a:r>
          </a:p>
          <a:p>
            <a:pPr marL="633413" lvl="1" indent="-419100">
              <a:lnSpc>
                <a:spcPct val="80000"/>
              </a:lnSpc>
              <a:buFont typeface="Wingdings" panose="05000000000000000000" pitchFamily="2" charset="2"/>
              <a:buChar char="§"/>
            </a:pPr>
            <a:r>
              <a:rPr lang="it-IT" sz="2000" dirty="0"/>
              <a:t>L’ufficio/ente redistributivo (</a:t>
            </a:r>
            <a:r>
              <a:rPr lang="it-IT" sz="2000" b="1" dirty="0">
                <a:solidFill>
                  <a:srgbClr val="0033CC"/>
                </a:solidFill>
              </a:rPr>
              <a:t>redistribuzione del reddito o equità</a:t>
            </a:r>
            <a:r>
              <a:rPr lang="it-IT" sz="2000" dirty="0"/>
              <a:t>)</a:t>
            </a:r>
          </a:p>
          <a:p>
            <a:pPr marL="176213" indent="-419100">
              <a:lnSpc>
                <a:spcPct val="80000"/>
              </a:lnSpc>
              <a:buFont typeface="Wingdings" panose="05000000000000000000" pitchFamily="2" charset="2"/>
              <a:buChar char="§"/>
            </a:pPr>
            <a:r>
              <a:rPr lang="it-IT" sz="2400" dirty="0"/>
              <a:t>Tali enti possono godere di un certo </a:t>
            </a:r>
            <a:r>
              <a:rPr lang="it-IT" sz="2400" dirty="0">
                <a:solidFill>
                  <a:srgbClr val="FF0000"/>
                </a:solidFill>
              </a:rPr>
              <a:t>grado di separabilità</a:t>
            </a:r>
            <a:r>
              <a:rPr lang="it-IT" sz="2400" dirty="0"/>
              <a:t> tra gli aspetti micro-, macroeconomici e distributivi:</a:t>
            </a:r>
          </a:p>
          <a:p>
            <a:pPr marL="801688" lvl="1" indent="-457200">
              <a:buFont typeface="Wingdings" panose="05000000000000000000" pitchFamily="2" charset="2"/>
              <a:buChar char="q"/>
            </a:pPr>
            <a:r>
              <a:rPr lang="it-IT" sz="2000" dirty="0"/>
              <a:t>Alcuni economisti sostengono che la separazione dei compiti è possibile = </a:t>
            </a:r>
            <a:r>
              <a:rPr lang="it-IT" sz="2000" dirty="0">
                <a:solidFill>
                  <a:srgbClr val="0033CC"/>
                </a:solidFill>
              </a:rPr>
              <a:t>decentramento</a:t>
            </a:r>
          </a:p>
          <a:p>
            <a:pPr marL="801688" lvl="1" indent="-457200">
              <a:buFont typeface="Wingdings" panose="05000000000000000000" pitchFamily="2" charset="2"/>
              <a:buChar char="q"/>
            </a:pPr>
            <a:r>
              <a:rPr lang="it-IT" sz="2000" dirty="0"/>
              <a:t>Altri asseriscono che il </a:t>
            </a:r>
            <a:r>
              <a:rPr lang="it-IT" sz="2000" dirty="0">
                <a:solidFill>
                  <a:srgbClr val="0033CC"/>
                </a:solidFill>
              </a:rPr>
              <a:t>coordinamento</a:t>
            </a:r>
            <a:r>
              <a:rPr lang="it-IT" sz="2000" dirty="0"/>
              <a:t> è imprescindibile (Caso sanità e Covid-19)</a:t>
            </a:r>
          </a:p>
          <a:p>
            <a:endParaRPr lang="it-IT" dirty="0"/>
          </a:p>
        </p:txBody>
      </p:sp>
      <p:sp>
        <p:nvSpPr>
          <p:cNvPr id="4" name="Segnaposto numero diapositiva 3">
            <a:extLst>
              <a:ext uri="{FF2B5EF4-FFF2-40B4-BE49-F238E27FC236}">
                <a16:creationId xmlns:a16="http://schemas.microsoft.com/office/drawing/2014/main" id="{7541C3FB-1A35-4981-9A1C-E958F70EB862}"/>
              </a:ext>
            </a:extLst>
          </p:cNvPr>
          <p:cNvSpPr>
            <a:spLocks noGrp="1"/>
          </p:cNvSpPr>
          <p:nvPr>
            <p:ph type="sldNum" sz="quarter" idx="12"/>
          </p:nvPr>
        </p:nvSpPr>
        <p:spPr/>
        <p:txBody>
          <a:bodyPr/>
          <a:lstStyle/>
          <a:p>
            <a:fld id="{A9A6D829-A7BA-4E1C-A264-FFB1E4602FB5}" type="slidenum">
              <a:rPr lang="en-US" smtClean="0"/>
              <a:t>12</a:t>
            </a:fld>
            <a:endParaRPr lang="en-US"/>
          </a:p>
        </p:txBody>
      </p:sp>
    </p:spTree>
    <p:extLst>
      <p:ext uri="{BB962C8B-B14F-4D97-AF65-F5344CB8AC3E}">
        <p14:creationId xmlns:p14="http://schemas.microsoft.com/office/powerpoint/2010/main" val="2602626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it-IT" sz="3800"/>
              <a:t>Le 3 categorie principali dell’attività dello Stato secondo Musgrave (1959)</a:t>
            </a:r>
          </a:p>
        </p:txBody>
      </p:sp>
      <p:sp>
        <p:nvSpPr>
          <p:cNvPr id="26627" name="Rectangle 3"/>
          <p:cNvSpPr>
            <a:spLocks noGrp="1" noChangeArrowheads="1"/>
          </p:cNvSpPr>
          <p:nvPr>
            <p:ph type="body" idx="1"/>
          </p:nvPr>
        </p:nvSpPr>
        <p:spPr>
          <a:xfrm>
            <a:off x="3557451" y="1123837"/>
            <a:ext cx="7771529" cy="4530725"/>
          </a:xfrm>
        </p:spPr>
        <p:txBody>
          <a:bodyPr>
            <a:noAutofit/>
          </a:bodyPr>
          <a:lstStyle/>
          <a:p>
            <a:pPr>
              <a:lnSpc>
                <a:spcPct val="80000"/>
              </a:lnSpc>
            </a:pPr>
            <a:r>
              <a:rPr lang="it-IT" sz="2400" b="1" dirty="0"/>
              <a:t>1.- Allocazione (efficienza micro)</a:t>
            </a:r>
            <a:r>
              <a:rPr lang="it-IT" sz="2400" dirty="0"/>
              <a:t>- Consiste nello stabilire </a:t>
            </a:r>
            <a:r>
              <a:rPr lang="it-IT" sz="2400" i="1" u="sng" dirty="0">
                <a:solidFill>
                  <a:srgbClr val="FF0000"/>
                </a:solidFill>
              </a:rPr>
              <a:t>quali beni produrre</a:t>
            </a:r>
            <a:r>
              <a:rPr lang="it-IT" sz="2400" dirty="0"/>
              <a:t>. In buona parte lo stato produce </a:t>
            </a:r>
            <a:r>
              <a:rPr lang="it-IT" sz="2400" b="1" dirty="0">
                <a:solidFill>
                  <a:srgbClr val="0033CC"/>
                </a:solidFill>
              </a:rPr>
              <a:t>beni pubblici/meritori </a:t>
            </a:r>
            <a:r>
              <a:rPr lang="it-IT" sz="2400" dirty="0"/>
              <a:t>(previdenza, difesa, sanità, istruzione...) ma non necessariamente (possono anche essere </a:t>
            </a:r>
            <a:r>
              <a:rPr lang="it-IT" sz="2400" dirty="0">
                <a:solidFill>
                  <a:srgbClr val="0033CC"/>
                </a:solidFill>
              </a:rPr>
              <a:t>beni privati forniti al pubblico </a:t>
            </a:r>
            <a:r>
              <a:rPr lang="it-IT" sz="2400" dirty="0"/>
              <a:t>da imprese nazionalizzate o da imprese le cui azioni sono possedute direttamente o indirettamente dal governo (per es. ferrovie, telecomunicazioni, poste, acquedotti, energia...), ma oggi anche da imprese private e non-profit.</a:t>
            </a:r>
          </a:p>
          <a:p>
            <a:pPr>
              <a:lnSpc>
                <a:spcPct val="80000"/>
              </a:lnSpc>
            </a:pPr>
            <a:r>
              <a:rPr lang="it-IT" sz="2400" b="1" dirty="0"/>
              <a:t>2. Stabilizzazione (efficienza macro) </a:t>
            </a:r>
            <a:r>
              <a:rPr lang="it-IT" sz="2400" dirty="0"/>
              <a:t>- l'intervento pubblico può avere </a:t>
            </a:r>
            <a:r>
              <a:rPr lang="it-IT" sz="2400" b="1" i="1" u="sng" dirty="0">
                <a:solidFill>
                  <a:srgbClr val="FF0000"/>
                </a:solidFill>
              </a:rPr>
              <a:t>effetti anticiclici</a:t>
            </a:r>
            <a:r>
              <a:rPr lang="it-IT" sz="2400" dirty="0"/>
              <a:t> se espande </a:t>
            </a:r>
            <a:r>
              <a:rPr lang="it-IT" sz="2400" b="1" dirty="0">
                <a:solidFill>
                  <a:srgbClr val="0033CC"/>
                </a:solidFill>
              </a:rPr>
              <a:t>G</a:t>
            </a:r>
            <a:r>
              <a:rPr lang="it-IT" sz="2400" dirty="0"/>
              <a:t> (spesa) in momenti di crisi e aumenta </a:t>
            </a:r>
            <a:r>
              <a:rPr lang="it-IT" sz="2400" b="1" dirty="0">
                <a:solidFill>
                  <a:srgbClr val="0033CC"/>
                </a:solidFill>
              </a:rPr>
              <a:t>T</a:t>
            </a:r>
            <a:r>
              <a:rPr lang="it-IT" sz="2400" dirty="0"/>
              <a:t> (entrate tributarie) nei periodi di forte espansione, ma anche con gli stabilizzatori automatici (imposte, sussidi, assegni erogati a famiglie e imprese, ecc.). Si tratta della </a:t>
            </a:r>
            <a:r>
              <a:rPr lang="it-IT" sz="2400" b="1" dirty="0"/>
              <a:t>spesa sociale</a:t>
            </a:r>
            <a:r>
              <a:rPr lang="it-IT" sz="2400" dirty="0"/>
              <a:t> (già citata in 1.)  e dei </a:t>
            </a:r>
            <a:r>
              <a:rPr lang="it-IT" sz="2400" b="1" dirty="0"/>
              <a:t>trasferimenti </a:t>
            </a:r>
            <a:r>
              <a:rPr lang="it-IT" sz="2400" dirty="0"/>
              <a:t>in genere (spese senza controprestazione) hanno l'effetto di stabilizzare la domanda aggregata, creando uno "zoccolo duro" di spesa per consumi; ma anche le </a:t>
            </a:r>
            <a:r>
              <a:rPr lang="it-IT" sz="2400" b="1" dirty="0"/>
              <a:t>aliquote fiscali</a:t>
            </a:r>
            <a:r>
              <a:rPr lang="it-IT" sz="2400" dirty="0"/>
              <a:t>, ecc.</a:t>
            </a:r>
          </a:p>
        </p:txBody>
      </p:sp>
      <p:sp>
        <p:nvSpPr>
          <p:cNvPr id="2" name="Segnaposto numero diapositiva 1">
            <a:extLst>
              <a:ext uri="{FF2B5EF4-FFF2-40B4-BE49-F238E27FC236}">
                <a16:creationId xmlns:a16="http://schemas.microsoft.com/office/drawing/2014/main" id="{82E2396F-6E45-40B7-8A91-EDF0430E8B9B}"/>
              </a:ext>
            </a:extLst>
          </p:cNvPr>
          <p:cNvSpPr>
            <a:spLocks noGrp="1"/>
          </p:cNvSpPr>
          <p:nvPr>
            <p:ph type="sldNum" sz="quarter" idx="12"/>
          </p:nvPr>
        </p:nvSpPr>
        <p:spPr/>
        <p:txBody>
          <a:bodyPr/>
          <a:lstStyle/>
          <a:p>
            <a:fld id="{A9A6D829-A7BA-4E1C-A264-FFB1E4602FB5}" type="slidenum">
              <a:rPr lang="en-US" smtClean="0"/>
              <a:t>13</a:t>
            </a:fld>
            <a:endParaRPr lang="en-US"/>
          </a:p>
        </p:txBody>
      </p:sp>
    </p:spTree>
    <p:extLst>
      <p:ext uri="{BB962C8B-B14F-4D97-AF65-F5344CB8AC3E}">
        <p14:creationId xmlns:p14="http://schemas.microsoft.com/office/powerpoint/2010/main" val="4222393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9E47AC-6BF8-4055-96A4-7AB356B1C674}"/>
              </a:ext>
            </a:extLst>
          </p:cNvPr>
          <p:cNvSpPr>
            <a:spLocks noGrp="1"/>
          </p:cNvSpPr>
          <p:nvPr>
            <p:ph type="title"/>
          </p:nvPr>
        </p:nvSpPr>
        <p:spPr/>
        <p:txBody>
          <a:bodyPr/>
          <a:lstStyle/>
          <a:p>
            <a:r>
              <a:rPr lang="it-IT" dirty="0" err="1"/>
              <a:t>Musgrave</a:t>
            </a:r>
            <a:r>
              <a:rPr lang="it-IT" dirty="0"/>
              <a:t> (</a:t>
            </a:r>
            <a:r>
              <a:rPr lang="it-IT" dirty="0" err="1"/>
              <a:t>cont</a:t>
            </a:r>
            <a:r>
              <a:rPr lang="it-IT" dirty="0"/>
              <a:t>.)</a:t>
            </a:r>
            <a:endParaRPr lang="en-GB" dirty="0"/>
          </a:p>
        </p:txBody>
      </p:sp>
      <p:sp>
        <p:nvSpPr>
          <p:cNvPr id="3" name="Segnaposto contenuto 2">
            <a:extLst>
              <a:ext uri="{FF2B5EF4-FFF2-40B4-BE49-F238E27FC236}">
                <a16:creationId xmlns:a16="http://schemas.microsoft.com/office/drawing/2014/main" id="{75AB7CC8-EBE1-44D2-8B71-0B68E530D52D}"/>
              </a:ext>
            </a:extLst>
          </p:cNvPr>
          <p:cNvSpPr>
            <a:spLocks noGrp="1"/>
          </p:cNvSpPr>
          <p:nvPr>
            <p:ph idx="1"/>
          </p:nvPr>
        </p:nvSpPr>
        <p:spPr/>
        <p:txBody>
          <a:bodyPr>
            <a:normAutofit/>
          </a:bodyPr>
          <a:lstStyle/>
          <a:p>
            <a:r>
              <a:rPr lang="it-IT" sz="2400" b="1" dirty="0"/>
              <a:t>3.- Redistribuzione </a:t>
            </a:r>
            <a:r>
              <a:rPr lang="it-IT" sz="2400" dirty="0"/>
              <a:t>- </a:t>
            </a:r>
            <a:r>
              <a:rPr lang="it-IT" sz="2400" b="1" i="1" u="sng" dirty="0"/>
              <a:t>Prelievo fiscale e spesa pubblica</a:t>
            </a:r>
            <a:r>
              <a:rPr lang="it-IT" sz="2400" dirty="0"/>
              <a:t> (vedi tabella) determinano una </a:t>
            </a:r>
            <a:r>
              <a:rPr lang="it-IT" sz="2400" u="sng" dirty="0">
                <a:solidFill>
                  <a:srgbClr val="FF0000"/>
                </a:solidFill>
              </a:rPr>
              <a:t>redistribuzione del reddito</a:t>
            </a:r>
            <a:r>
              <a:rPr lang="it-IT" sz="2400" dirty="0"/>
              <a:t>. C'è chi paga più tasse, e chi beneficia maggiormente della spesa pubblica. Quindi il benessere dei cittadini viene modificato dall'intervento dello Stato. La </a:t>
            </a:r>
            <a:r>
              <a:rPr lang="it-IT" sz="2400" b="1" dirty="0">
                <a:solidFill>
                  <a:srgbClr val="0033CC"/>
                </a:solidFill>
              </a:rPr>
              <a:t>spesa sociale </a:t>
            </a:r>
            <a:r>
              <a:rPr lang="it-IT" sz="2400" dirty="0"/>
              <a:t>ha come compito proprio quello di redistribuire risorse tra coloro che ne hanno in abbondanza a coloro che a causa di qualche avvenimento avverso sono in situazione di difficoltà (vecchiaia, malattia, invalidità, povertà...). Lo stato finanzia anche servizi meritori (l'università, riducendo le tasse da circa 10mila euro di costo pro capite annue ad un importo variabile tra 0 e circa 2.825€ circa per gli studenti di </a:t>
            </a:r>
            <a:r>
              <a:rPr lang="it-IT" sz="2400" dirty="0" err="1"/>
              <a:t>UniTS</a:t>
            </a:r>
            <a:r>
              <a:rPr lang="it-IT" sz="2400" dirty="0"/>
              <a:t>).</a:t>
            </a:r>
          </a:p>
          <a:p>
            <a:endParaRPr lang="en-GB" sz="2400" dirty="0"/>
          </a:p>
        </p:txBody>
      </p:sp>
    </p:spTree>
    <p:extLst>
      <p:ext uri="{BB962C8B-B14F-4D97-AF65-F5344CB8AC3E}">
        <p14:creationId xmlns:p14="http://schemas.microsoft.com/office/powerpoint/2010/main" val="2844259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3A7313FA-6B36-4772-B731-D7D6CBA002CF}"/>
              </a:ext>
            </a:extLst>
          </p:cNvPr>
          <p:cNvPicPr>
            <a:picLocks noChangeAspect="1"/>
          </p:cNvPicPr>
          <p:nvPr/>
        </p:nvPicPr>
        <p:blipFill>
          <a:blip r:embed="rId2"/>
          <a:stretch>
            <a:fillRect/>
          </a:stretch>
        </p:blipFill>
        <p:spPr>
          <a:xfrm>
            <a:off x="2868662" y="679133"/>
            <a:ext cx="9525000" cy="5981700"/>
          </a:xfrm>
          <a:prstGeom prst="rect">
            <a:avLst/>
          </a:prstGeom>
        </p:spPr>
      </p:pic>
      <p:sp>
        <p:nvSpPr>
          <p:cNvPr id="4" name="Titolo 3"/>
          <p:cNvSpPr>
            <a:spLocks noGrp="1"/>
          </p:cNvSpPr>
          <p:nvPr>
            <p:ph type="title"/>
          </p:nvPr>
        </p:nvSpPr>
        <p:spPr>
          <a:xfrm>
            <a:off x="140208" y="1058500"/>
            <a:ext cx="2791968" cy="1325563"/>
          </a:xfrm>
        </p:spPr>
        <p:txBody>
          <a:bodyPr>
            <a:noAutofit/>
          </a:bodyPr>
          <a:lstStyle/>
          <a:p>
            <a:r>
              <a:rPr lang="it-IT" sz="2400" b="1" dirty="0"/>
              <a:t>Composizione della Spesa Pubblica Primaria per Funzione (livello Macro): i fini/obiettivi</a:t>
            </a:r>
          </a:p>
        </p:txBody>
      </p:sp>
      <p:sp>
        <p:nvSpPr>
          <p:cNvPr id="10" name="Freccia a destra 9"/>
          <p:cNvSpPr/>
          <p:nvPr/>
        </p:nvSpPr>
        <p:spPr>
          <a:xfrm>
            <a:off x="2572908" y="3282696"/>
            <a:ext cx="228600" cy="14630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ttangolo 10"/>
          <p:cNvSpPr/>
          <p:nvPr/>
        </p:nvSpPr>
        <p:spPr>
          <a:xfrm>
            <a:off x="2868662" y="3249309"/>
            <a:ext cx="9410221" cy="17969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asellaDiTesto 14"/>
          <p:cNvSpPr txBox="1"/>
          <p:nvPr/>
        </p:nvSpPr>
        <p:spPr>
          <a:xfrm>
            <a:off x="0" y="4783837"/>
            <a:ext cx="3864864" cy="203132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it-IT" dirty="0"/>
              <a:t>Dati di contesto per l’Italia al 31.12.2023:</a:t>
            </a:r>
          </a:p>
          <a:p>
            <a:pPr algn="ctr"/>
            <a:r>
              <a:rPr lang="it-IT" dirty="0"/>
              <a:t>PIL 2023= </a:t>
            </a:r>
            <a:r>
              <a:rPr lang="en-GB" b="1" dirty="0"/>
              <a:t>1.781.655</a:t>
            </a:r>
            <a:r>
              <a:rPr lang="it-IT" dirty="0"/>
              <a:t> milioni di €</a:t>
            </a:r>
          </a:p>
          <a:p>
            <a:pPr algn="ctr"/>
            <a:r>
              <a:rPr lang="it-IT" dirty="0"/>
              <a:t>(PIL 2020= 1575 miliardi di €)</a:t>
            </a:r>
          </a:p>
          <a:p>
            <a:pPr algn="ctr"/>
            <a:r>
              <a:rPr lang="it-IT" dirty="0"/>
              <a:t>Debito Pubblico 2023= </a:t>
            </a:r>
            <a:r>
              <a:rPr lang="it-IT" b="1" dirty="0"/>
              <a:t>2.758 </a:t>
            </a:r>
            <a:r>
              <a:rPr lang="it-IT" dirty="0"/>
              <a:t>mil. di €</a:t>
            </a:r>
          </a:p>
          <a:p>
            <a:pPr algn="ctr"/>
            <a:r>
              <a:rPr lang="it-IT" dirty="0"/>
              <a:t>(Debito Pubblico 2020 = 2569 mil. di €)</a:t>
            </a:r>
          </a:p>
          <a:p>
            <a:pPr algn="ctr"/>
            <a:endParaRPr lang="en-US" dirty="0"/>
          </a:p>
        </p:txBody>
      </p:sp>
      <p:sp>
        <p:nvSpPr>
          <p:cNvPr id="2" name="Segnaposto numero diapositiva 1">
            <a:extLst>
              <a:ext uri="{FF2B5EF4-FFF2-40B4-BE49-F238E27FC236}">
                <a16:creationId xmlns:a16="http://schemas.microsoft.com/office/drawing/2014/main" id="{1457A114-A6B1-40C3-A4CA-67D676D049AF}"/>
              </a:ext>
            </a:extLst>
          </p:cNvPr>
          <p:cNvSpPr>
            <a:spLocks noGrp="1"/>
          </p:cNvSpPr>
          <p:nvPr>
            <p:ph type="sldNum" sz="quarter" idx="12"/>
          </p:nvPr>
        </p:nvSpPr>
        <p:spPr/>
        <p:txBody>
          <a:bodyPr/>
          <a:lstStyle/>
          <a:p>
            <a:fld id="{A9A6D829-A7BA-4E1C-A264-FFB1E4602FB5}" type="slidenum">
              <a:rPr lang="en-US" smtClean="0"/>
              <a:t>15</a:t>
            </a:fld>
            <a:endParaRPr lang="en-US"/>
          </a:p>
        </p:txBody>
      </p:sp>
      <p:sp>
        <p:nvSpPr>
          <p:cNvPr id="5" name="Rettangolo 4">
            <a:extLst>
              <a:ext uri="{FF2B5EF4-FFF2-40B4-BE49-F238E27FC236}">
                <a16:creationId xmlns:a16="http://schemas.microsoft.com/office/drawing/2014/main" id="{E1DE5C68-CF64-4C13-9F54-E46D7B6F3D05}"/>
              </a:ext>
            </a:extLst>
          </p:cNvPr>
          <p:cNvSpPr/>
          <p:nvPr/>
        </p:nvSpPr>
        <p:spPr>
          <a:xfrm>
            <a:off x="10458450" y="5357813"/>
            <a:ext cx="352425" cy="295275"/>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64320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ppt_x"/>
                                          </p:val>
                                        </p:tav>
                                        <p:tav tm="100000">
                                          <p:val>
                                            <p:strVal val="#ppt_x"/>
                                          </p:val>
                                        </p:tav>
                                      </p:tavLst>
                                    </p:anim>
                                    <p:anim calcmode="lin" valueType="num">
                                      <p:cBhvr additive="base">
                                        <p:cTn id="17" dur="500" fill="hold"/>
                                        <p:tgtEl>
                                          <p:spTgt spid="10"/>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500" fill="hold"/>
                                        <p:tgtEl>
                                          <p:spTgt spid="11"/>
                                        </p:tgtEl>
                                        <p:attrNameLst>
                                          <p:attrName>ppt_x</p:attrName>
                                        </p:attrNameLst>
                                      </p:cBhvr>
                                      <p:tavLst>
                                        <p:tav tm="0">
                                          <p:val>
                                            <p:strVal val="#ppt_x"/>
                                          </p:val>
                                        </p:tav>
                                        <p:tav tm="100000">
                                          <p:val>
                                            <p:strVal val="#ppt_x"/>
                                          </p:val>
                                        </p:tav>
                                      </p:tavLst>
                                    </p:anim>
                                    <p:anim calcmode="lin" valueType="num">
                                      <p:cBhvr additive="base">
                                        <p:cTn id="2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ppt_x"/>
                                          </p:val>
                                        </p:tav>
                                        <p:tav tm="100000">
                                          <p:val>
                                            <p:strVal val="#ppt_x"/>
                                          </p:val>
                                        </p:tav>
                                      </p:tavLst>
                                    </p:anim>
                                    <p:anim calcmode="lin" valueType="num">
                                      <p:cBhvr additive="base">
                                        <p:cTn id="2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5"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it-IT" sz="3800" dirty="0"/>
              <a:t>Il Policy Maker (o insieme di enti) può essere inteso anche..</a:t>
            </a:r>
          </a:p>
        </p:txBody>
      </p:sp>
      <p:sp>
        <p:nvSpPr>
          <p:cNvPr id="12291" name="Rectangle 3"/>
          <p:cNvSpPr>
            <a:spLocks noGrp="1" noChangeArrowheads="1"/>
          </p:cNvSpPr>
          <p:nvPr>
            <p:ph type="body" idx="1"/>
          </p:nvPr>
        </p:nvSpPr>
        <p:spPr>
          <a:xfrm>
            <a:off x="3553096" y="1092154"/>
            <a:ext cx="7519706" cy="4351338"/>
          </a:xfrm>
        </p:spPr>
        <p:txBody>
          <a:bodyPr>
            <a:noAutofit/>
          </a:bodyPr>
          <a:lstStyle/>
          <a:p>
            <a:pPr marL="571500" indent="-571500">
              <a:buFont typeface="Wingdings" pitchFamily="2" charset="2"/>
              <a:buAutoNum type="alphaUcPeriod" startAt="2"/>
            </a:pPr>
            <a:r>
              <a:rPr lang="it-IT" sz="2400" dirty="0"/>
              <a:t>Secondo </a:t>
            </a:r>
            <a:r>
              <a:rPr lang="it-IT" sz="2400" dirty="0">
                <a:solidFill>
                  <a:srgbClr val="FF0000"/>
                </a:solidFill>
              </a:rPr>
              <a:t>l’ambito</a:t>
            </a:r>
            <a:r>
              <a:rPr lang="it-IT" sz="2400" dirty="0"/>
              <a:t> dell’intervento:</a:t>
            </a:r>
          </a:p>
          <a:p>
            <a:pPr marL="839788" lvl="1" indent="-495300">
              <a:buFont typeface="Wingdings" pitchFamily="2" charset="2"/>
              <a:buChar char="n"/>
            </a:pPr>
            <a:r>
              <a:rPr lang="it-IT" sz="2400" dirty="0"/>
              <a:t>Internazionale (UE, Commissione Europea)</a:t>
            </a:r>
          </a:p>
          <a:p>
            <a:pPr marL="839788" lvl="1" indent="-495300">
              <a:buFont typeface="Wingdings" pitchFamily="2" charset="2"/>
              <a:buChar char="n"/>
            </a:pPr>
            <a:r>
              <a:rPr lang="it-IT" sz="2400" dirty="0"/>
              <a:t>Nazionale (il Governo o la Banca Centrale)</a:t>
            </a:r>
          </a:p>
          <a:p>
            <a:pPr marL="839788" lvl="1" indent="-495300">
              <a:buFont typeface="Wingdings" pitchFamily="2" charset="2"/>
              <a:buChar char="n"/>
            </a:pPr>
            <a:r>
              <a:rPr lang="it-IT" sz="2400" dirty="0"/>
              <a:t>Territoriale (Regioni, «Province», Comuni) (</a:t>
            </a:r>
            <a:r>
              <a:rPr lang="it-IT" sz="2400" b="1" dirty="0"/>
              <a:t>Titolo V Cost</a:t>
            </a:r>
            <a:r>
              <a:rPr lang="it-IT" sz="2400" dirty="0"/>
              <a:t>.)</a:t>
            </a:r>
          </a:p>
          <a:p>
            <a:pPr marL="571500" indent="-571500">
              <a:buFont typeface="Wingdings" pitchFamily="2" charset="2"/>
              <a:buAutoNum type="alphaUcPeriod" startAt="3"/>
            </a:pPr>
            <a:r>
              <a:rPr lang="it-IT" sz="2400" dirty="0"/>
              <a:t>Secondo la </a:t>
            </a:r>
            <a:r>
              <a:rPr lang="it-IT" sz="2400" dirty="0">
                <a:solidFill>
                  <a:srgbClr val="FF0000"/>
                </a:solidFill>
              </a:rPr>
              <a:t>natura dei compiti</a:t>
            </a:r>
            <a:r>
              <a:rPr lang="it-IT" sz="2400" dirty="0"/>
              <a:t> svolti dal </a:t>
            </a:r>
            <a:r>
              <a:rPr lang="it-IT" sz="2400" i="1" dirty="0"/>
              <a:t>policy maker:</a:t>
            </a:r>
          </a:p>
          <a:p>
            <a:pPr marL="839788" lvl="1" indent="-495300">
              <a:buFont typeface="Wingdings" pitchFamily="2" charset="2"/>
              <a:buChar char="n"/>
            </a:pPr>
            <a:r>
              <a:rPr lang="it-IT" sz="2400" i="1" dirty="0"/>
              <a:t>Politici (</a:t>
            </a:r>
            <a:r>
              <a:rPr lang="it-IT" sz="2400" dirty="0"/>
              <a:t>individuano i fini e le azioni per raggiungerli</a:t>
            </a:r>
            <a:r>
              <a:rPr lang="it-IT" sz="2400" i="1" dirty="0"/>
              <a:t>)</a:t>
            </a:r>
          </a:p>
          <a:p>
            <a:pPr marL="839788" lvl="1" indent="-495300">
              <a:buFont typeface="Wingdings" pitchFamily="2" charset="2"/>
              <a:buChar char="n"/>
            </a:pPr>
            <a:r>
              <a:rPr lang="it-IT" sz="2400" i="1" dirty="0"/>
              <a:t>Burocrati (</a:t>
            </a:r>
            <a:r>
              <a:rPr lang="it-IT" sz="2400" dirty="0"/>
              <a:t>operatori che mettono in atto le misure individuate</a:t>
            </a:r>
            <a:r>
              <a:rPr lang="it-IT" sz="2400" i="1" dirty="0"/>
              <a:t>)</a:t>
            </a:r>
          </a:p>
          <a:p>
            <a:pPr marL="571500" indent="-571500"/>
            <a:endParaRPr lang="it-IT" sz="2400" i="1" dirty="0"/>
          </a:p>
        </p:txBody>
      </p:sp>
      <p:sp>
        <p:nvSpPr>
          <p:cNvPr id="2" name="Segnaposto numero diapositiva 1">
            <a:extLst>
              <a:ext uri="{FF2B5EF4-FFF2-40B4-BE49-F238E27FC236}">
                <a16:creationId xmlns:a16="http://schemas.microsoft.com/office/drawing/2014/main" id="{22D52F8E-D094-4BD9-A925-128ECC896E96}"/>
              </a:ext>
            </a:extLst>
          </p:cNvPr>
          <p:cNvSpPr>
            <a:spLocks noGrp="1"/>
          </p:cNvSpPr>
          <p:nvPr>
            <p:ph type="sldNum" sz="quarter" idx="12"/>
          </p:nvPr>
        </p:nvSpPr>
        <p:spPr/>
        <p:txBody>
          <a:bodyPr/>
          <a:lstStyle/>
          <a:p>
            <a:fld id="{A9A6D829-A7BA-4E1C-A264-FFB1E4602FB5}" type="slidenum">
              <a:rPr lang="en-US" smtClean="0"/>
              <a:t>16</a:t>
            </a:fld>
            <a:endParaRPr lang="en-US"/>
          </a:p>
        </p:txBody>
      </p:sp>
      <p:sp>
        <p:nvSpPr>
          <p:cNvPr id="5" name="Rettangolo 4">
            <a:extLst>
              <a:ext uri="{FF2B5EF4-FFF2-40B4-BE49-F238E27FC236}">
                <a16:creationId xmlns:a16="http://schemas.microsoft.com/office/drawing/2014/main" id="{F54E6483-5417-4B90-A309-2EB793FF8CD1}"/>
              </a:ext>
            </a:extLst>
          </p:cNvPr>
          <p:cNvSpPr/>
          <p:nvPr/>
        </p:nvSpPr>
        <p:spPr>
          <a:xfrm>
            <a:off x="680765" y="6142038"/>
            <a:ext cx="10920548" cy="369332"/>
          </a:xfrm>
          <a:prstGeom prst="rect">
            <a:avLst/>
          </a:prstGeom>
        </p:spPr>
        <p:txBody>
          <a:bodyPr wrap="square">
            <a:spAutoFit/>
          </a:bodyPr>
          <a:lstStyle/>
          <a:p>
            <a:r>
              <a:rPr lang="en-GB" dirty="0">
                <a:hlinkClick r:id="rId2"/>
              </a:rPr>
              <a:t>https://www.cortecostituzionale.it/documenti/download/pdf/Costituzione_della_Repubblica_italiana.pdf</a:t>
            </a:r>
            <a:r>
              <a:rPr lang="en-GB" dirty="0"/>
              <a:t> </a:t>
            </a:r>
          </a:p>
        </p:txBody>
      </p:sp>
    </p:spTree>
    <p:extLst>
      <p:ext uri="{BB962C8B-B14F-4D97-AF65-F5344CB8AC3E}">
        <p14:creationId xmlns:p14="http://schemas.microsoft.com/office/powerpoint/2010/main" val="35272616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it-IT" sz="3800" dirty="0"/>
              <a:t>La scuola della </a:t>
            </a:r>
            <a:r>
              <a:rPr lang="it-IT" sz="3800" i="1" dirty="0" err="1"/>
              <a:t>political</a:t>
            </a:r>
            <a:r>
              <a:rPr lang="it-IT" sz="3800" i="1" dirty="0"/>
              <a:t> economy</a:t>
            </a:r>
          </a:p>
        </p:txBody>
      </p:sp>
      <p:sp>
        <p:nvSpPr>
          <p:cNvPr id="13315" name="Rectangle 3"/>
          <p:cNvSpPr>
            <a:spLocks noGrp="1" noChangeArrowheads="1"/>
          </p:cNvSpPr>
          <p:nvPr>
            <p:ph type="body" idx="1"/>
          </p:nvPr>
        </p:nvSpPr>
        <p:spPr>
          <a:xfrm>
            <a:off x="3479074" y="1123837"/>
            <a:ext cx="7848600" cy="4828472"/>
          </a:xfrm>
        </p:spPr>
        <p:txBody>
          <a:bodyPr>
            <a:normAutofit/>
          </a:bodyPr>
          <a:lstStyle/>
          <a:p>
            <a:pPr marL="571500" indent="-571500">
              <a:lnSpc>
                <a:spcPct val="80000"/>
              </a:lnSpc>
            </a:pPr>
            <a:r>
              <a:rPr lang="it-IT" sz="2400" dirty="0"/>
              <a:t>I policy maker non sono solo enti astratti, ma  anche </a:t>
            </a:r>
            <a:r>
              <a:rPr lang="it-IT" sz="2400" b="1" i="1" u="sng" dirty="0"/>
              <a:t>donne/uomini in carne ed ossa</a:t>
            </a:r>
            <a:r>
              <a:rPr lang="it-IT" sz="2400" dirty="0"/>
              <a:t> che perseguono </a:t>
            </a:r>
            <a:r>
              <a:rPr lang="it-IT" sz="2400" dirty="0">
                <a:solidFill>
                  <a:srgbClr val="FF0000"/>
                </a:solidFill>
              </a:rPr>
              <a:t>fini propri</a:t>
            </a:r>
          </a:p>
          <a:p>
            <a:pPr marL="571500" indent="-571500">
              <a:lnSpc>
                <a:spcPct val="80000"/>
              </a:lnSpc>
            </a:pPr>
            <a:r>
              <a:rPr lang="it-IT" sz="2400" dirty="0"/>
              <a:t>Per questo motivo insorgono conflitti tra gli obiettivi dei policy maker e quelli della comunità, e</a:t>
            </a:r>
          </a:p>
          <a:p>
            <a:pPr marL="571500" indent="-571500">
              <a:lnSpc>
                <a:spcPct val="80000"/>
              </a:lnSpc>
            </a:pPr>
            <a:r>
              <a:rPr lang="it-IT" sz="2400" dirty="0"/>
              <a:t>tra gli uomini che costituiscono le autorità di politica, quindi vi sono </a:t>
            </a:r>
            <a:r>
              <a:rPr lang="it-IT" sz="2400" u="sng" dirty="0"/>
              <a:t>3 categorie di soggetti</a:t>
            </a:r>
            <a:r>
              <a:rPr lang="it-IT" sz="2400" dirty="0"/>
              <a:t>:</a:t>
            </a:r>
          </a:p>
          <a:p>
            <a:pPr marL="839788" lvl="1" indent="-495300">
              <a:lnSpc>
                <a:spcPct val="80000"/>
              </a:lnSpc>
              <a:buFont typeface="Wingdings" pitchFamily="2" charset="2"/>
              <a:buAutoNum type="arabicPeriod"/>
            </a:pPr>
            <a:r>
              <a:rPr lang="it-IT" b="1" dirty="0">
                <a:solidFill>
                  <a:srgbClr val="0033CC"/>
                </a:solidFill>
              </a:rPr>
              <a:t>Cittadini</a:t>
            </a:r>
          </a:p>
          <a:p>
            <a:pPr marL="839788" lvl="1" indent="-495300">
              <a:lnSpc>
                <a:spcPct val="80000"/>
              </a:lnSpc>
              <a:buFont typeface="Wingdings" pitchFamily="2" charset="2"/>
              <a:buAutoNum type="arabicPeriod"/>
            </a:pPr>
            <a:r>
              <a:rPr lang="it-IT" b="1" dirty="0">
                <a:solidFill>
                  <a:srgbClr val="0033CC"/>
                </a:solidFill>
              </a:rPr>
              <a:t>Politici</a:t>
            </a:r>
            <a:r>
              <a:rPr lang="it-IT" dirty="0"/>
              <a:t> (eletti dai cittadini che ad essi rispondono)</a:t>
            </a:r>
          </a:p>
          <a:p>
            <a:pPr marL="839788" lvl="1" indent="-495300">
              <a:lnSpc>
                <a:spcPct val="80000"/>
              </a:lnSpc>
              <a:buFont typeface="Wingdings" pitchFamily="2" charset="2"/>
              <a:buAutoNum type="arabicPeriod"/>
            </a:pPr>
            <a:r>
              <a:rPr lang="it-IT" b="1" dirty="0">
                <a:solidFill>
                  <a:srgbClr val="0033CC"/>
                </a:solidFill>
              </a:rPr>
              <a:t>Burocrati</a:t>
            </a:r>
            <a:r>
              <a:rPr lang="it-IT" dirty="0"/>
              <a:t> (che rispondono ai politici)</a:t>
            </a:r>
          </a:p>
          <a:p>
            <a:pPr marL="571500" indent="-571500">
              <a:lnSpc>
                <a:spcPct val="80000"/>
              </a:lnSpc>
              <a:buFont typeface="Wingdings" pitchFamily="2" charset="2"/>
              <a:buChar char="q"/>
            </a:pPr>
            <a:r>
              <a:rPr lang="it-IT" sz="2400" dirty="0"/>
              <a:t>Ognuno di questi soggetti persegue </a:t>
            </a:r>
            <a:r>
              <a:rPr lang="it-IT" sz="2400" b="1" i="1" u="sng" dirty="0"/>
              <a:t>fini propri</a:t>
            </a:r>
            <a:r>
              <a:rPr lang="it-IT" sz="2400" dirty="0"/>
              <a:t> e occorre studiarne i rapporti e le interdipendenze strategiche (</a:t>
            </a:r>
            <a:r>
              <a:rPr lang="it-IT" sz="2400" dirty="0">
                <a:cs typeface="Arial" charset="0"/>
              </a:rPr>
              <a:t>→ scuola della </a:t>
            </a:r>
            <a:r>
              <a:rPr lang="it-IT" sz="2400" dirty="0" err="1">
                <a:solidFill>
                  <a:srgbClr val="FF0000"/>
                </a:solidFill>
                <a:cs typeface="Arial" charset="0"/>
              </a:rPr>
              <a:t>Political</a:t>
            </a:r>
            <a:r>
              <a:rPr lang="it-IT" sz="2400" dirty="0">
                <a:solidFill>
                  <a:srgbClr val="FF0000"/>
                </a:solidFill>
                <a:cs typeface="Arial" charset="0"/>
              </a:rPr>
              <a:t> Economy</a:t>
            </a:r>
            <a:r>
              <a:rPr lang="it-IT" sz="2400" dirty="0">
                <a:cs typeface="Arial" charset="0"/>
              </a:rPr>
              <a:t>)</a:t>
            </a:r>
          </a:p>
        </p:txBody>
      </p:sp>
      <p:sp>
        <p:nvSpPr>
          <p:cNvPr id="2" name="Segnaposto numero diapositiva 1">
            <a:extLst>
              <a:ext uri="{FF2B5EF4-FFF2-40B4-BE49-F238E27FC236}">
                <a16:creationId xmlns:a16="http://schemas.microsoft.com/office/drawing/2014/main" id="{39F288C5-09D7-43BD-9E79-B37D83E81959}"/>
              </a:ext>
            </a:extLst>
          </p:cNvPr>
          <p:cNvSpPr>
            <a:spLocks noGrp="1"/>
          </p:cNvSpPr>
          <p:nvPr>
            <p:ph type="sldNum" sz="quarter" idx="12"/>
          </p:nvPr>
        </p:nvSpPr>
        <p:spPr/>
        <p:txBody>
          <a:bodyPr/>
          <a:lstStyle/>
          <a:p>
            <a:fld id="{A9A6D829-A7BA-4E1C-A264-FFB1E4602FB5}" type="slidenum">
              <a:rPr lang="en-US" smtClean="0"/>
              <a:t>17</a:t>
            </a:fld>
            <a:endParaRPr lang="en-US"/>
          </a:p>
        </p:txBody>
      </p:sp>
    </p:spTree>
    <p:extLst>
      <p:ext uri="{BB962C8B-B14F-4D97-AF65-F5344CB8AC3E}">
        <p14:creationId xmlns:p14="http://schemas.microsoft.com/office/powerpoint/2010/main" val="3696457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1677806"/>
            <a:ext cx="2791097" cy="1139825"/>
          </a:xfrm>
        </p:spPr>
        <p:txBody>
          <a:bodyPr>
            <a:normAutofit fontScale="90000"/>
          </a:bodyPr>
          <a:lstStyle/>
          <a:p>
            <a:r>
              <a:rPr lang="it-IT" dirty="0"/>
              <a:t>Ideologia e politica economica</a:t>
            </a:r>
          </a:p>
        </p:txBody>
      </p:sp>
      <p:sp>
        <p:nvSpPr>
          <p:cNvPr id="15363" name="Rectangle 3"/>
          <p:cNvSpPr>
            <a:spLocks noGrp="1" noChangeArrowheads="1"/>
          </p:cNvSpPr>
          <p:nvPr>
            <p:ph type="body" idx="1"/>
          </p:nvPr>
        </p:nvSpPr>
        <p:spPr>
          <a:xfrm>
            <a:off x="3483428" y="1243215"/>
            <a:ext cx="7516803" cy="5185017"/>
          </a:xfrm>
        </p:spPr>
        <p:txBody>
          <a:bodyPr>
            <a:normAutofit fontScale="92500" lnSpcReduction="20000"/>
          </a:bodyPr>
          <a:lstStyle/>
          <a:p>
            <a:pPr>
              <a:lnSpc>
                <a:spcPct val="90000"/>
              </a:lnSpc>
            </a:pPr>
            <a:r>
              <a:rPr lang="it-IT" sz="2000" b="1" i="1" dirty="0">
                <a:solidFill>
                  <a:srgbClr val="0033CC"/>
                </a:solidFill>
              </a:rPr>
              <a:t>L’ideologia</a:t>
            </a:r>
            <a:r>
              <a:rPr lang="it-IT" sz="2000" dirty="0"/>
              <a:t> è importante per definire quale sia il modello (normativo) di politica economica che si adotterà</a:t>
            </a:r>
          </a:p>
          <a:p>
            <a:pPr>
              <a:lnSpc>
                <a:spcPct val="90000"/>
              </a:lnSpc>
            </a:pPr>
            <a:r>
              <a:rPr lang="it-IT" sz="2000" dirty="0"/>
              <a:t>Un modello è una </a:t>
            </a:r>
            <a:r>
              <a:rPr lang="it-IT" sz="2000" i="1" dirty="0">
                <a:solidFill>
                  <a:srgbClr val="FF0000"/>
                </a:solidFill>
              </a:rPr>
              <a:t>descrizione stilizzata e semplificata</a:t>
            </a:r>
            <a:r>
              <a:rPr lang="it-IT" sz="2000" dirty="0"/>
              <a:t> della realtà, quindi le caratteristiche base del </a:t>
            </a:r>
            <a:r>
              <a:rPr lang="it-IT" sz="2000" b="1" dirty="0"/>
              <a:t>modello</a:t>
            </a:r>
            <a:r>
              <a:rPr lang="it-IT" sz="2000" dirty="0"/>
              <a:t> sono:</a:t>
            </a:r>
          </a:p>
          <a:p>
            <a:pPr lvl="2">
              <a:lnSpc>
                <a:spcPct val="90000"/>
              </a:lnSpc>
            </a:pPr>
            <a:r>
              <a:rPr lang="it-IT" u="sng" dirty="0"/>
              <a:t>Semplicità,</a:t>
            </a:r>
          </a:p>
          <a:p>
            <a:pPr lvl="2">
              <a:lnSpc>
                <a:spcPct val="90000"/>
              </a:lnSpc>
            </a:pPr>
            <a:r>
              <a:rPr lang="it-IT" u="sng" dirty="0"/>
              <a:t>Generalizzabilità</a:t>
            </a:r>
          </a:p>
          <a:p>
            <a:pPr lvl="2">
              <a:lnSpc>
                <a:spcPct val="90000"/>
              </a:lnSpc>
            </a:pPr>
            <a:r>
              <a:rPr lang="it-IT" u="sng" dirty="0"/>
              <a:t>Robustezza</a:t>
            </a:r>
          </a:p>
          <a:p>
            <a:pPr>
              <a:lnSpc>
                <a:spcPct val="90000"/>
              </a:lnSpc>
            </a:pPr>
            <a:r>
              <a:rPr lang="it-IT" sz="2000" b="1" dirty="0"/>
              <a:t>Essendo diverse le ideologie, diversi saranno i modelli e diverse le indicazioni per la politica economica, riassumendo:</a:t>
            </a:r>
            <a:endParaRPr lang="it-IT" sz="2000" dirty="0"/>
          </a:p>
          <a:p>
            <a:r>
              <a:rPr lang="it-IT" sz="2000" dirty="0"/>
              <a:t>La lettura del modello di PE può essere secondo il testo di riferimento </a:t>
            </a:r>
            <a:r>
              <a:rPr lang="it-IT" sz="2000" dirty="0" err="1"/>
              <a:t>Bénassy-Queré</a:t>
            </a:r>
            <a:r>
              <a:rPr lang="it-IT" sz="2000" dirty="0"/>
              <a:t> et al (2019) e come già visto alla slide 4:</a:t>
            </a:r>
          </a:p>
          <a:p>
            <a:pPr lvl="1">
              <a:lnSpc>
                <a:spcPct val="90000"/>
              </a:lnSpc>
            </a:pPr>
            <a:r>
              <a:rPr lang="it-IT" sz="2000" dirty="0">
                <a:solidFill>
                  <a:srgbClr val="FF0000"/>
                </a:solidFill>
              </a:rPr>
              <a:t>Positiva</a:t>
            </a:r>
            <a:r>
              <a:rPr lang="it-IT" sz="2000" dirty="0"/>
              <a:t> (che cosa succede? Perché? In che modo i PM agiscono nella realtà? vincoli istituzionali e le pressioni politiche li condizionano: Analisi del processo decisorio)</a:t>
            </a:r>
          </a:p>
          <a:p>
            <a:pPr lvl="1">
              <a:lnSpc>
                <a:spcPct val="90000"/>
              </a:lnSpc>
            </a:pPr>
            <a:r>
              <a:rPr lang="it-IT" sz="2000" dirty="0">
                <a:solidFill>
                  <a:srgbClr val="FF0000"/>
                </a:solidFill>
              </a:rPr>
              <a:t>Normativa</a:t>
            </a:r>
            <a:r>
              <a:rPr lang="it-IT" sz="2000" dirty="0"/>
              <a:t> (cosa si deve fare per raggiungere un risultato? Si definisce un quadro teorico sulla base del quale il responsabile di politica economica possa assumere le decisioni più appropriate per raggiungere gli obiettivi che si è posto)</a:t>
            </a:r>
          </a:p>
          <a:p>
            <a:pPr lvl="1">
              <a:lnSpc>
                <a:spcPct val="90000"/>
              </a:lnSpc>
            </a:pPr>
            <a:r>
              <a:rPr lang="it-IT" sz="2000" dirty="0"/>
              <a:t>Quella della </a:t>
            </a:r>
            <a:r>
              <a:rPr lang="it-IT" sz="2000" dirty="0" err="1">
                <a:solidFill>
                  <a:srgbClr val="FF0000"/>
                </a:solidFill>
              </a:rPr>
              <a:t>Political</a:t>
            </a:r>
            <a:r>
              <a:rPr lang="it-IT" sz="2000" dirty="0">
                <a:solidFill>
                  <a:srgbClr val="FF0000"/>
                </a:solidFill>
              </a:rPr>
              <a:t> Economy </a:t>
            </a:r>
            <a:r>
              <a:rPr lang="it-IT" sz="2000" dirty="0"/>
              <a:t>o studio delle determinanti delle politiche economiche (che costituisce il tema principale di analisi)</a:t>
            </a:r>
          </a:p>
          <a:p>
            <a:pPr lvl="2">
              <a:lnSpc>
                <a:spcPct val="90000"/>
              </a:lnSpc>
            </a:pPr>
            <a:endParaRPr lang="it-IT" dirty="0"/>
          </a:p>
        </p:txBody>
      </p:sp>
      <p:sp>
        <p:nvSpPr>
          <p:cNvPr id="2" name="Rettangolo 1"/>
          <p:cNvSpPr/>
          <p:nvPr/>
        </p:nvSpPr>
        <p:spPr>
          <a:xfrm>
            <a:off x="4101737" y="4737463"/>
            <a:ext cx="6792686" cy="93617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egnaposto numero diapositiva 2">
            <a:extLst>
              <a:ext uri="{FF2B5EF4-FFF2-40B4-BE49-F238E27FC236}">
                <a16:creationId xmlns:a16="http://schemas.microsoft.com/office/drawing/2014/main" id="{C102F83D-85B6-4B62-A000-D47F63AD5E10}"/>
              </a:ext>
            </a:extLst>
          </p:cNvPr>
          <p:cNvSpPr>
            <a:spLocks noGrp="1"/>
          </p:cNvSpPr>
          <p:nvPr>
            <p:ph type="sldNum" sz="quarter" idx="12"/>
          </p:nvPr>
        </p:nvSpPr>
        <p:spPr/>
        <p:txBody>
          <a:bodyPr/>
          <a:lstStyle/>
          <a:p>
            <a:fld id="{A9A6D829-A7BA-4E1C-A264-FFB1E4602FB5}" type="slidenum">
              <a:rPr lang="en-US" smtClean="0"/>
              <a:t>18</a:t>
            </a:fld>
            <a:endParaRPr lang="en-US"/>
          </a:p>
        </p:txBody>
      </p:sp>
    </p:spTree>
    <p:extLst>
      <p:ext uri="{BB962C8B-B14F-4D97-AF65-F5344CB8AC3E}">
        <p14:creationId xmlns:p14="http://schemas.microsoft.com/office/powerpoint/2010/main" val="4199631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L’economia normativa: un riassunto</a:t>
            </a:r>
            <a:endParaRPr lang="en-US" dirty="0"/>
          </a:p>
        </p:txBody>
      </p:sp>
      <p:sp>
        <p:nvSpPr>
          <p:cNvPr id="3" name="Segnaposto contenuto 2"/>
          <p:cNvSpPr>
            <a:spLocks noGrp="1"/>
          </p:cNvSpPr>
          <p:nvPr>
            <p:ph idx="1"/>
          </p:nvPr>
        </p:nvSpPr>
        <p:spPr/>
        <p:txBody>
          <a:bodyPr>
            <a:normAutofit/>
          </a:bodyPr>
          <a:lstStyle/>
          <a:p>
            <a:r>
              <a:rPr lang="it-IT" dirty="0"/>
              <a:t>Il primo punto che la PE deve chiarire è di quale </a:t>
            </a:r>
            <a:r>
              <a:rPr lang="it-IT" dirty="0">
                <a:solidFill>
                  <a:srgbClr val="FF0000"/>
                </a:solidFill>
              </a:rPr>
              <a:t>metrica</a:t>
            </a:r>
            <a:r>
              <a:rPr lang="it-IT" dirty="0"/>
              <a:t> si dispone per comparare situazioni differenti. Se la scelta viene operata dai governi/banche centrali (il Policy Maker), all’economista spetta il ruolo di chiarire quali siano le potenziali conseguenze. Occorre cioè stabilire un </a:t>
            </a:r>
            <a:r>
              <a:rPr lang="it-IT" dirty="0">
                <a:solidFill>
                  <a:srgbClr val="FF0000"/>
                </a:solidFill>
              </a:rPr>
              <a:t>ordine di preferenze</a:t>
            </a:r>
            <a:r>
              <a:rPr lang="it-IT" dirty="0"/>
              <a:t>.</a:t>
            </a:r>
          </a:p>
          <a:p>
            <a:r>
              <a:rPr lang="it-IT" dirty="0"/>
              <a:t>Inoltre, spesso, le soluzioni dell’economia normativa sono soluzioni di </a:t>
            </a:r>
            <a:r>
              <a:rPr lang="it-IT" dirty="0" err="1">
                <a:solidFill>
                  <a:srgbClr val="FF0000"/>
                </a:solidFill>
              </a:rPr>
              <a:t>second</a:t>
            </a:r>
            <a:r>
              <a:rPr lang="it-IT" dirty="0">
                <a:solidFill>
                  <a:srgbClr val="FF0000"/>
                </a:solidFill>
              </a:rPr>
              <a:t> best</a:t>
            </a:r>
            <a:r>
              <a:rPr lang="it-IT" dirty="0"/>
              <a:t> (mentre la soluzione proposta dalla teoria del benessere è la </a:t>
            </a:r>
            <a:r>
              <a:rPr lang="it-IT" dirty="0">
                <a:solidFill>
                  <a:srgbClr val="FF0000"/>
                </a:solidFill>
              </a:rPr>
              <a:t>Pareto-efficienza</a:t>
            </a:r>
            <a:r>
              <a:rPr lang="it-IT" dirty="0"/>
              <a:t> o </a:t>
            </a:r>
            <a:r>
              <a:rPr lang="it-IT" u="sng" dirty="0"/>
              <a:t>soluzione di first best</a:t>
            </a:r>
            <a:r>
              <a:rPr lang="it-IT" dirty="0"/>
              <a:t>). Questo risultato è determinato dai vincoli esistenti nell’economia reale, primo fra tutti quello dell’</a:t>
            </a:r>
            <a:r>
              <a:rPr lang="it-IT" dirty="0">
                <a:solidFill>
                  <a:srgbClr val="FF0000"/>
                </a:solidFill>
              </a:rPr>
              <a:t>informazione asimmetrica, </a:t>
            </a:r>
            <a:r>
              <a:rPr lang="it-IT" dirty="0">
                <a:solidFill>
                  <a:schemeClr val="tx1"/>
                </a:solidFill>
              </a:rPr>
              <a:t>ma anche</a:t>
            </a:r>
            <a:r>
              <a:rPr lang="it-IT" dirty="0">
                <a:solidFill>
                  <a:srgbClr val="FF0000"/>
                </a:solidFill>
              </a:rPr>
              <a:t> la mancanza di mercati completi</a:t>
            </a:r>
            <a:r>
              <a:rPr lang="it-IT" dirty="0"/>
              <a:t>.</a:t>
            </a:r>
          </a:p>
          <a:p>
            <a:r>
              <a:rPr lang="it-IT" dirty="0"/>
              <a:t>La questione che viene posta nella realtà è: «qual è, tenuto conto delle posizioni dei diversi attori – altri dipartimenti ministeriali, maggioranza parlamentare, opposizione, sindacati, patronati, ecc. –, il </a:t>
            </a:r>
            <a:r>
              <a:rPr lang="it-IT" dirty="0">
                <a:solidFill>
                  <a:srgbClr val="FF0000"/>
                </a:solidFill>
              </a:rPr>
              <a:t>provvedimento che presenta il miglior rapporto costo/efficacia</a:t>
            </a:r>
            <a:r>
              <a:rPr lang="it-IT" dirty="0"/>
              <a:t>, mantenendo oltretutto una certa coerenza con le opzioni del governo e gli annunci già fatti?»</a:t>
            </a:r>
            <a:endParaRPr lang="en-US" dirty="0"/>
          </a:p>
        </p:txBody>
      </p:sp>
      <p:sp>
        <p:nvSpPr>
          <p:cNvPr id="4" name="Segnaposto numero diapositiva 3">
            <a:extLst>
              <a:ext uri="{FF2B5EF4-FFF2-40B4-BE49-F238E27FC236}">
                <a16:creationId xmlns:a16="http://schemas.microsoft.com/office/drawing/2014/main" id="{B730CDC1-B854-4C5D-AE9D-23B7F96DE44E}"/>
              </a:ext>
            </a:extLst>
          </p:cNvPr>
          <p:cNvSpPr>
            <a:spLocks noGrp="1"/>
          </p:cNvSpPr>
          <p:nvPr>
            <p:ph type="sldNum" sz="quarter" idx="12"/>
          </p:nvPr>
        </p:nvSpPr>
        <p:spPr/>
        <p:txBody>
          <a:bodyPr/>
          <a:lstStyle/>
          <a:p>
            <a:fld id="{A9A6D829-A7BA-4E1C-A264-FFB1E4602FB5}" type="slidenum">
              <a:rPr lang="en-US" smtClean="0"/>
              <a:t>19</a:t>
            </a:fld>
            <a:endParaRPr lang="en-US"/>
          </a:p>
        </p:txBody>
      </p:sp>
    </p:spTree>
    <p:extLst>
      <p:ext uri="{BB962C8B-B14F-4D97-AF65-F5344CB8AC3E}">
        <p14:creationId xmlns:p14="http://schemas.microsoft.com/office/powerpoint/2010/main" val="715854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C7B685-A804-413A-A552-2FA834019BAD}"/>
              </a:ext>
            </a:extLst>
          </p:cNvPr>
          <p:cNvSpPr>
            <a:spLocks noGrp="1"/>
          </p:cNvSpPr>
          <p:nvPr>
            <p:ph type="title"/>
          </p:nvPr>
        </p:nvSpPr>
        <p:spPr/>
        <p:txBody>
          <a:bodyPr/>
          <a:lstStyle/>
          <a:p>
            <a:r>
              <a:rPr lang="it-IT" dirty="0"/>
              <a:t>Quali sono le componenti principali della Politica Economica?</a:t>
            </a:r>
            <a:endParaRPr lang="en-GB" dirty="0"/>
          </a:p>
        </p:txBody>
      </p:sp>
      <p:sp>
        <p:nvSpPr>
          <p:cNvPr id="3" name="Segnaposto contenuto 2">
            <a:extLst>
              <a:ext uri="{FF2B5EF4-FFF2-40B4-BE49-F238E27FC236}">
                <a16:creationId xmlns:a16="http://schemas.microsoft.com/office/drawing/2014/main" id="{59A52C67-A68A-49CE-971D-C07572FA6D79}"/>
              </a:ext>
            </a:extLst>
          </p:cNvPr>
          <p:cNvSpPr>
            <a:spLocks noGrp="1"/>
          </p:cNvSpPr>
          <p:nvPr>
            <p:ph idx="1"/>
          </p:nvPr>
        </p:nvSpPr>
        <p:spPr/>
        <p:txBody>
          <a:bodyPr>
            <a:normAutofit/>
          </a:bodyPr>
          <a:lstStyle/>
          <a:p>
            <a:r>
              <a:rPr lang="it-IT" sz="2400" dirty="0"/>
              <a:t>La PE nasce dall’esigenza di comprendere come le due </a:t>
            </a:r>
            <a:r>
              <a:rPr lang="it-IT" sz="2400" dirty="0">
                <a:solidFill>
                  <a:srgbClr val="0070C0"/>
                </a:solidFill>
              </a:rPr>
              <a:t>istituzioni economiche principali</a:t>
            </a:r>
            <a:r>
              <a:rPr lang="it-IT" sz="2400" dirty="0"/>
              <a:t>: </a:t>
            </a:r>
            <a:r>
              <a:rPr lang="it-IT" sz="2400" b="1" dirty="0"/>
              <a:t>Stato</a:t>
            </a:r>
            <a:r>
              <a:rPr lang="it-IT" sz="2400" dirty="0"/>
              <a:t> (</a:t>
            </a:r>
            <a:r>
              <a:rPr lang="it-IT" sz="2400" dirty="0">
                <a:solidFill>
                  <a:srgbClr val="FF0000"/>
                </a:solidFill>
              </a:rPr>
              <a:t>interesse collettivo</a:t>
            </a:r>
            <a:r>
              <a:rPr lang="it-IT" sz="2400" dirty="0"/>
              <a:t>) e </a:t>
            </a:r>
            <a:r>
              <a:rPr lang="it-IT" sz="2400" b="1" dirty="0"/>
              <a:t>Mercato</a:t>
            </a:r>
            <a:r>
              <a:rPr lang="it-IT" sz="2400" dirty="0"/>
              <a:t> (</a:t>
            </a:r>
            <a:r>
              <a:rPr lang="it-IT" sz="2400" dirty="0">
                <a:solidFill>
                  <a:srgbClr val="00B050"/>
                </a:solidFill>
              </a:rPr>
              <a:t>interesse individuale</a:t>
            </a:r>
            <a:r>
              <a:rPr lang="it-IT" sz="2400" dirty="0"/>
              <a:t>) riescano a soddisfare i </a:t>
            </a:r>
            <a:r>
              <a:rPr lang="it-IT" sz="2400" u="sng" dirty="0"/>
              <a:t>principi</a:t>
            </a:r>
            <a:r>
              <a:rPr lang="it-IT" sz="2400" dirty="0"/>
              <a:t> e gli </a:t>
            </a:r>
            <a:r>
              <a:rPr lang="it-IT" sz="2400" u="sng" dirty="0"/>
              <a:t>obiettivi</a:t>
            </a:r>
            <a:r>
              <a:rPr lang="it-IT" sz="2400" dirty="0"/>
              <a:t> verso cui una società potrebbe o dovrebbe tendere. </a:t>
            </a:r>
          </a:p>
          <a:p>
            <a:r>
              <a:rPr lang="it-IT" sz="2400" dirty="0"/>
              <a:t>La PE si svolge principalmente a livello nazionale o locale, ma è importante considerare poi le interazioni strategiche tra Paesi che tali politiche causano</a:t>
            </a:r>
          </a:p>
        </p:txBody>
      </p:sp>
    </p:spTree>
    <p:extLst>
      <p:ext uri="{BB962C8B-B14F-4D97-AF65-F5344CB8AC3E}">
        <p14:creationId xmlns:p14="http://schemas.microsoft.com/office/powerpoint/2010/main" val="25522243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Qual è quindi in sintesi il ruolo della PE?</a:t>
            </a:r>
            <a:endParaRPr lang="en-US" dirty="0"/>
          </a:p>
        </p:txBody>
      </p:sp>
      <p:sp>
        <p:nvSpPr>
          <p:cNvPr id="3" name="Segnaposto contenuto 2"/>
          <p:cNvSpPr>
            <a:spLocks noGrp="1"/>
          </p:cNvSpPr>
          <p:nvPr>
            <p:ph idx="1"/>
          </p:nvPr>
        </p:nvSpPr>
        <p:spPr/>
        <p:txBody>
          <a:bodyPr/>
          <a:lstStyle/>
          <a:p>
            <a:r>
              <a:rPr lang="it-IT" dirty="0"/>
              <a:t>Si riassume nei compiti che un decisore di PE deve essere in grado di svolgere, cioè:</a:t>
            </a:r>
          </a:p>
          <a:p>
            <a:pPr marL="514350" indent="-514350">
              <a:buFont typeface="+mj-lt"/>
              <a:buAutoNum type="arabicPeriod"/>
            </a:pPr>
            <a:r>
              <a:rPr lang="it-IT" dirty="0"/>
              <a:t>Definire e applicare le regole del gioco economico</a:t>
            </a:r>
          </a:p>
          <a:p>
            <a:pPr marL="514350" indent="-514350">
              <a:buFont typeface="+mj-lt"/>
              <a:buAutoNum type="arabicPeriod"/>
            </a:pPr>
            <a:r>
              <a:rPr lang="it-IT" dirty="0"/>
              <a:t>Tassare e spendere</a:t>
            </a:r>
          </a:p>
          <a:p>
            <a:pPr marL="514350" indent="-514350">
              <a:buFont typeface="+mj-lt"/>
              <a:buAutoNum type="arabicPeriod"/>
            </a:pPr>
            <a:r>
              <a:rPr lang="it-IT" dirty="0"/>
              <a:t>Emettere moneta e regolarne l’offerta</a:t>
            </a:r>
          </a:p>
          <a:p>
            <a:pPr marL="514350" indent="-514350">
              <a:buFont typeface="+mj-lt"/>
              <a:buAutoNum type="arabicPeriod"/>
            </a:pPr>
            <a:r>
              <a:rPr lang="it-IT" dirty="0"/>
              <a:t>Produrre beni e servizi</a:t>
            </a:r>
          </a:p>
          <a:p>
            <a:pPr marL="514350" indent="-514350">
              <a:buFont typeface="+mj-lt"/>
              <a:buAutoNum type="arabicPeriod"/>
            </a:pPr>
            <a:r>
              <a:rPr lang="it-IT" dirty="0"/>
              <a:t>Risolvere problemi (o tentare di farlo)</a:t>
            </a:r>
          </a:p>
          <a:p>
            <a:pPr marL="514350" indent="-514350">
              <a:buFont typeface="+mj-lt"/>
              <a:buAutoNum type="arabicPeriod"/>
            </a:pPr>
            <a:r>
              <a:rPr lang="it-IT" dirty="0"/>
              <a:t>Negoziare accordi con altri paesi</a:t>
            </a:r>
            <a:endParaRPr lang="en-US" dirty="0"/>
          </a:p>
        </p:txBody>
      </p:sp>
      <p:sp>
        <p:nvSpPr>
          <p:cNvPr id="4" name="Freccia in giù 3"/>
          <p:cNvSpPr/>
          <p:nvPr/>
        </p:nvSpPr>
        <p:spPr>
          <a:xfrm>
            <a:off x="6235119" y="5178512"/>
            <a:ext cx="548640" cy="2834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asellaDiTesto 4"/>
          <p:cNvSpPr txBox="1"/>
          <p:nvPr/>
        </p:nvSpPr>
        <p:spPr>
          <a:xfrm>
            <a:off x="3531593" y="5569249"/>
            <a:ext cx="7990549" cy="830997"/>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it-IT" sz="2400" dirty="0"/>
              <a:t>Tanti temi diversi: è possibile riassumerli in un unico quadro di riferimento?</a:t>
            </a:r>
            <a:endParaRPr lang="en-US" sz="2400" dirty="0"/>
          </a:p>
        </p:txBody>
      </p:sp>
      <p:sp>
        <p:nvSpPr>
          <p:cNvPr id="6" name="Segnaposto numero diapositiva 5">
            <a:extLst>
              <a:ext uri="{FF2B5EF4-FFF2-40B4-BE49-F238E27FC236}">
                <a16:creationId xmlns:a16="http://schemas.microsoft.com/office/drawing/2014/main" id="{0054B6D8-09FE-47EB-A13F-2A37E5A4B79E}"/>
              </a:ext>
            </a:extLst>
          </p:cNvPr>
          <p:cNvSpPr>
            <a:spLocks noGrp="1"/>
          </p:cNvSpPr>
          <p:nvPr>
            <p:ph type="sldNum" sz="quarter" idx="12"/>
          </p:nvPr>
        </p:nvSpPr>
        <p:spPr/>
        <p:txBody>
          <a:bodyPr/>
          <a:lstStyle/>
          <a:p>
            <a:fld id="{A9A6D829-A7BA-4E1C-A264-FFB1E4602FB5}" type="slidenum">
              <a:rPr lang="en-US" smtClean="0"/>
              <a:t>20</a:t>
            </a:fld>
            <a:endParaRPr lang="en-US"/>
          </a:p>
        </p:txBody>
      </p:sp>
    </p:spTree>
    <p:extLst>
      <p:ext uri="{BB962C8B-B14F-4D97-AF65-F5344CB8AC3E}">
        <p14:creationId xmlns:p14="http://schemas.microsoft.com/office/powerpoint/2010/main" val="3452931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2B1DF5-DE93-47FF-B985-CC6EE80DFA49}"/>
              </a:ext>
            </a:extLst>
          </p:cNvPr>
          <p:cNvSpPr>
            <a:spLocks noGrp="1"/>
          </p:cNvSpPr>
          <p:nvPr>
            <p:ph type="title"/>
          </p:nvPr>
        </p:nvSpPr>
        <p:spPr/>
        <p:txBody>
          <a:bodyPr/>
          <a:lstStyle/>
          <a:p>
            <a:r>
              <a:rPr lang="it-IT" dirty="0"/>
              <a:t>La politica economica internazionale</a:t>
            </a:r>
            <a:endParaRPr lang="en-GB" dirty="0"/>
          </a:p>
        </p:txBody>
      </p:sp>
      <p:sp>
        <p:nvSpPr>
          <p:cNvPr id="3" name="Segnaposto testo 2">
            <a:extLst>
              <a:ext uri="{FF2B5EF4-FFF2-40B4-BE49-F238E27FC236}">
                <a16:creationId xmlns:a16="http://schemas.microsoft.com/office/drawing/2014/main" id="{E310C624-BBDD-46BD-8B42-3971770B3B3B}"/>
              </a:ext>
            </a:extLst>
          </p:cNvPr>
          <p:cNvSpPr>
            <a:spLocks noGrp="1"/>
          </p:cNvSpPr>
          <p:nvPr>
            <p:ph type="body" idx="1"/>
          </p:nvPr>
        </p:nvSpPr>
        <p:spPr/>
        <p:txBody>
          <a:bodyPr/>
          <a:lstStyle/>
          <a:p>
            <a:r>
              <a:rPr lang="it-IT" dirty="0"/>
              <a:t>PARTE II</a:t>
            </a:r>
            <a:endParaRPr lang="en-GB" dirty="0"/>
          </a:p>
        </p:txBody>
      </p:sp>
    </p:spTree>
    <p:extLst>
      <p:ext uri="{BB962C8B-B14F-4D97-AF65-F5344CB8AC3E}">
        <p14:creationId xmlns:p14="http://schemas.microsoft.com/office/powerpoint/2010/main" val="13446568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7FE7FA-D853-4A18-87A2-E1204F1721D2}"/>
              </a:ext>
            </a:extLst>
          </p:cNvPr>
          <p:cNvSpPr>
            <a:spLocks noGrp="1"/>
          </p:cNvSpPr>
          <p:nvPr>
            <p:ph type="title"/>
          </p:nvPr>
        </p:nvSpPr>
        <p:spPr/>
        <p:txBody>
          <a:bodyPr>
            <a:normAutofit/>
          </a:bodyPr>
          <a:lstStyle/>
          <a:p>
            <a:r>
              <a:rPr lang="it-IT" dirty="0"/>
              <a:t>Una breve introduzione: obiettivo del corso</a:t>
            </a:r>
          </a:p>
        </p:txBody>
      </p:sp>
      <p:sp>
        <p:nvSpPr>
          <p:cNvPr id="3" name="Segnaposto contenuto 2">
            <a:extLst>
              <a:ext uri="{FF2B5EF4-FFF2-40B4-BE49-F238E27FC236}">
                <a16:creationId xmlns:a16="http://schemas.microsoft.com/office/drawing/2014/main" id="{6127DB7C-0368-4DBE-BFD9-104A4389740E}"/>
              </a:ext>
            </a:extLst>
          </p:cNvPr>
          <p:cNvSpPr>
            <a:spLocks noGrp="1"/>
          </p:cNvSpPr>
          <p:nvPr>
            <p:ph idx="1"/>
          </p:nvPr>
        </p:nvSpPr>
        <p:spPr/>
        <p:txBody>
          <a:bodyPr>
            <a:normAutofit fontScale="92500" lnSpcReduction="10000"/>
          </a:bodyPr>
          <a:lstStyle/>
          <a:p>
            <a:r>
              <a:rPr lang="it-IT" dirty="0"/>
              <a:t>Lo </a:t>
            </a:r>
            <a:r>
              <a:rPr lang="it-IT" u="sng" dirty="0"/>
              <a:t>scopo del corso </a:t>
            </a:r>
            <a:r>
              <a:rPr lang="it-IT" dirty="0"/>
              <a:t>è quello di esplorare il potenziale e i limiti della politica economica su un piano internazionale </a:t>
            </a:r>
          </a:p>
          <a:p>
            <a:r>
              <a:rPr lang="it-IT" dirty="0"/>
              <a:t>Oggetto della </a:t>
            </a:r>
            <a:r>
              <a:rPr lang="it-IT" b="1" dirty="0"/>
              <a:t>Politica Economica Internazionale </a:t>
            </a:r>
            <a:r>
              <a:rPr lang="it-IT" dirty="0"/>
              <a:t>in particolare</a:t>
            </a:r>
            <a:r>
              <a:rPr lang="it-IT" b="1" dirty="0"/>
              <a:t> </a:t>
            </a:r>
            <a:r>
              <a:rPr lang="it-IT" dirty="0"/>
              <a:t>è lo studio delle </a:t>
            </a:r>
            <a:r>
              <a:rPr lang="it-IT" dirty="0">
                <a:solidFill>
                  <a:srgbClr val="FF0000"/>
                </a:solidFill>
              </a:rPr>
              <a:t>interdipendenze economiche</a:t>
            </a:r>
            <a:r>
              <a:rPr lang="it-IT" dirty="0"/>
              <a:t> e dei </a:t>
            </a:r>
            <a:r>
              <a:rPr lang="it-IT" dirty="0">
                <a:solidFill>
                  <a:srgbClr val="FF0000"/>
                </a:solidFill>
              </a:rPr>
              <a:t>«meccanismi di cooperazione»</a:t>
            </a:r>
            <a:r>
              <a:rPr lang="it-IT" dirty="0"/>
              <a:t> dei sistemi economici in </a:t>
            </a:r>
            <a:r>
              <a:rPr lang="it-IT" dirty="0">
                <a:solidFill>
                  <a:srgbClr val="FF0000"/>
                </a:solidFill>
              </a:rPr>
              <a:t>«interazione reciproca» </a:t>
            </a:r>
            <a:r>
              <a:rPr lang="it-IT" dirty="0"/>
              <a:t>Montalbano P. e Triulzi U. (2012).</a:t>
            </a:r>
          </a:p>
          <a:p>
            <a:r>
              <a:rPr lang="it-IT" dirty="0"/>
              <a:t>Il nostro «piano internazionale» sarà soprattutto l’Unione Europea e le relazioni della stessa con gli altri Paesi o le altre Aree/Regioni estere</a:t>
            </a:r>
          </a:p>
          <a:p>
            <a:r>
              <a:rPr lang="it-IT" dirty="0"/>
              <a:t>Le politiche economiche servono in generale a porre rimedio a fallimenti dei mercati, i più importanti sono:</a:t>
            </a:r>
          </a:p>
          <a:p>
            <a:pPr lvl="1"/>
            <a:r>
              <a:rPr lang="it-IT" dirty="0"/>
              <a:t>Le politiche distributive</a:t>
            </a:r>
          </a:p>
          <a:p>
            <a:pPr lvl="1"/>
            <a:r>
              <a:rPr lang="it-IT" dirty="0"/>
              <a:t>Le politiche di bilancio</a:t>
            </a:r>
          </a:p>
          <a:p>
            <a:pPr lvl="1"/>
            <a:r>
              <a:rPr lang="it-IT" dirty="0"/>
              <a:t>Le politiche monetarie e finanziarie</a:t>
            </a:r>
          </a:p>
          <a:p>
            <a:pPr lvl="1"/>
            <a:r>
              <a:rPr lang="it-IT" dirty="0"/>
              <a:t>Le politiche valutarie e commerciali</a:t>
            </a:r>
          </a:p>
          <a:p>
            <a:pPr lvl="1"/>
            <a:r>
              <a:rPr lang="it-IT" dirty="0"/>
              <a:t>Le politiche del lavoro e della crescita</a:t>
            </a:r>
          </a:p>
          <a:p>
            <a:r>
              <a:rPr lang="it-IT" dirty="0"/>
              <a:t>Molto importanti sono i risultati che si possono ottenere dalle loro interazioni e i limiti dell’azione pubblica in questo contesto</a:t>
            </a:r>
          </a:p>
          <a:p>
            <a:endParaRPr lang="it-IT" dirty="0"/>
          </a:p>
        </p:txBody>
      </p:sp>
    </p:spTree>
    <p:extLst>
      <p:ext uri="{BB962C8B-B14F-4D97-AF65-F5344CB8AC3E}">
        <p14:creationId xmlns:p14="http://schemas.microsoft.com/office/powerpoint/2010/main" val="40556550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EFB6D9-FD4B-4236-91CE-35C556F4CC88}"/>
              </a:ext>
            </a:extLst>
          </p:cNvPr>
          <p:cNvSpPr>
            <a:spLocks noGrp="1"/>
          </p:cNvSpPr>
          <p:nvPr>
            <p:ph type="title"/>
          </p:nvPr>
        </p:nvSpPr>
        <p:spPr/>
        <p:txBody>
          <a:bodyPr>
            <a:normAutofit/>
          </a:bodyPr>
          <a:lstStyle/>
          <a:p>
            <a:r>
              <a:rPr lang="it-IT" dirty="0"/>
              <a:t>I TRILEMMI: come coordinare le politiche economiche in ambito europeo?</a:t>
            </a:r>
          </a:p>
        </p:txBody>
      </p:sp>
      <p:sp>
        <p:nvSpPr>
          <p:cNvPr id="3" name="Segnaposto contenuto 2">
            <a:extLst>
              <a:ext uri="{FF2B5EF4-FFF2-40B4-BE49-F238E27FC236}">
                <a16:creationId xmlns:a16="http://schemas.microsoft.com/office/drawing/2014/main" id="{83AA0BF2-4222-4734-BEBD-E9C8DBAC172C}"/>
              </a:ext>
            </a:extLst>
          </p:cNvPr>
          <p:cNvSpPr>
            <a:spLocks noGrp="1"/>
          </p:cNvSpPr>
          <p:nvPr>
            <p:ph idx="1"/>
          </p:nvPr>
        </p:nvSpPr>
        <p:spPr/>
        <p:txBody>
          <a:bodyPr/>
          <a:lstStyle/>
          <a:p>
            <a:pPr marL="0" indent="0" algn="ctr">
              <a:buNone/>
            </a:pPr>
            <a:r>
              <a:rPr lang="it-IT" dirty="0"/>
              <a:t>I TRILEMMI DELLA PEI</a:t>
            </a:r>
          </a:p>
          <a:p>
            <a:pPr marL="0" indent="0" algn="ctr">
              <a:buNone/>
            </a:pPr>
            <a:endParaRPr lang="it-IT" dirty="0"/>
          </a:p>
          <a:p>
            <a:r>
              <a:rPr lang="it-IT" dirty="0"/>
              <a:t>I trilemmi sulla scelta delle politiche economiche più adatte vengono spesso evocati, quando un sistema economico si apre alle relazioni con il resto del mondo. Citiamo i trilemmi più importanti: </a:t>
            </a:r>
          </a:p>
          <a:p>
            <a:r>
              <a:rPr lang="it-IT" dirty="0"/>
              <a:t>Il Trilemma (macroeconomico) di </a:t>
            </a:r>
            <a:r>
              <a:rPr lang="it-IT" dirty="0" err="1"/>
              <a:t>Mundell</a:t>
            </a:r>
            <a:r>
              <a:rPr lang="it-IT" dirty="0"/>
              <a:t>-Fleming (1961, 1962)</a:t>
            </a:r>
          </a:p>
          <a:p>
            <a:r>
              <a:rPr lang="it-IT" dirty="0"/>
              <a:t>Il Trilemma dell’UEM (politico-economico) di </a:t>
            </a:r>
            <a:r>
              <a:rPr lang="it-IT" dirty="0" err="1"/>
              <a:t>Rodrik</a:t>
            </a:r>
            <a:r>
              <a:rPr lang="it-IT" dirty="0"/>
              <a:t> (2000)</a:t>
            </a:r>
          </a:p>
          <a:p>
            <a:r>
              <a:rPr lang="it-IT" dirty="0"/>
              <a:t>Il Trilemma impossibile dell’Eurozona (Pisani-Ferry, 2011) e dell’UEM (</a:t>
            </a:r>
            <a:r>
              <a:rPr lang="it-IT" dirty="0" err="1"/>
              <a:t>Boitani</a:t>
            </a:r>
            <a:r>
              <a:rPr lang="it-IT" dirty="0"/>
              <a:t> A. , </a:t>
            </a:r>
            <a:r>
              <a:rPr lang="it-IT" dirty="0" err="1"/>
              <a:t>Tamborini</a:t>
            </a:r>
            <a:r>
              <a:rPr lang="it-IT" dirty="0"/>
              <a:t> R., 2021)</a:t>
            </a:r>
          </a:p>
        </p:txBody>
      </p:sp>
    </p:spTree>
    <p:extLst>
      <p:ext uri="{BB962C8B-B14F-4D97-AF65-F5344CB8AC3E}">
        <p14:creationId xmlns:p14="http://schemas.microsoft.com/office/powerpoint/2010/main" val="37954424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15C638-78E0-4537-8486-5E102144A42E}"/>
              </a:ext>
            </a:extLst>
          </p:cNvPr>
          <p:cNvSpPr>
            <a:spLocks noGrp="1"/>
          </p:cNvSpPr>
          <p:nvPr>
            <p:ph type="title"/>
          </p:nvPr>
        </p:nvSpPr>
        <p:spPr>
          <a:xfrm>
            <a:off x="61914" y="1123837"/>
            <a:ext cx="3400424" cy="4601183"/>
          </a:xfrm>
        </p:spPr>
        <p:txBody>
          <a:bodyPr>
            <a:normAutofit/>
          </a:bodyPr>
          <a:lstStyle/>
          <a:p>
            <a:r>
              <a:rPr lang="it-IT" sz="3200" dirty="0"/>
              <a:t>Il Trilemma di </a:t>
            </a:r>
            <a:r>
              <a:rPr lang="it-IT" sz="3200" dirty="0" err="1"/>
              <a:t>Mundell</a:t>
            </a:r>
            <a:r>
              <a:rPr lang="it-IT" sz="3200" dirty="0"/>
              <a:t>-Fleming: politiche macroeconomiche in Economia aperta</a:t>
            </a:r>
          </a:p>
        </p:txBody>
      </p:sp>
      <p:sp>
        <p:nvSpPr>
          <p:cNvPr id="3" name="Segnaposto contenuto 2">
            <a:extLst>
              <a:ext uri="{FF2B5EF4-FFF2-40B4-BE49-F238E27FC236}">
                <a16:creationId xmlns:a16="http://schemas.microsoft.com/office/drawing/2014/main" id="{FE27321E-CB60-4741-984E-A5BD81DCA6ED}"/>
              </a:ext>
            </a:extLst>
          </p:cNvPr>
          <p:cNvSpPr>
            <a:spLocks noGrp="1"/>
          </p:cNvSpPr>
          <p:nvPr>
            <p:ph idx="1"/>
          </p:nvPr>
        </p:nvSpPr>
        <p:spPr>
          <a:xfrm>
            <a:off x="3943350" y="293743"/>
            <a:ext cx="7360019" cy="3701883"/>
          </a:xfrm>
        </p:spPr>
        <p:txBody>
          <a:bodyPr>
            <a:normAutofit/>
          </a:bodyPr>
          <a:lstStyle/>
          <a:p>
            <a:r>
              <a:rPr lang="it-IT" dirty="0"/>
              <a:t>Secondo gli economisti R.A. </a:t>
            </a:r>
            <a:r>
              <a:rPr lang="it-IT" dirty="0" err="1"/>
              <a:t>Mundell</a:t>
            </a:r>
            <a:r>
              <a:rPr lang="it-IT" dirty="0"/>
              <a:t> (1961) e J.M. Fleming (1962) in economie aperte agli scambi con l’estero, in regime di cambi fissi o di cambi fluttuanti, sussiste il </a:t>
            </a:r>
            <a:r>
              <a:rPr lang="it-IT" dirty="0">
                <a:highlight>
                  <a:srgbClr val="FFFF00"/>
                </a:highlight>
              </a:rPr>
              <a:t>cosiddetto principio dell’impossibile trinità</a:t>
            </a:r>
            <a:r>
              <a:rPr lang="it-IT" dirty="0"/>
              <a:t>, o trilemma di M.- F., secondo il quale </a:t>
            </a:r>
            <a:r>
              <a:rPr lang="it-IT" dirty="0">
                <a:solidFill>
                  <a:srgbClr val="FF0000"/>
                </a:solidFill>
              </a:rPr>
              <a:t>non è possibile mantenere simultaneamente</a:t>
            </a:r>
            <a:r>
              <a:rPr lang="it-IT" dirty="0"/>
              <a:t> </a:t>
            </a:r>
          </a:p>
          <a:p>
            <a:pPr lvl="1"/>
            <a:r>
              <a:rPr lang="it-IT" dirty="0"/>
              <a:t>un regime di </a:t>
            </a:r>
            <a:r>
              <a:rPr lang="it-IT" b="1" dirty="0"/>
              <a:t>cambi fissi </a:t>
            </a:r>
            <a:r>
              <a:rPr lang="it-IT" dirty="0"/>
              <a:t>(politica valutaria), </a:t>
            </a:r>
          </a:p>
          <a:p>
            <a:pPr lvl="1"/>
            <a:r>
              <a:rPr lang="it-IT" dirty="0"/>
              <a:t>una </a:t>
            </a:r>
            <a:r>
              <a:rPr lang="it-IT" b="1" dirty="0"/>
              <a:t>perfetta mobilità dei capitali</a:t>
            </a:r>
            <a:r>
              <a:rPr lang="it-IT" dirty="0"/>
              <a:t> (politica finanziaria) e </a:t>
            </a:r>
          </a:p>
          <a:p>
            <a:pPr lvl="1"/>
            <a:r>
              <a:rPr lang="it-IT" dirty="0"/>
              <a:t>una </a:t>
            </a:r>
            <a:r>
              <a:rPr lang="it-IT" b="1" dirty="0"/>
              <a:t>politica monetaria indipendente</a:t>
            </a:r>
            <a:r>
              <a:rPr lang="it-IT" dirty="0"/>
              <a:t>.</a:t>
            </a:r>
          </a:p>
          <a:p>
            <a:endParaRPr lang="it-IT" dirty="0"/>
          </a:p>
        </p:txBody>
      </p:sp>
      <p:pic>
        <p:nvPicPr>
          <p:cNvPr id="5" name="Immagine 4">
            <a:extLst>
              <a:ext uri="{FF2B5EF4-FFF2-40B4-BE49-F238E27FC236}">
                <a16:creationId xmlns:a16="http://schemas.microsoft.com/office/drawing/2014/main" id="{1776AD08-DE51-449B-B3D9-F502A8B9F212}"/>
              </a:ext>
            </a:extLst>
          </p:cNvPr>
          <p:cNvPicPr>
            <a:picLocks noChangeAspect="1"/>
          </p:cNvPicPr>
          <p:nvPr/>
        </p:nvPicPr>
        <p:blipFill>
          <a:blip r:embed="rId2"/>
          <a:stretch>
            <a:fillRect/>
          </a:stretch>
        </p:blipFill>
        <p:spPr>
          <a:xfrm>
            <a:off x="5666617" y="3271838"/>
            <a:ext cx="5551388" cy="2998173"/>
          </a:xfrm>
          <a:prstGeom prst="rect">
            <a:avLst/>
          </a:prstGeom>
        </p:spPr>
      </p:pic>
      <p:sp>
        <p:nvSpPr>
          <p:cNvPr id="6" name="CasellaDiTesto 5">
            <a:extLst>
              <a:ext uri="{FF2B5EF4-FFF2-40B4-BE49-F238E27FC236}">
                <a16:creationId xmlns:a16="http://schemas.microsoft.com/office/drawing/2014/main" id="{7C628A04-2108-4AD6-AD71-9BCE9BD2E002}"/>
              </a:ext>
            </a:extLst>
          </p:cNvPr>
          <p:cNvSpPr txBox="1"/>
          <p:nvPr/>
        </p:nvSpPr>
        <p:spPr>
          <a:xfrm>
            <a:off x="7624064" y="6284892"/>
            <a:ext cx="4328160" cy="369332"/>
          </a:xfrm>
          <a:prstGeom prst="rect">
            <a:avLst/>
          </a:prstGeom>
          <a:noFill/>
        </p:spPr>
        <p:txBody>
          <a:bodyPr wrap="square" rtlCol="0">
            <a:spAutoFit/>
          </a:bodyPr>
          <a:lstStyle/>
          <a:p>
            <a:r>
              <a:rPr lang="it-IT" dirty="0">
                <a:solidFill>
                  <a:srgbClr val="FF0000"/>
                </a:solidFill>
              </a:rPr>
              <a:t>= restrizione nella mobilità dei capitali</a:t>
            </a:r>
          </a:p>
        </p:txBody>
      </p:sp>
      <p:sp>
        <p:nvSpPr>
          <p:cNvPr id="7" name="Freccia angolare bidirezionale 6">
            <a:extLst>
              <a:ext uri="{FF2B5EF4-FFF2-40B4-BE49-F238E27FC236}">
                <a16:creationId xmlns:a16="http://schemas.microsoft.com/office/drawing/2014/main" id="{FA7AEEA9-0734-4FE3-AFBA-CBA59E2DABA7}"/>
              </a:ext>
            </a:extLst>
          </p:cNvPr>
          <p:cNvSpPr/>
          <p:nvPr/>
        </p:nvSpPr>
        <p:spPr>
          <a:xfrm rot="18594935">
            <a:off x="10135617" y="5153152"/>
            <a:ext cx="430784" cy="755904"/>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6510058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92E717-4CB0-4560-BDB9-C2057D4D0DD9}"/>
              </a:ext>
            </a:extLst>
          </p:cNvPr>
          <p:cNvSpPr>
            <a:spLocks noGrp="1"/>
          </p:cNvSpPr>
          <p:nvPr>
            <p:ph type="title"/>
          </p:nvPr>
        </p:nvSpPr>
        <p:spPr/>
        <p:txBody>
          <a:bodyPr>
            <a:normAutofit fontScale="90000"/>
          </a:bodyPr>
          <a:lstStyle/>
          <a:p>
            <a:r>
              <a:rPr lang="it-IT" sz="3600" b="1" dirty="0"/>
              <a:t>Il Trilemma di </a:t>
            </a:r>
            <a:r>
              <a:rPr lang="it-IT" sz="3600" b="1" dirty="0" err="1"/>
              <a:t>Rodrik</a:t>
            </a:r>
            <a:r>
              <a:rPr lang="it-IT" sz="3600" dirty="0"/>
              <a:t>: Globalizzazione-democrazia-federalismo</a:t>
            </a:r>
            <a:br>
              <a:rPr lang="it-IT" sz="3600" dirty="0"/>
            </a:br>
            <a:br>
              <a:rPr lang="it-IT" sz="3600" dirty="0"/>
            </a:br>
            <a:br>
              <a:rPr lang="it-IT" sz="3600" dirty="0"/>
            </a:br>
            <a:r>
              <a:rPr lang="en-US" sz="1800" dirty="0"/>
              <a:t>How Far Will International Economic</a:t>
            </a:r>
            <a:br>
              <a:rPr lang="en-US" sz="1800" dirty="0"/>
            </a:br>
            <a:r>
              <a:rPr lang="it-IT" sz="1800" dirty="0"/>
              <a:t>Integration Go?</a:t>
            </a:r>
            <a:br>
              <a:rPr lang="it-IT" sz="1800" dirty="0"/>
            </a:br>
            <a:r>
              <a:rPr lang="en-US" sz="1800" i="1" dirty="0"/>
              <a:t>Journal of Economic Perspectives</a:t>
            </a:r>
            <a:r>
              <a:rPr lang="en-US" sz="1800" dirty="0"/>
              <a:t>—</a:t>
            </a:r>
            <a:r>
              <a:rPr lang="en-US" sz="1800" i="1" dirty="0"/>
              <a:t>Volume 14, Number 1</a:t>
            </a:r>
            <a:r>
              <a:rPr lang="en-US" sz="1800" dirty="0"/>
              <a:t>—</a:t>
            </a:r>
            <a:r>
              <a:rPr lang="en-US" sz="1800" i="1" dirty="0"/>
              <a:t>Winter 2000</a:t>
            </a:r>
            <a:r>
              <a:rPr lang="en-US" sz="1800" dirty="0"/>
              <a:t>—</a:t>
            </a:r>
            <a:r>
              <a:rPr lang="en-US" sz="1800" i="1" dirty="0"/>
              <a:t>Pages 177-1</a:t>
            </a:r>
            <a:endParaRPr lang="it-IT" sz="1800" dirty="0"/>
          </a:p>
        </p:txBody>
      </p:sp>
      <p:sp>
        <p:nvSpPr>
          <p:cNvPr id="3" name="Segnaposto contenuto 2">
            <a:extLst>
              <a:ext uri="{FF2B5EF4-FFF2-40B4-BE49-F238E27FC236}">
                <a16:creationId xmlns:a16="http://schemas.microsoft.com/office/drawing/2014/main" id="{8155C442-633C-489B-A3E1-4FE40DDB8FDE}"/>
              </a:ext>
            </a:extLst>
          </p:cNvPr>
          <p:cNvSpPr>
            <a:spLocks noGrp="1"/>
          </p:cNvSpPr>
          <p:nvPr>
            <p:ph idx="1"/>
          </p:nvPr>
        </p:nvSpPr>
        <p:spPr>
          <a:xfrm>
            <a:off x="4219575" y="1171746"/>
            <a:ext cx="7285873" cy="2406400"/>
          </a:xfrm>
        </p:spPr>
        <p:txBody>
          <a:bodyPr>
            <a:normAutofit/>
          </a:bodyPr>
          <a:lstStyle/>
          <a:p>
            <a:r>
              <a:rPr lang="it-IT" dirty="0"/>
              <a:t>Dani </a:t>
            </a:r>
            <a:r>
              <a:rPr lang="it-IT" dirty="0" err="1"/>
              <a:t>Rodrik</a:t>
            </a:r>
            <a:r>
              <a:rPr lang="it-IT" dirty="0"/>
              <a:t> (2000) fa riferimento al concetto di «Globalizzazione» che preferisce definire «Integrazione Economica Internazionale»</a:t>
            </a:r>
          </a:p>
          <a:p>
            <a:r>
              <a:rPr lang="it-IT" dirty="0"/>
              <a:t>Il </a:t>
            </a:r>
            <a:r>
              <a:rPr lang="it-IT" b="1" dirty="0"/>
              <a:t>Trilemma per l’autore è politico </a:t>
            </a:r>
            <a:r>
              <a:rPr lang="it-IT" dirty="0"/>
              <a:t>invece, cioè non è possibile avere contemporaneamente</a:t>
            </a:r>
          </a:p>
          <a:p>
            <a:pPr lvl="1"/>
            <a:r>
              <a:rPr lang="it-IT" dirty="0"/>
              <a:t>una </a:t>
            </a:r>
            <a:r>
              <a:rPr lang="it-IT" dirty="0" err="1"/>
              <a:t>iperglobalizzazione</a:t>
            </a:r>
            <a:r>
              <a:rPr lang="it-IT" dirty="0"/>
              <a:t> dei sistemi economici, </a:t>
            </a:r>
          </a:p>
          <a:p>
            <a:pPr lvl="1"/>
            <a:r>
              <a:rPr lang="it-IT" dirty="0"/>
              <a:t>Un regime democratico e </a:t>
            </a:r>
          </a:p>
          <a:p>
            <a:pPr lvl="1"/>
            <a:r>
              <a:rPr lang="it-IT" dirty="0"/>
              <a:t>Un’autodeterminazione nazionale.</a:t>
            </a:r>
          </a:p>
        </p:txBody>
      </p:sp>
      <p:pic>
        <p:nvPicPr>
          <p:cNvPr id="5" name="Immagine 4">
            <a:extLst>
              <a:ext uri="{FF2B5EF4-FFF2-40B4-BE49-F238E27FC236}">
                <a16:creationId xmlns:a16="http://schemas.microsoft.com/office/drawing/2014/main" id="{3363B46D-CB8E-4343-A4BF-2778B8EC2168}"/>
              </a:ext>
            </a:extLst>
          </p:cNvPr>
          <p:cNvPicPr>
            <a:picLocks noChangeAspect="1"/>
          </p:cNvPicPr>
          <p:nvPr/>
        </p:nvPicPr>
        <p:blipFill>
          <a:blip r:embed="rId2"/>
          <a:stretch>
            <a:fillRect/>
          </a:stretch>
        </p:blipFill>
        <p:spPr>
          <a:xfrm>
            <a:off x="5629874" y="3928062"/>
            <a:ext cx="4689815" cy="2406400"/>
          </a:xfrm>
          <a:prstGeom prst="rect">
            <a:avLst/>
          </a:prstGeom>
        </p:spPr>
      </p:pic>
      <p:sp>
        <p:nvSpPr>
          <p:cNvPr id="6" name="CasellaDiTesto 5">
            <a:extLst>
              <a:ext uri="{FF2B5EF4-FFF2-40B4-BE49-F238E27FC236}">
                <a16:creationId xmlns:a16="http://schemas.microsoft.com/office/drawing/2014/main" id="{725CFB14-24C9-4075-B034-549D38140C88}"/>
              </a:ext>
            </a:extLst>
          </p:cNvPr>
          <p:cNvSpPr txBox="1"/>
          <p:nvPr/>
        </p:nvSpPr>
        <p:spPr>
          <a:xfrm rot="3499518">
            <a:off x="8868021" y="4906801"/>
            <a:ext cx="3092704" cy="923330"/>
          </a:xfrm>
          <a:prstGeom prst="rect">
            <a:avLst/>
          </a:prstGeom>
          <a:noFill/>
        </p:spPr>
        <p:txBody>
          <a:bodyPr wrap="square" rtlCol="0">
            <a:spAutoFit/>
          </a:bodyPr>
          <a:lstStyle/>
          <a:p>
            <a:r>
              <a:rPr lang="it-IT" dirty="0"/>
              <a:t>= rinuncia allo stato sovrano e federalismo globale</a:t>
            </a:r>
          </a:p>
        </p:txBody>
      </p:sp>
      <p:sp>
        <p:nvSpPr>
          <p:cNvPr id="7" name="CasellaDiTesto 6">
            <a:extLst>
              <a:ext uri="{FF2B5EF4-FFF2-40B4-BE49-F238E27FC236}">
                <a16:creationId xmlns:a16="http://schemas.microsoft.com/office/drawing/2014/main" id="{ADA58391-AD51-4FE7-8031-42E493A67616}"/>
              </a:ext>
            </a:extLst>
          </p:cNvPr>
          <p:cNvSpPr txBox="1"/>
          <p:nvPr/>
        </p:nvSpPr>
        <p:spPr>
          <a:xfrm rot="18273178">
            <a:off x="4083521" y="4577614"/>
            <a:ext cx="3092704" cy="646331"/>
          </a:xfrm>
          <a:prstGeom prst="rect">
            <a:avLst/>
          </a:prstGeom>
          <a:noFill/>
        </p:spPr>
        <p:txBody>
          <a:bodyPr wrap="square" rtlCol="0">
            <a:spAutoFit/>
          </a:bodyPr>
          <a:lstStyle/>
          <a:p>
            <a:r>
              <a:rPr lang="it-IT" dirty="0"/>
              <a:t>= riduzione importante della democrazia</a:t>
            </a:r>
          </a:p>
        </p:txBody>
      </p:sp>
      <p:sp>
        <p:nvSpPr>
          <p:cNvPr id="8" name="CasellaDiTesto 7">
            <a:extLst>
              <a:ext uri="{FF2B5EF4-FFF2-40B4-BE49-F238E27FC236}">
                <a16:creationId xmlns:a16="http://schemas.microsoft.com/office/drawing/2014/main" id="{0879025D-B1D6-44B0-A511-1B9969CEDED9}"/>
              </a:ext>
            </a:extLst>
          </p:cNvPr>
          <p:cNvSpPr txBox="1"/>
          <p:nvPr/>
        </p:nvSpPr>
        <p:spPr>
          <a:xfrm>
            <a:off x="6721856" y="6284533"/>
            <a:ext cx="4328160" cy="369332"/>
          </a:xfrm>
          <a:prstGeom prst="rect">
            <a:avLst/>
          </a:prstGeom>
          <a:noFill/>
        </p:spPr>
        <p:txBody>
          <a:bodyPr wrap="square" rtlCol="0">
            <a:spAutoFit/>
          </a:bodyPr>
          <a:lstStyle/>
          <a:p>
            <a:r>
              <a:rPr lang="it-IT" dirty="0">
                <a:solidFill>
                  <a:srgbClr val="FF0000"/>
                </a:solidFill>
              </a:rPr>
              <a:t>= poche  semplici regole internazionali</a:t>
            </a:r>
          </a:p>
        </p:txBody>
      </p:sp>
    </p:spTree>
    <p:extLst>
      <p:ext uri="{BB962C8B-B14F-4D97-AF65-F5344CB8AC3E}">
        <p14:creationId xmlns:p14="http://schemas.microsoft.com/office/powerpoint/2010/main" val="39044098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DB2563-C2A0-4ED2-B5DB-962C005C0404}"/>
              </a:ext>
            </a:extLst>
          </p:cNvPr>
          <p:cNvSpPr>
            <a:spLocks noGrp="1"/>
          </p:cNvSpPr>
          <p:nvPr>
            <p:ph type="title"/>
          </p:nvPr>
        </p:nvSpPr>
        <p:spPr>
          <a:xfrm>
            <a:off x="252919" y="1123838"/>
            <a:ext cx="2947482" cy="3224326"/>
          </a:xfrm>
        </p:spPr>
        <p:txBody>
          <a:bodyPr>
            <a:normAutofit/>
          </a:bodyPr>
          <a:lstStyle/>
          <a:p>
            <a:r>
              <a:rPr lang="it-IT" dirty="0"/>
              <a:t>La crisi dell’Unione Europea: SEBC e PM e debito pubblico</a:t>
            </a:r>
          </a:p>
        </p:txBody>
      </p:sp>
      <p:sp>
        <p:nvSpPr>
          <p:cNvPr id="3" name="Segnaposto contenuto 2">
            <a:extLst>
              <a:ext uri="{FF2B5EF4-FFF2-40B4-BE49-F238E27FC236}">
                <a16:creationId xmlns:a16="http://schemas.microsoft.com/office/drawing/2014/main" id="{4BCEFA1C-B1C8-424B-881E-D340484D5D50}"/>
              </a:ext>
            </a:extLst>
          </p:cNvPr>
          <p:cNvSpPr>
            <a:spLocks noGrp="1"/>
          </p:cNvSpPr>
          <p:nvPr>
            <p:ph idx="1"/>
          </p:nvPr>
        </p:nvSpPr>
        <p:spPr>
          <a:xfrm>
            <a:off x="3957639" y="803186"/>
            <a:ext cx="7442682" cy="1920964"/>
          </a:xfrm>
        </p:spPr>
        <p:txBody>
          <a:bodyPr>
            <a:normAutofit/>
          </a:bodyPr>
          <a:lstStyle/>
          <a:p>
            <a:r>
              <a:rPr lang="it-IT" dirty="0"/>
              <a:t>La crisi del 2008 porta con sé decisioni importanti sulle politiche fiscali che i singoli Stati membri devono adottare nell’ Area Valutaria Comune</a:t>
            </a:r>
          </a:p>
          <a:p>
            <a:r>
              <a:rPr lang="it-IT" dirty="0"/>
              <a:t>Obiettivo è di ridare fiducia all’Euro quale moneta unica europea di riferimento</a:t>
            </a:r>
          </a:p>
        </p:txBody>
      </p:sp>
      <p:pic>
        <p:nvPicPr>
          <p:cNvPr id="4" name="Immagine 3">
            <a:extLst>
              <a:ext uri="{FF2B5EF4-FFF2-40B4-BE49-F238E27FC236}">
                <a16:creationId xmlns:a16="http://schemas.microsoft.com/office/drawing/2014/main" id="{0C406ADA-A05E-40A1-B3DD-D928B18C9757}"/>
              </a:ext>
            </a:extLst>
          </p:cNvPr>
          <p:cNvPicPr>
            <a:picLocks noChangeAspect="1"/>
          </p:cNvPicPr>
          <p:nvPr/>
        </p:nvPicPr>
        <p:blipFill>
          <a:blip r:embed="rId2"/>
          <a:stretch>
            <a:fillRect/>
          </a:stretch>
        </p:blipFill>
        <p:spPr>
          <a:xfrm>
            <a:off x="4815949" y="2918442"/>
            <a:ext cx="5976885" cy="3287286"/>
          </a:xfrm>
          <a:prstGeom prst="rect">
            <a:avLst/>
          </a:prstGeom>
        </p:spPr>
      </p:pic>
      <p:sp>
        <p:nvSpPr>
          <p:cNvPr id="5" name="Rettangolo 4">
            <a:extLst>
              <a:ext uri="{FF2B5EF4-FFF2-40B4-BE49-F238E27FC236}">
                <a16:creationId xmlns:a16="http://schemas.microsoft.com/office/drawing/2014/main" id="{26252B88-8876-4283-96AB-4F2E13AF270A}"/>
              </a:ext>
            </a:extLst>
          </p:cNvPr>
          <p:cNvSpPr/>
          <p:nvPr/>
        </p:nvSpPr>
        <p:spPr>
          <a:xfrm>
            <a:off x="252919" y="4788707"/>
            <a:ext cx="2947482" cy="1200329"/>
          </a:xfrm>
          <a:prstGeom prst="rect">
            <a:avLst/>
          </a:prstGeom>
        </p:spPr>
        <p:txBody>
          <a:bodyPr wrap="square">
            <a:spAutoFit/>
          </a:bodyPr>
          <a:lstStyle/>
          <a:p>
            <a:r>
              <a:rPr lang="en-US" sz="1200" b="1" dirty="0"/>
              <a:t>Jean Pisani-Ferry </a:t>
            </a:r>
            <a:r>
              <a:rPr lang="en-US" sz="1200" dirty="0"/>
              <a:t>(2012), The euro crisis and the new impossible trinity</a:t>
            </a:r>
          </a:p>
          <a:p>
            <a:r>
              <a:rPr lang="en-US" sz="1200" dirty="0"/>
              <a:t>1Paper prepared for the AEEF Conference “Impact of Eurozone Debt Crisis on East Asian Countries”,</a:t>
            </a:r>
          </a:p>
          <a:p>
            <a:r>
              <a:rPr lang="en-US" sz="1200" dirty="0"/>
              <a:t>Seoul, 8-9 December 2012</a:t>
            </a:r>
            <a:endParaRPr lang="it-IT" sz="1200" dirty="0"/>
          </a:p>
        </p:txBody>
      </p:sp>
    </p:spTree>
    <p:extLst>
      <p:ext uri="{BB962C8B-B14F-4D97-AF65-F5344CB8AC3E}">
        <p14:creationId xmlns:p14="http://schemas.microsoft.com/office/powerpoint/2010/main" val="25325985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31D9D8-8EA8-419D-87BC-6388830BE7F4}"/>
              </a:ext>
            </a:extLst>
          </p:cNvPr>
          <p:cNvSpPr>
            <a:spLocks noGrp="1"/>
          </p:cNvSpPr>
          <p:nvPr>
            <p:ph type="title"/>
          </p:nvPr>
        </p:nvSpPr>
        <p:spPr/>
        <p:txBody>
          <a:bodyPr/>
          <a:lstStyle/>
          <a:p>
            <a:r>
              <a:rPr lang="it-IT" dirty="0"/>
              <a:t>Il Trilemma dell’Eurozona: Moneta unica, PM e PF</a:t>
            </a:r>
          </a:p>
        </p:txBody>
      </p:sp>
      <p:sp>
        <p:nvSpPr>
          <p:cNvPr id="3" name="Segnaposto contenuto 2">
            <a:extLst>
              <a:ext uri="{FF2B5EF4-FFF2-40B4-BE49-F238E27FC236}">
                <a16:creationId xmlns:a16="http://schemas.microsoft.com/office/drawing/2014/main" id="{9473B78F-711F-4A9C-A961-DC295E1E08F7}"/>
              </a:ext>
            </a:extLst>
          </p:cNvPr>
          <p:cNvSpPr>
            <a:spLocks noGrp="1"/>
          </p:cNvSpPr>
          <p:nvPr>
            <p:ph idx="1"/>
          </p:nvPr>
        </p:nvSpPr>
        <p:spPr/>
        <p:txBody>
          <a:bodyPr>
            <a:normAutofit/>
          </a:bodyPr>
          <a:lstStyle/>
          <a:p>
            <a:r>
              <a:rPr lang="it-IT" sz="2400" dirty="0"/>
              <a:t>La politica economica dell’Eurozona è impantanata in quello che l’economista Pisani-Ferry ha definito </a:t>
            </a:r>
            <a:r>
              <a:rPr lang="it-IT" sz="2400" dirty="0">
                <a:highlight>
                  <a:srgbClr val="FFFF00"/>
                </a:highlight>
              </a:rPr>
              <a:t>il trilemma impossibile</a:t>
            </a:r>
            <a:r>
              <a:rPr lang="it-IT" sz="2400" dirty="0"/>
              <a:t>, vale a dire </a:t>
            </a:r>
            <a:r>
              <a:rPr lang="it-IT" sz="2400" u="sng" dirty="0"/>
              <a:t>le tre caratteristiche fondanti dell’architettura dell’Euro </a:t>
            </a:r>
            <a:r>
              <a:rPr lang="it-IT" sz="2400" dirty="0"/>
              <a:t>che non sono sostenibili contemporaneamente:</a:t>
            </a:r>
          </a:p>
          <a:p>
            <a:pPr lvl="1"/>
            <a:r>
              <a:rPr lang="it-IT" sz="2400" dirty="0"/>
              <a:t>garantire il </a:t>
            </a:r>
            <a:r>
              <a:rPr lang="it-IT" sz="2400" b="1" dirty="0"/>
              <a:t>divieto</a:t>
            </a:r>
            <a:r>
              <a:rPr lang="it-IT" sz="2400" dirty="0"/>
              <a:t> per governi nazionali e istituzioni dell’Unione Europea </a:t>
            </a:r>
            <a:r>
              <a:rPr lang="it-IT" sz="2400" b="1" dirty="0"/>
              <a:t>di finanziare il debito di altri stati membri</a:t>
            </a:r>
            <a:r>
              <a:rPr lang="it-IT" sz="2400" dirty="0"/>
              <a:t>, </a:t>
            </a:r>
          </a:p>
          <a:p>
            <a:pPr lvl="1"/>
            <a:r>
              <a:rPr lang="it-IT" sz="2400" b="1" dirty="0"/>
              <a:t>vietare l’acquisto di titoli sovrani da parte della Bce </a:t>
            </a:r>
            <a:r>
              <a:rPr lang="it-IT" sz="2400" dirty="0"/>
              <a:t>ed infine</a:t>
            </a:r>
          </a:p>
          <a:p>
            <a:pPr lvl="1"/>
            <a:r>
              <a:rPr lang="it-IT" sz="2400" dirty="0"/>
              <a:t>Vietare la detenzione da parte delle </a:t>
            </a:r>
            <a:r>
              <a:rPr lang="it-IT" sz="2400" b="1" dirty="0"/>
              <a:t>banche</a:t>
            </a:r>
            <a:r>
              <a:rPr lang="it-IT" sz="2400" dirty="0"/>
              <a:t> di titoli pubblici </a:t>
            </a:r>
            <a:r>
              <a:rPr lang="it-IT" sz="2400" b="1" dirty="0"/>
              <a:t>del proprio stato nazionale in proporzioni eccessive</a:t>
            </a:r>
            <a:r>
              <a:rPr lang="it-IT" sz="2400" dirty="0"/>
              <a:t>.</a:t>
            </a:r>
          </a:p>
        </p:txBody>
      </p:sp>
    </p:spTree>
    <p:extLst>
      <p:ext uri="{BB962C8B-B14F-4D97-AF65-F5344CB8AC3E}">
        <p14:creationId xmlns:p14="http://schemas.microsoft.com/office/powerpoint/2010/main" val="9804763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8A0F13-8F16-40EB-8878-F3328603C371}"/>
              </a:ext>
            </a:extLst>
          </p:cNvPr>
          <p:cNvSpPr>
            <a:spLocks noGrp="1"/>
          </p:cNvSpPr>
          <p:nvPr>
            <p:ph type="title"/>
          </p:nvPr>
        </p:nvSpPr>
        <p:spPr/>
        <p:txBody>
          <a:bodyPr/>
          <a:lstStyle/>
          <a:p>
            <a:r>
              <a:rPr lang="it-IT" dirty="0"/>
              <a:t>Il Trilemma dell’UEM</a:t>
            </a:r>
          </a:p>
        </p:txBody>
      </p:sp>
      <p:sp>
        <p:nvSpPr>
          <p:cNvPr id="3" name="Segnaposto contenuto 2">
            <a:extLst>
              <a:ext uri="{FF2B5EF4-FFF2-40B4-BE49-F238E27FC236}">
                <a16:creationId xmlns:a16="http://schemas.microsoft.com/office/drawing/2014/main" id="{9C094530-069F-4ED5-A129-E336C42B8F8A}"/>
              </a:ext>
            </a:extLst>
          </p:cNvPr>
          <p:cNvSpPr>
            <a:spLocks noGrp="1"/>
          </p:cNvSpPr>
          <p:nvPr>
            <p:ph idx="1"/>
          </p:nvPr>
        </p:nvSpPr>
        <p:spPr>
          <a:xfrm>
            <a:off x="3943351" y="4234933"/>
            <a:ext cx="7456970" cy="2251211"/>
          </a:xfrm>
        </p:spPr>
        <p:txBody>
          <a:bodyPr>
            <a:normAutofit fontScale="92500" lnSpcReduction="20000"/>
          </a:bodyPr>
          <a:lstStyle/>
          <a:p>
            <a:r>
              <a:rPr lang="it-IT" dirty="0"/>
              <a:t>«Se UEM è colpita da importanti shock sistemici si possono »salvare« solo due dei suoi tre pilastri: </a:t>
            </a:r>
          </a:p>
          <a:p>
            <a:r>
              <a:rPr lang="it-IT" dirty="0"/>
              <a:t>1) </a:t>
            </a:r>
            <a:r>
              <a:rPr lang="it-IT" b="1" dirty="0"/>
              <a:t>l’integrità  e irreversibilità dell’Unione Monetaria</a:t>
            </a:r>
            <a:r>
              <a:rPr lang="it-IT" dirty="0"/>
              <a:t>; </a:t>
            </a:r>
          </a:p>
          <a:p>
            <a:r>
              <a:rPr lang="it-IT" dirty="0"/>
              <a:t>2) </a:t>
            </a:r>
            <a:r>
              <a:rPr lang="it-IT" b="1" dirty="0"/>
              <a:t>l’ortodossia monetaria </a:t>
            </a:r>
            <a:r>
              <a:rPr lang="it-IT" dirty="0"/>
              <a:t>(priorità della stabilità dei prezzi e divieto di monetizzazione dei debiti pubblici); </a:t>
            </a:r>
          </a:p>
          <a:p>
            <a:r>
              <a:rPr lang="it-IT" dirty="0"/>
              <a:t>3) </a:t>
            </a:r>
            <a:r>
              <a:rPr lang="it-IT" b="1" dirty="0"/>
              <a:t>l’ortodossia fiscale </a:t>
            </a:r>
            <a:r>
              <a:rPr lang="it-IT" dirty="0"/>
              <a:t>(sovranità fiscale nazionale, sottoposta solo a vincoli di deficit e debito, con l’aggiunta di disciplina di mercato sul debito).»</a:t>
            </a:r>
          </a:p>
        </p:txBody>
      </p:sp>
      <p:pic>
        <p:nvPicPr>
          <p:cNvPr id="5" name="Immagine 4">
            <a:extLst>
              <a:ext uri="{FF2B5EF4-FFF2-40B4-BE49-F238E27FC236}">
                <a16:creationId xmlns:a16="http://schemas.microsoft.com/office/drawing/2014/main" id="{CCB98745-399B-4B72-898A-F229E7F65DED}"/>
              </a:ext>
            </a:extLst>
          </p:cNvPr>
          <p:cNvPicPr>
            <a:picLocks noChangeAspect="1"/>
          </p:cNvPicPr>
          <p:nvPr/>
        </p:nvPicPr>
        <p:blipFill>
          <a:blip r:embed="rId2"/>
          <a:stretch>
            <a:fillRect/>
          </a:stretch>
        </p:blipFill>
        <p:spPr>
          <a:xfrm>
            <a:off x="5360099" y="415327"/>
            <a:ext cx="3726688" cy="3681175"/>
          </a:xfrm>
          <a:prstGeom prst="rect">
            <a:avLst/>
          </a:prstGeom>
        </p:spPr>
      </p:pic>
      <p:sp>
        <p:nvSpPr>
          <p:cNvPr id="6" name="Rettangolo 5">
            <a:extLst>
              <a:ext uri="{FF2B5EF4-FFF2-40B4-BE49-F238E27FC236}">
                <a16:creationId xmlns:a16="http://schemas.microsoft.com/office/drawing/2014/main" id="{153D9337-838F-4032-B7E5-D2D96C0265FA}"/>
              </a:ext>
            </a:extLst>
          </p:cNvPr>
          <p:cNvSpPr/>
          <p:nvPr/>
        </p:nvSpPr>
        <p:spPr>
          <a:xfrm>
            <a:off x="9206357" y="3371553"/>
            <a:ext cx="2298898" cy="523220"/>
          </a:xfrm>
          <a:prstGeom prst="rect">
            <a:avLst/>
          </a:prstGeom>
        </p:spPr>
        <p:txBody>
          <a:bodyPr wrap="square">
            <a:spAutoFit/>
          </a:bodyPr>
          <a:lstStyle/>
          <a:p>
            <a:r>
              <a:rPr lang="it-IT" sz="1400" i="1" dirty="0">
                <a:latin typeface="Calibri" panose="020F0502020204030204" pitchFamily="34" charset="0"/>
                <a:ea typeface="Calibri" panose="020F0502020204030204" pitchFamily="34" charset="0"/>
                <a:cs typeface="Times New Roman" panose="02020603050405020304" pitchFamily="18" charset="0"/>
              </a:rPr>
              <a:t>Fonte: </a:t>
            </a:r>
            <a:r>
              <a:rPr lang="it-IT" sz="1400" i="1" dirty="0" err="1">
                <a:latin typeface="Calibri" panose="020F0502020204030204" pitchFamily="34" charset="0"/>
                <a:ea typeface="Calibri" panose="020F0502020204030204" pitchFamily="34" charset="0"/>
                <a:cs typeface="Times New Roman" panose="02020603050405020304" pitchFamily="18" charset="0"/>
              </a:rPr>
              <a:t>Boitani</a:t>
            </a:r>
            <a:r>
              <a:rPr lang="it-IT" sz="1400" i="1" dirty="0">
                <a:latin typeface="Calibri" panose="020F0502020204030204" pitchFamily="34" charset="0"/>
                <a:ea typeface="Calibri" panose="020F0502020204030204" pitchFamily="34" charset="0"/>
                <a:cs typeface="Times New Roman" panose="02020603050405020304" pitchFamily="18" charset="0"/>
              </a:rPr>
              <a:t>  e </a:t>
            </a:r>
            <a:r>
              <a:rPr lang="it-IT" sz="1400" i="1" dirty="0" err="1">
                <a:latin typeface="Calibri" panose="020F0502020204030204" pitchFamily="34" charset="0"/>
                <a:ea typeface="Calibri" panose="020F0502020204030204" pitchFamily="34" charset="0"/>
                <a:cs typeface="Times New Roman" panose="02020603050405020304" pitchFamily="18" charset="0"/>
              </a:rPr>
              <a:t>Tamborini</a:t>
            </a:r>
            <a:r>
              <a:rPr lang="it-IT" sz="1400" i="1" dirty="0">
                <a:latin typeface="Calibri" panose="020F0502020204030204" pitchFamily="34" charset="0"/>
                <a:ea typeface="Calibri" panose="020F0502020204030204" pitchFamily="34" charset="0"/>
                <a:cs typeface="Times New Roman" panose="02020603050405020304" pitchFamily="18" charset="0"/>
              </a:rPr>
              <a:t> (2021), p.3</a:t>
            </a:r>
            <a:endParaRPr lang="it-IT" sz="1400" i="1" dirty="0"/>
          </a:p>
        </p:txBody>
      </p:sp>
      <p:sp>
        <p:nvSpPr>
          <p:cNvPr id="7" name="Esplosione: 14 punte 6">
            <a:extLst>
              <a:ext uri="{FF2B5EF4-FFF2-40B4-BE49-F238E27FC236}">
                <a16:creationId xmlns:a16="http://schemas.microsoft.com/office/drawing/2014/main" id="{CEAEDA23-96B8-4F5C-AD31-F7BBA7BB5AE2}"/>
              </a:ext>
            </a:extLst>
          </p:cNvPr>
          <p:cNvSpPr/>
          <p:nvPr/>
        </p:nvSpPr>
        <p:spPr>
          <a:xfrm>
            <a:off x="8961120" y="244004"/>
            <a:ext cx="3144210" cy="2734908"/>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t>Soluzione?</a:t>
            </a:r>
          </a:p>
          <a:p>
            <a:pPr algn="ctr"/>
            <a:r>
              <a:rPr lang="it-IT" dirty="0"/>
              <a:t>Mix di politiche</a:t>
            </a:r>
          </a:p>
        </p:txBody>
      </p:sp>
      <p:sp>
        <p:nvSpPr>
          <p:cNvPr id="4" name="Rettangolo 3">
            <a:extLst>
              <a:ext uri="{FF2B5EF4-FFF2-40B4-BE49-F238E27FC236}">
                <a16:creationId xmlns:a16="http://schemas.microsoft.com/office/drawing/2014/main" id="{21BC2B06-6037-4CEE-8379-4F8712125A1F}"/>
              </a:ext>
            </a:extLst>
          </p:cNvPr>
          <p:cNvSpPr/>
          <p:nvPr/>
        </p:nvSpPr>
        <p:spPr>
          <a:xfrm>
            <a:off x="132270" y="4894023"/>
            <a:ext cx="3188780" cy="830997"/>
          </a:xfrm>
          <a:prstGeom prst="rect">
            <a:avLst/>
          </a:prstGeom>
        </p:spPr>
        <p:txBody>
          <a:bodyPr wrap="square">
            <a:spAutoFit/>
          </a:bodyPr>
          <a:lstStyle/>
          <a:p>
            <a:r>
              <a:rPr lang="it-IT" sz="1200" b="1" dirty="0"/>
              <a:t>Andrea </a:t>
            </a:r>
            <a:r>
              <a:rPr lang="it-IT" sz="1200" b="1" dirty="0" err="1"/>
              <a:t>Boitani</a:t>
            </a:r>
            <a:r>
              <a:rPr lang="it-IT" sz="1200" b="1" dirty="0"/>
              <a:t> e Roberto </a:t>
            </a:r>
            <a:r>
              <a:rPr lang="it-IT" sz="1200" b="1" dirty="0" err="1"/>
              <a:t>Tamborini</a:t>
            </a:r>
            <a:r>
              <a:rPr lang="it-IT" sz="1200" dirty="0"/>
              <a:t> (2021), RIFORMARE LE REGOLE EUROPEE, Economia e Finanza, Friedrich </a:t>
            </a:r>
            <a:r>
              <a:rPr lang="it-IT" sz="1200" dirty="0" err="1"/>
              <a:t>Ebert</a:t>
            </a:r>
            <a:r>
              <a:rPr lang="it-IT" sz="1200" dirty="0"/>
              <a:t> </a:t>
            </a:r>
            <a:r>
              <a:rPr lang="it-IT" sz="1200" dirty="0" err="1"/>
              <a:t>Stiftung</a:t>
            </a:r>
            <a:r>
              <a:rPr lang="it-IT" sz="1200" dirty="0"/>
              <a:t>, Dicembre 2021</a:t>
            </a:r>
          </a:p>
        </p:txBody>
      </p:sp>
    </p:spTree>
    <p:extLst>
      <p:ext uri="{BB962C8B-B14F-4D97-AF65-F5344CB8AC3E}">
        <p14:creationId xmlns:p14="http://schemas.microsoft.com/office/powerpoint/2010/main" val="544112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3C5FD4-CA39-42D4-B4CC-395966460D75}"/>
              </a:ext>
            </a:extLst>
          </p:cNvPr>
          <p:cNvSpPr>
            <a:spLocks noGrp="1"/>
          </p:cNvSpPr>
          <p:nvPr>
            <p:ph type="title"/>
          </p:nvPr>
        </p:nvSpPr>
        <p:spPr/>
        <p:txBody>
          <a:bodyPr/>
          <a:lstStyle/>
          <a:p>
            <a:r>
              <a:rPr lang="it-IT" dirty="0"/>
              <a:t>La soluzione 2012-2019</a:t>
            </a:r>
          </a:p>
        </p:txBody>
      </p:sp>
      <p:pic>
        <p:nvPicPr>
          <p:cNvPr id="4" name="Immagine 3">
            <a:extLst>
              <a:ext uri="{FF2B5EF4-FFF2-40B4-BE49-F238E27FC236}">
                <a16:creationId xmlns:a16="http://schemas.microsoft.com/office/drawing/2014/main" id="{7E9A3B07-47DE-4652-82C4-9EFC95907FF8}"/>
              </a:ext>
            </a:extLst>
          </p:cNvPr>
          <p:cNvPicPr>
            <a:picLocks noChangeAspect="1"/>
          </p:cNvPicPr>
          <p:nvPr/>
        </p:nvPicPr>
        <p:blipFill>
          <a:blip r:embed="rId2"/>
          <a:stretch>
            <a:fillRect/>
          </a:stretch>
        </p:blipFill>
        <p:spPr>
          <a:xfrm>
            <a:off x="3366050" y="1180987"/>
            <a:ext cx="8825950" cy="4863127"/>
          </a:xfrm>
          <a:prstGeom prst="rect">
            <a:avLst/>
          </a:prstGeom>
        </p:spPr>
      </p:pic>
      <p:sp>
        <p:nvSpPr>
          <p:cNvPr id="3" name="CasellaDiTesto 2">
            <a:extLst>
              <a:ext uri="{FF2B5EF4-FFF2-40B4-BE49-F238E27FC236}">
                <a16:creationId xmlns:a16="http://schemas.microsoft.com/office/drawing/2014/main" id="{31BAC96E-AFD0-4087-8CF4-523D7B7809AA}"/>
              </a:ext>
            </a:extLst>
          </p:cNvPr>
          <p:cNvSpPr txBox="1"/>
          <p:nvPr/>
        </p:nvSpPr>
        <p:spPr>
          <a:xfrm>
            <a:off x="4724400" y="1614488"/>
            <a:ext cx="1876425" cy="923330"/>
          </a:xfrm>
          <a:prstGeom prst="rect">
            <a:avLst/>
          </a:prstGeom>
          <a:noFill/>
        </p:spPr>
        <p:txBody>
          <a:bodyPr wrap="square" rtlCol="0">
            <a:spAutoFit/>
          </a:bodyPr>
          <a:lstStyle/>
          <a:p>
            <a:r>
              <a:rPr lang="it-IT" dirty="0"/>
              <a:t>Rilassamento dell’ortodossia monetaria</a:t>
            </a:r>
            <a:endParaRPr lang="en-GB" dirty="0"/>
          </a:p>
        </p:txBody>
      </p:sp>
    </p:spTree>
    <p:extLst>
      <p:ext uri="{BB962C8B-B14F-4D97-AF65-F5344CB8AC3E}">
        <p14:creationId xmlns:p14="http://schemas.microsoft.com/office/powerpoint/2010/main" val="2038200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51379A-FCBE-4B05-912A-F9DDF1CEA38E}"/>
              </a:ext>
            </a:extLst>
          </p:cNvPr>
          <p:cNvSpPr>
            <a:spLocks noGrp="1"/>
          </p:cNvSpPr>
          <p:nvPr>
            <p:ph type="title"/>
          </p:nvPr>
        </p:nvSpPr>
        <p:spPr/>
        <p:txBody>
          <a:bodyPr/>
          <a:lstStyle/>
          <a:p>
            <a:r>
              <a:rPr lang="it-IT" dirty="0"/>
              <a:t>Politica economica e Economia politica, quali differenze?</a:t>
            </a:r>
            <a:endParaRPr lang="en-GB" dirty="0"/>
          </a:p>
        </p:txBody>
      </p:sp>
      <p:sp>
        <p:nvSpPr>
          <p:cNvPr id="3" name="Segnaposto contenuto 2">
            <a:extLst>
              <a:ext uri="{FF2B5EF4-FFF2-40B4-BE49-F238E27FC236}">
                <a16:creationId xmlns:a16="http://schemas.microsoft.com/office/drawing/2014/main" id="{433631BD-F5E2-4629-8892-BBE4898270D0}"/>
              </a:ext>
            </a:extLst>
          </p:cNvPr>
          <p:cNvSpPr>
            <a:spLocks noGrp="1"/>
          </p:cNvSpPr>
          <p:nvPr>
            <p:ph idx="1"/>
          </p:nvPr>
        </p:nvSpPr>
        <p:spPr/>
        <p:txBody>
          <a:bodyPr/>
          <a:lstStyle/>
          <a:p>
            <a:r>
              <a:rPr lang="it-IT" b="1" dirty="0"/>
              <a:t>L’Economia Politica </a:t>
            </a:r>
            <a:r>
              <a:rPr lang="it-IT" dirty="0"/>
              <a:t>analizza le </a:t>
            </a:r>
            <a:r>
              <a:rPr lang="it-IT" b="1" dirty="0">
                <a:solidFill>
                  <a:srgbClr val="0070C0"/>
                </a:solidFill>
              </a:rPr>
              <a:t>decisioni individuali </a:t>
            </a:r>
            <a:r>
              <a:rPr lang="it-IT" dirty="0"/>
              <a:t>(micro) o aggregate (macro) degli operatori privati in materia di produzione, scambio o consumo, che si basano su obiettivi specifici (</a:t>
            </a:r>
            <a:r>
              <a:rPr lang="it-IT" dirty="0" err="1"/>
              <a:t>max</a:t>
            </a:r>
            <a:r>
              <a:rPr lang="it-IT" dirty="0"/>
              <a:t> profitto, </a:t>
            </a:r>
            <a:r>
              <a:rPr lang="it-IT" dirty="0" err="1"/>
              <a:t>min</a:t>
            </a:r>
            <a:r>
              <a:rPr lang="it-IT" dirty="0"/>
              <a:t> costi) e </a:t>
            </a:r>
            <a:r>
              <a:rPr lang="it-IT" u="sng" dirty="0"/>
              <a:t>le scelte pubbliche sono date </a:t>
            </a:r>
            <a:r>
              <a:rPr lang="it-IT" dirty="0"/>
              <a:t>(es. livello della spesa pubblica)</a:t>
            </a:r>
            <a:endParaRPr lang="en-GB" dirty="0"/>
          </a:p>
          <a:p>
            <a:r>
              <a:rPr lang="it-IT" b="1" dirty="0"/>
              <a:t>La Politica Economica </a:t>
            </a:r>
            <a:r>
              <a:rPr lang="it-IT" dirty="0"/>
              <a:t>differisce dall’economia politica perché mentre quest’ultima mira allo studio di “ciò che è”, </a:t>
            </a:r>
            <a:r>
              <a:rPr lang="it-IT" u="sng" dirty="0"/>
              <a:t>la politica economica mira allo studio di ciò che dovrebbe essere</a:t>
            </a:r>
            <a:r>
              <a:rPr lang="it-IT" dirty="0"/>
              <a:t>, o “</a:t>
            </a:r>
            <a:r>
              <a:rPr lang="it-IT" u="sng" dirty="0"/>
              <a:t>ciò che si desidererebbe fosse</a:t>
            </a:r>
            <a:r>
              <a:rPr lang="it-IT" dirty="0"/>
              <a:t>”, analizzando:</a:t>
            </a:r>
          </a:p>
          <a:p>
            <a:pPr lvl="1"/>
            <a:r>
              <a:rPr lang="it-IT" b="1" dirty="0"/>
              <a:t>Il livello delle scelte correnti dell’ente pubblico,</a:t>
            </a:r>
            <a:r>
              <a:rPr lang="it-IT" dirty="0"/>
              <a:t> dati gli obiettivi dello Stato (e sue declinazioni), del Mercato e dati i ruoli e i limiti di tali istituzioni;</a:t>
            </a:r>
          </a:p>
          <a:p>
            <a:pPr lvl="1"/>
            <a:r>
              <a:rPr lang="it-IT" b="1" dirty="0"/>
              <a:t>Il livello delle scelte istituzionali</a:t>
            </a:r>
            <a:r>
              <a:rPr lang="it-IT" dirty="0"/>
              <a:t> per il governo della collettività;</a:t>
            </a:r>
          </a:p>
          <a:p>
            <a:pPr lvl="1"/>
            <a:r>
              <a:rPr lang="it-IT" b="1" dirty="0"/>
              <a:t>Il livello delle scelte sociali</a:t>
            </a:r>
            <a:r>
              <a:rPr lang="it-IT" dirty="0"/>
              <a:t>, cioè gli obiettivi socialmente desiderabili</a:t>
            </a:r>
          </a:p>
          <a:p>
            <a:endParaRPr lang="en-GB" dirty="0"/>
          </a:p>
        </p:txBody>
      </p:sp>
    </p:spTree>
    <p:extLst>
      <p:ext uri="{BB962C8B-B14F-4D97-AF65-F5344CB8AC3E}">
        <p14:creationId xmlns:p14="http://schemas.microsoft.com/office/powerpoint/2010/main" val="13857822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6A23DC-0FA6-4112-A0B9-508A414BFCEA}"/>
              </a:ext>
            </a:extLst>
          </p:cNvPr>
          <p:cNvSpPr>
            <a:spLocks noGrp="1"/>
          </p:cNvSpPr>
          <p:nvPr>
            <p:ph type="title"/>
          </p:nvPr>
        </p:nvSpPr>
        <p:spPr/>
        <p:txBody>
          <a:bodyPr/>
          <a:lstStyle/>
          <a:p>
            <a:r>
              <a:rPr lang="it-IT" dirty="0"/>
              <a:t>La soluzione 2020…..</a:t>
            </a:r>
          </a:p>
        </p:txBody>
      </p:sp>
      <p:pic>
        <p:nvPicPr>
          <p:cNvPr id="4" name="Immagine 3">
            <a:extLst>
              <a:ext uri="{FF2B5EF4-FFF2-40B4-BE49-F238E27FC236}">
                <a16:creationId xmlns:a16="http://schemas.microsoft.com/office/drawing/2014/main" id="{066D419E-ED11-4328-8250-0E5418537EE5}"/>
              </a:ext>
            </a:extLst>
          </p:cNvPr>
          <p:cNvPicPr>
            <a:picLocks noChangeAspect="1"/>
          </p:cNvPicPr>
          <p:nvPr/>
        </p:nvPicPr>
        <p:blipFill>
          <a:blip r:embed="rId2"/>
          <a:stretch>
            <a:fillRect/>
          </a:stretch>
        </p:blipFill>
        <p:spPr>
          <a:xfrm>
            <a:off x="3514726" y="712434"/>
            <a:ext cx="8283066" cy="4731176"/>
          </a:xfrm>
          <a:prstGeom prst="rect">
            <a:avLst/>
          </a:prstGeom>
        </p:spPr>
      </p:pic>
      <p:sp>
        <p:nvSpPr>
          <p:cNvPr id="5" name="CasellaDiTesto 4">
            <a:extLst>
              <a:ext uri="{FF2B5EF4-FFF2-40B4-BE49-F238E27FC236}">
                <a16:creationId xmlns:a16="http://schemas.microsoft.com/office/drawing/2014/main" id="{0CE18EAC-FBE1-41B1-958C-147709B57FAB}"/>
              </a:ext>
            </a:extLst>
          </p:cNvPr>
          <p:cNvSpPr txBox="1"/>
          <p:nvPr/>
        </p:nvSpPr>
        <p:spPr>
          <a:xfrm>
            <a:off x="4724400" y="1614488"/>
            <a:ext cx="1876425" cy="923330"/>
          </a:xfrm>
          <a:prstGeom prst="rect">
            <a:avLst/>
          </a:prstGeom>
          <a:noFill/>
        </p:spPr>
        <p:txBody>
          <a:bodyPr wrap="square" rtlCol="0">
            <a:spAutoFit/>
          </a:bodyPr>
          <a:lstStyle/>
          <a:p>
            <a:r>
              <a:rPr lang="it-IT" dirty="0"/>
              <a:t>Rilassamento dell’ortodossia monetaria</a:t>
            </a:r>
            <a:endParaRPr lang="en-GB" dirty="0"/>
          </a:p>
        </p:txBody>
      </p:sp>
      <p:sp>
        <p:nvSpPr>
          <p:cNvPr id="6" name="CasellaDiTesto 5">
            <a:extLst>
              <a:ext uri="{FF2B5EF4-FFF2-40B4-BE49-F238E27FC236}">
                <a16:creationId xmlns:a16="http://schemas.microsoft.com/office/drawing/2014/main" id="{BA5AF38A-98A3-4A9A-837C-F8F8061CCA76}"/>
              </a:ext>
            </a:extLst>
          </p:cNvPr>
          <p:cNvSpPr txBox="1"/>
          <p:nvPr/>
        </p:nvSpPr>
        <p:spPr>
          <a:xfrm>
            <a:off x="8782050" y="1328738"/>
            <a:ext cx="1876425" cy="923330"/>
          </a:xfrm>
          <a:prstGeom prst="rect">
            <a:avLst/>
          </a:prstGeom>
          <a:noFill/>
        </p:spPr>
        <p:txBody>
          <a:bodyPr wrap="square" rtlCol="0">
            <a:spAutoFit/>
          </a:bodyPr>
          <a:lstStyle/>
          <a:p>
            <a:r>
              <a:rPr lang="it-IT" dirty="0"/>
              <a:t>Rilassamento dell’ortodossia fiscale?</a:t>
            </a:r>
            <a:endParaRPr lang="en-GB" dirty="0"/>
          </a:p>
        </p:txBody>
      </p:sp>
    </p:spTree>
    <p:extLst>
      <p:ext uri="{BB962C8B-B14F-4D97-AF65-F5344CB8AC3E}">
        <p14:creationId xmlns:p14="http://schemas.microsoft.com/office/powerpoint/2010/main" val="25543878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4E4B35-573B-46D2-B57D-9DA1C9DC03D7}"/>
              </a:ext>
            </a:extLst>
          </p:cNvPr>
          <p:cNvSpPr>
            <a:spLocks noGrp="1"/>
          </p:cNvSpPr>
          <p:nvPr>
            <p:ph type="title"/>
          </p:nvPr>
        </p:nvSpPr>
        <p:spPr/>
        <p:txBody>
          <a:bodyPr/>
          <a:lstStyle/>
          <a:p>
            <a:r>
              <a:rPr lang="it-IT" dirty="0"/>
              <a:t>Quali prospettive?</a:t>
            </a:r>
            <a:endParaRPr lang="en-GB" dirty="0"/>
          </a:p>
        </p:txBody>
      </p:sp>
      <p:sp>
        <p:nvSpPr>
          <p:cNvPr id="3" name="Segnaposto contenuto 2">
            <a:extLst>
              <a:ext uri="{FF2B5EF4-FFF2-40B4-BE49-F238E27FC236}">
                <a16:creationId xmlns:a16="http://schemas.microsoft.com/office/drawing/2014/main" id="{037DE765-CE67-4B9D-96FB-5E51BB74BF8B}"/>
              </a:ext>
            </a:extLst>
          </p:cNvPr>
          <p:cNvSpPr>
            <a:spLocks noGrp="1"/>
          </p:cNvSpPr>
          <p:nvPr>
            <p:ph idx="1"/>
          </p:nvPr>
        </p:nvSpPr>
        <p:spPr/>
        <p:txBody>
          <a:bodyPr/>
          <a:lstStyle/>
          <a:p>
            <a:r>
              <a:rPr lang="it-IT" dirty="0"/>
              <a:t>Occorre rilevare che da un quinquennio siamo esposti a shock economici (negativi) dal lato dell’offerta che non possono essere alleviati solo da politiche monetarie,</a:t>
            </a:r>
          </a:p>
          <a:p>
            <a:r>
              <a:rPr lang="it-IT" dirty="0"/>
              <a:t>Inoltre secondo molti policy maker europei, occorre guardare meno agli stati nazionali e più ai risultati della cooperazione tra stati membri….</a:t>
            </a:r>
          </a:p>
          <a:p>
            <a:pPr marL="0" indent="0">
              <a:buNone/>
            </a:pPr>
            <a:endParaRPr lang="it-IT" dirty="0"/>
          </a:p>
          <a:p>
            <a:endParaRPr lang="en-GB" dirty="0"/>
          </a:p>
        </p:txBody>
      </p:sp>
    </p:spTree>
    <p:extLst>
      <p:ext uri="{BB962C8B-B14F-4D97-AF65-F5344CB8AC3E}">
        <p14:creationId xmlns:p14="http://schemas.microsoft.com/office/powerpoint/2010/main" val="18630711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F3D716-13BF-4231-9D26-9BEE13484BB6}"/>
              </a:ext>
            </a:extLst>
          </p:cNvPr>
          <p:cNvSpPr>
            <a:spLocks noGrp="1"/>
          </p:cNvSpPr>
          <p:nvPr>
            <p:ph type="title"/>
          </p:nvPr>
        </p:nvSpPr>
        <p:spPr/>
        <p:txBody>
          <a:bodyPr/>
          <a:lstStyle/>
          <a:p>
            <a:r>
              <a:rPr lang="it-IT" dirty="0"/>
              <a:t>Un federalismo graduale e pragmatico dovrebbe comprendere i seguenti sette elementi</a:t>
            </a:r>
            <a:endParaRPr lang="en-GB" dirty="0"/>
          </a:p>
        </p:txBody>
      </p:sp>
      <p:sp>
        <p:nvSpPr>
          <p:cNvPr id="3" name="Segnaposto contenuto 2">
            <a:extLst>
              <a:ext uri="{FF2B5EF4-FFF2-40B4-BE49-F238E27FC236}">
                <a16:creationId xmlns:a16="http://schemas.microsoft.com/office/drawing/2014/main" id="{CAF28808-525A-42CD-B40F-5B350A9D3408}"/>
              </a:ext>
            </a:extLst>
          </p:cNvPr>
          <p:cNvSpPr>
            <a:spLocks noGrp="1"/>
          </p:cNvSpPr>
          <p:nvPr>
            <p:ph idx="1"/>
          </p:nvPr>
        </p:nvSpPr>
        <p:spPr/>
        <p:txBody>
          <a:bodyPr>
            <a:normAutofit fontScale="92500" lnSpcReduction="10000"/>
          </a:bodyPr>
          <a:lstStyle/>
          <a:p>
            <a:pPr marL="457200" indent="-457200">
              <a:buFont typeface="+mj-lt"/>
              <a:buAutoNum type="arabicPeriod"/>
            </a:pPr>
            <a:r>
              <a:rPr lang="it-IT" dirty="0"/>
              <a:t>Una riforma fondamentale del bilancio dell'UE basata su una capacità di bilancio centrale permanente o, almeno, ricorrente di fornire beni pubblici europei nella triplice transizione verde, digitale e sociale, sostenuta da risorse proprie credibili. Per la ricostruzione dell'Ucraina dovranno essere stanziati fondi adeguati e stabili. </a:t>
            </a:r>
          </a:p>
          <a:p>
            <a:pPr marL="457200" indent="-457200">
              <a:buFont typeface="+mj-lt"/>
              <a:buAutoNum type="arabicPeriod"/>
            </a:pPr>
            <a:r>
              <a:rPr lang="it-IT" dirty="0"/>
              <a:t>Nuove regole di bilancio per perseguire la convergenza economica e sociale all'interno dell'UE e soddisfare le condizioni necessarie per una crescita economica a lungo termine e finanze pubbliche sostenibili. </a:t>
            </a:r>
          </a:p>
          <a:p>
            <a:pPr marL="457200" indent="-457200">
              <a:buFont typeface="+mj-lt"/>
              <a:buAutoNum type="arabicPeriod"/>
            </a:pPr>
            <a:r>
              <a:rPr lang="it-IT" dirty="0"/>
              <a:t>Un passo decisivo verso la costruzione di mercati finanziari europei integrati e basati sull'emissione di un titolo del debito sicuro europeo con la definizione di un sistema di gestione delle crisi a tutti gli effetti. </a:t>
            </a:r>
          </a:p>
          <a:p>
            <a:pPr marL="457200" indent="-457200">
              <a:buFont typeface="+mj-lt"/>
              <a:buAutoNum type="arabicPeriod"/>
            </a:pPr>
            <a:r>
              <a:rPr lang="it-IT" dirty="0"/>
              <a:t>Una politica industriale che promuove il passaggio a un nuovo 'modello di business' dell'UE che combina produzioni innovative, servizi efficaci, sistemi educativi di alta qualità e lavoratori ben formati, sulla base dei successi del programma SURE lanciato durante la pandemia.</a:t>
            </a:r>
            <a:endParaRPr lang="en-GB" dirty="0"/>
          </a:p>
        </p:txBody>
      </p:sp>
    </p:spTree>
    <p:extLst>
      <p:ext uri="{BB962C8B-B14F-4D97-AF65-F5344CB8AC3E}">
        <p14:creationId xmlns:p14="http://schemas.microsoft.com/office/powerpoint/2010/main" val="33160974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BDA313-E9CB-4A72-B5E0-FB04D46BBF45}"/>
              </a:ext>
            </a:extLst>
          </p:cNvPr>
          <p:cNvSpPr>
            <a:spLocks noGrp="1"/>
          </p:cNvSpPr>
          <p:nvPr>
            <p:ph type="title"/>
          </p:nvPr>
        </p:nvSpPr>
        <p:spPr/>
        <p:txBody>
          <a:bodyPr/>
          <a:lstStyle/>
          <a:p>
            <a:r>
              <a:rPr lang="it-IT" dirty="0"/>
              <a:t>manifesto per le elezioni europee 2024</a:t>
            </a:r>
            <a:endParaRPr lang="en-GB" dirty="0"/>
          </a:p>
        </p:txBody>
      </p:sp>
      <p:sp>
        <p:nvSpPr>
          <p:cNvPr id="3" name="Segnaposto contenuto 2">
            <a:extLst>
              <a:ext uri="{FF2B5EF4-FFF2-40B4-BE49-F238E27FC236}">
                <a16:creationId xmlns:a16="http://schemas.microsoft.com/office/drawing/2014/main" id="{833E182E-8C32-457A-A012-9B5C123C468E}"/>
              </a:ext>
            </a:extLst>
          </p:cNvPr>
          <p:cNvSpPr>
            <a:spLocks noGrp="1"/>
          </p:cNvSpPr>
          <p:nvPr>
            <p:ph idx="1"/>
          </p:nvPr>
        </p:nvSpPr>
        <p:spPr/>
        <p:txBody>
          <a:bodyPr/>
          <a:lstStyle/>
          <a:p>
            <a:pPr marL="457200" indent="-457200">
              <a:buFont typeface="+mj-lt"/>
              <a:buAutoNum type="arabicPeriod" startAt="5"/>
            </a:pPr>
            <a:r>
              <a:rPr lang="it-IT" dirty="0"/>
              <a:t>Una rinnovata politica degli aiuti di Stato volta a rafforzare - e non a minare - il mercato unico e nuovi strumenti europei per salvaguardare il ruolo dell'UE nelle catene internazionali del valore. Insomma, l'obiettivo non dovrebbe essere "made in Europe", ma "made with Europe". </a:t>
            </a:r>
          </a:p>
          <a:p>
            <a:pPr marL="457200" indent="-457200">
              <a:buFont typeface="+mj-lt"/>
              <a:buAutoNum type="arabicPeriod" startAt="6"/>
            </a:pPr>
            <a:r>
              <a:rPr lang="it-IT" dirty="0"/>
              <a:t>Una strategia comune per l'istruzione e la formazione, nonché programmi concreti per l'inclusione dei migranti nei mercati del lavoro dell'UE, quale pietra miliare fondamentale di una politica dell'immigrazione dell’UE.</a:t>
            </a:r>
          </a:p>
          <a:p>
            <a:pPr marL="457200" indent="-457200">
              <a:buFont typeface="+mj-lt"/>
              <a:buAutoNum type="arabicPeriod" startAt="7"/>
            </a:pPr>
            <a:r>
              <a:rPr lang="it-IT" dirty="0"/>
              <a:t>Una politica di sicurezza e di difesa dell'UE all'interno della NATO, ma con sufficiente autonomia e visibilità, in modo da resistere a possibili nuove tendenze isolazioniste negli Stati Uniti dopo le elezioni del novembre 2024.</a:t>
            </a:r>
            <a:endParaRPr lang="en-GB" dirty="0"/>
          </a:p>
        </p:txBody>
      </p:sp>
      <p:sp>
        <p:nvSpPr>
          <p:cNvPr id="4" name="Rettangolo 3">
            <a:extLst>
              <a:ext uri="{FF2B5EF4-FFF2-40B4-BE49-F238E27FC236}">
                <a16:creationId xmlns:a16="http://schemas.microsoft.com/office/drawing/2014/main" id="{B4B52261-CA28-4676-A5BA-A1977D083B8E}"/>
              </a:ext>
            </a:extLst>
          </p:cNvPr>
          <p:cNvSpPr/>
          <p:nvPr/>
        </p:nvSpPr>
        <p:spPr>
          <a:xfrm>
            <a:off x="3695699" y="5661582"/>
            <a:ext cx="7800975" cy="369332"/>
          </a:xfrm>
          <a:prstGeom prst="rect">
            <a:avLst/>
          </a:prstGeom>
        </p:spPr>
        <p:txBody>
          <a:bodyPr wrap="square">
            <a:spAutoFit/>
          </a:bodyPr>
          <a:lstStyle/>
          <a:p>
            <a:r>
              <a:rPr lang="it-IT" dirty="0">
                <a:hlinkClick r:id="rId2"/>
              </a:rPr>
              <a:t>https://cepr.org/voxeu/columns/european-union-time-new-cold-war-manifesto</a:t>
            </a:r>
            <a:r>
              <a:rPr lang="it-IT" dirty="0"/>
              <a:t> </a:t>
            </a:r>
            <a:endParaRPr lang="en-GB" dirty="0"/>
          </a:p>
        </p:txBody>
      </p:sp>
    </p:spTree>
    <p:extLst>
      <p:ext uri="{BB962C8B-B14F-4D97-AF65-F5344CB8AC3E}">
        <p14:creationId xmlns:p14="http://schemas.microsoft.com/office/powerpoint/2010/main" val="1734905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7627E7-28FE-4A9C-AAC4-2B3287BE17ED}"/>
              </a:ext>
            </a:extLst>
          </p:cNvPr>
          <p:cNvSpPr>
            <a:spLocks noGrp="1"/>
          </p:cNvSpPr>
          <p:nvPr>
            <p:ph type="title"/>
          </p:nvPr>
        </p:nvSpPr>
        <p:spPr/>
        <p:txBody>
          <a:bodyPr>
            <a:normAutofit/>
          </a:bodyPr>
          <a:lstStyle/>
          <a:p>
            <a:r>
              <a:rPr lang="it-IT" sz="3200" dirty="0"/>
              <a:t>Il funzionamento della realtà economica: gli approcci</a:t>
            </a:r>
            <a:endParaRPr lang="en-GB" sz="3200" dirty="0"/>
          </a:p>
        </p:txBody>
      </p:sp>
      <p:sp>
        <p:nvSpPr>
          <p:cNvPr id="3" name="Segnaposto contenuto 2">
            <a:extLst>
              <a:ext uri="{FF2B5EF4-FFF2-40B4-BE49-F238E27FC236}">
                <a16:creationId xmlns:a16="http://schemas.microsoft.com/office/drawing/2014/main" id="{4C47092A-562C-471E-BDA6-1D091F41CEEC}"/>
              </a:ext>
            </a:extLst>
          </p:cNvPr>
          <p:cNvSpPr>
            <a:spLocks noGrp="1"/>
          </p:cNvSpPr>
          <p:nvPr>
            <p:ph idx="1"/>
          </p:nvPr>
        </p:nvSpPr>
        <p:spPr>
          <a:xfrm>
            <a:off x="3921520" y="682952"/>
            <a:ext cx="7315200" cy="5120640"/>
          </a:xfrm>
        </p:spPr>
        <p:txBody>
          <a:bodyPr/>
          <a:lstStyle/>
          <a:p>
            <a:r>
              <a:rPr lang="it-IT" dirty="0"/>
              <a:t>Esistono scuole di pensiero differenti sul </a:t>
            </a:r>
            <a:r>
              <a:rPr lang="it-IT" b="1" dirty="0"/>
              <a:t>funzionamento della realtà economica</a:t>
            </a:r>
            <a:r>
              <a:rPr lang="it-IT" dirty="0"/>
              <a:t> e in particolare sulla </a:t>
            </a:r>
            <a:r>
              <a:rPr lang="it-IT" b="1" dirty="0"/>
              <a:t>capacità di riequilibrio</a:t>
            </a:r>
            <a:r>
              <a:rPr lang="it-IT" dirty="0"/>
              <a:t>, i «</a:t>
            </a:r>
            <a:r>
              <a:rPr lang="it-IT" b="1" dirty="0"/>
              <a:t>fallimenti</a:t>
            </a:r>
            <a:r>
              <a:rPr lang="it-IT" dirty="0"/>
              <a:t>» e </a:t>
            </a:r>
            <a:r>
              <a:rPr lang="it-IT" b="1" dirty="0"/>
              <a:t>l'instabilità del sistema economico </a:t>
            </a:r>
          </a:p>
          <a:p>
            <a:r>
              <a:rPr lang="it-IT" dirty="0"/>
              <a:t>Scegliamo una scuola di pensiero e capiamo come si formino le preferenze sociali,</a:t>
            </a:r>
          </a:p>
          <a:p>
            <a:r>
              <a:rPr lang="it-IT" dirty="0"/>
              <a:t>Che dipendono da due approcci principali:</a:t>
            </a:r>
          </a:p>
          <a:p>
            <a:pPr lvl="1"/>
            <a:r>
              <a:rPr lang="it-IT" b="1" dirty="0">
                <a:solidFill>
                  <a:srgbClr val="0070C0"/>
                </a:solidFill>
              </a:rPr>
              <a:t>POSITIVO</a:t>
            </a:r>
            <a:r>
              <a:rPr lang="it-IT" dirty="0"/>
              <a:t> che guarda alle preferenze e/o agli obiettivi che vengono effettivamente espressi dalla società</a:t>
            </a:r>
          </a:p>
          <a:p>
            <a:pPr lvl="1"/>
            <a:r>
              <a:rPr lang="it-IT" b="1" dirty="0">
                <a:solidFill>
                  <a:srgbClr val="0070C0"/>
                </a:solidFill>
              </a:rPr>
              <a:t>NORMATIVO</a:t>
            </a:r>
            <a:r>
              <a:rPr lang="it-IT" dirty="0"/>
              <a:t>: quali preferenze/obiettivi dovrebbe avere una società, tenendo conto di qualche ipotesi/postulato di tipo etico o politico, rispetto all’interesse collettivo? In questo caso si valuterà se l’assetto istituzionale di cui si è dotata quella collettività sia o meno efficace nel soddisfare le preferenze e nel realizzare gli obiettivi</a:t>
            </a:r>
          </a:p>
          <a:p>
            <a:endParaRPr lang="en-GB" dirty="0"/>
          </a:p>
        </p:txBody>
      </p:sp>
      <p:sp>
        <p:nvSpPr>
          <p:cNvPr id="4" name="Freccia in giù 3">
            <a:extLst>
              <a:ext uri="{FF2B5EF4-FFF2-40B4-BE49-F238E27FC236}">
                <a16:creationId xmlns:a16="http://schemas.microsoft.com/office/drawing/2014/main" id="{80923FC7-E065-4749-8F16-05D6AC4C7EFB}"/>
              </a:ext>
            </a:extLst>
          </p:cNvPr>
          <p:cNvSpPr/>
          <p:nvPr/>
        </p:nvSpPr>
        <p:spPr>
          <a:xfrm>
            <a:off x="3996876" y="4880262"/>
            <a:ext cx="923108" cy="3788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CasellaDiTesto 4">
            <a:extLst>
              <a:ext uri="{FF2B5EF4-FFF2-40B4-BE49-F238E27FC236}">
                <a16:creationId xmlns:a16="http://schemas.microsoft.com/office/drawing/2014/main" id="{20173554-4200-4E1B-BE54-B305E6883530}"/>
              </a:ext>
            </a:extLst>
          </p:cNvPr>
          <p:cNvSpPr txBox="1"/>
          <p:nvPr/>
        </p:nvSpPr>
        <p:spPr>
          <a:xfrm>
            <a:off x="4176048" y="5331849"/>
            <a:ext cx="3082835" cy="923330"/>
          </a:xfrm>
          <a:prstGeom prst="rect">
            <a:avLst/>
          </a:prstGeom>
          <a:noFill/>
          <a:ln w="38100">
            <a:solidFill>
              <a:srgbClr val="00B0F0"/>
            </a:solidFill>
          </a:ln>
        </p:spPr>
        <p:txBody>
          <a:bodyPr wrap="square" rtlCol="0">
            <a:spAutoFit/>
          </a:bodyPr>
          <a:lstStyle/>
          <a:p>
            <a:pPr algn="ctr"/>
            <a:r>
              <a:rPr lang="it-IT" dirty="0">
                <a:solidFill>
                  <a:schemeClr val="tx1"/>
                </a:solidFill>
              </a:rPr>
              <a:t>ECONOMIA DEL BENESSERE O LOGICA DELLA POLITICA ECONOMICA</a:t>
            </a:r>
            <a:endParaRPr lang="en-GB" dirty="0">
              <a:solidFill>
                <a:schemeClr val="tx1"/>
              </a:solidFill>
            </a:endParaRPr>
          </a:p>
        </p:txBody>
      </p:sp>
      <p:sp>
        <p:nvSpPr>
          <p:cNvPr id="6" name="Uguale a 5">
            <a:extLst>
              <a:ext uri="{FF2B5EF4-FFF2-40B4-BE49-F238E27FC236}">
                <a16:creationId xmlns:a16="http://schemas.microsoft.com/office/drawing/2014/main" id="{08598EB0-1513-4066-AB51-3D6B30DCC795}"/>
              </a:ext>
            </a:extLst>
          </p:cNvPr>
          <p:cNvSpPr/>
          <p:nvPr/>
        </p:nvSpPr>
        <p:spPr>
          <a:xfrm>
            <a:off x="3606283" y="5495245"/>
            <a:ext cx="492035" cy="616695"/>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7" name="Freccia a destra 6">
            <a:extLst>
              <a:ext uri="{FF2B5EF4-FFF2-40B4-BE49-F238E27FC236}">
                <a16:creationId xmlns:a16="http://schemas.microsoft.com/office/drawing/2014/main" id="{0BABD744-3485-4013-8FFA-B2D2797DC247}"/>
              </a:ext>
            </a:extLst>
          </p:cNvPr>
          <p:cNvSpPr/>
          <p:nvPr/>
        </p:nvSpPr>
        <p:spPr>
          <a:xfrm>
            <a:off x="7284234" y="5574843"/>
            <a:ext cx="366246" cy="3580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CasellaDiTesto 7">
            <a:extLst>
              <a:ext uri="{FF2B5EF4-FFF2-40B4-BE49-F238E27FC236}">
                <a16:creationId xmlns:a16="http://schemas.microsoft.com/office/drawing/2014/main" id="{CC4C5471-A875-407B-8834-B0BF06D476C9}"/>
              </a:ext>
            </a:extLst>
          </p:cNvPr>
          <p:cNvSpPr txBox="1"/>
          <p:nvPr/>
        </p:nvSpPr>
        <p:spPr>
          <a:xfrm>
            <a:off x="7682252" y="5331849"/>
            <a:ext cx="1179653" cy="923330"/>
          </a:xfrm>
          <a:prstGeom prst="rect">
            <a:avLst/>
          </a:prstGeom>
          <a:noFill/>
          <a:ln w="38100">
            <a:solidFill>
              <a:srgbClr val="00B0F0"/>
            </a:solidFill>
          </a:ln>
        </p:spPr>
        <p:txBody>
          <a:bodyPr wrap="square" rtlCol="0">
            <a:spAutoFit/>
          </a:bodyPr>
          <a:lstStyle/>
          <a:p>
            <a:r>
              <a:rPr lang="it-IT" dirty="0"/>
              <a:t>CRITERI DI SCELTA SOCIALE</a:t>
            </a:r>
            <a:endParaRPr lang="en-GB" dirty="0"/>
          </a:p>
        </p:txBody>
      </p:sp>
      <p:sp>
        <p:nvSpPr>
          <p:cNvPr id="9" name="CasellaDiTesto 8">
            <a:extLst>
              <a:ext uri="{FF2B5EF4-FFF2-40B4-BE49-F238E27FC236}">
                <a16:creationId xmlns:a16="http://schemas.microsoft.com/office/drawing/2014/main" id="{9B350829-3F3B-4CBB-9872-E207A3C4AFA7}"/>
              </a:ext>
            </a:extLst>
          </p:cNvPr>
          <p:cNvSpPr txBox="1"/>
          <p:nvPr/>
        </p:nvSpPr>
        <p:spPr>
          <a:xfrm>
            <a:off x="9167283" y="5341927"/>
            <a:ext cx="2628478" cy="923330"/>
          </a:xfrm>
          <a:prstGeom prst="rect">
            <a:avLst/>
          </a:prstGeom>
          <a:noFill/>
          <a:ln w="38100">
            <a:solidFill>
              <a:srgbClr val="00B0F0"/>
            </a:solidFill>
          </a:ln>
        </p:spPr>
        <p:txBody>
          <a:bodyPr wrap="square" rtlCol="0">
            <a:spAutoFit/>
          </a:bodyPr>
          <a:lstStyle/>
          <a:p>
            <a:pPr algn="ctr"/>
            <a:r>
              <a:rPr lang="it-IT" dirty="0">
                <a:solidFill>
                  <a:schemeClr val="tx1"/>
                </a:solidFill>
              </a:rPr>
              <a:t>In base ai quali valutare i sistemi economici più desiderabili</a:t>
            </a:r>
            <a:endParaRPr lang="en-GB" dirty="0">
              <a:solidFill>
                <a:schemeClr val="tx1"/>
              </a:solidFill>
            </a:endParaRPr>
          </a:p>
        </p:txBody>
      </p:sp>
      <p:sp>
        <p:nvSpPr>
          <p:cNvPr id="10" name="Freccia a destra 9">
            <a:extLst>
              <a:ext uri="{FF2B5EF4-FFF2-40B4-BE49-F238E27FC236}">
                <a16:creationId xmlns:a16="http://schemas.microsoft.com/office/drawing/2014/main" id="{B39DA15A-2853-4368-8DC7-5D6700758D3F}"/>
              </a:ext>
            </a:extLst>
          </p:cNvPr>
          <p:cNvSpPr/>
          <p:nvPr/>
        </p:nvSpPr>
        <p:spPr>
          <a:xfrm>
            <a:off x="8893677" y="5598434"/>
            <a:ext cx="366246" cy="3580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88631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B706DF-925C-4084-A946-7E3BE11101B6}"/>
              </a:ext>
            </a:extLst>
          </p:cNvPr>
          <p:cNvSpPr>
            <a:spLocks noGrp="1"/>
          </p:cNvSpPr>
          <p:nvPr>
            <p:ph type="title"/>
          </p:nvPr>
        </p:nvSpPr>
        <p:spPr/>
        <p:txBody>
          <a:bodyPr/>
          <a:lstStyle/>
          <a:p>
            <a:r>
              <a:rPr lang="it-IT" dirty="0"/>
              <a:t>I criteri di scelta sociale: l’ordinamento sociale</a:t>
            </a:r>
            <a:endParaRPr lang="en-GB" dirty="0"/>
          </a:p>
        </p:txBody>
      </p:sp>
      <p:sp>
        <p:nvSpPr>
          <p:cNvPr id="3" name="Segnaposto contenuto 2">
            <a:extLst>
              <a:ext uri="{FF2B5EF4-FFF2-40B4-BE49-F238E27FC236}">
                <a16:creationId xmlns:a16="http://schemas.microsoft.com/office/drawing/2014/main" id="{4DEF59EC-5A6B-453F-A655-82B01112CF36}"/>
              </a:ext>
            </a:extLst>
          </p:cNvPr>
          <p:cNvSpPr>
            <a:spLocks noGrp="1"/>
          </p:cNvSpPr>
          <p:nvPr>
            <p:ph idx="1"/>
          </p:nvPr>
        </p:nvSpPr>
        <p:spPr>
          <a:xfrm>
            <a:off x="3921520" y="688150"/>
            <a:ext cx="7315200" cy="5120640"/>
          </a:xfrm>
        </p:spPr>
        <p:txBody>
          <a:bodyPr/>
          <a:lstStyle/>
          <a:p>
            <a:r>
              <a:rPr lang="it-IT" dirty="0"/>
              <a:t>L’ordinamento sociale è una </a:t>
            </a:r>
            <a:r>
              <a:rPr lang="it-IT" b="1" dirty="0"/>
              <a:t>graduatoria di situazioni </a:t>
            </a:r>
            <a:r>
              <a:rPr lang="it-IT" dirty="0"/>
              <a:t>(o stati) che possono caratterizzare una società. Individua situazioni preferite, peggiori o indifferenti rispetto ad altre. Tali ordinamenti sociali sono:</a:t>
            </a:r>
          </a:p>
          <a:p>
            <a:pPr lvl="1"/>
            <a:r>
              <a:rPr lang="it-IT" dirty="0"/>
              <a:t>DIRETTI. Si introduce un principio filosofico o etico dall’esterno (es. pari opportunità) e si ordinano su tali basi le situazioni o stati del mondo direttamente;</a:t>
            </a:r>
          </a:p>
          <a:p>
            <a:pPr lvl="1"/>
            <a:r>
              <a:rPr lang="it-IT" dirty="0"/>
              <a:t>INDIRETTI. L’ordinamento sociale si ottiene come aggregazione delle preferenze individuali, che a loro volta si basano su un principio che è quello dell’individualismo etico (tipico del liberismo proposto da A. Smith)</a:t>
            </a:r>
            <a:endParaRPr lang="en-GB" dirty="0"/>
          </a:p>
        </p:txBody>
      </p:sp>
      <p:sp>
        <p:nvSpPr>
          <p:cNvPr id="4" name="Freccia in giù 3">
            <a:extLst>
              <a:ext uri="{FF2B5EF4-FFF2-40B4-BE49-F238E27FC236}">
                <a16:creationId xmlns:a16="http://schemas.microsoft.com/office/drawing/2014/main" id="{27FD7ED5-0C32-426C-BFBC-8DC7CE8BCAA9}"/>
              </a:ext>
            </a:extLst>
          </p:cNvPr>
          <p:cNvSpPr/>
          <p:nvPr/>
        </p:nvSpPr>
        <p:spPr>
          <a:xfrm>
            <a:off x="7171509" y="4828903"/>
            <a:ext cx="592182" cy="3918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CasellaDiTesto 4">
            <a:extLst>
              <a:ext uri="{FF2B5EF4-FFF2-40B4-BE49-F238E27FC236}">
                <a16:creationId xmlns:a16="http://schemas.microsoft.com/office/drawing/2014/main" id="{7AD7D609-1DCA-494B-9761-DCD78E4FC299}"/>
              </a:ext>
            </a:extLst>
          </p:cNvPr>
          <p:cNvSpPr txBox="1"/>
          <p:nvPr/>
        </p:nvSpPr>
        <p:spPr>
          <a:xfrm>
            <a:off x="6837075" y="5272624"/>
            <a:ext cx="1261049" cy="369332"/>
          </a:xfrm>
          <a:prstGeom prst="rect">
            <a:avLst/>
          </a:prstGeom>
          <a:noFill/>
          <a:ln w="28575">
            <a:solidFill>
              <a:srgbClr val="FF0000"/>
            </a:solidFill>
          </a:ln>
        </p:spPr>
        <p:txBody>
          <a:bodyPr wrap="square" rtlCol="0">
            <a:spAutoFit/>
          </a:bodyPr>
          <a:lstStyle/>
          <a:p>
            <a:r>
              <a:rPr lang="it-IT" dirty="0"/>
              <a:t>3 problemi</a:t>
            </a:r>
            <a:endParaRPr lang="en-GB" dirty="0"/>
          </a:p>
        </p:txBody>
      </p:sp>
      <p:sp>
        <p:nvSpPr>
          <p:cNvPr id="6" name="CasellaDiTesto 5">
            <a:extLst>
              <a:ext uri="{FF2B5EF4-FFF2-40B4-BE49-F238E27FC236}">
                <a16:creationId xmlns:a16="http://schemas.microsoft.com/office/drawing/2014/main" id="{DC9CCA20-DA53-4F6C-8388-9306FFFDAE36}"/>
              </a:ext>
            </a:extLst>
          </p:cNvPr>
          <p:cNvSpPr txBox="1"/>
          <p:nvPr/>
        </p:nvSpPr>
        <p:spPr>
          <a:xfrm>
            <a:off x="4338625" y="5973727"/>
            <a:ext cx="1832307" cy="646331"/>
          </a:xfrm>
          <a:prstGeom prst="rect">
            <a:avLst/>
          </a:prstGeom>
          <a:noFill/>
          <a:ln w="28575">
            <a:solidFill>
              <a:srgbClr val="FF0000"/>
            </a:solidFill>
          </a:ln>
        </p:spPr>
        <p:txBody>
          <a:bodyPr wrap="square" rtlCol="0">
            <a:spAutoFit/>
          </a:bodyPr>
          <a:lstStyle/>
          <a:p>
            <a:r>
              <a:rPr lang="it-IT" dirty="0"/>
              <a:t>Misurazione delle preferenze</a:t>
            </a:r>
            <a:endParaRPr lang="en-GB" dirty="0"/>
          </a:p>
        </p:txBody>
      </p:sp>
      <p:sp>
        <p:nvSpPr>
          <p:cNvPr id="7" name="CasellaDiTesto 6">
            <a:extLst>
              <a:ext uri="{FF2B5EF4-FFF2-40B4-BE49-F238E27FC236}">
                <a16:creationId xmlns:a16="http://schemas.microsoft.com/office/drawing/2014/main" id="{178400B2-9F58-4FC3-84A7-5EC95AC2027A}"/>
              </a:ext>
            </a:extLst>
          </p:cNvPr>
          <p:cNvSpPr txBox="1"/>
          <p:nvPr/>
        </p:nvSpPr>
        <p:spPr>
          <a:xfrm>
            <a:off x="6589852" y="5975624"/>
            <a:ext cx="1978536" cy="646331"/>
          </a:xfrm>
          <a:prstGeom prst="rect">
            <a:avLst/>
          </a:prstGeom>
          <a:noFill/>
          <a:ln w="28575">
            <a:solidFill>
              <a:srgbClr val="FF0000"/>
            </a:solidFill>
          </a:ln>
        </p:spPr>
        <p:txBody>
          <a:bodyPr wrap="square" rtlCol="0">
            <a:spAutoFit/>
          </a:bodyPr>
          <a:lstStyle/>
          <a:p>
            <a:r>
              <a:rPr lang="it-IT" dirty="0"/>
              <a:t>Confronti interpersonali</a:t>
            </a:r>
            <a:endParaRPr lang="en-GB" dirty="0"/>
          </a:p>
        </p:txBody>
      </p:sp>
      <p:sp>
        <p:nvSpPr>
          <p:cNvPr id="8" name="CasellaDiTesto 7">
            <a:extLst>
              <a:ext uri="{FF2B5EF4-FFF2-40B4-BE49-F238E27FC236}">
                <a16:creationId xmlns:a16="http://schemas.microsoft.com/office/drawing/2014/main" id="{C80D92B2-D0F8-4F0F-9EB7-C004D573CDC8}"/>
              </a:ext>
            </a:extLst>
          </p:cNvPr>
          <p:cNvSpPr txBox="1"/>
          <p:nvPr/>
        </p:nvSpPr>
        <p:spPr>
          <a:xfrm>
            <a:off x="8866171" y="5975624"/>
            <a:ext cx="1579760" cy="646331"/>
          </a:xfrm>
          <a:prstGeom prst="rect">
            <a:avLst/>
          </a:prstGeom>
          <a:noFill/>
          <a:ln w="28575">
            <a:solidFill>
              <a:srgbClr val="FF0000"/>
            </a:solidFill>
          </a:ln>
        </p:spPr>
        <p:txBody>
          <a:bodyPr wrap="square" rtlCol="0">
            <a:spAutoFit/>
          </a:bodyPr>
          <a:lstStyle/>
          <a:p>
            <a:r>
              <a:rPr lang="it-IT" dirty="0"/>
              <a:t>Regola di aggregazione</a:t>
            </a:r>
            <a:endParaRPr lang="en-GB" dirty="0"/>
          </a:p>
        </p:txBody>
      </p:sp>
      <p:cxnSp>
        <p:nvCxnSpPr>
          <p:cNvPr id="10" name="Connettore diritto 9">
            <a:extLst>
              <a:ext uri="{FF2B5EF4-FFF2-40B4-BE49-F238E27FC236}">
                <a16:creationId xmlns:a16="http://schemas.microsoft.com/office/drawing/2014/main" id="{1A76B1B4-18C4-40EA-8C83-82C07F610341}"/>
              </a:ext>
            </a:extLst>
          </p:cNvPr>
          <p:cNvCxnSpPr/>
          <p:nvPr/>
        </p:nvCxnSpPr>
        <p:spPr>
          <a:xfrm>
            <a:off x="5042263" y="5808790"/>
            <a:ext cx="485938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nettore diritto 11">
            <a:extLst>
              <a:ext uri="{FF2B5EF4-FFF2-40B4-BE49-F238E27FC236}">
                <a16:creationId xmlns:a16="http://schemas.microsoft.com/office/drawing/2014/main" id="{DB7CF935-E1E4-4BDB-8A09-E68934C78C6E}"/>
              </a:ext>
            </a:extLst>
          </p:cNvPr>
          <p:cNvCxnSpPr/>
          <p:nvPr/>
        </p:nvCxnSpPr>
        <p:spPr>
          <a:xfrm>
            <a:off x="5042263" y="5808790"/>
            <a:ext cx="0" cy="16683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nettore diritto 12">
            <a:extLst>
              <a:ext uri="{FF2B5EF4-FFF2-40B4-BE49-F238E27FC236}">
                <a16:creationId xmlns:a16="http://schemas.microsoft.com/office/drawing/2014/main" id="{97A079B6-95ED-4344-ABFD-69CE6F5ABB4D}"/>
              </a:ext>
            </a:extLst>
          </p:cNvPr>
          <p:cNvCxnSpPr/>
          <p:nvPr/>
        </p:nvCxnSpPr>
        <p:spPr>
          <a:xfrm>
            <a:off x="7524206" y="5808790"/>
            <a:ext cx="0" cy="16683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nettore diritto 13">
            <a:extLst>
              <a:ext uri="{FF2B5EF4-FFF2-40B4-BE49-F238E27FC236}">
                <a16:creationId xmlns:a16="http://schemas.microsoft.com/office/drawing/2014/main" id="{D2B551AC-FA15-425B-A189-4CD077766A65}"/>
              </a:ext>
            </a:extLst>
          </p:cNvPr>
          <p:cNvCxnSpPr/>
          <p:nvPr/>
        </p:nvCxnSpPr>
        <p:spPr>
          <a:xfrm>
            <a:off x="9901646" y="5808790"/>
            <a:ext cx="0" cy="16683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6789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246216-386A-4133-A68F-795A7DED5064}"/>
              </a:ext>
            </a:extLst>
          </p:cNvPr>
          <p:cNvSpPr>
            <a:spLocks noGrp="1"/>
          </p:cNvSpPr>
          <p:nvPr>
            <p:ph type="title"/>
          </p:nvPr>
        </p:nvSpPr>
        <p:spPr/>
        <p:txBody>
          <a:bodyPr/>
          <a:lstStyle/>
          <a:p>
            <a:r>
              <a:rPr lang="it-IT" dirty="0"/>
              <a:t>Il criterio Paretiano</a:t>
            </a:r>
            <a:endParaRPr lang="en-GB" dirty="0"/>
          </a:p>
        </p:txBody>
      </p:sp>
      <p:sp>
        <p:nvSpPr>
          <p:cNvPr id="3" name="Segnaposto contenuto 2">
            <a:extLst>
              <a:ext uri="{FF2B5EF4-FFF2-40B4-BE49-F238E27FC236}">
                <a16:creationId xmlns:a16="http://schemas.microsoft.com/office/drawing/2014/main" id="{A80D9209-A27B-45B2-A654-0376BF0816D2}"/>
              </a:ext>
            </a:extLst>
          </p:cNvPr>
          <p:cNvSpPr>
            <a:spLocks noGrp="1"/>
          </p:cNvSpPr>
          <p:nvPr>
            <p:ph idx="1"/>
          </p:nvPr>
        </p:nvSpPr>
        <p:spPr/>
        <p:txBody>
          <a:bodyPr>
            <a:normAutofit lnSpcReduction="10000"/>
          </a:bodyPr>
          <a:lstStyle/>
          <a:p>
            <a:r>
              <a:rPr lang="it-IT" dirty="0"/>
              <a:t>L’economia del benessere si basa su un criterio di </a:t>
            </a:r>
            <a:r>
              <a:rPr lang="it-IT" b="1" dirty="0"/>
              <a:t>ordinamento indiretto</a:t>
            </a:r>
            <a:r>
              <a:rPr lang="it-IT" dirty="0"/>
              <a:t>, misurabile in modo </a:t>
            </a:r>
            <a:r>
              <a:rPr lang="it-IT" b="1" dirty="0"/>
              <a:t>ordinale</a:t>
            </a:r>
            <a:r>
              <a:rPr lang="it-IT" dirty="0"/>
              <a:t>,  con soddisfazioni tra loro </a:t>
            </a:r>
            <a:r>
              <a:rPr lang="it-IT" b="1" dirty="0"/>
              <a:t>inconfrontabili: IL </a:t>
            </a:r>
            <a:r>
              <a:rPr lang="it-IT" b="1" dirty="0">
                <a:solidFill>
                  <a:srgbClr val="FF0000"/>
                </a:solidFill>
              </a:rPr>
              <a:t>CRITERIO PARETIANO</a:t>
            </a:r>
          </a:p>
          <a:p>
            <a:r>
              <a:rPr lang="it-IT" b="1" dirty="0"/>
              <a:t>Criterio paretiano debole</a:t>
            </a:r>
            <a:r>
              <a:rPr lang="it-IT" dirty="0"/>
              <a:t>: Un insieme di persone migliora la propria soddisfazione passando dalla situazione A </a:t>
            </a:r>
            <a:r>
              <a:rPr lang="it-IT" dirty="0" err="1"/>
              <a:t>a</a:t>
            </a:r>
            <a:r>
              <a:rPr lang="it-IT" dirty="0"/>
              <a:t> quella B, se tutti gli individui sono più soddisfatti in B che in A </a:t>
            </a:r>
          </a:p>
          <a:p>
            <a:r>
              <a:rPr lang="it-IT" b="1" dirty="0"/>
              <a:t>Criterio paretiano forte</a:t>
            </a:r>
            <a:r>
              <a:rPr lang="it-IT" dirty="0"/>
              <a:t>: Un insieme di persone migliora la propria soddisfazione passando dalla situazione A </a:t>
            </a:r>
            <a:r>
              <a:rPr lang="it-IT" dirty="0" err="1"/>
              <a:t>a</a:t>
            </a:r>
            <a:r>
              <a:rPr lang="it-IT" dirty="0"/>
              <a:t> quella B, se alcuni (al limite un solo individuo) sta meglio in B che in A e nessuno sta peggio in B che in A</a:t>
            </a:r>
          </a:p>
          <a:p>
            <a:r>
              <a:rPr lang="it-IT" dirty="0"/>
              <a:t>Il criterio paretiano rispetta il concetto di efficienza inteso nell'accezione largamente fatta propria dalla teoria neoclassica: Una situazione è efficiente (o ottima) in senso paretiano se, comunque ci spostiamo da essa, non è possibile migliorare la soddisfazione di qualcuno senza peggiorare la soddisfazione di almeno un altro membro della collettività. Da cui deriva la forma che il Mercato deve presentare</a:t>
            </a:r>
            <a:endParaRPr lang="en-GB" dirty="0">
              <a:solidFill>
                <a:schemeClr val="tx1"/>
              </a:solidFill>
            </a:endParaRPr>
          </a:p>
        </p:txBody>
      </p:sp>
      <p:sp>
        <p:nvSpPr>
          <p:cNvPr id="9" name="Freccia in giù 8">
            <a:extLst>
              <a:ext uri="{FF2B5EF4-FFF2-40B4-BE49-F238E27FC236}">
                <a16:creationId xmlns:a16="http://schemas.microsoft.com/office/drawing/2014/main" id="{EE2795D0-39C0-4790-AD64-EF0155ED5B30}"/>
              </a:ext>
            </a:extLst>
          </p:cNvPr>
          <p:cNvSpPr/>
          <p:nvPr/>
        </p:nvSpPr>
        <p:spPr>
          <a:xfrm>
            <a:off x="6884126" y="5900057"/>
            <a:ext cx="557348" cy="36140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CasellaDiTesto 9">
            <a:extLst>
              <a:ext uri="{FF2B5EF4-FFF2-40B4-BE49-F238E27FC236}">
                <a16:creationId xmlns:a16="http://schemas.microsoft.com/office/drawing/2014/main" id="{A32FA113-E20B-4DF5-8901-FE653D4CE095}"/>
              </a:ext>
            </a:extLst>
          </p:cNvPr>
          <p:cNvSpPr txBox="1"/>
          <p:nvPr/>
        </p:nvSpPr>
        <p:spPr>
          <a:xfrm>
            <a:off x="5743303" y="6352903"/>
            <a:ext cx="2965269" cy="369332"/>
          </a:xfrm>
          <a:prstGeom prst="rect">
            <a:avLst/>
          </a:prstGeom>
          <a:noFill/>
          <a:ln w="28575">
            <a:solidFill>
              <a:srgbClr val="FF0000"/>
            </a:solidFill>
          </a:ln>
        </p:spPr>
        <p:txBody>
          <a:bodyPr wrap="square" rtlCol="0">
            <a:spAutoFit/>
          </a:bodyPr>
          <a:lstStyle/>
          <a:p>
            <a:r>
              <a:rPr lang="it-IT" b="1" dirty="0"/>
              <a:t>CONCORRENZA PERFETTA</a:t>
            </a:r>
            <a:endParaRPr lang="en-GB" b="1" dirty="0"/>
          </a:p>
        </p:txBody>
      </p:sp>
    </p:spTree>
    <p:extLst>
      <p:ext uri="{BB962C8B-B14F-4D97-AF65-F5344CB8AC3E}">
        <p14:creationId xmlns:p14="http://schemas.microsoft.com/office/powerpoint/2010/main" val="3159870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05F27D-762F-41B0-8B83-9FFCD0E41CAF}"/>
              </a:ext>
            </a:extLst>
          </p:cNvPr>
          <p:cNvSpPr>
            <a:spLocks noGrp="1"/>
          </p:cNvSpPr>
          <p:nvPr>
            <p:ph type="title"/>
          </p:nvPr>
        </p:nvSpPr>
        <p:spPr/>
        <p:txBody>
          <a:bodyPr/>
          <a:lstStyle/>
          <a:p>
            <a:r>
              <a:rPr lang="it-IT" dirty="0"/>
              <a:t>I due Teoremi del Benessere e il concetto di efficienza</a:t>
            </a:r>
            <a:endParaRPr lang="en-GB" dirty="0"/>
          </a:p>
        </p:txBody>
      </p:sp>
      <p:sp>
        <p:nvSpPr>
          <p:cNvPr id="3" name="Segnaposto contenuto 2">
            <a:extLst>
              <a:ext uri="{FF2B5EF4-FFF2-40B4-BE49-F238E27FC236}">
                <a16:creationId xmlns:a16="http://schemas.microsoft.com/office/drawing/2014/main" id="{8DF9B6D6-9055-4A31-A897-1D72319BA2AD}"/>
              </a:ext>
            </a:extLst>
          </p:cNvPr>
          <p:cNvSpPr>
            <a:spLocks noGrp="1"/>
          </p:cNvSpPr>
          <p:nvPr>
            <p:ph idx="1"/>
          </p:nvPr>
        </p:nvSpPr>
        <p:spPr/>
        <p:txBody>
          <a:bodyPr/>
          <a:lstStyle/>
          <a:p>
            <a:r>
              <a:rPr lang="it-IT" dirty="0"/>
              <a:t>L’efficienza è qui considerata rispetto al criterio proposto da Pareto: c’è una doppia corrispondenza tra mercato e ottimo paretiano.</a:t>
            </a:r>
            <a:endParaRPr lang="en-GB" dirty="0"/>
          </a:p>
          <a:p>
            <a:r>
              <a:rPr lang="it-IT" dirty="0"/>
              <a:t>1. in un sistema economico di concorrenza perfetta nel quale vi sia un insieme completo di mercati, un equilibrio concorrenziale, se esiste, è un ottimo paretiano. </a:t>
            </a:r>
          </a:p>
          <a:p>
            <a:r>
              <a:rPr lang="it-IT" dirty="0"/>
              <a:t>2. se sono rispettate alcune condizioni relative alle funzioni di utilità individuali (mappe di indifferenza convesse) e alle funzioni di produzione (insiemi di produzione convessi), in presenze di mercati completi ogni posizione di ottimo paretiano può essere realizzata come equilibrio concorrenziale, </a:t>
            </a:r>
            <a:r>
              <a:rPr lang="it-IT" u="sng" dirty="0"/>
              <a:t>previa un’appropriata redistribuzione delle risorse </a:t>
            </a:r>
            <a:r>
              <a:rPr lang="it-IT" dirty="0"/>
              <a:t>(dotazioni inziali) fra gli individui.</a:t>
            </a:r>
            <a:endParaRPr lang="en-GB" dirty="0"/>
          </a:p>
          <a:p>
            <a:endParaRPr lang="it-IT" dirty="0"/>
          </a:p>
          <a:p>
            <a:r>
              <a:rPr lang="it-IT" dirty="0"/>
              <a:t>Cosa significa questo? Che siano rispettate le condizioni della concorrenza perfetta su tutti i mercati</a:t>
            </a:r>
            <a:endParaRPr lang="en-GB" dirty="0"/>
          </a:p>
          <a:p>
            <a:endParaRPr lang="en-GB" dirty="0"/>
          </a:p>
        </p:txBody>
      </p:sp>
    </p:spTree>
    <p:extLst>
      <p:ext uri="{BB962C8B-B14F-4D97-AF65-F5344CB8AC3E}">
        <p14:creationId xmlns:p14="http://schemas.microsoft.com/office/powerpoint/2010/main" val="1003257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460BF8-36E8-4E6D-BCDB-754DD0412C4D}"/>
              </a:ext>
            </a:extLst>
          </p:cNvPr>
          <p:cNvSpPr>
            <a:spLocks noGrp="1"/>
          </p:cNvSpPr>
          <p:nvPr>
            <p:ph type="title"/>
          </p:nvPr>
        </p:nvSpPr>
        <p:spPr/>
        <p:txBody>
          <a:bodyPr/>
          <a:lstStyle/>
          <a:p>
            <a:r>
              <a:rPr lang="it-IT" dirty="0"/>
              <a:t>L’efficienza non è sempre un bene per tutti…</a:t>
            </a:r>
            <a:endParaRPr lang="en-GB" dirty="0"/>
          </a:p>
        </p:txBody>
      </p:sp>
      <p:sp>
        <p:nvSpPr>
          <p:cNvPr id="3" name="Segnaposto contenuto 2">
            <a:extLst>
              <a:ext uri="{FF2B5EF4-FFF2-40B4-BE49-F238E27FC236}">
                <a16:creationId xmlns:a16="http://schemas.microsoft.com/office/drawing/2014/main" id="{E2E7FDB4-DF64-4DBD-B74B-4CE70894E217}"/>
              </a:ext>
            </a:extLst>
          </p:cNvPr>
          <p:cNvSpPr>
            <a:spLocks noGrp="1"/>
          </p:cNvSpPr>
          <p:nvPr>
            <p:ph idx="1"/>
          </p:nvPr>
        </p:nvSpPr>
        <p:spPr>
          <a:xfrm>
            <a:off x="3860560" y="2377440"/>
            <a:ext cx="7315200" cy="3912108"/>
          </a:xfrm>
        </p:spPr>
        <p:txBody>
          <a:bodyPr>
            <a:normAutofit lnSpcReduction="10000"/>
          </a:bodyPr>
          <a:lstStyle/>
          <a:p>
            <a:r>
              <a:rPr lang="it-IT" dirty="0"/>
              <a:t>Le condizioni perché si realizzi la concorrenza perfetta sui mercati sono:</a:t>
            </a:r>
          </a:p>
          <a:p>
            <a:pPr lvl="1"/>
            <a:r>
              <a:rPr lang="it-IT" dirty="0"/>
              <a:t>Omogeneità dei beni </a:t>
            </a:r>
            <a:endParaRPr lang="en-GB" dirty="0"/>
          </a:p>
          <a:p>
            <a:pPr lvl="1"/>
            <a:r>
              <a:rPr lang="it-IT" dirty="0"/>
              <a:t>Ampia numerosità degli operatori</a:t>
            </a:r>
            <a:endParaRPr lang="en-GB" dirty="0"/>
          </a:p>
          <a:p>
            <a:pPr lvl="1"/>
            <a:r>
              <a:rPr lang="it-IT" dirty="0"/>
              <a:t>Assenza di intese o accordi fra essi</a:t>
            </a:r>
            <a:endParaRPr lang="en-GB" dirty="0"/>
          </a:p>
          <a:p>
            <a:pPr lvl="1"/>
            <a:r>
              <a:rPr lang="it-IT" dirty="0"/>
              <a:t>Libertà di entrata e di uscita dal mercato</a:t>
            </a:r>
            <a:endParaRPr lang="en-GB" dirty="0"/>
          </a:p>
          <a:p>
            <a:pPr lvl="1"/>
            <a:r>
              <a:rPr lang="it-IT" dirty="0"/>
              <a:t>Perfetta informazione e </a:t>
            </a:r>
            <a:endParaRPr lang="en-GB" dirty="0"/>
          </a:p>
          <a:p>
            <a:pPr lvl="1"/>
            <a:r>
              <a:rPr lang="it-IT" dirty="0"/>
              <a:t>Completezza dei mercati.</a:t>
            </a:r>
          </a:p>
          <a:p>
            <a:r>
              <a:rPr lang="it-IT" dirty="0"/>
              <a:t>L’eventuale redistribuzione iniziale non deve essere distorsiva rispetto all’obiettivo</a:t>
            </a:r>
          </a:p>
          <a:p>
            <a:r>
              <a:rPr lang="it-IT" dirty="0"/>
              <a:t>Non si guarda al processo di aggiustamento verso l’equilibrio (tempo), cioè agli aspetti dinamici non sono contemplati</a:t>
            </a:r>
            <a:endParaRPr lang="en-GB" dirty="0"/>
          </a:p>
          <a:p>
            <a:pPr lvl="1"/>
            <a:endParaRPr lang="en-GB" dirty="0"/>
          </a:p>
        </p:txBody>
      </p:sp>
      <p:sp>
        <p:nvSpPr>
          <p:cNvPr id="4" name="Freccia in giù 3">
            <a:extLst>
              <a:ext uri="{FF2B5EF4-FFF2-40B4-BE49-F238E27FC236}">
                <a16:creationId xmlns:a16="http://schemas.microsoft.com/office/drawing/2014/main" id="{293CE12C-E743-4D95-9EDB-6BCA800AEC94}"/>
              </a:ext>
            </a:extLst>
          </p:cNvPr>
          <p:cNvSpPr/>
          <p:nvPr/>
        </p:nvSpPr>
        <p:spPr>
          <a:xfrm>
            <a:off x="7136674" y="496389"/>
            <a:ext cx="496389" cy="4267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CasellaDiTesto 4">
            <a:extLst>
              <a:ext uri="{FF2B5EF4-FFF2-40B4-BE49-F238E27FC236}">
                <a16:creationId xmlns:a16="http://schemas.microsoft.com/office/drawing/2014/main" id="{3AF369D4-C399-4D9B-8A1E-7D0C60A34F32}"/>
              </a:ext>
            </a:extLst>
          </p:cNvPr>
          <p:cNvSpPr txBox="1"/>
          <p:nvPr/>
        </p:nvSpPr>
        <p:spPr>
          <a:xfrm>
            <a:off x="6754343" y="981815"/>
            <a:ext cx="1261049" cy="369332"/>
          </a:xfrm>
          <a:prstGeom prst="rect">
            <a:avLst/>
          </a:prstGeom>
          <a:noFill/>
          <a:ln w="28575">
            <a:solidFill>
              <a:srgbClr val="FF0000"/>
            </a:solidFill>
          </a:ln>
        </p:spPr>
        <p:txBody>
          <a:bodyPr wrap="square" rtlCol="0">
            <a:spAutoFit/>
          </a:bodyPr>
          <a:lstStyle/>
          <a:p>
            <a:r>
              <a:rPr lang="it-IT" dirty="0"/>
              <a:t>3 problemi</a:t>
            </a:r>
            <a:endParaRPr lang="en-GB" dirty="0"/>
          </a:p>
        </p:txBody>
      </p:sp>
      <p:sp>
        <p:nvSpPr>
          <p:cNvPr id="6" name="CasellaDiTesto 5">
            <a:extLst>
              <a:ext uri="{FF2B5EF4-FFF2-40B4-BE49-F238E27FC236}">
                <a16:creationId xmlns:a16="http://schemas.microsoft.com/office/drawing/2014/main" id="{C21D84C2-D986-46B4-AC9B-43E27BE16B34}"/>
              </a:ext>
            </a:extLst>
          </p:cNvPr>
          <p:cNvSpPr txBox="1"/>
          <p:nvPr/>
        </p:nvSpPr>
        <p:spPr>
          <a:xfrm>
            <a:off x="6298959" y="1564455"/>
            <a:ext cx="2641296" cy="646331"/>
          </a:xfrm>
          <a:prstGeom prst="rect">
            <a:avLst/>
          </a:prstGeom>
          <a:noFill/>
          <a:ln w="28575">
            <a:solidFill>
              <a:srgbClr val="00B0F0"/>
            </a:solidFill>
          </a:ln>
        </p:spPr>
        <p:txBody>
          <a:bodyPr wrap="square" rtlCol="0">
            <a:spAutoFit/>
          </a:bodyPr>
          <a:lstStyle/>
          <a:p>
            <a:r>
              <a:rPr lang="it-IT" dirty="0"/>
              <a:t>Non si considera l’equità, ma solo l’efficienza</a:t>
            </a:r>
            <a:endParaRPr lang="en-GB" dirty="0"/>
          </a:p>
        </p:txBody>
      </p:sp>
      <p:sp>
        <p:nvSpPr>
          <p:cNvPr id="7" name="CasellaDiTesto 6">
            <a:extLst>
              <a:ext uri="{FF2B5EF4-FFF2-40B4-BE49-F238E27FC236}">
                <a16:creationId xmlns:a16="http://schemas.microsoft.com/office/drawing/2014/main" id="{FB404C80-5C10-455D-A2D8-F6F3E4066AFC}"/>
              </a:ext>
            </a:extLst>
          </p:cNvPr>
          <p:cNvSpPr txBox="1"/>
          <p:nvPr/>
        </p:nvSpPr>
        <p:spPr>
          <a:xfrm>
            <a:off x="9042161" y="1305579"/>
            <a:ext cx="2457509" cy="923330"/>
          </a:xfrm>
          <a:prstGeom prst="rect">
            <a:avLst/>
          </a:prstGeom>
          <a:noFill/>
          <a:ln w="28575">
            <a:solidFill>
              <a:srgbClr val="00B0F0"/>
            </a:solidFill>
          </a:ln>
        </p:spPr>
        <p:txBody>
          <a:bodyPr wrap="square" rtlCol="0">
            <a:spAutoFit/>
          </a:bodyPr>
          <a:lstStyle/>
          <a:p>
            <a:r>
              <a:rPr lang="it-IT" dirty="0"/>
              <a:t>Non si considera il tempo: condizione statica</a:t>
            </a:r>
            <a:endParaRPr lang="en-GB" dirty="0"/>
          </a:p>
        </p:txBody>
      </p:sp>
      <p:sp>
        <p:nvSpPr>
          <p:cNvPr id="8" name="CasellaDiTesto 7">
            <a:extLst>
              <a:ext uri="{FF2B5EF4-FFF2-40B4-BE49-F238E27FC236}">
                <a16:creationId xmlns:a16="http://schemas.microsoft.com/office/drawing/2014/main" id="{941CC13F-51DE-4A95-B42F-519D500DD498}"/>
              </a:ext>
            </a:extLst>
          </p:cNvPr>
          <p:cNvSpPr txBox="1"/>
          <p:nvPr/>
        </p:nvSpPr>
        <p:spPr>
          <a:xfrm>
            <a:off x="3735977" y="1305579"/>
            <a:ext cx="2412274" cy="923330"/>
          </a:xfrm>
          <a:prstGeom prst="rect">
            <a:avLst/>
          </a:prstGeom>
          <a:noFill/>
          <a:ln w="28575">
            <a:solidFill>
              <a:srgbClr val="00B0F0"/>
            </a:solidFill>
          </a:ln>
        </p:spPr>
        <p:txBody>
          <a:bodyPr wrap="square" rtlCol="0">
            <a:spAutoFit/>
          </a:bodyPr>
          <a:lstStyle/>
          <a:p>
            <a:r>
              <a:rPr lang="it-IT" dirty="0"/>
              <a:t>Le condizioni di c.p. sono difficilmente soddisfatte nella realtà</a:t>
            </a:r>
            <a:endParaRPr lang="en-GB" dirty="0"/>
          </a:p>
        </p:txBody>
      </p:sp>
    </p:spTree>
    <p:extLst>
      <p:ext uri="{BB962C8B-B14F-4D97-AF65-F5344CB8AC3E}">
        <p14:creationId xmlns:p14="http://schemas.microsoft.com/office/powerpoint/2010/main" val="3200227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B03E03D-F17C-42FB-BA99-50F946863180}"/>
              </a:ext>
            </a:extLst>
          </p:cNvPr>
          <p:cNvSpPr>
            <a:spLocks noGrp="1"/>
          </p:cNvSpPr>
          <p:nvPr>
            <p:ph type="title"/>
          </p:nvPr>
        </p:nvSpPr>
        <p:spPr/>
        <p:txBody>
          <a:bodyPr/>
          <a:lstStyle/>
          <a:p>
            <a:r>
              <a:rPr lang="it-IT" dirty="0"/>
              <a:t>Ragioni di critica del criterio paretiano e fallimenti del mercato</a:t>
            </a:r>
            <a:endParaRPr lang="en-GB" dirty="0"/>
          </a:p>
        </p:txBody>
      </p:sp>
      <p:graphicFrame>
        <p:nvGraphicFramePr>
          <p:cNvPr id="4" name="Segnaposto contenuto 3">
            <a:extLst>
              <a:ext uri="{FF2B5EF4-FFF2-40B4-BE49-F238E27FC236}">
                <a16:creationId xmlns:a16="http://schemas.microsoft.com/office/drawing/2014/main" id="{6DCA29D3-8F6D-42FF-9D95-A8DD0EEA92E0}"/>
              </a:ext>
            </a:extLst>
          </p:cNvPr>
          <p:cNvGraphicFramePr>
            <a:graphicFrameLocks noGrp="1"/>
          </p:cNvGraphicFramePr>
          <p:nvPr>
            <p:ph idx="1"/>
            <p:extLst>
              <p:ext uri="{D42A27DB-BD31-4B8C-83A1-F6EECF244321}">
                <p14:modId xmlns:p14="http://schemas.microsoft.com/office/powerpoint/2010/main" val="3389617325"/>
              </p:ext>
            </p:extLst>
          </p:nvPr>
        </p:nvGraphicFramePr>
        <p:xfrm>
          <a:off x="3672795" y="0"/>
          <a:ext cx="7315200" cy="6771640"/>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3085881728"/>
                    </a:ext>
                  </a:extLst>
                </a:gridCol>
                <a:gridCol w="2438400">
                  <a:extLst>
                    <a:ext uri="{9D8B030D-6E8A-4147-A177-3AD203B41FA5}">
                      <a16:colId xmlns:a16="http://schemas.microsoft.com/office/drawing/2014/main" val="3400920862"/>
                    </a:ext>
                  </a:extLst>
                </a:gridCol>
                <a:gridCol w="2438400">
                  <a:extLst>
                    <a:ext uri="{9D8B030D-6E8A-4147-A177-3AD203B41FA5}">
                      <a16:colId xmlns:a16="http://schemas.microsoft.com/office/drawing/2014/main" val="4174310116"/>
                    </a:ext>
                  </a:extLst>
                </a:gridCol>
              </a:tblGrid>
              <a:tr h="370840">
                <a:tc>
                  <a:txBody>
                    <a:bodyPr/>
                    <a:lstStyle/>
                    <a:p>
                      <a:r>
                        <a:rPr lang="it-IT" dirty="0">
                          <a:latin typeface="Calibri" panose="020F0502020204030204" pitchFamily="34" charset="0"/>
                          <a:ea typeface="Calibri" panose="020F0502020204030204" pitchFamily="34" charset="0"/>
                          <a:cs typeface="Times New Roman" panose="02020603050405020304" pitchFamily="18" charset="0"/>
                        </a:rPr>
                        <a:t>a) la difformità dei mercati presenti nella realtà rispetto a quelli ipotizzati nel teorema non consente di ottenere l’ottimo</a:t>
                      </a:r>
                      <a:endParaRPr lang="en-GB" dirty="0"/>
                    </a:p>
                  </a:txBody>
                  <a:tcPr/>
                </a:tc>
                <a:tc>
                  <a:txBody>
                    <a:bodyPr/>
                    <a:lstStyle/>
                    <a:p>
                      <a:r>
                        <a:rPr lang="it-IT" dirty="0">
                          <a:latin typeface="Calibri" panose="020F0502020204030204" pitchFamily="34" charset="0"/>
                          <a:ea typeface="Calibri" panose="020F0502020204030204" pitchFamily="34" charset="0"/>
                          <a:cs typeface="Times New Roman" panose="02020603050405020304" pitchFamily="18" charset="0"/>
                        </a:rPr>
                        <a:t>b) individualismo metodologico costituisce vincolo troppo forte rispetto ai bisogni giudicati degni di essere soddisfatti </a:t>
                      </a:r>
                      <a:endParaRPr lang="en-GB"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latin typeface="Calibri" panose="020F0502020204030204" pitchFamily="34" charset="0"/>
                          <a:ea typeface="Calibri" panose="020F0502020204030204" pitchFamily="34" charset="0"/>
                          <a:cs typeface="Times New Roman" panose="02020603050405020304" pitchFamily="18" charset="0"/>
                        </a:rPr>
                        <a:t>c) il criterio di </a:t>
                      </a:r>
                      <a:r>
                        <a:rPr lang="it-IT" dirty="0" err="1">
                          <a:latin typeface="Calibri" panose="020F0502020204030204" pitchFamily="34" charset="0"/>
                          <a:ea typeface="Calibri" panose="020F0502020204030204" pitchFamily="34" charset="0"/>
                          <a:cs typeface="Times New Roman" panose="02020603050405020304" pitchFamily="18" charset="0"/>
                        </a:rPr>
                        <a:t>ottimalità</a:t>
                      </a:r>
                      <a:r>
                        <a:rPr lang="it-IT" dirty="0">
                          <a:latin typeface="Calibri" panose="020F0502020204030204" pitchFamily="34" charset="0"/>
                          <a:ea typeface="Calibri" panose="020F0502020204030204" pitchFamily="34" charset="0"/>
                          <a:cs typeface="Times New Roman" panose="02020603050405020304" pitchFamily="18" charset="0"/>
                        </a:rPr>
                        <a:t> paretiana rappresenta solo uno dei possibili “criteri di successo” e non necessariamente il più importante</a:t>
                      </a:r>
                      <a:endParaRPr lang="en-GB" dirty="0"/>
                    </a:p>
                    <a:p>
                      <a:endParaRPr lang="en-GB" dirty="0"/>
                    </a:p>
                  </a:txBody>
                  <a:tcPr/>
                </a:tc>
                <a:extLst>
                  <a:ext uri="{0D108BD9-81ED-4DB2-BD59-A6C34878D82A}">
                    <a16:rowId xmlns:a16="http://schemas.microsoft.com/office/drawing/2014/main" val="48448498"/>
                  </a:ext>
                </a:extLst>
              </a:tr>
              <a:tr h="0">
                <a:tc>
                  <a:txBody>
                    <a:bodyPr/>
                    <a:lstStyle/>
                    <a:p>
                      <a:r>
                        <a:rPr lang="it-IT" sz="1600" b="1" dirty="0"/>
                        <a:t>Fallimenti (micro e macro)</a:t>
                      </a:r>
                      <a:endParaRPr lang="en-GB" sz="16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600" b="1" dirty="0"/>
                        <a:t>Fallimenti (micro)</a:t>
                      </a:r>
                      <a:endParaRPr lang="en-GB" sz="1600" b="1" dirty="0"/>
                    </a:p>
                    <a:p>
                      <a:endParaRPr lang="en-GB" sz="16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600" b="1" dirty="0"/>
                        <a:t>Altri criteri di valore (es. Sen, </a:t>
                      </a:r>
                      <a:r>
                        <a:rPr lang="it-IT" sz="1600" b="1" dirty="0" err="1"/>
                        <a:t>Nozick</a:t>
                      </a:r>
                      <a:r>
                        <a:rPr lang="it-IT" sz="1600" b="1" dirty="0"/>
                        <a:t>)</a:t>
                      </a:r>
                      <a:endParaRPr lang="en-GB" sz="1600" b="1" dirty="0"/>
                    </a:p>
                    <a:p>
                      <a:endParaRPr lang="en-GB" sz="1600" b="1" dirty="0"/>
                    </a:p>
                  </a:txBody>
                  <a:tcPr/>
                </a:tc>
                <a:extLst>
                  <a:ext uri="{0D108BD9-81ED-4DB2-BD59-A6C34878D82A}">
                    <a16:rowId xmlns:a16="http://schemas.microsoft.com/office/drawing/2014/main" val="162765602"/>
                  </a:ext>
                </a:extLst>
              </a:tr>
              <a:tr h="370840">
                <a:tc>
                  <a:txBody>
                    <a:bodyPr/>
                    <a:lstStyle/>
                    <a:p>
                      <a:r>
                        <a:rPr lang="it-IT" sz="1600" dirty="0"/>
                        <a:t>Esternalità (mercati incompleti)</a:t>
                      </a:r>
                      <a:endParaRPr lang="en-GB"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600" dirty="0"/>
                        <a:t>Beni meritori (regole sulla sicurezza, salute, istruzione</a:t>
                      </a:r>
                      <a:r>
                        <a:rPr lang="en-GB" sz="1600" dirty="0"/>
                        <a:t>)</a:t>
                      </a:r>
                      <a:endParaRPr lang="it-IT" sz="1600" dirty="0"/>
                    </a:p>
                    <a:p>
                      <a:endParaRPr lang="en-GB" sz="1600" dirty="0"/>
                    </a:p>
                  </a:txBody>
                  <a:tcPr/>
                </a:tc>
                <a:tc>
                  <a:txBody>
                    <a:bodyPr/>
                    <a:lstStyle/>
                    <a:p>
                      <a:r>
                        <a:rPr lang="it-IT" sz="1600" dirty="0"/>
                        <a:t>Distribuzione del reddito</a:t>
                      </a:r>
                      <a:endParaRPr lang="en-GB" sz="1600" dirty="0"/>
                    </a:p>
                  </a:txBody>
                  <a:tcPr/>
                </a:tc>
                <a:extLst>
                  <a:ext uri="{0D108BD9-81ED-4DB2-BD59-A6C34878D82A}">
                    <a16:rowId xmlns:a16="http://schemas.microsoft.com/office/drawing/2014/main" val="1030888040"/>
                  </a:ext>
                </a:extLst>
              </a:tr>
              <a:tr h="370840">
                <a:tc>
                  <a:txBody>
                    <a:bodyPr/>
                    <a:lstStyle/>
                    <a:p>
                      <a:r>
                        <a:rPr lang="it-IT" sz="1600" dirty="0"/>
                        <a:t>Beni pubblici (mercati incompleti)</a:t>
                      </a:r>
                      <a:endParaRPr lang="en-GB" sz="1600" dirty="0"/>
                    </a:p>
                  </a:txBody>
                  <a:tcPr/>
                </a:tc>
                <a:tc>
                  <a:txBody>
                    <a:bodyPr/>
                    <a:lstStyle/>
                    <a:p>
                      <a:endParaRPr lang="en-GB" sz="1600" dirty="0"/>
                    </a:p>
                  </a:txBody>
                  <a:tcPr/>
                </a:tc>
                <a:tc>
                  <a:txBody>
                    <a:bodyPr/>
                    <a:lstStyle/>
                    <a:p>
                      <a:r>
                        <a:rPr lang="it-IT" sz="1600" dirty="0"/>
                        <a:t>Crescita e sviluppo (dinamica)</a:t>
                      </a:r>
                      <a:endParaRPr lang="en-GB" sz="1600" dirty="0"/>
                    </a:p>
                  </a:txBody>
                  <a:tcPr/>
                </a:tc>
                <a:extLst>
                  <a:ext uri="{0D108BD9-81ED-4DB2-BD59-A6C34878D82A}">
                    <a16:rowId xmlns:a16="http://schemas.microsoft.com/office/drawing/2014/main" val="1267956960"/>
                  </a:ext>
                </a:extLst>
              </a:tr>
              <a:tr h="370840">
                <a:tc>
                  <a:txBody>
                    <a:bodyPr/>
                    <a:lstStyle/>
                    <a:p>
                      <a:r>
                        <a:rPr lang="it-IT" sz="1600" dirty="0"/>
                        <a:t>Asimmetrie informative/Costi di transazione (mercati incompleti)</a:t>
                      </a:r>
                      <a:endParaRPr lang="en-GB" sz="1600" dirty="0"/>
                    </a:p>
                  </a:txBody>
                  <a:tcPr/>
                </a:tc>
                <a:tc>
                  <a:txBody>
                    <a:bodyPr/>
                    <a:lstStyle/>
                    <a:p>
                      <a:endParaRPr lang="en-GB" sz="1600" dirty="0"/>
                    </a:p>
                  </a:txBody>
                  <a:tcPr/>
                </a:tc>
                <a:tc>
                  <a:txBody>
                    <a:bodyPr/>
                    <a:lstStyle/>
                    <a:p>
                      <a:endParaRPr lang="en-GB" sz="1600" dirty="0"/>
                    </a:p>
                  </a:txBody>
                  <a:tcPr/>
                </a:tc>
                <a:extLst>
                  <a:ext uri="{0D108BD9-81ED-4DB2-BD59-A6C34878D82A}">
                    <a16:rowId xmlns:a16="http://schemas.microsoft.com/office/drawing/2014/main" val="3774996684"/>
                  </a:ext>
                </a:extLst>
              </a:tr>
              <a:tr h="370840">
                <a:tc>
                  <a:txBody>
                    <a:bodyPr/>
                    <a:lstStyle/>
                    <a:p>
                      <a:r>
                        <a:rPr lang="it-IT" sz="1600" dirty="0"/>
                        <a:t>Regimi non concorrenziali</a:t>
                      </a:r>
                      <a:endParaRPr lang="en-GB" sz="1600" dirty="0"/>
                    </a:p>
                  </a:txBody>
                  <a:tcPr/>
                </a:tc>
                <a:tc>
                  <a:txBody>
                    <a:bodyPr/>
                    <a:lstStyle/>
                    <a:p>
                      <a:endParaRPr lang="en-GB" sz="1600" dirty="0"/>
                    </a:p>
                  </a:txBody>
                  <a:tcPr/>
                </a:tc>
                <a:tc>
                  <a:txBody>
                    <a:bodyPr/>
                    <a:lstStyle/>
                    <a:p>
                      <a:endParaRPr lang="en-GB" sz="1600" dirty="0"/>
                    </a:p>
                  </a:txBody>
                  <a:tcPr/>
                </a:tc>
                <a:extLst>
                  <a:ext uri="{0D108BD9-81ED-4DB2-BD59-A6C34878D82A}">
                    <a16:rowId xmlns:a16="http://schemas.microsoft.com/office/drawing/2014/main" val="761667889"/>
                  </a:ext>
                </a:extLst>
              </a:tr>
              <a:tr h="370840">
                <a:tc>
                  <a:txBody>
                    <a:bodyPr/>
                    <a:lstStyle/>
                    <a:p>
                      <a:r>
                        <a:rPr lang="it-IT" sz="1600" dirty="0"/>
                        <a:t>Disoccupazione e Inflazione</a:t>
                      </a:r>
                      <a:endParaRPr lang="en-GB" sz="1600" dirty="0"/>
                    </a:p>
                  </a:txBody>
                  <a:tcPr/>
                </a:tc>
                <a:tc>
                  <a:txBody>
                    <a:bodyPr/>
                    <a:lstStyle/>
                    <a:p>
                      <a:endParaRPr lang="en-GB" sz="1600" dirty="0"/>
                    </a:p>
                  </a:txBody>
                  <a:tcPr/>
                </a:tc>
                <a:tc>
                  <a:txBody>
                    <a:bodyPr/>
                    <a:lstStyle/>
                    <a:p>
                      <a:endParaRPr lang="en-GB" sz="1600" dirty="0"/>
                    </a:p>
                  </a:txBody>
                  <a:tcPr/>
                </a:tc>
                <a:extLst>
                  <a:ext uri="{0D108BD9-81ED-4DB2-BD59-A6C34878D82A}">
                    <a16:rowId xmlns:a16="http://schemas.microsoft.com/office/drawing/2014/main" val="2094252547"/>
                  </a:ext>
                </a:extLst>
              </a:tr>
            </a:tbl>
          </a:graphicData>
        </a:graphic>
      </p:graphicFrame>
    </p:spTree>
    <p:extLst>
      <p:ext uri="{BB962C8B-B14F-4D97-AF65-F5344CB8AC3E}">
        <p14:creationId xmlns:p14="http://schemas.microsoft.com/office/powerpoint/2010/main" val="385331119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rnice">
  <a:themeElements>
    <a:clrScheme name="Cornic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ornic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ornic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otalTime>1650</TotalTime>
  <Words>3551</Words>
  <Application>Microsoft Office PowerPoint</Application>
  <PresentationFormat>Widescreen</PresentationFormat>
  <Paragraphs>220</Paragraphs>
  <Slides>33</Slides>
  <Notes>0</Notes>
  <HiddenSlides>0</HiddenSlides>
  <MMClips>0</MMClips>
  <ScaleCrop>false</ScaleCrop>
  <HeadingPairs>
    <vt:vector size="6" baseType="variant">
      <vt:variant>
        <vt:lpstr>Caratteri utilizzati</vt:lpstr>
      </vt:variant>
      <vt:variant>
        <vt:i4>7</vt:i4>
      </vt:variant>
      <vt:variant>
        <vt:lpstr>Tema</vt:lpstr>
      </vt:variant>
      <vt:variant>
        <vt:i4>2</vt:i4>
      </vt:variant>
      <vt:variant>
        <vt:lpstr>Titoli diapositive</vt:lpstr>
      </vt:variant>
      <vt:variant>
        <vt:i4>33</vt:i4>
      </vt:variant>
    </vt:vector>
  </HeadingPairs>
  <TitlesOfParts>
    <vt:vector size="42" baseType="lpstr">
      <vt:lpstr>Arial</vt:lpstr>
      <vt:lpstr>Calibri</vt:lpstr>
      <vt:lpstr>Calibri Light</vt:lpstr>
      <vt:lpstr>Corbel</vt:lpstr>
      <vt:lpstr>Times New Roman</vt:lpstr>
      <vt:lpstr>Wingdings</vt:lpstr>
      <vt:lpstr>Wingdings 2</vt:lpstr>
      <vt:lpstr>Tema di Office</vt:lpstr>
      <vt:lpstr>Cornice</vt:lpstr>
      <vt:lpstr>Introduzione al corso di Politica Economica Internazionale</vt:lpstr>
      <vt:lpstr>Quali sono le componenti principali della Politica Economica?</vt:lpstr>
      <vt:lpstr>Politica economica e Economia politica, quali differenze?</vt:lpstr>
      <vt:lpstr>Il funzionamento della realtà economica: gli approcci</vt:lpstr>
      <vt:lpstr>I criteri di scelta sociale: l’ordinamento sociale</vt:lpstr>
      <vt:lpstr>Il criterio Paretiano</vt:lpstr>
      <vt:lpstr>I due Teoremi del Benessere e il concetto di efficienza</vt:lpstr>
      <vt:lpstr>L’efficienza non è sempre un bene per tutti…</vt:lpstr>
      <vt:lpstr>Ragioni di critica del criterio paretiano e fallimenti del mercato</vt:lpstr>
      <vt:lpstr>Il ruolo dello Stato nel Mercato (28/2/2024)</vt:lpstr>
      <vt:lpstr>I soggetti complessi della politica economica: la visione dell’Economia del Benessere</vt:lpstr>
      <vt:lpstr>…Inoltre il Policy maker può essere visto come un insieme di enti sotto vari profili </vt:lpstr>
      <vt:lpstr>Le 3 categorie principali dell’attività dello Stato secondo Musgrave (1959)</vt:lpstr>
      <vt:lpstr>Musgrave (cont.)</vt:lpstr>
      <vt:lpstr>Composizione della Spesa Pubblica Primaria per Funzione (livello Macro): i fini/obiettivi</vt:lpstr>
      <vt:lpstr>Il Policy Maker (o insieme di enti) può essere inteso anche..</vt:lpstr>
      <vt:lpstr>La scuola della political economy</vt:lpstr>
      <vt:lpstr>Ideologia e politica economica</vt:lpstr>
      <vt:lpstr>L’economia normativa: un riassunto</vt:lpstr>
      <vt:lpstr>Qual è quindi in sintesi il ruolo della PE?</vt:lpstr>
      <vt:lpstr>La politica economica internazionale</vt:lpstr>
      <vt:lpstr>Una breve introduzione: obiettivo del corso</vt:lpstr>
      <vt:lpstr>I TRILEMMI: come coordinare le politiche economiche in ambito europeo?</vt:lpstr>
      <vt:lpstr>Il Trilemma di Mundell-Fleming: politiche macroeconomiche in Economia aperta</vt:lpstr>
      <vt:lpstr>Il Trilemma di Rodrik: Globalizzazione-democrazia-federalismo   How Far Will International Economic Integration Go? Journal of Economic Perspectives—Volume 14, Number 1—Winter 2000—Pages 177-1</vt:lpstr>
      <vt:lpstr>La crisi dell’Unione Europea: SEBC e PM e debito pubblico</vt:lpstr>
      <vt:lpstr>Il Trilemma dell’Eurozona: Moneta unica, PM e PF</vt:lpstr>
      <vt:lpstr>Il Trilemma dell’UEM</vt:lpstr>
      <vt:lpstr>La soluzione 2012-2019</vt:lpstr>
      <vt:lpstr>La soluzione 2020…..</vt:lpstr>
      <vt:lpstr>Quali prospettive?</vt:lpstr>
      <vt:lpstr>Un federalismo graduale e pragmatico dovrebbe comprendere i seguenti sette elementi</vt:lpstr>
      <vt:lpstr>manifesto per le elezioni europee 2024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Introduzione al corso di Politica Economica Internazionale</dc:title>
  <dc:creator>CHIES LAURA</dc:creator>
  <cp:lastModifiedBy>CHIES LAURA</cp:lastModifiedBy>
  <cp:revision>39</cp:revision>
  <dcterms:created xsi:type="dcterms:W3CDTF">2024-02-25T13:23:57Z</dcterms:created>
  <dcterms:modified xsi:type="dcterms:W3CDTF">2024-02-28T11:01:17Z</dcterms:modified>
</cp:coreProperties>
</file>