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7" r:id="rId2"/>
    <p:sldId id="342" r:id="rId3"/>
    <p:sldId id="355" r:id="rId4"/>
    <p:sldId id="322" r:id="rId5"/>
    <p:sldId id="323" r:id="rId6"/>
    <p:sldId id="332" r:id="rId7"/>
    <p:sldId id="334" r:id="rId8"/>
    <p:sldId id="333" r:id="rId9"/>
    <p:sldId id="335" r:id="rId10"/>
    <p:sldId id="336" r:id="rId11"/>
    <p:sldId id="339" r:id="rId12"/>
    <p:sldId id="337" r:id="rId13"/>
    <p:sldId id="338" r:id="rId14"/>
    <p:sldId id="340" r:id="rId15"/>
    <p:sldId id="341" r:id="rId16"/>
    <p:sldId id="356" r:id="rId17"/>
    <p:sldId id="258" r:id="rId18"/>
    <p:sldId id="317" r:id="rId19"/>
    <p:sldId id="343" r:id="rId20"/>
    <p:sldId id="318" r:id="rId21"/>
    <p:sldId id="349" r:id="rId22"/>
    <p:sldId id="348" r:id="rId23"/>
    <p:sldId id="357" r:id="rId24"/>
    <p:sldId id="263" r:id="rId25"/>
    <p:sldId id="259" r:id="rId26"/>
    <p:sldId id="261" r:id="rId27"/>
    <p:sldId id="260" r:id="rId28"/>
    <p:sldId id="262" r:id="rId29"/>
    <p:sldId id="358" r:id="rId30"/>
    <p:sldId id="320" r:id="rId31"/>
    <p:sldId id="264" r:id="rId32"/>
    <p:sldId id="265" r:id="rId33"/>
    <p:sldId id="319" r:id="rId34"/>
    <p:sldId id="266" r:id="rId35"/>
    <p:sldId id="267" r:id="rId36"/>
    <p:sldId id="345" r:id="rId37"/>
    <p:sldId id="350" r:id="rId38"/>
    <p:sldId id="351" r:id="rId39"/>
    <p:sldId id="268" r:id="rId40"/>
    <p:sldId id="275" r:id="rId41"/>
    <p:sldId id="272" r:id="rId42"/>
    <p:sldId id="344" r:id="rId43"/>
    <p:sldId id="352" r:id="rId44"/>
    <p:sldId id="269" r:id="rId45"/>
    <p:sldId id="359" r:id="rId46"/>
    <p:sldId id="360" r:id="rId47"/>
    <p:sldId id="361" r:id="rId48"/>
    <p:sldId id="346" r:id="rId49"/>
    <p:sldId id="347" r:id="rId50"/>
    <p:sldId id="354" r:id="rId51"/>
    <p:sldId id="289" r:id="rId52"/>
    <p:sldId id="362" r:id="rId53"/>
    <p:sldId id="364" r:id="rId54"/>
    <p:sldId id="363"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CC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4660"/>
  </p:normalViewPr>
  <p:slideViewPr>
    <p:cSldViewPr snapToGrid="0">
      <p:cViewPr varScale="1">
        <p:scale>
          <a:sx n="73" d="100"/>
          <a:sy n="73" d="100"/>
        </p:scale>
        <p:origin x="312"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F34C5B-57DA-4E45-91C3-8F5325B4E8F8}" type="datetimeFigureOut">
              <a:rPr lang="en-US" smtClean="0"/>
              <a:t>3/11/2024</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1FA7F8-F9B9-43FE-AB8A-95136C87310C}" type="slidenum">
              <a:rPr lang="en-US" smtClean="0"/>
              <a:t>‹N›</a:t>
            </a:fld>
            <a:endParaRPr lang="en-US"/>
          </a:p>
        </p:txBody>
      </p:sp>
    </p:spTree>
    <p:extLst>
      <p:ext uri="{BB962C8B-B14F-4D97-AF65-F5344CB8AC3E}">
        <p14:creationId xmlns:p14="http://schemas.microsoft.com/office/powerpoint/2010/main" val="514189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0855F3-2194-4426-A5BE-A2129A0DD610}" type="slidenum">
              <a:rPr lang="it-IT" smtClean="0"/>
              <a:t>20</a:t>
            </a:fld>
            <a:endParaRPr lang="it-IT"/>
          </a:p>
        </p:txBody>
      </p:sp>
    </p:spTree>
    <p:extLst>
      <p:ext uri="{BB962C8B-B14F-4D97-AF65-F5344CB8AC3E}">
        <p14:creationId xmlns:p14="http://schemas.microsoft.com/office/powerpoint/2010/main" val="4133568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endParaRPr lang="en-US"/>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a:p>
        </p:txBody>
      </p:sp>
      <p:sp>
        <p:nvSpPr>
          <p:cNvPr id="4" name="Segnaposto data 3"/>
          <p:cNvSpPr>
            <a:spLocks noGrp="1"/>
          </p:cNvSpPr>
          <p:nvPr>
            <p:ph type="dt" sz="half" idx="10"/>
          </p:nvPr>
        </p:nvSpPr>
        <p:spPr/>
        <p:txBody>
          <a:bodyPr/>
          <a:lstStyle/>
          <a:p>
            <a:fld id="{A1509BDC-ECAC-4B4F-8042-DE1DC8AA2524}" type="datetime1">
              <a:rPr lang="en-US" smtClean="0"/>
              <a:t>3/11/2024</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F7216446-8A82-42AB-88DB-297A75627E0A}" type="slidenum">
              <a:rPr lang="en-US" smtClean="0"/>
              <a:t>‹N›</a:t>
            </a:fld>
            <a:endParaRPr lang="en-US"/>
          </a:p>
        </p:txBody>
      </p:sp>
    </p:spTree>
    <p:extLst>
      <p:ext uri="{BB962C8B-B14F-4D97-AF65-F5344CB8AC3E}">
        <p14:creationId xmlns:p14="http://schemas.microsoft.com/office/powerpoint/2010/main" val="224191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A064EED3-6E1C-4F96-8C27-55CB1A71B03B}" type="datetime1">
              <a:rPr lang="en-US" smtClean="0"/>
              <a:t>3/11/2024</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F7216446-8A82-42AB-88DB-297A75627E0A}" type="slidenum">
              <a:rPr lang="en-US" smtClean="0"/>
              <a:t>‹N›</a:t>
            </a:fld>
            <a:endParaRPr lang="en-US"/>
          </a:p>
        </p:txBody>
      </p:sp>
    </p:spTree>
    <p:extLst>
      <p:ext uri="{BB962C8B-B14F-4D97-AF65-F5344CB8AC3E}">
        <p14:creationId xmlns:p14="http://schemas.microsoft.com/office/powerpoint/2010/main" val="312719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endParaRPr lang="en-US"/>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9149B90B-9016-4074-97AC-2E3A032C085A}" type="datetime1">
              <a:rPr lang="en-US" smtClean="0"/>
              <a:t>3/11/2024</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F7216446-8A82-42AB-88DB-297A75627E0A}" type="slidenum">
              <a:rPr lang="en-US" smtClean="0"/>
              <a:t>‹N›</a:t>
            </a:fld>
            <a:endParaRPr lang="en-US"/>
          </a:p>
        </p:txBody>
      </p:sp>
    </p:spTree>
    <p:extLst>
      <p:ext uri="{BB962C8B-B14F-4D97-AF65-F5344CB8AC3E}">
        <p14:creationId xmlns:p14="http://schemas.microsoft.com/office/powerpoint/2010/main" val="2090522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914400" y="609600"/>
            <a:ext cx="10363200" cy="1143000"/>
          </a:xfrm>
        </p:spPr>
        <p:txBody>
          <a:bodyPr/>
          <a:lstStyle/>
          <a:p>
            <a:r>
              <a:rPr lang="it-IT"/>
              <a:t>Fare clic per modificare lo stile del titolo</a:t>
            </a:r>
          </a:p>
        </p:txBody>
      </p:sp>
      <p:sp>
        <p:nvSpPr>
          <p:cNvPr id="3" name="Segnaposto tabella 2"/>
          <p:cNvSpPr>
            <a:spLocks noGrp="1"/>
          </p:cNvSpPr>
          <p:nvPr>
            <p:ph type="tbl" idx="1"/>
          </p:nvPr>
        </p:nvSpPr>
        <p:spPr>
          <a:xfrm>
            <a:off x="914400" y="1981200"/>
            <a:ext cx="10363200" cy="4114800"/>
          </a:xfrm>
        </p:spPr>
        <p:txBody>
          <a:bodyPr/>
          <a:lstStyle/>
          <a:p>
            <a:endParaRPr lang="it-IT"/>
          </a:p>
        </p:txBody>
      </p:sp>
      <p:sp>
        <p:nvSpPr>
          <p:cNvPr id="4" name="Segnaposto data 3"/>
          <p:cNvSpPr>
            <a:spLocks noGrp="1"/>
          </p:cNvSpPr>
          <p:nvPr>
            <p:ph type="dt" sz="half" idx="10"/>
          </p:nvPr>
        </p:nvSpPr>
        <p:spPr>
          <a:xfrm>
            <a:off x="914400" y="6248400"/>
            <a:ext cx="2540000" cy="457200"/>
          </a:xfrm>
        </p:spPr>
        <p:txBody>
          <a:bodyPr/>
          <a:lstStyle>
            <a:lvl1pPr>
              <a:defRPr/>
            </a:lvl1pPr>
          </a:lstStyle>
          <a:p>
            <a:endParaRPr lang="it-IT" altLang="it-IT"/>
          </a:p>
        </p:txBody>
      </p:sp>
      <p:sp>
        <p:nvSpPr>
          <p:cNvPr id="5" name="Segnaposto piè di pagina 4"/>
          <p:cNvSpPr>
            <a:spLocks noGrp="1"/>
          </p:cNvSpPr>
          <p:nvPr>
            <p:ph type="ftr" sz="quarter" idx="11"/>
          </p:nvPr>
        </p:nvSpPr>
        <p:spPr>
          <a:xfrm>
            <a:off x="4165600" y="6248400"/>
            <a:ext cx="3860800" cy="457200"/>
          </a:xfrm>
        </p:spPr>
        <p:txBody>
          <a:bodyPr/>
          <a:lstStyle>
            <a:lvl1pPr>
              <a:defRPr/>
            </a:lvl1pPr>
          </a:lstStyle>
          <a:p>
            <a:endParaRPr lang="it-IT" altLang="it-IT"/>
          </a:p>
        </p:txBody>
      </p:sp>
      <p:sp>
        <p:nvSpPr>
          <p:cNvPr id="6" name="Segnaposto numero diapositiva 5"/>
          <p:cNvSpPr>
            <a:spLocks noGrp="1"/>
          </p:cNvSpPr>
          <p:nvPr>
            <p:ph type="sldNum" sz="quarter" idx="12"/>
          </p:nvPr>
        </p:nvSpPr>
        <p:spPr>
          <a:xfrm>
            <a:off x="8737600" y="6248400"/>
            <a:ext cx="2540000" cy="457200"/>
          </a:xfrm>
        </p:spPr>
        <p:txBody>
          <a:bodyPr/>
          <a:lstStyle>
            <a:lvl1pPr>
              <a:defRPr/>
            </a:lvl1pPr>
          </a:lstStyle>
          <a:p>
            <a:fld id="{CF6F6F3B-B2F4-4F99-A880-BD53993B9CC5}" type="slidenum">
              <a:rPr lang="it-IT" altLang="it-IT"/>
              <a:pPr/>
              <a:t>‹N›</a:t>
            </a:fld>
            <a:endParaRPr lang="it-IT" altLang="it-IT"/>
          </a:p>
        </p:txBody>
      </p:sp>
    </p:spTree>
    <p:extLst>
      <p:ext uri="{BB962C8B-B14F-4D97-AF65-F5344CB8AC3E}">
        <p14:creationId xmlns:p14="http://schemas.microsoft.com/office/powerpoint/2010/main" val="2387232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48AB5E09-2A10-4980-B565-A4A7BD362F91}" type="datetime1">
              <a:rPr lang="en-US" smtClean="0"/>
              <a:t>3/11/2024</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F7216446-8A82-42AB-88DB-297A75627E0A}" type="slidenum">
              <a:rPr lang="en-US" smtClean="0"/>
              <a:t>‹N›</a:t>
            </a:fld>
            <a:endParaRPr lang="en-US"/>
          </a:p>
        </p:txBody>
      </p:sp>
    </p:spTree>
    <p:extLst>
      <p:ext uri="{BB962C8B-B14F-4D97-AF65-F5344CB8AC3E}">
        <p14:creationId xmlns:p14="http://schemas.microsoft.com/office/powerpoint/2010/main" val="1302943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endParaRPr lang="en-US"/>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4BF8BFBD-5EC2-4EEC-94AF-1F247061D208}" type="datetime1">
              <a:rPr lang="en-US" smtClean="0"/>
              <a:t>3/11/2024</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F7216446-8A82-42AB-88DB-297A75627E0A}" type="slidenum">
              <a:rPr lang="en-US" smtClean="0"/>
              <a:t>‹N›</a:t>
            </a:fld>
            <a:endParaRPr lang="en-US"/>
          </a:p>
        </p:txBody>
      </p:sp>
    </p:spTree>
    <p:extLst>
      <p:ext uri="{BB962C8B-B14F-4D97-AF65-F5344CB8AC3E}">
        <p14:creationId xmlns:p14="http://schemas.microsoft.com/office/powerpoint/2010/main" val="1248906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4"/>
          <p:cNvSpPr>
            <a:spLocks noGrp="1"/>
          </p:cNvSpPr>
          <p:nvPr>
            <p:ph type="dt" sz="half" idx="10"/>
          </p:nvPr>
        </p:nvSpPr>
        <p:spPr/>
        <p:txBody>
          <a:bodyPr/>
          <a:lstStyle/>
          <a:p>
            <a:fld id="{FED27474-1AE3-4CE7-9C9C-73B172686DF7}" type="datetime1">
              <a:rPr lang="en-US" smtClean="0"/>
              <a:t>3/11/2024</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F7216446-8A82-42AB-88DB-297A75627E0A}" type="slidenum">
              <a:rPr lang="en-US" smtClean="0"/>
              <a:t>‹N›</a:t>
            </a:fld>
            <a:endParaRPr lang="en-US"/>
          </a:p>
        </p:txBody>
      </p:sp>
    </p:spTree>
    <p:extLst>
      <p:ext uri="{BB962C8B-B14F-4D97-AF65-F5344CB8AC3E}">
        <p14:creationId xmlns:p14="http://schemas.microsoft.com/office/powerpoint/2010/main" val="1392867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endParaRPr lang="en-US"/>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6"/>
          <p:cNvSpPr>
            <a:spLocks noGrp="1"/>
          </p:cNvSpPr>
          <p:nvPr>
            <p:ph type="dt" sz="half" idx="10"/>
          </p:nvPr>
        </p:nvSpPr>
        <p:spPr/>
        <p:txBody>
          <a:bodyPr/>
          <a:lstStyle/>
          <a:p>
            <a:fld id="{E99B3463-A071-4EB6-AA78-0E83566CF54D}" type="datetime1">
              <a:rPr lang="en-US" smtClean="0"/>
              <a:t>3/11/2024</a:t>
            </a:fld>
            <a:endParaRPr lang="en-US"/>
          </a:p>
        </p:txBody>
      </p:sp>
      <p:sp>
        <p:nvSpPr>
          <p:cNvPr id="8" name="Segnaposto piè di pagina 7"/>
          <p:cNvSpPr>
            <a:spLocks noGrp="1"/>
          </p:cNvSpPr>
          <p:nvPr>
            <p:ph type="ftr" sz="quarter" idx="11"/>
          </p:nvPr>
        </p:nvSpPr>
        <p:spPr/>
        <p:txBody>
          <a:bodyPr/>
          <a:lstStyle/>
          <a:p>
            <a:endParaRPr lang="en-US"/>
          </a:p>
        </p:txBody>
      </p:sp>
      <p:sp>
        <p:nvSpPr>
          <p:cNvPr id="9" name="Segnaposto numero diapositiva 8"/>
          <p:cNvSpPr>
            <a:spLocks noGrp="1"/>
          </p:cNvSpPr>
          <p:nvPr>
            <p:ph type="sldNum" sz="quarter" idx="12"/>
          </p:nvPr>
        </p:nvSpPr>
        <p:spPr/>
        <p:txBody>
          <a:bodyPr/>
          <a:lstStyle/>
          <a:p>
            <a:fld id="{F7216446-8A82-42AB-88DB-297A75627E0A}" type="slidenum">
              <a:rPr lang="en-US" smtClean="0"/>
              <a:t>‹N›</a:t>
            </a:fld>
            <a:endParaRPr lang="en-US"/>
          </a:p>
        </p:txBody>
      </p:sp>
    </p:spTree>
    <p:extLst>
      <p:ext uri="{BB962C8B-B14F-4D97-AF65-F5344CB8AC3E}">
        <p14:creationId xmlns:p14="http://schemas.microsoft.com/office/powerpoint/2010/main" val="1096443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data 2"/>
          <p:cNvSpPr>
            <a:spLocks noGrp="1"/>
          </p:cNvSpPr>
          <p:nvPr>
            <p:ph type="dt" sz="half" idx="10"/>
          </p:nvPr>
        </p:nvSpPr>
        <p:spPr/>
        <p:txBody>
          <a:bodyPr/>
          <a:lstStyle/>
          <a:p>
            <a:fld id="{A635DABC-A17D-42CC-BE2B-639FDCE6DC28}" type="datetime1">
              <a:rPr lang="en-US" smtClean="0"/>
              <a:t>3/11/2024</a:t>
            </a:fld>
            <a:endParaRPr lang="en-US"/>
          </a:p>
        </p:txBody>
      </p:sp>
      <p:sp>
        <p:nvSpPr>
          <p:cNvPr id="4" name="Segnaposto piè di pagina 3"/>
          <p:cNvSpPr>
            <a:spLocks noGrp="1"/>
          </p:cNvSpPr>
          <p:nvPr>
            <p:ph type="ftr" sz="quarter" idx="11"/>
          </p:nvPr>
        </p:nvSpPr>
        <p:spPr/>
        <p:txBody>
          <a:bodyPr/>
          <a:lstStyle/>
          <a:p>
            <a:endParaRPr lang="en-US"/>
          </a:p>
        </p:txBody>
      </p:sp>
      <p:sp>
        <p:nvSpPr>
          <p:cNvPr id="5" name="Segnaposto numero diapositiva 4"/>
          <p:cNvSpPr>
            <a:spLocks noGrp="1"/>
          </p:cNvSpPr>
          <p:nvPr>
            <p:ph type="sldNum" sz="quarter" idx="12"/>
          </p:nvPr>
        </p:nvSpPr>
        <p:spPr/>
        <p:txBody>
          <a:bodyPr/>
          <a:lstStyle/>
          <a:p>
            <a:fld id="{F7216446-8A82-42AB-88DB-297A75627E0A}" type="slidenum">
              <a:rPr lang="en-US" smtClean="0"/>
              <a:t>‹N›</a:t>
            </a:fld>
            <a:endParaRPr lang="en-US"/>
          </a:p>
        </p:txBody>
      </p:sp>
    </p:spTree>
    <p:extLst>
      <p:ext uri="{BB962C8B-B14F-4D97-AF65-F5344CB8AC3E}">
        <p14:creationId xmlns:p14="http://schemas.microsoft.com/office/powerpoint/2010/main" val="3428443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6B746B0-7FF6-4D0E-AD1B-49A912D38DE8}" type="datetime1">
              <a:rPr lang="en-US" smtClean="0"/>
              <a:t>3/11/2024</a:t>
            </a:fld>
            <a:endParaRPr lang="en-US"/>
          </a:p>
        </p:txBody>
      </p:sp>
      <p:sp>
        <p:nvSpPr>
          <p:cNvPr id="3" name="Segnaposto piè di pagina 2"/>
          <p:cNvSpPr>
            <a:spLocks noGrp="1"/>
          </p:cNvSpPr>
          <p:nvPr>
            <p:ph type="ftr" sz="quarter" idx="11"/>
          </p:nvPr>
        </p:nvSpPr>
        <p:spPr/>
        <p:txBody>
          <a:bodyPr/>
          <a:lstStyle/>
          <a:p>
            <a:endParaRPr lang="en-US"/>
          </a:p>
        </p:txBody>
      </p:sp>
      <p:sp>
        <p:nvSpPr>
          <p:cNvPr id="4" name="Segnaposto numero diapositiva 3"/>
          <p:cNvSpPr>
            <a:spLocks noGrp="1"/>
          </p:cNvSpPr>
          <p:nvPr>
            <p:ph type="sldNum" sz="quarter" idx="12"/>
          </p:nvPr>
        </p:nvSpPr>
        <p:spPr/>
        <p:txBody>
          <a:bodyPr/>
          <a:lstStyle/>
          <a:p>
            <a:fld id="{F7216446-8A82-42AB-88DB-297A75627E0A}" type="slidenum">
              <a:rPr lang="en-US" smtClean="0"/>
              <a:t>‹N›</a:t>
            </a:fld>
            <a:endParaRPr lang="en-US"/>
          </a:p>
        </p:txBody>
      </p:sp>
    </p:spTree>
    <p:extLst>
      <p:ext uri="{BB962C8B-B14F-4D97-AF65-F5344CB8AC3E}">
        <p14:creationId xmlns:p14="http://schemas.microsoft.com/office/powerpoint/2010/main" val="3236139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9CD655EE-F4F4-48C5-8C87-DA3EEC7F56B1}" type="datetime1">
              <a:rPr lang="en-US" smtClean="0"/>
              <a:t>3/11/2024</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F7216446-8A82-42AB-88DB-297A75627E0A}" type="slidenum">
              <a:rPr lang="en-US" smtClean="0"/>
              <a:t>‹N›</a:t>
            </a:fld>
            <a:endParaRPr lang="en-US"/>
          </a:p>
        </p:txBody>
      </p:sp>
    </p:spTree>
    <p:extLst>
      <p:ext uri="{BB962C8B-B14F-4D97-AF65-F5344CB8AC3E}">
        <p14:creationId xmlns:p14="http://schemas.microsoft.com/office/powerpoint/2010/main" val="3722304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F553FF9B-9916-4A69-A8CC-04710E34D167}" type="datetime1">
              <a:rPr lang="en-US" smtClean="0"/>
              <a:t>3/11/2024</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F7216446-8A82-42AB-88DB-297A75627E0A}" type="slidenum">
              <a:rPr lang="en-US" smtClean="0"/>
              <a:t>‹N›</a:t>
            </a:fld>
            <a:endParaRPr lang="en-US"/>
          </a:p>
        </p:txBody>
      </p:sp>
    </p:spTree>
    <p:extLst>
      <p:ext uri="{BB962C8B-B14F-4D97-AF65-F5344CB8AC3E}">
        <p14:creationId xmlns:p14="http://schemas.microsoft.com/office/powerpoint/2010/main" val="703017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endParaRPr lang="en-US"/>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F077D4-3D5D-4DA2-9950-C54D665903B4}" type="datetime1">
              <a:rPr lang="en-US" smtClean="0"/>
              <a:t>3/11/2024</a:t>
            </a:fld>
            <a:endParaRPr lang="en-US"/>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216446-8A82-42AB-88DB-297A75627E0A}" type="slidenum">
              <a:rPr lang="en-US" smtClean="0"/>
              <a:t>‹N›</a:t>
            </a:fld>
            <a:endParaRPr lang="en-US"/>
          </a:p>
        </p:txBody>
      </p:sp>
    </p:spTree>
    <p:extLst>
      <p:ext uri="{BB962C8B-B14F-4D97-AF65-F5344CB8AC3E}">
        <p14:creationId xmlns:p14="http://schemas.microsoft.com/office/powerpoint/2010/main" val="4151318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s://web.stanford.edu/class/msande314/arrow-debreu.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hyperlink" Target="https://www.dt.mef.gov.it/export/sites/sitodt/modules/documenti_it/analisi_progammazione/modellistica/Presentazione_Ambiente_MEF_Socci_etAl_finale.pdf" TargetMode="External"/><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lavoce.info/archives/93350/salari-e-recupero-dellinflazione-il-rebus-dellipca/" TargetMode="External"/><Relationship Id="rId2" Type="http://schemas.openxmlformats.org/officeDocument/2006/relationships/hyperlink" Target="https://www.bancaditalia.it/pubblicazioni/ricchezza-settori-istituzionali/2023-ricchezza-settori-istituzionali/statistiche_RSI_27012023_IT.pdf" TargetMode="External"/><Relationship Id="rId1" Type="http://schemas.openxmlformats.org/officeDocument/2006/relationships/slideLayout" Target="../slideLayouts/slideLayout2.xml"/><Relationship Id="rId4" Type="http://schemas.openxmlformats.org/officeDocument/2006/relationships/hyperlink" Target="https://www.imf.org/en/Blogs/Articles/2022/10/05/wage-price-spiral-risks-appear-contained-despite-high-inflation"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unstats.un.org/sdgs/indicators/database/" TargetMode="External"/><Relationship Id="rId2" Type="http://schemas.openxmlformats.org/officeDocument/2006/relationships/hyperlink" Target="http://hdr.undp.org/en/data" TargetMode="Externa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hyperlink" Target="https://www.dt.mef.gov.it/it/index.html" TargetMode="External"/><Relationship Id="rId4" Type="http://schemas.openxmlformats.org/officeDocument/2006/relationships/hyperlink" Target="https://www.istat.it/it/benessere-e-sostenibilit%C3%A0"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ec.europa.eu/regional_policy/policy/evaluations/ec_en" TargetMode="External"/><Relationship Id="rId2" Type="http://schemas.openxmlformats.org/officeDocument/2006/relationships/hyperlink" Target="https://op.europa.eu/en/publication-detail/-/publication/752dd092-3ea5-429c-96dc-4507d0cda886" TargetMode="External"/><Relationship Id="rId1" Type="http://schemas.openxmlformats.org/officeDocument/2006/relationships/slideLayout" Target="../slideLayouts/slideLayout2.xml"/><Relationship Id="rId6" Type="http://schemas.openxmlformats.org/officeDocument/2006/relationships/hyperlink" Target="https://opencoesione.gov.it/it/" TargetMode="External"/><Relationship Id="rId5" Type="http://schemas.openxmlformats.org/officeDocument/2006/relationships/hyperlink" Target="https://cohesiondata.ec.europa.eu/" TargetMode="External"/><Relationship Id="rId4" Type="http://schemas.openxmlformats.org/officeDocument/2006/relationships/hyperlink" Target="https://ec.europa.eu/regional_policy/2021-2027_en"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integrazionemigranti.gov.it/it-it" TargetMode="External"/><Relationship Id="rId2" Type="http://schemas.openxmlformats.org/officeDocument/2006/relationships/hyperlink" Target="https://opencoesione.gov.it/it/" TargetMode="External"/><Relationship Id="rId1" Type="http://schemas.openxmlformats.org/officeDocument/2006/relationships/slideLayout" Target="../slideLayouts/slideLayout2.xml"/><Relationship Id="rId6" Type="http://schemas.openxmlformats.org/officeDocument/2006/relationships/hyperlink" Target="file:///C:\Users\5122\Downloads\linee_guida_digitale.pdf" TargetMode="External"/><Relationship Id="rId5" Type="http://schemas.openxmlformats.org/officeDocument/2006/relationships/hyperlink" Target="https://cimcs.units.it/it" TargetMode="External"/><Relationship Id="rId4" Type="http://schemas.openxmlformats.org/officeDocument/2006/relationships/hyperlink" Target="https://www.interno.gov.it/it/temi/immigrazione-e-asilo/fondi-europei/fondo-asilo-migrazione-e-integrazione-fami"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commission.europa.eu/about-european-commission/departments-and-executive-agencies/internal-market-industry-entrepreneurship-and-smes_it" TargetMode="External"/><Relationship Id="rId2" Type="http://schemas.openxmlformats.org/officeDocument/2006/relationships/hyperlink" Target="https://commission.europa.eu/document/download/7f80bcdb-fd01-4f59-af34-45fd8d205330_en?filename=grow_sp_2020_2024_en.pdf&amp;prefLang=it"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ata.oecd.org/unemp/unemployment-rate.htm#indicator-chart"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hyperlink" Target="https://economy-finance.ec.europa.eu/economic-research-and-databases/economic-databases/ameco-database_en" TargetMode="External"/><Relationship Id="rId2" Type="http://schemas.openxmlformats.org/officeDocument/2006/relationships/hyperlink" Target="https://ec.europa.eu/eurostat/databrowser/view/NAMA_10R_2GDP__custom_5356473/default/table?lang=en"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commission.europa.eu/about-european-commission/departments-and-executive-agencies/regional-and-urban-policy_en?prefLang=it" TargetMode="Externa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hyperlink" Target="https://www.eurofound.europa.eu/it/publications/2023/la-convergenza-nellue-dimensione-geografica-impatto-della-covid-19-e-ruolo-delle" TargetMode="External"/><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53.xml.rels><?xml version="1.0" encoding="UTF-8" standalone="yes"?>
<Relationships xmlns="http://schemas.openxmlformats.org/package/2006/relationships"><Relationship Id="rId3" Type="http://schemas.openxmlformats.org/officeDocument/2006/relationships/hyperlink" Target="https://www.eurofound.europa.eu/it/publications/2023/la-convergenza-nellue-dimensione-geografica-impatto-della-covid-19-e-ruolo-delle" TargetMode="External"/><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hyperlink" Target="https://www.eurofound.europa.eu/it/publications/2023/la-convergenza-nellue-dimensione-geografica-impatto-della-covid-19-e-ruolo-delle" TargetMode="External"/><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p:txBody>
          <a:bodyPr/>
          <a:lstStyle/>
          <a:p>
            <a:r>
              <a:rPr lang="it-IT" dirty="0"/>
              <a:t>Stabilizzazione, Allocazione e Redistribuzione</a:t>
            </a:r>
            <a:endParaRPr lang="en-US" dirty="0"/>
          </a:p>
        </p:txBody>
      </p:sp>
      <p:sp>
        <p:nvSpPr>
          <p:cNvPr id="5" name="Segnaposto testo 4"/>
          <p:cNvSpPr>
            <a:spLocks noGrp="1"/>
          </p:cNvSpPr>
          <p:nvPr>
            <p:ph type="subTitle" idx="1"/>
          </p:nvPr>
        </p:nvSpPr>
        <p:spPr/>
        <p:txBody>
          <a:bodyPr>
            <a:normAutofit/>
          </a:bodyPr>
          <a:lstStyle/>
          <a:p>
            <a:r>
              <a:rPr lang="it-IT" dirty="0"/>
              <a:t>Shock economici, loro effetti e politiche d’intervento</a:t>
            </a:r>
          </a:p>
          <a:p>
            <a:endParaRPr lang="it-IT" dirty="0"/>
          </a:p>
          <a:p>
            <a:r>
              <a:rPr lang="it-IT" dirty="0"/>
              <a:t>Contenuti in: cap. 1 di </a:t>
            </a:r>
            <a:r>
              <a:rPr lang="it-IT" dirty="0" err="1"/>
              <a:t>Bénassy-Quéré</a:t>
            </a:r>
            <a:r>
              <a:rPr lang="it-IT" dirty="0"/>
              <a:t> A. et al. (2019)</a:t>
            </a:r>
          </a:p>
        </p:txBody>
      </p:sp>
      <p:sp>
        <p:nvSpPr>
          <p:cNvPr id="3" name="Segnaposto numero diapositiva 2"/>
          <p:cNvSpPr>
            <a:spLocks noGrp="1"/>
          </p:cNvSpPr>
          <p:nvPr>
            <p:ph type="sldNum" sz="quarter" idx="12"/>
          </p:nvPr>
        </p:nvSpPr>
        <p:spPr/>
        <p:txBody>
          <a:bodyPr/>
          <a:lstStyle/>
          <a:p>
            <a:fld id="{F7216446-8A82-42AB-88DB-297A75627E0A}" type="slidenum">
              <a:rPr lang="en-US" smtClean="0"/>
              <a:t>1</a:t>
            </a:fld>
            <a:endParaRPr lang="en-US"/>
          </a:p>
        </p:txBody>
      </p:sp>
    </p:spTree>
    <p:extLst>
      <p:ext uri="{BB962C8B-B14F-4D97-AF65-F5344CB8AC3E}">
        <p14:creationId xmlns:p14="http://schemas.microsoft.com/office/powerpoint/2010/main" val="3552721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Le motivazioni dell’intervento pubblico</a:t>
            </a:r>
            <a:endParaRPr lang="en-US" dirty="0"/>
          </a:p>
        </p:txBody>
      </p:sp>
      <p:sp>
        <p:nvSpPr>
          <p:cNvPr id="5" name="Segnaposto testo 4"/>
          <p:cNvSpPr>
            <a:spLocks noGrp="1"/>
          </p:cNvSpPr>
          <p:nvPr>
            <p:ph type="body" idx="1"/>
          </p:nvPr>
        </p:nvSpPr>
        <p:spPr/>
        <p:txBody>
          <a:bodyPr/>
          <a:lstStyle/>
          <a:p>
            <a:r>
              <a:rPr lang="it-IT" dirty="0"/>
              <a:t>Un approfondimento</a:t>
            </a:r>
            <a:endParaRPr lang="en-US" dirty="0"/>
          </a:p>
        </p:txBody>
      </p:sp>
    </p:spTree>
    <p:extLst>
      <p:ext uri="{BB962C8B-B14F-4D97-AF65-F5344CB8AC3E}">
        <p14:creationId xmlns:p14="http://schemas.microsoft.com/office/powerpoint/2010/main" val="2958745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Perché intervenire? Un riepilogo </a:t>
            </a:r>
            <a:endParaRPr lang="en-US" dirty="0"/>
          </a:p>
        </p:txBody>
      </p:sp>
      <p:sp>
        <p:nvSpPr>
          <p:cNvPr id="5" name="Segnaposto contenuto 4"/>
          <p:cNvSpPr>
            <a:spLocks noGrp="1"/>
          </p:cNvSpPr>
          <p:nvPr>
            <p:ph idx="1"/>
          </p:nvPr>
        </p:nvSpPr>
        <p:spPr/>
        <p:txBody>
          <a:bodyPr>
            <a:normAutofit/>
          </a:bodyPr>
          <a:lstStyle/>
          <a:p>
            <a:r>
              <a:rPr lang="it-IT" dirty="0"/>
              <a:t>Sia la teoria della controllabilità che il modello econometrico fondamentale di Arrow e </a:t>
            </a:r>
            <a:r>
              <a:rPr lang="it-IT" dirty="0" err="1"/>
              <a:t>Debreu</a:t>
            </a:r>
            <a:r>
              <a:rPr lang="it-IT" dirty="0"/>
              <a:t> (1959)(*), basato sul teorema dell’esistenza di un Equilibrio Economico Generale (EEG) dimostrano come </a:t>
            </a:r>
            <a:r>
              <a:rPr lang="it-IT" dirty="0">
                <a:solidFill>
                  <a:srgbClr val="FF0000"/>
                </a:solidFill>
              </a:rPr>
              <a:t>le condizioni necessarie </a:t>
            </a:r>
            <a:r>
              <a:rPr lang="it-IT" dirty="0"/>
              <a:t>(</a:t>
            </a:r>
            <a:r>
              <a:rPr lang="it-IT" dirty="0">
                <a:highlight>
                  <a:srgbClr val="FFFF00"/>
                </a:highlight>
              </a:rPr>
              <a:t>concorrenza perfetta</a:t>
            </a:r>
            <a:r>
              <a:rPr lang="it-IT" dirty="0"/>
              <a:t>, </a:t>
            </a:r>
            <a:r>
              <a:rPr lang="it-IT" dirty="0">
                <a:highlight>
                  <a:srgbClr val="FFFF00"/>
                </a:highlight>
              </a:rPr>
              <a:t>mercati completi </a:t>
            </a:r>
            <a:r>
              <a:rPr lang="it-IT" dirty="0"/>
              <a:t>e </a:t>
            </a:r>
            <a:r>
              <a:rPr lang="it-IT" dirty="0">
                <a:highlight>
                  <a:srgbClr val="FFFF00"/>
                </a:highlight>
              </a:rPr>
              <a:t>informazione perfetta</a:t>
            </a:r>
            <a:r>
              <a:rPr lang="it-IT" dirty="0"/>
              <a:t>), </a:t>
            </a:r>
            <a:r>
              <a:rPr lang="it-IT" dirty="0">
                <a:solidFill>
                  <a:srgbClr val="FF0000"/>
                </a:solidFill>
              </a:rPr>
              <a:t>perché si raggiunga un unico equilibrio </a:t>
            </a:r>
            <a:r>
              <a:rPr lang="it-IT" dirty="0"/>
              <a:t>siano molto stringenti e quindi </a:t>
            </a:r>
            <a:r>
              <a:rPr lang="it-IT" u="sng" dirty="0"/>
              <a:t>difficilmente applicabili ad un mondo reale</a:t>
            </a:r>
          </a:p>
          <a:p>
            <a:r>
              <a:rPr lang="it-IT" dirty="0"/>
              <a:t>Infatti, abbiamo già visto che se una di queste ipotesi viene messa in </a:t>
            </a:r>
            <a:r>
              <a:rPr lang="it-IT" b="1" dirty="0"/>
              <a:t>discussione, l’intervento pubblico è giustificato</a:t>
            </a:r>
            <a:r>
              <a:rPr lang="it-IT" dirty="0"/>
              <a:t>.</a:t>
            </a:r>
          </a:p>
          <a:p>
            <a:r>
              <a:rPr lang="it-IT" dirty="0"/>
              <a:t>Occorre ora capire come si giustifica l’intervento pubblico nei tre ambiti individuati (allocazione, stabilizzazione e redistribuzione)</a:t>
            </a:r>
            <a:endParaRPr lang="en-US" dirty="0"/>
          </a:p>
        </p:txBody>
      </p:sp>
      <p:sp>
        <p:nvSpPr>
          <p:cNvPr id="2" name="Rettangolo 1">
            <a:extLst>
              <a:ext uri="{FF2B5EF4-FFF2-40B4-BE49-F238E27FC236}">
                <a16:creationId xmlns:a16="http://schemas.microsoft.com/office/drawing/2014/main" id="{87A4F234-1861-4601-9CD6-61EBEEE9D35E}"/>
              </a:ext>
            </a:extLst>
          </p:cNvPr>
          <p:cNvSpPr/>
          <p:nvPr/>
        </p:nvSpPr>
        <p:spPr>
          <a:xfrm>
            <a:off x="1199948" y="6061557"/>
            <a:ext cx="3552639" cy="369332"/>
          </a:xfrm>
          <a:prstGeom prst="rect">
            <a:avLst/>
          </a:prstGeom>
        </p:spPr>
        <p:txBody>
          <a:bodyPr wrap="none">
            <a:spAutoFit/>
          </a:bodyPr>
          <a:lstStyle/>
          <a:p>
            <a:r>
              <a:rPr lang="en-GB" dirty="0">
                <a:hlinkClick r:id="rId2"/>
              </a:rPr>
              <a:t>(*) arrow-debreu.pdf (stanford.edu)</a:t>
            </a:r>
            <a:endParaRPr lang="en-GB" dirty="0"/>
          </a:p>
        </p:txBody>
      </p:sp>
    </p:spTree>
    <p:extLst>
      <p:ext uri="{BB962C8B-B14F-4D97-AF65-F5344CB8AC3E}">
        <p14:creationId xmlns:p14="http://schemas.microsoft.com/office/powerpoint/2010/main" val="4156706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Le funzioni della PE</a:t>
            </a:r>
            <a:endParaRPr lang="en-US" dirty="0"/>
          </a:p>
        </p:txBody>
      </p:sp>
      <p:sp>
        <p:nvSpPr>
          <p:cNvPr id="5" name="Segnaposto contenuto 4"/>
          <p:cNvSpPr>
            <a:spLocks noGrp="1"/>
          </p:cNvSpPr>
          <p:nvPr>
            <p:ph idx="1"/>
          </p:nvPr>
        </p:nvSpPr>
        <p:spPr/>
        <p:txBody>
          <a:bodyPr>
            <a:normAutofit/>
          </a:bodyPr>
          <a:lstStyle/>
          <a:p>
            <a:r>
              <a:rPr lang="it-IT" dirty="0"/>
              <a:t>Questa tripartizione dei ruoli della PE l’abbiamo già incontrata con</a:t>
            </a:r>
            <a:r>
              <a:rPr lang="it-IT" b="1" i="1" dirty="0"/>
              <a:t> </a:t>
            </a:r>
            <a:r>
              <a:rPr lang="it-IT" b="1" i="1" dirty="0" err="1"/>
              <a:t>Musgrave</a:t>
            </a:r>
            <a:r>
              <a:rPr lang="it-IT" i="1" dirty="0"/>
              <a:t>, gli obiettivi quali sono?</a:t>
            </a:r>
            <a:endParaRPr lang="it-IT" dirty="0"/>
          </a:p>
          <a:p>
            <a:pPr lvl="1"/>
            <a:r>
              <a:rPr lang="it-IT" sz="2800" dirty="0"/>
              <a:t>Con le politiche di </a:t>
            </a:r>
            <a:r>
              <a:rPr lang="it-IT" sz="2800" b="1" dirty="0"/>
              <a:t>allocazione</a:t>
            </a:r>
            <a:r>
              <a:rPr lang="it-IT" sz="2800" dirty="0"/>
              <a:t> si tende </a:t>
            </a:r>
            <a:r>
              <a:rPr lang="it-IT" sz="2800" dirty="0">
                <a:solidFill>
                  <a:srgbClr val="FF0000"/>
                </a:solidFill>
              </a:rPr>
              <a:t>ad aumentare l’output </a:t>
            </a:r>
            <a:r>
              <a:rPr lang="it-IT" sz="2800" dirty="0"/>
              <a:t>potenziale senza generare inflazione (</a:t>
            </a:r>
            <a:r>
              <a:rPr lang="it-IT" sz="2800" u="sng" dirty="0"/>
              <a:t>politiche per la crescita</a:t>
            </a:r>
            <a:r>
              <a:rPr lang="it-IT" sz="2800" dirty="0"/>
              <a:t>)</a:t>
            </a:r>
          </a:p>
          <a:p>
            <a:pPr lvl="1"/>
            <a:r>
              <a:rPr lang="it-IT" sz="2800" dirty="0"/>
              <a:t>Le politiche dirette alla </a:t>
            </a:r>
            <a:r>
              <a:rPr lang="it-IT" sz="2800" b="1" dirty="0"/>
              <a:t>stabilizzazione</a:t>
            </a:r>
            <a:r>
              <a:rPr lang="it-IT" sz="2800" dirty="0"/>
              <a:t> del ciclo economico (business </a:t>
            </a:r>
            <a:r>
              <a:rPr lang="it-IT" sz="2800" dirty="0" err="1"/>
              <a:t>cycle</a:t>
            </a:r>
            <a:r>
              <a:rPr lang="it-IT" sz="2800" dirty="0"/>
              <a:t>) tendono </a:t>
            </a:r>
            <a:r>
              <a:rPr lang="it-IT" sz="2800" dirty="0">
                <a:solidFill>
                  <a:srgbClr val="FF0000"/>
                </a:solidFill>
              </a:rPr>
              <a:t>a minimizzare lo scarto tra output effettivo e potenziale </a:t>
            </a:r>
            <a:r>
              <a:rPr lang="it-IT" sz="2800" dirty="0"/>
              <a:t>(l’abbiamo visto con la f. di perdita sociale)</a:t>
            </a:r>
          </a:p>
          <a:p>
            <a:pPr lvl="1"/>
            <a:r>
              <a:rPr lang="it-IT" sz="2800" dirty="0"/>
              <a:t>La </a:t>
            </a:r>
            <a:r>
              <a:rPr lang="it-IT" sz="2800" b="1" dirty="0"/>
              <a:t>redistribuzione</a:t>
            </a:r>
            <a:r>
              <a:rPr lang="it-IT" sz="2800" dirty="0"/>
              <a:t> ha come obiettivo una </a:t>
            </a:r>
            <a:r>
              <a:rPr lang="it-IT" sz="2800" dirty="0">
                <a:solidFill>
                  <a:srgbClr val="FF0000"/>
                </a:solidFill>
              </a:rPr>
              <a:t>riallocazione delle risorse </a:t>
            </a:r>
            <a:r>
              <a:rPr lang="it-IT" sz="2800" dirty="0"/>
              <a:t>all’interno della società (tra individui e regioni), mentre gli altri due obiettivi agiscono sui livelli dell’attività economica</a:t>
            </a:r>
          </a:p>
          <a:p>
            <a:pPr lvl="1"/>
            <a:endParaRPr lang="en-US" sz="2800" dirty="0">
              <a:solidFill>
                <a:srgbClr val="FF0000"/>
              </a:solidFill>
            </a:endParaRPr>
          </a:p>
        </p:txBody>
      </p:sp>
    </p:spTree>
    <p:extLst>
      <p:ext uri="{BB962C8B-B14F-4D97-AF65-F5344CB8AC3E}">
        <p14:creationId xmlns:p14="http://schemas.microsoft.com/office/powerpoint/2010/main" val="2369676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lstStyle/>
          <a:p>
            <a:r>
              <a:rPr lang="it-IT" dirty="0"/>
              <a:t>Politiche di crescita e stabilizzazione </a:t>
            </a:r>
            <a:endParaRPr lang="en-US" dirty="0"/>
          </a:p>
        </p:txBody>
      </p:sp>
      <p:pic>
        <p:nvPicPr>
          <p:cNvPr id="1026" name="Picture 2" descr="https://www.pandoracampus.it/pandora/Packageoperation/getfulltextpreviewimage/BookRelease/Darwin:BOOK_RELEASE:428/docbookId/_26_108/imagePath/images%7Cchapter01%7Cfig_03_c1.png/imageX/0/imageY/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982" y="2076614"/>
            <a:ext cx="7315073" cy="4468846"/>
          </a:xfrm>
          <a:prstGeom prst="rect">
            <a:avLst/>
          </a:prstGeom>
          <a:noFill/>
          <a:extLst>
            <a:ext uri="{909E8E84-426E-40DD-AFC4-6F175D3DCCD1}">
              <a14:hiddenFill xmlns:a14="http://schemas.microsoft.com/office/drawing/2010/main">
                <a:solidFill>
                  <a:srgbClr val="FFFFFF"/>
                </a:solidFill>
              </a14:hiddenFill>
            </a:ext>
          </a:extLst>
        </p:spPr>
      </p:pic>
      <p:cxnSp>
        <p:nvCxnSpPr>
          <p:cNvPr id="8" name="Connettore 2 7"/>
          <p:cNvCxnSpPr/>
          <p:nvPr/>
        </p:nvCxnSpPr>
        <p:spPr>
          <a:xfrm flipV="1">
            <a:off x="3136392" y="4311037"/>
            <a:ext cx="283464" cy="62507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 name="Connettore 2 9"/>
          <p:cNvCxnSpPr/>
          <p:nvPr/>
        </p:nvCxnSpPr>
        <p:spPr>
          <a:xfrm flipV="1">
            <a:off x="4119372" y="3805535"/>
            <a:ext cx="283464" cy="62507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a:off x="3593592" y="5056632"/>
            <a:ext cx="9144" cy="16459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ttore 2 12"/>
          <p:cNvCxnSpPr/>
          <p:nvPr/>
        </p:nvCxnSpPr>
        <p:spPr>
          <a:xfrm flipV="1">
            <a:off x="4032504" y="5394960"/>
            <a:ext cx="0" cy="17373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CasellaDiTesto 13"/>
          <p:cNvSpPr txBox="1"/>
          <p:nvPr/>
        </p:nvSpPr>
        <p:spPr>
          <a:xfrm>
            <a:off x="8257032" y="1764792"/>
            <a:ext cx="3227832" cy="1754326"/>
          </a:xfrm>
          <a:prstGeom prst="rect">
            <a:avLst/>
          </a:prstGeom>
          <a:noFill/>
        </p:spPr>
        <p:txBody>
          <a:bodyPr wrap="square" rtlCol="0">
            <a:spAutoFit/>
          </a:bodyPr>
          <a:lstStyle/>
          <a:p>
            <a:r>
              <a:rPr lang="it-IT" dirty="0"/>
              <a:t>I periodi negativi del </a:t>
            </a:r>
            <a:r>
              <a:rPr lang="it-IT" dirty="0">
                <a:highlight>
                  <a:srgbClr val="FFFF00"/>
                </a:highlight>
              </a:rPr>
              <a:t>trend</a:t>
            </a:r>
            <a:r>
              <a:rPr lang="it-IT" dirty="0"/>
              <a:t> devono essere sostenuti con interventi di sostegno alla crescita: R&amp;S, Istruzione, Investimenti; </a:t>
            </a:r>
            <a:r>
              <a:rPr lang="it-IT" u="sng" dirty="0"/>
              <a:t>quelli positivi con riforme strutturali</a:t>
            </a:r>
            <a:endParaRPr lang="en-US" u="sng" dirty="0"/>
          </a:p>
        </p:txBody>
      </p:sp>
      <p:sp>
        <p:nvSpPr>
          <p:cNvPr id="15" name="CasellaDiTesto 14"/>
          <p:cNvSpPr txBox="1"/>
          <p:nvPr/>
        </p:nvSpPr>
        <p:spPr>
          <a:xfrm>
            <a:off x="8330057" y="3568004"/>
            <a:ext cx="2578608" cy="2862322"/>
          </a:xfrm>
          <a:prstGeom prst="rect">
            <a:avLst/>
          </a:prstGeom>
          <a:noFill/>
        </p:spPr>
        <p:txBody>
          <a:bodyPr wrap="square" rtlCol="0">
            <a:spAutoFit/>
          </a:bodyPr>
          <a:lstStyle/>
          <a:p>
            <a:r>
              <a:rPr lang="it-IT" dirty="0"/>
              <a:t>Il </a:t>
            </a:r>
            <a:r>
              <a:rPr lang="it-IT" dirty="0">
                <a:highlight>
                  <a:srgbClr val="FFFF00"/>
                </a:highlight>
              </a:rPr>
              <a:t>ciclo economico </a:t>
            </a:r>
            <a:r>
              <a:rPr lang="it-IT" dirty="0"/>
              <a:t>può portare con sé riduzione dell’occupazione, del consumo, del reddito o al contrario in fase espansiva si possono utilizzare le entrate per ridurre il peso del debito: </a:t>
            </a:r>
            <a:r>
              <a:rPr lang="it-IT" b="1" dirty="0">
                <a:solidFill>
                  <a:srgbClr val="FF0000"/>
                </a:solidFill>
              </a:rPr>
              <a:t>le oscillazioni destabilizzano</a:t>
            </a:r>
            <a:endParaRPr lang="en-US" b="1" dirty="0">
              <a:solidFill>
                <a:srgbClr val="FF0000"/>
              </a:solidFill>
            </a:endParaRPr>
          </a:p>
        </p:txBody>
      </p:sp>
    </p:spTree>
    <p:extLst>
      <p:ext uri="{BB962C8B-B14F-4D97-AF65-F5344CB8AC3E}">
        <p14:creationId xmlns:p14="http://schemas.microsoft.com/office/powerpoint/2010/main" val="266210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1) Allocazione</a:t>
            </a:r>
            <a:endParaRPr lang="en-US" dirty="0"/>
          </a:p>
        </p:txBody>
      </p:sp>
      <p:sp>
        <p:nvSpPr>
          <p:cNvPr id="3" name="Segnaposto contenuto 2"/>
          <p:cNvSpPr>
            <a:spLocks noGrp="1"/>
          </p:cNvSpPr>
          <p:nvPr>
            <p:ph idx="1"/>
          </p:nvPr>
        </p:nvSpPr>
        <p:spPr/>
        <p:txBody>
          <a:bodyPr/>
          <a:lstStyle/>
          <a:p>
            <a:r>
              <a:rPr lang="it-IT" dirty="0"/>
              <a:t>Le argomentazioni sono soprattutto microeconomiche e servono a risolvere i problemi di fallimento dei mercati. Motivi:</a:t>
            </a:r>
          </a:p>
          <a:p>
            <a:pPr lvl="1"/>
            <a:r>
              <a:rPr lang="it-IT" dirty="0"/>
              <a:t>Presenza di monopoli</a:t>
            </a:r>
          </a:p>
          <a:p>
            <a:pPr lvl="1"/>
            <a:r>
              <a:rPr lang="it-IT" dirty="0"/>
              <a:t>Esistenza di esternalità positive/negative collegate all’attività produttiva</a:t>
            </a:r>
          </a:p>
          <a:p>
            <a:pPr lvl="1"/>
            <a:r>
              <a:rPr lang="it-IT" dirty="0"/>
              <a:t>Asimmetrie informative</a:t>
            </a:r>
          </a:p>
          <a:p>
            <a:pPr lvl="1"/>
            <a:r>
              <a:rPr lang="it-IT" dirty="0"/>
              <a:t>Mercati incompleti (</a:t>
            </a:r>
            <a:r>
              <a:rPr lang="it-IT" b="1" dirty="0"/>
              <a:t>Beni pubblici internazionali</a:t>
            </a:r>
            <a:r>
              <a:rPr lang="it-IT" dirty="0"/>
              <a:t>)</a:t>
            </a:r>
          </a:p>
          <a:p>
            <a:pPr lvl="1"/>
            <a:r>
              <a:rPr lang="it-IT" dirty="0"/>
              <a:t>Orizzonte temporale degli agenti diversi</a:t>
            </a:r>
          </a:p>
          <a:p>
            <a:pPr lvl="1"/>
            <a:endParaRPr lang="en-US" dirty="0"/>
          </a:p>
        </p:txBody>
      </p:sp>
      <p:sp>
        <p:nvSpPr>
          <p:cNvPr id="4" name="Freccia in giù 3"/>
          <p:cNvSpPr/>
          <p:nvPr/>
        </p:nvSpPr>
        <p:spPr>
          <a:xfrm>
            <a:off x="4855464" y="4837176"/>
            <a:ext cx="740664" cy="384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sellaDiTesto 4"/>
          <p:cNvSpPr txBox="1"/>
          <p:nvPr/>
        </p:nvSpPr>
        <p:spPr>
          <a:xfrm>
            <a:off x="2276856" y="5477256"/>
            <a:ext cx="6574536" cy="92333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it-IT" dirty="0"/>
              <a:t>Interventi pubblici volti alla regolamentazione/alla produzione di beni o all’investimento/ alla determinazione del prezzo di un bene, alla </a:t>
            </a:r>
            <a:r>
              <a:rPr lang="it-IT"/>
              <a:t>diffusione dell’informazione</a:t>
            </a:r>
            <a:endParaRPr lang="en-US" dirty="0"/>
          </a:p>
        </p:txBody>
      </p:sp>
    </p:spTree>
    <p:extLst>
      <p:ext uri="{BB962C8B-B14F-4D97-AF65-F5344CB8AC3E}">
        <p14:creationId xmlns:p14="http://schemas.microsoft.com/office/powerpoint/2010/main" val="548299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2) Stabilizzazione</a:t>
            </a:r>
            <a:endParaRPr lang="en-US" dirty="0"/>
          </a:p>
        </p:txBody>
      </p:sp>
      <p:sp>
        <p:nvSpPr>
          <p:cNvPr id="3" name="Segnaposto contenuto 2"/>
          <p:cNvSpPr>
            <a:spLocks noGrp="1"/>
          </p:cNvSpPr>
          <p:nvPr>
            <p:ph idx="1"/>
          </p:nvPr>
        </p:nvSpPr>
        <p:spPr/>
        <p:txBody>
          <a:bodyPr>
            <a:normAutofit fontScale="85000" lnSpcReduction="20000"/>
          </a:bodyPr>
          <a:lstStyle/>
          <a:p>
            <a:r>
              <a:rPr lang="it-IT" dirty="0"/>
              <a:t>Ricerca di </a:t>
            </a:r>
            <a:r>
              <a:rPr lang="it-IT" dirty="0">
                <a:solidFill>
                  <a:srgbClr val="FF0000"/>
                </a:solidFill>
              </a:rPr>
              <a:t>una maggiore efficienza del sistema economico</a:t>
            </a:r>
            <a:r>
              <a:rPr lang="it-IT" dirty="0"/>
              <a:t>, minimizzando le deviazioni dall’equilibrio con politiche volte a controllare quelli che Keynes definiva «</a:t>
            </a:r>
            <a:r>
              <a:rPr lang="it-IT" dirty="0" err="1"/>
              <a:t>Animal</a:t>
            </a:r>
            <a:r>
              <a:rPr lang="it-IT" dirty="0"/>
              <a:t> </a:t>
            </a:r>
            <a:r>
              <a:rPr lang="it-IT" dirty="0" err="1"/>
              <a:t>Spirits</a:t>
            </a:r>
            <a:r>
              <a:rPr lang="it-IT" dirty="0"/>
              <a:t>»: scelte spinte da ottimismo/pessimismo eccessivi portano ad instabilità economica</a:t>
            </a:r>
          </a:p>
          <a:p>
            <a:r>
              <a:rPr lang="it-IT" dirty="0"/>
              <a:t>Inoltre il mercato presenta rigidità nominali di salari e prezzi</a:t>
            </a:r>
          </a:p>
          <a:p>
            <a:r>
              <a:rPr lang="it-IT" dirty="0"/>
              <a:t>Occorre quindi intervenire con politiche anticicliche per limitare la portata delle fluttuazioni cicliche, soprattutto durante le crisi</a:t>
            </a:r>
          </a:p>
          <a:p>
            <a:r>
              <a:rPr lang="it-IT" b="1" dirty="0"/>
              <a:t>CRITICA</a:t>
            </a:r>
            <a:r>
              <a:rPr lang="it-IT" dirty="0"/>
              <a:t>: attacco della scuola monetarista che ha il sopravvento negli anni ‘70 e ’80 del ‘900 e che continua ancora oggi nell’ambito della teoria del «</a:t>
            </a:r>
            <a:r>
              <a:rPr lang="it-IT" dirty="0" err="1"/>
              <a:t>real</a:t>
            </a:r>
            <a:r>
              <a:rPr lang="it-IT" dirty="0"/>
              <a:t> business </a:t>
            </a:r>
            <a:r>
              <a:rPr lang="it-IT" dirty="0" err="1"/>
              <a:t>cycle</a:t>
            </a:r>
            <a:r>
              <a:rPr lang="it-IT" dirty="0"/>
              <a:t>»: la deviazione dall’ipotesi che gli agenti siano razionali non ha basi teoriche, secondo questa scuola</a:t>
            </a:r>
          </a:p>
          <a:p>
            <a:r>
              <a:rPr lang="it-IT" dirty="0"/>
              <a:t>Più di recente l’economia sperimentale ha messo in luce che vi </a:t>
            </a:r>
            <a:r>
              <a:rPr lang="it-IT" u="sng" dirty="0"/>
              <a:t>sono numerose deviazioni dal comportamento razionale ottimizzante </a:t>
            </a:r>
            <a:r>
              <a:rPr lang="it-IT" dirty="0"/>
              <a:t>e  </a:t>
            </a:r>
            <a:r>
              <a:rPr lang="it-IT" dirty="0" err="1"/>
              <a:t>Akerlof</a:t>
            </a:r>
            <a:r>
              <a:rPr lang="it-IT" dirty="0"/>
              <a:t> e </a:t>
            </a:r>
            <a:r>
              <a:rPr lang="it-IT" dirty="0" err="1"/>
              <a:t>Shiller</a:t>
            </a:r>
            <a:r>
              <a:rPr lang="it-IT" dirty="0"/>
              <a:t> (2009) concludono che in contesti di questo tipo </a:t>
            </a:r>
            <a:r>
              <a:rPr lang="it-IT" b="1" dirty="0"/>
              <a:t>sono possibili equilibri multipli</a:t>
            </a:r>
            <a:r>
              <a:rPr lang="it-IT" dirty="0"/>
              <a:t>.</a:t>
            </a:r>
            <a:endParaRPr lang="en-US" dirty="0"/>
          </a:p>
        </p:txBody>
      </p:sp>
    </p:spTree>
    <p:extLst>
      <p:ext uri="{BB962C8B-B14F-4D97-AF65-F5344CB8AC3E}">
        <p14:creationId xmlns:p14="http://schemas.microsoft.com/office/powerpoint/2010/main" val="2977110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50A7346C-E591-4A2A-A63C-802E8B07007B}"/>
              </a:ext>
            </a:extLst>
          </p:cNvPr>
          <p:cNvSpPr>
            <a:spLocks noGrp="1"/>
          </p:cNvSpPr>
          <p:nvPr>
            <p:ph type="title"/>
          </p:nvPr>
        </p:nvSpPr>
        <p:spPr/>
        <p:txBody>
          <a:bodyPr/>
          <a:lstStyle/>
          <a:p>
            <a:r>
              <a:rPr lang="it-IT" dirty="0"/>
              <a:t>Le politiche di stabilizzazione</a:t>
            </a:r>
            <a:endParaRPr lang="en-GB" dirty="0"/>
          </a:p>
        </p:txBody>
      </p:sp>
      <p:sp>
        <p:nvSpPr>
          <p:cNvPr id="6" name="Segnaposto testo 5">
            <a:extLst>
              <a:ext uri="{FF2B5EF4-FFF2-40B4-BE49-F238E27FC236}">
                <a16:creationId xmlns:a16="http://schemas.microsoft.com/office/drawing/2014/main" id="{42A37C03-F46A-44F3-9251-3B25E532471D}"/>
              </a:ext>
            </a:extLst>
          </p:cNvPr>
          <p:cNvSpPr>
            <a:spLocks noGrp="1"/>
          </p:cNvSpPr>
          <p:nvPr>
            <p:ph type="body" idx="1"/>
          </p:nvPr>
        </p:nvSpPr>
        <p:spPr/>
        <p:txBody>
          <a:bodyPr/>
          <a:lstStyle/>
          <a:p>
            <a:r>
              <a:rPr lang="it-IT" dirty="0"/>
              <a:t>Oltre i modello semplice… l’effetto del tempo, della variazione dei prezzi, della composizione del reddito e degli shock esterni</a:t>
            </a:r>
            <a:endParaRPr lang="en-GB" dirty="0"/>
          </a:p>
        </p:txBody>
      </p:sp>
      <p:sp>
        <p:nvSpPr>
          <p:cNvPr id="4" name="Segnaposto numero diapositiva 3">
            <a:extLst>
              <a:ext uri="{FF2B5EF4-FFF2-40B4-BE49-F238E27FC236}">
                <a16:creationId xmlns:a16="http://schemas.microsoft.com/office/drawing/2014/main" id="{F4A841C0-ABAD-4AA1-B05D-AC1A2FB8E9CF}"/>
              </a:ext>
            </a:extLst>
          </p:cNvPr>
          <p:cNvSpPr>
            <a:spLocks noGrp="1"/>
          </p:cNvSpPr>
          <p:nvPr>
            <p:ph type="sldNum" sz="quarter" idx="12"/>
          </p:nvPr>
        </p:nvSpPr>
        <p:spPr/>
        <p:txBody>
          <a:bodyPr/>
          <a:lstStyle/>
          <a:p>
            <a:fld id="{F7216446-8A82-42AB-88DB-297A75627E0A}" type="slidenum">
              <a:rPr lang="en-US" smtClean="0"/>
              <a:t>16</a:t>
            </a:fld>
            <a:endParaRPr lang="en-US"/>
          </a:p>
        </p:txBody>
      </p:sp>
    </p:spTree>
    <p:extLst>
      <p:ext uri="{BB962C8B-B14F-4D97-AF65-F5344CB8AC3E}">
        <p14:creationId xmlns:p14="http://schemas.microsoft.com/office/powerpoint/2010/main" val="2684005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a:t>Le politiche della domanda e dell’offerta: un esempio di </a:t>
            </a:r>
            <a:r>
              <a:rPr lang="it-IT" sz="3600" b="1" dirty="0"/>
              <a:t>stabilizzazione</a:t>
            </a:r>
            <a:r>
              <a:rPr lang="it-IT" sz="3600" dirty="0"/>
              <a:t> guardando a prezzi/quantità</a:t>
            </a:r>
            <a:endParaRPr lang="en-US" sz="3600" dirty="0"/>
          </a:p>
        </p:txBody>
      </p:sp>
      <p:sp>
        <p:nvSpPr>
          <p:cNvPr id="3" name="Segnaposto contenuto 2"/>
          <p:cNvSpPr>
            <a:spLocks noGrp="1"/>
          </p:cNvSpPr>
          <p:nvPr>
            <p:ph idx="1"/>
          </p:nvPr>
        </p:nvSpPr>
        <p:spPr/>
        <p:txBody>
          <a:bodyPr>
            <a:normAutofit fontScale="85000" lnSpcReduction="20000"/>
          </a:bodyPr>
          <a:lstStyle/>
          <a:p>
            <a:r>
              <a:rPr lang="it-IT" dirty="0"/>
              <a:t>Il quadro di riferimento per l’analisi della stabilizzazione dei cicli prende le mosse dal modello di offerta e domanda aggregata (grafico) e dal rapporto relativo con la variazione dei prezzi.</a:t>
            </a:r>
          </a:p>
          <a:p>
            <a:r>
              <a:rPr lang="it-IT" dirty="0">
                <a:solidFill>
                  <a:srgbClr val="FF0000"/>
                </a:solidFill>
              </a:rPr>
              <a:t>L’offerta aggregata </a:t>
            </a:r>
            <a:r>
              <a:rPr lang="it-IT" dirty="0"/>
              <a:t>rappresenta il </a:t>
            </a:r>
            <a:r>
              <a:rPr lang="it-IT" dirty="0">
                <a:solidFill>
                  <a:srgbClr val="FF0000"/>
                </a:solidFill>
              </a:rPr>
              <a:t>prodotto potenziale </a:t>
            </a:r>
            <a:r>
              <a:rPr lang="it-IT" dirty="0"/>
              <a:t>e in questo caso un </a:t>
            </a:r>
            <a:r>
              <a:rPr lang="it-IT" dirty="0">
                <a:solidFill>
                  <a:srgbClr val="FF0000"/>
                </a:solidFill>
              </a:rPr>
              <a:t>aumento del prezzo del prodotto </a:t>
            </a:r>
            <a:r>
              <a:rPr lang="it-IT" dirty="0"/>
              <a:t>nel </a:t>
            </a:r>
            <a:r>
              <a:rPr lang="it-IT" b="1" dirty="0"/>
              <a:t>breve periodo</a:t>
            </a:r>
            <a:r>
              <a:rPr lang="it-IT" dirty="0"/>
              <a:t>, </a:t>
            </a:r>
            <a:r>
              <a:rPr lang="it-IT" u="sng" dirty="0"/>
              <a:t>in presenza di rigidità nominali salariali</a:t>
            </a:r>
            <a:r>
              <a:rPr lang="it-IT" dirty="0"/>
              <a:t>, riduce il salario reale e </a:t>
            </a:r>
            <a:r>
              <a:rPr lang="it-IT" b="1" dirty="0"/>
              <a:t>rende più conveniente produrre </a:t>
            </a:r>
            <a:r>
              <a:rPr lang="it-IT" i="1" dirty="0"/>
              <a:t>(relazione crescente)</a:t>
            </a:r>
            <a:r>
              <a:rPr lang="it-IT" dirty="0"/>
              <a:t>. Nel </a:t>
            </a:r>
            <a:r>
              <a:rPr lang="it-IT" b="1" dirty="0"/>
              <a:t>lungo periodo </a:t>
            </a:r>
            <a:r>
              <a:rPr lang="it-IT" dirty="0"/>
              <a:t>si tornerà al livello di equilibrio: quando si raggiunge il livello di pieno impiego la curva di offerta è rigida, cioè l’aumento dei prezzi non fa aumentare la produzione delle imprese</a:t>
            </a:r>
          </a:p>
          <a:p>
            <a:r>
              <a:rPr lang="it-IT" dirty="0"/>
              <a:t>Per quanto riguarda la </a:t>
            </a:r>
            <a:r>
              <a:rPr lang="it-IT" dirty="0">
                <a:solidFill>
                  <a:srgbClr val="FF0000"/>
                </a:solidFill>
              </a:rPr>
              <a:t>domanda aggregata</a:t>
            </a:r>
            <a:r>
              <a:rPr lang="it-IT" dirty="0"/>
              <a:t>, se nel </a:t>
            </a:r>
            <a:r>
              <a:rPr lang="it-IT" b="1" dirty="0"/>
              <a:t>breve periodo </a:t>
            </a:r>
            <a:r>
              <a:rPr lang="it-IT" dirty="0"/>
              <a:t>il </a:t>
            </a:r>
            <a:r>
              <a:rPr lang="it-IT" dirty="0">
                <a:solidFill>
                  <a:srgbClr val="FF0000"/>
                </a:solidFill>
              </a:rPr>
              <a:t>prezzo dei beni aumenta</a:t>
            </a:r>
            <a:r>
              <a:rPr lang="it-IT" dirty="0"/>
              <a:t>, questo </a:t>
            </a:r>
            <a:r>
              <a:rPr lang="it-IT" b="1" dirty="0"/>
              <a:t>riduce il valore reale della ricchezza </a:t>
            </a:r>
            <a:r>
              <a:rPr lang="it-IT" dirty="0"/>
              <a:t>delle famiglie e quindi il consumo, che diminuisce (relazione decrescente). </a:t>
            </a:r>
          </a:p>
          <a:p>
            <a:r>
              <a:rPr lang="it-IT" dirty="0"/>
              <a:t>Queste variazioni inducono spostamenti lungo le curve di domanda e offerta aggregate.</a:t>
            </a:r>
            <a:endParaRPr lang="en-US" dirty="0"/>
          </a:p>
        </p:txBody>
      </p:sp>
      <p:sp>
        <p:nvSpPr>
          <p:cNvPr id="5" name="Segnaposto numero diapositiva 4"/>
          <p:cNvSpPr>
            <a:spLocks noGrp="1"/>
          </p:cNvSpPr>
          <p:nvPr>
            <p:ph type="sldNum" sz="quarter" idx="12"/>
          </p:nvPr>
        </p:nvSpPr>
        <p:spPr/>
        <p:txBody>
          <a:bodyPr/>
          <a:lstStyle/>
          <a:p>
            <a:fld id="{F7216446-8A82-42AB-88DB-297A75627E0A}" type="slidenum">
              <a:rPr lang="en-US" smtClean="0"/>
              <a:t>17</a:t>
            </a:fld>
            <a:endParaRPr lang="en-US"/>
          </a:p>
        </p:txBody>
      </p:sp>
    </p:spTree>
    <p:extLst>
      <p:ext uri="{BB962C8B-B14F-4D97-AF65-F5344CB8AC3E}">
        <p14:creationId xmlns:p14="http://schemas.microsoft.com/office/powerpoint/2010/main" val="66047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509621" y="361061"/>
            <a:ext cx="5668264" cy="1325563"/>
          </a:xfrm>
          <a:ln>
            <a:solidFill>
              <a:schemeClr val="tx1"/>
            </a:solidFill>
            <a:prstDash val="dash"/>
          </a:ln>
        </p:spPr>
        <p:txBody>
          <a:bodyPr>
            <a:normAutofit fontScale="90000"/>
          </a:bodyPr>
          <a:lstStyle/>
          <a:p>
            <a:r>
              <a:rPr lang="it-IT" b="1" dirty="0"/>
              <a:t>Shock positivi da domanda </a:t>
            </a:r>
            <a:r>
              <a:rPr lang="it-IT" dirty="0"/>
              <a:t>e </a:t>
            </a:r>
            <a:r>
              <a:rPr lang="it-IT" b="1" dirty="0"/>
              <a:t>da offerta </a:t>
            </a:r>
            <a:r>
              <a:rPr lang="it-IT" dirty="0"/>
              <a:t>sulla relazione P-Q</a:t>
            </a:r>
            <a:endParaRPr lang="en-US" dirty="0"/>
          </a:p>
        </p:txBody>
      </p:sp>
      <p:sp>
        <p:nvSpPr>
          <p:cNvPr id="5" name="Segnaposto contenuto 4"/>
          <p:cNvSpPr>
            <a:spLocks noGrp="1"/>
          </p:cNvSpPr>
          <p:nvPr>
            <p:ph idx="1"/>
          </p:nvPr>
        </p:nvSpPr>
        <p:spPr>
          <a:xfrm>
            <a:off x="838200" y="1825625"/>
            <a:ext cx="5274661" cy="4351338"/>
          </a:xfrm>
        </p:spPr>
        <p:txBody>
          <a:bodyPr>
            <a:normAutofit fontScale="85000" lnSpcReduction="10000"/>
          </a:bodyPr>
          <a:lstStyle/>
          <a:p>
            <a:r>
              <a:rPr lang="it-IT" dirty="0"/>
              <a:t>Le perturbazioni esterne/esogene hanno l’effetto di spostare le curve DA e OA</a:t>
            </a:r>
          </a:p>
          <a:p>
            <a:r>
              <a:rPr lang="it-IT" dirty="0">
                <a:solidFill>
                  <a:srgbClr val="FF0000"/>
                </a:solidFill>
              </a:rPr>
              <a:t>La natura degli shock esogeni </a:t>
            </a:r>
            <a:r>
              <a:rPr lang="it-IT" dirty="0"/>
              <a:t>da offerta o da domanda è fondamentale </a:t>
            </a:r>
          </a:p>
          <a:p>
            <a:r>
              <a:rPr lang="it-IT" dirty="0">
                <a:solidFill>
                  <a:srgbClr val="FF0000"/>
                </a:solidFill>
              </a:rPr>
              <a:t>Obiettivo PE</a:t>
            </a:r>
            <a:r>
              <a:rPr lang="it-IT" dirty="0"/>
              <a:t>: </a:t>
            </a:r>
            <a:r>
              <a:rPr lang="it-IT" u="sng" dirty="0"/>
              <a:t>minimizzazione delle deviazioni</a:t>
            </a:r>
            <a:r>
              <a:rPr lang="it-IT" dirty="0"/>
              <a:t> rispetto all’equilibrio (concetto di </a:t>
            </a:r>
            <a:r>
              <a:rPr lang="it-IT" b="1" dirty="0"/>
              <a:t>efficienza</a:t>
            </a:r>
            <a:r>
              <a:rPr lang="it-IT" dirty="0"/>
              <a:t>)</a:t>
            </a:r>
          </a:p>
          <a:p>
            <a:r>
              <a:rPr lang="it-IT" dirty="0"/>
              <a:t>Per avere maggiore profondità sulla conoscenza occorre impiegare modelli più complessi e l’analisi econometrica (caso del consumo e curva di domanda)</a:t>
            </a:r>
          </a:p>
          <a:p>
            <a:endParaRPr lang="en-US" dirty="0"/>
          </a:p>
        </p:txBody>
      </p:sp>
      <p:pic>
        <p:nvPicPr>
          <p:cNvPr id="5122" name="Picture 2" descr="https://www.pandoracampus.it/pandora/Packageoperation/getfulltextpreviewimage/BookRelease/Darwin:BOOK_RELEASE:428/docbookId/_26_161/imagePath/images%7Cchapter01%7Cfig_04_c1.png/imageX/0/imageY/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7885" y="473710"/>
            <a:ext cx="5746272" cy="6247765"/>
          </a:xfrm>
          <a:prstGeom prst="rect">
            <a:avLst/>
          </a:prstGeom>
          <a:noFill/>
          <a:extLst>
            <a:ext uri="{909E8E84-426E-40DD-AFC4-6F175D3DCCD1}">
              <a14:hiddenFill xmlns:a14="http://schemas.microsoft.com/office/drawing/2010/main">
                <a:solidFill>
                  <a:srgbClr val="FFFFFF"/>
                </a:solidFill>
              </a14:hiddenFill>
            </a:ext>
          </a:extLst>
        </p:spPr>
      </p:pic>
      <p:sp>
        <p:nvSpPr>
          <p:cNvPr id="7" name="Segnaposto numero diapositiva 6"/>
          <p:cNvSpPr>
            <a:spLocks noGrp="1"/>
          </p:cNvSpPr>
          <p:nvPr>
            <p:ph type="sldNum" sz="quarter" idx="12"/>
          </p:nvPr>
        </p:nvSpPr>
        <p:spPr/>
        <p:txBody>
          <a:bodyPr/>
          <a:lstStyle/>
          <a:p>
            <a:fld id="{F7216446-8A82-42AB-88DB-297A75627E0A}" type="slidenum">
              <a:rPr lang="en-US" smtClean="0"/>
              <a:t>18</a:t>
            </a:fld>
            <a:endParaRPr lang="en-US"/>
          </a:p>
        </p:txBody>
      </p:sp>
      <p:cxnSp>
        <p:nvCxnSpPr>
          <p:cNvPr id="3" name="Connettore diritto 2">
            <a:extLst>
              <a:ext uri="{FF2B5EF4-FFF2-40B4-BE49-F238E27FC236}">
                <a16:creationId xmlns:a16="http://schemas.microsoft.com/office/drawing/2014/main" id="{C4BBCAA1-952A-4B5A-A6BF-3CBDD5C79D99}"/>
              </a:ext>
            </a:extLst>
          </p:cNvPr>
          <p:cNvCxnSpPr/>
          <p:nvPr/>
        </p:nvCxnSpPr>
        <p:spPr>
          <a:xfrm flipH="1">
            <a:off x="6579616" y="1954784"/>
            <a:ext cx="99161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 name="Connettore diritto 7">
            <a:extLst>
              <a:ext uri="{FF2B5EF4-FFF2-40B4-BE49-F238E27FC236}">
                <a16:creationId xmlns:a16="http://schemas.microsoft.com/office/drawing/2014/main" id="{1FC12D26-76FA-4D0F-A919-86968D147EA0}"/>
              </a:ext>
            </a:extLst>
          </p:cNvPr>
          <p:cNvCxnSpPr/>
          <p:nvPr/>
        </p:nvCxnSpPr>
        <p:spPr>
          <a:xfrm>
            <a:off x="7599680" y="1954784"/>
            <a:ext cx="0" cy="14224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 name="Connettore diritto 9">
            <a:extLst>
              <a:ext uri="{FF2B5EF4-FFF2-40B4-BE49-F238E27FC236}">
                <a16:creationId xmlns:a16="http://schemas.microsoft.com/office/drawing/2014/main" id="{3379450F-2749-4604-BEA0-B216CC25202C}"/>
              </a:ext>
            </a:extLst>
          </p:cNvPr>
          <p:cNvCxnSpPr>
            <a:cxnSpLocks/>
          </p:cNvCxnSpPr>
          <p:nvPr/>
        </p:nvCxnSpPr>
        <p:spPr>
          <a:xfrm flipH="1">
            <a:off x="6579616" y="2245360"/>
            <a:ext cx="81889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F6ED5102-E4D3-408B-80B0-179C95E1AADD}"/>
              </a:ext>
            </a:extLst>
          </p:cNvPr>
          <p:cNvCxnSpPr>
            <a:cxnSpLocks/>
          </p:cNvCxnSpPr>
          <p:nvPr/>
        </p:nvCxnSpPr>
        <p:spPr>
          <a:xfrm flipH="1">
            <a:off x="9536176" y="1672400"/>
            <a:ext cx="800608" cy="0"/>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 name="CasellaDiTesto 13">
            <a:extLst>
              <a:ext uri="{FF2B5EF4-FFF2-40B4-BE49-F238E27FC236}">
                <a16:creationId xmlns:a16="http://schemas.microsoft.com/office/drawing/2014/main" id="{E7F99AFB-726B-4191-8EF7-C0459873AF65}"/>
              </a:ext>
            </a:extLst>
          </p:cNvPr>
          <p:cNvSpPr txBox="1"/>
          <p:nvPr/>
        </p:nvSpPr>
        <p:spPr>
          <a:xfrm>
            <a:off x="10747258" y="1594792"/>
            <a:ext cx="1121654" cy="461665"/>
          </a:xfrm>
          <a:prstGeom prst="rect">
            <a:avLst/>
          </a:prstGeom>
          <a:noFill/>
        </p:spPr>
        <p:txBody>
          <a:bodyPr wrap="square" rtlCol="0">
            <a:spAutoFit/>
          </a:bodyPr>
          <a:lstStyle/>
          <a:p>
            <a:r>
              <a:rPr lang="it-IT" sz="1200" dirty="0">
                <a:solidFill>
                  <a:srgbClr val="FF0000"/>
                </a:solidFill>
              </a:rPr>
              <a:t>Solo aumento del prezzo</a:t>
            </a:r>
          </a:p>
        </p:txBody>
      </p:sp>
      <p:sp>
        <p:nvSpPr>
          <p:cNvPr id="16" name="CasellaDiTesto 15">
            <a:extLst>
              <a:ext uri="{FF2B5EF4-FFF2-40B4-BE49-F238E27FC236}">
                <a16:creationId xmlns:a16="http://schemas.microsoft.com/office/drawing/2014/main" id="{EA808C03-2D86-4392-8403-C7DA7B7E293D}"/>
              </a:ext>
            </a:extLst>
          </p:cNvPr>
          <p:cNvSpPr txBox="1"/>
          <p:nvPr/>
        </p:nvSpPr>
        <p:spPr>
          <a:xfrm>
            <a:off x="10830570" y="4848024"/>
            <a:ext cx="1251702" cy="461665"/>
          </a:xfrm>
          <a:prstGeom prst="rect">
            <a:avLst/>
          </a:prstGeom>
          <a:noFill/>
        </p:spPr>
        <p:txBody>
          <a:bodyPr wrap="square" rtlCol="0">
            <a:spAutoFit/>
          </a:bodyPr>
          <a:lstStyle/>
          <a:p>
            <a:r>
              <a:rPr lang="it-IT" sz="1200" dirty="0">
                <a:solidFill>
                  <a:srgbClr val="FF0000"/>
                </a:solidFill>
              </a:rPr>
              <a:t>Solo diminuzione del prezzo</a:t>
            </a:r>
          </a:p>
        </p:txBody>
      </p:sp>
      <p:cxnSp>
        <p:nvCxnSpPr>
          <p:cNvPr id="17" name="Connettore diritto 16">
            <a:extLst>
              <a:ext uri="{FF2B5EF4-FFF2-40B4-BE49-F238E27FC236}">
                <a16:creationId xmlns:a16="http://schemas.microsoft.com/office/drawing/2014/main" id="{505217E5-B71A-4549-91D9-57CB922F7EBA}"/>
              </a:ext>
            </a:extLst>
          </p:cNvPr>
          <p:cNvCxnSpPr>
            <a:cxnSpLocks/>
          </p:cNvCxnSpPr>
          <p:nvPr/>
        </p:nvCxnSpPr>
        <p:spPr>
          <a:xfrm flipH="1">
            <a:off x="9505696" y="5640896"/>
            <a:ext cx="1241562" cy="0"/>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9" name="Connettore diritto 18">
            <a:extLst>
              <a:ext uri="{FF2B5EF4-FFF2-40B4-BE49-F238E27FC236}">
                <a16:creationId xmlns:a16="http://schemas.microsoft.com/office/drawing/2014/main" id="{38D91AFA-6DD3-452A-9B1D-FFB30864BF1C}"/>
              </a:ext>
            </a:extLst>
          </p:cNvPr>
          <p:cNvCxnSpPr>
            <a:cxnSpLocks/>
          </p:cNvCxnSpPr>
          <p:nvPr/>
        </p:nvCxnSpPr>
        <p:spPr>
          <a:xfrm flipH="1">
            <a:off x="6579616" y="5128832"/>
            <a:ext cx="80060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Connettore diritto 19">
            <a:extLst>
              <a:ext uri="{FF2B5EF4-FFF2-40B4-BE49-F238E27FC236}">
                <a16:creationId xmlns:a16="http://schemas.microsoft.com/office/drawing/2014/main" id="{0415E0FD-26B7-4383-BBBE-6D3A66ADDC08}"/>
              </a:ext>
            </a:extLst>
          </p:cNvPr>
          <p:cNvCxnSpPr>
            <a:cxnSpLocks/>
          </p:cNvCxnSpPr>
          <p:nvPr/>
        </p:nvCxnSpPr>
        <p:spPr>
          <a:xfrm flipH="1">
            <a:off x="6579616" y="5482400"/>
            <a:ext cx="109524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Connettore diritto 21">
            <a:extLst>
              <a:ext uri="{FF2B5EF4-FFF2-40B4-BE49-F238E27FC236}">
                <a16:creationId xmlns:a16="http://schemas.microsoft.com/office/drawing/2014/main" id="{EBF751C1-CB1E-438E-AE2A-53618B2335EB}"/>
              </a:ext>
            </a:extLst>
          </p:cNvPr>
          <p:cNvCxnSpPr>
            <a:cxnSpLocks/>
          </p:cNvCxnSpPr>
          <p:nvPr/>
        </p:nvCxnSpPr>
        <p:spPr>
          <a:xfrm>
            <a:off x="7674864" y="5482400"/>
            <a:ext cx="0" cy="83305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378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2" presetClass="entr" presetSubtype="4"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ppt_x"/>
                                          </p:val>
                                        </p:tav>
                                        <p:tav tm="100000">
                                          <p:val>
                                            <p:strVal val="#ppt_x"/>
                                          </p:val>
                                        </p:tav>
                                      </p:tavLst>
                                    </p:anim>
                                    <p:anim calcmode="lin" valueType="num">
                                      <p:cBhvr additive="base">
                                        <p:cTn id="30" dur="500" fill="hold"/>
                                        <p:tgtEl>
                                          <p:spTgt spid="22"/>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ppt_x"/>
                                          </p:val>
                                        </p:tav>
                                        <p:tav tm="100000">
                                          <p:val>
                                            <p:strVal val="#ppt_x"/>
                                          </p:val>
                                        </p:tav>
                                      </p:tavLst>
                                    </p:anim>
                                    <p:anim calcmode="lin" valueType="num">
                                      <p:cBhvr additive="base">
                                        <p:cTn id="4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D99301-37BE-4494-801A-A399A69378A1}"/>
              </a:ext>
            </a:extLst>
          </p:cNvPr>
          <p:cNvSpPr>
            <a:spLocks noGrp="1"/>
          </p:cNvSpPr>
          <p:nvPr>
            <p:ph type="title"/>
          </p:nvPr>
        </p:nvSpPr>
        <p:spPr/>
        <p:txBody>
          <a:bodyPr/>
          <a:lstStyle/>
          <a:p>
            <a:r>
              <a:rPr lang="it-IT" dirty="0"/>
              <a:t>Vediamo il caso del consumo (domanda aggregata) e dei prezzi: quale relazione?</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375C6143-CC8E-49E1-91FE-13BD5CC24F8E}"/>
                  </a:ext>
                </a:extLst>
              </p:cNvPr>
              <p:cNvSpPr>
                <a:spLocks noGrp="1"/>
              </p:cNvSpPr>
              <p:nvPr>
                <p:ph idx="1"/>
              </p:nvPr>
            </p:nvSpPr>
            <p:spPr/>
            <p:txBody>
              <a:bodyPr>
                <a:normAutofit fontScale="92500" lnSpcReduction="10000"/>
              </a:bodyPr>
              <a:lstStyle/>
              <a:p>
                <a:r>
                  <a:rPr lang="it-IT" dirty="0"/>
                  <a:t>L’equazione del consumo può ora essere espressa come combinazione delle variabili e delle caratteristiche che rendono la funzione stessa più vicina alla realtà: tiene conto dei </a:t>
                </a:r>
                <a:r>
                  <a:rPr lang="it-IT" b="1" dirty="0"/>
                  <a:t>prezzi</a:t>
                </a:r>
                <a:r>
                  <a:rPr lang="it-IT" dirty="0"/>
                  <a:t>, della </a:t>
                </a:r>
                <a:r>
                  <a:rPr lang="it-IT" b="1" dirty="0"/>
                  <a:t>ricchezza</a:t>
                </a:r>
                <a:r>
                  <a:rPr lang="it-IT" dirty="0"/>
                  <a:t>, oltre che del reddito, delle </a:t>
                </a:r>
                <a:r>
                  <a:rPr lang="it-IT" b="1" dirty="0"/>
                  <a:t>perturbazioni</a:t>
                </a:r>
                <a:r>
                  <a:rPr lang="it-IT" dirty="0"/>
                  <a:t> che possono legare le variabili esogene che determinano il consumo e degli shock o perturbazioni esterne alle relazioni di consumo e del tempo (dinamica):</a:t>
                </a:r>
              </a:p>
              <a:p>
                <a14:m>
                  <m:oMath xmlns:m="http://schemas.openxmlformats.org/officeDocument/2006/math">
                    <m:sSub>
                      <m:sSubPr>
                        <m:ctrlPr>
                          <a:rPr lang="it-IT" i="1" smtClean="0">
                            <a:latin typeface="Cambria Math" panose="02040503050406030204" pitchFamily="18" charset="0"/>
                          </a:rPr>
                        </m:ctrlPr>
                      </m:sSubPr>
                      <m:e>
                        <m:r>
                          <a:rPr lang="it-IT" b="0" i="1" smtClean="0">
                            <a:latin typeface="Cambria Math" panose="02040503050406030204" pitchFamily="18" charset="0"/>
                          </a:rPr>
                          <m:t>𝐶</m:t>
                        </m:r>
                      </m:e>
                      <m:sub>
                        <m:r>
                          <a:rPr lang="it-IT" b="0" i="1" smtClean="0">
                            <a:latin typeface="Cambria Math" panose="02040503050406030204" pitchFamily="18" charset="0"/>
                          </a:rPr>
                          <m:t>𝑡</m:t>
                        </m:r>
                      </m:sub>
                    </m:sSub>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𝑎</m:t>
                        </m:r>
                      </m:e>
                      <m:sub>
                        <m:r>
                          <a:rPr lang="it-IT" b="0" i="1" smtClean="0">
                            <a:latin typeface="Cambria Math" panose="02040503050406030204" pitchFamily="18" charset="0"/>
                          </a:rPr>
                          <m:t>0</m:t>
                        </m:r>
                      </m:sub>
                    </m:sSub>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𝑎</m:t>
                        </m:r>
                      </m:e>
                      <m:sub>
                        <m:r>
                          <a:rPr lang="it-IT" b="0" i="1" smtClean="0">
                            <a:latin typeface="Cambria Math" panose="02040503050406030204" pitchFamily="18" charset="0"/>
                          </a:rPr>
                          <m:t>1</m:t>
                        </m:r>
                      </m:sub>
                    </m:sSub>
                    <m:sSub>
                      <m:sSubPr>
                        <m:ctrlPr>
                          <a:rPr lang="it-IT" b="0" i="1" smtClean="0">
                            <a:latin typeface="Cambria Math" panose="02040503050406030204" pitchFamily="18" charset="0"/>
                          </a:rPr>
                        </m:ctrlPr>
                      </m:sSubPr>
                      <m:e>
                        <m:d>
                          <m:dPr>
                            <m:ctrlPr>
                              <a:rPr lang="it-IT" b="0" i="1" smtClean="0">
                                <a:latin typeface="Cambria Math" panose="02040503050406030204" pitchFamily="18" charset="0"/>
                              </a:rPr>
                            </m:ctrlPr>
                          </m:dPr>
                          <m:e>
                            <m:f>
                              <m:fPr>
                                <m:ctrlPr>
                                  <a:rPr lang="it-IT" i="1">
                                    <a:latin typeface="Cambria Math" panose="02040503050406030204" pitchFamily="18" charset="0"/>
                                  </a:rPr>
                                </m:ctrlPr>
                              </m:fPr>
                              <m:num>
                                <m:r>
                                  <a:rPr lang="it-IT" b="0" i="1" smtClean="0">
                                    <a:latin typeface="Cambria Math" panose="02040503050406030204" pitchFamily="18" charset="0"/>
                                  </a:rPr>
                                  <m:t>𝑌</m:t>
                                </m:r>
                              </m:num>
                              <m:den>
                                <m:r>
                                  <a:rPr lang="it-IT" b="0" i="1" smtClean="0">
                                    <a:latin typeface="Cambria Math" panose="02040503050406030204" pitchFamily="18" charset="0"/>
                                  </a:rPr>
                                  <m:t>𝑃</m:t>
                                </m:r>
                              </m:den>
                            </m:f>
                          </m:e>
                        </m:d>
                      </m:e>
                      <m:sub>
                        <m:r>
                          <a:rPr lang="it-IT" b="0" i="1" smtClean="0">
                            <a:latin typeface="Cambria Math" panose="02040503050406030204" pitchFamily="18" charset="0"/>
                          </a:rPr>
                          <m:t>𝑡</m:t>
                        </m:r>
                      </m:sub>
                    </m:sSub>
                    <m:r>
                      <a:rPr lang="it-IT" b="0" i="1" smtClean="0">
                        <a:latin typeface="Cambria Math" panose="02040503050406030204" pitchFamily="18" charset="0"/>
                      </a:rPr>
                      <m:t>+</m:t>
                    </m:r>
                    <m:sSub>
                      <m:sSubPr>
                        <m:ctrlPr>
                          <a:rPr lang="it-IT" i="1">
                            <a:latin typeface="Cambria Math" panose="02040503050406030204" pitchFamily="18" charset="0"/>
                          </a:rPr>
                        </m:ctrlPr>
                      </m:sSubPr>
                      <m:e>
                        <m:sSub>
                          <m:sSubPr>
                            <m:ctrlPr>
                              <a:rPr lang="it-IT" i="1" smtClean="0">
                                <a:latin typeface="Cambria Math" panose="02040503050406030204" pitchFamily="18" charset="0"/>
                              </a:rPr>
                            </m:ctrlPr>
                          </m:sSubPr>
                          <m:e>
                            <m:r>
                              <a:rPr lang="it-IT" b="0" i="1" smtClean="0">
                                <a:latin typeface="Cambria Math" panose="02040503050406030204" pitchFamily="18" charset="0"/>
                              </a:rPr>
                              <m:t>𝑎</m:t>
                            </m:r>
                          </m:e>
                          <m:sub>
                            <m:r>
                              <a:rPr lang="it-IT" b="0" i="1" smtClean="0">
                                <a:latin typeface="Cambria Math" panose="02040503050406030204" pitchFamily="18" charset="0"/>
                              </a:rPr>
                              <m:t>2</m:t>
                            </m:r>
                          </m:sub>
                        </m:sSub>
                        <m:d>
                          <m:dPr>
                            <m:ctrlPr>
                              <a:rPr lang="it-IT" i="1">
                                <a:latin typeface="Cambria Math" panose="02040503050406030204" pitchFamily="18" charset="0"/>
                              </a:rPr>
                            </m:ctrlPr>
                          </m:dPr>
                          <m:e>
                            <m:f>
                              <m:fPr>
                                <m:ctrlPr>
                                  <a:rPr lang="it-IT" i="1">
                                    <a:latin typeface="Cambria Math" panose="02040503050406030204" pitchFamily="18" charset="0"/>
                                  </a:rPr>
                                </m:ctrlPr>
                              </m:fPr>
                              <m:num>
                                <m:r>
                                  <m:rPr>
                                    <m:sty m:val="p"/>
                                  </m:rPr>
                                  <a:rPr lang="el-GR" i="1" smtClean="0">
                                    <a:latin typeface="Cambria Math" panose="02040503050406030204" pitchFamily="18" charset="0"/>
                                    <a:ea typeface="Cambria Math" panose="02040503050406030204" pitchFamily="18" charset="0"/>
                                  </a:rPr>
                                  <m:t>Ω</m:t>
                                </m:r>
                              </m:num>
                              <m:den>
                                <m:r>
                                  <a:rPr lang="it-IT" i="1">
                                    <a:latin typeface="Cambria Math" panose="02040503050406030204" pitchFamily="18" charset="0"/>
                                  </a:rPr>
                                  <m:t>𝑃</m:t>
                                </m:r>
                              </m:den>
                            </m:f>
                          </m:e>
                        </m:d>
                      </m:e>
                      <m:sub>
                        <m:r>
                          <a:rPr lang="it-IT" i="1">
                            <a:latin typeface="Cambria Math" panose="02040503050406030204" pitchFamily="18" charset="0"/>
                          </a:rPr>
                          <m:t>𝑡</m:t>
                        </m:r>
                      </m:sub>
                    </m:sSub>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𝑎</m:t>
                        </m:r>
                      </m:e>
                      <m:sub>
                        <m:r>
                          <a:rPr lang="it-IT" b="0" i="1" smtClean="0">
                            <a:latin typeface="Cambria Math" panose="02040503050406030204" pitchFamily="18" charset="0"/>
                          </a:rPr>
                          <m:t>3</m:t>
                        </m:r>
                      </m:sub>
                    </m:sSub>
                    <m:sSub>
                      <m:sSubPr>
                        <m:ctrlPr>
                          <a:rPr lang="it-IT" b="0" i="1" smtClean="0">
                            <a:latin typeface="Cambria Math" panose="02040503050406030204" pitchFamily="18" charset="0"/>
                          </a:rPr>
                        </m:ctrlPr>
                      </m:sSubPr>
                      <m:e>
                        <m:r>
                          <a:rPr lang="it-IT" b="0" i="1" smtClean="0">
                            <a:latin typeface="Cambria Math" panose="02040503050406030204" pitchFamily="18" charset="0"/>
                          </a:rPr>
                          <m:t>𝑢</m:t>
                        </m:r>
                      </m:e>
                      <m:sub>
                        <m:r>
                          <a:rPr lang="it-IT" b="0" i="1" smtClean="0">
                            <a:latin typeface="Cambria Math" panose="02040503050406030204" pitchFamily="18" charset="0"/>
                          </a:rPr>
                          <m:t>𝑡</m:t>
                        </m:r>
                      </m:sub>
                    </m:sSub>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ea typeface="Cambria Math" panose="02040503050406030204" pitchFamily="18" charset="0"/>
                          </a:rPr>
                          <m:t>𝜀</m:t>
                        </m:r>
                      </m:e>
                      <m:sub>
                        <m:r>
                          <a:rPr lang="it-IT" b="0" i="1" smtClean="0">
                            <a:latin typeface="Cambria Math" panose="02040503050406030204" pitchFamily="18" charset="0"/>
                          </a:rPr>
                          <m:t>𝑡</m:t>
                        </m:r>
                      </m:sub>
                    </m:sSub>
                  </m:oMath>
                </a14:m>
                <a:endParaRPr lang="it-IT" dirty="0"/>
              </a:p>
              <a:p>
                <a:r>
                  <a:rPr lang="it-IT" dirty="0"/>
                  <a:t>Dove C è il consumo, t il tempo, </a:t>
                </a:r>
                <a14:m>
                  <m:oMath xmlns:m="http://schemas.openxmlformats.org/officeDocument/2006/math">
                    <m:f>
                      <m:fPr>
                        <m:ctrlPr>
                          <a:rPr lang="it-IT" i="1" smtClean="0">
                            <a:latin typeface="Cambria Math" panose="02040503050406030204" pitchFamily="18" charset="0"/>
                          </a:rPr>
                        </m:ctrlPr>
                      </m:fPr>
                      <m:num>
                        <m:r>
                          <a:rPr lang="it-IT" b="0" i="1" smtClean="0">
                            <a:latin typeface="Cambria Math" panose="02040503050406030204" pitchFamily="18" charset="0"/>
                          </a:rPr>
                          <m:t>𝑌</m:t>
                        </m:r>
                      </m:num>
                      <m:den>
                        <m:r>
                          <a:rPr lang="it-IT" b="0" i="1" smtClean="0">
                            <a:latin typeface="Cambria Math" panose="02040503050406030204" pitchFamily="18" charset="0"/>
                          </a:rPr>
                          <m:t>𝑃</m:t>
                        </m:r>
                      </m:den>
                    </m:f>
                  </m:oMath>
                </a14:m>
                <a:r>
                  <a:rPr lang="it-IT" dirty="0"/>
                  <a:t>=R è il reddito reale, </a:t>
                </a:r>
                <a14:m>
                  <m:oMath xmlns:m="http://schemas.openxmlformats.org/officeDocument/2006/math">
                    <m:f>
                      <m:fPr>
                        <m:ctrlPr>
                          <a:rPr lang="it-IT" i="1">
                            <a:latin typeface="Cambria Math" panose="02040503050406030204" pitchFamily="18" charset="0"/>
                          </a:rPr>
                        </m:ctrlPr>
                      </m:fPr>
                      <m:num>
                        <m:r>
                          <m:rPr>
                            <m:sty m:val="p"/>
                          </m:rPr>
                          <a:rPr lang="el-GR" i="1">
                            <a:latin typeface="Cambria Math" panose="02040503050406030204" pitchFamily="18" charset="0"/>
                            <a:ea typeface="Cambria Math" panose="02040503050406030204" pitchFamily="18" charset="0"/>
                          </a:rPr>
                          <m:t>Ω</m:t>
                        </m:r>
                      </m:num>
                      <m:den>
                        <m:r>
                          <a:rPr lang="it-IT" i="1">
                            <a:latin typeface="Cambria Math" panose="02040503050406030204" pitchFamily="18" charset="0"/>
                          </a:rPr>
                          <m:t>𝑃</m:t>
                        </m:r>
                      </m:den>
                    </m:f>
                  </m:oMath>
                </a14:m>
                <a:r>
                  <a:rPr lang="it-IT" dirty="0"/>
                  <a:t> è la ricchezza reale, u il tasso di disoccupazione e </a:t>
                </a:r>
                <a:r>
                  <a:rPr lang="el-GR" dirty="0">
                    <a:latin typeface="Calibri" panose="020F0502020204030204" pitchFamily="34" charset="0"/>
                    <a:cs typeface="Calibri" panose="020F0502020204030204" pitchFamily="34" charset="0"/>
                  </a:rPr>
                  <a:t>ε</a:t>
                </a:r>
                <a:r>
                  <a:rPr lang="it-IT" dirty="0">
                    <a:latin typeface="Calibri" panose="020F0502020204030204" pitchFamily="34" charset="0"/>
                    <a:cs typeface="Calibri" panose="020F0502020204030204" pitchFamily="34" charset="0"/>
                  </a:rPr>
                  <a:t> rappresenta lo shock esterno, </a:t>
                </a:r>
                <a:r>
                  <a:rPr lang="it-IT" dirty="0">
                    <a:solidFill>
                      <a:srgbClr val="FF0000"/>
                    </a:solidFill>
                    <a:latin typeface="Calibri" panose="020F0502020204030204" pitchFamily="34" charset="0"/>
                    <a:cs typeface="Calibri" panose="020F0502020204030204" pitchFamily="34" charset="0"/>
                  </a:rPr>
                  <a:t>a</a:t>
                </a:r>
                <a:r>
                  <a:rPr lang="it-IT" baseline="-25000" dirty="0">
                    <a:solidFill>
                      <a:srgbClr val="FF0000"/>
                    </a:solidFill>
                    <a:latin typeface="Calibri" panose="020F0502020204030204" pitchFamily="34" charset="0"/>
                    <a:cs typeface="Calibri" panose="020F0502020204030204" pitchFamily="34" charset="0"/>
                  </a:rPr>
                  <a:t>0</a:t>
                </a:r>
                <a:r>
                  <a:rPr lang="it-IT" dirty="0">
                    <a:solidFill>
                      <a:srgbClr val="FF0000"/>
                    </a:solidFill>
                    <a:latin typeface="Calibri" panose="020F0502020204030204" pitchFamily="34" charset="0"/>
                    <a:cs typeface="Calibri" panose="020F0502020204030204" pitchFamily="34" charset="0"/>
                  </a:rPr>
                  <a:t>-a</a:t>
                </a:r>
                <a:r>
                  <a:rPr lang="it-IT" baseline="-25000" dirty="0">
                    <a:solidFill>
                      <a:srgbClr val="FF0000"/>
                    </a:solidFill>
                    <a:latin typeface="Calibri" panose="020F0502020204030204" pitchFamily="34" charset="0"/>
                    <a:cs typeface="Calibri" panose="020F0502020204030204" pitchFamily="34" charset="0"/>
                  </a:rPr>
                  <a:t>3</a:t>
                </a:r>
                <a:r>
                  <a:rPr lang="it-IT" dirty="0">
                    <a:latin typeface="Calibri" panose="020F0502020204030204" pitchFamily="34" charset="0"/>
                    <a:cs typeface="Calibri" panose="020F0502020204030204" pitchFamily="34" charset="0"/>
                  </a:rPr>
                  <a:t> sono i </a:t>
                </a:r>
                <a:r>
                  <a:rPr lang="it-IT" b="1" dirty="0">
                    <a:latin typeface="Calibri" panose="020F0502020204030204" pitchFamily="34" charset="0"/>
                    <a:cs typeface="Calibri" panose="020F0502020204030204" pitchFamily="34" charset="0"/>
                  </a:rPr>
                  <a:t>parametri</a:t>
                </a:r>
                <a:r>
                  <a:rPr lang="it-IT" dirty="0">
                    <a:latin typeface="Calibri" panose="020F0502020204030204" pitchFamily="34" charset="0"/>
                    <a:cs typeface="Calibri" panose="020F0502020204030204" pitchFamily="34" charset="0"/>
                  </a:rPr>
                  <a:t> che misurano nel tempo </a:t>
                </a:r>
                <a:r>
                  <a:rPr lang="it-IT" b="1" i="1" dirty="0">
                    <a:latin typeface="Calibri" panose="020F0502020204030204" pitchFamily="34" charset="0"/>
                    <a:cs typeface="Calibri" panose="020F0502020204030204" pitchFamily="34" charset="0"/>
                  </a:rPr>
                  <a:t>t</a:t>
                </a:r>
                <a:r>
                  <a:rPr lang="it-IT" dirty="0">
                    <a:latin typeface="Calibri" panose="020F0502020204030204" pitchFamily="34" charset="0"/>
                    <a:cs typeface="Calibri" panose="020F0502020204030204" pitchFamily="34" charset="0"/>
                  </a:rPr>
                  <a:t> </a:t>
                </a:r>
                <a:r>
                  <a:rPr lang="it-IT" u="sng" dirty="0">
                    <a:latin typeface="Calibri" panose="020F0502020204030204" pitchFamily="34" charset="0"/>
                    <a:cs typeface="Calibri" panose="020F0502020204030204" pitchFamily="34" charset="0"/>
                  </a:rPr>
                  <a:t>cambiamenti delle relazioni strutturali dell’economia</a:t>
                </a:r>
                <a:endParaRPr lang="it-IT" u="sng" dirty="0"/>
              </a:p>
            </p:txBody>
          </p:sp>
        </mc:Choice>
        <mc:Fallback xmlns="">
          <p:sp>
            <p:nvSpPr>
              <p:cNvPr id="3" name="Segnaposto contenuto 2">
                <a:extLst>
                  <a:ext uri="{FF2B5EF4-FFF2-40B4-BE49-F238E27FC236}">
                    <a16:creationId xmlns:a16="http://schemas.microsoft.com/office/drawing/2014/main" id="{375C6143-CC8E-49E1-91FE-13BD5CC24F8E}"/>
                  </a:ext>
                </a:extLst>
              </p:cNvPr>
              <p:cNvSpPr>
                <a:spLocks noGrp="1" noRot="1" noChangeAspect="1" noMove="1" noResize="1" noEditPoints="1" noAdjustHandles="1" noChangeArrowheads="1" noChangeShapeType="1" noTextEdit="1"/>
              </p:cNvSpPr>
              <p:nvPr>
                <p:ph idx="1"/>
              </p:nvPr>
            </p:nvSpPr>
            <p:spPr>
              <a:blipFill>
                <a:blip r:embed="rId2"/>
                <a:stretch>
                  <a:fillRect l="-928" t="-2801" r="-1507" b="-1261"/>
                </a:stretch>
              </a:blipFill>
            </p:spPr>
            <p:txBody>
              <a:bodyPr/>
              <a:lstStyle/>
              <a:p>
                <a:r>
                  <a:rPr lang="en-GB">
                    <a:noFill/>
                  </a:rPr>
                  <a:t> </a:t>
                </a:r>
              </a:p>
            </p:txBody>
          </p:sp>
        </mc:Fallback>
      </mc:AlternateContent>
      <p:sp>
        <p:nvSpPr>
          <p:cNvPr id="4" name="Segnaposto numero diapositiva 3">
            <a:extLst>
              <a:ext uri="{FF2B5EF4-FFF2-40B4-BE49-F238E27FC236}">
                <a16:creationId xmlns:a16="http://schemas.microsoft.com/office/drawing/2014/main" id="{FA3C3B4A-13C7-4FD3-8F30-560F5B6502B3}"/>
              </a:ext>
            </a:extLst>
          </p:cNvPr>
          <p:cNvSpPr>
            <a:spLocks noGrp="1"/>
          </p:cNvSpPr>
          <p:nvPr>
            <p:ph type="sldNum" sz="quarter" idx="12"/>
          </p:nvPr>
        </p:nvSpPr>
        <p:spPr/>
        <p:txBody>
          <a:bodyPr/>
          <a:lstStyle/>
          <a:p>
            <a:fld id="{F7216446-8A82-42AB-88DB-297A75627E0A}" type="slidenum">
              <a:rPr lang="en-US" smtClean="0"/>
              <a:t>19</a:t>
            </a:fld>
            <a:endParaRPr lang="en-US"/>
          </a:p>
        </p:txBody>
      </p:sp>
      <p:sp>
        <p:nvSpPr>
          <p:cNvPr id="5" name="CasellaDiTesto 4">
            <a:extLst>
              <a:ext uri="{FF2B5EF4-FFF2-40B4-BE49-F238E27FC236}">
                <a16:creationId xmlns:a16="http://schemas.microsoft.com/office/drawing/2014/main" id="{755EDA8C-B916-4FE0-93EF-0E9BDBEE51FD}"/>
              </a:ext>
            </a:extLst>
          </p:cNvPr>
          <p:cNvSpPr txBox="1"/>
          <p:nvPr/>
        </p:nvSpPr>
        <p:spPr>
          <a:xfrm>
            <a:off x="7101840" y="4001294"/>
            <a:ext cx="4697055" cy="369332"/>
          </a:xfrm>
          <a:prstGeom prst="rect">
            <a:avLst/>
          </a:prstGeom>
          <a:noFill/>
        </p:spPr>
        <p:txBody>
          <a:bodyPr wrap="none" rtlCol="0">
            <a:spAutoFit/>
          </a:bodyPr>
          <a:lstStyle/>
          <a:p>
            <a:r>
              <a:rPr lang="it-IT" dirty="0">
                <a:solidFill>
                  <a:srgbClr val="FF0000"/>
                </a:solidFill>
              </a:rPr>
              <a:t>Modello del consumo in concorrenza imperfetta</a:t>
            </a:r>
            <a:endParaRPr lang="en-GB" dirty="0">
              <a:solidFill>
                <a:srgbClr val="FF0000"/>
              </a:solidFill>
            </a:endParaRPr>
          </a:p>
        </p:txBody>
      </p:sp>
    </p:spTree>
    <p:extLst>
      <p:ext uri="{BB962C8B-B14F-4D97-AF65-F5344CB8AC3E}">
        <p14:creationId xmlns:p14="http://schemas.microsoft.com/office/powerpoint/2010/main" val="3999557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2A2EB6-FA0B-431F-BFAE-EDD3E1E7A31F}"/>
              </a:ext>
            </a:extLst>
          </p:cNvPr>
          <p:cNvSpPr>
            <a:spLocks noGrp="1"/>
          </p:cNvSpPr>
          <p:nvPr>
            <p:ph type="title"/>
          </p:nvPr>
        </p:nvSpPr>
        <p:spPr/>
        <p:txBody>
          <a:bodyPr/>
          <a:lstStyle/>
          <a:p>
            <a:r>
              <a:rPr lang="it-IT" dirty="0"/>
              <a:t>Il ruolo della politica economica</a:t>
            </a:r>
          </a:p>
        </p:txBody>
      </p:sp>
      <p:sp>
        <p:nvSpPr>
          <p:cNvPr id="3" name="Segnaposto contenuto 2">
            <a:extLst>
              <a:ext uri="{FF2B5EF4-FFF2-40B4-BE49-F238E27FC236}">
                <a16:creationId xmlns:a16="http://schemas.microsoft.com/office/drawing/2014/main" id="{8776823D-3A65-47DC-81D2-4C879D3A8828}"/>
              </a:ext>
            </a:extLst>
          </p:cNvPr>
          <p:cNvSpPr>
            <a:spLocks noGrp="1"/>
          </p:cNvSpPr>
          <p:nvPr>
            <p:ph idx="1"/>
          </p:nvPr>
        </p:nvSpPr>
        <p:spPr/>
        <p:txBody>
          <a:bodyPr>
            <a:normAutofit fontScale="92500"/>
          </a:bodyPr>
          <a:lstStyle/>
          <a:p>
            <a:r>
              <a:rPr lang="it-IT" dirty="0"/>
              <a:t>Finora abbiamo limitato l’analisi ad un comportamento semplice in presenza di trade-off tra strumenti e obiettivi e in presenza di interazioni tra policy maker, in realtà i compiti della PE sono complessi:</a:t>
            </a:r>
          </a:p>
          <a:p>
            <a:pPr lvl="1"/>
            <a:r>
              <a:rPr lang="it-IT" dirty="0"/>
              <a:t>Tassare e spendere (che influiscono sul reddito delle famiglie, sulla produttività delle imprese, sulla sicurezza sociale…)</a:t>
            </a:r>
          </a:p>
          <a:p>
            <a:pPr lvl="1"/>
            <a:r>
              <a:rPr lang="it-IT" dirty="0"/>
              <a:t>Emettere moneta e regolarne l’offerta</a:t>
            </a:r>
          </a:p>
          <a:p>
            <a:pPr lvl="1"/>
            <a:r>
              <a:rPr lang="it-IT" dirty="0"/>
              <a:t>Definire ed applicare le regole del gioco economico (regole della concorrenza, supervisione dei mercati finanziari, controllo del sistema bancario….)</a:t>
            </a:r>
          </a:p>
          <a:p>
            <a:pPr lvl="1"/>
            <a:r>
              <a:rPr lang="it-IT" dirty="0"/>
              <a:t>Produrre beni e servizi</a:t>
            </a:r>
          </a:p>
          <a:p>
            <a:pPr lvl="1"/>
            <a:r>
              <a:rPr lang="it-IT" dirty="0"/>
              <a:t>Risolvere problemi, se possibile (interviene nelle negoziazioni salariali ad es.)</a:t>
            </a:r>
          </a:p>
          <a:p>
            <a:pPr lvl="1"/>
            <a:r>
              <a:rPr lang="it-IT" dirty="0"/>
              <a:t>Negoziare accordi con altri paesi (definizioni di regole commerciali, ambientali, di sviluppo, di comportamento nei conflitti…)</a:t>
            </a:r>
          </a:p>
        </p:txBody>
      </p:sp>
      <p:sp>
        <p:nvSpPr>
          <p:cNvPr id="4" name="Segnaposto numero diapositiva 3">
            <a:extLst>
              <a:ext uri="{FF2B5EF4-FFF2-40B4-BE49-F238E27FC236}">
                <a16:creationId xmlns:a16="http://schemas.microsoft.com/office/drawing/2014/main" id="{FC86A07A-D817-40A9-BEA7-1CA4AB175628}"/>
              </a:ext>
            </a:extLst>
          </p:cNvPr>
          <p:cNvSpPr>
            <a:spLocks noGrp="1"/>
          </p:cNvSpPr>
          <p:nvPr>
            <p:ph type="sldNum" sz="quarter" idx="12"/>
          </p:nvPr>
        </p:nvSpPr>
        <p:spPr/>
        <p:txBody>
          <a:bodyPr/>
          <a:lstStyle/>
          <a:p>
            <a:fld id="{F7216446-8A82-42AB-88DB-297A75627E0A}" type="slidenum">
              <a:rPr lang="en-US" smtClean="0"/>
              <a:t>2</a:t>
            </a:fld>
            <a:endParaRPr lang="en-US"/>
          </a:p>
        </p:txBody>
      </p:sp>
    </p:spTree>
    <p:extLst>
      <p:ext uri="{BB962C8B-B14F-4D97-AF65-F5344CB8AC3E}">
        <p14:creationId xmlns:p14="http://schemas.microsoft.com/office/powerpoint/2010/main" val="1895752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277814"/>
            <a:ext cx="8581568" cy="1139825"/>
          </a:xfrm>
        </p:spPr>
        <p:txBody>
          <a:bodyPr/>
          <a:lstStyle/>
          <a:p>
            <a:r>
              <a:rPr lang="it-IT" sz="3600" dirty="0"/>
              <a:t>Variazione del prezzo del petrolio e relazione prezzo-quantità (caso curva dell’offerta)</a:t>
            </a:r>
          </a:p>
        </p:txBody>
      </p:sp>
      <p:sp>
        <p:nvSpPr>
          <p:cNvPr id="3" name="Line 3"/>
          <p:cNvSpPr>
            <a:spLocks noChangeShapeType="1"/>
          </p:cNvSpPr>
          <p:nvPr/>
        </p:nvSpPr>
        <p:spPr bwMode="auto">
          <a:xfrm flipH="1" flipV="1">
            <a:off x="2094441" y="1790901"/>
            <a:ext cx="8125" cy="30811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 name="Line 4"/>
          <p:cNvSpPr>
            <a:spLocks noChangeShapeType="1"/>
          </p:cNvSpPr>
          <p:nvPr/>
        </p:nvSpPr>
        <p:spPr bwMode="auto">
          <a:xfrm>
            <a:off x="2102566" y="4872002"/>
            <a:ext cx="416026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 name="Line 5"/>
          <p:cNvSpPr>
            <a:spLocks noChangeShapeType="1"/>
          </p:cNvSpPr>
          <p:nvPr/>
        </p:nvSpPr>
        <p:spPr bwMode="auto">
          <a:xfrm flipV="1">
            <a:off x="2492592" y="2007830"/>
            <a:ext cx="2959496" cy="240647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6" name="Text Box 6"/>
          <p:cNvSpPr txBox="1">
            <a:spLocks noChangeArrowheads="1"/>
          </p:cNvSpPr>
          <p:nvPr/>
        </p:nvSpPr>
        <p:spPr bwMode="auto">
          <a:xfrm>
            <a:off x="5534246" y="1737265"/>
            <a:ext cx="4766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it-IT" altLang="it-IT">
                <a:latin typeface="Times New Roman" panose="02020603050405020304" pitchFamily="18" charset="0"/>
              </a:rPr>
              <a:t>AS</a:t>
            </a:r>
            <a:endParaRPr lang="it-IT" altLang="it-IT" sz="2400">
              <a:latin typeface="Times New Roman" panose="02020603050405020304" pitchFamily="18" charset="0"/>
            </a:endParaRPr>
          </a:p>
        </p:txBody>
      </p:sp>
      <p:sp>
        <p:nvSpPr>
          <p:cNvPr id="7" name="Line 7"/>
          <p:cNvSpPr>
            <a:spLocks noChangeShapeType="1"/>
          </p:cNvSpPr>
          <p:nvPr/>
        </p:nvSpPr>
        <p:spPr bwMode="auto">
          <a:xfrm>
            <a:off x="2667742" y="1954193"/>
            <a:ext cx="2945051" cy="24601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 name="Text Box 8"/>
          <p:cNvSpPr txBox="1">
            <a:spLocks noChangeArrowheads="1"/>
          </p:cNvSpPr>
          <p:nvPr/>
        </p:nvSpPr>
        <p:spPr bwMode="auto">
          <a:xfrm>
            <a:off x="5742801" y="4128246"/>
            <a:ext cx="5200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it-IT" altLang="it-IT">
                <a:latin typeface="Times New Roman" panose="02020603050405020304" pitchFamily="18" charset="0"/>
              </a:rPr>
              <a:t>AD</a:t>
            </a:r>
            <a:endParaRPr lang="it-IT" altLang="it-IT" sz="2400">
              <a:latin typeface="Times New Roman" panose="02020603050405020304" pitchFamily="18" charset="0"/>
            </a:endParaRPr>
          </a:p>
        </p:txBody>
      </p:sp>
      <p:sp>
        <p:nvSpPr>
          <p:cNvPr id="9" name="Text Box 9"/>
          <p:cNvSpPr txBox="1">
            <a:spLocks noChangeArrowheads="1"/>
          </p:cNvSpPr>
          <p:nvPr/>
        </p:nvSpPr>
        <p:spPr bwMode="auto">
          <a:xfrm>
            <a:off x="1766712" y="1628801"/>
            <a:ext cx="4333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it-IT" altLang="it-IT">
                <a:latin typeface="Times New Roman" panose="02020603050405020304" pitchFamily="18" charset="0"/>
              </a:rPr>
              <a:t>P</a:t>
            </a:r>
            <a:endParaRPr lang="it-IT" altLang="it-IT" sz="2400">
              <a:latin typeface="Times New Roman" panose="02020603050405020304" pitchFamily="18" charset="0"/>
            </a:endParaRPr>
          </a:p>
        </p:txBody>
      </p:sp>
      <p:sp>
        <p:nvSpPr>
          <p:cNvPr id="10" name="Text Box 10"/>
          <p:cNvSpPr txBox="1">
            <a:spLocks noChangeArrowheads="1"/>
          </p:cNvSpPr>
          <p:nvPr/>
        </p:nvSpPr>
        <p:spPr bwMode="auto">
          <a:xfrm>
            <a:off x="5907298" y="4943760"/>
            <a:ext cx="5200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it-IT" altLang="it-IT" dirty="0">
                <a:latin typeface="Times New Roman" panose="02020603050405020304" pitchFamily="18" charset="0"/>
              </a:rPr>
              <a:t>Y</a:t>
            </a:r>
            <a:endParaRPr lang="it-IT" altLang="it-IT" sz="2400" dirty="0">
              <a:latin typeface="Times New Roman" panose="02020603050405020304" pitchFamily="18" charset="0"/>
            </a:endParaRPr>
          </a:p>
        </p:txBody>
      </p:sp>
      <p:sp>
        <p:nvSpPr>
          <p:cNvPr id="11" name="Text Box 12"/>
          <p:cNvSpPr txBox="1">
            <a:spLocks noChangeArrowheads="1"/>
          </p:cNvSpPr>
          <p:nvPr/>
        </p:nvSpPr>
        <p:spPr bwMode="auto">
          <a:xfrm>
            <a:off x="4009356" y="2469101"/>
            <a:ext cx="26001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it-IT" altLang="it-IT">
                <a:latin typeface="Times New Roman" panose="02020603050405020304" pitchFamily="18" charset="0"/>
              </a:rPr>
              <a:t>A</a:t>
            </a:r>
            <a:endParaRPr lang="it-IT" altLang="it-IT" sz="2400">
              <a:latin typeface="Times New Roman" panose="02020603050405020304" pitchFamily="18" charset="0"/>
            </a:endParaRPr>
          </a:p>
        </p:txBody>
      </p:sp>
      <p:sp>
        <p:nvSpPr>
          <p:cNvPr id="12" name="Text Box 14"/>
          <p:cNvSpPr txBox="1">
            <a:spLocks noChangeArrowheads="1"/>
          </p:cNvSpPr>
          <p:nvPr/>
        </p:nvSpPr>
        <p:spPr bwMode="auto">
          <a:xfrm>
            <a:off x="3966020" y="4929213"/>
            <a:ext cx="69337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it-IT" altLang="it-IT" dirty="0">
                <a:latin typeface="Times New Roman" panose="02020603050405020304" pitchFamily="18" charset="0"/>
              </a:rPr>
              <a:t>Y</a:t>
            </a:r>
            <a:r>
              <a:rPr lang="it-IT" altLang="it-IT" baseline="-25000" dirty="0">
                <a:latin typeface="Times New Roman" panose="02020603050405020304" pitchFamily="18" charset="0"/>
              </a:rPr>
              <a:t>A</a:t>
            </a:r>
            <a:endParaRPr lang="it-IT" altLang="it-IT" sz="2400" dirty="0">
              <a:latin typeface="Times New Roman" panose="02020603050405020304" pitchFamily="18" charset="0"/>
            </a:endParaRPr>
          </a:p>
        </p:txBody>
      </p:sp>
      <p:sp>
        <p:nvSpPr>
          <p:cNvPr id="13" name="Text Box 15"/>
          <p:cNvSpPr txBox="1">
            <a:spLocks noChangeArrowheads="1"/>
          </p:cNvSpPr>
          <p:nvPr/>
        </p:nvSpPr>
        <p:spPr bwMode="auto">
          <a:xfrm>
            <a:off x="2882617" y="4929213"/>
            <a:ext cx="69337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it-IT" altLang="it-IT">
                <a:latin typeface="Times New Roman" panose="02020603050405020304" pitchFamily="18" charset="0"/>
              </a:rPr>
              <a:t>Y</a:t>
            </a:r>
            <a:r>
              <a:rPr lang="it-IT" altLang="it-IT" baseline="-25000">
                <a:latin typeface="Times New Roman" panose="02020603050405020304" pitchFamily="18" charset="0"/>
              </a:rPr>
              <a:t>n</a:t>
            </a:r>
            <a:endParaRPr lang="it-IT" altLang="it-IT" sz="2400">
              <a:latin typeface="Times New Roman" panose="02020603050405020304" pitchFamily="18" charset="0"/>
            </a:endParaRPr>
          </a:p>
        </p:txBody>
      </p:sp>
      <p:sp>
        <p:nvSpPr>
          <p:cNvPr id="14" name="Line 17"/>
          <p:cNvSpPr>
            <a:spLocks noChangeShapeType="1"/>
          </p:cNvSpPr>
          <p:nvPr/>
        </p:nvSpPr>
        <p:spPr bwMode="auto">
          <a:xfrm flipH="1">
            <a:off x="2102566" y="3899399"/>
            <a:ext cx="99673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5" name="Line 18"/>
          <p:cNvSpPr>
            <a:spLocks noChangeShapeType="1"/>
          </p:cNvSpPr>
          <p:nvPr/>
        </p:nvSpPr>
        <p:spPr bwMode="auto">
          <a:xfrm flipV="1">
            <a:off x="3099297" y="2297465"/>
            <a:ext cx="0" cy="25745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 name="Line 20"/>
          <p:cNvSpPr>
            <a:spLocks noChangeShapeType="1"/>
          </p:cNvSpPr>
          <p:nvPr/>
        </p:nvSpPr>
        <p:spPr bwMode="auto">
          <a:xfrm flipV="1">
            <a:off x="4096028" y="3098432"/>
            <a:ext cx="0" cy="177357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7" name="Line 21"/>
          <p:cNvSpPr>
            <a:spLocks noChangeShapeType="1"/>
          </p:cNvSpPr>
          <p:nvPr/>
        </p:nvSpPr>
        <p:spPr bwMode="auto">
          <a:xfrm flipH="1">
            <a:off x="2102566" y="3155644"/>
            <a:ext cx="195012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 name="Text Box 22"/>
          <p:cNvSpPr txBox="1">
            <a:spLocks noChangeArrowheads="1"/>
          </p:cNvSpPr>
          <p:nvPr/>
        </p:nvSpPr>
        <p:spPr bwMode="auto">
          <a:xfrm>
            <a:off x="1703513" y="3700349"/>
            <a:ext cx="44435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400">
                <a:effectLst>
                  <a:outerShdw blurRad="38100" dist="38100" dir="2700000" algn="tl">
                    <a:srgbClr val="000000"/>
                  </a:outerShdw>
                </a:effectLst>
              </a:rPr>
              <a:t>P</a:t>
            </a:r>
            <a:r>
              <a:rPr lang="it-IT" altLang="it-IT" sz="2400" baseline="30000">
                <a:effectLst>
                  <a:outerShdw blurRad="38100" dist="38100" dir="2700000" algn="tl">
                    <a:srgbClr val="000000"/>
                  </a:outerShdw>
                </a:effectLst>
              </a:rPr>
              <a:t>E</a:t>
            </a:r>
          </a:p>
        </p:txBody>
      </p:sp>
      <p:sp>
        <p:nvSpPr>
          <p:cNvPr id="19" name="Text Box 23"/>
          <p:cNvSpPr txBox="1">
            <a:spLocks noChangeArrowheads="1"/>
          </p:cNvSpPr>
          <p:nvPr/>
        </p:nvSpPr>
        <p:spPr bwMode="auto">
          <a:xfrm>
            <a:off x="1746849" y="2842171"/>
            <a:ext cx="34336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ltLang="it-IT" sz="2400">
                <a:effectLst>
                  <a:outerShdw blurRad="38100" dist="38100" dir="2700000" algn="tl">
                    <a:srgbClr val="000000"/>
                  </a:outerShdw>
                </a:effectLst>
              </a:rPr>
              <a:t>P</a:t>
            </a:r>
            <a:endParaRPr lang="it-IT" altLang="it-IT" sz="2400" baseline="30000">
              <a:effectLst>
                <a:outerShdw blurRad="38100" dist="38100" dir="2700000" algn="tl">
                  <a:srgbClr val="000000"/>
                </a:outerShdw>
              </a:effectLst>
            </a:endParaRPr>
          </a:p>
        </p:txBody>
      </p:sp>
      <p:sp>
        <p:nvSpPr>
          <p:cNvPr id="21" name="Line 3"/>
          <p:cNvSpPr>
            <a:spLocks noChangeShapeType="1"/>
          </p:cNvSpPr>
          <p:nvPr/>
        </p:nvSpPr>
        <p:spPr bwMode="auto">
          <a:xfrm flipV="1">
            <a:off x="6573026" y="2225560"/>
            <a:ext cx="0" cy="258280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2" name="Line 4"/>
          <p:cNvSpPr>
            <a:spLocks noChangeShapeType="1"/>
          </p:cNvSpPr>
          <p:nvPr/>
        </p:nvSpPr>
        <p:spPr bwMode="auto">
          <a:xfrm>
            <a:off x="6573026" y="4808363"/>
            <a:ext cx="356473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5" name="Text Box 7"/>
          <p:cNvSpPr txBox="1">
            <a:spLocks noChangeArrowheads="1"/>
          </p:cNvSpPr>
          <p:nvPr/>
        </p:nvSpPr>
        <p:spPr bwMode="auto">
          <a:xfrm>
            <a:off x="10173476" y="4808363"/>
            <a:ext cx="396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it-IT" altLang="it-IT">
                <a:latin typeface="Times New Roman" panose="02020603050405020304" pitchFamily="18" charset="0"/>
              </a:rPr>
              <a:t>u</a:t>
            </a:r>
          </a:p>
        </p:txBody>
      </p:sp>
      <p:sp>
        <p:nvSpPr>
          <p:cNvPr id="26" name="Text Box 8"/>
          <p:cNvSpPr txBox="1">
            <a:spLocks noChangeArrowheads="1"/>
          </p:cNvSpPr>
          <p:nvPr/>
        </p:nvSpPr>
        <p:spPr bwMode="auto">
          <a:xfrm>
            <a:off x="5964779" y="2138493"/>
            <a:ext cx="7024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it-IT" altLang="it-IT" dirty="0">
                <a:latin typeface="Times New Roman" panose="02020603050405020304" pitchFamily="18" charset="0"/>
              </a:rPr>
              <a:t>W/P</a:t>
            </a:r>
          </a:p>
        </p:txBody>
      </p:sp>
      <p:sp>
        <p:nvSpPr>
          <p:cNvPr id="27" name="Line 9"/>
          <p:cNvSpPr>
            <a:spLocks noChangeShapeType="1"/>
          </p:cNvSpPr>
          <p:nvPr/>
        </p:nvSpPr>
        <p:spPr bwMode="auto">
          <a:xfrm>
            <a:off x="6608745" y="3864584"/>
            <a:ext cx="334883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8" name="Text Box 10"/>
          <p:cNvSpPr txBox="1">
            <a:spLocks noChangeArrowheads="1"/>
          </p:cNvSpPr>
          <p:nvPr/>
        </p:nvSpPr>
        <p:spPr bwMode="auto">
          <a:xfrm>
            <a:off x="10029808" y="3467145"/>
            <a:ext cx="5397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it-IT" altLang="it-IT" dirty="0">
                <a:latin typeface="Times New Roman" panose="02020603050405020304" pitchFamily="18" charset="0"/>
              </a:rPr>
              <a:t>PS’</a:t>
            </a:r>
          </a:p>
        </p:txBody>
      </p:sp>
      <p:sp>
        <p:nvSpPr>
          <p:cNvPr id="29" name="Text Box 12"/>
          <p:cNvSpPr txBox="1">
            <a:spLocks noChangeArrowheads="1"/>
          </p:cNvSpPr>
          <p:nvPr/>
        </p:nvSpPr>
        <p:spPr bwMode="auto">
          <a:xfrm>
            <a:off x="7257238" y="4759093"/>
            <a:ext cx="4858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it-IT" altLang="it-IT" dirty="0">
                <a:latin typeface="Times New Roman" panose="02020603050405020304" pitchFamily="18" charset="0"/>
              </a:rPr>
              <a:t>u</a:t>
            </a:r>
            <a:r>
              <a:rPr lang="it-IT" altLang="it-IT" baseline="-25000" dirty="0">
                <a:latin typeface="Times New Roman" panose="02020603050405020304" pitchFamily="18" charset="0"/>
              </a:rPr>
              <a:t>n</a:t>
            </a:r>
            <a:endParaRPr lang="it-IT" altLang="it-IT" dirty="0">
              <a:latin typeface="Times New Roman" panose="02020603050405020304" pitchFamily="18" charset="0"/>
            </a:endParaRPr>
          </a:p>
        </p:txBody>
      </p:sp>
      <p:sp>
        <p:nvSpPr>
          <p:cNvPr id="30" name="Freeform 14"/>
          <p:cNvSpPr>
            <a:spLocks/>
          </p:cNvSpPr>
          <p:nvPr/>
        </p:nvSpPr>
        <p:spPr bwMode="auto">
          <a:xfrm>
            <a:off x="7055257" y="2191418"/>
            <a:ext cx="2628106" cy="1936828"/>
          </a:xfrm>
          <a:custGeom>
            <a:avLst/>
            <a:gdLst>
              <a:gd name="T0" fmla="*/ 0 w 4037"/>
              <a:gd name="T1" fmla="*/ 0 h 2268"/>
              <a:gd name="T2" fmla="*/ 454 w 4037"/>
              <a:gd name="T3" fmla="*/ 1587 h 2268"/>
              <a:gd name="T4" fmla="*/ 2177 w 4037"/>
              <a:gd name="T5" fmla="*/ 2086 h 2268"/>
              <a:gd name="T6" fmla="*/ 4037 w 4037"/>
              <a:gd name="T7" fmla="*/ 2268 h 2268"/>
              <a:gd name="T8" fmla="*/ 0 60000 65536"/>
              <a:gd name="T9" fmla="*/ 0 60000 65536"/>
              <a:gd name="T10" fmla="*/ 0 60000 65536"/>
              <a:gd name="T11" fmla="*/ 0 60000 65536"/>
              <a:gd name="T12" fmla="*/ 0 w 4037"/>
              <a:gd name="T13" fmla="*/ 0 h 2268"/>
              <a:gd name="T14" fmla="*/ 4037 w 4037"/>
              <a:gd name="T15" fmla="*/ 2268 h 2268"/>
            </a:gdLst>
            <a:ahLst/>
            <a:cxnLst>
              <a:cxn ang="T8">
                <a:pos x="T0" y="T1"/>
              </a:cxn>
              <a:cxn ang="T9">
                <a:pos x="T2" y="T3"/>
              </a:cxn>
              <a:cxn ang="T10">
                <a:pos x="T4" y="T5"/>
              </a:cxn>
              <a:cxn ang="T11">
                <a:pos x="T6" y="T7"/>
              </a:cxn>
            </a:cxnLst>
            <a:rect l="T12" t="T13" r="T14" b="T15"/>
            <a:pathLst>
              <a:path w="4037" h="2268">
                <a:moveTo>
                  <a:pt x="0" y="0"/>
                </a:moveTo>
                <a:cubicBezTo>
                  <a:pt x="45" y="619"/>
                  <a:pt x="91" y="1239"/>
                  <a:pt x="454" y="1587"/>
                </a:cubicBezTo>
                <a:cubicBezTo>
                  <a:pt x="817" y="1935"/>
                  <a:pt x="1580" y="1973"/>
                  <a:pt x="2177" y="2086"/>
                </a:cubicBezTo>
                <a:cubicBezTo>
                  <a:pt x="2774" y="2199"/>
                  <a:pt x="3727" y="2238"/>
                  <a:pt x="4037" y="22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31" name="Text Box 15"/>
          <p:cNvSpPr txBox="1">
            <a:spLocks noChangeArrowheads="1"/>
          </p:cNvSpPr>
          <p:nvPr/>
        </p:nvSpPr>
        <p:spPr bwMode="auto">
          <a:xfrm>
            <a:off x="8965579" y="4492449"/>
            <a:ext cx="7177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it-IT" altLang="it-IT" dirty="0">
                <a:latin typeface="Times New Roman" panose="02020603050405020304" pitchFamily="18" charset="0"/>
              </a:rPr>
              <a:t>WS</a:t>
            </a:r>
          </a:p>
        </p:txBody>
      </p:sp>
      <p:sp>
        <p:nvSpPr>
          <p:cNvPr id="32" name="Line 17"/>
          <p:cNvSpPr>
            <a:spLocks noChangeShapeType="1"/>
          </p:cNvSpPr>
          <p:nvPr/>
        </p:nvSpPr>
        <p:spPr bwMode="auto">
          <a:xfrm>
            <a:off x="7987707" y="3389926"/>
            <a:ext cx="0" cy="44670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33" name="Text Box 19"/>
          <p:cNvSpPr txBox="1">
            <a:spLocks noChangeArrowheads="1"/>
          </p:cNvSpPr>
          <p:nvPr/>
        </p:nvSpPr>
        <p:spPr bwMode="auto">
          <a:xfrm>
            <a:off x="7869219" y="4759093"/>
            <a:ext cx="5238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it-IT" altLang="it-IT" dirty="0" err="1">
                <a:latin typeface="Times New Roman" panose="02020603050405020304" pitchFamily="18" charset="0"/>
              </a:rPr>
              <a:t>u'</a:t>
            </a:r>
            <a:r>
              <a:rPr lang="it-IT" altLang="it-IT" baseline="-25000" dirty="0" err="1">
                <a:latin typeface="Times New Roman" panose="02020603050405020304" pitchFamily="18" charset="0"/>
              </a:rPr>
              <a:t>n</a:t>
            </a:r>
            <a:endParaRPr lang="it-IT" altLang="it-IT" dirty="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34" name="CasellaDiTesto 33"/>
              <p:cNvSpPr txBox="1"/>
              <p:nvPr/>
            </p:nvSpPr>
            <p:spPr>
              <a:xfrm>
                <a:off x="5903506" y="3589969"/>
                <a:ext cx="642804" cy="56380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it-IT" i="1" smtClean="0">
                              <a:latin typeface="Cambria Math" panose="02040503050406030204" pitchFamily="18" charset="0"/>
                            </a:rPr>
                          </m:ctrlPr>
                        </m:fPr>
                        <m:num>
                          <m:r>
                            <a:rPr lang="it-IT" i="1">
                              <a:latin typeface="Cambria Math" panose="02040503050406030204" pitchFamily="18" charset="0"/>
                            </a:rPr>
                            <m:t>1</m:t>
                          </m:r>
                        </m:num>
                        <m:den>
                          <m:r>
                            <a:rPr lang="it-IT" i="1">
                              <a:latin typeface="Cambria Math" panose="02040503050406030204" pitchFamily="18" charset="0"/>
                            </a:rPr>
                            <m:t>1+</m:t>
                          </m:r>
                          <m:r>
                            <a:rPr lang="it-IT" i="1">
                              <a:latin typeface="Cambria Math" panose="02040503050406030204" pitchFamily="18" charset="0"/>
                              <a:ea typeface="Cambria Math" panose="02040503050406030204" pitchFamily="18" charset="0"/>
                            </a:rPr>
                            <m:t>𝜇</m:t>
                          </m:r>
                          <m:r>
                            <a:rPr lang="it-IT" b="0" i="1" smtClean="0">
                              <a:latin typeface="Cambria Math" panose="02040503050406030204" pitchFamily="18" charset="0"/>
                              <a:ea typeface="Cambria Math" panose="02040503050406030204" pitchFamily="18" charset="0"/>
                            </a:rPr>
                            <m:t>′</m:t>
                          </m:r>
                        </m:den>
                      </m:f>
                    </m:oMath>
                  </m:oMathPara>
                </a14:m>
                <a:endParaRPr lang="it-IT" dirty="0"/>
              </a:p>
            </p:txBody>
          </p:sp>
        </mc:Choice>
        <mc:Fallback xmlns="">
          <p:sp>
            <p:nvSpPr>
              <p:cNvPr id="34" name="CasellaDiTesto 33"/>
              <p:cNvSpPr txBox="1">
                <a:spLocks noRot="1" noChangeAspect="1" noMove="1" noResize="1" noEditPoints="1" noAdjustHandles="1" noChangeArrowheads="1" noChangeShapeType="1" noTextEdit="1"/>
              </p:cNvSpPr>
              <p:nvPr/>
            </p:nvSpPr>
            <p:spPr>
              <a:xfrm>
                <a:off x="5903506" y="3589969"/>
                <a:ext cx="642804" cy="563809"/>
              </a:xfrm>
              <a:prstGeom prst="rect">
                <a:avLst/>
              </a:prstGeom>
              <a:blipFill>
                <a:blip r:embed="rId3"/>
                <a:stretch>
                  <a:fillRect/>
                </a:stretch>
              </a:blipFill>
            </p:spPr>
            <p:txBody>
              <a:bodyPr/>
              <a:lstStyle/>
              <a:p>
                <a:r>
                  <a:rPr lang="it-IT">
                    <a:noFill/>
                  </a:rPr>
                  <a:t> </a:t>
                </a:r>
              </a:p>
            </p:txBody>
          </p:sp>
        </mc:Fallback>
      </mc:AlternateContent>
      <p:cxnSp>
        <p:nvCxnSpPr>
          <p:cNvPr id="37" name="Connettore 1 36"/>
          <p:cNvCxnSpPr/>
          <p:nvPr/>
        </p:nvCxnSpPr>
        <p:spPr>
          <a:xfrm>
            <a:off x="3099296" y="4929212"/>
            <a:ext cx="0" cy="1034478"/>
          </a:xfrm>
          <a:prstGeom prst="line">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Connettore 1 38"/>
          <p:cNvCxnSpPr/>
          <p:nvPr/>
        </p:nvCxnSpPr>
        <p:spPr>
          <a:xfrm flipV="1">
            <a:off x="3099297" y="5942810"/>
            <a:ext cx="4915887" cy="27539"/>
          </a:xfrm>
          <a:prstGeom prst="line">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Connettore 2 40"/>
          <p:cNvCxnSpPr/>
          <p:nvPr/>
        </p:nvCxnSpPr>
        <p:spPr>
          <a:xfrm flipH="1" flipV="1">
            <a:off x="7987707" y="3857209"/>
            <a:ext cx="27477" cy="2062586"/>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Connettore 1 45"/>
          <p:cNvCxnSpPr/>
          <p:nvPr/>
        </p:nvCxnSpPr>
        <p:spPr>
          <a:xfrm>
            <a:off x="4081339" y="4899728"/>
            <a:ext cx="14688" cy="66973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Connettore 1 46"/>
          <p:cNvCxnSpPr/>
          <p:nvPr/>
        </p:nvCxnSpPr>
        <p:spPr>
          <a:xfrm>
            <a:off x="4069661" y="5569464"/>
            <a:ext cx="318757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Connettore 2 47"/>
          <p:cNvCxnSpPr/>
          <p:nvPr/>
        </p:nvCxnSpPr>
        <p:spPr>
          <a:xfrm flipH="1" flipV="1">
            <a:off x="7210737" y="3358094"/>
            <a:ext cx="34138" cy="221137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7" name="Connettore 2 76"/>
          <p:cNvCxnSpPr/>
          <p:nvPr/>
        </p:nvCxnSpPr>
        <p:spPr>
          <a:xfrm flipV="1">
            <a:off x="1703512" y="3013806"/>
            <a:ext cx="0" cy="11989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Connettore 2 78"/>
          <p:cNvCxnSpPr/>
          <p:nvPr/>
        </p:nvCxnSpPr>
        <p:spPr>
          <a:xfrm>
            <a:off x="4081339" y="2225560"/>
            <a:ext cx="0" cy="8156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0" name="CasellaDiTesto 79"/>
          <p:cNvSpPr txBox="1"/>
          <p:nvPr/>
        </p:nvSpPr>
        <p:spPr>
          <a:xfrm>
            <a:off x="3483648" y="1915095"/>
            <a:ext cx="1499321"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it-IT" dirty="0"/>
              <a:t>Breve Periodo</a:t>
            </a:r>
          </a:p>
        </p:txBody>
      </p:sp>
      <p:sp>
        <p:nvSpPr>
          <p:cNvPr id="88" name="Line 9"/>
          <p:cNvSpPr>
            <a:spLocks noChangeShapeType="1"/>
          </p:cNvSpPr>
          <p:nvPr/>
        </p:nvSpPr>
        <p:spPr bwMode="auto">
          <a:xfrm>
            <a:off x="6558173" y="3331450"/>
            <a:ext cx="334883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89" name="Text Box 10"/>
          <p:cNvSpPr txBox="1">
            <a:spLocks noChangeArrowheads="1"/>
          </p:cNvSpPr>
          <p:nvPr/>
        </p:nvSpPr>
        <p:spPr bwMode="auto">
          <a:xfrm>
            <a:off x="9955983" y="3098431"/>
            <a:ext cx="5397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it-IT" altLang="it-IT" dirty="0">
                <a:latin typeface="Times New Roman" panose="02020603050405020304" pitchFamily="18" charset="0"/>
              </a:rPr>
              <a:t>PS</a:t>
            </a:r>
          </a:p>
        </p:txBody>
      </p:sp>
      <mc:AlternateContent xmlns:mc="http://schemas.openxmlformats.org/markup-compatibility/2006" xmlns:a14="http://schemas.microsoft.com/office/drawing/2010/main">
        <mc:Choice Requires="a14">
          <p:sp>
            <p:nvSpPr>
              <p:cNvPr id="99" name="CasellaDiTesto 98"/>
              <p:cNvSpPr txBox="1"/>
              <p:nvPr/>
            </p:nvSpPr>
            <p:spPr>
              <a:xfrm>
                <a:off x="5908481" y="3041221"/>
                <a:ext cx="589712" cy="56380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it-IT" i="1">
                              <a:latin typeface="Cambria Math" panose="02040503050406030204" pitchFamily="18" charset="0"/>
                            </a:rPr>
                          </m:ctrlPr>
                        </m:fPr>
                        <m:num>
                          <m:r>
                            <a:rPr lang="it-IT" i="1">
                              <a:latin typeface="Cambria Math" panose="02040503050406030204" pitchFamily="18" charset="0"/>
                            </a:rPr>
                            <m:t>1</m:t>
                          </m:r>
                        </m:num>
                        <m:den>
                          <m:r>
                            <a:rPr lang="it-IT" i="1" smtClean="0">
                              <a:latin typeface="Cambria Math" panose="02040503050406030204" pitchFamily="18" charset="0"/>
                            </a:rPr>
                            <m:t>1</m:t>
                          </m:r>
                          <m:r>
                            <a:rPr lang="it-IT" i="1">
                              <a:latin typeface="Cambria Math" panose="02040503050406030204" pitchFamily="18" charset="0"/>
                            </a:rPr>
                            <m:t>+</m:t>
                          </m:r>
                          <m:r>
                            <a:rPr lang="it-IT" i="1">
                              <a:latin typeface="Cambria Math" panose="02040503050406030204" pitchFamily="18" charset="0"/>
                              <a:ea typeface="Cambria Math" panose="02040503050406030204" pitchFamily="18" charset="0"/>
                            </a:rPr>
                            <m:t>𝜇</m:t>
                          </m:r>
                        </m:den>
                      </m:f>
                    </m:oMath>
                  </m:oMathPara>
                </a14:m>
                <a:endParaRPr lang="it-IT" dirty="0"/>
              </a:p>
            </p:txBody>
          </p:sp>
        </mc:Choice>
        <mc:Fallback xmlns="">
          <p:sp>
            <p:nvSpPr>
              <p:cNvPr id="99" name="CasellaDiTesto 98"/>
              <p:cNvSpPr txBox="1">
                <a:spLocks noRot="1" noChangeAspect="1" noMove="1" noResize="1" noEditPoints="1" noAdjustHandles="1" noChangeArrowheads="1" noChangeShapeType="1" noTextEdit="1"/>
              </p:cNvSpPr>
              <p:nvPr/>
            </p:nvSpPr>
            <p:spPr>
              <a:xfrm>
                <a:off x="5908481" y="3041221"/>
                <a:ext cx="589712" cy="563809"/>
              </a:xfrm>
              <a:prstGeom prst="rect">
                <a:avLst/>
              </a:prstGeom>
              <a:blipFill>
                <a:blip r:embed="rId4"/>
                <a:stretch>
                  <a:fillRect/>
                </a:stretch>
              </a:blipFill>
            </p:spPr>
            <p:txBody>
              <a:bodyPr/>
              <a:lstStyle/>
              <a:p>
                <a:r>
                  <a:rPr lang="en-US">
                    <a:noFill/>
                  </a:rPr>
                  <a:t> </a:t>
                </a:r>
              </a:p>
            </p:txBody>
          </p:sp>
        </mc:Fallback>
      </mc:AlternateContent>
      <p:sp>
        <p:nvSpPr>
          <p:cNvPr id="100" name="CasellaDiTesto 99"/>
          <p:cNvSpPr txBox="1"/>
          <p:nvPr/>
        </p:nvSpPr>
        <p:spPr>
          <a:xfrm>
            <a:off x="238939" y="1915095"/>
            <a:ext cx="1574662"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it-IT" dirty="0"/>
              <a:t>Medio Periodo</a:t>
            </a:r>
          </a:p>
        </p:txBody>
      </p:sp>
      <p:sp>
        <p:nvSpPr>
          <p:cNvPr id="101" name="Line 5"/>
          <p:cNvSpPr>
            <a:spLocks noChangeShapeType="1"/>
          </p:cNvSpPr>
          <p:nvPr/>
        </p:nvSpPr>
        <p:spPr bwMode="auto">
          <a:xfrm flipV="1">
            <a:off x="1867590" y="911862"/>
            <a:ext cx="2959496" cy="2406476"/>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mc:AlternateContent xmlns:mc="http://schemas.openxmlformats.org/markup-compatibility/2006" xmlns:a14="http://schemas.microsoft.com/office/drawing/2010/main">
        <mc:Choice Requires="a14">
          <p:sp>
            <p:nvSpPr>
              <p:cNvPr id="102" name="CasellaDiTesto 101"/>
              <p:cNvSpPr txBox="1"/>
              <p:nvPr/>
            </p:nvSpPr>
            <p:spPr>
              <a:xfrm>
                <a:off x="2006145" y="6419267"/>
                <a:ext cx="8385565" cy="385170"/>
              </a:xfrm>
              <a:prstGeom prst="rect">
                <a:avLst/>
              </a:prstGeom>
              <a:noFill/>
            </p:spPr>
            <p:txBody>
              <a:bodyPr wrap="none" rtlCol="0">
                <a:spAutoFit/>
              </a:bodyPr>
              <a:lstStyle/>
              <a:p>
                <a:r>
                  <a:rPr lang="it-IT" dirty="0"/>
                  <a:t>Effetto di aumento del prezzo di un altro fattore della produzione (es. petrolio): P </a:t>
                </a:r>
                <a:r>
                  <a:rPr lang="it-IT" dirty="0">
                    <a:sym typeface="Symbol" panose="05050102010706020507" pitchFamily="18" charset="2"/>
                  </a:rPr>
                  <a:t> e </a:t>
                </a:r>
                <a14:m>
                  <m:oMath xmlns:m="http://schemas.openxmlformats.org/officeDocument/2006/math">
                    <m:r>
                      <a:rPr lang="it-IT" i="1">
                        <a:latin typeface="Cambria Math" panose="02040503050406030204" pitchFamily="18" charset="0"/>
                        <a:ea typeface="Cambria Math" panose="02040503050406030204" pitchFamily="18" charset="0"/>
                      </a:rPr>
                      <m:t>𝜇</m:t>
                    </m:r>
                    <m:r>
                      <m:rPr>
                        <m:nor/>
                      </m:rPr>
                      <a:rPr lang="it-IT" dirty="0">
                        <a:sym typeface="Symbol" panose="05050102010706020507" pitchFamily="18" charset="2"/>
                      </a:rPr>
                      <m:t></m:t>
                    </m:r>
                  </m:oMath>
                </a14:m>
                <a:endParaRPr lang="it-IT" dirty="0"/>
              </a:p>
            </p:txBody>
          </p:sp>
        </mc:Choice>
        <mc:Fallback xmlns="">
          <p:sp>
            <p:nvSpPr>
              <p:cNvPr id="102" name="CasellaDiTesto 101"/>
              <p:cNvSpPr txBox="1">
                <a:spLocks noRot="1" noChangeAspect="1" noMove="1" noResize="1" noEditPoints="1" noAdjustHandles="1" noChangeArrowheads="1" noChangeShapeType="1" noTextEdit="1"/>
              </p:cNvSpPr>
              <p:nvPr/>
            </p:nvSpPr>
            <p:spPr>
              <a:xfrm>
                <a:off x="2006145" y="6419267"/>
                <a:ext cx="8385565" cy="385170"/>
              </a:xfrm>
              <a:prstGeom prst="rect">
                <a:avLst/>
              </a:prstGeom>
              <a:blipFill>
                <a:blip r:embed="rId5"/>
                <a:stretch>
                  <a:fillRect l="-581" t="-6349" b="-25397"/>
                </a:stretch>
              </a:blipFill>
            </p:spPr>
            <p:txBody>
              <a:bodyPr/>
              <a:lstStyle/>
              <a:p>
                <a:r>
                  <a:rPr lang="en-US">
                    <a:noFill/>
                  </a:rPr>
                  <a:t> </a:t>
                </a:r>
              </a:p>
            </p:txBody>
          </p:sp>
        </mc:Fallback>
      </mc:AlternateContent>
      <p:cxnSp>
        <p:nvCxnSpPr>
          <p:cNvPr id="24" name="Connettore 2 23"/>
          <p:cNvCxnSpPr>
            <a:stCxn id="12" idx="1"/>
          </p:cNvCxnSpPr>
          <p:nvPr/>
        </p:nvCxnSpPr>
        <p:spPr>
          <a:xfrm flipH="1">
            <a:off x="3229306" y="5113879"/>
            <a:ext cx="7367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Segnaposto numero diapositiva 22"/>
          <p:cNvSpPr>
            <a:spLocks noGrp="1"/>
          </p:cNvSpPr>
          <p:nvPr>
            <p:ph type="sldNum" sz="quarter" idx="12"/>
          </p:nvPr>
        </p:nvSpPr>
        <p:spPr>
          <a:xfrm>
            <a:off x="10652760" y="6356350"/>
            <a:ext cx="701040" cy="365125"/>
          </a:xfrm>
        </p:spPr>
        <p:txBody>
          <a:bodyPr/>
          <a:lstStyle/>
          <a:p>
            <a:fld id="{B2DA871D-30E6-46BF-8FF6-67035C6FC360}" type="slidenum">
              <a:rPr lang="it-IT" smtClean="0"/>
              <a:t>20</a:t>
            </a:fld>
            <a:endParaRPr lang="it-IT" dirty="0"/>
          </a:p>
        </p:txBody>
      </p:sp>
      <p:sp>
        <p:nvSpPr>
          <p:cNvPr id="36" name="CasellaDiTesto 35"/>
          <p:cNvSpPr txBox="1"/>
          <p:nvPr/>
        </p:nvSpPr>
        <p:spPr>
          <a:xfrm>
            <a:off x="7257237" y="3155644"/>
            <a:ext cx="317716" cy="369332"/>
          </a:xfrm>
          <a:prstGeom prst="rect">
            <a:avLst/>
          </a:prstGeom>
          <a:noFill/>
        </p:spPr>
        <p:txBody>
          <a:bodyPr wrap="none" rtlCol="0">
            <a:spAutoFit/>
          </a:bodyPr>
          <a:lstStyle/>
          <a:p>
            <a:r>
              <a:rPr lang="it-IT" dirty="0"/>
              <a:t>A</a:t>
            </a:r>
            <a:endParaRPr lang="en-US" dirty="0"/>
          </a:p>
        </p:txBody>
      </p:sp>
      <p:sp>
        <p:nvSpPr>
          <p:cNvPr id="38" name="CasellaDiTesto 37"/>
          <p:cNvSpPr txBox="1"/>
          <p:nvPr/>
        </p:nvSpPr>
        <p:spPr>
          <a:xfrm>
            <a:off x="2952249" y="1980105"/>
            <a:ext cx="335020" cy="382011"/>
          </a:xfrm>
          <a:prstGeom prst="rect">
            <a:avLst/>
          </a:prstGeom>
          <a:noFill/>
        </p:spPr>
        <p:txBody>
          <a:bodyPr wrap="square" rtlCol="0">
            <a:spAutoFit/>
          </a:bodyPr>
          <a:lstStyle/>
          <a:p>
            <a:r>
              <a:rPr lang="it-IT" dirty="0"/>
              <a:t>B</a:t>
            </a:r>
            <a:endParaRPr lang="en-US" dirty="0"/>
          </a:p>
        </p:txBody>
      </p:sp>
      <p:sp>
        <p:nvSpPr>
          <p:cNvPr id="53" name="CasellaDiTesto 52"/>
          <p:cNvSpPr txBox="1"/>
          <p:nvPr/>
        </p:nvSpPr>
        <p:spPr>
          <a:xfrm>
            <a:off x="7996622" y="3571630"/>
            <a:ext cx="335020" cy="382011"/>
          </a:xfrm>
          <a:prstGeom prst="rect">
            <a:avLst/>
          </a:prstGeom>
          <a:noFill/>
        </p:spPr>
        <p:txBody>
          <a:bodyPr wrap="square" rtlCol="0">
            <a:spAutoFit/>
          </a:bodyPr>
          <a:lstStyle/>
          <a:p>
            <a:r>
              <a:rPr lang="it-IT" dirty="0"/>
              <a:t>B</a:t>
            </a:r>
            <a:endParaRPr lang="en-US" dirty="0"/>
          </a:p>
        </p:txBody>
      </p:sp>
      <p:cxnSp>
        <p:nvCxnSpPr>
          <p:cNvPr id="42" name="Connettore diritto 41"/>
          <p:cNvCxnSpPr/>
          <p:nvPr/>
        </p:nvCxnSpPr>
        <p:spPr>
          <a:xfrm flipH="1">
            <a:off x="2089932" y="2306841"/>
            <a:ext cx="948995" cy="850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3" name="CasellaDiTesto 42"/>
          <p:cNvSpPr txBox="1"/>
          <p:nvPr/>
        </p:nvSpPr>
        <p:spPr>
          <a:xfrm>
            <a:off x="1705063" y="2223103"/>
            <a:ext cx="582996" cy="369332"/>
          </a:xfrm>
          <a:prstGeom prst="rect">
            <a:avLst/>
          </a:prstGeom>
          <a:noFill/>
        </p:spPr>
        <p:txBody>
          <a:bodyPr wrap="square" rtlCol="0">
            <a:spAutoFit/>
          </a:bodyPr>
          <a:lstStyle/>
          <a:p>
            <a:r>
              <a:rPr lang="it-IT" dirty="0"/>
              <a:t>P’</a:t>
            </a:r>
            <a:r>
              <a:rPr lang="it-IT" baseline="30000" dirty="0"/>
              <a:t>E</a:t>
            </a:r>
            <a:endParaRPr lang="en-US" baseline="30000" dirty="0"/>
          </a:p>
        </p:txBody>
      </p:sp>
      <p:sp>
        <p:nvSpPr>
          <p:cNvPr id="56" name="Text Box 4"/>
          <p:cNvSpPr txBox="1">
            <a:spLocks noChangeArrowheads="1"/>
          </p:cNvSpPr>
          <p:nvPr/>
        </p:nvSpPr>
        <p:spPr bwMode="auto">
          <a:xfrm>
            <a:off x="7619592" y="2105368"/>
            <a:ext cx="33402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it-IT" sz="2400" dirty="0"/>
              <a:t>F(1- </a:t>
            </a:r>
            <a:r>
              <a:rPr lang="it-IT" altLang="it-IT" sz="2400" dirty="0" err="1"/>
              <a:t>Y</a:t>
            </a:r>
            <a:r>
              <a:rPr lang="it-IT" altLang="it-IT" sz="2400" baseline="-25000" dirty="0" err="1"/>
              <a:t>n</a:t>
            </a:r>
            <a:r>
              <a:rPr lang="it-IT" altLang="it-IT" sz="2400" dirty="0"/>
              <a:t>/L, z) = 1/(1+ </a:t>
            </a:r>
            <a:r>
              <a:rPr lang="it-IT" altLang="it-IT" sz="2400" dirty="0">
                <a:latin typeface="Symbol" panose="05050102010706020507" pitchFamily="18" charset="2"/>
              </a:rPr>
              <a:t>m</a:t>
            </a:r>
            <a:r>
              <a:rPr lang="it-IT" altLang="it-IT" sz="2400" dirty="0"/>
              <a:t> )</a:t>
            </a:r>
          </a:p>
        </p:txBody>
      </p:sp>
      <p:sp>
        <p:nvSpPr>
          <p:cNvPr id="57" name="Parentesi graffa chiusa 56"/>
          <p:cNvSpPr/>
          <p:nvPr/>
        </p:nvSpPr>
        <p:spPr>
          <a:xfrm rot="16200000">
            <a:off x="8390626" y="1167437"/>
            <a:ext cx="285975" cy="1512169"/>
          </a:xfrm>
          <a:prstGeom prst="rightBrace">
            <a:avLst/>
          </a:prstGeom>
          <a:ln w="28575"/>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58" name="Parentesi graffa chiusa 57"/>
          <p:cNvSpPr/>
          <p:nvPr/>
        </p:nvSpPr>
        <p:spPr>
          <a:xfrm rot="16200000">
            <a:off x="10121259" y="1373712"/>
            <a:ext cx="285975" cy="1099618"/>
          </a:xfrm>
          <a:prstGeom prst="rightBrace">
            <a:avLst/>
          </a:prstGeom>
          <a:ln w="28575"/>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59" name="CasellaDiTesto 58"/>
          <p:cNvSpPr txBox="1"/>
          <p:nvPr/>
        </p:nvSpPr>
        <p:spPr>
          <a:xfrm>
            <a:off x="8255331" y="1294096"/>
            <a:ext cx="598369" cy="461665"/>
          </a:xfrm>
          <a:prstGeom prst="rect">
            <a:avLst/>
          </a:prstGeom>
          <a:noFill/>
        </p:spPr>
        <p:txBody>
          <a:bodyPr wrap="none" rtlCol="0">
            <a:spAutoFit/>
          </a:bodyPr>
          <a:lstStyle/>
          <a:p>
            <a:r>
              <a:rPr lang="it-IT" sz="2400" dirty="0"/>
              <a:t>WS</a:t>
            </a:r>
          </a:p>
        </p:txBody>
      </p:sp>
      <p:sp>
        <p:nvSpPr>
          <p:cNvPr id="60" name="CasellaDiTesto 59"/>
          <p:cNvSpPr txBox="1"/>
          <p:nvPr/>
        </p:nvSpPr>
        <p:spPr>
          <a:xfrm>
            <a:off x="9924248" y="1282448"/>
            <a:ext cx="484428" cy="461665"/>
          </a:xfrm>
          <a:prstGeom prst="rect">
            <a:avLst/>
          </a:prstGeom>
          <a:noFill/>
        </p:spPr>
        <p:txBody>
          <a:bodyPr wrap="none" rtlCol="0">
            <a:spAutoFit/>
          </a:bodyPr>
          <a:lstStyle/>
          <a:p>
            <a:r>
              <a:rPr lang="it-IT" sz="2400" dirty="0"/>
              <a:t>PS</a:t>
            </a:r>
          </a:p>
        </p:txBody>
      </p:sp>
    </p:spTree>
    <p:extLst>
      <p:ext uri="{BB962C8B-B14F-4D97-AF65-F5344CB8AC3E}">
        <p14:creationId xmlns:p14="http://schemas.microsoft.com/office/powerpoint/2010/main" val="1309815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down)">
                                      <p:cBhvr>
                                        <p:cTn id="14" dur="500"/>
                                        <p:tgtEl>
                                          <p:spTgt spid="27"/>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down)">
                                      <p:cBhvr>
                                        <p:cTn id="17" dur="500"/>
                                        <p:tgtEl>
                                          <p:spTgt spid="32"/>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wipe(down)">
                                      <p:cBhvr>
                                        <p:cTn id="20" dur="500"/>
                                        <p:tgtEl>
                                          <p:spTgt spid="53"/>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down)">
                                      <p:cBhvr>
                                        <p:cTn id="26" dur="5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1000"/>
                                        <p:tgtEl>
                                          <p:spTgt spid="41"/>
                                        </p:tgtEl>
                                      </p:cBhvr>
                                    </p:animEffect>
                                    <p:anim calcmode="lin" valueType="num">
                                      <p:cBhvr>
                                        <p:cTn id="32" dur="1000" fill="hold"/>
                                        <p:tgtEl>
                                          <p:spTgt spid="41"/>
                                        </p:tgtEl>
                                        <p:attrNameLst>
                                          <p:attrName>ppt_x</p:attrName>
                                        </p:attrNameLst>
                                      </p:cBhvr>
                                      <p:tavLst>
                                        <p:tav tm="0">
                                          <p:val>
                                            <p:strVal val="#ppt_x"/>
                                          </p:val>
                                        </p:tav>
                                        <p:tav tm="100000">
                                          <p:val>
                                            <p:strVal val="#ppt_x"/>
                                          </p:val>
                                        </p:tav>
                                      </p:tavLst>
                                    </p:anim>
                                    <p:anim calcmode="lin" valueType="num">
                                      <p:cBhvr>
                                        <p:cTn id="33" dur="1000" fill="hold"/>
                                        <p:tgtEl>
                                          <p:spTgt spid="41"/>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1000"/>
                                        <p:tgtEl>
                                          <p:spTgt spid="39"/>
                                        </p:tgtEl>
                                      </p:cBhvr>
                                    </p:animEffect>
                                    <p:anim calcmode="lin" valueType="num">
                                      <p:cBhvr>
                                        <p:cTn id="37" dur="1000" fill="hold"/>
                                        <p:tgtEl>
                                          <p:spTgt spid="39"/>
                                        </p:tgtEl>
                                        <p:attrNameLst>
                                          <p:attrName>ppt_x</p:attrName>
                                        </p:attrNameLst>
                                      </p:cBhvr>
                                      <p:tavLst>
                                        <p:tav tm="0">
                                          <p:val>
                                            <p:strVal val="#ppt_x"/>
                                          </p:val>
                                        </p:tav>
                                        <p:tav tm="100000">
                                          <p:val>
                                            <p:strVal val="#ppt_x"/>
                                          </p:val>
                                        </p:tav>
                                      </p:tavLst>
                                    </p:anim>
                                    <p:anim calcmode="lin" valueType="num">
                                      <p:cBhvr>
                                        <p:cTn id="38" dur="1000" fill="hold"/>
                                        <p:tgtEl>
                                          <p:spTgt spid="39"/>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1000"/>
                                        <p:tgtEl>
                                          <p:spTgt spid="15"/>
                                        </p:tgtEl>
                                      </p:cBhvr>
                                    </p:animEffect>
                                    <p:anim calcmode="lin" valueType="num">
                                      <p:cBhvr>
                                        <p:cTn id="52" dur="1000" fill="hold"/>
                                        <p:tgtEl>
                                          <p:spTgt spid="15"/>
                                        </p:tgtEl>
                                        <p:attrNameLst>
                                          <p:attrName>ppt_x</p:attrName>
                                        </p:attrNameLst>
                                      </p:cBhvr>
                                      <p:tavLst>
                                        <p:tav tm="0">
                                          <p:val>
                                            <p:strVal val="#ppt_x"/>
                                          </p:val>
                                        </p:tav>
                                        <p:tav tm="100000">
                                          <p:val>
                                            <p:strVal val="#ppt_x"/>
                                          </p:val>
                                        </p:tav>
                                      </p:tavLst>
                                    </p:anim>
                                    <p:anim calcmode="lin" valueType="num">
                                      <p:cBhvr>
                                        <p:cTn id="53" dur="1000" fill="hold"/>
                                        <p:tgtEl>
                                          <p:spTgt spid="15"/>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1000"/>
                                        <p:tgtEl>
                                          <p:spTgt spid="101"/>
                                        </p:tgtEl>
                                      </p:cBhvr>
                                    </p:animEffect>
                                    <p:anim calcmode="lin" valueType="num">
                                      <p:cBhvr>
                                        <p:cTn id="57" dur="1000" fill="hold"/>
                                        <p:tgtEl>
                                          <p:spTgt spid="101"/>
                                        </p:tgtEl>
                                        <p:attrNameLst>
                                          <p:attrName>ppt_x</p:attrName>
                                        </p:attrNameLst>
                                      </p:cBhvr>
                                      <p:tavLst>
                                        <p:tav tm="0">
                                          <p:val>
                                            <p:strVal val="#ppt_x"/>
                                          </p:val>
                                        </p:tav>
                                        <p:tav tm="100000">
                                          <p:val>
                                            <p:strVal val="#ppt_x"/>
                                          </p:val>
                                        </p:tav>
                                      </p:tavLst>
                                    </p:anim>
                                    <p:anim calcmode="lin" valueType="num">
                                      <p:cBhvr>
                                        <p:cTn id="58" dur="1000" fill="hold"/>
                                        <p:tgtEl>
                                          <p:spTgt spid="101"/>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1000"/>
                                        <p:tgtEl>
                                          <p:spTgt spid="17"/>
                                        </p:tgtEl>
                                      </p:cBhvr>
                                    </p:animEffect>
                                    <p:anim calcmode="lin" valueType="num">
                                      <p:cBhvr>
                                        <p:cTn id="62" dur="1000" fill="hold"/>
                                        <p:tgtEl>
                                          <p:spTgt spid="17"/>
                                        </p:tgtEl>
                                        <p:attrNameLst>
                                          <p:attrName>ppt_x</p:attrName>
                                        </p:attrNameLst>
                                      </p:cBhvr>
                                      <p:tavLst>
                                        <p:tav tm="0">
                                          <p:val>
                                            <p:strVal val="#ppt_x"/>
                                          </p:val>
                                        </p:tav>
                                        <p:tav tm="100000">
                                          <p:val>
                                            <p:strVal val="#ppt_x"/>
                                          </p:val>
                                        </p:tav>
                                      </p:tavLst>
                                    </p:anim>
                                    <p:anim calcmode="lin" valueType="num">
                                      <p:cBhvr>
                                        <p:cTn id="63" dur="1000" fill="hold"/>
                                        <p:tgtEl>
                                          <p:spTgt spid="17"/>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1000"/>
                                        <p:tgtEl>
                                          <p:spTgt spid="19"/>
                                        </p:tgtEl>
                                      </p:cBhvr>
                                    </p:animEffect>
                                    <p:anim calcmode="lin" valueType="num">
                                      <p:cBhvr>
                                        <p:cTn id="67" dur="1000" fill="hold"/>
                                        <p:tgtEl>
                                          <p:spTgt spid="19"/>
                                        </p:tgtEl>
                                        <p:attrNameLst>
                                          <p:attrName>ppt_x</p:attrName>
                                        </p:attrNameLst>
                                      </p:cBhvr>
                                      <p:tavLst>
                                        <p:tav tm="0">
                                          <p:val>
                                            <p:strVal val="#ppt_x"/>
                                          </p:val>
                                        </p:tav>
                                        <p:tav tm="100000">
                                          <p:val>
                                            <p:strVal val="#ppt_x"/>
                                          </p:val>
                                        </p:tav>
                                      </p:tavLst>
                                    </p:anim>
                                    <p:anim calcmode="lin" valueType="num">
                                      <p:cBhvr>
                                        <p:cTn id="68" dur="1000" fill="hold"/>
                                        <p:tgtEl>
                                          <p:spTgt spid="19"/>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fade">
                                      <p:cBhvr>
                                        <p:cTn id="71" dur="1000"/>
                                        <p:tgtEl>
                                          <p:spTgt spid="77"/>
                                        </p:tgtEl>
                                      </p:cBhvr>
                                    </p:animEffect>
                                    <p:anim calcmode="lin" valueType="num">
                                      <p:cBhvr>
                                        <p:cTn id="72" dur="1000" fill="hold"/>
                                        <p:tgtEl>
                                          <p:spTgt spid="77"/>
                                        </p:tgtEl>
                                        <p:attrNameLst>
                                          <p:attrName>ppt_x</p:attrName>
                                        </p:attrNameLst>
                                      </p:cBhvr>
                                      <p:tavLst>
                                        <p:tav tm="0">
                                          <p:val>
                                            <p:strVal val="#ppt_x"/>
                                          </p:val>
                                        </p:tav>
                                        <p:tav tm="100000">
                                          <p:val>
                                            <p:strVal val="#ppt_x"/>
                                          </p:val>
                                        </p:tav>
                                      </p:tavLst>
                                    </p:anim>
                                    <p:anim calcmode="lin" valueType="num">
                                      <p:cBhvr>
                                        <p:cTn id="73" dur="1000" fill="hold"/>
                                        <p:tgtEl>
                                          <p:spTgt spid="7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fade">
                                      <p:cBhvr>
                                        <p:cTn id="76" dur="1000"/>
                                        <p:tgtEl>
                                          <p:spTgt spid="38"/>
                                        </p:tgtEl>
                                      </p:cBhvr>
                                    </p:animEffect>
                                    <p:anim calcmode="lin" valueType="num">
                                      <p:cBhvr>
                                        <p:cTn id="77" dur="1000" fill="hold"/>
                                        <p:tgtEl>
                                          <p:spTgt spid="38"/>
                                        </p:tgtEl>
                                        <p:attrNameLst>
                                          <p:attrName>ppt_x</p:attrName>
                                        </p:attrNameLst>
                                      </p:cBhvr>
                                      <p:tavLst>
                                        <p:tav tm="0">
                                          <p:val>
                                            <p:strVal val="#ppt_x"/>
                                          </p:val>
                                        </p:tav>
                                        <p:tav tm="100000">
                                          <p:val>
                                            <p:strVal val="#ppt_x"/>
                                          </p:val>
                                        </p:tav>
                                      </p:tavLst>
                                    </p:anim>
                                    <p:anim calcmode="lin" valueType="num">
                                      <p:cBhvr>
                                        <p:cTn id="78"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ppt_x"/>
                                          </p:val>
                                        </p:tav>
                                        <p:tav tm="100000">
                                          <p:val>
                                            <p:strVal val="#ppt_x"/>
                                          </p:val>
                                        </p:tav>
                                      </p:tavLst>
                                    </p:anim>
                                    <p:anim calcmode="lin" valueType="num">
                                      <p:cBhvr additive="base">
                                        <p:cTn id="8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17" grpId="0" animBg="1"/>
      <p:bldP spid="19" grpId="0"/>
      <p:bldP spid="27" grpId="0" animBg="1"/>
      <p:bldP spid="28" grpId="0"/>
      <p:bldP spid="32" grpId="0" animBg="1"/>
      <p:bldP spid="33" grpId="0"/>
      <p:bldP spid="34" grpId="0"/>
      <p:bldP spid="101" grpId="0" animBg="1"/>
      <p:bldP spid="38" grpId="0"/>
      <p:bldP spid="5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8BA0DB-9416-473D-B6CB-E3DD8428983F}"/>
              </a:ext>
            </a:extLst>
          </p:cNvPr>
          <p:cNvSpPr>
            <a:spLocks noGrp="1"/>
          </p:cNvSpPr>
          <p:nvPr>
            <p:ph type="title"/>
          </p:nvPr>
        </p:nvSpPr>
        <p:spPr>
          <a:xfrm>
            <a:off x="838200" y="365125"/>
            <a:ext cx="10515600" cy="592475"/>
          </a:xfrm>
        </p:spPr>
        <p:txBody>
          <a:bodyPr>
            <a:normAutofit/>
          </a:bodyPr>
          <a:lstStyle/>
          <a:p>
            <a:r>
              <a:rPr lang="it-IT" sz="2800" dirty="0"/>
              <a:t>Vediamo nel caso italiano come si presenta schematicamente un CGE</a:t>
            </a:r>
          </a:p>
        </p:txBody>
      </p:sp>
      <p:sp>
        <p:nvSpPr>
          <p:cNvPr id="4" name="Segnaposto numero diapositiva 3">
            <a:extLst>
              <a:ext uri="{FF2B5EF4-FFF2-40B4-BE49-F238E27FC236}">
                <a16:creationId xmlns:a16="http://schemas.microsoft.com/office/drawing/2014/main" id="{8322E511-DE22-47BF-830B-E95C58C3D1EF}"/>
              </a:ext>
            </a:extLst>
          </p:cNvPr>
          <p:cNvSpPr>
            <a:spLocks noGrp="1"/>
          </p:cNvSpPr>
          <p:nvPr>
            <p:ph type="sldNum" sz="quarter" idx="12"/>
          </p:nvPr>
        </p:nvSpPr>
        <p:spPr/>
        <p:txBody>
          <a:bodyPr/>
          <a:lstStyle/>
          <a:p>
            <a:fld id="{F7216446-8A82-42AB-88DB-297A75627E0A}" type="slidenum">
              <a:rPr lang="en-US" smtClean="0"/>
              <a:t>21</a:t>
            </a:fld>
            <a:endParaRPr lang="en-US"/>
          </a:p>
        </p:txBody>
      </p:sp>
      <p:pic>
        <p:nvPicPr>
          <p:cNvPr id="5" name="Immagine 4">
            <a:extLst>
              <a:ext uri="{FF2B5EF4-FFF2-40B4-BE49-F238E27FC236}">
                <a16:creationId xmlns:a16="http://schemas.microsoft.com/office/drawing/2014/main" id="{5CE044B9-B938-4C16-90F0-CCE3AF4DAB87}"/>
              </a:ext>
            </a:extLst>
          </p:cNvPr>
          <p:cNvPicPr>
            <a:picLocks noChangeAspect="1"/>
          </p:cNvPicPr>
          <p:nvPr/>
        </p:nvPicPr>
        <p:blipFill>
          <a:blip r:embed="rId2"/>
          <a:stretch>
            <a:fillRect/>
          </a:stretch>
        </p:blipFill>
        <p:spPr>
          <a:xfrm>
            <a:off x="1981685" y="957600"/>
            <a:ext cx="8340427" cy="5703380"/>
          </a:xfrm>
          <a:prstGeom prst="rect">
            <a:avLst/>
          </a:prstGeom>
        </p:spPr>
      </p:pic>
      <p:sp>
        <p:nvSpPr>
          <p:cNvPr id="6" name="Rettangolo 5">
            <a:extLst>
              <a:ext uri="{FF2B5EF4-FFF2-40B4-BE49-F238E27FC236}">
                <a16:creationId xmlns:a16="http://schemas.microsoft.com/office/drawing/2014/main" id="{02E09B60-CD62-4916-8444-2152394C4FE0}"/>
              </a:ext>
            </a:extLst>
          </p:cNvPr>
          <p:cNvSpPr/>
          <p:nvPr/>
        </p:nvSpPr>
        <p:spPr>
          <a:xfrm>
            <a:off x="9098112" y="6308209"/>
            <a:ext cx="2448000" cy="369332"/>
          </a:xfrm>
          <a:prstGeom prst="rect">
            <a:avLst/>
          </a:prstGeom>
        </p:spPr>
        <p:txBody>
          <a:bodyPr wrap="square">
            <a:spAutoFit/>
          </a:bodyPr>
          <a:lstStyle/>
          <a:p>
            <a:r>
              <a:rPr lang="it-IT" dirty="0"/>
              <a:t>Fonte: </a:t>
            </a:r>
            <a:r>
              <a:rPr lang="it-IT" dirty="0" err="1">
                <a:hlinkClick r:id="rId3"/>
              </a:rPr>
              <a:t>Mef</a:t>
            </a:r>
            <a:r>
              <a:rPr lang="it-IT" dirty="0"/>
              <a:t>, 2021</a:t>
            </a:r>
          </a:p>
        </p:txBody>
      </p:sp>
    </p:spTree>
    <p:extLst>
      <p:ext uri="{BB962C8B-B14F-4D97-AF65-F5344CB8AC3E}">
        <p14:creationId xmlns:p14="http://schemas.microsoft.com/office/powerpoint/2010/main" val="23959121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5A2271-E556-49BA-9C21-84C6F76FD3B2}"/>
              </a:ext>
            </a:extLst>
          </p:cNvPr>
          <p:cNvSpPr>
            <a:spLocks noGrp="1"/>
          </p:cNvSpPr>
          <p:nvPr>
            <p:ph type="title"/>
          </p:nvPr>
        </p:nvSpPr>
        <p:spPr/>
        <p:txBody>
          <a:bodyPr/>
          <a:lstStyle/>
          <a:p>
            <a:r>
              <a:rPr lang="it-IT" dirty="0"/>
              <a:t>Un approfondimento (continua)</a:t>
            </a:r>
          </a:p>
        </p:txBody>
      </p:sp>
      <p:sp>
        <p:nvSpPr>
          <p:cNvPr id="3" name="Segnaposto contenuto 2">
            <a:extLst>
              <a:ext uri="{FF2B5EF4-FFF2-40B4-BE49-F238E27FC236}">
                <a16:creationId xmlns:a16="http://schemas.microsoft.com/office/drawing/2014/main" id="{0A5AE3CF-96C2-4BD7-802D-3FEC298845C0}"/>
              </a:ext>
            </a:extLst>
          </p:cNvPr>
          <p:cNvSpPr>
            <a:spLocks noGrp="1"/>
          </p:cNvSpPr>
          <p:nvPr>
            <p:ph idx="1"/>
          </p:nvPr>
        </p:nvSpPr>
        <p:spPr/>
        <p:txBody>
          <a:bodyPr>
            <a:normAutofit fontScale="92500" lnSpcReduction="20000"/>
          </a:bodyPr>
          <a:lstStyle/>
          <a:p>
            <a:r>
              <a:rPr lang="it-IT" dirty="0"/>
              <a:t>Se al contrario volessimo usare questi modelli nella valutazione del successo di politiche per la stabilizzazione, </a:t>
            </a:r>
            <a:r>
              <a:rPr lang="it-IT" u="sng" dirty="0"/>
              <a:t>dovremmo considerare un agente rappresentativo</a:t>
            </a:r>
            <a:r>
              <a:rPr lang="it-IT" dirty="0"/>
              <a:t>, integrando il modello con il trade-off tra breve e lungo periodo. </a:t>
            </a:r>
          </a:p>
          <a:p>
            <a:r>
              <a:rPr lang="it-IT" dirty="0"/>
              <a:t>Se però uso la semplificazione dell’agente rappresentativo, vengono meno altri effetti complessi. Vediamo il caso dell’inflazione. Se considero la componente consumo quale componente del PIL, </a:t>
            </a:r>
            <a:r>
              <a:rPr lang="it-IT" u="sng" dirty="0"/>
              <a:t>un’</a:t>
            </a:r>
            <a:r>
              <a:rPr lang="it-IT" u="sng" dirty="0" err="1"/>
              <a:t>hp</a:t>
            </a:r>
            <a:r>
              <a:rPr lang="it-IT" u="sng" dirty="0"/>
              <a:t>. semplificatrice è che gli agenti non </a:t>
            </a:r>
            <a:r>
              <a:rPr lang="it-IT" u="sng" dirty="0">
                <a:hlinkClick r:id="rId2"/>
              </a:rPr>
              <a:t>detengano attività nominali rilevanti </a:t>
            </a:r>
            <a:r>
              <a:rPr lang="it-IT" dirty="0"/>
              <a:t>per cui essi sono neutrali alla variazione dell’inflazione. Cosa ci dicono i dati…</a:t>
            </a:r>
          </a:p>
          <a:p>
            <a:r>
              <a:rPr lang="it-IT" dirty="0"/>
              <a:t>Supponiamo ad es. uno shock che causa disoccupazione. Questo induce effetti importanti non solo sul consumo, ma anche sul </a:t>
            </a:r>
            <a:r>
              <a:rPr lang="it-IT" dirty="0">
                <a:hlinkClick r:id="rId3"/>
              </a:rPr>
              <a:t>ruolo dell’inflazione</a:t>
            </a:r>
            <a:r>
              <a:rPr lang="it-IT" dirty="0"/>
              <a:t> sui salari e sull’occupazione…. Anche se la temuta spirale prezzi-salari è stata messa in discussione proprio dal FMI in una </a:t>
            </a:r>
            <a:r>
              <a:rPr lang="it-IT" dirty="0">
                <a:hlinkClick r:id="rId4"/>
              </a:rPr>
              <a:t>recente pubblicazione</a:t>
            </a:r>
            <a:r>
              <a:rPr lang="it-IT" dirty="0"/>
              <a:t>…</a:t>
            </a:r>
            <a:endParaRPr lang="en-US" dirty="0"/>
          </a:p>
          <a:p>
            <a:endParaRPr lang="it-IT" dirty="0"/>
          </a:p>
        </p:txBody>
      </p:sp>
      <p:sp>
        <p:nvSpPr>
          <p:cNvPr id="4" name="Segnaposto numero diapositiva 3">
            <a:extLst>
              <a:ext uri="{FF2B5EF4-FFF2-40B4-BE49-F238E27FC236}">
                <a16:creationId xmlns:a16="http://schemas.microsoft.com/office/drawing/2014/main" id="{E4E51452-9315-468E-8EFD-1C75CA4BD113}"/>
              </a:ext>
            </a:extLst>
          </p:cNvPr>
          <p:cNvSpPr>
            <a:spLocks noGrp="1"/>
          </p:cNvSpPr>
          <p:nvPr>
            <p:ph type="sldNum" sz="quarter" idx="12"/>
          </p:nvPr>
        </p:nvSpPr>
        <p:spPr/>
        <p:txBody>
          <a:bodyPr/>
          <a:lstStyle/>
          <a:p>
            <a:fld id="{F7216446-8A82-42AB-88DB-297A75627E0A}" type="slidenum">
              <a:rPr lang="en-US" smtClean="0"/>
              <a:t>22</a:t>
            </a:fld>
            <a:endParaRPr lang="en-US"/>
          </a:p>
        </p:txBody>
      </p:sp>
    </p:spTree>
    <p:extLst>
      <p:ext uri="{BB962C8B-B14F-4D97-AF65-F5344CB8AC3E}">
        <p14:creationId xmlns:p14="http://schemas.microsoft.com/office/powerpoint/2010/main" val="2695914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25B56C30-1DBB-42B3-B697-7239D774E484}"/>
              </a:ext>
            </a:extLst>
          </p:cNvPr>
          <p:cNvSpPr>
            <a:spLocks noGrp="1"/>
          </p:cNvSpPr>
          <p:nvPr>
            <p:ph type="title"/>
          </p:nvPr>
        </p:nvSpPr>
        <p:spPr/>
        <p:txBody>
          <a:bodyPr/>
          <a:lstStyle/>
          <a:p>
            <a:r>
              <a:rPr lang="it-IT" dirty="0"/>
              <a:t>Le politiche redistributive</a:t>
            </a:r>
            <a:endParaRPr lang="en-GB" dirty="0"/>
          </a:p>
        </p:txBody>
      </p:sp>
      <p:sp>
        <p:nvSpPr>
          <p:cNvPr id="5" name="Segnaposto testo 4">
            <a:extLst>
              <a:ext uri="{FF2B5EF4-FFF2-40B4-BE49-F238E27FC236}">
                <a16:creationId xmlns:a16="http://schemas.microsoft.com/office/drawing/2014/main" id="{C4CA62D2-101B-46BD-BB03-F43FD5D8ED93}"/>
              </a:ext>
            </a:extLst>
          </p:cNvPr>
          <p:cNvSpPr>
            <a:spLocks noGrp="1"/>
          </p:cNvSpPr>
          <p:nvPr>
            <p:ph type="body" idx="1"/>
          </p:nvPr>
        </p:nvSpPr>
        <p:spPr/>
        <p:txBody>
          <a:bodyPr/>
          <a:lstStyle/>
          <a:p>
            <a:r>
              <a:rPr lang="it-IT" dirty="0"/>
              <a:t>Una prima introduzione 11/03/24</a:t>
            </a:r>
            <a:endParaRPr lang="en-GB" dirty="0"/>
          </a:p>
        </p:txBody>
      </p:sp>
      <p:sp>
        <p:nvSpPr>
          <p:cNvPr id="3" name="Segnaposto numero diapositiva 2">
            <a:extLst>
              <a:ext uri="{FF2B5EF4-FFF2-40B4-BE49-F238E27FC236}">
                <a16:creationId xmlns:a16="http://schemas.microsoft.com/office/drawing/2014/main" id="{6EA5F0FA-FE41-42C0-BF1B-E2913468999A}"/>
              </a:ext>
            </a:extLst>
          </p:cNvPr>
          <p:cNvSpPr>
            <a:spLocks noGrp="1"/>
          </p:cNvSpPr>
          <p:nvPr>
            <p:ph type="sldNum" sz="quarter" idx="12"/>
          </p:nvPr>
        </p:nvSpPr>
        <p:spPr/>
        <p:txBody>
          <a:bodyPr/>
          <a:lstStyle/>
          <a:p>
            <a:fld id="{F7216446-8A82-42AB-88DB-297A75627E0A}" type="slidenum">
              <a:rPr lang="en-US" smtClean="0"/>
              <a:t>23</a:t>
            </a:fld>
            <a:endParaRPr lang="en-US"/>
          </a:p>
        </p:txBody>
      </p:sp>
    </p:spTree>
    <p:extLst>
      <p:ext uri="{BB962C8B-B14F-4D97-AF65-F5344CB8AC3E}">
        <p14:creationId xmlns:p14="http://schemas.microsoft.com/office/powerpoint/2010/main" val="1935411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 occorre semplificare per la stabilizzazione</a:t>
            </a:r>
            <a:endParaRPr lang="en-US" dirty="0"/>
          </a:p>
        </p:txBody>
      </p:sp>
      <p:sp>
        <p:nvSpPr>
          <p:cNvPr id="3" name="Segnaposto contenuto 2"/>
          <p:cNvSpPr>
            <a:spLocks noGrp="1"/>
          </p:cNvSpPr>
          <p:nvPr>
            <p:ph idx="1"/>
          </p:nvPr>
        </p:nvSpPr>
        <p:spPr/>
        <p:txBody>
          <a:bodyPr>
            <a:normAutofit fontScale="85000" lnSpcReduction="20000"/>
          </a:bodyPr>
          <a:lstStyle/>
          <a:p>
            <a:r>
              <a:rPr lang="it-IT" dirty="0"/>
              <a:t>Come già abbiamo sottolineato, i macroeconomisti preferiscono usare la </a:t>
            </a:r>
            <a:r>
              <a:rPr lang="it-IT" dirty="0">
                <a:solidFill>
                  <a:srgbClr val="FF0000"/>
                </a:solidFill>
              </a:rPr>
              <a:t>minimizzazione di una funzione di perdita</a:t>
            </a:r>
            <a:r>
              <a:rPr lang="it-IT" dirty="0"/>
              <a:t> nel caso della valutazione delle politiche di stabilizzazione, che comprende i target della PE e l’orizzonte temporale può essere facilmente incluso, considerando un opportuno tasso di sconto, che permette di valutare sia il costo delle fluttuazioni (P. di stabilizzazione), che il trade-off tra stabilizzazione (breve) e allocazione (lungo).</a:t>
            </a:r>
          </a:p>
          <a:p>
            <a:r>
              <a:rPr lang="it-IT" dirty="0"/>
              <a:t>Questa funzione rappresenta in modo coerente la realtà, inoltre permette di confrontare ex-ante l’effetto di eventi esogeni con un set di simulazioni: cosa accadrebbe al sistema Italia se l’investimento privato crollasse (caso </a:t>
            </a:r>
            <a:r>
              <a:rPr lang="it-IT" dirty="0" err="1"/>
              <a:t>Covid</a:t>
            </a:r>
            <a:r>
              <a:rPr lang="it-IT" dirty="0"/>
              <a:t>) o se gli investitori internazionali cambiassero destinazioni? E quale intervento pubblico sarebbe più corretto? Aumentare l’investimento pubblico – e quindi la spesa pubblica - o abbassare il tasso d’interesse, o ancora agire sulla fiscalità delle imprese?</a:t>
            </a:r>
          </a:p>
          <a:p>
            <a:r>
              <a:rPr lang="it-IT" dirty="0"/>
              <a:t>I risultati di queste valutazioni dipendono dal </a:t>
            </a:r>
            <a:r>
              <a:rPr lang="it-IT" b="1" dirty="0"/>
              <a:t>modello macroeconomico</a:t>
            </a:r>
            <a:r>
              <a:rPr lang="it-IT" dirty="0"/>
              <a:t> e dall’</a:t>
            </a:r>
            <a:r>
              <a:rPr lang="it-IT" b="1" dirty="0"/>
              <a:t>accuratezza</a:t>
            </a:r>
            <a:r>
              <a:rPr lang="it-IT" dirty="0"/>
              <a:t> con cui è stato costruito e dalla </a:t>
            </a:r>
            <a:r>
              <a:rPr lang="it-IT" b="1" dirty="0"/>
              <a:t>funzione di perdita </a:t>
            </a:r>
            <a:r>
              <a:rPr lang="it-IT" dirty="0"/>
              <a:t>adottata</a:t>
            </a:r>
            <a:endParaRPr lang="en-US" dirty="0"/>
          </a:p>
        </p:txBody>
      </p:sp>
      <p:sp>
        <p:nvSpPr>
          <p:cNvPr id="5" name="Segnaposto numero diapositiva 4"/>
          <p:cNvSpPr>
            <a:spLocks noGrp="1"/>
          </p:cNvSpPr>
          <p:nvPr>
            <p:ph type="sldNum" sz="quarter" idx="12"/>
          </p:nvPr>
        </p:nvSpPr>
        <p:spPr/>
        <p:txBody>
          <a:bodyPr/>
          <a:lstStyle/>
          <a:p>
            <a:fld id="{F7216446-8A82-42AB-88DB-297A75627E0A}" type="slidenum">
              <a:rPr lang="en-US" smtClean="0"/>
              <a:t>24</a:t>
            </a:fld>
            <a:endParaRPr lang="en-US"/>
          </a:p>
        </p:txBody>
      </p:sp>
    </p:spTree>
    <p:extLst>
      <p:ext uri="{BB962C8B-B14F-4D97-AF65-F5344CB8AC3E}">
        <p14:creationId xmlns:p14="http://schemas.microsoft.com/office/powerpoint/2010/main" val="20242735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3) Le politiche della redistribuzione</a:t>
            </a:r>
            <a:endParaRPr lang="en-US" dirty="0"/>
          </a:p>
        </p:txBody>
      </p:sp>
      <p:sp>
        <p:nvSpPr>
          <p:cNvPr id="3" name="Segnaposto contenuto 2"/>
          <p:cNvSpPr>
            <a:spLocks noGrp="1"/>
          </p:cNvSpPr>
          <p:nvPr>
            <p:ph idx="1"/>
          </p:nvPr>
        </p:nvSpPr>
        <p:spPr/>
        <p:txBody>
          <a:bodyPr>
            <a:normAutofit fontScale="85000" lnSpcReduction="20000"/>
          </a:bodyPr>
          <a:lstStyle/>
          <a:p>
            <a:r>
              <a:rPr lang="it-IT" u="sng" dirty="0"/>
              <a:t>L’equilibrio paretiano non garantisce la giustizia sociale o l’equità</a:t>
            </a:r>
            <a:r>
              <a:rPr lang="it-IT" dirty="0"/>
              <a:t>, quindi se quest’ultimo è l’obiettivo del policy maker, allora l’intervento pubblico è giustificato</a:t>
            </a:r>
          </a:p>
          <a:p>
            <a:r>
              <a:rPr lang="it-IT" dirty="0"/>
              <a:t>Efficienza ed equità non vanno quindi di pari passo e </a:t>
            </a:r>
            <a:r>
              <a:rPr lang="it-IT" dirty="0">
                <a:highlight>
                  <a:srgbClr val="FFFF00"/>
                </a:highlight>
              </a:rPr>
              <a:t>occorre disporre di un criterio normativo per capire se una diversa distribuzione dei redditi possa garantire maggiore equità</a:t>
            </a:r>
            <a:r>
              <a:rPr lang="it-IT" dirty="0"/>
              <a:t>. Posso avere risultati diversi:</a:t>
            </a:r>
          </a:p>
          <a:p>
            <a:pPr lvl="1"/>
            <a:r>
              <a:rPr lang="it-IT" dirty="0">
                <a:solidFill>
                  <a:srgbClr val="FF0000"/>
                </a:solidFill>
              </a:rPr>
              <a:t>Maggiore efficienza e maggiore equità</a:t>
            </a:r>
            <a:r>
              <a:rPr lang="it-IT" dirty="0"/>
              <a:t>: è il caso degli </a:t>
            </a:r>
            <a:r>
              <a:rPr lang="it-IT" u="sng" dirty="0"/>
              <a:t>accordi di libero scambio </a:t>
            </a:r>
            <a:r>
              <a:rPr lang="it-IT" dirty="0"/>
              <a:t>(vedi modello di </a:t>
            </a:r>
            <a:r>
              <a:rPr lang="it-IT" dirty="0" err="1"/>
              <a:t>Heckscher</a:t>
            </a:r>
            <a:r>
              <a:rPr lang="it-IT" dirty="0"/>
              <a:t>, </a:t>
            </a:r>
            <a:r>
              <a:rPr lang="it-IT" dirty="0" err="1"/>
              <a:t>Ohlin</a:t>
            </a:r>
            <a:r>
              <a:rPr lang="it-IT" dirty="0"/>
              <a:t> e </a:t>
            </a:r>
            <a:r>
              <a:rPr lang="it-IT" dirty="0" err="1"/>
              <a:t>Samuelson</a:t>
            </a:r>
            <a:r>
              <a:rPr lang="it-IT" dirty="0"/>
              <a:t>) e trasferimenti in somma fissa ai soggetti che perdono dallo scambio. </a:t>
            </a:r>
          </a:p>
          <a:p>
            <a:pPr lvl="1"/>
            <a:r>
              <a:rPr lang="it-IT" b="1" dirty="0"/>
              <a:t>Se non posso effettuare un trasferimento in somma fissa</a:t>
            </a:r>
            <a:r>
              <a:rPr lang="it-IT" dirty="0"/>
              <a:t>, allora devo avere ex-ante un’informazione più completa possibile sugli effetti del libero scambio per sapere </a:t>
            </a:r>
            <a:r>
              <a:rPr lang="it-IT" dirty="0">
                <a:solidFill>
                  <a:srgbClr val="FF0000"/>
                </a:solidFill>
              </a:rPr>
              <a:t>come redistribuire e chi tassare</a:t>
            </a:r>
            <a:r>
              <a:rPr lang="it-IT" dirty="0"/>
              <a:t>: ma allora creo una </a:t>
            </a:r>
            <a:r>
              <a:rPr lang="it-IT" dirty="0">
                <a:solidFill>
                  <a:srgbClr val="FF0000"/>
                </a:solidFill>
              </a:rPr>
              <a:t>distorsione al sistema </a:t>
            </a:r>
            <a:r>
              <a:rPr lang="it-IT" dirty="0"/>
              <a:t>e le condizioni di equità e di efficacia sono strettamente connesse. In questo caso osservo anche una </a:t>
            </a:r>
            <a:r>
              <a:rPr lang="it-IT" dirty="0">
                <a:solidFill>
                  <a:srgbClr val="FF0000"/>
                </a:solidFill>
              </a:rPr>
              <a:t>perdita di efficienza</a:t>
            </a:r>
            <a:r>
              <a:rPr lang="it-IT" dirty="0"/>
              <a:t>. Sul piano interno, posso pensare a riformare le aliquote fiscali, come nella Legge di Bilancio per l’Italia 2022 (redistribuzione regressiva).</a:t>
            </a:r>
          </a:p>
          <a:p>
            <a:pPr lvl="1"/>
            <a:r>
              <a:rPr lang="it-IT" dirty="0"/>
              <a:t>Infine le </a:t>
            </a:r>
            <a:r>
              <a:rPr lang="it-IT" b="1" dirty="0"/>
              <a:t>politiche di redistribuzione efficiente </a:t>
            </a:r>
            <a:r>
              <a:rPr lang="it-IT" dirty="0"/>
              <a:t>(per l’istruzione, la formazione, la salute, l’inclusione sociale) producono aumenti di efficienza oltre che maggiore equità.</a:t>
            </a:r>
            <a:endParaRPr lang="en-US" dirty="0"/>
          </a:p>
        </p:txBody>
      </p:sp>
      <p:sp>
        <p:nvSpPr>
          <p:cNvPr id="5" name="Segnaposto numero diapositiva 4"/>
          <p:cNvSpPr>
            <a:spLocks noGrp="1"/>
          </p:cNvSpPr>
          <p:nvPr>
            <p:ph type="sldNum" sz="quarter" idx="12"/>
          </p:nvPr>
        </p:nvSpPr>
        <p:spPr/>
        <p:txBody>
          <a:bodyPr/>
          <a:lstStyle/>
          <a:p>
            <a:fld id="{F7216446-8A82-42AB-88DB-297A75627E0A}" type="slidenum">
              <a:rPr lang="en-US" smtClean="0"/>
              <a:t>25</a:t>
            </a:fld>
            <a:endParaRPr lang="en-US"/>
          </a:p>
        </p:txBody>
      </p:sp>
    </p:spTree>
    <p:extLst>
      <p:ext uri="{BB962C8B-B14F-4D97-AF65-F5344CB8AC3E}">
        <p14:creationId xmlns:p14="http://schemas.microsoft.com/office/powerpoint/2010/main" val="30424520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valutazione delle politiche economiche: i criteri di decisione con individui omogenei</a:t>
            </a:r>
            <a:endParaRPr lang="en-US" dirty="0"/>
          </a:p>
        </p:txBody>
      </p:sp>
      <mc:AlternateContent xmlns:mc="http://schemas.openxmlformats.org/markup-compatibility/2006">
        <mc:Choice xmlns:a14="http://schemas.microsoft.com/office/drawing/2010/main" Requires="a14">
          <p:sp>
            <p:nvSpPr>
              <p:cNvPr id="3" name="Segnaposto contenuto 2"/>
              <p:cNvSpPr>
                <a:spLocks noGrp="1"/>
              </p:cNvSpPr>
              <p:nvPr>
                <p:ph idx="1"/>
              </p:nvPr>
            </p:nvSpPr>
            <p:spPr>
              <a:xfrm>
                <a:off x="838200" y="1825624"/>
                <a:ext cx="10515600" cy="4895851"/>
              </a:xfrm>
            </p:spPr>
            <p:txBody>
              <a:bodyPr>
                <a:normAutofit fontScale="62500" lnSpcReduction="20000"/>
              </a:bodyPr>
              <a:lstStyle/>
              <a:p>
                <a:r>
                  <a:rPr lang="it-IT" dirty="0"/>
                  <a:t>Quando pensiamo alla valutazione delle politiche economiche, dobbiamo avere sempre in mente lo schema economico di riferimento e che vi è un </a:t>
                </a:r>
                <a:r>
                  <a:rPr lang="it-IT" dirty="0" err="1"/>
                  <a:t>trade</a:t>
                </a:r>
                <a:r>
                  <a:rPr lang="it-IT" dirty="0"/>
                  <a:t>-off tra obiettivi. Il </a:t>
                </a:r>
                <a:r>
                  <a:rPr lang="it-IT" b="1" dirty="0"/>
                  <a:t>metodo di valutazione </a:t>
                </a:r>
                <a:r>
                  <a:rPr lang="it-IT" dirty="0"/>
                  <a:t>è diverso a seconda delle finalità dell’intervento pubblico: allocativo, di stabilizzazione o distributivo</a:t>
                </a:r>
              </a:p>
              <a:p>
                <a:r>
                  <a:rPr lang="it-IT" u="sng" dirty="0"/>
                  <a:t>Obiettivo unico</a:t>
                </a:r>
                <a:r>
                  <a:rPr lang="it-IT" dirty="0"/>
                  <a:t>. Un </a:t>
                </a:r>
                <a:r>
                  <a:rPr lang="it-IT" b="1" dirty="0"/>
                  <a:t>criterio molto generale </a:t>
                </a:r>
                <a:r>
                  <a:rPr lang="it-IT" dirty="0"/>
                  <a:t>per considerare gli effetti di un intervento pubblico è quello di utilizzare una funzione di utilità (= soddisfazione delle famiglie di un Paese) molto complessa che si prefigga di aggregare tutti gli aspetti individuati al punto precedente: </a:t>
                </a:r>
              </a:p>
              <a:p>
                <a:pPr marL="0" indent="0" algn="ctr">
                  <a:buNone/>
                </a:pP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rPr>
                          </m:ctrlPr>
                        </m:sSubPr>
                        <m:e>
                          <m:r>
                            <a:rPr lang="it-IT" b="0" i="1" smtClean="0">
                              <a:latin typeface="Cambria Math" panose="02040503050406030204" pitchFamily="18" charset="0"/>
                            </a:rPr>
                            <m:t>𝑈</m:t>
                          </m:r>
                        </m:e>
                        <m:sub>
                          <m:r>
                            <a:rPr lang="it-IT" b="0" i="1" smtClean="0">
                              <a:latin typeface="Cambria Math" panose="02040503050406030204" pitchFamily="18" charset="0"/>
                            </a:rPr>
                            <m:t>𝑖</m:t>
                          </m:r>
                        </m:sub>
                      </m:sSub>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𝐸</m:t>
                          </m:r>
                        </m:e>
                        <m:sub>
                          <m:r>
                            <a:rPr lang="it-IT" b="0" i="1" smtClean="0">
                              <a:latin typeface="Cambria Math" panose="02040503050406030204" pitchFamily="18" charset="0"/>
                            </a:rPr>
                            <m:t>𝑡</m:t>
                          </m:r>
                        </m:sub>
                      </m:sSub>
                      <m:nary>
                        <m:naryPr>
                          <m:chr m:val="∑"/>
                          <m:ctrlPr>
                            <a:rPr lang="it-IT" b="0" i="1" smtClean="0">
                              <a:latin typeface="Cambria Math" panose="02040503050406030204" pitchFamily="18" charset="0"/>
                            </a:rPr>
                          </m:ctrlPr>
                        </m:naryPr>
                        <m:sub>
                          <m:r>
                            <m:rPr>
                              <m:brk m:alnAt="23"/>
                            </m:rPr>
                            <a:rPr lang="it-IT" b="0" i="1" smtClean="0">
                              <a:latin typeface="Cambria Math" panose="02040503050406030204" pitchFamily="18" charset="0"/>
                            </a:rPr>
                            <m:t>𝑡</m:t>
                          </m:r>
                          <m:r>
                            <a:rPr lang="it-IT" b="0" i="1" smtClean="0">
                              <a:latin typeface="Cambria Math" panose="02040503050406030204" pitchFamily="18" charset="0"/>
                            </a:rPr>
                            <m:t>=0</m:t>
                          </m:r>
                        </m:sub>
                        <m:sup>
                          <m:r>
                            <a:rPr lang="it-IT" b="0" i="1" smtClean="0">
                              <a:latin typeface="Cambria Math" panose="02040503050406030204" pitchFamily="18" charset="0"/>
                              <a:ea typeface="Cambria Math" panose="02040503050406030204" pitchFamily="18" charset="0"/>
                            </a:rPr>
                            <m:t>∞</m:t>
                          </m:r>
                        </m:sup>
                        <m:e>
                          <m:f>
                            <m:fPr>
                              <m:ctrlPr>
                                <a:rPr lang="it-IT" b="0" i="1" smtClean="0">
                                  <a:latin typeface="Cambria Math" panose="02040503050406030204" pitchFamily="18" charset="0"/>
                                </a:rPr>
                              </m:ctrlPr>
                            </m:fPr>
                            <m:num>
                              <m:sSubSup>
                                <m:sSubSupPr>
                                  <m:ctrlPr>
                                    <a:rPr lang="it-IT" b="0" i="1" smtClean="0">
                                      <a:latin typeface="Cambria Math" panose="02040503050406030204" pitchFamily="18" charset="0"/>
                                    </a:rPr>
                                  </m:ctrlPr>
                                </m:sSubSupPr>
                                <m:e>
                                  <m:r>
                                    <a:rPr lang="it-IT" b="0" i="1" smtClean="0">
                                      <a:latin typeface="Cambria Math" panose="02040503050406030204" pitchFamily="18" charset="0"/>
                                    </a:rPr>
                                    <m:t>𝑈</m:t>
                                  </m:r>
                                </m:e>
                                <m:sub>
                                  <m:r>
                                    <a:rPr lang="it-IT" b="0" i="1" smtClean="0">
                                      <a:latin typeface="Cambria Math" panose="02040503050406030204" pitchFamily="18" charset="0"/>
                                    </a:rPr>
                                    <m:t>𝑖</m:t>
                                  </m:r>
                                </m:sub>
                                <m:sup>
                                  <m:r>
                                    <a:rPr lang="it-IT" b="0" i="1" smtClean="0">
                                      <a:latin typeface="Cambria Math" panose="02040503050406030204" pitchFamily="18" charset="0"/>
                                    </a:rPr>
                                    <m:t>𝑡</m:t>
                                  </m:r>
                                </m:sup>
                              </m:sSubSup>
                            </m:num>
                            <m:den>
                              <m:sSup>
                                <m:sSupPr>
                                  <m:ctrlPr>
                                    <a:rPr lang="it-IT" b="0" i="1" smtClean="0">
                                      <a:latin typeface="Cambria Math" panose="02040503050406030204" pitchFamily="18" charset="0"/>
                                    </a:rPr>
                                  </m:ctrlPr>
                                </m:sSupPr>
                                <m:e>
                                  <m:r>
                                    <a:rPr lang="it-IT" i="1">
                                      <a:latin typeface="Cambria Math" panose="02040503050406030204" pitchFamily="18" charset="0"/>
                                    </a:rPr>
                                    <m:t>(1+</m:t>
                                  </m:r>
                                  <m:r>
                                    <a:rPr lang="it-IT" i="1">
                                      <a:latin typeface="Cambria Math" panose="02040503050406030204" pitchFamily="18" charset="0"/>
                                      <a:ea typeface="Cambria Math" panose="02040503050406030204" pitchFamily="18" charset="0"/>
                                    </a:rPr>
                                    <m:t>𝜌</m:t>
                                  </m:r>
                                  <m:r>
                                    <a:rPr lang="it-IT" i="1">
                                      <a:latin typeface="Cambria Math" panose="02040503050406030204" pitchFamily="18" charset="0"/>
                                      <a:ea typeface="Cambria Math" panose="02040503050406030204" pitchFamily="18" charset="0"/>
                                    </a:rPr>
                                    <m:t>)</m:t>
                                  </m:r>
                                </m:e>
                                <m:sup>
                                  <m:r>
                                    <a:rPr lang="it-IT" b="0" i="1" smtClean="0">
                                      <a:latin typeface="Cambria Math" panose="02040503050406030204" pitchFamily="18" charset="0"/>
                                    </a:rPr>
                                    <m:t>𝑡</m:t>
                                  </m:r>
                                </m:sup>
                              </m:sSup>
                            </m:den>
                          </m:f>
                        </m:e>
                      </m:nary>
                    </m:oMath>
                  </m:oMathPara>
                </a14:m>
                <a:endParaRPr lang="en-US" dirty="0"/>
              </a:p>
              <a:p>
                <a:r>
                  <a:rPr lang="it-IT" dirty="0"/>
                  <a:t>In questa descrizione del comportamento degli attori (immaginiamo in questo caso dei consumatori) </a:t>
                </a:r>
                <a:r>
                  <a:rPr lang="it-IT" i="1" dirty="0" err="1">
                    <a:solidFill>
                      <a:srgbClr val="FF0000"/>
                    </a:solidFill>
                  </a:rPr>
                  <a:t>U</a:t>
                </a:r>
                <a:r>
                  <a:rPr lang="it-IT" i="1" baseline="-25000" dirty="0" err="1">
                    <a:solidFill>
                      <a:srgbClr val="FF0000"/>
                    </a:solidFill>
                  </a:rPr>
                  <a:t>i</a:t>
                </a:r>
                <a:r>
                  <a:rPr lang="it-IT" dirty="0"/>
                  <a:t> rappresenta l’utilità intertemporale del </a:t>
                </a:r>
                <a:r>
                  <a:rPr lang="it-IT" dirty="0">
                    <a:solidFill>
                      <a:srgbClr val="FF0000"/>
                    </a:solidFill>
                  </a:rPr>
                  <a:t>consumatore i </a:t>
                </a:r>
                <a:r>
                  <a:rPr lang="it-IT" dirty="0"/>
                  <a:t>che</a:t>
                </a:r>
                <a:r>
                  <a:rPr lang="it-IT" dirty="0">
                    <a:solidFill>
                      <a:srgbClr val="FF0000"/>
                    </a:solidFill>
                  </a:rPr>
                  <a:t> </a:t>
                </a:r>
                <a:r>
                  <a:rPr lang="it-IT" dirty="0"/>
                  <a:t>è la speranza matematica (</a:t>
                </a:r>
                <a:r>
                  <a:rPr lang="it-IT" i="1" dirty="0">
                    <a:solidFill>
                      <a:srgbClr val="FF0000"/>
                    </a:solidFill>
                  </a:rPr>
                  <a:t>E</a:t>
                </a:r>
                <a:r>
                  <a:rPr lang="it-IT" i="1" baseline="-25000" dirty="0">
                    <a:solidFill>
                      <a:srgbClr val="FF0000"/>
                    </a:solidFill>
                  </a:rPr>
                  <a:t>t</a:t>
                </a:r>
                <a:r>
                  <a:rPr lang="it-IT" dirty="0"/>
                  <a:t>) o il </a:t>
                </a:r>
                <a:r>
                  <a:rPr lang="it-IT" dirty="0">
                    <a:solidFill>
                      <a:srgbClr val="FF0000"/>
                    </a:solidFill>
                  </a:rPr>
                  <a:t>valore atteso </a:t>
                </a:r>
                <a:r>
                  <a:rPr lang="it-IT" dirty="0"/>
                  <a:t>al tasso di attualizzazione </a:t>
                </a:r>
                <a:r>
                  <a:rPr lang="it-IT" i="1" dirty="0">
                    <a:solidFill>
                      <a:srgbClr val="FF0000"/>
                    </a:solidFill>
                    <a:sym typeface="Symbol" panose="05050102010706020507" pitchFamily="18" charset="2"/>
                  </a:rPr>
                  <a:t></a:t>
                </a:r>
                <a:r>
                  <a:rPr lang="it-IT" dirty="0">
                    <a:sym typeface="Symbol" panose="05050102010706020507" pitchFamily="18" charset="2"/>
                  </a:rPr>
                  <a:t> alla data </a:t>
                </a:r>
                <a:r>
                  <a:rPr lang="it-IT" i="1" dirty="0">
                    <a:solidFill>
                      <a:srgbClr val="FF0000"/>
                    </a:solidFill>
                    <a:sym typeface="Symbol" panose="05050102010706020507" pitchFamily="18" charset="2"/>
                  </a:rPr>
                  <a:t>t</a:t>
                </a:r>
                <a:r>
                  <a:rPr lang="it-IT" i="1" baseline="-25000" dirty="0">
                    <a:solidFill>
                      <a:srgbClr val="FF0000"/>
                    </a:solidFill>
                    <a:sym typeface="Symbol" panose="05050102010706020507" pitchFamily="18" charset="2"/>
                  </a:rPr>
                  <a:t>0</a:t>
                </a:r>
                <a:r>
                  <a:rPr lang="it-IT" dirty="0">
                    <a:sym typeface="Symbol" panose="05050102010706020507" pitchFamily="18" charset="2"/>
                  </a:rPr>
                  <a:t> di tutte le sue utilità future (</a:t>
                </a:r>
                <a14:m>
                  <m:oMath xmlns:m="http://schemas.openxmlformats.org/officeDocument/2006/math">
                    <m:sSubSup>
                      <m:sSubSupPr>
                        <m:ctrlPr>
                          <a:rPr lang="it-IT" i="1">
                            <a:latin typeface="Cambria Math" panose="02040503050406030204" pitchFamily="18" charset="0"/>
                          </a:rPr>
                        </m:ctrlPr>
                      </m:sSubSupPr>
                      <m:e>
                        <m:r>
                          <a:rPr lang="it-IT" i="1">
                            <a:latin typeface="Cambria Math" panose="02040503050406030204" pitchFamily="18" charset="0"/>
                          </a:rPr>
                          <m:t>𝑈</m:t>
                        </m:r>
                      </m:e>
                      <m:sub>
                        <m:r>
                          <a:rPr lang="it-IT" i="1">
                            <a:latin typeface="Cambria Math" panose="02040503050406030204" pitchFamily="18" charset="0"/>
                          </a:rPr>
                          <m:t>𝑖</m:t>
                        </m:r>
                      </m:sub>
                      <m:sup>
                        <m:r>
                          <a:rPr lang="it-IT" i="1">
                            <a:latin typeface="Cambria Math" panose="02040503050406030204" pitchFamily="18" charset="0"/>
                          </a:rPr>
                          <m:t>𝑡</m:t>
                        </m:r>
                      </m:sup>
                    </m:sSubSup>
                  </m:oMath>
                </a14:m>
                <a:r>
                  <a:rPr lang="it-IT" dirty="0">
                    <a:sym typeface="Symbol" panose="05050102010706020507" pitchFamily="18" charset="2"/>
                  </a:rPr>
                  <a:t>). </a:t>
                </a:r>
                <a:r>
                  <a:rPr lang="it-IT" i="1" dirty="0">
                    <a:solidFill>
                      <a:srgbClr val="FF0000"/>
                    </a:solidFill>
                    <a:sym typeface="Symbol" panose="05050102010706020507" pitchFamily="18" charset="2"/>
                  </a:rPr>
                  <a:t></a:t>
                </a:r>
                <a:r>
                  <a:rPr lang="it-IT" dirty="0">
                    <a:sym typeface="Symbol" panose="05050102010706020507" pitchFamily="18" charset="2"/>
                  </a:rPr>
                  <a:t> è il tasso di sconto che rappresenta il </a:t>
                </a:r>
                <a:r>
                  <a:rPr lang="it-IT" u="sng" dirty="0">
                    <a:sym typeface="Symbol" panose="05050102010706020507" pitchFamily="18" charset="2"/>
                  </a:rPr>
                  <a:t>grado di avversione alla distribuzione nel tempo</a:t>
                </a:r>
                <a:r>
                  <a:rPr lang="it-IT" dirty="0">
                    <a:sym typeface="Symbol" panose="05050102010706020507" pitchFamily="18" charset="2"/>
                  </a:rPr>
                  <a:t>: tanto più elevato, tanto maggiore è l’interesse al benessere presente.</a:t>
                </a:r>
              </a:p>
              <a:p>
                <a:r>
                  <a:rPr lang="it-IT" dirty="0">
                    <a:sym typeface="Symbol" panose="05050102010706020507" pitchFamily="18" charset="2"/>
                  </a:rPr>
                  <a:t>In questa formulazione abbiamo il </a:t>
                </a:r>
                <a:r>
                  <a:rPr lang="it-IT" b="1" dirty="0" err="1">
                    <a:sym typeface="Symbol" panose="05050102010706020507" pitchFamily="18" charset="2"/>
                  </a:rPr>
                  <a:t>trade</a:t>
                </a:r>
                <a:r>
                  <a:rPr lang="it-IT" b="1" dirty="0">
                    <a:sym typeface="Symbol" panose="05050102010706020507" pitchFamily="18" charset="2"/>
                  </a:rPr>
                  <a:t>-off</a:t>
                </a:r>
                <a:r>
                  <a:rPr lang="it-IT" dirty="0">
                    <a:sym typeface="Symbol" panose="05050102010706020507" pitchFamily="18" charset="2"/>
                  </a:rPr>
                  <a:t> (</a:t>
                </a:r>
                <a:r>
                  <a:rPr lang="it-IT" dirty="0">
                    <a:solidFill>
                      <a:srgbClr val="FF0000"/>
                    </a:solidFill>
                    <a:sym typeface="Symbol" panose="05050102010706020507" pitchFamily="18" charset="2"/>
                  </a:rPr>
                  <a:t>presente contro futuro</a:t>
                </a:r>
                <a:r>
                  <a:rPr lang="it-IT" dirty="0">
                    <a:sym typeface="Symbol" panose="05050102010706020507" pitchFamily="18" charset="2"/>
                  </a:rPr>
                  <a:t>) e può rappresentare anche i tre obiettivi (distribuzione del consumo nel tempo – </a:t>
                </a:r>
                <a:r>
                  <a:rPr lang="it-IT" dirty="0" err="1">
                    <a:sym typeface="Symbol" panose="05050102010706020507" pitchFamily="18" charset="2"/>
                  </a:rPr>
                  <a:t>ob</a:t>
                </a:r>
                <a:r>
                  <a:rPr lang="it-IT" dirty="0">
                    <a:sym typeface="Symbol" panose="05050102010706020507" pitchFamily="18" charset="2"/>
                  </a:rPr>
                  <a:t>. allocativo; stabilizzare il consumo; risparmiare per le generazioni future: redistribuzione nel tempo) </a:t>
                </a:r>
              </a:p>
              <a:p>
                <a:r>
                  <a:rPr lang="it-IT" dirty="0">
                    <a:sym typeface="Symbol" panose="05050102010706020507" pitchFamily="18" charset="2"/>
                  </a:rPr>
                  <a:t>Pecca però di una </a:t>
                </a:r>
                <a:r>
                  <a:rPr lang="it-IT" b="1" dirty="0">
                    <a:sym typeface="Symbol" panose="05050102010706020507" pitchFamily="18" charset="2"/>
                  </a:rPr>
                  <a:t>limitazione</a:t>
                </a:r>
                <a:r>
                  <a:rPr lang="it-IT" dirty="0">
                    <a:sym typeface="Symbol" panose="05050102010706020507" pitchFamily="18" charset="2"/>
                  </a:rPr>
                  <a:t> sulla generalizzazione: in questo caso abbiamo un </a:t>
                </a:r>
                <a:r>
                  <a:rPr lang="it-IT" dirty="0">
                    <a:solidFill>
                      <a:srgbClr val="FF0000"/>
                    </a:solidFill>
                    <a:sym typeface="Symbol" panose="05050102010706020507" pitchFamily="18" charset="2"/>
                  </a:rPr>
                  <a:t>consumatore rappresentativo</a:t>
                </a:r>
                <a:r>
                  <a:rPr lang="it-IT" dirty="0">
                    <a:sym typeface="Symbol" panose="05050102010706020507" pitchFamily="18" charset="2"/>
                  </a:rPr>
                  <a:t>, se volessi generalizzare il comportamento ad agenti eterogenei?</a:t>
                </a:r>
                <a:endParaRPr lang="en-US" dirty="0"/>
              </a:p>
            </p:txBody>
          </p:sp>
        </mc:Choice>
        <mc:Fallback>
          <p:sp>
            <p:nvSpPr>
              <p:cNvPr id="3" name="Segnaposto contenuto 2"/>
              <p:cNvSpPr>
                <a:spLocks noGrp="1" noRot="1" noChangeAspect="1" noMove="1" noResize="1" noEditPoints="1" noAdjustHandles="1" noChangeArrowheads="1" noChangeShapeType="1" noTextEdit="1"/>
              </p:cNvSpPr>
              <p:nvPr>
                <p:ph idx="1"/>
              </p:nvPr>
            </p:nvSpPr>
            <p:spPr>
              <a:xfrm>
                <a:off x="838200" y="1825624"/>
                <a:ext cx="10515600" cy="4895851"/>
              </a:xfrm>
              <a:blipFill>
                <a:blip r:embed="rId2"/>
                <a:stretch>
                  <a:fillRect l="-406" t="-1990" r="-580"/>
                </a:stretch>
              </a:blipFill>
            </p:spPr>
            <p:txBody>
              <a:bodyPr/>
              <a:lstStyle/>
              <a:p>
                <a:r>
                  <a:rPr lang="en-GB">
                    <a:noFill/>
                  </a:rPr>
                  <a:t> </a:t>
                </a:r>
              </a:p>
            </p:txBody>
          </p:sp>
        </mc:Fallback>
      </mc:AlternateContent>
      <p:sp>
        <p:nvSpPr>
          <p:cNvPr id="5" name="Segnaposto numero diapositiva 4"/>
          <p:cNvSpPr>
            <a:spLocks noGrp="1"/>
          </p:cNvSpPr>
          <p:nvPr>
            <p:ph type="sldNum" sz="quarter" idx="12"/>
          </p:nvPr>
        </p:nvSpPr>
        <p:spPr/>
        <p:txBody>
          <a:bodyPr/>
          <a:lstStyle/>
          <a:p>
            <a:fld id="{F7216446-8A82-42AB-88DB-297A75627E0A}" type="slidenum">
              <a:rPr lang="en-US" smtClean="0"/>
              <a:t>26</a:t>
            </a:fld>
            <a:endParaRPr lang="en-US"/>
          </a:p>
        </p:txBody>
      </p:sp>
    </p:spTree>
    <p:extLst>
      <p:ext uri="{BB962C8B-B14F-4D97-AF65-F5344CB8AC3E}">
        <p14:creationId xmlns:p14="http://schemas.microsoft.com/office/powerpoint/2010/main" val="27657590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funzione di benessere sociale: decisioni con individui eterogenei</a:t>
            </a:r>
            <a:endParaRPr lang="en-US" dirty="0"/>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a:xfrm>
                <a:off x="838200" y="1690688"/>
                <a:ext cx="10515600" cy="4486275"/>
              </a:xfrm>
            </p:spPr>
            <p:txBody>
              <a:bodyPr>
                <a:normAutofit fontScale="70000" lnSpcReduction="20000"/>
              </a:bodyPr>
              <a:lstStyle/>
              <a:p>
                <a:r>
                  <a:rPr lang="it-IT" dirty="0"/>
                  <a:t>Per considerare gli </a:t>
                </a:r>
                <a:r>
                  <a:rPr lang="it-IT" dirty="0">
                    <a:solidFill>
                      <a:srgbClr val="FF0000"/>
                    </a:solidFill>
                  </a:rPr>
                  <a:t>individui eterogenei</a:t>
                </a:r>
                <a:r>
                  <a:rPr lang="it-IT" dirty="0"/>
                  <a:t>, dobbiamo riformulare la nostra funzione di utilità intertemporale, includendo più individui o più famiglie (m). Le funzioni più usate sono:</a:t>
                </a:r>
              </a:p>
              <a:p>
                <a:r>
                  <a:rPr lang="it-IT" dirty="0"/>
                  <a:t>La </a:t>
                </a:r>
                <a:r>
                  <a:rPr lang="it-IT" dirty="0">
                    <a:solidFill>
                      <a:srgbClr val="FF0000"/>
                    </a:solidFill>
                  </a:rPr>
                  <a:t>f. «</a:t>
                </a:r>
                <a:r>
                  <a:rPr lang="it-IT" dirty="0" err="1">
                    <a:solidFill>
                      <a:srgbClr val="FF0000"/>
                    </a:solidFill>
                  </a:rPr>
                  <a:t>benthamiana</a:t>
                </a:r>
                <a:r>
                  <a:rPr lang="it-IT" dirty="0">
                    <a:solidFill>
                      <a:srgbClr val="FF0000"/>
                    </a:solidFill>
                  </a:rPr>
                  <a:t>»</a:t>
                </a:r>
                <a:r>
                  <a:rPr lang="it-IT" dirty="0"/>
                  <a:t>: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Γ</m:t>
                    </m:r>
                    <m:r>
                      <a:rPr lang="it-IT" b="0" i="1" smtClean="0">
                        <a:latin typeface="Cambria Math" panose="02040503050406030204" pitchFamily="18" charset="0"/>
                        <a:ea typeface="Cambria Math" panose="02040503050406030204" pitchFamily="18" charset="0"/>
                      </a:rPr>
                      <m:t>=</m:t>
                    </m:r>
                    <m:sSub>
                      <m:sSubPr>
                        <m:ctrlPr>
                          <a:rPr lang="it-IT" b="0" i="1" smtClean="0">
                            <a:latin typeface="Cambria Math" panose="02040503050406030204" pitchFamily="18" charset="0"/>
                            <a:ea typeface="Cambria Math" panose="02040503050406030204" pitchFamily="18" charset="0"/>
                          </a:rPr>
                        </m:ctrlPr>
                      </m:sSubPr>
                      <m:e>
                        <m:r>
                          <a:rPr lang="it-IT" b="0" i="1" smtClean="0">
                            <a:latin typeface="Cambria Math" panose="02040503050406030204" pitchFamily="18" charset="0"/>
                            <a:ea typeface="Cambria Math" panose="02040503050406030204" pitchFamily="18" charset="0"/>
                          </a:rPr>
                          <m:t>𝑈</m:t>
                        </m:r>
                      </m:e>
                      <m:sub>
                        <m:r>
                          <a:rPr lang="it-IT" b="0" i="1" smtClean="0">
                            <a:latin typeface="Cambria Math" panose="02040503050406030204" pitchFamily="18" charset="0"/>
                            <a:ea typeface="Cambria Math" panose="02040503050406030204" pitchFamily="18" charset="0"/>
                          </a:rPr>
                          <m:t>1</m:t>
                        </m:r>
                      </m:sub>
                    </m:sSub>
                    <m:r>
                      <a:rPr lang="it-IT" b="0" i="1" smtClean="0">
                        <a:latin typeface="Cambria Math" panose="02040503050406030204" pitchFamily="18" charset="0"/>
                        <a:ea typeface="Cambria Math" panose="02040503050406030204" pitchFamily="18" charset="0"/>
                      </a:rPr>
                      <m:t>+</m:t>
                    </m:r>
                    <m:sSub>
                      <m:sSubPr>
                        <m:ctrlPr>
                          <a:rPr lang="it-IT" b="0" i="1" smtClean="0">
                            <a:latin typeface="Cambria Math" panose="02040503050406030204" pitchFamily="18" charset="0"/>
                            <a:ea typeface="Cambria Math" panose="02040503050406030204" pitchFamily="18" charset="0"/>
                          </a:rPr>
                        </m:ctrlPr>
                      </m:sSubPr>
                      <m:e>
                        <m:r>
                          <a:rPr lang="it-IT" b="0" i="1" smtClean="0">
                            <a:latin typeface="Cambria Math" panose="02040503050406030204" pitchFamily="18" charset="0"/>
                            <a:ea typeface="Cambria Math" panose="02040503050406030204" pitchFamily="18" charset="0"/>
                          </a:rPr>
                          <m:t>𝑈</m:t>
                        </m:r>
                      </m:e>
                      <m:sub>
                        <m:r>
                          <a:rPr lang="it-IT" b="0" i="1" smtClean="0">
                            <a:latin typeface="Cambria Math" panose="02040503050406030204" pitchFamily="18" charset="0"/>
                            <a:ea typeface="Cambria Math" panose="02040503050406030204" pitchFamily="18" charset="0"/>
                          </a:rPr>
                          <m:t>2</m:t>
                        </m:r>
                      </m:sub>
                    </m:sSub>
                    <m:r>
                      <a:rPr lang="it-IT" b="0" i="1" smtClean="0">
                        <a:latin typeface="Cambria Math" panose="02040503050406030204" pitchFamily="18" charset="0"/>
                        <a:ea typeface="Cambria Math" panose="02040503050406030204" pitchFamily="18" charset="0"/>
                      </a:rPr>
                      <m:t>+…+</m:t>
                    </m:r>
                    <m:sSub>
                      <m:sSubPr>
                        <m:ctrlPr>
                          <a:rPr lang="it-IT" b="0" i="1" smtClean="0">
                            <a:latin typeface="Cambria Math" panose="02040503050406030204" pitchFamily="18" charset="0"/>
                            <a:ea typeface="Cambria Math" panose="02040503050406030204" pitchFamily="18" charset="0"/>
                          </a:rPr>
                        </m:ctrlPr>
                      </m:sSubPr>
                      <m:e>
                        <m:r>
                          <a:rPr lang="it-IT" b="0" i="1" smtClean="0">
                            <a:latin typeface="Cambria Math" panose="02040503050406030204" pitchFamily="18" charset="0"/>
                            <a:ea typeface="Cambria Math" panose="02040503050406030204" pitchFamily="18" charset="0"/>
                          </a:rPr>
                          <m:t>𝑈</m:t>
                        </m:r>
                      </m:e>
                      <m:sub>
                        <m:r>
                          <a:rPr lang="it-IT" b="0" i="1" smtClean="0">
                            <a:latin typeface="Cambria Math" panose="02040503050406030204" pitchFamily="18" charset="0"/>
                            <a:ea typeface="Cambria Math" panose="02040503050406030204" pitchFamily="18" charset="0"/>
                          </a:rPr>
                          <m:t>𝑚</m:t>
                        </m:r>
                      </m:sub>
                    </m:sSub>
                  </m:oMath>
                </a14:m>
                <a:endParaRPr lang="it-IT" dirty="0"/>
              </a:p>
              <a:p>
                <a:r>
                  <a:rPr lang="it-IT" dirty="0"/>
                  <a:t>La </a:t>
                </a:r>
                <a:r>
                  <a:rPr lang="it-IT" dirty="0">
                    <a:solidFill>
                      <a:srgbClr val="FF0000"/>
                    </a:solidFill>
                  </a:rPr>
                  <a:t>f. «</a:t>
                </a:r>
                <a:r>
                  <a:rPr lang="it-IT" dirty="0" err="1">
                    <a:solidFill>
                      <a:srgbClr val="FF0000"/>
                    </a:solidFill>
                  </a:rPr>
                  <a:t>rowlsiana</a:t>
                </a:r>
                <a:r>
                  <a:rPr lang="it-IT" dirty="0">
                    <a:solidFill>
                      <a:srgbClr val="FF0000"/>
                    </a:solidFill>
                  </a:rPr>
                  <a:t>»</a:t>
                </a:r>
                <a:r>
                  <a:rPr lang="it-IT" dirty="0"/>
                  <a:t>: </a:t>
                </a:r>
                <a14:m>
                  <m:oMath xmlns:m="http://schemas.openxmlformats.org/officeDocument/2006/math">
                    <m:r>
                      <m:rPr>
                        <m:sty m:val="p"/>
                      </m:rPr>
                      <a:rPr lang="el-GR" i="1">
                        <a:latin typeface="Cambria Math" panose="02040503050406030204" pitchFamily="18" charset="0"/>
                        <a:ea typeface="Cambria Math" panose="02040503050406030204" pitchFamily="18" charset="0"/>
                      </a:rPr>
                      <m:t>Γ</m:t>
                    </m:r>
                    <m:r>
                      <a:rPr lang="it-IT" i="1">
                        <a:latin typeface="Cambria Math" panose="02040503050406030204" pitchFamily="18" charset="0"/>
                        <a:ea typeface="Cambria Math" panose="02040503050406030204" pitchFamily="18" charset="0"/>
                      </a:rPr>
                      <m:t>=</m:t>
                    </m:r>
                    <m:sSub>
                      <m:sSubPr>
                        <m:ctrlPr>
                          <a:rPr lang="it-IT" i="1">
                            <a:latin typeface="Cambria Math" panose="02040503050406030204" pitchFamily="18" charset="0"/>
                            <a:ea typeface="Cambria Math" panose="02040503050406030204" pitchFamily="18" charset="0"/>
                          </a:rPr>
                        </m:ctrlPr>
                      </m:sSubPr>
                      <m:e>
                        <m:r>
                          <a:rPr lang="it-IT" b="0" i="1" smtClean="0">
                            <a:latin typeface="Cambria Math" panose="02040503050406030204" pitchFamily="18" charset="0"/>
                            <a:ea typeface="Cambria Math" panose="02040503050406030204" pitchFamily="18" charset="0"/>
                          </a:rPr>
                          <m:t>𝑀𝑖𝑛</m:t>
                        </m:r>
                        <m:r>
                          <a:rPr lang="it-IT" b="0" i="1" smtClean="0">
                            <a:latin typeface="Cambria Math" panose="02040503050406030204" pitchFamily="18" charset="0"/>
                            <a:ea typeface="Cambria Math" panose="02040503050406030204" pitchFamily="18" charset="0"/>
                          </a:rPr>
                          <m:t>(</m:t>
                        </m:r>
                        <m:r>
                          <a:rPr lang="it-IT" i="1">
                            <a:latin typeface="Cambria Math" panose="02040503050406030204" pitchFamily="18" charset="0"/>
                            <a:ea typeface="Cambria Math" panose="02040503050406030204" pitchFamily="18" charset="0"/>
                          </a:rPr>
                          <m:t>𝑈</m:t>
                        </m:r>
                      </m:e>
                      <m:sub>
                        <m:r>
                          <a:rPr lang="it-IT" i="1">
                            <a:latin typeface="Cambria Math" panose="02040503050406030204" pitchFamily="18" charset="0"/>
                            <a:ea typeface="Cambria Math" panose="02040503050406030204" pitchFamily="18" charset="0"/>
                          </a:rPr>
                          <m:t>1</m:t>
                        </m:r>
                      </m:sub>
                    </m:sSub>
                    <m:r>
                      <a:rPr lang="it-IT" b="0" i="1" smtClean="0">
                        <a:latin typeface="Cambria Math" panose="02040503050406030204" pitchFamily="18" charset="0"/>
                        <a:ea typeface="Cambria Math" panose="02040503050406030204" pitchFamily="18" charset="0"/>
                      </a:rPr>
                      <m:t>,</m:t>
                    </m:r>
                    <m:sSub>
                      <m:sSubPr>
                        <m:ctrlPr>
                          <a:rPr lang="it-IT" i="1">
                            <a:latin typeface="Cambria Math" panose="02040503050406030204" pitchFamily="18" charset="0"/>
                            <a:ea typeface="Cambria Math" panose="02040503050406030204" pitchFamily="18" charset="0"/>
                          </a:rPr>
                        </m:ctrlPr>
                      </m:sSubPr>
                      <m:e>
                        <m:r>
                          <a:rPr lang="it-IT" i="1">
                            <a:latin typeface="Cambria Math" panose="02040503050406030204" pitchFamily="18" charset="0"/>
                            <a:ea typeface="Cambria Math" panose="02040503050406030204" pitchFamily="18" charset="0"/>
                          </a:rPr>
                          <m:t>𝑈</m:t>
                        </m:r>
                      </m:e>
                      <m:sub>
                        <m:r>
                          <a:rPr lang="it-IT" i="1">
                            <a:latin typeface="Cambria Math" panose="02040503050406030204" pitchFamily="18" charset="0"/>
                            <a:ea typeface="Cambria Math" panose="02040503050406030204" pitchFamily="18" charset="0"/>
                          </a:rPr>
                          <m:t>2</m:t>
                        </m:r>
                      </m:sub>
                    </m:sSub>
                    <m:r>
                      <a:rPr lang="it-IT" b="0" i="1" smtClean="0">
                        <a:latin typeface="Cambria Math" panose="02040503050406030204" pitchFamily="18" charset="0"/>
                        <a:ea typeface="Cambria Math" panose="02040503050406030204" pitchFamily="18" charset="0"/>
                      </a:rPr>
                      <m:t>,…,</m:t>
                    </m:r>
                    <m:sSub>
                      <m:sSubPr>
                        <m:ctrlPr>
                          <a:rPr lang="it-IT" i="1">
                            <a:latin typeface="Cambria Math" panose="02040503050406030204" pitchFamily="18" charset="0"/>
                            <a:ea typeface="Cambria Math" panose="02040503050406030204" pitchFamily="18" charset="0"/>
                          </a:rPr>
                        </m:ctrlPr>
                      </m:sSubPr>
                      <m:e>
                        <m:r>
                          <a:rPr lang="it-IT" i="1">
                            <a:latin typeface="Cambria Math" panose="02040503050406030204" pitchFamily="18" charset="0"/>
                            <a:ea typeface="Cambria Math" panose="02040503050406030204" pitchFamily="18" charset="0"/>
                          </a:rPr>
                          <m:t>𝑈</m:t>
                        </m:r>
                      </m:e>
                      <m:sub>
                        <m:r>
                          <a:rPr lang="it-IT" i="1">
                            <a:latin typeface="Cambria Math" panose="02040503050406030204" pitchFamily="18" charset="0"/>
                            <a:ea typeface="Cambria Math" panose="02040503050406030204" pitchFamily="18" charset="0"/>
                          </a:rPr>
                          <m:t>𝑚</m:t>
                        </m:r>
                      </m:sub>
                    </m:sSub>
                    <m:r>
                      <a:rPr lang="it-IT" b="0" i="1" smtClean="0">
                        <a:latin typeface="Cambria Math" panose="02040503050406030204" pitchFamily="18" charset="0"/>
                        <a:ea typeface="Cambria Math" panose="02040503050406030204" pitchFamily="18" charset="0"/>
                      </a:rPr>
                      <m:t>)</m:t>
                    </m:r>
                  </m:oMath>
                </a14:m>
                <a:endParaRPr lang="en-US" dirty="0"/>
              </a:p>
              <a:p>
                <a:r>
                  <a:rPr lang="it-IT" dirty="0"/>
                  <a:t>Nel primo tipo di aggregazione non è importante la distribuzione del reddito tra individui/famiglie, ma solo </a:t>
                </a:r>
                <a:r>
                  <a:rPr lang="it-IT" b="1" dirty="0"/>
                  <a:t>l’utilità totale e quindi sommo le utilità dei singoli</a:t>
                </a:r>
              </a:p>
              <a:p>
                <a:r>
                  <a:rPr lang="it-IT" b="1" dirty="0"/>
                  <a:t>John </a:t>
                </a:r>
                <a:r>
                  <a:rPr lang="it-IT" b="1" dirty="0" err="1"/>
                  <a:t>Rowls</a:t>
                </a:r>
                <a:r>
                  <a:rPr lang="it-IT" b="1" dirty="0"/>
                  <a:t> </a:t>
                </a:r>
                <a:r>
                  <a:rPr lang="it-IT" dirty="0"/>
                  <a:t>ha introdotto invece nel concetto di benessere anche il concetto di giustizia (distributiva), per cui in questo caso si guarda alla </a:t>
                </a:r>
                <a:r>
                  <a:rPr lang="it-IT" b="1" dirty="0"/>
                  <a:t>massima utilità dei meno favoriti </a:t>
                </a:r>
                <a:r>
                  <a:rPr lang="it-IT" dirty="0"/>
                  <a:t>(o </a:t>
                </a:r>
                <a:r>
                  <a:rPr lang="it-IT" dirty="0">
                    <a:solidFill>
                      <a:srgbClr val="FF0000"/>
                    </a:solidFill>
                  </a:rPr>
                  <a:t>teoria del maximin che deriva dalla funzione matematica usata per esplicitare la teoria</a:t>
                </a:r>
                <a:r>
                  <a:rPr lang="it-IT" dirty="0"/>
                  <a:t>)</a:t>
                </a:r>
              </a:p>
              <a:p>
                <a:r>
                  <a:rPr lang="it-IT" dirty="0"/>
                  <a:t>Quindi anche considerando una funzione di utilità che possa contenere tutti i fini della PE, per sintetizzare in un unico obiettivo i diversi tipi di intervento, è importante innanzitutto definire un </a:t>
                </a:r>
                <a:r>
                  <a:rPr lang="it-IT" dirty="0">
                    <a:solidFill>
                      <a:srgbClr val="FF0000"/>
                    </a:solidFill>
                  </a:rPr>
                  <a:t>insieme di ipotesi sulla funzione di utilità </a:t>
                </a:r>
                <a:r>
                  <a:rPr lang="it-IT" dirty="0"/>
                  <a:t>per cui, per i tre obiettivi di intervento si specifichino sia l’aggregazione nel tempo che la loro aggregazione tra famiglie. Ma questo </a:t>
                </a:r>
                <a:r>
                  <a:rPr lang="it-IT" u="sng" dirty="0"/>
                  <a:t>richiede a priori delle scelte tra </a:t>
                </a:r>
                <a:r>
                  <a:rPr lang="it-IT" u="sng" dirty="0" err="1"/>
                  <a:t>trade</a:t>
                </a:r>
                <a:r>
                  <a:rPr lang="it-IT" u="sng" dirty="0"/>
                  <a:t>-off molto complessi</a:t>
                </a:r>
                <a:r>
                  <a:rPr lang="it-IT" dirty="0"/>
                  <a:t>!</a:t>
                </a:r>
                <a:endParaRPr lang="en-US" dirty="0"/>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xfrm>
                <a:off x="838200" y="1690688"/>
                <a:ext cx="10515600" cy="4486275"/>
              </a:xfrm>
              <a:blipFill>
                <a:blip r:embed="rId2"/>
                <a:stretch>
                  <a:fillRect l="-522" t="-2446" r="-522"/>
                </a:stretch>
              </a:blipFill>
            </p:spPr>
            <p:txBody>
              <a:bodyPr/>
              <a:lstStyle/>
              <a:p>
                <a:r>
                  <a:rPr lang="it-IT">
                    <a:noFill/>
                  </a:rPr>
                  <a:t> </a:t>
                </a:r>
              </a:p>
            </p:txBody>
          </p:sp>
        </mc:Fallback>
      </mc:AlternateContent>
      <p:sp>
        <p:nvSpPr>
          <p:cNvPr id="5" name="Segnaposto numero diapositiva 4"/>
          <p:cNvSpPr>
            <a:spLocks noGrp="1"/>
          </p:cNvSpPr>
          <p:nvPr>
            <p:ph type="sldNum" sz="quarter" idx="12"/>
          </p:nvPr>
        </p:nvSpPr>
        <p:spPr/>
        <p:txBody>
          <a:bodyPr/>
          <a:lstStyle/>
          <a:p>
            <a:fld id="{F7216446-8A82-42AB-88DB-297A75627E0A}" type="slidenum">
              <a:rPr lang="en-US" smtClean="0"/>
              <a:t>27</a:t>
            </a:fld>
            <a:endParaRPr lang="en-US"/>
          </a:p>
        </p:txBody>
      </p:sp>
    </p:spTree>
    <p:extLst>
      <p:ext uri="{BB962C8B-B14F-4D97-AF65-F5344CB8AC3E}">
        <p14:creationId xmlns:p14="http://schemas.microsoft.com/office/powerpoint/2010/main" val="3877978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 criteri specifici. Un approfondimento</a:t>
            </a:r>
            <a:endParaRPr lang="en-US" dirty="0"/>
          </a:p>
        </p:txBody>
      </p:sp>
      <p:sp>
        <p:nvSpPr>
          <p:cNvPr id="3" name="Segnaposto contenuto 2"/>
          <p:cNvSpPr>
            <a:spLocks noGrp="1"/>
          </p:cNvSpPr>
          <p:nvPr>
            <p:ph idx="1"/>
          </p:nvPr>
        </p:nvSpPr>
        <p:spPr/>
        <p:txBody>
          <a:bodyPr>
            <a:normAutofit/>
          </a:bodyPr>
          <a:lstStyle/>
          <a:p>
            <a:r>
              <a:rPr lang="it-IT" dirty="0"/>
              <a:t>Quello che abbiamo appena descritto sarebbe il mondo ideale per la valutazione delle politiche, tuttavia nella pratica le funzioni di benessere sono usate in modo molto più semplice (no trade-off intertemporale, no disuguaglianze) per </a:t>
            </a:r>
            <a:r>
              <a:rPr lang="it-IT" u="sng" dirty="0"/>
              <a:t>la valutazione degli interventi allocativi </a:t>
            </a:r>
            <a:r>
              <a:rPr lang="it-IT" dirty="0"/>
              <a:t>e </a:t>
            </a:r>
            <a:r>
              <a:rPr lang="it-IT" u="sng" dirty="0"/>
              <a:t>di stabilizzazione</a:t>
            </a:r>
            <a:r>
              <a:rPr lang="it-IT" dirty="0"/>
              <a:t> e in analisi di </a:t>
            </a:r>
            <a:r>
              <a:rPr lang="it-IT" u="sng" dirty="0"/>
              <a:t>equilibrio parziale</a:t>
            </a:r>
            <a:r>
              <a:rPr lang="it-IT" dirty="0"/>
              <a:t>, vediamo un esempio:</a:t>
            </a:r>
          </a:p>
          <a:p>
            <a:pPr lvl="1"/>
            <a:r>
              <a:rPr lang="it-IT" dirty="0"/>
              <a:t>Soppressione delle restrizioni alle importazioni di un bene. Si riduce il surplus dei produttori di quel bene, ma si ottiene l’aumento del surplus dei consumatori. Il limite è posto dalla dimensione del settore (piccola) e da quella degli effetti (circoscritti)</a:t>
            </a:r>
            <a:r>
              <a:rPr lang="it-IT" dirty="0">
                <a:sym typeface="Symbol" panose="05050102010706020507" pitchFamily="18" charset="2"/>
              </a:rPr>
              <a:t></a:t>
            </a:r>
            <a:r>
              <a:rPr lang="it-IT" dirty="0">
                <a:solidFill>
                  <a:srgbClr val="FF0000"/>
                </a:solidFill>
                <a:sym typeface="Symbol" panose="05050102010706020507" pitchFamily="18" charset="2"/>
              </a:rPr>
              <a:t>Equilibri parziali</a:t>
            </a:r>
            <a:r>
              <a:rPr lang="it-IT" dirty="0"/>
              <a:t>. </a:t>
            </a:r>
            <a:endParaRPr lang="it-IT" b="1" dirty="0"/>
          </a:p>
        </p:txBody>
      </p:sp>
      <p:sp>
        <p:nvSpPr>
          <p:cNvPr id="5" name="Segnaposto numero diapositiva 4"/>
          <p:cNvSpPr>
            <a:spLocks noGrp="1"/>
          </p:cNvSpPr>
          <p:nvPr>
            <p:ph type="sldNum" sz="quarter" idx="12"/>
          </p:nvPr>
        </p:nvSpPr>
        <p:spPr/>
        <p:txBody>
          <a:bodyPr/>
          <a:lstStyle/>
          <a:p>
            <a:fld id="{F7216446-8A82-42AB-88DB-297A75627E0A}" type="slidenum">
              <a:rPr lang="en-US" smtClean="0"/>
              <a:t>28</a:t>
            </a:fld>
            <a:endParaRPr lang="en-US"/>
          </a:p>
        </p:txBody>
      </p:sp>
    </p:spTree>
    <p:extLst>
      <p:ext uri="{BB962C8B-B14F-4D97-AF65-F5344CB8AC3E}">
        <p14:creationId xmlns:p14="http://schemas.microsoft.com/office/powerpoint/2010/main" val="38678175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D94614-4CCE-4E00-8E92-082266DEABD9}"/>
              </a:ext>
            </a:extLst>
          </p:cNvPr>
          <p:cNvSpPr>
            <a:spLocks noGrp="1"/>
          </p:cNvSpPr>
          <p:nvPr>
            <p:ph type="title"/>
          </p:nvPr>
        </p:nvSpPr>
        <p:spPr/>
        <p:txBody>
          <a:bodyPr/>
          <a:lstStyle/>
          <a:p>
            <a:r>
              <a:rPr lang="it-IT" dirty="0"/>
              <a:t>I modelli computazionali EEG</a:t>
            </a:r>
            <a:endParaRPr lang="en-GB" dirty="0"/>
          </a:p>
        </p:txBody>
      </p:sp>
      <p:sp>
        <p:nvSpPr>
          <p:cNvPr id="3" name="Segnaposto contenuto 2">
            <a:extLst>
              <a:ext uri="{FF2B5EF4-FFF2-40B4-BE49-F238E27FC236}">
                <a16:creationId xmlns:a16="http://schemas.microsoft.com/office/drawing/2014/main" id="{A1F85A5A-F08F-4B61-9C0D-115301D4C20B}"/>
              </a:ext>
            </a:extLst>
          </p:cNvPr>
          <p:cNvSpPr>
            <a:spLocks noGrp="1"/>
          </p:cNvSpPr>
          <p:nvPr>
            <p:ph idx="1"/>
          </p:nvPr>
        </p:nvSpPr>
        <p:spPr/>
        <p:txBody>
          <a:bodyPr>
            <a:normAutofit fontScale="85000" lnSpcReduction="20000"/>
          </a:bodyPr>
          <a:lstStyle/>
          <a:p>
            <a:r>
              <a:rPr lang="it-IT" dirty="0"/>
              <a:t>In caso contrario dobbiamo far ricorso ai </a:t>
            </a:r>
            <a:r>
              <a:rPr lang="it-IT" dirty="0">
                <a:solidFill>
                  <a:srgbClr val="FF0000"/>
                </a:solidFill>
              </a:rPr>
              <a:t>modelli di equilibrio economico generale </a:t>
            </a:r>
            <a:r>
              <a:rPr lang="it-IT" dirty="0"/>
              <a:t>(</a:t>
            </a:r>
            <a:r>
              <a:rPr lang="it-IT" b="1" dirty="0"/>
              <a:t>EEG</a:t>
            </a:r>
            <a:r>
              <a:rPr lang="it-IT" dirty="0"/>
              <a:t>), di cui abbiamo accennato per il caso italiano (</a:t>
            </a:r>
            <a:r>
              <a:rPr lang="en-GB" dirty="0"/>
              <a:t>Il </a:t>
            </a:r>
            <a:r>
              <a:rPr lang="en-GB" dirty="0" err="1"/>
              <a:t>modello</a:t>
            </a:r>
            <a:r>
              <a:rPr lang="en-GB" dirty="0"/>
              <a:t> MACGEM-IT),</a:t>
            </a:r>
            <a:r>
              <a:rPr lang="it-IT" dirty="0"/>
              <a:t> che presentano il limite di rappresentare un mondo che funziona in regime di concorrenza perfetta, con l’innesto di rigidità e di imperfezioni relativamente al comportamento di alcuni operatori e mercati, quali ad esempio l’Amministrazione Pubblica e il mercato del lavoro per la Politica di Bilancio. </a:t>
            </a:r>
          </a:p>
          <a:p>
            <a:r>
              <a:rPr lang="it-IT" u="sng" dirty="0"/>
              <a:t>Ciascun operatore </a:t>
            </a:r>
            <a:r>
              <a:rPr lang="it-IT" dirty="0"/>
              <a:t>viene rappresentato attraverso la </a:t>
            </a:r>
            <a:r>
              <a:rPr lang="it-IT" u="sng" dirty="0"/>
              <a:t>propria funzione di obiettivo </a:t>
            </a:r>
            <a:r>
              <a:rPr lang="it-IT" dirty="0"/>
              <a:t>che consiste nel </a:t>
            </a:r>
            <a:r>
              <a:rPr lang="it-IT" u="sng" dirty="0"/>
              <a:t>massimo profitto per le attività produttive</a:t>
            </a:r>
            <a:r>
              <a:rPr lang="it-IT" dirty="0"/>
              <a:t>, sotto il vincolo della capacità produttiva data, e nella </a:t>
            </a:r>
            <a:r>
              <a:rPr lang="it-IT" u="sng" dirty="0"/>
              <a:t>massima utilità per i Settori Istituzionali </a:t>
            </a:r>
            <a:r>
              <a:rPr lang="it-IT" dirty="0"/>
              <a:t>(Famiglie, Imprese, Pubblica Amministrazione e Resto del Mondo), sotto il vincolo delle risorse determinate in maniera esogena.</a:t>
            </a:r>
          </a:p>
          <a:p>
            <a:r>
              <a:rPr lang="it-IT" dirty="0"/>
              <a:t>Gli effetti della PE si propagano attraverso l’aggiustamento del sistema dei prezzi, allontanandosi dalla rappresentazione reale. Il modello usato dai governi dell’UE per l’analisi d’impatto delle politiche sono infatti i modelli </a:t>
            </a:r>
            <a:r>
              <a:rPr lang="it-IT" b="1" dirty="0"/>
              <a:t>Computazionali di Equilibrio Generale</a:t>
            </a:r>
            <a:endParaRPr lang="en-GB" dirty="0"/>
          </a:p>
        </p:txBody>
      </p:sp>
      <p:sp>
        <p:nvSpPr>
          <p:cNvPr id="4" name="Segnaposto numero diapositiva 3">
            <a:extLst>
              <a:ext uri="{FF2B5EF4-FFF2-40B4-BE49-F238E27FC236}">
                <a16:creationId xmlns:a16="http://schemas.microsoft.com/office/drawing/2014/main" id="{5C34E05B-09BC-48AC-9A8D-72DA2C9C2DA0}"/>
              </a:ext>
            </a:extLst>
          </p:cNvPr>
          <p:cNvSpPr>
            <a:spLocks noGrp="1"/>
          </p:cNvSpPr>
          <p:nvPr>
            <p:ph type="sldNum" sz="quarter" idx="12"/>
          </p:nvPr>
        </p:nvSpPr>
        <p:spPr/>
        <p:txBody>
          <a:bodyPr/>
          <a:lstStyle/>
          <a:p>
            <a:fld id="{F7216446-8A82-42AB-88DB-297A75627E0A}" type="slidenum">
              <a:rPr lang="en-US" smtClean="0"/>
              <a:t>29</a:t>
            </a:fld>
            <a:endParaRPr lang="en-US"/>
          </a:p>
        </p:txBody>
      </p:sp>
    </p:spTree>
    <p:extLst>
      <p:ext uri="{BB962C8B-B14F-4D97-AF65-F5344CB8AC3E}">
        <p14:creationId xmlns:p14="http://schemas.microsoft.com/office/powerpoint/2010/main" val="1209900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A0A6F59-99F3-4752-A630-712F824A28B1}"/>
              </a:ext>
            </a:extLst>
          </p:cNvPr>
          <p:cNvSpPr>
            <a:spLocks noGrp="1"/>
          </p:cNvSpPr>
          <p:nvPr>
            <p:ph type="title"/>
          </p:nvPr>
        </p:nvSpPr>
        <p:spPr/>
        <p:txBody>
          <a:bodyPr/>
          <a:lstStyle/>
          <a:p>
            <a:r>
              <a:rPr lang="it-IT" dirty="0"/>
              <a:t>Il modello della controllabilità e i trade-off</a:t>
            </a:r>
            <a:endParaRPr lang="en-GB" dirty="0"/>
          </a:p>
        </p:txBody>
      </p:sp>
      <p:sp>
        <p:nvSpPr>
          <p:cNvPr id="3" name="Segnaposto contenuto 2">
            <a:extLst>
              <a:ext uri="{FF2B5EF4-FFF2-40B4-BE49-F238E27FC236}">
                <a16:creationId xmlns:a16="http://schemas.microsoft.com/office/drawing/2014/main" id="{6145D05D-13EE-412A-885C-4C9AF09A7957}"/>
              </a:ext>
            </a:extLst>
          </p:cNvPr>
          <p:cNvSpPr>
            <a:spLocks noGrp="1"/>
          </p:cNvSpPr>
          <p:nvPr>
            <p:ph idx="1"/>
          </p:nvPr>
        </p:nvSpPr>
        <p:spPr/>
        <p:txBody>
          <a:bodyPr>
            <a:normAutofit fontScale="92500" lnSpcReduction="20000"/>
          </a:bodyPr>
          <a:lstStyle/>
          <a:p>
            <a:r>
              <a:rPr lang="it-IT" dirty="0"/>
              <a:t>Abbiamo visto che la PE è basata su modelli economici che mettono in evidenza quali siano le relazioni fondamentali e i trade-off tra obiettivi e tra politiche di intervento, una volta che sia stato risolto il problema della corretta assegnazione delle politiche di intervento agli enti preposti alla loro attuazione</a:t>
            </a:r>
          </a:p>
          <a:p>
            <a:r>
              <a:rPr lang="it-IT" dirty="0"/>
              <a:t>Abbiamo anche visto che il modello può sfuggire al controllo, se le relazioni diventano incerte (probabilistiche), cioè quando il modello non sia più deterministico e quando sia colpito da shock esogeni, per cui la controllabilità venga messa in discussione</a:t>
            </a:r>
          </a:p>
          <a:p>
            <a:r>
              <a:rPr lang="it-IT" dirty="0"/>
              <a:t>Inoltre gli agenti privati (così come le istituzioni) non accettano semplicemente le decisioni di PE, ma le inseriscono nel loro processo decisionale, influendo così su quelli che sono i risultati previsti nel modello di PE </a:t>
            </a:r>
            <a:endParaRPr lang="en-GB" dirty="0"/>
          </a:p>
        </p:txBody>
      </p:sp>
      <p:sp>
        <p:nvSpPr>
          <p:cNvPr id="4" name="Segnaposto numero diapositiva 3">
            <a:extLst>
              <a:ext uri="{FF2B5EF4-FFF2-40B4-BE49-F238E27FC236}">
                <a16:creationId xmlns:a16="http://schemas.microsoft.com/office/drawing/2014/main" id="{F3006B4D-FA3B-446A-9C11-F8E2EFD8C2A4}"/>
              </a:ext>
            </a:extLst>
          </p:cNvPr>
          <p:cNvSpPr>
            <a:spLocks noGrp="1"/>
          </p:cNvSpPr>
          <p:nvPr>
            <p:ph type="sldNum" sz="quarter" idx="12"/>
          </p:nvPr>
        </p:nvSpPr>
        <p:spPr/>
        <p:txBody>
          <a:bodyPr/>
          <a:lstStyle/>
          <a:p>
            <a:fld id="{F7216446-8A82-42AB-88DB-297A75627E0A}" type="slidenum">
              <a:rPr lang="en-US" smtClean="0"/>
              <a:t>3</a:t>
            </a:fld>
            <a:endParaRPr lang="en-US"/>
          </a:p>
        </p:txBody>
      </p:sp>
    </p:spTree>
    <p:extLst>
      <p:ext uri="{BB962C8B-B14F-4D97-AF65-F5344CB8AC3E}">
        <p14:creationId xmlns:p14="http://schemas.microsoft.com/office/powerpoint/2010/main" val="8180913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Come valutare l’effetto delle politiche economiche</a:t>
            </a:r>
            <a:endParaRPr lang="en-US" dirty="0"/>
          </a:p>
        </p:txBody>
      </p:sp>
      <p:sp>
        <p:nvSpPr>
          <p:cNvPr id="6" name="Segnaposto testo 5"/>
          <p:cNvSpPr>
            <a:spLocks noGrp="1"/>
          </p:cNvSpPr>
          <p:nvPr>
            <p:ph type="body" idx="1"/>
          </p:nvPr>
        </p:nvSpPr>
        <p:spPr/>
        <p:txBody>
          <a:bodyPr/>
          <a:lstStyle/>
          <a:p>
            <a:r>
              <a:rPr lang="it-IT" dirty="0"/>
              <a:t>La valutazione in pratica: l’uso di indicatori</a:t>
            </a:r>
            <a:endParaRPr lang="en-US" dirty="0"/>
          </a:p>
        </p:txBody>
      </p:sp>
      <p:sp>
        <p:nvSpPr>
          <p:cNvPr id="4" name="Segnaposto numero diapositiva 3"/>
          <p:cNvSpPr>
            <a:spLocks noGrp="1"/>
          </p:cNvSpPr>
          <p:nvPr>
            <p:ph type="sldNum" sz="quarter" idx="12"/>
          </p:nvPr>
        </p:nvSpPr>
        <p:spPr/>
        <p:txBody>
          <a:bodyPr/>
          <a:lstStyle/>
          <a:p>
            <a:fld id="{F7216446-8A82-42AB-88DB-297A75627E0A}" type="slidenum">
              <a:rPr lang="en-US" smtClean="0"/>
              <a:t>30</a:t>
            </a:fld>
            <a:endParaRPr lang="en-US"/>
          </a:p>
        </p:txBody>
      </p:sp>
    </p:spTree>
    <p:extLst>
      <p:ext uri="{BB962C8B-B14F-4D97-AF65-F5344CB8AC3E}">
        <p14:creationId xmlns:p14="http://schemas.microsoft.com/office/powerpoint/2010/main" val="37438454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 e per la redistribuzione?</a:t>
            </a:r>
            <a:endParaRPr lang="en-US" dirty="0"/>
          </a:p>
        </p:txBody>
      </p:sp>
      <p:sp>
        <p:nvSpPr>
          <p:cNvPr id="3" name="Segnaposto contenuto 2"/>
          <p:cNvSpPr>
            <a:spLocks noGrp="1"/>
          </p:cNvSpPr>
          <p:nvPr>
            <p:ph idx="1"/>
          </p:nvPr>
        </p:nvSpPr>
        <p:spPr/>
        <p:txBody>
          <a:bodyPr>
            <a:normAutofit fontScale="77500" lnSpcReduction="20000"/>
          </a:bodyPr>
          <a:lstStyle/>
          <a:p>
            <a:r>
              <a:rPr lang="it-IT" dirty="0"/>
              <a:t>In questo caso si guarda molto poco alle funzioni di utilità individuali, quanto piuttosto ad </a:t>
            </a:r>
            <a:r>
              <a:rPr lang="it-IT" b="1" dirty="0"/>
              <a:t>indicatori aggregati o multidimensionali </a:t>
            </a:r>
            <a:r>
              <a:rPr lang="it-IT" dirty="0"/>
              <a:t>che riescono a cogliere le disuguaglianze in termini di reddito (</a:t>
            </a:r>
            <a:r>
              <a:rPr lang="it-IT" dirty="0">
                <a:solidFill>
                  <a:srgbClr val="FF0000"/>
                </a:solidFill>
              </a:rPr>
              <a:t>distanze tra decili di reddito</a:t>
            </a:r>
            <a:r>
              <a:rPr lang="it-IT" dirty="0"/>
              <a:t>: es. </a:t>
            </a:r>
            <a:r>
              <a:rPr lang="it-IT" b="1" dirty="0"/>
              <a:t>curva di Lorenz</a:t>
            </a:r>
            <a:r>
              <a:rPr lang="it-IT" dirty="0"/>
              <a:t> e </a:t>
            </a:r>
            <a:r>
              <a:rPr lang="it-IT" b="1" dirty="0"/>
              <a:t>Indice di </a:t>
            </a:r>
            <a:r>
              <a:rPr lang="it-IT" b="1" dirty="0" err="1"/>
              <a:t>Gini</a:t>
            </a:r>
            <a:r>
              <a:rPr lang="it-IT" dirty="0"/>
              <a:t>). In questo caso occorre però approfondire quali siano gli interventi più adatti a ridurre tali disuguaglianze.</a:t>
            </a:r>
          </a:p>
          <a:p>
            <a:r>
              <a:rPr lang="it-IT" dirty="0"/>
              <a:t>In tutti questi casi il modello ci permette una </a:t>
            </a:r>
            <a:r>
              <a:rPr lang="it-IT" b="1" dirty="0"/>
              <a:t>valutazione ex-ante</a:t>
            </a:r>
            <a:r>
              <a:rPr lang="it-IT" dirty="0"/>
              <a:t> di quelli che potrebbero essere i risultati di ipotetici interventi. </a:t>
            </a:r>
          </a:p>
          <a:p>
            <a:r>
              <a:rPr lang="it-IT" dirty="0"/>
              <a:t>Molto diffusa è anche la </a:t>
            </a:r>
            <a:r>
              <a:rPr lang="it-IT" b="1" dirty="0"/>
              <a:t>valutazione ex-post </a:t>
            </a:r>
            <a:r>
              <a:rPr lang="it-IT" dirty="0"/>
              <a:t>delle politiche che si riassume nella domanda: cosa sarebbe accaduto se la misura di PE non fosse stata messa in campo? Si tratta di un modo diverso di presentare gli stessi risultati… e i cambiamenti strutturali che intervengono in conseguenza delle politiche? (critica di Lucas)</a:t>
            </a:r>
          </a:p>
          <a:p>
            <a:r>
              <a:rPr lang="it-IT" dirty="0"/>
              <a:t>Un’alternativa molto usata nell’ultimo decennio per risolvere questo problema è </a:t>
            </a:r>
            <a:r>
              <a:rPr lang="it-IT" dirty="0">
                <a:solidFill>
                  <a:srgbClr val="FF0000"/>
                </a:solidFill>
              </a:rPr>
              <a:t>l’analisi controfattuale</a:t>
            </a:r>
            <a:r>
              <a:rPr lang="it-IT" dirty="0"/>
              <a:t>: si opera un esperimento naturale o controllato, nel quale un gruppo di individui molto simile (gruppo di controllo) a quello di coloro che sono sottoposti ad intervento (gruppo dei trattati) viene confrontato per studiarne l’evoluzione. </a:t>
            </a:r>
            <a:r>
              <a:rPr lang="it-IT" u="sng" dirty="0"/>
              <a:t>Le differenze rappresentano gli effetti della politica</a:t>
            </a:r>
            <a:r>
              <a:rPr lang="it-IT" dirty="0"/>
              <a:t>.</a:t>
            </a:r>
            <a:endParaRPr lang="en-US" dirty="0"/>
          </a:p>
        </p:txBody>
      </p:sp>
      <p:sp>
        <p:nvSpPr>
          <p:cNvPr id="5" name="Segnaposto numero diapositiva 4"/>
          <p:cNvSpPr>
            <a:spLocks noGrp="1"/>
          </p:cNvSpPr>
          <p:nvPr>
            <p:ph type="sldNum" sz="quarter" idx="12"/>
          </p:nvPr>
        </p:nvSpPr>
        <p:spPr/>
        <p:txBody>
          <a:bodyPr/>
          <a:lstStyle/>
          <a:p>
            <a:fld id="{F7216446-8A82-42AB-88DB-297A75627E0A}" type="slidenum">
              <a:rPr lang="en-US" smtClean="0"/>
              <a:t>31</a:t>
            </a:fld>
            <a:endParaRPr lang="en-US"/>
          </a:p>
        </p:txBody>
      </p:sp>
    </p:spTree>
    <p:extLst>
      <p:ext uri="{BB962C8B-B14F-4D97-AF65-F5344CB8AC3E}">
        <p14:creationId xmlns:p14="http://schemas.microsoft.com/office/powerpoint/2010/main" val="11136760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Ed </a:t>
            </a:r>
            <a:r>
              <a:rPr lang="it-IT"/>
              <a:t>in pratica?</a:t>
            </a:r>
            <a:endParaRPr lang="en-US"/>
          </a:p>
        </p:txBody>
      </p:sp>
      <p:sp>
        <p:nvSpPr>
          <p:cNvPr id="3" name="Segnaposto contenuto 2"/>
          <p:cNvSpPr>
            <a:spLocks noGrp="1"/>
          </p:cNvSpPr>
          <p:nvPr>
            <p:ph idx="1"/>
          </p:nvPr>
        </p:nvSpPr>
        <p:spPr>
          <a:xfrm>
            <a:off x="838200" y="1825624"/>
            <a:ext cx="10515600" cy="4831208"/>
          </a:xfrm>
        </p:spPr>
        <p:txBody>
          <a:bodyPr>
            <a:normAutofit fontScale="85000" lnSpcReduction="20000"/>
          </a:bodyPr>
          <a:lstStyle/>
          <a:p>
            <a:r>
              <a:rPr lang="it-IT" sz="2400" dirty="0">
                <a:solidFill>
                  <a:srgbClr val="FF0000"/>
                </a:solidFill>
              </a:rPr>
              <a:t>Si usano indicatori molto aggregati </a:t>
            </a:r>
            <a:r>
              <a:rPr lang="it-IT" sz="2400" dirty="0"/>
              <a:t>e le </a:t>
            </a:r>
            <a:r>
              <a:rPr lang="it-IT" sz="2400" dirty="0">
                <a:solidFill>
                  <a:srgbClr val="FF0000"/>
                </a:solidFill>
              </a:rPr>
              <a:t>loro variazioni </a:t>
            </a:r>
            <a:r>
              <a:rPr lang="it-IT" sz="2400" dirty="0"/>
              <a:t>(PIL, Occupazione, deviazioni da un certo livello di reddito…)</a:t>
            </a:r>
          </a:p>
          <a:p>
            <a:r>
              <a:rPr lang="it-IT" sz="2400" dirty="0"/>
              <a:t>A cui più di recente e sotto la scorta di critiche importanti (Sen, </a:t>
            </a:r>
            <a:r>
              <a:rPr lang="it-IT" sz="2400" dirty="0" err="1"/>
              <a:t>Atkinson</a:t>
            </a:r>
            <a:r>
              <a:rPr lang="it-IT" sz="2400" dirty="0"/>
              <a:t>, </a:t>
            </a:r>
            <a:r>
              <a:rPr lang="it-IT" sz="2400" dirty="0" err="1"/>
              <a:t>Stiglitz</a:t>
            </a:r>
            <a:r>
              <a:rPr lang="it-IT" sz="2400" dirty="0"/>
              <a:t>…) si sono aggiunti indicatori multidimensionali come </a:t>
            </a:r>
            <a:r>
              <a:rPr lang="it-IT" sz="2400" dirty="0">
                <a:hlinkClick r:id="rId2"/>
              </a:rPr>
              <a:t>l’Indice di Sviluppo Umano</a:t>
            </a:r>
            <a:r>
              <a:rPr lang="it-IT" sz="2400" dirty="0"/>
              <a:t>, comunque basato sul PNL:</a:t>
            </a:r>
          </a:p>
          <a:p>
            <a:pPr marL="0" indent="0">
              <a:buNone/>
            </a:pPr>
            <a:endParaRPr lang="it-IT" sz="2400" dirty="0"/>
          </a:p>
          <a:p>
            <a:pPr marL="0" indent="0">
              <a:buNone/>
            </a:pPr>
            <a:endParaRPr lang="it-IT" sz="2400" dirty="0"/>
          </a:p>
          <a:p>
            <a:pPr marL="0" indent="0">
              <a:buNone/>
            </a:pPr>
            <a:endParaRPr lang="it-IT" sz="2400" dirty="0"/>
          </a:p>
          <a:p>
            <a:pPr marL="0" indent="0">
              <a:buNone/>
            </a:pPr>
            <a:endParaRPr lang="it-IT" sz="2400" dirty="0"/>
          </a:p>
          <a:p>
            <a:pPr marL="0" indent="0">
              <a:buNone/>
            </a:pPr>
            <a:endParaRPr lang="it-IT" sz="2400" dirty="0"/>
          </a:p>
          <a:p>
            <a:r>
              <a:rPr lang="it-IT" sz="2400" dirty="0"/>
              <a:t>Volti al raggiungimento di un set di obiettivi fissati dalle Nazioni Unite: gli </a:t>
            </a:r>
            <a:r>
              <a:rPr lang="it-IT" sz="2400" dirty="0">
                <a:hlinkClick r:id="rId3"/>
              </a:rPr>
              <a:t>SDG</a:t>
            </a:r>
            <a:r>
              <a:rPr lang="it-IT" sz="2400" dirty="0"/>
              <a:t> usati come base nelle analisi della Commissione Europea e richiamate in Italia dal </a:t>
            </a:r>
            <a:r>
              <a:rPr lang="it-IT" sz="2400" dirty="0">
                <a:hlinkClick r:id="rId4"/>
              </a:rPr>
              <a:t>BES</a:t>
            </a:r>
            <a:r>
              <a:rPr lang="it-IT" sz="2400" dirty="0"/>
              <a:t> e usate nel </a:t>
            </a:r>
            <a:r>
              <a:rPr lang="it-IT" sz="2400" dirty="0">
                <a:hlinkClick r:id="rId5"/>
              </a:rPr>
              <a:t>DEF</a:t>
            </a:r>
            <a:r>
              <a:rPr lang="it-IT" sz="2400" dirty="0"/>
              <a:t> (PP. 2 e 8), nel programma PNR e nel PNRR (Piano Nazionale di Ripresa e Resilienza)</a:t>
            </a:r>
          </a:p>
          <a:p>
            <a:r>
              <a:rPr lang="it-IT" sz="2400" dirty="0"/>
              <a:t>In ambito europeo invece, la valutazione delle politiche di intervento avviene con l’impiego di indicatori semplici o multidimensionali e con i metodi classici della valutazione ex-ante, in itinere ed ex-post che si estende a tutto il processo del programma (es. quota di giovani e donne occupate, aumento del prodotto, aumento degli investimenti…)</a:t>
            </a:r>
            <a:endParaRPr lang="en-US" sz="2400" dirty="0"/>
          </a:p>
        </p:txBody>
      </p:sp>
      <p:pic>
        <p:nvPicPr>
          <p:cNvPr id="1026" name="Picture 2" descr="http://hdr.undp.org/sites/default/files/hdi_202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7599" y="2971434"/>
            <a:ext cx="8359585" cy="1588438"/>
          </a:xfrm>
          <a:prstGeom prst="rect">
            <a:avLst/>
          </a:prstGeom>
          <a:noFill/>
          <a:extLst>
            <a:ext uri="{909E8E84-426E-40DD-AFC4-6F175D3DCCD1}">
              <a14:hiddenFill xmlns:a14="http://schemas.microsoft.com/office/drawing/2010/main">
                <a:solidFill>
                  <a:srgbClr val="FFFFFF"/>
                </a:solidFill>
              </a14:hiddenFill>
            </a:ext>
          </a:extLst>
        </p:spPr>
      </p:pic>
      <p:sp>
        <p:nvSpPr>
          <p:cNvPr id="5" name="Segnaposto numero diapositiva 4"/>
          <p:cNvSpPr>
            <a:spLocks noGrp="1"/>
          </p:cNvSpPr>
          <p:nvPr>
            <p:ph type="sldNum" sz="quarter" idx="12"/>
          </p:nvPr>
        </p:nvSpPr>
        <p:spPr/>
        <p:txBody>
          <a:bodyPr/>
          <a:lstStyle/>
          <a:p>
            <a:fld id="{F7216446-8A82-42AB-88DB-297A75627E0A}" type="slidenum">
              <a:rPr lang="en-US" smtClean="0"/>
              <a:t>32</a:t>
            </a:fld>
            <a:endParaRPr lang="en-US"/>
          </a:p>
        </p:txBody>
      </p:sp>
      <p:sp>
        <p:nvSpPr>
          <p:cNvPr id="4" name="Esplosione: 8 punte 3">
            <a:extLst>
              <a:ext uri="{FF2B5EF4-FFF2-40B4-BE49-F238E27FC236}">
                <a16:creationId xmlns:a16="http://schemas.microsoft.com/office/drawing/2014/main" id="{12FD9BCE-DDED-42A7-BAF2-B64B42EBA79D}"/>
              </a:ext>
            </a:extLst>
          </p:cNvPr>
          <p:cNvSpPr/>
          <p:nvPr/>
        </p:nvSpPr>
        <p:spPr>
          <a:xfrm>
            <a:off x="602614" y="2893481"/>
            <a:ext cx="2048256" cy="1744344"/>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Benessere</a:t>
            </a:r>
          </a:p>
        </p:txBody>
      </p:sp>
    </p:spTree>
    <p:extLst>
      <p:ext uri="{BB962C8B-B14F-4D97-AF65-F5344CB8AC3E}">
        <p14:creationId xmlns:p14="http://schemas.microsoft.com/office/powerpoint/2010/main" val="253674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Un inciso: la valutazione delle politiche europee</a:t>
            </a:r>
            <a:endParaRPr lang="en-US" dirty="0"/>
          </a:p>
        </p:txBody>
      </p:sp>
      <p:sp>
        <p:nvSpPr>
          <p:cNvPr id="6" name="Segnaposto testo 5"/>
          <p:cNvSpPr>
            <a:spLocks noGrp="1"/>
          </p:cNvSpPr>
          <p:nvPr>
            <p:ph type="body" idx="1"/>
          </p:nvPr>
        </p:nvSpPr>
        <p:spPr/>
        <p:txBody>
          <a:bodyPr/>
          <a:lstStyle/>
          <a:p>
            <a:r>
              <a:rPr lang="it-IT" dirty="0"/>
              <a:t>Fonte bibliografica:</a:t>
            </a:r>
          </a:p>
          <a:p>
            <a:r>
              <a:rPr lang="it-IT" dirty="0"/>
              <a:t>M. Palumbo, 2005; La valutazione delle politiche europee, Studi di Sociologia, 43 (3), pp. 237-265</a:t>
            </a:r>
            <a:endParaRPr lang="en-US" dirty="0"/>
          </a:p>
        </p:txBody>
      </p:sp>
      <p:sp>
        <p:nvSpPr>
          <p:cNvPr id="4" name="Segnaposto numero diapositiva 3"/>
          <p:cNvSpPr>
            <a:spLocks noGrp="1"/>
          </p:cNvSpPr>
          <p:nvPr>
            <p:ph type="sldNum" sz="quarter" idx="12"/>
          </p:nvPr>
        </p:nvSpPr>
        <p:spPr/>
        <p:txBody>
          <a:bodyPr/>
          <a:lstStyle/>
          <a:p>
            <a:fld id="{F7216446-8A82-42AB-88DB-297A75627E0A}" type="slidenum">
              <a:rPr lang="en-US" smtClean="0"/>
              <a:t>33</a:t>
            </a:fld>
            <a:endParaRPr lang="en-US"/>
          </a:p>
        </p:txBody>
      </p:sp>
    </p:spTree>
    <p:extLst>
      <p:ext uri="{BB962C8B-B14F-4D97-AF65-F5344CB8AC3E}">
        <p14:creationId xmlns:p14="http://schemas.microsoft.com/office/powerpoint/2010/main" val="31538846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br>
              <a:rPr lang="it-IT"/>
            </a:br>
            <a:endParaRPr lang="en-US" sz="2700" dirty="0"/>
          </a:p>
        </p:txBody>
      </p:sp>
      <p:sp>
        <p:nvSpPr>
          <p:cNvPr id="3" name="Segnaposto contenuto 2"/>
          <p:cNvSpPr>
            <a:spLocks noGrp="1"/>
          </p:cNvSpPr>
          <p:nvPr>
            <p:ph idx="1"/>
          </p:nvPr>
        </p:nvSpPr>
        <p:spPr/>
        <p:txBody>
          <a:bodyPr>
            <a:normAutofit/>
          </a:bodyPr>
          <a:lstStyle/>
          <a:p>
            <a:r>
              <a:rPr lang="it-IT" dirty="0"/>
              <a:t>Le valutazioni avvengono in tre fasi:</a:t>
            </a:r>
          </a:p>
          <a:p>
            <a:r>
              <a:rPr lang="it-IT" b="1" i="1" dirty="0"/>
              <a:t>ex ante </a:t>
            </a:r>
            <a:r>
              <a:rPr lang="it-IT" dirty="0"/>
              <a:t>per individuare l’alternativa preferibile</a:t>
            </a:r>
          </a:p>
          <a:p>
            <a:r>
              <a:rPr lang="it-IT" b="1" i="1" dirty="0"/>
              <a:t>in itinere </a:t>
            </a:r>
            <a:r>
              <a:rPr lang="it-IT" dirty="0"/>
              <a:t>per controllare la conformità rispetto alle ipotesi iniziali - ma anche per monitorare il mantenimento dei livelli di efficacia previsti, in presenza di modificazioni del programma </a:t>
            </a:r>
            <a:r>
              <a:rPr lang="en-US" dirty="0"/>
              <a:t>iniziale</a:t>
            </a:r>
          </a:p>
          <a:p>
            <a:r>
              <a:rPr lang="it-IT" b="1" i="1" dirty="0"/>
              <a:t>ex post </a:t>
            </a:r>
            <a:r>
              <a:rPr lang="it-IT" dirty="0"/>
              <a:t>per verificare il grado di raggiungimento degli </a:t>
            </a:r>
            <a:r>
              <a:rPr lang="en-US" dirty="0"/>
              <a:t>obiettivi iniziali</a:t>
            </a:r>
          </a:p>
        </p:txBody>
      </p:sp>
      <p:sp>
        <p:nvSpPr>
          <p:cNvPr id="12" name="Segnaposto numero diapositiva 11"/>
          <p:cNvSpPr>
            <a:spLocks noGrp="1"/>
          </p:cNvSpPr>
          <p:nvPr>
            <p:ph type="sldNum" sz="quarter" idx="12"/>
          </p:nvPr>
        </p:nvSpPr>
        <p:spPr/>
        <p:txBody>
          <a:bodyPr/>
          <a:lstStyle/>
          <a:p>
            <a:fld id="{F7216446-8A82-42AB-88DB-297A75627E0A}" type="slidenum">
              <a:rPr lang="en-US" smtClean="0"/>
              <a:t>34</a:t>
            </a:fld>
            <a:endParaRPr lang="en-US"/>
          </a:p>
        </p:txBody>
      </p:sp>
      <p:grpSp>
        <p:nvGrpSpPr>
          <p:cNvPr id="4" name="Group 13"/>
          <p:cNvGrpSpPr>
            <a:grpSpLocks/>
          </p:cNvGrpSpPr>
          <p:nvPr/>
        </p:nvGrpSpPr>
        <p:grpSpPr bwMode="auto">
          <a:xfrm>
            <a:off x="1337636" y="4578837"/>
            <a:ext cx="9144000" cy="1514475"/>
            <a:chOff x="0" y="1728"/>
            <a:chExt cx="5760" cy="954"/>
          </a:xfrm>
        </p:grpSpPr>
        <p:sp>
          <p:nvSpPr>
            <p:cNvPr id="5" name="AutoShape 11"/>
            <p:cNvSpPr>
              <a:spLocks noChangeArrowheads="1"/>
            </p:cNvSpPr>
            <p:nvPr/>
          </p:nvSpPr>
          <p:spPr bwMode="gray">
            <a:xfrm>
              <a:off x="0" y="1728"/>
              <a:ext cx="5760" cy="954"/>
            </a:xfrm>
            <a:prstGeom prst="homePlate">
              <a:avLst>
                <a:gd name="adj" fmla="val 33235"/>
              </a:avLst>
            </a:prstGeom>
            <a:solidFill>
              <a:schemeClr val="tx1">
                <a:alpha val="1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eaLnBrk="1" hangingPunct="1">
                <a:spcBef>
                  <a:spcPct val="0"/>
                </a:spcBef>
                <a:buClrTx/>
                <a:buFontTx/>
                <a:buNone/>
              </a:pPr>
              <a:endParaRPr lang="fr-FR" altLang="en-US"/>
            </a:p>
          </p:txBody>
        </p:sp>
        <p:sp>
          <p:nvSpPr>
            <p:cNvPr id="6" name="AutoShape 8"/>
            <p:cNvSpPr>
              <a:spLocks noChangeArrowheads="1"/>
            </p:cNvSpPr>
            <p:nvPr/>
          </p:nvSpPr>
          <p:spPr bwMode="gray">
            <a:xfrm>
              <a:off x="295" y="1865"/>
              <a:ext cx="907" cy="680"/>
            </a:xfrm>
            <a:prstGeom prst="roundRect">
              <a:avLst>
                <a:gd name="adj" fmla="val 13727"/>
              </a:avLst>
            </a:prstGeom>
            <a:solidFill>
              <a:srgbClr val="2F797D"/>
            </a:solidFill>
            <a:ln w="12700" algn="ctr">
              <a:solidFill>
                <a:schemeClr val="bg1"/>
              </a:solidFill>
              <a:round/>
              <a:headEnd/>
              <a:tailEnd/>
            </a:ln>
          </p:spPr>
          <p:txBody>
            <a:bodyPr lIns="0" rIns="0" anchor="ctr"/>
            <a:lstStyle>
              <a:lvl1pPr marL="3175">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algn="ctr">
                <a:spcBef>
                  <a:spcPct val="0"/>
                </a:spcBef>
                <a:buClrTx/>
                <a:buFontTx/>
                <a:buNone/>
              </a:pPr>
              <a:r>
                <a:rPr lang="fr-BE" altLang="en-US" sz="1600" b="1" dirty="0" err="1">
                  <a:solidFill>
                    <a:schemeClr val="bg1"/>
                  </a:solidFill>
                </a:rPr>
                <a:t>Quadro</a:t>
              </a:r>
              <a:r>
                <a:rPr lang="fr-BE" altLang="en-US" sz="1600" b="1" dirty="0">
                  <a:solidFill>
                    <a:schemeClr val="bg1"/>
                  </a:solidFill>
                </a:rPr>
                <a:t> </a:t>
              </a:r>
              <a:r>
                <a:rPr lang="fr-BE" altLang="en-US" sz="1600" b="1" dirty="0" err="1">
                  <a:solidFill>
                    <a:schemeClr val="bg1"/>
                  </a:solidFill>
                </a:rPr>
                <a:t>strategico</a:t>
              </a:r>
              <a:r>
                <a:rPr lang="fr-BE" altLang="en-US" sz="1600" b="1" dirty="0">
                  <a:solidFill>
                    <a:schemeClr val="bg1"/>
                  </a:solidFill>
                </a:rPr>
                <a:t> </a:t>
              </a:r>
              <a:r>
                <a:rPr lang="fr-BE" altLang="en-US" sz="1600" b="1" dirty="0" err="1">
                  <a:solidFill>
                    <a:schemeClr val="bg1"/>
                  </a:solidFill>
                </a:rPr>
                <a:t>comune</a:t>
              </a:r>
              <a:endParaRPr lang="fr-FR" altLang="en-US" sz="1600" b="1" dirty="0">
                <a:solidFill>
                  <a:schemeClr val="bg1"/>
                </a:solidFill>
              </a:endParaRPr>
            </a:p>
          </p:txBody>
        </p:sp>
        <p:sp>
          <p:nvSpPr>
            <p:cNvPr id="7" name="AutoShape 9"/>
            <p:cNvSpPr>
              <a:spLocks noChangeArrowheads="1"/>
            </p:cNvSpPr>
            <p:nvPr/>
          </p:nvSpPr>
          <p:spPr bwMode="gray">
            <a:xfrm>
              <a:off x="1296" y="1865"/>
              <a:ext cx="991" cy="680"/>
            </a:xfrm>
            <a:prstGeom prst="roundRect">
              <a:avLst>
                <a:gd name="adj" fmla="val 13727"/>
              </a:avLst>
            </a:prstGeom>
            <a:solidFill>
              <a:schemeClr val="hlink"/>
            </a:solidFill>
            <a:ln w="12700" algn="ctr">
              <a:solidFill>
                <a:schemeClr val="bg1"/>
              </a:solidFill>
              <a:round/>
              <a:headEnd/>
              <a:tailEnd/>
            </a:ln>
          </p:spPr>
          <p:txBody>
            <a:bodyPr lIns="0" rIns="0" anchor="ctr"/>
            <a:lstStyle>
              <a:lvl1pPr marL="3175">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algn="ctr">
                <a:spcBef>
                  <a:spcPct val="0"/>
                </a:spcBef>
                <a:buClrTx/>
                <a:buFontTx/>
                <a:buNone/>
              </a:pPr>
              <a:r>
                <a:rPr lang="fr-FR" altLang="en-US" sz="1600" b="1">
                  <a:solidFill>
                    <a:schemeClr val="bg1"/>
                  </a:solidFill>
                </a:rPr>
                <a:t>Accordi di partenariato</a:t>
              </a:r>
            </a:p>
          </p:txBody>
        </p:sp>
        <p:sp>
          <p:nvSpPr>
            <p:cNvPr id="8" name="AutoShape 10"/>
            <p:cNvSpPr>
              <a:spLocks noChangeArrowheads="1"/>
            </p:cNvSpPr>
            <p:nvPr/>
          </p:nvSpPr>
          <p:spPr bwMode="gray">
            <a:xfrm>
              <a:off x="2381" y="1865"/>
              <a:ext cx="907" cy="680"/>
            </a:xfrm>
            <a:prstGeom prst="roundRect">
              <a:avLst>
                <a:gd name="adj" fmla="val 13727"/>
              </a:avLst>
            </a:prstGeom>
            <a:solidFill>
              <a:schemeClr val="accent2"/>
            </a:solidFill>
            <a:ln w="12700" algn="ctr">
              <a:solidFill>
                <a:schemeClr val="bg1"/>
              </a:solidFill>
              <a:round/>
              <a:headEnd/>
              <a:tailEnd/>
            </a:ln>
          </p:spPr>
          <p:txBody>
            <a:bodyPr lIns="0" rIns="0" anchor="ctr"/>
            <a:lstStyle>
              <a:lvl1pPr marL="3175">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algn="ctr">
                <a:spcBef>
                  <a:spcPct val="0"/>
                </a:spcBef>
                <a:buClrTx/>
                <a:buFontTx/>
                <a:buNone/>
              </a:pPr>
              <a:r>
                <a:rPr lang="de-DE" altLang="en-US" sz="1600" b="1" dirty="0" err="1">
                  <a:solidFill>
                    <a:schemeClr val="bg1"/>
                  </a:solidFill>
                </a:rPr>
                <a:t>Programmi</a:t>
              </a:r>
              <a:r>
                <a:rPr lang="de-DE" altLang="en-US" sz="1600" b="1" dirty="0">
                  <a:solidFill>
                    <a:schemeClr val="bg1"/>
                  </a:solidFill>
                </a:rPr>
                <a:t> </a:t>
              </a:r>
              <a:r>
                <a:rPr lang="de-DE" altLang="en-US" sz="1600" b="1" dirty="0" err="1">
                  <a:solidFill>
                    <a:schemeClr val="bg1"/>
                  </a:solidFill>
                </a:rPr>
                <a:t>operativi</a:t>
              </a:r>
              <a:endParaRPr lang="de-DE" altLang="en-US" sz="1600" b="1" dirty="0">
                <a:solidFill>
                  <a:schemeClr val="bg1"/>
                </a:solidFill>
              </a:endParaRPr>
            </a:p>
          </p:txBody>
        </p:sp>
        <p:sp>
          <p:nvSpPr>
            <p:cNvPr id="9" name="AutoShape 10"/>
            <p:cNvSpPr>
              <a:spLocks noChangeArrowheads="1"/>
            </p:cNvSpPr>
            <p:nvPr/>
          </p:nvSpPr>
          <p:spPr bwMode="gray">
            <a:xfrm>
              <a:off x="3424" y="1865"/>
              <a:ext cx="907" cy="680"/>
            </a:xfrm>
            <a:prstGeom prst="roundRect">
              <a:avLst>
                <a:gd name="adj" fmla="val 13727"/>
              </a:avLst>
            </a:prstGeom>
            <a:solidFill>
              <a:srgbClr val="FF9900"/>
            </a:solidFill>
            <a:ln w="12700" algn="ctr">
              <a:solidFill>
                <a:schemeClr val="bg1"/>
              </a:solidFill>
              <a:round/>
              <a:headEnd/>
              <a:tailEnd/>
            </a:ln>
          </p:spPr>
          <p:txBody>
            <a:bodyPr lIns="0" rIns="0" anchor="ctr"/>
            <a:lstStyle>
              <a:lvl1pPr marL="3175">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algn="ctr">
                <a:spcBef>
                  <a:spcPct val="0"/>
                </a:spcBef>
                <a:buClrTx/>
                <a:buFontTx/>
                <a:buNone/>
              </a:pPr>
              <a:r>
                <a:rPr lang="de-DE" altLang="en-US" sz="1400" b="1" dirty="0" err="1">
                  <a:solidFill>
                    <a:schemeClr val="bg1"/>
                  </a:solidFill>
                </a:rPr>
                <a:t>Gestione</a:t>
              </a:r>
              <a:r>
                <a:rPr lang="de-DE" altLang="en-US" sz="1400" b="1" dirty="0">
                  <a:solidFill>
                    <a:schemeClr val="bg1"/>
                  </a:solidFill>
                </a:rPr>
                <a:t> </a:t>
              </a:r>
              <a:r>
                <a:rPr lang="de-DE" altLang="en-US" sz="1400" b="1" dirty="0" err="1">
                  <a:solidFill>
                    <a:schemeClr val="bg1"/>
                  </a:solidFill>
                </a:rPr>
                <a:t>dei</a:t>
              </a:r>
              <a:r>
                <a:rPr lang="de-DE" altLang="en-US" sz="1400" b="1" dirty="0">
                  <a:solidFill>
                    <a:schemeClr val="bg1"/>
                  </a:solidFill>
                </a:rPr>
                <a:t> </a:t>
              </a:r>
              <a:r>
                <a:rPr lang="de-DE" altLang="en-US" sz="1400" b="1" dirty="0" err="1">
                  <a:solidFill>
                    <a:schemeClr val="bg1"/>
                  </a:solidFill>
                </a:rPr>
                <a:t>programmi</a:t>
              </a:r>
              <a:r>
                <a:rPr lang="de-DE" altLang="en-US" sz="1400" b="1" dirty="0">
                  <a:solidFill>
                    <a:schemeClr val="bg1"/>
                  </a:solidFill>
                </a:rPr>
                <a:t>/</a:t>
              </a:r>
              <a:br>
                <a:rPr lang="de-DE" altLang="en-US" sz="1400" b="1" dirty="0">
                  <a:solidFill>
                    <a:schemeClr val="bg1"/>
                  </a:solidFill>
                </a:rPr>
              </a:br>
              <a:r>
                <a:rPr lang="de-DE" altLang="en-US" sz="1400" b="1" dirty="0" err="1">
                  <a:solidFill>
                    <a:schemeClr val="bg1"/>
                  </a:solidFill>
                </a:rPr>
                <a:t>Selezione</a:t>
              </a:r>
              <a:r>
                <a:rPr lang="de-DE" altLang="en-US" sz="1400" b="1" dirty="0">
                  <a:solidFill>
                    <a:schemeClr val="bg1"/>
                  </a:solidFill>
                </a:rPr>
                <a:t> </a:t>
              </a:r>
              <a:r>
                <a:rPr lang="de-DE" altLang="en-US" sz="1400" b="1" dirty="0" err="1">
                  <a:solidFill>
                    <a:schemeClr val="bg1"/>
                  </a:solidFill>
                </a:rPr>
                <a:t>dei</a:t>
              </a:r>
              <a:r>
                <a:rPr lang="de-DE" altLang="en-US" sz="1400" b="1" dirty="0">
                  <a:solidFill>
                    <a:schemeClr val="bg1"/>
                  </a:solidFill>
                </a:rPr>
                <a:t> </a:t>
              </a:r>
              <a:r>
                <a:rPr lang="de-DE" altLang="en-US" sz="1400" b="1" dirty="0" err="1">
                  <a:solidFill>
                    <a:schemeClr val="bg1"/>
                  </a:solidFill>
                </a:rPr>
                <a:t>progetti</a:t>
              </a:r>
              <a:endParaRPr lang="de-DE" altLang="en-US" sz="1400" b="1" dirty="0">
                <a:solidFill>
                  <a:schemeClr val="bg1"/>
                </a:solidFill>
              </a:endParaRPr>
            </a:p>
          </p:txBody>
        </p:sp>
        <p:sp>
          <p:nvSpPr>
            <p:cNvPr id="10" name="AutoShape 10"/>
            <p:cNvSpPr>
              <a:spLocks noChangeArrowheads="1"/>
            </p:cNvSpPr>
            <p:nvPr/>
          </p:nvSpPr>
          <p:spPr bwMode="gray">
            <a:xfrm>
              <a:off x="4468" y="1865"/>
              <a:ext cx="1021" cy="680"/>
            </a:xfrm>
            <a:prstGeom prst="roundRect">
              <a:avLst>
                <a:gd name="adj" fmla="val 13727"/>
              </a:avLst>
            </a:prstGeom>
            <a:solidFill>
              <a:schemeClr val="folHlink"/>
            </a:solidFill>
            <a:ln w="12700" algn="ctr">
              <a:solidFill>
                <a:schemeClr val="bg1"/>
              </a:solidFill>
              <a:round/>
              <a:headEnd/>
              <a:tailEnd/>
            </a:ln>
          </p:spPr>
          <p:txBody>
            <a:bodyPr lIns="0" rIns="0" anchor="ctr"/>
            <a:lstStyle>
              <a:lvl1pPr marL="3175">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algn="ctr">
                <a:spcBef>
                  <a:spcPct val="0"/>
                </a:spcBef>
                <a:buClrTx/>
                <a:buFontTx/>
                <a:buNone/>
              </a:pPr>
              <a:r>
                <a:rPr lang="de-DE" altLang="en-US" sz="1600" b="1" dirty="0" err="1">
                  <a:solidFill>
                    <a:schemeClr val="bg1"/>
                  </a:solidFill>
                </a:rPr>
                <a:t>Monitoraggio</a:t>
              </a:r>
              <a:r>
                <a:rPr lang="de-DE" altLang="en-US" sz="1600" b="1" dirty="0">
                  <a:solidFill>
                    <a:schemeClr val="bg1"/>
                  </a:solidFill>
                </a:rPr>
                <a:t>/</a:t>
              </a:r>
              <a:br>
                <a:rPr lang="de-DE" altLang="en-US" sz="1600" b="1" dirty="0">
                  <a:solidFill>
                    <a:schemeClr val="bg1"/>
                  </a:solidFill>
                </a:rPr>
              </a:br>
              <a:r>
                <a:rPr lang="de-DE" altLang="en-US" sz="1600" b="1" dirty="0" err="1">
                  <a:solidFill>
                    <a:schemeClr val="bg1"/>
                  </a:solidFill>
                </a:rPr>
                <a:t>Relazione</a:t>
              </a:r>
              <a:r>
                <a:rPr lang="de-DE" altLang="en-US" sz="1600" b="1" dirty="0">
                  <a:solidFill>
                    <a:schemeClr val="bg1"/>
                  </a:solidFill>
                </a:rPr>
                <a:t> </a:t>
              </a:r>
              <a:r>
                <a:rPr lang="de-DE" altLang="en-US" sz="1600" b="1" dirty="0" err="1">
                  <a:solidFill>
                    <a:schemeClr val="bg1"/>
                  </a:solidFill>
                </a:rPr>
                <a:t>annuale</a:t>
              </a:r>
              <a:endParaRPr lang="de-DE" altLang="en-US" sz="1600" b="1" dirty="0">
                <a:solidFill>
                  <a:schemeClr val="bg1"/>
                </a:solidFill>
              </a:endParaRPr>
            </a:p>
          </p:txBody>
        </p:sp>
      </p:grpSp>
      <p:sp>
        <p:nvSpPr>
          <p:cNvPr id="19" name="CasellaDiTesto 18"/>
          <p:cNvSpPr txBox="1"/>
          <p:nvPr/>
        </p:nvSpPr>
        <p:spPr>
          <a:xfrm>
            <a:off x="941832" y="230188"/>
            <a:ext cx="9454896" cy="1200329"/>
          </a:xfrm>
          <a:prstGeom prst="rect">
            <a:avLst/>
          </a:prstGeom>
          <a:noFill/>
        </p:spPr>
        <p:txBody>
          <a:bodyPr wrap="square" rtlCol="0">
            <a:spAutoFit/>
          </a:bodyPr>
          <a:lstStyle/>
          <a:p>
            <a:r>
              <a:rPr lang="it-IT" sz="3600" dirty="0"/>
              <a:t>La valutazione delle politiche europee: definizioni e procedure</a:t>
            </a:r>
            <a:endParaRPr lang="en-US" sz="3600" dirty="0"/>
          </a:p>
        </p:txBody>
      </p:sp>
    </p:spTree>
    <p:extLst>
      <p:ext uri="{BB962C8B-B14F-4D97-AF65-F5344CB8AC3E}">
        <p14:creationId xmlns:p14="http://schemas.microsoft.com/office/powerpoint/2010/main" val="105431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Left)">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ttangolo con angoli arrotondati 88">
            <a:extLst>
              <a:ext uri="{FF2B5EF4-FFF2-40B4-BE49-F238E27FC236}">
                <a16:creationId xmlns:a16="http://schemas.microsoft.com/office/drawing/2014/main" id="{495CB42B-BECC-4706-9EB0-B215CE7BD567}"/>
              </a:ext>
            </a:extLst>
          </p:cNvPr>
          <p:cNvSpPr/>
          <p:nvPr/>
        </p:nvSpPr>
        <p:spPr>
          <a:xfrm>
            <a:off x="4456240" y="3377808"/>
            <a:ext cx="2670175" cy="415034"/>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600">
                <a:solidFill>
                  <a:schemeClr val="bg1"/>
                </a:solidFill>
              </a:rPr>
              <a:t>RIQUALIFICAZIONE URBANA</a:t>
            </a:r>
            <a:endParaRPr lang="it-IT" sz="1600" dirty="0">
              <a:solidFill>
                <a:schemeClr val="bg1"/>
              </a:solidFill>
            </a:endParaRPr>
          </a:p>
        </p:txBody>
      </p:sp>
      <p:sp>
        <p:nvSpPr>
          <p:cNvPr id="4" name="Titolo 3"/>
          <p:cNvSpPr>
            <a:spLocks noGrp="1"/>
          </p:cNvSpPr>
          <p:nvPr>
            <p:ph type="title"/>
          </p:nvPr>
        </p:nvSpPr>
        <p:spPr/>
        <p:txBody>
          <a:bodyPr/>
          <a:lstStyle/>
          <a:p>
            <a:r>
              <a:rPr lang="it-IT" dirty="0"/>
              <a:t>Obiettivi strategici Politica Europea 2014-20 e 2021-27</a:t>
            </a:r>
            <a:endParaRPr lang="en-US" dirty="0"/>
          </a:p>
        </p:txBody>
      </p:sp>
      <p:sp>
        <p:nvSpPr>
          <p:cNvPr id="84" name="Segnaposto contenuto 83"/>
          <p:cNvSpPr>
            <a:spLocks noGrp="1"/>
          </p:cNvSpPr>
          <p:nvPr>
            <p:ph idx="1"/>
          </p:nvPr>
        </p:nvSpPr>
        <p:spPr>
          <a:xfrm>
            <a:off x="838200" y="4151375"/>
            <a:ext cx="10515600" cy="1600201"/>
          </a:xfrm>
        </p:spPr>
        <p:txBody>
          <a:bodyPr>
            <a:normAutofit lnSpcReduction="10000"/>
          </a:bodyPr>
          <a:lstStyle/>
          <a:p>
            <a:r>
              <a:rPr lang="it-IT" dirty="0"/>
              <a:t>La valutazione è il risultato di:</a:t>
            </a:r>
            <a:endParaRPr lang="pt-BR" dirty="0"/>
          </a:p>
          <a:p>
            <a:pPr lvl="1"/>
            <a:r>
              <a:rPr lang="en-US" b="1" dirty="0"/>
              <a:t>OBIETTIVI</a:t>
            </a:r>
          </a:p>
          <a:p>
            <a:pPr lvl="1"/>
            <a:r>
              <a:rPr lang="en-US" b="1" dirty="0"/>
              <a:t>CRITERI</a:t>
            </a:r>
          </a:p>
          <a:p>
            <a:pPr lvl="1"/>
            <a:r>
              <a:rPr lang="en-US" b="1" dirty="0"/>
              <a:t>ALTERNATIVE/AZIONI</a:t>
            </a:r>
            <a:endParaRPr lang="en-US" dirty="0"/>
          </a:p>
        </p:txBody>
      </p:sp>
      <p:grpSp>
        <p:nvGrpSpPr>
          <p:cNvPr id="5" name="Group 1344"/>
          <p:cNvGrpSpPr>
            <a:grpSpLocks/>
          </p:cNvGrpSpPr>
          <p:nvPr/>
        </p:nvGrpSpPr>
        <p:grpSpPr bwMode="auto">
          <a:xfrm>
            <a:off x="1684465" y="1593151"/>
            <a:ext cx="8185150" cy="2255837"/>
            <a:chOff x="295" y="1737"/>
            <a:chExt cx="5156" cy="1421"/>
          </a:xfrm>
        </p:grpSpPr>
        <p:sp>
          <p:nvSpPr>
            <p:cNvPr id="6" name="AutoShape 10"/>
            <p:cNvSpPr>
              <a:spLocks noChangeArrowheads="1"/>
            </p:cNvSpPr>
            <p:nvPr/>
          </p:nvSpPr>
          <p:spPr bwMode="gray">
            <a:xfrm>
              <a:off x="295" y="1737"/>
              <a:ext cx="1700" cy="339"/>
            </a:xfrm>
            <a:prstGeom prst="roundRect">
              <a:avLst>
                <a:gd name="adj" fmla="val 48741"/>
              </a:avLst>
            </a:prstGeom>
            <a:solidFill>
              <a:srgbClr val="FF990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360000" anchor="ctr"/>
            <a:lstStyle>
              <a:lvl1pPr marL="3175">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algn="r" eaLnBrk="1" hangingPunct="1">
                <a:spcBef>
                  <a:spcPct val="0"/>
                </a:spcBef>
                <a:buClrTx/>
                <a:buFontTx/>
                <a:buNone/>
              </a:pPr>
              <a:r>
                <a:rPr lang="pl-PL" altLang="en-US" sz="1000">
                  <a:solidFill>
                    <a:schemeClr val="bg1"/>
                  </a:solidFill>
                </a:rPr>
                <a:t>Ricerca e innovazione</a:t>
              </a:r>
              <a:endParaRPr lang="fr-BE" altLang="en-US" sz="1000">
                <a:solidFill>
                  <a:schemeClr val="bg1"/>
                </a:solidFill>
              </a:endParaRPr>
            </a:p>
          </p:txBody>
        </p:sp>
        <p:sp>
          <p:nvSpPr>
            <p:cNvPr id="7" name="AutoShape 10"/>
            <p:cNvSpPr>
              <a:spLocks noChangeArrowheads="1"/>
            </p:cNvSpPr>
            <p:nvPr/>
          </p:nvSpPr>
          <p:spPr bwMode="gray">
            <a:xfrm>
              <a:off x="2023" y="1737"/>
              <a:ext cx="1700" cy="339"/>
            </a:xfrm>
            <a:prstGeom prst="roundRect">
              <a:avLst>
                <a:gd name="adj" fmla="val 48741"/>
              </a:avLst>
            </a:prstGeom>
            <a:solidFill>
              <a:srgbClr val="76B043"/>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360000" anchor="ctr"/>
            <a:lstStyle>
              <a:lvl1pPr marL="3175">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algn="r" eaLnBrk="1" hangingPunct="1">
                <a:spcBef>
                  <a:spcPct val="0"/>
                </a:spcBef>
                <a:buClrTx/>
                <a:buFontTx/>
                <a:buNone/>
              </a:pPr>
              <a:r>
                <a:rPr lang="fr-BE" altLang="en-US" sz="1000">
                  <a:solidFill>
                    <a:schemeClr val="bg1"/>
                  </a:solidFill>
                </a:rPr>
                <a:t>Lotta ai cambiamenti </a:t>
              </a:r>
            </a:p>
            <a:p>
              <a:pPr algn="r" eaLnBrk="1" hangingPunct="1">
                <a:spcBef>
                  <a:spcPct val="0"/>
                </a:spcBef>
                <a:buClrTx/>
                <a:buFontTx/>
                <a:buNone/>
              </a:pPr>
              <a:r>
                <a:rPr lang="fr-BE" altLang="en-US" sz="1000">
                  <a:solidFill>
                    <a:schemeClr val="bg1"/>
                  </a:solidFill>
                </a:rPr>
                <a:t>climatici</a:t>
              </a:r>
            </a:p>
          </p:txBody>
        </p:sp>
        <p:sp>
          <p:nvSpPr>
            <p:cNvPr id="8" name="AutoShape 10"/>
            <p:cNvSpPr>
              <a:spLocks noChangeArrowheads="1"/>
            </p:cNvSpPr>
            <p:nvPr/>
          </p:nvSpPr>
          <p:spPr bwMode="gray">
            <a:xfrm>
              <a:off x="295" y="2097"/>
              <a:ext cx="1700" cy="339"/>
            </a:xfrm>
            <a:prstGeom prst="roundRect">
              <a:avLst>
                <a:gd name="adj" fmla="val 48741"/>
              </a:avLst>
            </a:prstGeom>
            <a:solidFill>
              <a:srgbClr val="FF990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360000" anchor="ctr"/>
            <a:lstStyle>
              <a:lvl1pPr marL="3175">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algn="r" eaLnBrk="1" hangingPunct="1">
                <a:spcBef>
                  <a:spcPct val="0"/>
                </a:spcBef>
                <a:buClrTx/>
                <a:buFontTx/>
                <a:buNone/>
              </a:pPr>
              <a:r>
                <a:rPr lang="fr-BE" altLang="en-US" sz="900">
                  <a:solidFill>
                    <a:schemeClr val="bg1"/>
                  </a:solidFill>
                </a:rPr>
                <a:t>Tecnologie</a:t>
              </a:r>
              <a:r>
                <a:rPr lang="en-US" altLang="en-US" sz="900">
                  <a:solidFill>
                    <a:schemeClr val="bg1"/>
                  </a:solidFill>
                </a:rPr>
                <a:t> </a:t>
              </a:r>
              <a:r>
                <a:rPr lang="fr-BE" altLang="en-US" sz="900">
                  <a:solidFill>
                    <a:schemeClr val="bg1"/>
                  </a:solidFill>
                </a:rPr>
                <a:t>dell’informazione </a:t>
              </a:r>
              <a:br>
                <a:rPr lang="fr-BE" altLang="en-US" sz="900">
                  <a:solidFill>
                    <a:schemeClr val="bg1"/>
                  </a:solidFill>
                </a:rPr>
              </a:br>
              <a:r>
                <a:rPr lang="fr-BE" altLang="en-US" sz="900">
                  <a:solidFill>
                    <a:schemeClr val="bg1"/>
                  </a:solidFill>
                </a:rPr>
                <a:t>e della comunicazione </a:t>
              </a:r>
            </a:p>
          </p:txBody>
        </p:sp>
        <p:sp>
          <p:nvSpPr>
            <p:cNvPr id="9" name="AutoShape 10"/>
            <p:cNvSpPr>
              <a:spLocks noChangeArrowheads="1"/>
            </p:cNvSpPr>
            <p:nvPr/>
          </p:nvSpPr>
          <p:spPr bwMode="gray">
            <a:xfrm>
              <a:off x="295" y="2458"/>
              <a:ext cx="1700" cy="339"/>
            </a:xfrm>
            <a:prstGeom prst="roundRect">
              <a:avLst>
                <a:gd name="adj" fmla="val 48741"/>
              </a:avLst>
            </a:prstGeom>
            <a:solidFill>
              <a:srgbClr val="FF990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360000" anchor="ctr"/>
            <a:lstStyle>
              <a:lvl1pPr marL="3175">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algn="r" eaLnBrk="1" hangingPunct="1">
                <a:spcBef>
                  <a:spcPct val="0"/>
                </a:spcBef>
                <a:buClrTx/>
                <a:buFontTx/>
                <a:buNone/>
              </a:pPr>
              <a:r>
                <a:rPr lang="fr-BE" altLang="en-US" sz="1000">
                  <a:solidFill>
                    <a:schemeClr val="bg1"/>
                  </a:solidFill>
                </a:rPr>
                <a:t>Competitività delle PMI</a:t>
              </a:r>
            </a:p>
          </p:txBody>
        </p:sp>
        <p:sp>
          <p:nvSpPr>
            <p:cNvPr id="10" name="AutoShape 10"/>
            <p:cNvSpPr>
              <a:spLocks noChangeArrowheads="1"/>
            </p:cNvSpPr>
            <p:nvPr/>
          </p:nvSpPr>
          <p:spPr bwMode="gray">
            <a:xfrm>
              <a:off x="295" y="2819"/>
              <a:ext cx="1700" cy="339"/>
            </a:xfrm>
            <a:prstGeom prst="roundRect">
              <a:avLst>
                <a:gd name="adj" fmla="val 48741"/>
              </a:avLst>
            </a:prstGeom>
            <a:solidFill>
              <a:srgbClr val="FF990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360000" anchor="ctr"/>
            <a:lstStyle>
              <a:lvl1pPr marL="3175">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algn="r" eaLnBrk="1" hangingPunct="1">
                <a:spcBef>
                  <a:spcPct val="0"/>
                </a:spcBef>
                <a:buClrTx/>
                <a:buFontTx/>
                <a:buNone/>
              </a:pPr>
              <a:r>
                <a:rPr lang="fr-BE" altLang="en-US" sz="1000">
                  <a:solidFill>
                    <a:schemeClr val="bg1"/>
                  </a:solidFill>
                </a:rPr>
                <a:t>Economia a</a:t>
              </a:r>
              <a:r>
                <a:rPr lang="en-US" altLang="en-US" sz="1000">
                  <a:solidFill>
                    <a:schemeClr val="bg1"/>
                  </a:solidFill>
                </a:rPr>
                <a:t> </a:t>
              </a:r>
              <a:r>
                <a:rPr lang="fr-BE" altLang="en-US" sz="1000">
                  <a:solidFill>
                    <a:schemeClr val="bg1"/>
                  </a:solidFill>
                </a:rPr>
                <a:t>basse </a:t>
              </a:r>
              <a:br>
                <a:rPr lang="fr-BE" altLang="en-US" sz="1000">
                  <a:solidFill>
                    <a:schemeClr val="bg1"/>
                  </a:solidFill>
                </a:rPr>
              </a:br>
              <a:r>
                <a:rPr lang="fr-BE" altLang="en-US" sz="1000">
                  <a:solidFill>
                    <a:schemeClr val="bg1"/>
                  </a:solidFill>
                </a:rPr>
                <a:t>emissioni di carbonio</a:t>
              </a:r>
            </a:p>
          </p:txBody>
        </p:sp>
        <p:sp>
          <p:nvSpPr>
            <p:cNvPr id="11" name="AutoShape 10"/>
            <p:cNvSpPr>
              <a:spLocks noChangeArrowheads="1"/>
            </p:cNvSpPr>
            <p:nvPr/>
          </p:nvSpPr>
          <p:spPr bwMode="gray">
            <a:xfrm>
              <a:off x="2023" y="2097"/>
              <a:ext cx="1700" cy="339"/>
            </a:xfrm>
            <a:prstGeom prst="roundRect">
              <a:avLst>
                <a:gd name="adj" fmla="val 48741"/>
              </a:avLst>
            </a:prstGeom>
            <a:solidFill>
              <a:srgbClr val="76B043"/>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360000" anchor="ctr"/>
            <a:lstStyle>
              <a:lvl1pPr marL="3175">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algn="r" eaLnBrk="1" hangingPunct="1">
                <a:spcBef>
                  <a:spcPct val="0"/>
                </a:spcBef>
                <a:buClrTx/>
                <a:buFontTx/>
                <a:buNone/>
              </a:pPr>
              <a:r>
                <a:rPr lang="fr-BE" altLang="en-US" sz="1000" dirty="0" err="1">
                  <a:solidFill>
                    <a:schemeClr val="bg1"/>
                  </a:solidFill>
                </a:rPr>
                <a:t>Ambiente</a:t>
              </a:r>
              <a:r>
                <a:rPr lang="fr-BE" altLang="en-US" sz="1000" dirty="0">
                  <a:solidFill>
                    <a:schemeClr val="bg1"/>
                  </a:solidFill>
                </a:rPr>
                <a:t> </a:t>
              </a:r>
              <a:r>
                <a:rPr lang="fr-BE" altLang="en-US" sz="1000" dirty="0" err="1">
                  <a:solidFill>
                    <a:schemeClr val="bg1"/>
                  </a:solidFill>
                </a:rPr>
                <a:t>ed</a:t>
              </a:r>
              <a:r>
                <a:rPr lang="fr-BE" altLang="en-US" sz="1000" dirty="0">
                  <a:solidFill>
                    <a:schemeClr val="bg1"/>
                  </a:solidFill>
                </a:rPr>
                <a:t> </a:t>
              </a:r>
              <a:r>
                <a:rPr lang="fr-BE" altLang="en-US" sz="1000" dirty="0" err="1">
                  <a:solidFill>
                    <a:schemeClr val="bg1"/>
                  </a:solidFill>
                </a:rPr>
                <a:t>efficienza</a:t>
              </a:r>
              <a:r>
                <a:rPr lang="fr-BE" altLang="en-US" sz="1000" dirty="0">
                  <a:solidFill>
                    <a:schemeClr val="bg1"/>
                  </a:solidFill>
                </a:rPr>
                <a:t> </a:t>
              </a:r>
              <a:br>
                <a:rPr lang="fr-BE" altLang="en-US" sz="1000" dirty="0">
                  <a:solidFill>
                    <a:schemeClr val="bg1"/>
                  </a:solidFill>
                </a:rPr>
              </a:br>
              <a:r>
                <a:rPr lang="fr-BE" altLang="en-US" sz="1000" dirty="0">
                  <a:solidFill>
                    <a:schemeClr val="bg1"/>
                  </a:solidFill>
                </a:rPr>
                <a:t>delle </a:t>
              </a:r>
              <a:r>
                <a:rPr lang="fr-BE" altLang="en-US" sz="1000" dirty="0" err="1">
                  <a:solidFill>
                    <a:schemeClr val="bg1"/>
                  </a:solidFill>
                </a:rPr>
                <a:t>risorse</a:t>
              </a:r>
              <a:endParaRPr lang="fr-BE" altLang="en-US" sz="1000" dirty="0">
                <a:solidFill>
                  <a:schemeClr val="bg1"/>
                </a:solidFill>
              </a:endParaRPr>
            </a:p>
          </p:txBody>
        </p:sp>
        <p:sp>
          <p:nvSpPr>
            <p:cNvPr id="12" name="AutoShape 10"/>
            <p:cNvSpPr>
              <a:spLocks noChangeArrowheads="1"/>
            </p:cNvSpPr>
            <p:nvPr/>
          </p:nvSpPr>
          <p:spPr bwMode="gray">
            <a:xfrm>
              <a:off x="2023" y="2458"/>
              <a:ext cx="1700" cy="339"/>
            </a:xfrm>
            <a:prstGeom prst="roundRect">
              <a:avLst>
                <a:gd name="adj" fmla="val 48741"/>
              </a:avLst>
            </a:prstGeom>
            <a:solidFill>
              <a:srgbClr val="76B043"/>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360000" anchor="ctr"/>
            <a:lstStyle>
              <a:lvl1pPr marL="3175">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algn="r" eaLnBrk="1" hangingPunct="1">
                <a:spcBef>
                  <a:spcPct val="0"/>
                </a:spcBef>
                <a:buClrTx/>
                <a:buFontTx/>
                <a:buNone/>
              </a:pPr>
              <a:r>
                <a:rPr lang="fr-BE" altLang="en-US" sz="1000">
                  <a:solidFill>
                    <a:schemeClr val="bg1"/>
                  </a:solidFill>
                </a:rPr>
                <a:t>Trasporto sostenibile</a:t>
              </a:r>
            </a:p>
          </p:txBody>
        </p:sp>
        <p:sp>
          <p:nvSpPr>
            <p:cNvPr id="13" name="AutoShape 10"/>
            <p:cNvSpPr>
              <a:spLocks noChangeArrowheads="1"/>
            </p:cNvSpPr>
            <p:nvPr/>
          </p:nvSpPr>
          <p:spPr bwMode="gray">
            <a:xfrm>
              <a:off x="3751" y="2819"/>
              <a:ext cx="1700" cy="339"/>
            </a:xfrm>
            <a:prstGeom prst="roundRect">
              <a:avLst>
                <a:gd name="adj" fmla="val 48741"/>
              </a:avLst>
            </a:pr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360000" anchor="ctr"/>
            <a:lstStyle>
              <a:lvl1pPr marL="3175">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algn="r" eaLnBrk="1" hangingPunct="1">
                <a:spcBef>
                  <a:spcPct val="0"/>
                </a:spcBef>
                <a:buClrTx/>
                <a:buFontTx/>
                <a:buNone/>
              </a:pPr>
              <a:r>
                <a:rPr lang="it-IT" altLang="en-US" sz="1000">
                  <a:solidFill>
                    <a:schemeClr val="bg1"/>
                  </a:solidFill>
                </a:rPr>
                <a:t>Amministrazione pubblica</a:t>
              </a:r>
            </a:p>
            <a:p>
              <a:pPr algn="r" eaLnBrk="1" hangingPunct="1">
                <a:spcBef>
                  <a:spcPct val="0"/>
                </a:spcBef>
                <a:buClrTx/>
                <a:buFontTx/>
                <a:buNone/>
              </a:pPr>
              <a:r>
                <a:rPr lang="it-IT" altLang="en-US" sz="1000">
                  <a:solidFill>
                    <a:schemeClr val="bg1"/>
                  </a:solidFill>
                </a:rPr>
                <a:t>più efficiente</a:t>
              </a:r>
            </a:p>
          </p:txBody>
        </p:sp>
        <p:sp>
          <p:nvSpPr>
            <p:cNvPr id="14" name="AutoShape 10"/>
            <p:cNvSpPr>
              <a:spLocks noChangeArrowheads="1"/>
            </p:cNvSpPr>
            <p:nvPr/>
          </p:nvSpPr>
          <p:spPr bwMode="gray">
            <a:xfrm>
              <a:off x="3751" y="2458"/>
              <a:ext cx="1700" cy="339"/>
            </a:xfrm>
            <a:prstGeom prst="roundRect">
              <a:avLst>
                <a:gd name="adj" fmla="val 48741"/>
              </a:avLst>
            </a:pr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360000" anchor="ctr"/>
            <a:lstStyle>
              <a:lvl1pPr marL="3175">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algn="r" eaLnBrk="1" hangingPunct="1">
                <a:spcBef>
                  <a:spcPct val="0"/>
                </a:spcBef>
                <a:buClrTx/>
                <a:buFontTx/>
                <a:buNone/>
              </a:pPr>
              <a:r>
                <a:rPr lang="it-IT" altLang="en-US" sz="1000">
                  <a:solidFill>
                    <a:schemeClr val="bg1"/>
                  </a:solidFill>
                </a:rPr>
                <a:t>Istruzione e formazione</a:t>
              </a:r>
            </a:p>
            <a:p>
              <a:pPr algn="r" eaLnBrk="1" hangingPunct="1">
                <a:spcBef>
                  <a:spcPct val="0"/>
                </a:spcBef>
                <a:buClrTx/>
                <a:buFontTx/>
                <a:buNone/>
              </a:pPr>
              <a:r>
                <a:rPr lang="it-IT" altLang="en-US" sz="1000">
                  <a:solidFill>
                    <a:schemeClr val="bg1"/>
                  </a:solidFill>
                </a:rPr>
                <a:t>più efficaci</a:t>
              </a:r>
            </a:p>
          </p:txBody>
        </p:sp>
        <p:sp>
          <p:nvSpPr>
            <p:cNvPr id="15" name="AutoShape 10"/>
            <p:cNvSpPr>
              <a:spLocks noChangeArrowheads="1"/>
            </p:cNvSpPr>
            <p:nvPr/>
          </p:nvSpPr>
          <p:spPr bwMode="gray">
            <a:xfrm>
              <a:off x="3751" y="2097"/>
              <a:ext cx="1700" cy="339"/>
            </a:xfrm>
            <a:prstGeom prst="roundRect">
              <a:avLst>
                <a:gd name="adj" fmla="val 48741"/>
              </a:avLst>
            </a:pr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360000" anchor="ctr"/>
            <a:lstStyle>
              <a:lvl1pPr marL="3175">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algn="r" eaLnBrk="1" hangingPunct="1">
                <a:spcBef>
                  <a:spcPct val="0"/>
                </a:spcBef>
                <a:buClrTx/>
                <a:buFontTx/>
                <a:buNone/>
              </a:pPr>
              <a:r>
                <a:rPr lang="fr-BE" altLang="en-US" sz="1000">
                  <a:solidFill>
                    <a:schemeClr val="bg1"/>
                  </a:solidFill>
                </a:rPr>
                <a:t>Inclusione sociale</a:t>
              </a:r>
            </a:p>
          </p:txBody>
        </p:sp>
        <p:sp>
          <p:nvSpPr>
            <p:cNvPr id="16" name="AutoShape 10"/>
            <p:cNvSpPr>
              <a:spLocks noChangeArrowheads="1"/>
            </p:cNvSpPr>
            <p:nvPr/>
          </p:nvSpPr>
          <p:spPr bwMode="gray">
            <a:xfrm>
              <a:off x="3751" y="1737"/>
              <a:ext cx="1700" cy="339"/>
            </a:xfrm>
            <a:prstGeom prst="roundRect">
              <a:avLst>
                <a:gd name="adj" fmla="val 48741"/>
              </a:avLst>
            </a:prstGeom>
            <a:solidFill>
              <a:schemeClr val="accent2"/>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360000" anchor="ctr"/>
            <a:lstStyle>
              <a:lvl1pPr marL="3175">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algn="r" eaLnBrk="1" hangingPunct="1">
                <a:spcBef>
                  <a:spcPct val="0"/>
                </a:spcBef>
                <a:buClrTx/>
                <a:buFontTx/>
                <a:buNone/>
              </a:pPr>
              <a:r>
                <a:rPr lang="fr-BE" altLang="en-US" sz="1000">
                  <a:solidFill>
                    <a:schemeClr val="bg1"/>
                  </a:solidFill>
                </a:rPr>
                <a:t>Occupazione e mobilità</a:t>
              </a:r>
            </a:p>
          </p:txBody>
        </p:sp>
        <p:grpSp>
          <p:nvGrpSpPr>
            <p:cNvPr id="17" name="Group 1310"/>
            <p:cNvGrpSpPr>
              <a:grpSpLocks/>
            </p:cNvGrpSpPr>
            <p:nvPr/>
          </p:nvGrpSpPr>
          <p:grpSpPr bwMode="auto">
            <a:xfrm>
              <a:off x="321" y="2838"/>
              <a:ext cx="295" cy="293"/>
              <a:chOff x="2160" y="3896"/>
              <a:chExt cx="295" cy="293"/>
            </a:xfrm>
          </p:grpSpPr>
          <p:sp>
            <p:nvSpPr>
              <p:cNvPr id="81" name="Oval 680"/>
              <p:cNvSpPr>
                <a:spLocks noChangeArrowheads="1"/>
              </p:cNvSpPr>
              <p:nvPr/>
            </p:nvSpPr>
            <p:spPr bwMode="gray">
              <a:xfrm>
                <a:off x="2160" y="3896"/>
                <a:ext cx="295" cy="293"/>
              </a:xfrm>
              <a:prstGeom prst="ellipse">
                <a:avLst/>
              </a:prstGeom>
              <a:solidFill>
                <a:srgbClr val="FBDB88"/>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eaLnBrk="1" hangingPunct="1">
                  <a:lnSpc>
                    <a:spcPct val="100000"/>
                  </a:lnSpc>
                  <a:spcBef>
                    <a:spcPct val="0"/>
                  </a:spcBef>
                  <a:buClrTx/>
                  <a:buFontTx/>
                  <a:buNone/>
                </a:pPr>
                <a:endParaRPr lang="en-US" altLang="en-US">
                  <a:solidFill>
                    <a:srgbClr val="0F5494"/>
                  </a:solidFill>
                </a:endParaRPr>
              </a:p>
            </p:txBody>
          </p:sp>
          <p:sp>
            <p:nvSpPr>
              <p:cNvPr id="82" name="Freeform 692"/>
              <p:cNvSpPr>
                <a:spLocks noEditPoints="1"/>
              </p:cNvSpPr>
              <p:nvPr/>
            </p:nvSpPr>
            <p:spPr bwMode="gray">
              <a:xfrm>
                <a:off x="2224" y="3953"/>
                <a:ext cx="142" cy="163"/>
              </a:xfrm>
              <a:custGeom>
                <a:avLst/>
                <a:gdLst>
                  <a:gd name="T0" fmla="*/ 25441333 w 60"/>
                  <a:gd name="T1" fmla="*/ 12259979 h 69"/>
                  <a:gd name="T2" fmla="*/ 32669639 w 60"/>
                  <a:gd name="T3" fmla="*/ 40591344 h 69"/>
                  <a:gd name="T4" fmla="*/ 16449394 w 60"/>
                  <a:gd name="T5" fmla="*/ 27451532 h 69"/>
                  <a:gd name="T6" fmla="*/ 31132224 w 60"/>
                  <a:gd name="T7" fmla="*/ 44158750 h 69"/>
                  <a:gd name="T8" fmla="*/ 29078997 w 60"/>
                  <a:gd name="T9" fmla="*/ 46156526 h 69"/>
                  <a:gd name="T10" fmla="*/ 25441333 w 60"/>
                  <a:gd name="T11" fmla="*/ 47027196 h 69"/>
                  <a:gd name="T12" fmla="*/ 20381480 w 60"/>
                  <a:gd name="T13" fmla="*/ 45029437 h 69"/>
                  <a:gd name="T14" fmla="*/ 17602954 w 60"/>
                  <a:gd name="T15" fmla="*/ 40591344 h 69"/>
                  <a:gd name="T16" fmla="*/ 16449394 w 60"/>
                  <a:gd name="T17" fmla="*/ 39446014 h 69"/>
                  <a:gd name="T18" fmla="*/ 15562715 w 60"/>
                  <a:gd name="T19" fmla="*/ 38600214 h 69"/>
                  <a:gd name="T20" fmla="*/ 7817668 w 60"/>
                  <a:gd name="T21" fmla="*/ 34735215 h 69"/>
                  <a:gd name="T22" fmla="*/ 4812844 w 60"/>
                  <a:gd name="T23" fmla="*/ 27451532 h 69"/>
                  <a:gd name="T24" fmla="*/ 7817668 w 60"/>
                  <a:gd name="T25" fmla="*/ 18692968 h 69"/>
                  <a:gd name="T26" fmla="*/ 16449394 w 60"/>
                  <a:gd name="T27" fmla="*/ 15188087 h 69"/>
                  <a:gd name="T28" fmla="*/ 17602954 w 60"/>
                  <a:gd name="T29" fmla="*/ 15188087 h 69"/>
                  <a:gd name="T30" fmla="*/ 18501814 w 60"/>
                  <a:gd name="T31" fmla="*/ 13985461 h 69"/>
                  <a:gd name="T32" fmla="*/ 24173853 w 60"/>
                  <a:gd name="T33" fmla="*/ 6701811 h 69"/>
                  <a:gd name="T34" fmla="*/ 33908594 w 60"/>
                  <a:gd name="T35" fmla="*/ 3567250 h 69"/>
                  <a:gd name="T36" fmla="*/ 45452775 w 60"/>
                  <a:gd name="T37" fmla="*/ 8426982 h 69"/>
                  <a:gd name="T38" fmla="*/ 50360115 w 60"/>
                  <a:gd name="T39" fmla="*/ 20750987 h 69"/>
                  <a:gd name="T40" fmla="*/ 50360115 w 60"/>
                  <a:gd name="T41" fmla="*/ 22769281 h 69"/>
                  <a:gd name="T42" fmla="*/ 50360115 w 60"/>
                  <a:gd name="T43" fmla="*/ 23408411 h 69"/>
                  <a:gd name="T44" fmla="*/ 50360115 w 60"/>
                  <a:gd name="T45" fmla="*/ 24254315 h 69"/>
                  <a:gd name="T46" fmla="*/ 50360115 w 60"/>
                  <a:gd name="T47" fmla="*/ 25453867 h 69"/>
                  <a:gd name="T48" fmla="*/ 52398663 w 60"/>
                  <a:gd name="T49" fmla="*/ 28961979 h 69"/>
                  <a:gd name="T50" fmla="*/ 53269534 w 60"/>
                  <a:gd name="T51" fmla="*/ 33038118 h 69"/>
                  <a:gd name="T52" fmla="*/ 49461263 w 60"/>
                  <a:gd name="T53" fmla="*/ 40591344 h 69"/>
                  <a:gd name="T54" fmla="*/ 41660324 w 60"/>
                  <a:gd name="T55" fmla="*/ 43320746 h 69"/>
                  <a:gd name="T56" fmla="*/ 41660324 w 60"/>
                  <a:gd name="T57" fmla="*/ 43320746 h 69"/>
                  <a:gd name="T58" fmla="*/ 40486389 w 60"/>
                  <a:gd name="T59" fmla="*/ 38600214 h 69"/>
                  <a:gd name="T60" fmla="*/ 42519614 w 60"/>
                  <a:gd name="T61" fmla="*/ 18692968 h 69"/>
                  <a:gd name="T62" fmla="*/ 38930232 w 60"/>
                  <a:gd name="T63" fmla="*/ 33038118 h 69"/>
                  <a:gd name="T64" fmla="*/ 25441333 w 60"/>
                  <a:gd name="T65" fmla="*/ 12259979 h 69"/>
                  <a:gd name="T66" fmla="*/ 32669639 w 60"/>
                  <a:gd name="T67" fmla="*/ 49020448 h 69"/>
                  <a:gd name="T68" fmla="*/ 32018747 w 60"/>
                  <a:gd name="T69" fmla="*/ 64849271 h 69"/>
                  <a:gd name="T70" fmla="*/ 41660324 w 60"/>
                  <a:gd name="T71" fmla="*/ 64849271 h 69"/>
                  <a:gd name="T72" fmla="*/ 41660324 w 60"/>
                  <a:gd name="T73" fmla="*/ 47714917 h 69"/>
                  <a:gd name="T74" fmla="*/ 53269534 w 60"/>
                  <a:gd name="T75" fmla="*/ 43320746 h 69"/>
                  <a:gd name="T76" fmla="*/ 58109770 w 60"/>
                  <a:gd name="T77" fmla="*/ 33038118 h 69"/>
                  <a:gd name="T78" fmla="*/ 57211452 w 60"/>
                  <a:gd name="T79" fmla="*/ 27451532 h 69"/>
                  <a:gd name="T80" fmla="*/ 55331401 w 60"/>
                  <a:gd name="T81" fmla="*/ 23408411 h 69"/>
                  <a:gd name="T82" fmla="*/ 55331401 w 60"/>
                  <a:gd name="T83" fmla="*/ 22769281 h 69"/>
                  <a:gd name="T84" fmla="*/ 55331401 w 60"/>
                  <a:gd name="T85" fmla="*/ 20750987 h 69"/>
                  <a:gd name="T86" fmla="*/ 48236169 w 60"/>
                  <a:gd name="T87" fmla="*/ 5562899 h 69"/>
                  <a:gd name="T88" fmla="*/ 33908594 w 60"/>
                  <a:gd name="T89" fmla="*/ 0 h 69"/>
                  <a:gd name="T90" fmla="*/ 21278922 w 60"/>
                  <a:gd name="T91" fmla="*/ 2836963 h 69"/>
                  <a:gd name="T92" fmla="*/ 14702391 w 60"/>
                  <a:gd name="T93" fmla="*/ 11148595 h 69"/>
                  <a:gd name="T94" fmla="*/ 4812844 w 60"/>
                  <a:gd name="T95" fmla="*/ 15831814 h 69"/>
                  <a:gd name="T96" fmla="*/ 0 w 60"/>
                  <a:gd name="T97" fmla="*/ 27451532 h 69"/>
                  <a:gd name="T98" fmla="*/ 4812844 w 60"/>
                  <a:gd name="T99" fmla="*/ 37399792 h 69"/>
                  <a:gd name="T100" fmla="*/ 13529048 w 60"/>
                  <a:gd name="T101" fmla="*/ 43320746 h 69"/>
                  <a:gd name="T102" fmla="*/ 17602954 w 60"/>
                  <a:gd name="T103" fmla="*/ 49020448 h 69"/>
                  <a:gd name="T104" fmla="*/ 25441333 w 60"/>
                  <a:gd name="T105" fmla="*/ 50860193 h 69"/>
                  <a:gd name="T106" fmla="*/ 32018747 w 60"/>
                  <a:gd name="T107" fmla="*/ 49748781 h 69"/>
                  <a:gd name="T108" fmla="*/ 32669639 w 60"/>
                  <a:gd name="T109" fmla="*/ 49020448 h 6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0"/>
                  <a:gd name="T166" fmla="*/ 0 h 69"/>
                  <a:gd name="T167" fmla="*/ 60 w 60"/>
                  <a:gd name="T168" fmla="*/ 69 h 6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0" h="69">
                    <a:moveTo>
                      <a:pt x="26" y="13"/>
                    </a:moveTo>
                    <a:cubicBezTo>
                      <a:pt x="30" y="20"/>
                      <a:pt x="33" y="30"/>
                      <a:pt x="34" y="43"/>
                    </a:cubicBezTo>
                    <a:cubicBezTo>
                      <a:pt x="25" y="38"/>
                      <a:pt x="19" y="34"/>
                      <a:pt x="17" y="29"/>
                    </a:cubicBezTo>
                    <a:cubicBezTo>
                      <a:pt x="17" y="37"/>
                      <a:pt x="25" y="43"/>
                      <a:pt x="32" y="47"/>
                    </a:cubicBezTo>
                    <a:cubicBezTo>
                      <a:pt x="32" y="48"/>
                      <a:pt x="31" y="48"/>
                      <a:pt x="30" y="49"/>
                    </a:cubicBezTo>
                    <a:cubicBezTo>
                      <a:pt x="29" y="49"/>
                      <a:pt x="28" y="50"/>
                      <a:pt x="26" y="50"/>
                    </a:cubicBezTo>
                    <a:cubicBezTo>
                      <a:pt x="24" y="50"/>
                      <a:pt x="22" y="49"/>
                      <a:pt x="21" y="48"/>
                    </a:cubicBezTo>
                    <a:cubicBezTo>
                      <a:pt x="19" y="47"/>
                      <a:pt x="18" y="45"/>
                      <a:pt x="18" y="43"/>
                    </a:cubicBezTo>
                    <a:cubicBezTo>
                      <a:pt x="17" y="42"/>
                      <a:pt x="17" y="42"/>
                      <a:pt x="17" y="42"/>
                    </a:cubicBezTo>
                    <a:cubicBezTo>
                      <a:pt x="16" y="41"/>
                      <a:pt x="16" y="41"/>
                      <a:pt x="16" y="41"/>
                    </a:cubicBezTo>
                    <a:cubicBezTo>
                      <a:pt x="13" y="41"/>
                      <a:pt x="10" y="39"/>
                      <a:pt x="8" y="37"/>
                    </a:cubicBezTo>
                    <a:cubicBezTo>
                      <a:pt x="6" y="35"/>
                      <a:pt x="5" y="32"/>
                      <a:pt x="5" y="29"/>
                    </a:cubicBezTo>
                    <a:cubicBezTo>
                      <a:pt x="5" y="26"/>
                      <a:pt x="6" y="23"/>
                      <a:pt x="8" y="20"/>
                    </a:cubicBezTo>
                    <a:cubicBezTo>
                      <a:pt x="10" y="18"/>
                      <a:pt x="13" y="17"/>
                      <a:pt x="17" y="16"/>
                    </a:cubicBezTo>
                    <a:cubicBezTo>
                      <a:pt x="18" y="16"/>
                      <a:pt x="18" y="16"/>
                      <a:pt x="18" y="16"/>
                    </a:cubicBezTo>
                    <a:cubicBezTo>
                      <a:pt x="19" y="15"/>
                      <a:pt x="19" y="15"/>
                      <a:pt x="19" y="15"/>
                    </a:cubicBezTo>
                    <a:cubicBezTo>
                      <a:pt x="20" y="12"/>
                      <a:pt x="22" y="9"/>
                      <a:pt x="25" y="7"/>
                    </a:cubicBezTo>
                    <a:cubicBezTo>
                      <a:pt x="28" y="5"/>
                      <a:pt x="31" y="4"/>
                      <a:pt x="35" y="4"/>
                    </a:cubicBezTo>
                    <a:cubicBezTo>
                      <a:pt x="40" y="4"/>
                      <a:pt x="44" y="6"/>
                      <a:pt x="47" y="9"/>
                    </a:cubicBezTo>
                    <a:cubicBezTo>
                      <a:pt x="50" y="13"/>
                      <a:pt x="52" y="17"/>
                      <a:pt x="52" y="22"/>
                    </a:cubicBezTo>
                    <a:cubicBezTo>
                      <a:pt x="52" y="22"/>
                      <a:pt x="52" y="23"/>
                      <a:pt x="52" y="24"/>
                    </a:cubicBezTo>
                    <a:cubicBezTo>
                      <a:pt x="52" y="24"/>
                      <a:pt x="52" y="25"/>
                      <a:pt x="52" y="25"/>
                    </a:cubicBezTo>
                    <a:cubicBezTo>
                      <a:pt x="52" y="26"/>
                      <a:pt x="52" y="26"/>
                      <a:pt x="52" y="26"/>
                    </a:cubicBezTo>
                    <a:cubicBezTo>
                      <a:pt x="52" y="27"/>
                      <a:pt x="52" y="27"/>
                      <a:pt x="52" y="27"/>
                    </a:cubicBezTo>
                    <a:cubicBezTo>
                      <a:pt x="53" y="28"/>
                      <a:pt x="54" y="29"/>
                      <a:pt x="54" y="31"/>
                    </a:cubicBezTo>
                    <a:cubicBezTo>
                      <a:pt x="55" y="32"/>
                      <a:pt x="55" y="33"/>
                      <a:pt x="55" y="35"/>
                    </a:cubicBezTo>
                    <a:cubicBezTo>
                      <a:pt x="55" y="38"/>
                      <a:pt x="54" y="41"/>
                      <a:pt x="51" y="43"/>
                    </a:cubicBezTo>
                    <a:cubicBezTo>
                      <a:pt x="49" y="45"/>
                      <a:pt x="46" y="46"/>
                      <a:pt x="43" y="46"/>
                    </a:cubicBezTo>
                    <a:cubicBezTo>
                      <a:pt x="43" y="46"/>
                      <a:pt x="43" y="46"/>
                      <a:pt x="43" y="46"/>
                    </a:cubicBezTo>
                    <a:cubicBezTo>
                      <a:pt x="42" y="45"/>
                      <a:pt x="42" y="43"/>
                      <a:pt x="42" y="41"/>
                    </a:cubicBezTo>
                    <a:cubicBezTo>
                      <a:pt x="44" y="35"/>
                      <a:pt x="48" y="26"/>
                      <a:pt x="44" y="20"/>
                    </a:cubicBezTo>
                    <a:cubicBezTo>
                      <a:pt x="44" y="24"/>
                      <a:pt x="43" y="29"/>
                      <a:pt x="40" y="35"/>
                    </a:cubicBezTo>
                    <a:cubicBezTo>
                      <a:pt x="38" y="26"/>
                      <a:pt x="33" y="18"/>
                      <a:pt x="26" y="13"/>
                    </a:cubicBezTo>
                    <a:moveTo>
                      <a:pt x="34" y="52"/>
                    </a:moveTo>
                    <a:cubicBezTo>
                      <a:pt x="34" y="57"/>
                      <a:pt x="34" y="63"/>
                      <a:pt x="33" y="69"/>
                    </a:cubicBezTo>
                    <a:cubicBezTo>
                      <a:pt x="43" y="69"/>
                      <a:pt x="43" y="69"/>
                      <a:pt x="43" y="69"/>
                    </a:cubicBezTo>
                    <a:cubicBezTo>
                      <a:pt x="43" y="64"/>
                      <a:pt x="44" y="58"/>
                      <a:pt x="43" y="51"/>
                    </a:cubicBezTo>
                    <a:cubicBezTo>
                      <a:pt x="48" y="51"/>
                      <a:pt x="52" y="49"/>
                      <a:pt x="55" y="46"/>
                    </a:cubicBezTo>
                    <a:cubicBezTo>
                      <a:pt x="58" y="43"/>
                      <a:pt x="60" y="39"/>
                      <a:pt x="60" y="35"/>
                    </a:cubicBezTo>
                    <a:cubicBezTo>
                      <a:pt x="60" y="33"/>
                      <a:pt x="59" y="31"/>
                      <a:pt x="59" y="29"/>
                    </a:cubicBezTo>
                    <a:cubicBezTo>
                      <a:pt x="58" y="28"/>
                      <a:pt x="58" y="26"/>
                      <a:pt x="57" y="25"/>
                    </a:cubicBezTo>
                    <a:cubicBezTo>
                      <a:pt x="57" y="25"/>
                      <a:pt x="57" y="24"/>
                      <a:pt x="57" y="24"/>
                    </a:cubicBezTo>
                    <a:cubicBezTo>
                      <a:pt x="57" y="23"/>
                      <a:pt x="57" y="22"/>
                      <a:pt x="57" y="22"/>
                    </a:cubicBezTo>
                    <a:cubicBezTo>
                      <a:pt x="57" y="16"/>
                      <a:pt x="54" y="10"/>
                      <a:pt x="50" y="6"/>
                    </a:cubicBezTo>
                    <a:cubicBezTo>
                      <a:pt x="46" y="2"/>
                      <a:pt x="41" y="0"/>
                      <a:pt x="35" y="0"/>
                    </a:cubicBezTo>
                    <a:cubicBezTo>
                      <a:pt x="30" y="0"/>
                      <a:pt x="26" y="1"/>
                      <a:pt x="22" y="3"/>
                    </a:cubicBezTo>
                    <a:cubicBezTo>
                      <a:pt x="19" y="5"/>
                      <a:pt x="17" y="8"/>
                      <a:pt x="15" y="12"/>
                    </a:cubicBezTo>
                    <a:cubicBezTo>
                      <a:pt x="11" y="13"/>
                      <a:pt x="7" y="14"/>
                      <a:pt x="5" y="17"/>
                    </a:cubicBezTo>
                    <a:cubicBezTo>
                      <a:pt x="2" y="20"/>
                      <a:pt x="0" y="24"/>
                      <a:pt x="0" y="29"/>
                    </a:cubicBezTo>
                    <a:cubicBezTo>
                      <a:pt x="0" y="33"/>
                      <a:pt x="2" y="37"/>
                      <a:pt x="5" y="40"/>
                    </a:cubicBezTo>
                    <a:cubicBezTo>
                      <a:pt x="7" y="43"/>
                      <a:pt x="10" y="45"/>
                      <a:pt x="14" y="46"/>
                    </a:cubicBezTo>
                    <a:cubicBezTo>
                      <a:pt x="15" y="48"/>
                      <a:pt x="16" y="50"/>
                      <a:pt x="18" y="52"/>
                    </a:cubicBezTo>
                    <a:cubicBezTo>
                      <a:pt x="20" y="53"/>
                      <a:pt x="23" y="54"/>
                      <a:pt x="26" y="54"/>
                    </a:cubicBezTo>
                    <a:cubicBezTo>
                      <a:pt x="28" y="54"/>
                      <a:pt x="31" y="54"/>
                      <a:pt x="33" y="53"/>
                    </a:cubicBezTo>
                    <a:cubicBezTo>
                      <a:pt x="33" y="52"/>
                      <a:pt x="34" y="52"/>
                      <a:pt x="34" y="52"/>
                    </a:cubicBezTo>
                  </a:path>
                </a:pathLst>
              </a:custGeom>
              <a:solidFill>
                <a:srgbClr val="2239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 name="Oval 735"/>
              <p:cNvSpPr>
                <a:spLocks noChangeArrowheads="1"/>
              </p:cNvSpPr>
              <p:nvPr/>
            </p:nvSpPr>
            <p:spPr bwMode="gray">
              <a:xfrm>
                <a:off x="2160" y="3896"/>
                <a:ext cx="295" cy="293"/>
              </a:xfrm>
              <a:prstGeom prst="ellipse">
                <a:avLst/>
              </a:prstGeom>
              <a:noFill/>
              <a:ln w="41275">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eaLnBrk="1" hangingPunct="1">
                  <a:lnSpc>
                    <a:spcPct val="100000"/>
                  </a:lnSpc>
                  <a:spcBef>
                    <a:spcPct val="0"/>
                  </a:spcBef>
                  <a:buClrTx/>
                  <a:buFontTx/>
                  <a:buNone/>
                </a:pPr>
                <a:endParaRPr lang="en-US" altLang="en-US">
                  <a:solidFill>
                    <a:srgbClr val="0F5494"/>
                  </a:solidFill>
                </a:endParaRPr>
              </a:p>
            </p:txBody>
          </p:sp>
        </p:grpSp>
        <p:grpSp>
          <p:nvGrpSpPr>
            <p:cNvPr id="18" name="Group 1342"/>
            <p:cNvGrpSpPr>
              <a:grpSpLocks/>
            </p:cNvGrpSpPr>
            <p:nvPr/>
          </p:nvGrpSpPr>
          <p:grpSpPr bwMode="auto">
            <a:xfrm>
              <a:off x="3776" y="2481"/>
              <a:ext cx="293" cy="293"/>
              <a:chOff x="2947" y="2819"/>
              <a:chExt cx="293" cy="293"/>
            </a:xfrm>
          </p:grpSpPr>
          <p:sp>
            <p:nvSpPr>
              <p:cNvPr id="77" name="Oval 792"/>
              <p:cNvSpPr>
                <a:spLocks noChangeArrowheads="1"/>
              </p:cNvSpPr>
              <p:nvPr/>
            </p:nvSpPr>
            <p:spPr bwMode="gray">
              <a:xfrm>
                <a:off x="2947" y="2819"/>
                <a:ext cx="293" cy="293"/>
              </a:xfrm>
              <a:prstGeom prst="ellipse">
                <a:avLst/>
              </a:prstGeom>
              <a:solidFill>
                <a:srgbClr val="B1D3D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eaLnBrk="1" hangingPunct="1">
                  <a:lnSpc>
                    <a:spcPct val="100000"/>
                  </a:lnSpc>
                  <a:spcBef>
                    <a:spcPct val="0"/>
                  </a:spcBef>
                  <a:buClrTx/>
                  <a:buFontTx/>
                  <a:buNone/>
                </a:pPr>
                <a:endParaRPr lang="en-US" altLang="en-US">
                  <a:solidFill>
                    <a:srgbClr val="0F5494"/>
                  </a:solidFill>
                </a:endParaRPr>
              </a:p>
            </p:txBody>
          </p:sp>
          <p:sp>
            <p:nvSpPr>
              <p:cNvPr id="78" name="Freeform 815"/>
              <p:cNvSpPr>
                <a:spLocks/>
              </p:cNvSpPr>
              <p:nvPr/>
            </p:nvSpPr>
            <p:spPr bwMode="gray">
              <a:xfrm>
                <a:off x="3034" y="2949"/>
                <a:ext cx="106" cy="64"/>
              </a:xfrm>
              <a:custGeom>
                <a:avLst/>
                <a:gdLst>
                  <a:gd name="T0" fmla="*/ 104 w 106"/>
                  <a:gd name="T1" fmla="*/ 0 h 64"/>
                  <a:gd name="T2" fmla="*/ 54 w 106"/>
                  <a:gd name="T3" fmla="*/ 26 h 64"/>
                  <a:gd name="T4" fmla="*/ 0 w 106"/>
                  <a:gd name="T5" fmla="*/ 3 h 64"/>
                  <a:gd name="T6" fmla="*/ 0 w 106"/>
                  <a:gd name="T7" fmla="*/ 40 h 64"/>
                  <a:gd name="T8" fmla="*/ 28 w 106"/>
                  <a:gd name="T9" fmla="*/ 40 h 64"/>
                  <a:gd name="T10" fmla="*/ 54 w 106"/>
                  <a:gd name="T11" fmla="*/ 64 h 64"/>
                  <a:gd name="T12" fmla="*/ 78 w 106"/>
                  <a:gd name="T13" fmla="*/ 43 h 64"/>
                  <a:gd name="T14" fmla="*/ 106 w 106"/>
                  <a:gd name="T15" fmla="*/ 40 h 64"/>
                  <a:gd name="T16" fmla="*/ 104 w 106"/>
                  <a:gd name="T17" fmla="*/ 0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64"/>
                  <a:gd name="T29" fmla="*/ 106 w 106"/>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64">
                    <a:moveTo>
                      <a:pt x="104" y="0"/>
                    </a:moveTo>
                    <a:lnTo>
                      <a:pt x="54" y="26"/>
                    </a:lnTo>
                    <a:lnTo>
                      <a:pt x="0" y="3"/>
                    </a:lnTo>
                    <a:lnTo>
                      <a:pt x="0" y="40"/>
                    </a:lnTo>
                    <a:lnTo>
                      <a:pt x="28" y="40"/>
                    </a:lnTo>
                    <a:lnTo>
                      <a:pt x="54" y="64"/>
                    </a:lnTo>
                    <a:lnTo>
                      <a:pt x="78" y="43"/>
                    </a:lnTo>
                    <a:lnTo>
                      <a:pt x="106" y="40"/>
                    </a:lnTo>
                    <a:lnTo>
                      <a:pt x="104" y="0"/>
                    </a:lnTo>
                    <a:close/>
                  </a:path>
                </a:pathLst>
              </a:custGeom>
              <a:solidFill>
                <a:srgbClr val="223A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 name="Freeform 816"/>
              <p:cNvSpPr>
                <a:spLocks/>
              </p:cNvSpPr>
              <p:nvPr/>
            </p:nvSpPr>
            <p:spPr bwMode="gray">
              <a:xfrm>
                <a:off x="2999" y="2895"/>
                <a:ext cx="179" cy="125"/>
              </a:xfrm>
              <a:custGeom>
                <a:avLst/>
                <a:gdLst>
                  <a:gd name="T0" fmla="*/ 58184548 w 76"/>
                  <a:gd name="T1" fmla="*/ 23762432 h 53"/>
                  <a:gd name="T2" fmla="*/ 53668774 w 76"/>
                  <a:gd name="T3" fmla="*/ 19431321 h 53"/>
                  <a:gd name="T4" fmla="*/ 68219222 w 76"/>
                  <a:gd name="T5" fmla="*/ 12030259 h 53"/>
                  <a:gd name="T6" fmla="*/ 33154802 w 76"/>
                  <a:gd name="T7" fmla="*/ 0 h 53"/>
                  <a:gd name="T8" fmla="*/ 0 w 76"/>
                  <a:gd name="T9" fmla="*/ 12030259 h 53"/>
                  <a:gd name="T10" fmla="*/ 33154802 w 76"/>
                  <a:gd name="T11" fmla="*/ 28373252 h 53"/>
                  <a:gd name="T12" fmla="*/ 48309130 w 76"/>
                  <a:gd name="T13" fmla="*/ 20257771 h 53"/>
                  <a:gd name="T14" fmla="*/ 33154802 w 76"/>
                  <a:gd name="T15" fmla="*/ 12030259 h 53"/>
                  <a:gd name="T16" fmla="*/ 42185526 w 76"/>
                  <a:gd name="T17" fmla="*/ 15523552 h 53"/>
                  <a:gd name="T18" fmla="*/ 42185526 w 76"/>
                  <a:gd name="T19" fmla="*/ 15523552 h 53"/>
                  <a:gd name="T20" fmla="*/ 56416728 w 76"/>
                  <a:gd name="T21" fmla="*/ 24879599 h 53"/>
                  <a:gd name="T22" fmla="*/ 59036824 w 76"/>
                  <a:gd name="T23" fmla="*/ 33735481 h 53"/>
                  <a:gd name="T24" fmla="*/ 59036824 w 76"/>
                  <a:gd name="T25" fmla="*/ 48640363 h 53"/>
                  <a:gd name="T26" fmla="*/ 66285839 w 76"/>
                  <a:gd name="T27" fmla="*/ 45828675 h 53"/>
                  <a:gd name="T28" fmla="*/ 62030090 w 76"/>
                  <a:gd name="T29" fmla="*/ 35781410 h 53"/>
                  <a:gd name="T30" fmla="*/ 58184548 w 76"/>
                  <a:gd name="T31" fmla="*/ 23762432 h 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6"/>
                  <a:gd name="T49" fmla="*/ 0 h 53"/>
                  <a:gd name="T50" fmla="*/ 76 w 76"/>
                  <a:gd name="T51" fmla="*/ 53 h 5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6" h="53">
                    <a:moveTo>
                      <a:pt x="65" y="26"/>
                    </a:moveTo>
                    <a:cubicBezTo>
                      <a:pt x="64" y="24"/>
                      <a:pt x="62" y="22"/>
                      <a:pt x="60" y="21"/>
                    </a:cubicBezTo>
                    <a:cubicBezTo>
                      <a:pt x="76" y="13"/>
                      <a:pt x="76" y="13"/>
                      <a:pt x="76" y="13"/>
                    </a:cubicBezTo>
                    <a:cubicBezTo>
                      <a:pt x="37" y="0"/>
                      <a:pt x="37" y="0"/>
                      <a:pt x="37" y="0"/>
                    </a:cubicBezTo>
                    <a:cubicBezTo>
                      <a:pt x="0" y="13"/>
                      <a:pt x="0" y="13"/>
                      <a:pt x="0" y="13"/>
                    </a:cubicBezTo>
                    <a:cubicBezTo>
                      <a:pt x="37" y="31"/>
                      <a:pt x="37" y="31"/>
                      <a:pt x="37" y="31"/>
                    </a:cubicBezTo>
                    <a:cubicBezTo>
                      <a:pt x="54" y="22"/>
                      <a:pt x="54" y="22"/>
                      <a:pt x="54" y="22"/>
                    </a:cubicBezTo>
                    <a:cubicBezTo>
                      <a:pt x="37" y="13"/>
                      <a:pt x="37" y="13"/>
                      <a:pt x="37" y="13"/>
                    </a:cubicBezTo>
                    <a:cubicBezTo>
                      <a:pt x="47" y="17"/>
                      <a:pt x="47" y="17"/>
                      <a:pt x="47" y="17"/>
                    </a:cubicBezTo>
                    <a:cubicBezTo>
                      <a:pt x="47" y="17"/>
                      <a:pt x="47" y="17"/>
                      <a:pt x="47" y="17"/>
                    </a:cubicBezTo>
                    <a:cubicBezTo>
                      <a:pt x="51" y="19"/>
                      <a:pt x="61" y="23"/>
                      <a:pt x="63" y="27"/>
                    </a:cubicBezTo>
                    <a:cubicBezTo>
                      <a:pt x="64" y="29"/>
                      <a:pt x="65" y="34"/>
                      <a:pt x="66" y="37"/>
                    </a:cubicBezTo>
                    <a:cubicBezTo>
                      <a:pt x="66" y="53"/>
                      <a:pt x="66" y="53"/>
                      <a:pt x="66" y="53"/>
                    </a:cubicBezTo>
                    <a:cubicBezTo>
                      <a:pt x="69" y="50"/>
                      <a:pt x="74" y="50"/>
                      <a:pt x="74" y="50"/>
                    </a:cubicBezTo>
                    <a:cubicBezTo>
                      <a:pt x="69" y="39"/>
                      <a:pt x="69" y="39"/>
                      <a:pt x="69" y="39"/>
                    </a:cubicBezTo>
                    <a:cubicBezTo>
                      <a:pt x="68" y="36"/>
                      <a:pt x="67" y="29"/>
                      <a:pt x="65" y="26"/>
                    </a:cubicBezTo>
                  </a:path>
                </a:pathLst>
              </a:custGeom>
              <a:solidFill>
                <a:srgbClr val="223A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 name="Oval 847"/>
              <p:cNvSpPr>
                <a:spLocks noChangeArrowheads="1"/>
              </p:cNvSpPr>
              <p:nvPr/>
            </p:nvSpPr>
            <p:spPr bwMode="gray">
              <a:xfrm>
                <a:off x="2947" y="2819"/>
                <a:ext cx="293" cy="293"/>
              </a:xfrm>
              <a:prstGeom prst="ellipse">
                <a:avLst/>
              </a:prstGeom>
              <a:noFill/>
              <a:ln w="412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eaLnBrk="1" hangingPunct="1">
                  <a:lnSpc>
                    <a:spcPct val="100000"/>
                  </a:lnSpc>
                  <a:spcBef>
                    <a:spcPct val="0"/>
                  </a:spcBef>
                  <a:buClrTx/>
                  <a:buFontTx/>
                  <a:buNone/>
                </a:pPr>
                <a:endParaRPr lang="en-US" altLang="en-US">
                  <a:solidFill>
                    <a:srgbClr val="0F5494"/>
                  </a:solidFill>
                </a:endParaRPr>
              </a:p>
            </p:txBody>
          </p:sp>
        </p:grpSp>
        <p:grpSp>
          <p:nvGrpSpPr>
            <p:cNvPr id="19" name="Group 1308"/>
            <p:cNvGrpSpPr>
              <a:grpSpLocks/>
            </p:cNvGrpSpPr>
            <p:nvPr/>
          </p:nvGrpSpPr>
          <p:grpSpPr bwMode="auto">
            <a:xfrm>
              <a:off x="2064" y="1760"/>
              <a:ext cx="292" cy="293"/>
              <a:chOff x="2584" y="3324"/>
              <a:chExt cx="292" cy="293"/>
            </a:xfrm>
          </p:grpSpPr>
          <p:sp>
            <p:nvSpPr>
              <p:cNvPr id="65" name="Oval 905"/>
              <p:cNvSpPr>
                <a:spLocks noChangeArrowheads="1"/>
              </p:cNvSpPr>
              <p:nvPr/>
            </p:nvSpPr>
            <p:spPr bwMode="gray">
              <a:xfrm>
                <a:off x="2584" y="3324"/>
                <a:ext cx="292" cy="293"/>
              </a:xfrm>
              <a:prstGeom prst="ellipse">
                <a:avLst/>
              </a:prstGeom>
              <a:solidFill>
                <a:srgbClr val="E0E9D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eaLnBrk="1" hangingPunct="1">
                  <a:lnSpc>
                    <a:spcPct val="100000"/>
                  </a:lnSpc>
                  <a:spcBef>
                    <a:spcPct val="0"/>
                  </a:spcBef>
                  <a:buClrTx/>
                  <a:buFontTx/>
                  <a:buNone/>
                </a:pPr>
                <a:endParaRPr lang="en-US" altLang="en-US">
                  <a:solidFill>
                    <a:srgbClr val="0F5494"/>
                  </a:solidFill>
                </a:endParaRPr>
              </a:p>
            </p:txBody>
          </p:sp>
          <p:grpSp>
            <p:nvGrpSpPr>
              <p:cNvPr id="66" name="Group 1307"/>
              <p:cNvGrpSpPr>
                <a:grpSpLocks/>
              </p:cNvGrpSpPr>
              <p:nvPr/>
            </p:nvGrpSpPr>
            <p:grpSpPr bwMode="auto">
              <a:xfrm>
                <a:off x="2661" y="3395"/>
                <a:ext cx="156" cy="140"/>
                <a:chOff x="2661" y="3395"/>
                <a:chExt cx="156" cy="140"/>
              </a:xfrm>
            </p:grpSpPr>
            <p:sp>
              <p:nvSpPr>
                <p:cNvPr id="68" name="Freeform 943"/>
                <p:cNvSpPr>
                  <a:spLocks/>
                </p:cNvSpPr>
                <p:nvPr/>
              </p:nvSpPr>
              <p:spPr bwMode="gray">
                <a:xfrm>
                  <a:off x="2661" y="3407"/>
                  <a:ext cx="126" cy="78"/>
                </a:xfrm>
                <a:custGeom>
                  <a:avLst/>
                  <a:gdLst>
                    <a:gd name="T0" fmla="*/ 55252165 w 53"/>
                    <a:gd name="T1" fmla="*/ 20044019 h 33"/>
                    <a:gd name="T2" fmla="*/ 42531086 w 53"/>
                    <a:gd name="T3" fmla="*/ 8480162 h 33"/>
                    <a:gd name="T4" fmla="*/ 39445529 w 53"/>
                    <a:gd name="T5" fmla="*/ 8480162 h 33"/>
                    <a:gd name="T6" fmla="*/ 25817412 w 53"/>
                    <a:gd name="T7" fmla="*/ 0 h 33"/>
                    <a:gd name="T8" fmla="*/ 12710787 w 53"/>
                    <a:gd name="T9" fmla="*/ 12441473 h 33"/>
                    <a:gd name="T10" fmla="*/ 10530055 w 53"/>
                    <a:gd name="T11" fmla="*/ 12441473 h 33"/>
                    <a:gd name="T12" fmla="*/ 0 w 53"/>
                    <a:gd name="T13" fmla="*/ 21764435 h 33"/>
                    <a:gd name="T14" fmla="*/ 10530055 w 53"/>
                    <a:gd name="T15" fmla="*/ 31262608 h 33"/>
                    <a:gd name="T16" fmla="*/ 42531086 w 53"/>
                    <a:gd name="T17" fmla="*/ 31262608 h 33"/>
                    <a:gd name="T18" fmla="*/ 55252165 w 53"/>
                    <a:gd name="T19" fmla="*/ 20044019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
                    <a:gd name="T31" fmla="*/ 0 h 33"/>
                    <a:gd name="T32" fmla="*/ 53 w 53"/>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 h="33">
                      <a:moveTo>
                        <a:pt x="53" y="21"/>
                      </a:moveTo>
                      <a:cubicBezTo>
                        <a:pt x="53" y="14"/>
                        <a:pt x="47" y="9"/>
                        <a:pt x="41" y="9"/>
                      </a:cubicBezTo>
                      <a:cubicBezTo>
                        <a:pt x="40" y="9"/>
                        <a:pt x="38" y="9"/>
                        <a:pt x="38" y="9"/>
                      </a:cubicBezTo>
                      <a:cubicBezTo>
                        <a:pt x="36" y="4"/>
                        <a:pt x="31" y="0"/>
                        <a:pt x="25" y="0"/>
                      </a:cubicBezTo>
                      <a:cubicBezTo>
                        <a:pt x="18" y="0"/>
                        <a:pt x="12" y="6"/>
                        <a:pt x="12" y="13"/>
                      </a:cubicBezTo>
                      <a:cubicBezTo>
                        <a:pt x="11" y="13"/>
                        <a:pt x="11" y="13"/>
                        <a:pt x="10" y="13"/>
                      </a:cubicBezTo>
                      <a:cubicBezTo>
                        <a:pt x="5" y="13"/>
                        <a:pt x="0" y="17"/>
                        <a:pt x="0" y="23"/>
                      </a:cubicBezTo>
                      <a:cubicBezTo>
                        <a:pt x="0" y="28"/>
                        <a:pt x="5" y="33"/>
                        <a:pt x="10" y="33"/>
                      </a:cubicBezTo>
                      <a:cubicBezTo>
                        <a:pt x="41" y="33"/>
                        <a:pt x="41" y="33"/>
                        <a:pt x="41" y="33"/>
                      </a:cubicBezTo>
                      <a:cubicBezTo>
                        <a:pt x="47" y="33"/>
                        <a:pt x="53" y="27"/>
                        <a:pt x="53" y="21"/>
                      </a:cubicBezTo>
                    </a:path>
                  </a:pathLst>
                </a:custGeom>
                <a:solidFill>
                  <a:srgbClr val="2239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 name="Freeform 944"/>
                <p:cNvSpPr>
                  <a:spLocks/>
                </p:cNvSpPr>
                <p:nvPr/>
              </p:nvSpPr>
              <p:spPr bwMode="gray">
                <a:xfrm>
                  <a:off x="2796" y="3449"/>
                  <a:ext cx="21" cy="12"/>
                </a:xfrm>
                <a:custGeom>
                  <a:avLst/>
                  <a:gdLst>
                    <a:gd name="T0" fmla="*/ 5234180 w 9"/>
                    <a:gd name="T1" fmla="*/ 0 h 5"/>
                    <a:gd name="T2" fmla="*/ 2243220 w 9"/>
                    <a:gd name="T3" fmla="*/ 0 h 5"/>
                    <a:gd name="T4" fmla="*/ 0 w 9"/>
                    <a:gd name="T5" fmla="*/ 2554646 h 5"/>
                    <a:gd name="T6" fmla="*/ 2243220 w 9"/>
                    <a:gd name="T7" fmla="*/ 6131150 h 5"/>
                    <a:gd name="T8" fmla="*/ 5234180 w 9"/>
                    <a:gd name="T9" fmla="*/ 6131150 h 5"/>
                    <a:gd name="T10" fmla="*/ 6931752 w 9"/>
                    <a:gd name="T11" fmla="*/ 2554646 h 5"/>
                    <a:gd name="T12" fmla="*/ 5234180 w 9"/>
                    <a:gd name="T13" fmla="*/ 0 h 5"/>
                    <a:gd name="T14" fmla="*/ 0 60000 65536"/>
                    <a:gd name="T15" fmla="*/ 0 60000 65536"/>
                    <a:gd name="T16" fmla="*/ 0 60000 65536"/>
                    <a:gd name="T17" fmla="*/ 0 60000 65536"/>
                    <a:gd name="T18" fmla="*/ 0 60000 65536"/>
                    <a:gd name="T19" fmla="*/ 0 60000 65536"/>
                    <a:gd name="T20" fmla="*/ 0 60000 65536"/>
                    <a:gd name="T21" fmla="*/ 0 w 9"/>
                    <a:gd name="T22" fmla="*/ 0 h 5"/>
                    <a:gd name="T23" fmla="*/ 9 w 9"/>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5">
                      <a:moveTo>
                        <a:pt x="7" y="0"/>
                      </a:moveTo>
                      <a:cubicBezTo>
                        <a:pt x="3" y="0"/>
                        <a:pt x="3" y="0"/>
                        <a:pt x="3" y="0"/>
                      </a:cubicBezTo>
                      <a:cubicBezTo>
                        <a:pt x="1" y="0"/>
                        <a:pt x="0" y="1"/>
                        <a:pt x="0" y="2"/>
                      </a:cubicBezTo>
                      <a:cubicBezTo>
                        <a:pt x="0" y="4"/>
                        <a:pt x="1" y="5"/>
                        <a:pt x="3" y="5"/>
                      </a:cubicBezTo>
                      <a:cubicBezTo>
                        <a:pt x="7" y="5"/>
                        <a:pt x="7" y="5"/>
                        <a:pt x="7" y="5"/>
                      </a:cubicBezTo>
                      <a:cubicBezTo>
                        <a:pt x="8" y="5"/>
                        <a:pt x="9" y="4"/>
                        <a:pt x="9" y="2"/>
                      </a:cubicBezTo>
                      <a:cubicBezTo>
                        <a:pt x="9" y="1"/>
                        <a:pt x="8" y="0"/>
                        <a:pt x="7" y="0"/>
                      </a:cubicBezTo>
                    </a:path>
                  </a:pathLst>
                </a:custGeom>
                <a:solidFill>
                  <a:srgbClr val="2239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 name="Freeform 945"/>
                <p:cNvSpPr>
                  <a:spLocks/>
                </p:cNvSpPr>
                <p:nvPr/>
              </p:nvSpPr>
              <p:spPr bwMode="gray">
                <a:xfrm>
                  <a:off x="2775" y="3402"/>
                  <a:ext cx="16" cy="22"/>
                </a:xfrm>
                <a:custGeom>
                  <a:avLst/>
                  <a:gdLst>
                    <a:gd name="T0" fmla="*/ 3397424 w 7"/>
                    <a:gd name="T1" fmla="*/ 1324703 h 9"/>
                    <a:gd name="T2" fmla="*/ 1724631 w 7"/>
                    <a:gd name="T3" fmla="*/ 3238163 h 9"/>
                    <a:gd name="T4" fmla="*/ 505778 w 7"/>
                    <a:gd name="T5" fmla="*/ 7915510 h 9"/>
                    <a:gd name="T6" fmla="*/ 505778 w 7"/>
                    <a:gd name="T7" fmla="*/ 13330812 h 9"/>
                    <a:gd name="T8" fmla="*/ 2234466 w 7"/>
                    <a:gd name="T9" fmla="*/ 11470656 h 9"/>
                    <a:gd name="T10" fmla="*/ 3397424 w 7"/>
                    <a:gd name="T11" fmla="*/ 6550067 h 9"/>
                    <a:gd name="T12" fmla="*/ 3397424 w 7"/>
                    <a:gd name="T13" fmla="*/ 1324703 h 9"/>
                    <a:gd name="T14" fmla="*/ 0 60000 65536"/>
                    <a:gd name="T15" fmla="*/ 0 60000 65536"/>
                    <a:gd name="T16" fmla="*/ 0 60000 65536"/>
                    <a:gd name="T17" fmla="*/ 0 60000 65536"/>
                    <a:gd name="T18" fmla="*/ 0 60000 65536"/>
                    <a:gd name="T19" fmla="*/ 0 60000 65536"/>
                    <a:gd name="T20" fmla="*/ 0 60000 65536"/>
                    <a:gd name="T21" fmla="*/ 0 w 7"/>
                    <a:gd name="T22" fmla="*/ 0 h 9"/>
                    <a:gd name="T23" fmla="*/ 7 w 7"/>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9">
                      <a:moveTo>
                        <a:pt x="6" y="1"/>
                      </a:moveTo>
                      <a:cubicBezTo>
                        <a:pt x="5" y="0"/>
                        <a:pt x="3" y="1"/>
                        <a:pt x="3" y="2"/>
                      </a:cubicBezTo>
                      <a:cubicBezTo>
                        <a:pt x="1" y="5"/>
                        <a:pt x="1" y="5"/>
                        <a:pt x="1" y="5"/>
                      </a:cubicBezTo>
                      <a:cubicBezTo>
                        <a:pt x="0" y="6"/>
                        <a:pt x="0" y="8"/>
                        <a:pt x="1" y="8"/>
                      </a:cubicBezTo>
                      <a:cubicBezTo>
                        <a:pt x="2" y="9"/>
                        <a:pt x="4" y="8"/>
                        <a:pt x="4" y="7"/>
                      </a:cubicBezTo>
                      <a:cubicBezTo>
                        <a:pt x="6" y="4"/>
                        <a:pt x="6" y="4"/>
                        <a:pt x="6" y="4"/>
                      </a:cubicBezTo>
                      <a:cubicBezTo>
                        <a:pt x="7" y="3"/>
                        <a:pt x="7" y="1"/>
                        <a:pt x="6" y="1"/>
                      </a:cubicBezTo>
                    </a:path>
                  </a:pathLst>
                </a:custGeom>
                <a:solidFill>
                  <a:srgbClr val="2239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 name="Freeform 946"/>
                <p:cNvSpPr>
                  <a:spLocks/>
                </p:cNvSpPr>
                <p:nvPr/>
              </p:nvSpPr>
              <p:spPr bwMode="gray">
                <a:xfrm>
                  <a:off x="2775" y="3487"/>
                  <a:ext cx="16" cy="22"/>
                </a:xfrm>
                <a:custGeom>
                  <a:avLst/>
                  <a:gdLst>
                    <a:gd name="T0" fmla="*/ 2234466 w 7"/>
                    <a:gd name="T1" fmla="*/ 3238163 h 9"/>
                    <a:gd name="T2" fmla="*/ 505778 w 7"/>
                    <a:gd name="T3" fmla="*/ 1324703 h 9"/>
                    <a:gd name="T4" fmla="*/ 505778 w 7"/>
                    <a:gd name="T5" fmla="*/ 6550067 h 9"/>
                    <a:gd name="T6" fmla="*/ 1724631 w 7"/>
                    <a:gd name="T7" fmla="*/ 11470656 h 9"/>
                    <a:gd name="T8" fmla="*/ 3397424 w 7"/>
                    <a:gd name="T9" fmla="*/ 13330812 h 9"/>
                    <a:gd name="T10" fmla="*/ 3397424 w 7"/>
                    <a:gd name="T11" fmla="*/ 7915510 h 9"/>
                    <a:gd name="T12" fmla="*/ 2234466 w 7"/>
                    <a:gd name="T13" fmla="*/ 3238163 h 9"/>
                    <a:gd name="T14" fmla="*/ 0 60000 65536"/>
                    <a:gd name="T15" fmla="*/ 0 60000 65536"/>
                    <a:gd name="T16" fmla="*/ 0 60000 65536"/>
                    <a:gd name="T17" fmla="*/ 0 60000 65536"/>
                    <a:gd name="T18" fmla="*/ 0 60000 65536"/>
                    <a:gd name="T19" fmla="*/ 0 60000 65536"/>
                    <a:gd name="T20" fmla="*/ 0 60000 65536"/>
                    <a:gd name="T21" fmla="*/ 0 w 7"/>
                    <a:gd name="T22" fmla="*/ 0 h 9"/>
                    <a:gd name="T23" fmla="*/ 7 w 7"/>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9">
                      <a:moveTo>
                        <a:pt x="4" y="2"/>
                      </a:moveTo>
                      <a:cubicBezTo>
                        <a:pt x="4" y="1"/>
                        <a:pt x="2" y="0"/>
                        <a:pt x="1" y="1"/>
                      </a:cubicBezTo>
                      <a:cubicBezTo>
                        <a:pt x="0" y="1"/>
                        <a:pt x="0" y="3"/>
                        <a:pt x="1" y="4"/>
                      </a:cubicBezTo>
                      <a:cubicBezTo>
                        <a:pt x="3" y="7"/>
                        <a:pt x="3" y="7"/>
                        <a:pt x="3" y="7"/>
                      </a:cubicBezTo>
                      <a:cubicBezTo>
                        <a:pt x="3" y="8"/>
                        <a:pt x="5" y="9"/>
                        <a:pt x="6" y="8"/>
                      </a:cubicBezTo>
                      <a:cubicBezTo>
                        <a:pt x="7" y="8"/>
                        <a:pt x="7" y="6"/>
                        <a:pt x="6" y="5"/>
                      </a:cubicBezTo>
                      <a:lnTo>
                        <a:pt x="4" y="2"/>
                      </a:lnTo>
                      <a:close/>
                    </a:path>
                  </a:pathLst>
                </a:custGeom>
                <a:solidFill>
                  <a:srgbClr val="2239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 name="Freeform 947"/>
                <p:cNvSpPr>
                  <a:spLocks/>
                </p:cNvSpPr>
                <p:nvPr/>
              </p:nvSpPr>
              <p:spPr bwMode="gray">
                <a:xfrm>
                  <a:off x="2791" y="3471"/>
                  <a:ext cx="19" cy="16"/>
                </a:xfrm>
                <a:custGeom>
                  <a:avLst/>
                  <a:gdLst>
                    <a:gd name="T0" fmla="*/ 7279651 w 8"/>
                    <a:gd name="T1" fmla="*/ 1724631 h 7"/>
                    <a:gd name="T2" fmla="*/ 3065116 w 8"/>
                    <a:gd name="T3" fmla="*/ 505778 h 7"/>
                    <a:gd name="T4" fmla="*/ 0 w 8"/>
                    <a:gd name="T5" fmla="*/ 1156064 h 7"/>
                    <a:gd name="T6" fmla="*/ 935182 w 8"/>
                    <a:gd name="T7" fmla="*/ 2642432 h 7"/>
                    <a:gd name="T8" fmla="*/ 5275010 w 8"/>
                    <a:gd name="T9" fmla="*/ 3942014 h 7"/>
                    <a:gd name="T10" fmla="*/ 8176465 w 8"/>
                    <a:gd name="T11" fmla="*/ 3397424 h 7"/>
                    <a:gd name="T12" fmla="*/ 7279651 w 8"/>
                    <a:gd name="T13" fmla="*/ 1724631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7" y="3"/>
                      </a:moveTo>
                      <a:cubicBezTo>
                        <a:pt x="3" y="1"/>
                        <a:pt x="3" y="1"/>
                        <a:pt x="3" y="1"/>
                      </a:cubicBezTo>
                      <a:cubicBezTo>
                        <a:pt x="2" y="0"/>
                        <a:pt x="1" y="1"/>
                        <a:pt x="0" y="2"/>
                      </a:cubicBezTo>
                      <a:cubicBezTo>
                        <a:pt x="0" y="3"/>
                        <a:pt x="0" y="4"/>
                        <a:pt x="1" y="5"/>
                      </a:cubicBezTo>
                      <a:cubicBezTo>
                        <a:pt x="5" y="7"/>
                        <a:pt x="5" y="7"/>
                        <a:pt x="5" y="7"/>
                      </a:cubicBezTo>
                      <a:cubicBezTo>
                        <a:pt x="6" y="7"/>
                        <a:pt x="7" y="7"/>
                        <a:pt x="8" y="6"/>
                      </a:cubicBezTo>
                      <a:cubicBezTo>
                        <a:pt x="8" y="5"/>
                        <a:pt x="8" y="4"/>
                        <a:pt x="7" y="3"/>
                      </a:cubicBezTo>
                    </a:path>
                  </a:pathLst>
                </a:custGeom>
                <a:solidFill>
                  <a:srgbClr val="2239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 name="Freeform 948"/>
                <p:cNvSpPr>
                  <a:spLocks/>
                </p:cNvSpPr>
                <p:nvPr/>
              </p:nvSpPr>
              <p:spPr bwMode="gray">
                <a:xfrm>
                  <a:off x="2791" y="3424"/>
                  <a:ext cx="19" cy="16"/>
                </a:xfrm>
                <a:custGeom>
                  <a:avLst/>
                  <a:gdLst>
                    <a:gd name="T0" fmla="*/ 3065116 w 8"/>
                    <a:gd name="T1" fmla="*/ 3397424 h 7"/>
                    <a:gd name="T2" fmla="*/ 7279651 w 8"/>
                    <a:gd name="T3" fmla="*/ 2234466 h 7"/>
                    <a:gd name="T4" fmla="*/ 8176465 w 8"/>
                    <a:gd name="T5" fmla="*/ 505778 h 7"/>
                    <a:gd name="T6" fmla="*/ 5275010 w 8"/>
                    <a:gd name="T7" fmla="*/ 0 h 7"/>
                    <a:gd name="T8" fmla="*/ 935182 w 8"/>
                    <a:gd name="T9" fmla="*/ 1156064 h 7"/>
                    <a:gd name="T10" fmla="*/ 0 w 8"/>
                    <a:gd name="T11" fmla="*/ 2642432 h 7"/>
                    <a:gd name="T12" fmla="*/ 3065116 w 8"/>
                    <a:gd name="T13" fmla="*/ 3397424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6"/>
                      </a:moveTo>
                      <a:cubicBezTo>
                        <a:pt x="7" y="4"/>
                        <a:pt x="7" y="4"/>
                        <a:pt x="7" y="4"/>
                      </a:cubicBezTo>
                      <a:cubicBezTo>
                        <a:pt x="8" y="3"/>
                        <a:pt x="8" y="2"/>
                        <a:pt x="8" y="1"/>
                      </a:cubicBezTo>
                      <a:cubicBezTo>
                        <a:pt x="7" y="0"/>
                        <a:pt x="6" y="0"/>
                        <a:pt x="5" y="0"/>
                      </a:cubicBezTo>
                      <a:cubicBezTo>
                        <a:pt x="1" y="2"/>
                        <a:pt x="1" y="2"/>
                        <a:pt x="1" y="2"/>
                      </a:cubicBezTo>
                      <a:cubicBezTo>
                        <a:pt x="0" y="3"/>
                        <a:pt x="0" y="4"/>
                        <a:pt x="0" y="5"/>
                      </a:cubicBezTo>
                      <a:cubicBezTo>
                        <a:pt x="1" y="6"/>
                        <a:pt x="2" y="7"/>
                        <a:pt x="3" y="6"/>
                      </a:cubicBezTo>
                    </a:path>
                  </a:pathLst>
                </a:custGeom>
                <a:solidFill>
                  <a:srgbClr val="2239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 name="Freeform 949"/>
                <p:cNvSpPr>
                  <a:spLocks/>
                </p:cNvSpPr>
                <p:nvPr/>
              </p:nvSpPr>
              <p:spPr bwMode="gray">
                <a:xfrm>
                  <a:off x="2754" y="3395"/>
                  <a:ext cx="9" cy="21"/>
                </a:xfrm>
                <a:custGeom>
                  <a:avLst/>
                  <a:gdLst>
                    <a:gd name="T0" fmla="*/ 941150 w 4"/>
                    <a:gd name="T1" fmla="*/ 6931752 h 9"/>
                    <a:gd name="T2" fmla="*/ 1699279 w 4"/>
                    <a:gd name="T3" fmla="*/ 5234180 h 9"/>
                    <a:gd name="T4" fmla="*/ 1699279 w 4"/>
                    <a:gd name="T5" fmla="*/ 2243220 h 9"/>
                    <a:gd name="T6" fmla="*/ 941150 w 4"/>
                    <a:gd name="T7" fmla="*/ 0 h 9"/>
                    <a:gd name="T8" fmla="*/ 0 w 4"/>
                    <a:gd name="T9" fmla="*/ 2243220 h 9"/>
                    <a:gd name="T10" fmla="*/ 0 w 4"/>
                    <a:gd name="T11" fmla="*/ 5234180 h 9"/>
                    <a:gd name="T12" fmla="*/ 941150 w 4"/>
                    <a:gd name="T13" fmla="*/ 6931752 h 9"/>
                    <a:gd name="T14" fmla="*/ 0 60000 65536"/>
                    <a:gd name="T15" fmla="*/ 0 60000 65536"/>
                    <a:gd name="T16" fmla="*/ 0 60000 65536"/>
                    <a:gd name="T17" fmla="*/ 0 60000 65536"/>
                    <a:gd name="T18" fmla="*/ 0 60000 65536"/>
                    <a:gd name="T19" fmla="*/ 0 60000 65536"/>
                    <a:gd name="T20" fmla="*/ 0 60000 65536"/>
                    <a:gd name="T21" fmla="*/ 0 w 4"/>
                    <a:gd name="T22" fmla="*/ 0 h 9"/>
                    <a:gd name="T23" fmla="*/ 4 w 4"/>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9">
                      <a:moveTo>
                        <a:pt x="2" y="9"/>
                      </a:moveTo>
                      <a:cubicBezTo>
                        <a:pt x="3" y="9"/>
                        <a:pt x="4" y="8"/>
                        <a:pt x="4" y="7"/>
                      </a:cubicBezTo>
                      <a:cubicBezTo>
                        <a:pt x="4" y="3"/>
                        <a:pt x="4" y="3"/>
                        <a:pt x="4" y="3"/>
                      </a:cubicBezTo>
                      <a:cubicBezTo>
                        <a:pt x="4" y="2"/>
                        <a:pt x="3" y="0"/>
                        <a:pt x="2" y="0"/>
                      </a:cubicBezTo>
                      <a:cubicBezTo>
                        <a:pt x="1" y="0"/>
                        <a:pt x="0" y="2"/>
                        <a:pt x="0" y="3"/>
                      </a:cubicBezTo>
                      <a:cubicBezTo>
                        <a:pt x="0" y="7"/>
                        <a:pt x="0" y="7"/>
                        <a:pt x="0" y="7"/>
                      </a:cubicBezTo>
                      <a:cubicBezTo>
                        <a:pt x="0" y="8"/>
                        <a:pt x="1" y="9"/>
                        <a:pt x="2" y="9"/>
                      </a:cubicBezTo>
                    </a:path>
                  </a:pathLst>
                </a:custGeom>
                <a:solidFill>
                  <a:srgbClr val="2239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 name="Freeform 950"/>
                <p:cNvSpPr>
                  <a:spLocks/>
                </p:cNvSpPr>
                <p:nvPr/>
              </p:nvSpPr>
              <p:spPr bwMode="gray">
                <a:xfrm>
                  <a:off x="2754" y="3494"/>
                  <a:ext cx="9" cy="22"/>
                </a:xfrm>
                <a:custGeom>
                  <a:avLst/>
                  <a:gdLst>
                    <a:gd name="T0" fmla="*/ 941150 w 4"/>
                    <a:gd name="T1" fmla="*/ 0 h 9"/>
                    <a:gd name="T2" fmla="*/ 0 w 4"/>
                    <a:gd name="T3" fmla="*/ 3238163 h 9"/>
                    <a:gd name="T4" fmla="*/ 0 w 4"/>
                    <a:gd name="T5" fmla="*/ 10015065 h 9"/>
                    <a:gd name="T6" fmla="*/ 941150 w 4"/>
                    <a:gd name="T7" fmla="*/ 14708569 h 9"/>
                    <a:gd name="T8" fmla="*/ 1699279 w 4"/>
                    <a:gd name="T9" fmla="*/ 10015065 h 9"/>
                    <a:gd name="T10" fmla="*/ 1699279 w 4"/>
                    <a:gd name="T11" fmla="*/ 3238163 h 9"/>
                    <a:gd name="T12" fmla="*/ 941150 w 4"/>
                    <a:gd name="T13" fmla="*/ 0 h 9"/>
                    <a:gd name="T14" fmla="*/ 0 60000 65536"/>
                    <a:gd name="T15" fmla="*/ 0 60000 65536"/>
                    <a:gd name="T16" fmla="*/ 0 60000 65536"/>
                    <a:gd name="T17" fmla="*/ 0 60000 65536"/>
                    <a:gd name="T18" fmla="*/ 0 60000 65536"/>
                    <a:gd name="T19" fmla="*/ 0 60000 65536"/>
                    <a:gd name="T20" fmla="*/ 0 60000 65536"/>
                    <a:gd name="T21" fmla="*/ 0 w 4"/>
                    <a:gd name="T22" fmla="*/ 0 h 9"/>
                    <a:gd name="T23" fmla="*/ 4 w 4"/>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9">
                      <a:moveTo>
                        <a:pt x="2" y="0"/>
                      </a:moveTo>
                      <a:cubicBezTo>
                        <a:pt x="1" y="0"/>
                        <a:pt x="0" y="1"/>
                        <a:pt x="0" y="2"/>
                      </a:cubicBezTo>
                      <a:cubicBezTo>
                        <a:pt x="0" y="6"/>
                        <a:pt x="0" y="6"/>
                        <a:pt x="0" y="6"/>
                      </a:cubicBezTo>
                      <a:cubicBezTo>
                        <a:pt x="0" y="7"/>
                        <a:pt x="1" y="9"/>
                        <a:pt x="2" y="9"/>
                      </a:cubicBezTo>
                      <a:cubicBezTo>
                        <a:pt x="3" y="9"/>
                        <a:pt x="4" y="7"/>
                        <a:pt x="4" y="6"/>
                      </a:cubicBezTo>
                      <a:cubicBezTo>
                        <a:pt x="4" y="2"/>
                        <a:pt x="4" y="2"/>
                        <a:pt x="4" y="2"/>
                      </a:cubicBezTo>
                      <a:cubicBezTo>
                        <a:pt x="4" y="1"/>
                        <a:pt x="3" y="0"/>
                        <a:pt x="2" y="0"/>
                      </a:cubicBezTo>
                    </a:path>
                  </a:pathLst>
                </a:custGeom>
                <a:solidFill>
                  <a:srgbClr val="2239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 name="Freeform 951"/>
                <p:cNvSpPr>
                  <a:spLocks/>
                </p:cNvSpPr>
                <p:nvPr/>
              </p:nvSpPr>
              <p:spPr bwMode="gray">
                <a:xfrm>
                  <a:off x="2702" y="3494"/>
                  <a:ext cx="33" cy="41"/>
                </a:xfrm>
                <a:custGeom>
                  <a:avLst/>
                  <a:gdLst>
                    <a:gd name="T0" fmla="*/ 11919100 w 14"/>
                    <a:gd name="T1" fmla="*/ 0 h 17"/>
                    <a:gd name="T2" fmla="*/ 3468116 w 14"/>
                    <a:gd name="T3" fmla="*/ 6551269 h 17"/>
                    <a:gd name="T4" fmla="*/ 1947959 w 14"/>
                    <a:gd name="T5" fmla="*/ 9247897 h 17"/>
                    <a:gd name="T6" fmla="*/ 2769339 w 14"/>
                    <a:gd name="T7" fmla="*/ 19586571 h 17"/>
                    <a:gd name="T8" fmla="*/ 10823100 w 14"/>
                    <a:gd name="T9" fmla="*/ 18516268 h 17"/>
                    <a:gd name="T10" fmla="*/ 11919100 w 14"/>
                    <a:gd name="T11" fmla="*/ 14675641 h 17"/>
                    <a:gd name="T12" fmla="*/ 12766097 w 14"/>
                    <a:gd name="T13" fmla="*/ 1126304 h 17"/>
                    <a:gd name="T14" fmla="*/ 11919100 w 14"/>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17"/>
                    <a:gd name="T26" fmla="*/ 14 w 14"/>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17">
                      <a:moveTo>
                        <a:pt x="13" y="0"/>
                      </a:moveTo>
                      <a:cubicBezTo>
                        <a:pt x="13" y="0"/>
                        <a:pt x="5" y="4"/>
                        <a:pt x="4" y="5"/>
                      </a:cubicBezTo>
                      <a:cubicBezTo>
                        <a:pt x="3" y="6"/>
                        <a:pt x="2" y="6"/>
                        <a:pt x="2" y="7"/>
                      </a:cubicBezTo>
                      <a:cubicBezTo>
                        <a:pt x="0" y="10"/>
                        <a:pt x="0" y="14"/>
                        <a:pt x="3" y="15"/>
                      </a:cubicBezTo>
                      <a:cubicBezTo>
                        <a:pt x="6" y="17"/>
                        <a:pt x="10" y="17"/>
                        <a:pt x="12" y="14"/>
                      </a:cubicBezTo>
                      <a:cubicBezTo>
                        <a:pt x="12" y="13"/>
                        <a:pt x="12" y="12"/>
                        <a:pt x="13" y="11"/>
                      </a:cubicBezTo>
                      <a:cubicBezTo>
                        <a:pt x="13" y="9"/>
                        <a:pt x="14" y="1"/>
                        <a:pt x="14" y="1"/>
                      </a:cubicBezTo>
                      <a:cubicBezTo>
                        <a:pt x="14" y="0"/>
                        <a:pt x="13" y="0"/>
                        <a:pt x="13" y="0"/>
                      </a:cubicBezTo>
                    </a:path>
                  </a:pathLst>
                </a:custGeom>
                <a:solidFill>
                  <a:srgbClr val="2239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7" name="Oval 960"/>
              <p:cNvSpPr>
                <a:spLocks noChangeArrowheads="1"/>
              </p:cNvSpPr>
              <p:nvPr/>
            </p:nvSpPr>
            <p:spPr bwMode="gray">
              <a:xfrm>
                <a:off x="2584" y="3324"/>
                <a:ext cx="292" cy="293"/>
              </a:xfrm>
              <a:prstGeom prst="ellipse">
                <a:avLst/>
              </a:prstGeom>
              <a:noFill/>
              <a:ln w="41275">
                <a:solidFill>
                  <a:srgbClr val="76B043"/>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eaLnBrk="1" hangingPunct="1">
                  <a:lnSpc>
                    <a:spcPct val="100000"/>
                  </a:lnSpc>
                  <a:spcBef>
                    <a:spcPct val="0"/>
                  </a:spcBef>
                  <a:buClrTx/>
                  <a:buFontTx/>
                  <a:buNone/>
                </a:pPr>
                <a:endParaRPr lang="en-US" altLang="en-US">
                  <a:solidFill>
                    <a:srgbClr val="0F5494"/>
                  </a:solidFill>
                </a:endParaRPr>
              </a:p>
            </p:txBody>
          </p:sp>
        </p:grpSp>
        <p:grpSp>
          <p:nvGrpSpPr>
            <p:cNvPr id="20" name="Group 1306"/>
            <p:cNvGrpSpPr>
              <a:grpSpLocks/>
            </p:cNvGrpSpPr>
            <p:nvPr/>
          </p:nvGrpSpPr>
          <p:grpSpPr bwMode="auto">
            <a:xfrm>
              <a:off x="321" y="2118"/>
              <a:ext cx="296" cy="293"/>
              <a:chOff x="1746" y="3681"/>
              <a:chExt cx="296" cy="293"/>
            </a:xfrm>
          </p:grpSpPr>
          <p:grpSp>
            <p:nvGrpSpPr>
              <p:cNvPr id="56" name="Group 1305"/>
              <p:cNvGrpSpPr>
                <a:grpSpLocks/>
              </p:cNvGrpSpPr>
              <p:nvPr/>
            </p:nvGrpSpPr>
            <p:grpSpPr bwMode="auto">
              <a:xfrm>
                <a:off x="1747" y="3681"/>
                <a:ext cx="295" cy="293"/>
                <a:chOff x="1747" y="3681"/>
                <a:chExt cx="295" cy="293"/>
              </a:xfrm>
            </p:grpSpPr>
            <p:sp>
              <p:nvSpPr>
                <p:cNvPr id="58" name="Oval 961"/>
                <p:cNvSpPr>
                  <a:spLocks noChangeArrowheads="1"/>
                </p:cNvSpPr>
                <p:nvPr/>
              </p:nvSpPr>
              <p:spPr bwMode="gray">
                <a:xfrm>
                  <a:off x="1747" y="3681"/>
                  <a:ext cx="295" cy="293"/>
                </a:xfrm>
                <a:prstGeom prst="ellipse">
                  <a:avLst/>
                </a:prstGeom>
                <a:solidFill>
                  <a:srgbClr val="FBDB88"/>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eaLnBrk="1" hangingPunct="1">
                    <a:lnSpc>
                      <a:spcPct val="100000"/>
                    </a:lnSpc>
                    <a:spcBef>
                      <a:spcPct val="0"/>
                    </a:spcBef>
                    <a:buClrTx/>
                    <a:buFontTx/>
                    <a:buNone/>
                  </a:pPr>
                  <a:endParaRPr lang="en-US" altLang="en-US">
                    <a:solidFill>
                      <a:srgbClr val="0F5494"/>
                    </a:solidFill>
                  </a:endParaRPr>
                </a:p>
              </p:txBody>
            </p:sp>
            <p:grpSp>
              <p:nvGrpSpPr>
                <p:cNvPr id="59" name="Group 1304"/>
                <p:cNvGrpSpPr>
                  <a:grpSpLocks/>
                </p:cNvGrpSpPr>
                <p:nvPr/>
              </p:nvGrpSpPr>
              <p:grpSpPr bwMode="auto">
                <a:xfrm>
                  <a:off x="1834" y="3753"/>
                  <a:ext cx="120" cy="149"/>
                  <a:chOff x="2286" y="3742"/>
                  <a:chExt cx="120" cy="149"/>
                </a:xfrm>
              </p:grpSpPr>
              <p:sp>
                <p:nvSpPr>
                  <p:cNvPr id="60" name="Freeform 967"/>
                  <p:cNvSpPr>
                    <a:spLocks/>
                  </p:cNvSpPr>
                  <p:nvPr/>
                </p:nvSpPr>
                <p:spPr bwMode="gray">
                  <a:xfrm>
                    <a:off x="2286" y="3742"/>
                    <a:ext cx="85" cy="133"/>
                  </a:xfrm>
                  <a:custGeom>
                    <a:avLst/>
                    <a:gdLst>
                      <a:gd name="T0" fmla="*/ 23229985 w 36"/>
                      <a:gd name="T1" fmla="*/ 57461154 h 56"/>
                      <a:gd name="T2" fmla="*/ 6662012 w 36"/>
                      <a:gd name="T3" fmla="*/ 57461154 h 56"/>
                      <a:gd name="T4" fmla="*/ 0 w 36"/>
                      <a:gd name="T5" fmla="*/ 51413739 h 56"/>
                      <a:gd name="T6" fmla="*/ 0 w 36"/>
                      <a:gd name="T7" fmla="*/ 7280411 h 56"/>
                      <a:gd name="T8" fmla="*/ 6662012 w 36"/>
                      <a:gd name="T9" fmla="*/ 0 h 56"/>
                      <a:gd name="T10" fmla="*/ 26929282 w 36"/>
                      <a:gd name="T11" fmla="*/ 0 h 56"/>
                      <a:gd name="T12" fmla="*/ 33681762 w 36"/>
                      <a:gd name="T13" fmla="*/ 7280411 h 56"/>
                      <a:gd name="T14" fmla="*/ 33681762 w 36"/>
                      <a:gd name="T15" fmla="*/ 20751076 h 56"/>
                      <a:gd name="T16" fmla="*/ 31608891 w 36"/>
                      <a:gd name="T17" fmla="*/ 19419104 h 56"/>
                      <a:gd name="T18" fmla="*/ 29992167 w 36"/>
                      <a:gd name="T19" fmla="*/ 19419104 h 56"/>
                      <a:gd name="T20" fmla="*/ 29992167 w 36"/>
                      <a:gd name="T21" fmla="*/ 7280411 h 56"/>
                      <a:gd name="T22" fmla="*/ 28785805 w 36"/>
                      <a:gd name="T23" fmla="*/ 5955405 h 56"/>
                      <a:gd name="T24" fmla="*/ 4679928 w 36"/>
                      <a:gd name="T25" fmla="*/ 5955405 h 56"/>
                      <a:gd name="T26" fmla="*/ 3548896 w 36"/>
                      <a:gd name="T27" fmla="*/ 7280411 h 56"/>
                      <a:gd name="T28" fmla="*/ 3548896 w 36"/>
                      <a:gd name="T29" fmla="*/ 47055944 h 56"/>
                      <a:gd name="T30" fmla="*/ 4679928 w 36"/>
                      <a:gd name="T31" fmla="*/ 49283806 h 56"/>
                      <a:gd name="T32" fmla="*/ 18588877 w 36"/>
                      <a:gd name="T33" fmla="*/ 49283806 h 56"/>
                      <a:gd name="T34" fmla="*/ 18588877 w 36"/>
                      <a:gd name="T35" fmla="*/ 50173811 h 56"/>
                      <a:gd name="T36" fmla="*/ 23229985 w 36"/>
                      <a:gd name="T37" fmla="*/ 57461154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
                      <a:gd name="T58" fmla="*/ 0 h 56"/>
                      <a:gd name="T59" fmla="*/ 36 w 36"/>
                      <a:gd name="T60" fmla="*/ 56 h 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 h="56">
                        <a:moveTo>
                          <a:pt x="25" y="56"/>
                        </a:moveTo>
                        <a:cubicBezTo>
                          <a:pt x="7" y="56"/>
                          <a:pt x="7" y="56"/>
                          <a:pt x="7" y="56"/>
                        </a:cubicBezTo>
                        <a:cubicBezTo>
                          <a:pt x="4" y="56"/>
                          <a:pt x="0" y="53"/>
                          <a:pt x="0" y="50"/>
                        </a:cubicBezTo>
                        <a:cubicBezTo>
                          <a:pt x="0" y="7"/>
                          <a:pt x="0" y="7"/>
                          <a:pt x="0" y="7"/>
                        </a:cubicBezTo>
                        <a:cubicBezTo>
                          <a:pt x="0" y="3"/>
                          <a:pt x="3" y="0"/>
                          <a:pt x="7" y="0"/>
                        </a:cubicBezTo>
                        <a:cubicBezTo>
                          <a:pt x="29" y="0"/>
                          <a:pt x="29" y="0"/>
                          <a:pt x="29" y="0"/>
                        </a:cubicBezTo>
                        <a:cubicBezTo>
                          <a:pt x="33" y="0"/>
                          <a:pt x="36" y="3"/>
                          <a:pt x="36" y="7"/>
                        </a:cubicBezTo>
                        <a:cubicBezTo>
                          <a:pt x="36" y="20"/>
                          <a:pt x="36" y="20"/>
                          <a:pt x="36" y="20"/>
                        </a:cubicBezTo>
                        <a:cubicBezTo>
                          <a:pt x="35" y="19"/>
                          <a:pt x="34" y="19"/>
                          <a:pt x="34" y="19"/>
                        </a:cubicBezTo>
                        <a:cubicBezTo>
                          <a:pt x="33" y="19"/>
                          <a:pt x="32" y="19"/>
                          <a:pt x="32" y="19"/>
                        </a:cubicBezTo>
                        <a:cubicBezTo>
                          <a:pt x="32" y="7"/>
                          <a:pt x="32" y="7"/>
                          <a:pt x="32" y="7"/>
                        </a:cubicBezTo>
                        <a:cubicBezTo>
                          <a:pt x="32" y="6"/>
                          <a:pt x="32" y="6"/>
                          <a:pt x="31" y="6"/>
                        </a:cubicBezTo>
                        <a:cubicBezTo>
                          <a:pt x="5" y="6"/>
                          <a:pt x="5" y="6"/>
                          <a:pt x="5" y="6"/>
                        </a:cubicBezTo>
                        <a:cubicBezTo>
                          <a:pt x="4" y="6"/>
                          <a:pt x="4" y="6"/>
                          <a:pt x="4" y="7"/>
                        </a:cubicBezTo>
                        <a:cubicBezTo>
                          <a:pt x="4" y="46"/>
                          <a:pt x="4" y="46"/>
                          <a:pt x="4" y="46"/>
                        </a:cubicBezTo>
                        <a:cubicBezTo>
                          <a:pt x="4" y="47"/>
                          <a:pt x="4" y="48"/>
                          <a:pt x="5" y="48"/>
                        </a:cubicBezTo>
                        <a:cubicBezTo>
                          <a:pt x="20" y="48"/>
                          <a:pt x="20" y="48"/>
                          <a:pt x="20" y="48"/>
                        </a:cubicBezTo>
                        <a:cubicBezTo>
                          <a:pt x="20" y="48"/>
                          <a:pt x="20" y="48"/>
                          <a:pt x="20" y="49"/>
                        </a:cubicBezTo>
                        <a:cubicBezTo>
                          <a:pt x="22" y="51"/>
                          <a:pt x="24" y="53"/>
                          <a:pt x="25" y="56"/>
                        </a:cubicBezTo>
                      </a:path>
                    </a:pathLst>
                  </a:custGeom>
                  <a:solidFill>
                    <a:srgbClr val="223A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 name="Freeform 968"/>
                  <p:cNvSpPr>
                    <a:spLocks/>
                  </p:cNvSpPr>
                  <p:nvPr/>
                </p:nvSpPr>
                <p:spPr bwMode="gray">
                  <a:xfrm>
                    <a:off x="2321" y="3794"/>
                    <a:ext cx="85" cy="97"/>
                  </a:xfrm>
                  <a:custGeom>
                    <a:avLst/>
                    <a:gdLst>
                      <a:gd name="T0" fmla="*/ 33681762 w 36"/>
                      <a:gd name="T1" fmla="*/ 22042242 h 41"/>
                      <a:gd name="T2" fmla="*/ 30767892 w 36"/>
                      <a:gd name="T3" fmla="*/ 18261471 h 41"/>
                      <a:gd name="T4" fmla="*/ 20559011 w 36"/>
                      <a:gd name="T5" fmla="*/ 14272469 h 41"/>
                      <a:gd name="T6" fmla="*/ 20559011 w 36"/>
                      <a:gd name="T7" fmla="*/ 3624642 h 41"/>
                      <a:gd name="T8" fmla="*/ 17710654 w 36"/>
                      <a:gd name="T9" fmla="*/ 0 h 41"/>
                      <a:gd name="T10" fmla="*/ 13898234 w 36"/>
                      <a:gd name="T11" fmla="*/ 3624642 h 41"/>
                      <a:gd name="T12" fmla="*/ 13898234 w 36"/>
                      <a:gd name="T13" fmla="*/ 21161764 h 41"/>
                      <a:gd name="T14" fmla="*/ 7500983 w 36"/>
                      <a:gd name="T15" fmla="*/ 14272469 h 41"/>
                      <a:gd name="T16" fmla="*/ 5519057 w 36"/>
                      <a:gd name="T17" fmla="*/ 15493431 h 41"/>
                      <a:gd name="T18" fmla="*/ 15104625 w 36"/>
                      <a:gd name="T19" fmla="*/ 38722211 h 41"/>
                      <a:gd name="T20" fmla="*/ 15104625 w 36"/>
                      <a:gd name="T21" fmla="*/ 39423234 h 41"/>
                      <a:gd name="T22" fmla="*/ 15104625 w 36"/>
                      <a:gd name="T23" fmla="*/ 39423234 h 41"/>
                      <a:gd name="T24" fmla="*/ 15729751 w 36"/>
                      <a:gd name="T25" fmla="*/ 39423234 h 41"/>
                      <a:gd name="T26" fmla="*/ 29992167 w 36"/>
                      <a:gd name="T27" fmla="*/ 39423234 h 41"/>
                      <a:gd name="T28" fmla="*/ 30767892 w 36"/>
                      <a:gd name="T29" fmla="*/ 38722211 h 41"/>
                      <a:gd name="T30" fmla="*/ 30767892 w 36"/>
                      <a:gd name="T31" fmla="*/ 34628222 h 41"/>
                      <a:gd name="T32" fmla="*/ 33681762 w 36"/>
                      <a:gd name="T33" fmla="*/ 28880532 h 41"/>
                      <a:gd name="T34" fmla="*/ 33681762 w 36"/>
                      <a:gd name="T35" fmla="*/ 22042242 h 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41"/>
                      <a:gd name="T56" fmla="*/ 36 w 36"/>
                      <a:gd name="T57" fmla="*/ 41 h 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41">
                        <a:moveTo>
                          <a:pt x="36" y="23"/>
                        </a:moveTo>
                        <a:cubicBezTo>
                          <a:pt x="36" y="21"/>
                          <a:pt x="35" y="20"/>
                          <a:pt x="33" y="19"/>
                        </a:cubicBezTo>
                        <a:cubicBezTo>
                          <a:pt x="26" y="16"/>
                          <a:pt x="22" y="15"/>
                          <a:pt x="22" y="15"/>
                        </a:cubicBezTo>
                        <a:cubicBezTo>
                          <a:pt x="22" y="4"/>
                          <a:pt x="22" y="4"/>
                          <a:pt x="22" y="4"/>
                        </a:cubicBezTo>
                        <a:cubicBezTo>
                          <a:pt x="22" y="2"/>
                          <a:pt x="21" y="0"/>
                          <a:pt x="19" y="0"/>
                        </a:cubicBezTo>
                        <a:cubicBezTo>
                          <a:pt x="16" y="0"/>
                          <a:pt x="15" y="2"/>
                          <a:pt x="15" y="4"/>
                        </a:cubicBezTo>
                        <a:cubicBezTo>
                          <a:pt x="15" y="22"/>
                          <a:pt x="15" y="22"/>
                          <a:pt x="15" y="22"/>
                        </a:cubicBezTo>
                        <a:cubicBezTo>
                          <a:pt x="13" y="20"/>
                          <a:pt x="11" y="15"/>
                          <a:pt x="8" y="15"/>
                        </a:cubicBezTo>
                        <a:cubicBezTo>
                          <a:pt x="7" y="15"/>
                          <a:pt x="6" y="15"/>
                          <a:pt x="6" y="16"/>
                        </a:cubicBezTo>
                        <a:cubicBezTo>
                          <a:pt x="0" y="20"/>
                          <a:pt x="13" y="26"/>
                          <a:pt x="16" y="40"/>
                        </a:cubicBezTo>
                        <a:cubicBezTo>
                          <a:pt x="16" y="40"/>
                          <a:pt x="16" y="41"/>
                          <a:pt x="16" y="41"/>
                        </a:cubicBezTo>
                        <a:cubicBezTo>
                          <a:pt x="16" y="41"/>
                          <a:pt x="16" y="41"/>
                          <a:pt x="16" y="41"/>
                        </a:cubicBezTo>
                        <a:cubicBezTo>
                          <a:pt x="17" y="41"/>
                          <a:pt x="17" y="41"/>
                          <a:pt x="17" y="41"/>
                        </a:cubicBezTo>
                        <a:cubicBezTo>
                          <a:pt x="32" y="41"/>
                          <a:pt x="32" y="41"/>
                          <a:pt x="32" y="41"/>
                        </a:cubicBezTo>
                        <a:cubicBezTo>
                          <a:pt x="33" y="41"/>
                          <a:pt x="33" y="41"/>
                          <a:pt x="33" y="40"/>
                        </a:cubicBezTo>
                        <a:cubicBezTo>
                          <a:pt x="33" y="36"/>
                          <a:pt x="33" y="36"/>
                          <a:pt x="33" y="36"/>
                        </a:cubicBezTo>
                        <a:cubicBezTo>
                          <a:pt x="33" y="34"/>
                          <a:pt x="36" y="33"/>
                          <a:pt x="36" y="30"/>
                        </a:cubicBezTo>
                        <a:lnTo>
                          <a:pt x="36" y="23"/>
                        </a:lnTo>
                        <a:close/>
                      </a:path>
                    </a:pathLst>
                  </a:custGeom>
                  <a:solidFill>
                    <a:srgbClr val="223A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 name="Freeform 969"/>
                  <p:cNvSpPr>
                    <a:spLocks/>
                  </p:cNvSpPr>
                  <p:nvPr/>
                </p:nvSpPr>
                <p:spPr bwMode="gray">
                  <a:xfrm>
                    <a:off x="2305" y="3771"/>
                    <a:ext cx="49" cy="7"/>
                  </a:xfrm>
                  <a:custGeom>
                    <a:avLst/>
                    <a:gdLst>
                      <a:gd name="T0" fmla="*/ 16174088 w 21"/>
                      <a:gd name="T1" fmla="*/ 1697572 h 3"/>
                      <a:gd name="T2" fmla="*/ 15628440 w 21"/>
                      <a:gd name="T3" fmla="*/ 0 h 3"/>
                      <a:gd name="T4" fmla="*/ 727531 w 21"/>
                      <a:gd name="T5" fmla="*/ 0 h 3"/>
                      <a:gd name="T6" fmla="*/ 0 w 21"/>
                      <a:gd name="T7" fmla="*/ 1697572 h 3"/>
                      <a:gd name="T8" fmla="*/ 727531 w 21"/>
                      <a:gd name="T9" fmla="*/ 2243220 h 3"/>
                      <a:gd name="T10" fmla="*/ 15628440 w 21"/>
                      <a:gd name="T11" fmla="*/ 2243220 h 3"/>
                      <a:gd name="T12" fmla="*/ 16174088 w 21"/>
                      <a:gd name="T13" fmla="*/ 1697572 h 3"/>
                      <a:gd name="T14" fmla="*/ 0 60000 65536"/>
                      <a:gd name="T15" fmla="*/ 0 60000 65536"/>
                      <a:gd name="T16" fmla="*/ 0 60000 65536"/>
                      <a:gd name="T17" fmla="*/ 0 60000 65536"/>
                      <a:gd name="T18" fmla="*/ 0 60000 65536"/>
                      <a:gd name="T19" fmla="*/ 0 60000 65536"/>
                      <a:gd name="T20" fmla="*/ 0 60000 65536"/>
                      <a:gd name="T21" fmla="*/ 0 w 21"/>
                      <a:gd name="T22" fmla="*/ 0 h 3"/>
                      <a:gd name="T23" fmla="*/ 21 w 2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3">
                        <a:moveTo>
                          <a:pt x="21" y="2"/>
                        </a:moveTo>
                        <a:cubicBezTo>
                          <a:pt x="21" y="1"/>
                          <a:pt x="21" y="0"/>
                          <a:pt x="20" y="0"/>
                        </a:cubicBezTo>
                        <a:cubicBezTo>
                          <a:pt x="1" y="0"/>
                          <a:pt x="1" y="0"/>
                          <a:pt x="1" y="0"/>
                        </a:cubicBezTo>
                        <a:cubicBezTo>
                          <a:pt x="0" y="0"/>
                          <a:pt x="0" y="1"/>
                          <a:pt x="0" y="2"/>
                        </a:cubicBezTo>
                        <a:cubicBezTo>
                          <a:pt x="0" y="2"/>
                          <a:pt x="0" y="3"/>
                          <a:pt x="1" y="3"/>
                        </a:cubicBezTo>
                        <a:cubicBezTo>
                          <a:pt x="20" y="3"/>
                          <a:pt x="20" y="3"/>
                          <a:pt x="20" y="3"/>
                        </a:cubicBezTo>
                        <a:cubicBezTo>
                          <a:pt x="21" y="3"/>
                          <a:pt x="21" y="2"/>
                          <a:pt x="21" y="2"/>
                        </a:cubicBezTo>
                      </a:path>
                    </a:pathLst>
                  </a:custGeom>
                  <a:solidFill>
                    <a:srgbClr val="223A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 name="Freeform 970"/>
                  <p:cNvSpPr>
                    <a:spLocks/>
                  </p:cNvSpPr>
                  <p:nvPr/>
                </p:nvSpPr>
                <p:spPr bwMode="gray">
                  <a:xfrm>
                    <a:off x="2305" y="3790"/>
                    <a:ext cx="42" cy="7"/>
                  </a:xfrm>
                  <a:custGeom>
                    <a:avLst/>
                    <a:gdLst>
                      <a:gd name="T0" fmla="*/ 13906440 w 18"/>
                      <a:gd name="T1" fmla="*/ 727531 h 3"/>
                      <a:gd name="T2" fmla="*/ 12213087 w 18"/>
                      <a:gd name="T3" fmla="*/ 0 h 3"/>
                      <a:gd name="T4" fmla="*/ 727531 w 18"/>
                      <a:gd name="T5" fmla="*/ 0 h 3"/>
                      <a:gd name="T6" fmla="*/ 0 w 18"/>
                      <a:gd name="T7" fmla="*/ 727531 h 3"/>
                      <a:gd name="T8" fmla="*/ 727531 w 18"/>
                      <a:gd name="T9" fmla="*/ 2243220 h 3"/>
                      <a:gd name="T10" fmla="*/ 12213087 w 18"/>
                      <a:gd name="T11" fmla="*/ 2243220 h 3"/>
                      <a:gd name="T12" fmla="*/ 13906440 w 18"/>
                      <a:gd name="T13" fmla="*/ 727531 h 3"/>
                      <a:gd name="T14" fmla="*/ 0 60000 65536"/>
                      <a:gd name="T15" fmla="*/ 0 60000 65536"/>
                      <a:gd name="T16" fmla="*/ 0 60000 65536"/>
                      <a:gd name="T17" fmla="*/ 0 60000 65536"/>
                      <a:gd name="T18" fmla="*/ 0 60000 65536"/>
                      <a:gd name="T19" fmla="*/ 0 60000 65536"/>
                      <a:gd name="T20" fmla="*/ 0 60000 65536"/>
                      <a:gd name="T21" fmla="*/ 0 w 18"/>
                      <a:gd name="T22" fmla="*/ 0 h 3"/>
                      <a:gd name="T23" fmla="*/ 18 w 1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3">
                        <a:moveTo>
                          <a:pt x="18" y="1"/>
                        </a:moveTo>
                        <a:cubicBezTo>
                          <a:pt x="18" y="1"/>
                          <a:pt x="17" y="0"/>
                          <a:pt x="16" y="0"/>
                        </a:cubicBezTo>
                        <a:cubicBezTo>
                          <a:pt x="1" y="0"/>
                          <a:pt x="1" y="0"/>
                          <a:pt x="1" y="0"/>
                        </a:cubicBezTo>
                        <a:cubicBezTo>
                          <a:pt x="0" y="0"/>
                          <a:pt x="0" y="1"/>
                          <a:pt x="0" y="1"/>
                        </a:cubicBezTo>
                        <a:cubicBezTo>
                          <a:pt x="0" y="2"/>
                          <a:pt x="0" y="3"/>
                          <a:pt x="1" y="3"/>
                        </a:cubicBezTo>
                        <a:cubicBezTo>
                          <a:pt x="16" y="3"/>
                          <a:pt x="16" y="3"/>
                          <a:pt x="16" y="3"/>
                        </a:cubicBezTo>
                        <a:cubicBezTo>
                          <a:pt x="17" y="3"/>
                          <a:pt x="18" y="2"/>
                          <a:pt x="18" y="1"/>
                        </a:cubicBezTo>
                      </a:path>
                    </a:pathLst>
                  </a:custGeom>
                  <a:solidFill>
                    <a:srgbClr val="223A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 name="Freeform 971"/>
                  <p:cNvSpPr>
                    <a:spLocks/>
                  </p:cNvSpPr>
                  <p:nvPr/>
                </p:nvSpPr>
                <p:spPr bwMode="gray">
                  <a:xfrm>
                    <a:off x="2305" y="3809"/>
                    <a:ext cx="30" cy="4"/>
                  </a:xfrm>
                  <a:custGeom>
                    <a:avLst/>
                    <a:gdLst>
                      <a:gd name="T0" fmla="*/ 8374521 w 13"/>
                      <a:gd name="T1" fmla="*/ 65536 h 2"/>
                      <a:gd name="T2" fmla="*/ 7890157 w 13"/>
                      <a:gd name="T3" fmla="*/ 0 h 2"/>
                      <a:gd name="T4" fmla="*/ 642025 w 13"/>
                      <a:gd name="T5" fmla="*/ 0 h 2"/>
                      <a:gd name="T6" fmla="*/ 0 w 13"/>
                      <a:gd name="T7" fmla="*/ 65536 h 2"/>
                      <a:gd name="T8" fmla="*/ 642025 w 13"/>
                      <a:gd name="T9" fmla="*/ 131072 h 2"/>
                      <a:gd name="T10" fmla="*/ 7890157 w 13"/>
                      <a:gd name="T11" fmla="*/ 131072 h 2"/>
                      <a:gd name="T12" fmla="*/ 8374521 w 13"/>
                      <a:gd name="T13" fmla="*/ 65536 h 2"/>
                      <a:gd name="T14" fmla="*/ 0 60000 65536"/>
                      <a:gd name="T15" fmla="*/ 0 60000 65536"/>
                      <a:gd name="T16" fmla="*/ 0 60000 65536"/>
                      <a:gd name="T17" fmla="*/ 0 60000 65536"/>
                      <a:gd name="T18" fmla="*/ 0 60000 65536"/>
                      <a:gd name="T19" fmla="*/ 0 60000 65536"/>
                      <a:gd name="T20" fmla="*/ 0 60000 65536"/>
                      <a:gd name="T21" fmla="*/ 0 w 13"/>
                      <a:gd name="T22" fmla="*/ 0 h 2"/>
                      <a:gd name="T23" fmla="*/ 13 w 1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2">
                        <a:moveTo>
                          <a:pt x="13" y="1"/>
                        </a:moveTo>
                        <a:cubicBezTo>
                          <a:pt x="13" y="0"/>
                          <a:pt x="13" y="0"/>
                          <a:pt x="12" y="0"/>
                        </a:cubicBezTo>
                        <a:cubicBezTo>
                          <a:pt x="1" y="0"/>
                          <a:pt x="1" y="0"/>
                          <a:pt x="1" y="0"/>
                        </a:cubicBezTo>
                        <a:cubicBezTo>
                          <a:pt x="0" y="0"/>
                          <a:pt x="0" y="0"/>
                          <a:pt x="0" y="1"/>
                        </a:cubicBezTo>
                        <a:cubicBezTo>
                          <a:pt x="0" y="2"/>
                          <a:pt x="0" y="2"/>
                          <a:pt x="1" y="2"/>
                        </a:cubicBezTo>
                        <a:cubicBezTo>
                          <a:pt x="12" y="2"/>
                          <a:pt x="12" y="2"/>
                          <a:pt x="12" y="2"/>
                        </a:cubicBezTo>
                        <a:cubicBezTo>
                          <a:pt x="13" y="2"/>
                          <a:pt x="13" y="2"/>
                          <a:pt x="13" y="1"/>
                        </a:cubicBezTo>
                      </a:path>
                    </a:pathLst>
                  </a:custGeom>
                  <a:solidFill>
                    <a:srgbClr val="223A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57" name="Oval 1016"/>
              <p:cNvSpPr>
                <a:spLocks noChangeArrowheads="1"/>
              </p:cNvSpPr>
              <p:nvPr/>
            </p:nvSpPr>
            <p:spPr bwMode="gray">
              <a:xfrm>
                <a:off x="1746" y="3681"/>
                <a:ext cx="295" cy="293"/>
              </a:xfrm>
              <a:prstGeom prst="ellipse">
                <a:avLst/>
              </a:prstGeom>
              <a:noFill/>
              <a:ln w="41275">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eaLnBrk="1" hangingPunct="1">
                  <a:lnSpc>
                    <a:spcPct val="100000"/>
                  </a:lnSpc>
                  <a:spcBef>
                    <a:spcPct val="0"/>
                  </a:spcBef>
                  <a:buClrTx/>
                  <a:buFontTx/>
                  <a:buNone/>
                </a:pPr>
                <a:endParaRPr lang="en-US" altLang="en-US">
                  <a:solidFill>
                    <a:srgbClr val="0F5494"/>
                  </a:solidFill>
                </a:endParaRPr>
              </a:p>
            </p:txBody>
          </p:sp>
        </p:grpSp>
        <p:grpSp>
          <p:nvGrpSpPr>
            <p:cNvPr id="21" name="Group 1300"/>
            <p:cNvGrpSpPr>
              <a:grpSpLocks/>
            </p:cNvGrpSpPr>
            <p:nvPr/>
          </p:nvGrpSpPr>
          <p:grpSpPr bwMode="auto">
            <a:xfrm>
              <a:off x="2064" y="2119"/>
              <a:ext cx="292" cy="293"/>
              <a:chOff x="4711" y="3162"/>
              <a:chExt cx="292" cy="293"/>
            </a:xfrm>
          </p:grpSpPr>
          <p:sp>
            <p:nvSpPr>
              <p:cNvPr id="51" name="Oval 1242"/>
              <p:cNvSpPr>
                <a:spLocks noChangeArrowheads="1"/>
              </p:cNvSpPr>
              <p:nvPr/>
            </p:nvSpPr>
            <p:spPr bwMode="gray">
              <a:xfrm>
                <a:off x="4711" y="3162"/>
                <a:ext cx="292" cy="293"/>
              </a:xfrm>
              <a:prstGeom prst="ellipse">
                <a:avLst/>
              </a:prstGeom>
              <a:solidFill>
                <a:srgbClr val="E0E9D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eaLnBrk="1" hangingPunct="1">
                  <a:lnSpc>
                    <a:spcPct val="100000"/>
                  </a:lnSpc>
                  <a:spcBef>
                    <a:spcPct val="0"/>
                  </a:spcBef>
                  <a:buClrTx/>
                  <a:buFontTx/>
                  <a:buNone/>
                </a:pPr>
                <a:endParaRPr lang="en-US" altLang="en-US">
                  <a:solidFill>
                    <a:srgbClr val="0F5494"/>
                  </a:solidFill>
                </a:endParaRPr>
              </a:p>
            </p:txBody>
          </p:sp>
          <p:sp>
            <p:nvSpPr>
              <p:cNvPr id="52" name="Oval 1129"/>
              <p:cNvSpPr>
                <a:spLocks noChangeArrowheads="1"/>
              </p:cNvSpPr>
              <p:nvPr/>
            </p:nvSpPr>
            <p:spPr bwMode="gray">
              <a:xfrm>
                <a:off x="4711" y="3162"/>
                <a:ext cx="292" cy="293"/>
              </a:xfrm>
              <a:prstGeom prst="ellipse">
                <a:avLst/>
              </a:prstGeom>
              <a:noFill/>
              <a:ln w="41275">
                <a:solidFill>
                  <a:srgbClr val="76B043"/>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eaLnBrk="1" hangingPunct="1">
                  <a:lnSpc>
                    <a:spcPct val="100000"/>
                  </a:lnSpc>
                  <a:spcBef>
                    <a:spcPct val="0"/>
                  </a:spcBef>
                  <a:buClrTx/>
                  <a:buFontTx/>
                  <a:buNone/>
                </a:pPr>
                <a:endParaRPr lang="en-US" altLang="en-US">
                  <a:solidFill>
                    <a:srgbClr val="0F5494"/>
                  </a:solidFill>
                </a:endParaRPr>
              </a:p>
            </p:txBody>
          </p:sp>
          <p:grpSp>
            <p:nvGrpSpPr>
              <p:cNvPr id="53" name="Group 1299"/>
              <p:cNvGrpSpPr>
                <a:grpSpLocks/>
              </p:cNvGrpSpPr>
              <p:nvPr/>
            </p:nvGrpSpPr>
            <p:grpSpPr bwMode="auto">
              <a:xfrm>
                <a:off x="4787" y="3235"/>
                <a:ext cx="140" cy="146"/>
                <a:chOff x="4788" y="3229"/>
                <a:chExt cx="140" cy="146"/>
              </a:xfrm>
            </p:grpSpPr>
            <p:sp>
              <p:nvSpPr>
                <p:cNvPr id="54" name="Freeform 1121"/>
                <p:cNvSpPr>
                  <a:spLocks/>
                </p:cNvSpPr>
                <p:nvPr/>
              </p:nvSpPr>
              <p:spPr bwMode="gray">
                <a:xfrm>
                  <a:off x="4788" y="3309"/>
                  <a:ext cx="140" cy="66"/>
                </a:xfrm>
                <a:custGeom>
                  <a:avLst/>
                  <a:gdLst>
                    <a:gd name="T0" fmla="*/ 49366174 w 59"/>
                    <a:gd name="T1" fmla="*/ 7350479 h 28"/>
                    <a:gd name="T2" fmla="*/ 38393861 w 59"/>
                    <a:gd name="T3" fmla="*/ 12766097 h 28"/>
                    <a:gd name="T4" fmla="*/ 26389651 w 59"/>
                    <a:gd name="T5" fmla="*/ 12766097 h 28"/>
                    <a:gd name="T6" fmla="*/ 35302139 w 59"/>
                    <a:gd name="T7" fmla="*/ 10823100 h 28"/>
                    <a:gd name="T8" fmla="*/ 43402254 w 59"/>
                    <a:gd name="T9" fmla="*/ 5415920 h 28"/>
                    <a:gd name="T10" fmla="*/ 29411029 w 59"/>
                    <a:gd name="T11" fmla="*/ 5415920 h 28"/>
                    <a:gd name="T12" fmla="*/ 15268298 w 59"/>
                    <a:gd name="T13" fmla="*/ 6527728 h 28"/>
                    <a:gd name="T14" fmla="*/ 0 w 59"/>
                    <a:gd name="T15" fmla="*/ 16148482 h 28"/>
                    <a:gd name="T16" fmla="*/ 8981626 w 59"/>
                    <a:gd name="T17" fmla="*/ 25511593 h 28"/>
                    <a:gd name="T18" fmla="*/ 18290950 w 59"/>
                    <a:gd name="T19" fmla="*/ 20120369 h 28"/>
                    <a:gd name="T20" fmla="*/ 42500491 w 59"/>
                    <a:gd name="T21" fmla="*/ 19269278 h 28"/>
                    <a:gd name="T22" fmla="*/ 59581096 w 59"/>
                    <a:gd name="T23" fmla="*/ 4591618 h 28"/>
                    <a:gd name="T24" fmla="*/ 49366174 w 59"/>
                    <a:gd name="T25" fmla="*/ 7350479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9"/>
                    <a:gd name="T40" fmla="*/ 0 h 28"/>
                    <a:gd name="T41" fmla="*/ 59 w 59"/>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9" h="28">
                      <a:moveTo>
                        <a:pt x="49" y="8"/>
                      </a:moveTo>
                      <a:cubicBezTo>
                        <a:pt x="45" y="11"/>
                        <a:pt x="42" y="14"/>
                        <a:pt x="38" y="14"/>
                      </a:cubicBezTo>
                      <a:cubicBezTo>
                        <a:pt x="31" y="15"/>
                        <a:pt x="28" y="15"/>
                        <a:pt x="26" y="14"/>
                      </a:cubicBezTo>
                      <a:cubicBezTo>
                        <a:pt x="23" y="11"/>
                        <a:pt x="26" y="12"/>
                        <a:pt x="35" y="12"/>
                      </a:cubicBezTo>
                      <a:cubicBezTo>
                        <a:pt x="45" y="11"/>
                        <a:pt x="43" y="6"/>
                        <a:pt x="43" y="6"/>
                      </a:cubicBezTo>
                      <a:cubicBezTo>
                        <a:pt x="41" y="6"/>
                        <a:pt x="38" y="6"/>
                        <a:pt x="29" y="6"/>
                      </a:cubicBezTo>
                      <a:cubicBezTo>
                        <a:pt x="25" y="6"/>
                        <a:pt x="18" y="6"/>
                        <a:pt x="15" y="7"/>
                      </a:cubicBezTo>
                      <a:cubicBezTo>
                        <a:pt x="11" y="7"/>
                        <a:pt x="5" y="14"/>
                        <a:pt x="0" y="18"/>
                      </a:cubicBezTo>
                      <a:cubicBezTo>
                        <a:pt x="9" y="28"/>
                        <a:pt x="9" y="28"/>
                        <a:pt x="9" y="28"/>
                      </a:cubicBezTo>
                      <a:cubicBezTo>
                        <a:pt x="11" y="26"/>
                        <a:pt x="15" y="22"/>
                        <a:pt x="18" y="22"/>
                      </a:cubicBezTo>
                      <a:cubicBezTo>
                        <a:pt x="22" y="22"/>
                        <a:pt x="38" y="22"/>
                        <a:pt x="42" y="21"/>
                      </a:cubicBezTo>
                      <a:cubicBezTo>
                        <a:pt x="51" y="15"/>
                        <a:pt x="59" y="5"/>
                        <a:pt x="59" y="5"/>
                      </a:cubicBezTo>
                      <a:cubicBezTo>
                        <a:pt x="59" y="5"/>
                        <a:pt x="56" y="0"/>
                        <a:pt x="49" y="8"/>
                      </a:cubicBezTo>
                    </a:path>
                  </a:pathLst>
                </a:custGeom>
                <a:solidFill>
                  <a:srgbClr val="223A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Freeform 1122"/>
                <p:cNvSpPr>
                  <a:spLocks/>
                </p:cNvSpPr>
                <p:nvPr/>
              </p:nvSpPr>
              <p:spPr bwMode="gray">
                <a:xfrm>
                  <a:off x="4817" y="3229"/>
                  <a:ext cx="94" cy="89"/>
                </a:xfrm>
                <a:custGeom>
                  <a:avLst/>
                  <a:gdLst>
                    <a:gd name="T0" fmla="*/ 12876658 w 40"/>
                    <a:gd name="T1" fmla="*/ 18824788 h 38"/>
                    <a:gd name="T2" fmla="*/ 13930633 w 40"/>
                    <a:gd name="T3" fmla="*/ 21390424 h 38"/>
                    <a:gd name="T4" fmla="*/ 15548157 w 40"/>
                    <a:gd name="T5" fmla="*/ 26919085 h 38"/>
                    <a:gd name="T6" fmla="*/ 13930633 w 40"/>
                    <a:gd name="T7" fmla="*/ 26919085 h 38"/>
                    <a:gd name="T8" fmla="*/ 8799895 w 40"/>
                    <a:gd name="T9" fmla="*/ 31081383 h 38"/>
                    <a:gd name="T10" fmla="*/ 24249370 w 40"/>
                    <a:gd name="T11" fmla="*/ 31081383 h 38"/>
                    <a:gd name="T12" fmla="*/ 17274187 w 40"/>
                    <a:gd name="T13" fmla="*/ 26919085 h 38"/>
                    <a:gd name="T14" fmla="*/ 17274187 w 40"/>
                    <a:gd name="T15" fmla="*/ 24495166 h 38"/>
                    <a:gd name="T16" fmla="*/ 19857977 w 40"/>
                    <a:gd name="T17" fmla="*/ 22145910 h 38"/>
                    <a:gd name="T18" fmla="*/ 19857977 w 40"/>
                    <a:gd name="T19" fmla="*/ 21390424 h 38"/>
                    <a:gd name="T20" fmla="*/ 28682314 w 40"/>
                    <a:gd name="T21" fmla="*/ 22145910 h 38"/>
                    <a:gd name="T22" fmla="*/ 34605503 w 40"/>
                    <a:gd name="T23" fmla="*/ 14029517 h 38"/>
                    <a:gd name="T24" fmla="*/ 21790006 w 40"/>
                    <a:gd name="T25" fmla="*/ 14029517 h 38"/>
                    <a:gd name="T26" fmla="*/ 19118620 w 40"/>
                    <a:gd name="T27" fmla="*/ 18824788 h 38"/>
                    <a:gd name="T28" fmla="*/ 29479436 w 40"/>
                    <a:gd name="T29" fmla="*/ 14680487 h 38"/>
                    <a:gd name="T30" fmla="*/ 18009166 w 40"/>
                    <a:gd name="T31" fmla="*/ 21390424 h 38"/>
                    <a:gd name="T32" fmla="*/ 16597134 w 40"/>
                    <a:gd name="T33" fmla="*/ 23158716 h 38"/>
                    <a:gd name="T34" fmla="*/ 16597134 w 40"/>
                    <a:gd name="T35" fmla="*/ 20627397 h 38"/>
                    <a:gd name="T36" fmla="*/ 5927929 w 40"/>
                    <a:gd name="T37" fmla="*/ 4221839 h 38"/>
                    <a:gd name="T38" fmla="*/ 16597134 w 40"/>
                    <a:gd name="T39" fmla="*/ 17170540 h 38"/>
                    <a:gd name="T40" fmla="*/ 17274187 w 40"/>
                    <a:gd name="T41" fmla="*/ 7331242 h 38"/>
                    <a:gd name="T42" fmla="*/ 795113 w 40"/>
                    <a:gd name="T43" fmla="*/ 769642 h 38"/>
                    <a:gd name="T44" fmla="*/ 3261053 w 40"/>
                    <a:gd name="T45" fmla="*/ 14029517 h 38"/>
                    <a:gd name="T46" fmla="*/ 12876658 w 40"/>
                    <a:gd name="T47" fmla="*/ 18824788 h 3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0"/>
                    <a:gd name="T73" fmla="*/ 0 h 38"/>
                    <a:gd name="T74" fmla="*/ 40 w 40"/>
                    <a:gd name="T75" fmla="*/ 38 h 3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0" h="38">
                      <a:moveTo>
                        <a:pt x="15" y="23"/>
                      </a:moveTo>
                      <a:cubicBezTo>
                        <a:pt x="16" y="24"/>
                        <a:pt x="16" y="25"/>
                        <a:pt x="16" y="26"/>
                      </a:cubicBezTo>
                      <a:cubicBezTo>
                        <a:pt x="17" y="29"/>
                        <a:pt x="18" y="31"/>
                        <a:pt x="18" y="33"/>
                      </a:cubicBezTo>
                      <a:cubicBezTo>
                        <a:pt x="17" y="33"/>
                        <a:pt x="16" y="33"/>
                        <a:pt x="16" y="33"/>
                      </a:cubicBezTo>
                      <a:cubicBezTo>
                        <a:pt x="14" y="34"/>
                        <a:pt x="12" y="36"/>
                        <a:pt x="10" y="38"/>
                      </a:cubicBezTo>
                      <a:cubicBezTo>
                        <a:pt x="12" y="38"/>
                        <a:pt x="27" y="38"/>
                        <a:pt x="28" y="38"/>
                      </a:cubicBezTo>
                      <a:cubicBezTo>
                        <a:pt x="25" y="35"/>
                        <a:pt x="22" y="33"/>
                        <a:pt x="20" y="33"/>
                      </a:cubicBezTo>
                      <a:cubicBezTo>
                        <a:pt x="20" y="32"/>
                        <a:pt x="20" y="31"/>
                        <a:pt x="20" y="30"/>
                      </a:cubicBezTo>
                      <a:cubicBezTo>
                        <a:pt x="20" y="30"/>
                        <a:pt x="21" y="28"/>
                        <a:pt x="23" y="27"/>
                      </a:cubicBezTo>
                      <a:cubicBezTo>
                        <a:pt x="23" y="27"/>
                        <a:pt x="23" y="27"/>
                        <a:pt x="23" y="26"/>
                      </a:cubicBezTo>
                      <a:cubicBezTo>
                        <a:pt x="26" y="30"/>
                        <a:pt x="31" y="29"/>
                        <a:pt x="33" y="27"/>
                      </a:cubicBezTo>
                      <a:cubicBezTo>
                        <a:pt x="37" y="24"/>
                        <a:pt x="40" y="17"/>
                        <a:pt x="40" y="17"/>
                      </a:cubicBezTo>
                      <a:cubicBezTo>
                        <a:pt x="39" y="17"/>
                        <a:pt x="31" y="14"/>
                        <a:pt x="25" y="17"/>
                      </a:cubicBezTo>
                      <a:cubicBezTo>
                        <a:pt x="22" y="18"/>
                        <a:pt x="21" y="21"/>
                        <a:pt x="22" y="23"/>
                      </a:cubicBezTo>
                      <a:cubicBezTo>
                        <a:pt x="23" y="22"/>
                        <a:pt x="28" y="17"/>
                        <a:pt x="34" y="18"/>
                      </a:cubicBezTo>
                      <a:cubicBezTo>
                        <a:pt x="34" y="18"/>
                        <a:pt x="29" y="19"/>
                        <a:pt x="21" y="26"/>
                      </a:cubicBezTo>
                      <a:cubicBezTo>
                        <a:pt x="21" y="26"/>
                        <a:pt x="20" y="27"/>
                        <a:pt x="19" y="28"/>
                      </a:cubicBezTo>
                      <a:cubicBezTo>
                        <a:pt x="19" y="27"/>
                        <a:pt x="19" y="26"/>
                        <a:pt x="19" y="25"/>
                      </a:cubicBezTo>
                      <a:cubicBezTo>
                        <a:pt x="16" y="13"/>
                        <a:pt x="7" y="5"/>
                        <a:pt x="7" y="5"/>
                      </a:cubicBezTo>
                      <a:cubicBezTo>
                        <a:pt x="16" y="10"/>
                        <a:pt x="19" y="19"/>
                        <a:pt x="19" y="21"/>
                      </a:cubicBezTo>
                      <a:cubicBezTo>
                        <a:pt x="22" y="18"/>
                        <a:pt x="23" y="13"/>
                        <a:pt x="20" y="9"/>
                      </a:cubicBezTo>
                      <a:cubicBezTo>
                        <a:pt x="14" y="2"/>
                        <a:pt x="2" y="0"/>
                        <a:pt x="1" y="1"/>
                      </a:cubicBezTo>
                      <a:cubicBezTo>
                        <a:pt x="1" y="1"/>
                        <a:pt x="0" y="10"/>
                        <a:pt x="4" y="17"/>
                      </a:cubicBezTo>
                      <a:cubicBezTo>
                        <a:pt x="6" y="20"/>
                        <a:pt x="10" y="24"/>
                        <a:pt x="15" y="23"/>
                      </a:cubicBezTo>
                    </a:path>
                  </a:pathLst>
                </a:custGeom>
                <a:solidFill>
                  <a:srgbClr val="223A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22" name="Group 1302"/>
            <p:cNvGrpSpPr>
              <a:grpSpLocks/>
            </p:cNvGrpSpPr>
            <p:nvPr/>
          </p:nvGrpSpPr>
          <p:grpSpPr bwMode="auto">
            <a:xfrm>
              <a:off x="321" y="2478"/>
              <a:ext cx="295" cy="293"/>
              <a:chOff x="4316" y="3521"/>
              <a:chExt cx="295" cy="293"/>
            </a:xfrm>
          </p:grpSpPr>
          <p:sp>
            <p:nvSpPr>
              <p:cNvPr id="48" name="Oval 1130"/>
              <p:cNvSpPr>
                <a:spLocks noChangeArrowheads="1"/>
              </p:cNvSpPr>
              <p:nvPr/>
            </p:nvSpPr>
            <p:spPr bwMode="gray">
              <a:xfrm>
                <a:off x="4316" y="3521"/>
                <a:ext cx="295" cy="293"/>
              </a:xfrm>
              <a:prstGeom prst="ellipse">
                <a:avLst/>
              </a:prstGeom>
              <a:solidFill>
                <a:srgbClr val="FBDB88"/>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eaLnBrk="1" hangingPunct="1">
                  <a:lnSpc>
                    <a:spcPct val="100000"/>
                  </a:lnSpc>
                  <a:spcBef>
                    <a:spcPct val="0"/>
                  </a:spcBef>
                  <a:buClrTx/>
                  <a:buFontTx/>
                  <a:buNone/>
                </a:pPr>
                <a:endParaRPr lang="en-US" altLang="en-US">
                  <a:solidFill>
                    <a:srgbClr val="0F5494"/>
                  </a:solidFill>
                </a:endParaRPr>
              </a:p>
            </p:txBody>
          </p:sp>
          <p:sp>
            <p:nvSpPr>
              <p:cNvPr id="49" name="Freeform 1141"/>
              <p:cNvSpPr>
                <a:spLocks/>
              </p:cNvSpPr>
              <p:nvPr/>
            </p:nvSpPr>
            <p:spPr bwMode="gray">
              <a:xfrm>
                <a:off x="4385" y="3603"/>
                <a:ext cx="156" cy="128"/>
              </a:xfrm>
              <a:custGeom>
                <a:avLst/>
                <a:gdLst>
                  <a:gd name="T0" fmla="*/ 0 w 156"/>
                  <a:gd name="T1" fmla="*/ 123 h 128"/>
                  <a:gd name="T2" fmla="*/ 0 w 156"/>
                  <a:gd name="T3" fmla="*/ 19 h 128"/>
                  <a:gd name="T4" fmla="*/ 31 w 156"/>
                  <a:gd name="T5" fmla="*/ 7 h 128"/>
                  <a:gd name="T6" fmla="*/ 31 w 156"/>
                  <a:gd name="T7" fmla="*/ 7 h 128"/>
                  <a:gd name="T8" fmla="*/ 31 w 156"/>
                  <a:gd name="T9" fmla="*/ 7 h 128"/>
                  <a:gd name="T10" fmla="*/ 50 w 156"/>
                  <a:gd name="T11" fmla="*/ 0 h 128"/>
                  <a:gd name="T12" fmla="*/ 99 w 156"/>
                  <a:gd name="T13" fmla="*/ 31 h 128"/>
                  <a:gd name="T14" fmla="*/ 99 w 156"/>
                  <a:gd name="T15" fmla="*/ 52 h 128"/>
                  <a:gd name="T16" fmla="*/ 125 w 156"/>
                  <a:gd name="T17" fmla="*/ 48 h 128"/>
                  <a:gd name="T18" fmla="*/ 125 w 156"/>
                  <a:gd name="T19" fmla="*/ 48 h 128"/>
                  <a:gd name="T20" fmla="*/ 156 w 156"/>
                  <a:gd name="T21" fmla="*/ 66 h 128"/>
                  <a:gd name="T22" fmla="*/ 156 w 156"/>
                  <a:gd name="T23" fmla="*/ 123 h 128"/>
                  <a:gd name="T24" fmla="*/ 156 w 156"/>
                  <a:gd name="T25" fmla="*/ 128 h 128"/>
                  <a:gd name="T26" fmla="*/ 135 w 156"/>
                  <a:gd name="T27" fmla="*/ 128 h 128"/>
                  <a:gd name="T28" fmla="*/ 125 w 156"/>
                  <a:gd name="T29" fmla="*/ 128 h 128"/>
                  <a:gd name="T30" fmla="*/ 125 w 156"/>
                  <a:gd name="T31" fmla="*/ 52 h 128"/>
                  <a:gd name="T32" fmla="*/ 114 w 156"/>
                  <a:gd name="T33" fmla="*/ 55 h 128"/>
                  <a:gd name="T34" fmla="*/ 114 w 156"/>
                  <a:gd name="T35" fmla="*/ 128 h 128"/>
                  <a:gd name="T36" fmla="*/ 109 w 156"/>
                  <a:gd name="T37" fmla="*/ 128 h 128"/>
                  <a:gd name="T38" fmla="*/ 109 w 156"/>
                  <a:gd name="T39" fmla="*/ 57 h 128"/>
                  <a:gd name="T40" fmla="*/ 99 w 156"/>
                  <a:gd name="T41" fmla="*/ 57 h 128"/>
                  <a:gd name="T42" fmla="*/ 99 w 156"/>
                  <a:gd name="T43" fmla="*/ 128 h 128"/>
                  <a:gd name="T44" fmla="*/ 95 w 156"/>
                  <a:gd name="T45" fmla="*/ 128 h 128"/>
                  <a:gd name="T46" fmla="*/ 95 w 156"/>
                  <a:gd name="T47" fmla="*/ 59 h 128"/>
                  <a:gd name="T48" fmla="*/ 85 w 156"/>
                  <a:gd name="T49" fmla="*/ 59 h 128"/>
                  <a:gd name="T50" fmla="*/ 85 w 156"/>
                  <a:gd name="T51" fmla="*/ 128 h 128"/>
                  <a:gd name="T52" fmla="*/ 83 w 156"/>
                  <a:gd name="T53" fmla="*/ 128 h 128"/>
                  <a:gd name="T54" fmla="*/ 80 w 156"/>
                  <a:gd name="T55" fmla="*/ 128 h 128"/>
                  <a:gd name="T56" fmla="*/ 50 w 156"/>
                  <a:gd name="T57" fmla="*/ 128 h 128"/>
                  <a:gd name="T58" fmla="*/ 50 w 156"/>
                  <a:gd name="T59" fmla="*/ 5 h 128"/>
                  <a:gd name="T60" fmla="*/ 36 w 156"/>
                  <a:gd name="T61" fmla="*/ 10 h 128"/>
                  <a:gd name="T62" fmla="*/ 36 w 156"/>
                  <a:gd name="T63" fmla="*/ 128 h 128"/>
                  <a:gd name="T64" fmla="*/ 31 w 156"/>
                  <a:gd name="T65" fmla="*/ 128 h 128"/>
                  <a:gd name="T66" fmla="*/ 31 w 156"/>
                  <a:gd name="T67" fmla="*/ 12 h 128"/>
                  <a:gd name="T68" fmla="*/ 19 w 156"/>
                  <a:gd name="T69" fmla="*/ 17 h 128"/>
                  <a:gd name="T70" fmla="*/ 19 w 156"/>
                  <a:gd name="T71" fmla="*/ 128 h 128"/>
                  <a:gd name="T72" fmla="*/ 14 w 156"/>
                  <a:gd name="T73" fmla="*/ 128 h 128"/>
                  <a:gd name="T74" fmla="*/ 14 w 156"/>
                  <a:gd name="T75" fmla="*/ 19 h 128"/>
                  <a:gd name="T76" fmla="*/ 5 w 156"/>
                  <a:gd name="T77" fmla="*/ 24 h 128"/>
                  <a:gd name="T78" fmla="*/ 5 w 156"/>
                  <a:gd name="T79" fmla="*/ 128 h 128"/>
                  <a:gd name="T80" fmla="*/ 5 w 156"/>
                  <a:gd name="T81" fmla="*/ 128 h 128"/>
                  <a:gd name="T82" fmla="*/ 0 w 156"/>
                  <a:gd name="T83" fmla="*/ 128 h 128"/>
                  <a:gd name="T84" fmla="*/ 0 w 156"/>
                  <a:gd name="T85" fmla="*/ 123 h 12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6"/>
                  <a:gd name="T130" fmla="*/ 0 h 128"/>
                  <a:gd name="T131" fmla="*/ 156 w 156"/>
                  <a:gd name="T132" fmla="*/ 128 h 12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6" h="128">
                    <a:moveTo>
                      <a:pt x="0" y="123"/>
                    </a:moveTo>
                    <a:lnTo>
                      <a:pt x="0" y="19"/>
                    </a:lnTo>
                    <a:lnTo>
                      <a:pt x="31" y="7"/>
                    </a:lnTo>
                    <a:lnTo>
                      <a:pt x="50" y="0"/>
                    </a:lnTo>
                    <a:lnTo>
                      <a:pt x="99" y="31"/>
                    </a:lnTo>
                    <a:lnTo>
                      <a:pt x="99" y="52"/>
                    </a:lnTo>
                    <a:lnTo>
                      <a:pt x="125" y="48"/>
                    </a:lnTo>
                    <a:lnTo>
                      <a:pt x="156" y="66"/>
                    </a:lnTo>
                    <a:lnTo>
                      <a:pt x="156" y="123"/>
                    </a:lnTo>
                    <a:lnTo>
                      <a:pt x="156" y="128"/>
                    </a:lnTo>
                    <a:lnTo>
                      <a:pt x="135" y="128"/>
                    </a:lnTo>
                    <a:lnTo>
                      <a:pt x="125" y="128"/>
                    </a:lnTo>
                    <a:lnTo>
                      <a:pt x="125" y="52"/>
                    </a:lnTo>
                    <a:lnTo>
                      <a:pt x="114" y="55"/>
                    </a:lnTo>
                    <a:lnTo>
                      <a:pt x="114" y="128"/>
                    </a:lnTo>
                    <a:lnTo>
                      <a:pt x="109" y="128"/>
                    </a:lnTo>
                    <a:lnTo>
                      <a:pt x="109" y="57"/>
                    </a:lnTo>
                    <a:lnTo>
                      <a:pt x="99" y="57"/>
                    </a:lnTo>
                    <a:lnTo>
                      <a:pt x="99" y="128"/>
                    </a:lnTo>
                    <a:lnTo>
                      <a:pt x="95" y="128"/>
                    </a:lnTo>
                    <a:lnTo>
                      <a:pt x="95" y="59"/>
                    </a:lnTo>
                    <a:lnTo>
                      <a:pt x="85" y="59"/>
                    </a:lnTo>
                    <a:lnTo>
                      <a:pt x="85" y="128"/>
                    </a:lnTo>
                    <a:lnTo>
                      <a:pt x="83" y="128"/>
                    </a:lnTo>
                    <a:lnTo>
                      <a:pt x="80" y="128"/>
                    </a:lnTo>
                    <a:lnTo>
                      <a:pt x="50" y="128"/>
                    </a:lnTo>
                    <a:lnTo>
                      <a:pt x="50" y="5"/>
                    </a:lnTo>
                    <a:lnTo>
                      <a:pt x="36" y="10"/>
                    </a:lnTo>
                    <a:lnTo>
                      <a:pt x="36" y="128"/>
                    </a:lnTo>
                    <a:lnTo>
                      <a:pt x="31" y="128"/>
                    </a:lnTo>
                    <a:lnTo>
                      <a:pt x="31" y="12"/>
                    </a:lnTo>
                    <a:lnTo>
                      <a:pt x="19" y="17"/>
                    </a:lnTo>
                    <a:lnTo>
                      <a:pt x="19" y="128"/>
                    </a:lnTo>
                    <a:lnTo>
                      <a:pt x="14" y="128"/>
                    </a:lnTo>
                    <a:lnTo>
                      <a:pt x="14" y="19"/>
                    </a:lnTo>
                    <a:lnTo>
                      <a:pt x="5" y="24"/>
                    </a:lnTo>
                    <a:lnTo>
                      <a:pt x="5" y="128"/>
                    </a:lnTo>
                    <a:lnTo>
                      <a:pt x="0" y="128"/>
                    </a:lnTo>
                    <a:lnTo>
                      <a:pt x="0" y="123"/>
                    </a:lnTo>
                    <a:close/>
                  </a:path>
                </a:pathLst>
              </a:custGeom>
              <a:solidFill>
                <a:srgbClr val="223A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Oval 1185"/>
              <p:cNvSpPr>
                <a:spLocks noChangeArrowheads="1"/>
              </p:cNvSpPr>
              <p:nvPr/>
            </p:nvSpPr>
            <p:spPr bwMode="gray">
              <a:xfrm>
                <a:off x="4316" y="3521"/>
                <a:ext cx="295" cy="293"/>
              </a:xfrm>
              <a:prstGeom prst="ellipse">
                <a:avLst/>
              </a:prstGeom>
              <a:noFill/>
              <a:ln w="41275">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eaLnBrk="1" hangingPunct="1">
                  <a:lnSpc>
                    <a:spcPct val="100000"/>
                  </a:lnSpc>
                  <a:spcBef>
                    <a:spcPct val="0"/>
                  </a:spcBef>
                  <a:buClrTx/>
                  <a:buFontTx/>
                  <a:buNone/>
                </a:pPr>
                <a:endParaRPr lang="en-US" altLang="en-US">
                  <a:solidFill>
                    <a:srgbClr val="0F5494"/>
                  </a:solidFill>
                </a:endParaRPr>
              </a:p>
            </p:txBody>
          </p:sp>
        </p:grpSp>
        <p:grpSp>
          <p:nvGrpSpPr>
            <p:cNvPr id="23" name="Group 1301"/>
            <p:cNvGrpSpPr>
              <a:grpSpLocks/>
            </p:cNvGrpSpPr>
            <p:nvPr/>
          </p:nvGrpSpPr>
          <p:grpSpPr bwMode="auto">
            <a:xfrm>
              <a:off x="3776" y="2840"/>
              <a:ext cx="293" cy="293"/>
              <a:chOff x="4944" y="3601"/>
              <a:chExt cx="293" cy="293"/>
            </a:xfrm>
          </p:grpSpPr>
          <p:sp>
            <p:nvSpPr>
              <p:cNvPr id="45" name="Oval 1186"/>
              <p:cNvSpPr>
                <a:spLocks noChangeArrowheads="1"/>
              </p:cNvSpPr>
              <p:nvPr/>
            </p:nvSpPr>
            <p:spPr bwMode="gray">
              <a:xfrm>
                <a:off x="4944" y="3601"/>
                <a:ext cx="293" cy="293"/>
              </a:xfrm>
              <a:prstGeom prst="ellipse">
                <a:avLst/>
              </a:prstGeom>
              <a:solidFill>
                <a:srgbClr val="B1D3D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eaLnBrk="1" hangingPunct="1">
                  <a:lnSpc>
                    <a:spcPct val="100000"/>
                  </a:lnSpc>
                  <a:spcBef>
                    <a:spcPct val="0"/>
                  </a:spcBef>
                  <a:buClrTx/>
                  <a:buFontTx/>
                  <a:buNone/>
                </a:pPr>
                <a:endParaRPr lang="en-US" altLang="en-US">
                  <a:solidFill>
                    <a:srgbClr val="0F5494"/>
                  </a:solidFill>
                </a:endParaRPr>
              </a:p>
            </p:txBody>
          </p:sp>
          <p:sp>
            <p:nvSpPr>
              <p:cNvPr id="46" name="Freeform 1212"/>
              <p:cNvSpPr>
                <a:spLocks noEditPoints="1"/>
              </p:cNvSpPr>
              <p:nvPr/>
            </p:nvSpPr>
            <p:spPr bwMode="gray">
              <a:xfrm>
                <a:off x="5019" y="3672"/>
                <a:ext cx="144" cy="151"/>
              </a:xfrm>
              <a:custGeom>
                <a:avLst/>
                <a:gdLst>
                  <a:gd name="T0" fmla="*/ 54721464 w 61"/>
                  <a:gd name="T1" fmla="*/ 35106967 h 64"/>
                  <a:gd name="T2" fmla="*/ 46600324 w 61"/>
                  <a:gd name="T3" fmla="*/ 31300785 h 64"/>
                  <a:gd name="T4" fmla="*/ 45735040 w 61"/>
                  <a:gd name="T5" fmla="*/ 23860701 h 64"/>
                  <a:gd name="T6" fmla="*/ 44530697 w 61"/>
                  <a:gd name="T7" fmla="*/ 21060692 h 64"/>
                  <a:gd name="T8" fmla="*/ 30703050 w 61"/>
                  <a:gd name="T9" fmla="*/ 7439600 h 64"/>
                  <a:gd name="T10" fmla="*/ 29912830 w 61"/>
                  <a:gd name="T11" fmla="*/ 6606127 h 64"/>
                  <a:gd name="T12" fmla="*/ 28698669 w 61"/>
                  <a:gd name="T13" fmla="*/ 0 h 64"/>
                  <a:gd name="T14" fmla="*/ 28064257 w 61"/>
                  <a:gd name="T15" fmla="*/ 6606127 h 64"/>
                  <a:gd name="T16" fmla="*/ 26871342 w 61"/>
                  <a:gd name="T17" fmla="*/ 7439600 h 64"/>
                  <a:gd name="T18" fmla="*/ 12157075 w 61"/>
                  <a:gd name="T19" fmla="*/ 21060692 h 64"/>
                  <a:gd name="T20" fmla="*/ 11023042 w 61"/>
                  <a:gd name="T21" fmla="*/ 23860701 h 64"/>
                  <a:gd name="T22" fmla="*/ 10190080 w 61"/>
                  <a:gd name="T23" fmla="*/ 31300785 h 64"/>
                  <a:gd name="T24" fmla="*/ 837922 w 61"/>
                  <a:gd name="T25" fmla="*/ 35106967 h 64"/>
                  <a:gd name="T26" fmla="*/ 0 w 61"/>
                  <a:gd name="T27" fmla="*/ 57016718 h 64"/>
                  <a:gd name="T28" fmla="*/ 56786214 w 61"/>
                  <a:gd name="T29" fmla="*/ 58969648 h 64"/>
                  <a:gd name="T30" fmla="*/ 54721464 w 61"/>
                  <a:gd name="T31" fmla="*/ 57016718 h 64"/>
                  <a:gd name="T32" fmla="*/ 50051990 w 61"/>
                  <a:gd name="T33" fmla="*/ 37908984 h 64"/>
                  <a:gd name="T34" fmla="*/ 47235985 w 61"/>
                  <a:gd name="T35" fmla="*/ 40580457 h 64"/>
                  <a:gd name="T36" fmla="*/ 39024092 w 61"/>
                  <a:gd name="T37" fmla="*/ 23860701 h 64"/>
                  <a:gd name="T38" fmla="*/ 41714635 w 61"/>
                  <a:gd name="T39" fmla="*/ 31300785 h 64"/>
                  <a:gd name="T40" fmla="*/ 39024092 w 61"/>
                  <a:gd name="T41" fmla="*/ 23860701 h 64"/>
                  <a:gd name="T42" fmla="*/ 41714635 w 61"/>
                  <a:gd name="T43" fmla="*/ 41413652 h 64"/>
                  <a:gd name="T44" fmla="*/ 44530697 w 61"/>
                  <a:gd name="T45" fmla="*/ 37908984 h 64"/>
                  <a:gd name="T46" fmla="*/ 32729387 w 61"/>
                  <a:gd name="T47" fmla="*/ 23860701 h 64"/>
                  <a:gd name="T48" fmla="*/ 36207509 w 61"/>
                  <a:gd name="T49" fmla="*/ 31300785 h 64"/>
                  <a:gd name="T50" fmla="*/ 32729387 w 61"/>
                  <a:gd name="T51" fmla="*/ 23860701 h 64"/>
                  <a:gd name="T52" fmla="*/ 35347590 w 61"/>
                  <a:gd name="T53" fmla="*/ 41413652 h 64"/>
                  <a:gd name="T54" fmla="*/ 39024092 w 61"/>
                  <a:gd name="T55" fmla="*/ 37908984 h 64"/>
                  <a:gd name="T56" fmla="*/ 29912830 w 61"/>
                  <a:gd name="T57" fmla="*/ 37908984 h 64"/>
                  <a:gd name="T58" fmla="*/ 32729387 w 61"/>
                  <a:gd name="T59" fmla="*/ 40580457 h 64"/>
                  <a:gd name="T60" fmla="*/ 29912830 w 61"/>
                  <a:gd name="T61" fmla="*/ 37908984 h 64"/>
                  <a:gd name="T62" fmla="*/ 29912830 w 61"/>
                  <a:gd name="T63" fmla="*/ 23860701 h 64"/>
                  <a:gd name="T64" fmla="*/ 26871342 w 61"/>
                  <a:gd name="T65" fmla="*/ 31300785 h 64"/>
                  <a:gd name="T66" fmla="*/ 24055271 w 61"/>
                  <a:gd name="T67" fmla="*/ 37908984 h 64"/>
                  <a:gd name="T68" fmla="*/ 26871342 w 61"/>
                  <a:gd name="T69" fmla="*/ 40580457 h 64"/>
                  <a:gd name="T70" fmla="*/ 24055271 w 61"/>
                  <a:gd name="T71" fmla="*/ 37908984 h 64"/>
                  <a:gd name="T72" fmla="*/ 23180620 w 61"/>
                  <a:gd name="T73" fmla="*/ 23860701 h 64"/>
                  <a:gd name="T74" fmla="*/ 20515021 w 61"/>
                  <a:gd name="T75" fmla="*/ 31300785 h 64"/>
                  <a:gd name="T76" fmla="*/ 17670783 w 61"/>
                  <a:gd name="T77" fmla="*/ 37908984 h 64"/>
                  <a:gd name="T78" fmla="*/ 21202579 w 61"/>
                  <a:gd name="T79" fmla="*/ 40580457 h 64"/>
                  <a:gd name="T80" fmla="*/ 17670783 w 61"/>
                  <a:gd name="T81" fmla="*/ 37908984 h 64"/>
                  <a:gd name="T82" fmla="*/ 17670783 w 61"/>
                  <a:gd name="T83" fmla="*/ 23860701 h 64"/>
                  <a:gd name="T84" fmla="*/ 13864532 w 61"/>
                  <a:gd name="T85" fmla="*/ 31300785 h 64"/>
                  <a:gd name="T86" fmla="*/ 12157075 w 61"/>
                  <a:gd name="T87" fmla="*/ 37908984 h 64"/>
                  <a:gd name="T88" fmla="*/ 14973632 w 61"/>
                  <a:gd name="T89" fmla="*/ 40580457 h 64"/>
                  <a:gd name="T90" fmla="*/ 12157075 w 61"/>
                  <a:gd name="T91" fmla="*/ 37908984 h 64"/>
                  <a:gd name="T92" fmla="*/ 9555172 w 61"/>
                  <a:gd name="T93" fmla="*/ 37908984 h 64"/>
                  <a:gd name="T94" fmla="*/ 6647741 w 61"/>
                  <a:gd name="T95" fmla="*/ 40580457 h 64"/>
                  <a:gd name="T96" fmla="*/ 17670783 w 61"/>
                  <a:gd name="T97" fmla="*/ 57016718 h 64"/>
                  <a:gd name="T98" fmla="*/ 14973632 w 61"/>
                  <a:gd name="T99" fmla="*/ 46887984 h 64"/>
                  <a:gd name="T100" fmla="*/ 17670783 w 61"/>
                  <a:gd name="T101" fmla="*/ 57016718 h 64"/>
                  <a:gd name="T102" fmla="*/ 21202579 w 61"/>
                  <a:gd name="T103" fmla="*/ 57016718 h 64"/>
                  <a:gd name="T104" fmla="*/ 23180620 w 61"/>
                  <a:gd name="T105" fmla="*/ 46887984 h 64"/>
                  <a:gd name="T106" fmla="*/ 30703050 w 61"/>
                  <a:gd name="T107" fmla="*/ 58353176 h 64"/>
                  <a:gd name="T108" fmla="*/ 25156614 w 61"/>
                  <a:gd name="T109" fmla="*/ 48856536 h 64"/>
                  <a:gd name="T110" fmla="*/ 30703050 w 61"/>
                  <a:gd name="T111" fmla="*/ 58353176 h 64"/>
                  <a:gd name="T112" fmla="*/ 32729387 w 61"/>
                  <a:gd name="T113" fmla="*/ 57016718 h 64"/>
                  <a:gd name="T114" fmla="*/ 35347590 w 61"/>
                  <a:gd name="T115" fmla="*/ 46887984 h 64"/>
                  <a:gd name="T116" fmla="*/ 41093698 w 61"/>
                  <a:gd name="T117" fmla="*/ 57016718 h 64"/>
                  <a:gd name="T118" fmla="*/ 39024092 w 61"/>
                  <a:gd name="T119" fmla="*/ 46887984 h 64"/>
                  <a:gd name="T120" fmla="*/ 41093698 w 61"/>
                  <a:gd name="T121" fmla="*/ 57016718 h 64"/>
                  <a:gd name="T122" fmla="*/ 3542346 w 61"/>
                  <a:gd name="T123" fmla="*/ 44216516 h 64"/>
                  <a:gd name="T124" fmla="*/ 52121584 w 61"/>
                  <a:gd name="T125" fmla="*/ 43383317 h 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1"/>
                  <a:gd name="T190" fmla="*/ 0 h 64"/>
                  <a:gd name="T191" fmla="*/ 61 w 61"/>
                  <a:gd name="T192" fmla="*/ 64 h 6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1" h="64">
                    <a:moveTo>
                      <a:pt x="59" y="62"/>
                    </a:moveTo>
                    <a:cubicBezTo>
                      <a:pt x="59" y="38"/>
                      <a:pt x="59" y="38"/>
                      <a:pt x="59" y="38"/>
                    </a:cubicBezTo>
                    <a:cubicBezTo>
                      <a:pt x="56" y="38"/>
                      <a:pt x="56" y="38"/>
                      <a:pt x="56" y="38"/>
                    </a:cubicBezTo>
                    <a:cubicBezTo>
                      <a:pt x="55" y="36"/>
                      <a:pt x="53" y="34"/>
                      <a:pt x="50" y="34"/>
                    </a:cubicBezTo>
                    <a:cubicBezTo>
                      <a:pt x="49" y="34"/>
                      <a:pt x="49" y="34"/>
                      <a:pt x="49" y="34"/>
                    </a:cubicBezTo>
                    <a:cubicBezTo>
                      <a:pt x="49" y="26"/>
                      <a:pt x="49" y="26"/>
                      <a:pt x="49" y="26"/>
                    </a:cubicBezTo>
                    <a:cubicBezTo>
                      <a:pt x="49" y="26"/>
                      <a:pt x="50" y="25"/>
                      <a:pt x="50" y="25"/>
                    </a:cubicBezTo>
                    <a:cubicBezTo>
                      <a:pt x="50" y="24"/>
                      <a:pt x="49" y="23"/>
                      <a:pt x="48" y="23"/>
                    </a:cubicBezTo>
                    <a:cubicBezTo>
                      <a:pt x="48" y="23"/>
                      <a:pt x="48" y="23"/>
                      <a:pt x="48" y="23"/>
                    </a:cubicBezTo>
                    <a:cubicBezTo>
                      <a:pt x="46" y="15"/>
                      <a:pt x="40" y="9"/>
                      <a:pt x="33" y="8"/>
                    </a:cubicBezTo>
                    <a:cubicBezTo>
                      <a:pt x="33" y="8"/>
                      <a:pt x="33" y="8"/>
                      <a:pt x="33" y="8"/>
                    </a:cubicBezTo>
                    <a:cubicBezTo>
                      <a:pt x="33" y="7"/>
                      <a:pt x="32" y="7"/>
                      <a:pt x="32" y="7"/>
                    </a:cubicBezTo>
                    <a:cubicBezTo>
                      <a:pt x="31" y="7"/>
                      <a:pt x="31" y="7"/>
                      <a:pt x="31" y="7"/>
                    </a:cubicBezTo>
                    <a:cubicBezTo>
                      <a:pt x="31" y="0"/>
                      <a:pt x="31" y="0"/>
                      <a:pt x="31" y="0"/>
                    </a:cubicBezTo>
                    <a:cubicBezTo>
                      <a:pt x="30" y="7"/>
                      <a:pt x="30" y="7"/>
                      <a:pt x="30" y="7"/>
                    </a:cubicBezTo>
                    <a:cubicBezTo>
                      <a:pt x="30" y="7"/>
                      <a:pt x="30" y="7"/>
                      <a:pt x="30" y="7"/>
                    </a:cubicBezTo>
                    <a:cubicBezTo>
                      <a:pt x="29" y="7"/>
                      <a:pt x="29" y="7"/>
                      <a:pt x="29" y="8"/>
                    </a:cubicBezTo>
                    <a:cubicBezTo>
                      <a:pt x="29" y="8"/>
                      <a:pt x="29" y="8"/>
                      <a:pt x="29" y="8"/>
                    </a:cubicBezTo>
                    <a:cubicBezTo>
                      <a:pt x="21" y="8"/>
                      <a:pt x="15" y="15"/>
                      <a:pt x="13" y="23"/>
                    </a:cubicBezTo>
                    <a:cubicBezTo>
                      <a:pt x="13" y="23"/>
                      <a:pt x="13" y="23"/>
                      <a:pt x="13" y="23"/>
                    </a:cubicBezTo>
                    <a:cubicBezTo>
                      <a:pt x="12" y="23"/>
                      <a:pt x="11" y="24"/>
                      <a:pt x="11" y="25"/>
                    </a:cubicBezTo>
                    <a:cubicBezTo>
                      <a:pt x="11" y="25"/>
                      <a:pt x="11" y="26"/>
                      <a:pt x="12" y="26"/>
                    </a:cubicBezTo>
                    <a:cubicBezTo>
                      <a:pt x="12" y="34"/>
                      <a:pt x="12" y="34"/>
                      <a:pt x="12" y="34"/>
                    </a:cubicBezTo>
                    <a:cubicBezTo>
                      <a:pt x="11" y="34"/>
                      <a:pt x="11" y="34"/>
                      <a:pt x="11" y="34"/>
                    </a:cubicBezTo>
                    <a:cubicBezTo>
                      <a:pt x="8" y="34"/>
                      <a:pt x="6" y="36"/>
                      <a:pt x="5" y="38"/>
                    </a:cubicBezTo>
                    <a:cubicBezTo>
                      <a:pt x="1" y="38"/>
                      <a:pt x="1" y="38"/>
                      <a:pt x="1" y="38"/>
                    </a:cubicBezTo>
                    <a:cubicBezTo>
                      <a:pt x="1" y="62"/>
                      <a:pt x="1" y="62"/>
                      <a:pt x="1" y="62"/>
                    </a:cubicBezTo>
                    <a:cubicBezTo>
                      <a:pt x="0" y="62"/>
                      <a:pt x="0" y="62"/>
                      <a:pt x="0" y="62"/>
                    </a:cubicBezTo>
                    <a:cubicBezTo>
                      <a:pt x="0" y="64"/>
                      <a:pt x="0" y="64"/>
                      <a:pt x="0" y="64"/>
                    </a:cubicBezTo>
                    <a:cubicBezTo>
                      <a:pt x="61" y="64"/>
                      <a:pt x="61" y="64"/>
                      <a:pt x="61" y="64"/>
                    </a:cubicBezTo>
                    <a:cubicBezTo>
                      <a:pt x="61" y="62"/>
                      <a:pt x="61" y="62"/>
                      <a:pt x="61" y="62"/>
                    </a:cubicBezTo>
                    <a:lnTo>
                      <a:pt x="59" y="62"/>
                    </a:lnTo>
                    <a:close/>
                    <a:moveTo>
                      <a:pt x="51" y="41"/>
                    </a:moveTo>
                    <a:cubicBezTo>
                      <a:pt x="54" y="41"/>
                      <a:pt x="54" y="41"/>
                      <a:pt x="54" y="41"/>
                    </a:cubicBezTo>
                    <a:cubicBezTo>
                      <a:pt x="54" y="44"/>
                      <a:pt x="54" y="44"/>
                      <a:pt x="54" y="44"/>
                    </a:cubicBezTo>
                    <a:cubicBezTo>
                      <a:pt x="51" y="44"/>
                      <a:pt x="51" y="44"/>
                      <a:pt x="51" y="44"/>
                    </a:cubicBezTo>
                    <a:lnTo>
                      <a:pt x="51" y="41"/>
                    </a:lnTo>
                    <a:close/>
                    <a:moveTo>
                      <a:pt x="42" y="26"/>
                    </a:moveTo>
                    <a:cubicBezTo>
                      <a:pt x="45" y="26"/>
                      <a:pt x="45" y="26"/>
                      <a:pt x="45" y="26"/>
                    </a:cubicBezTo>
                    <a:cubicBezTo>
                      <a:pt x="45" y="34"/>
                      <a:pt x="45" y="34"/>
                      <a:pt x="45" y="34"/>
                    </a:cubicBezTo>
                    <a:cubicBezTo>
                      <a:pt x="42" y="34"/>
                      <a:pt x="42" y="34"/>
                      <a:pt x="42" y="34"/>
                    </a:cubicBezTo>
                    <a:lnTo>
                      <a:pt x="42" y="26"/>
                    </a:lnTo>
                    <a:close/>
                    <a:moveTo>
                      <a:pt x="48" y="45"/>
                    </a:moveTo>
                    <a:cubicBezTo>
                      <a:pt x="45" y="45"/>
                      <a:pt x="45" y="45"/>
                      <a:pt x="45" y="45"/>
                    </a:cubicBezTo>
                    <a:cubicBezTo>
                      <a:pt x="45" y="41"/>
                      <a:pt x="45" y="41"/>
                      <a:pt x="45" y="41"/>
                    </a:cubicBezTo>
                    <a:cubicBezTo>
                      <a:pt x="48" y="41"/>
                      <a:pt x="48" y="41"/>
                      <a:pt x="48" y="41"/>
                    </a:cubicBezTo>
                    <a:lnTo>
                      <a:pt x="48" y="45"/>
                    </a:lnTo>
                    <a:close/>
                    <a:moveTo>
                      <a:pt x="35" y="26"/>
                    </a:moveTo>
                    <a:cubicBezTo>
                      <a:pt x="39" y="26"/>
                      <a:pt x="39" y="26"/>
                      <a:pt x="39" y="26"/>
                    </a:cubicBezTo>
                    <a:cubicBezTo>
                      <a:pt x="39" y="34"/>
                      <a:pt x="39" y="34"/>
                      <a:pt x="39" y="34"/>
                    </a:cubicBezTo>
                    <a:cubicBezTo>
                      <a:pt x="35" y="34"/>
                      <a:pt x="35" y="34"/>
                      <a:pt x="35" y="34"/>
                    </a:cubicBezTo>
                    <a:lnTo>
                      <a:pt x="35" y="26"/>
                    </a:lnTo>
                    <a:close/>
                    <a:moveTo>
                      <a:pt x="42" y="45"/>
                    </a:moveTo>
                    <a:cubicBezTo>
                      <a:pt x="38" y="45"/>
                      <a:pt x="38" y="45"/>
                      <a:pt x="38" y="45"/>
                    </a:cubicBezTo>
                    <a:cubicBezTo>
                      <a:pt x="38" y="41"/>
                      <a:pt x="38" y="41"/>
                      <a:pt x="38" y="41"/>
                    </a:cubicBezTo>
                    <a:cubicBezTo>
                      <a:pt x="42" y="41"/>
                      <a:pt x="42" y="41"/>
                      <a:pt x="42" y="41"/>
                    </a:cubicBezTo>
                    <a:lnTo>
                      <a:pt x="42" y="45"/>
                    </a:lnTo>
                    <a:close/>
                    <a:moveTo>
                      <a:pt x="32" y="41"/>
                    </a:moveTo>
                    <a:cubicBezTo>
                      <a:pt x="35" y="41"/>
                      <a:pt x="35" y="41"/>
                      <a:pt x="35" y="41"/>
                    </a:cubicBezTo>
                    <a:cubicBezTo>
                      <a:pt x="35" y="44"/>
                      <a:pt x="35" y="44"/>
                      <a:pt x="35" y="44"/>
                    </a:cubicBezTo>
                    <a:cubicBezTo>
                      <a:pt x="32" y="44"/>
                      <a:pt x="32" y="44"/>
                      <a:pt x="32" y="44"/>
                    </a:cubicBezTo>
                    <a:lnTo>
                      <a:pt x="32" y="41"/>
                    </a:lnTo>
                    <a:close/>
                    <a:moveTo>
                      <a:pt x="29" y="26"/>
                    </a:moveTo>
                    <a:cubicBezTo>
                      <a:pt x="32" y="26"/>
                      <a:pt x="32" y="26"/>
                      <a:pt x="32" y="26"/>
                    </a:cubicBezTo>
                    <a:cubicBezTo>
                      <a:pt x="32" y="34"/>
                      <a:pt x="32" y="34"/>
                      <a:pt x="32" y="34"/>
                    </a:cubicBezTo>
                    <a:cubicBezTo>
                      <a:pt x="29" y="34"/>
                      <a:pt x="29" y="34"/>
                      <a:pt x="29" y="34"/>
                    </a:cubicBezTo>
                    <a:lnTo>
                      <a:pt x="29" y="26"/>
                    </a:lnTo>
                    <a:close/>
                    <a:moveTo>
                      <a:pt x="26" y="41"/>
                    </a:moveTo>
                    <a:cubicBezTo>
                      <a:pt x="29" y="41"/>
                      <a:pt x="29" y="41"/>
                      <a:pt x="29" y="41"/>
                    </a:cubicBezTo>
                    <a:cubicBezTo>
                      <a:pt x="29" y="44"/>
                      <a:pt x="29" y="44"/>
                      <a:pt x="29" y="44"/>
                    </a:cubicBezTo>
                    <a:cubicBezTo>
                      <a:pt x="26" y="44"/>
                      <a:pt x="26" y="44"/>
                      <a:pt x="26" y="44"/>
                    </a:cubicBezTo>
                    <a:lnTo>
                      <a:pt x="26" y="41"/>
                    </a:lnTo>
                    <a:close/>
                    <a:moveTo>
                      <a:pt x="22" y="26"/>
                    </a:moveTo>
                    <a:cubicBezTo>
                      <a:pt x="25" y="26"/>
                      <a:pt x="25" y="26"/>
                      <a:pt x="25" y="26"/>
                    </a:cubicBezTo>
                    <a:cubicBezTo>
                      <a:pt x="25" y="34"/>
                      <a:pt x="25" y="34"/>
                      <a:pt x="25" y="34"/>
                    </a:cubicBezTo>
                    <a:cubicBezTo>
                      <a:pt x="22" y="34"/>
                      <a:pt x="22" y="34"/>
                      <a:pt x="22" y="34"/>
                    </a:cubicBezTo>
                    <a:lnTo>
                      <a:pt x="22" y="26"/>
                    </a:lnTo>
                    <a:close/>
                    <a:moveTo>
                      <a:pt x="19" y="41"/>
                    </a:moveTo>
                    <a:cubicBezTo>
                      <a:pt x="23" y="41"/>
                      <a:pt x="23" y="41"/>
                      <a:pt x="23" y="41"/>
                    </a:cubicBezTo>
                    <a:cubicBezTo>
                      <a:pt x="23" y="44"/>
                      <a:pt x="23" y="44"/>
                      <a:pt x="23" y="44"/>
                    </a:cubicBezTo>
                    <a:cubicBezTo>
                      <a:pt x="19" y="44"/>
                      <a:pt x="19" y="44"/>
                      <a:pt x="19" y="44"/>
                    </a:cubicBezTo>
                    <a:lnTo>
                      <a:pt x="19" y="41"/>
                    </a:lnTo>
                    <a:close/>
                    <a:moveTo>
                      <a:pt x="15" y="26"/>
                    </a:moveTo>
                    <a:cubicBezTo>
                      <a:pt x="19" y="26"/>
                      <a:pt x="19" y="26"/>
                      <a:pt x="19" y="26"/>
                    </a:cubicBezTo>
                    <a:cubicBezTo>
                      <a:pt x="19" y="34"/>
                      <a:pt x="19" y="34"/>
                      <a:pt x="19" y="34"/>
                    </a:cubicBezTo>
                    <a:cubicBezTo>
                      <a:pt x="15" y="34"/>
                      <a:pt x="15" y="34"/>
                      <a:pt x="15" y="34"/>
                    </a:cubicBezTo>
                    <a:lnTo>
                      <a:pt x="15" y="26"/>
                    </a:lnTo>
                    <a:close/>
                    <a:moveTo>
                      <a:pt x="13" y="41"/>
                    </a:moveTo>
                    <a:cubicBezTo>
                      <a:pt x="16" y="41"/>
                      <a:pt x="16" y="41"/>
                      <a:pt x="16" y="41"/>
                    </a:cubicBezTo>
                    <a:cubicBezTo>
                      <a:pt x="16" y="44"/>
                      <a:pt x="16" y="44"/>
                      <a:pt x="16" y="44"/>
                    </a:cubicBezTo>
                    <a:cubicBezTo>
                      <a:pt x="13" y="44"/>
                      <a:pt x="13" y="44"/>
                      <a:pt x="13" y="44"/>
                    </a:cubicBezTo>
                    <a:lnTo>
                      <a:pt x="13" y="41"/>
                    </a:lnTo>
                    <a:close/>
                    <a:moveTo>
                      <a:pt x="7" y="41"/>
                    </a:moveTo>
                    <a:cubicBezTo>
                      <a:pt x="10" y="41"/>
                      <a:pt x="10" y="41"/>
                      <a:pt x="10" y="41"/>
                    </a:cubicBezTo>
                    <a:cubicBezTo>
                      <a:pt x="10" y="44"/>
                      <a:pt x="10" y="44"/>
                      <a:pt x="10" y="44"/>
                    </a:cubicBezTo>
                    <a:cubicBezTo>
                      <a:pt x="7" y="44"/>
                      <a:pt x="7" y="44"/>
                      <a:pt x="7" y="44"/>
                    </a:cubicBezTo>
                    <a:lnTo>
                      <a:pt x="7" y="41"/>
                    </a:lnTo>
                    <a:close/>
                    <a:moveTo>
                      <a:pt x="19" y="62"/>
                    </a:moveTo>
                    <a:cubicBezTo>
                      <a:pt x="16" y="62"/>
                      <a:pt x="16" y="62"/>
                      <a:pt x="16" y="62"/>
                    </a:cubicBezTo>
                    <a:cubicBezTo>
                      <a:pt x="16" y="51"/>
                      <a:pt x="16" y="51"/>
                      <a:pt x="16" y="51"/>
                    </a:cubicBezTo>
                    <a:cubicBezTo>
                      <a:pt x="19" y="51"/>
                      <a:pt x="19" y="51"/>
                      <a:pt x="19" y="51"/>
                    </a:cubicBezTo>
                    <a:lnTo>
                      <a:pt x="19" y="62"/>
                    </a:lnTo>
                    <a:close/>
                    <a:moveTo>
                      <a:pt x="25" y="62"/>
                    </a:moveTo>
                    <a:cubicBezTo>
                      <a:pt x="23" y="62"/>
                      <a:pt x="23" y="62"/>
                      <a:pt x="23" y="62"/>
                    </a:cubicBezTo>
                    <a:cubicBezTo>
                      <a:pt x="23" y="51"/>
                      <a:pt x="23" y="51"/>
                      <a:pt x="23" y="51"/>
                    </a:cubicBezTo>
                    <a:cubicBezTo>
                      <a:pt x="25" y="51"/>
                      <a:pt x="25" y="51"/>
                      <a:pt x="25" y="51"/>
                    </a:cubicBezTo>
                    <a:lnTo>
                      <a:pt x="25" y="62"/>
                    </a:lnTo>
                    <a:close/>
                    <a:moveTo>
                      <a:pt x="33" y="63"/>
                    </a:moveTo>
                    <a:cubicBezTo>
                      <a:pt x="27" y="63"/>
                      <a:pt x="27" y="63"/>
                      <a:pt x="27" y="63"/>
                    </a:cubicBezTo>
                    <a:cubicBezTo>
                      <a:pt x="27" y="53"/>
                      <a:pt x="27" y="53"/>
                      <a:pt x="27" y="53"/>
                    </a:cubicBezTo>
                    <a:cubicBezTo>
                      <a:pt x="33" y="53"/>
                      <a:pt x="33" y="53"/>
                      <a:pt x="33" y="53"/>
                    </a:cubicBezTo>
                    <a:lnTo>
                      <a:pt x="33" y="63"/>
                    </a:lnTo>
                    <a:close/>
                    <a:moveTo>
                      <a:pt x="38" y="62"/>
                    </a:moveTo>
                    <a:cubicBezTo>
                      <a:pt x="35" y="62"/>
                      <a:pt x="35" y="62"/>
                      <a:pt x="35" y="62"/>
                    </a:cubicBezTo>
                    <a:cubicBezTo>
                      <a:pt x="35" y="51"/>
                      <a:pt x="35" y="51"/>
                      <a:pt x="35" y="51"/>
                    </a:cubicBezTo>
                    <a:cubicBezTo>
                      <a:pt x="38" y="51"/>
                      <a:pt x="38" y="51"/>
                      <a:pt x="38" y="51"/>
                    </a:cubicBezTo>
                    <a:lnTo>
                      <a:pt x="38" y="62"/>
                    </a:lnTo>
                    <a:close/>
                    <a:moveTo>
                      <a:pt x="44" y="62"/>
                    </a:moveTo>
                    <a:cubicBezTo>
                      <a:pt x="42" y="62"/>
                      <a:pt x="42" y="62"/>
                      <a:pt x="42" y="62"/>
                    </a:cubicBezTo>
                    <a:cubicBezTo>
                      <a:pt x="42" y="51"/>
                      <a:pt x="42" y="51"/>
                      <a:pt x="42" y="51"/>
                    </a:cubicBezTo>
                    <a:cubicBezTo>
                      <a:pt x="44" y="51"/>
                      <a:pt x="44" y="51"/>
                      <a:pt x="44" y="51"/>
                    </a:cubicBezTo>
                    <a:lnTo>
                      <a:pt x="44" y="62"/>
                    </a:lnTo>
                    <a:close/>
                    <a:moveTo>
                      <a:pt x="56" y="48"/>
                    </a:moveTo>
                    <a:cubicBezTo>
                      <a:pt x="4" y="48"/>
                      <a:pt x="4" y="48"/>
                      <a:pt x="4" y="48"/>
                    </a:cubicBezTo>
                    <a:cubicBezTo>
                      <a:pt x="4" y="47"/>
                      <a:pt x="4" y="47"/>
                      <a:pt x="4" y="47"/>
                    </a:cubicBezTo>
                    <a:cubicBezTo>
                      <a:pt x="56" y="47"/>
                      <a:pt x="56" y="47"/>
                      <a:pt x="56" y="47"/>
                    </a:cubicBezTo>
                    <a:lnTo>
                      <a:pt x="56" y="48"/>
                    </a:lnTo>
                    <a:close/>
                  </a:path>
                </a:pathLst>
              </a:custGeom>
              <a:solidFill>
                <a:srgbClr val="2239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Oval 1241"/>
              <p:cNvSpPr>
                <a:spLocks noChangeArrowheads="1"/>
              </p:cNvSpPr>
              <p:nvPr/>
            </p:nvSpPr>
            <p:spPr bwMode="gray">
              <a:xfrm>
                <a:off x="4944" y="3601"/>
                <a:ext cx="293" cy="293"/>
              </a:xfrm>
              <a:prstGeom prst="ellipse">
                <a:avLst/>
              </a:prstGeom>
              <a:noFill/>
              <a:ln w="412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eaLnBrk="1" hangingPunct="1">
                  <a:lnSpc>
                    <a:spcPct val="100000"/>
                  </a:lnSpc>
                  <a:spcBef>
                    <a:spcPct val="0"/>
                  </a:spcBef>
                  <a:buClrTx/>
                  <a:buFontTx/>
                  <a:buNone/>
                </a:pPr>
                <a:endParaRPr lang="en-US" altLang="en-US">
                  <a:solidFill>
                    <a:srgbClr val="0F5494"/>
                  </a:solidFill>
                </a:endParaRPr>
              </a:p>
            </p:txBody>
          </p:sp>
        </p:grpSp>
        <p:grpSp>
          <p:nvGrpSpPr>
            <p:cNvPr id="24" name="Group 1323"/>
            <p:cNvGrpSpPr>
              <a:grpSpLocks/>
            </p:cNvGrpSpPr>
            <p:nvPr/>
          </p:nvGrpSpPr>
          <p:grpSpPr bwMode="auto">
            <a:xfrm>
              <a:off x="2064" y="2477"/>
              <a:ext cx="292" cy="294"/>
              <a:chOff x="6872" y="3044"/>
              <a:chExt cx="292" cy="294"/>
            </a:xfrm>
          </p:grpSpPr>
          <p:sp>
            <p:nvSpPr>
              <p:cNvPr id="42" name="Oval 1318"/>
              <p:cNvSpPr>
                <a:spLocks noChangeArrowheads="1"/>
              </p:cNvSpPr>
              <p:nvPr/>
            </p:nvSpPr>
            <p:spPr bwMode="gray">
              <a:xfrm>
                <a:off x="6872" y="3045"/>
                <a:ext cx="292" cy="293"/>
              </a:xfrm>
              <a:prstGeom prst="ellipse">
                <a:avLst/>
              </a:prstGeom>
              <a:solidFill>
                <a:srgbClr val="E0E9D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eaLnBrk="1" hangingPunct="1">
                  <a:lnSpc>
                    <a:spcPct val="100000"/>
                  </a:lnSpc>
                  <a:spcBef>
                    <a:spcPct val="0"/>
                  </a:spcBef>
                  <a:buClrTx/>
                  <a:buFontTx/>
                  <a:buNone/>
                </a:pPr>
                <a:endParaRPr lang="en-US" altLang="en-US">
                  <a:solidFill>
                    <a:srgbClr val="0F5494"/>
                  </a:solidFill>
                </a:endParaRPr>
              </a:p>
            </p:txBody>
          </p:sp>
          <p:sp>
            <p:nvSpPr>
              <p:cNvPr id="43" name="Freeform 1295"/>
              <p:cNvSpPr>
                <a:spLocks noEditPoints="1"/>
              </p:cNvSpPr>
              <p:nvPr/>
            </p:nvSpPr>
            <p:spPr bwMode="gray">
              <a:xfrm>
                <a:off x="6990" y="3112"/>
                <a:ext cx="56" cy="158"/>
              </a:xfrm>
              <a:custGeom>
                <a:avLst/>
                <a:gdLst>
                  <a:gd name="T0" fmla="*/ 18594704 w 24"/>
                  <a:gd name="T1" fmla="*/ 8228366 h 67"/>
                  <a:gd name="T2" fmla="*/ 14590763 w 24"/>
                  <a:gd name="T3" fmla="*/ 3489244 h 67"/>
                  <a:gd name="T4" fmla="*/ 13184932 w 24"/>
                  <a:gd name="T5" fmla="*/ 0 h 67"/>
                  <a:gd name="T6" fmla="*/ 5234180 w 24"/>
                  <a:gd name="T7" fmla="*/ 3489244 h 67"/>
                  <a:gd name="T8" fmla="*/ 3961001 w 24"/>
                  <a:gd name="T9" fmla="*/ 0 h 67"/>
                  <a:gd name="T10" fmla="*/ 0 w 24"/>
                  <a:gd name="T11" fmla="*/ 3489244 h 67"/>
                  <a:gd name="T12" fmla="*/ 3961001 w 24"/>
                  <a:gd name="T13" fmla="*/ 8228366 h 67"/>
                  <a:gd name="T14" fmla="*/ 0 w 24"/>
                  <a:gd name="T15" fmla="*/ 12003607 h 67"/>
                  <a:gd name="T16" fmla="*/ 3961001 w 24"/>
                  <a:gd name="T17" fmla="*/ 16244263 h 67"/>
                  <a:gd name="T18" fmla="*/ 3961001 w 24"/>
                  <a:gd name="T19" fmla="*/ 20233492 h 67"/>
                  <a:gd name="T20" fmla="*/ 0 w 24"/>
                  <a:gd name="T21" fmla="*/ 20233492 h 67"/>
                  <a:gd name="T22" fmla="*/ 0 w 24"/>
                  <a:gd name="T23" fmla="*/ 24851108 h 67"/>
                  <a:gd name="T24" fmla="*/ 3961001 w 24"/>
                  <a:gd name="T25" fmla="*/ 28307014 h 67"/>
                  <a:gd name="T26" fmla="*/ 0 w 24"/>
                  <a:gd name="T27" fmla="*/ 32923700 h 67"/>
                  <a:gd name="T28" fmla="*/ 3961001 w 24"/>
                  <a:gd name="T29" fmla="*/ 36561700 h 67"/>
                  <a:gd name="T30" fmla="*/ 0 w 24"/>
                  <a:gd name="T31" fmla="*/ 41142358 h 67"/>
                  <a:gd name="T32" fmla="*/ 3961001 w 24"/>
                  <a:gd name="T33" fmla="*/ 45055749 h 67"/>
                  <a:gd name="T34" fmla="*/ 0 w 24"/>
                  <a:gd name="T35" fmla="*/ 49194413 h 67"/>
                  <a:gd name="T36" fmla="*/ 3961001 w 24"/>
                  <a:gd name="T37" fmla="*/ 53157348 h 67"/>
                  <a:gd name="T38" fmla="*/ 0 w 24"/>
                  <a:gd name="T39" fmla="*/ 57774811 h 67"/>
                  <a:gd name="T40" fmla="*/ 3961001 w 24"/>
                  <a:gd name="T41" fmla="*/ 61373963 h 67"/>
                  <a:gd name="T42" fmla="*/ 5234180 w 24"/>
                  <a:gd name="T43" fmla="*/ 57774811 h 67"/>
                  <a:gd name="T44" fmla="*/ 13184932 w 24"/>
                  <a:gd name="T45" fmla="*/ 61373963 h 67"/>
                  <a:gd name="T46" fmla="*/ 14590763 w 24"/>
                  <a:gd name="T47" fmla="*/ 57774811 h 67"/>
                  <a:gd name="T48" fmla="*/ 18594704 w 24"/>
                  <a:gd name="T49" fmla="*/ 53157348 h 67"/>
                  <a:gd name="T50" fmla="*/ 14590763 w 24"/>
                  <a:gd name="T51" fmla="*/ 49194413 h 67"/>
                  <a:gd name="T52" fmla="*/ 18594704 w 24"/>
                  <a:gd name="T53" fmla="*/ 45055749 h 67"/>
                  <a:gd name="T54" fmla="*/ 14590763 w 24"/>
                  <a:gd name="T55" fmla="*/ 41142358 h 67"/>
                  <a:gd name="T56" fmla="*/ 18594704 w 24"/>
                  <a:gd name="T57" fmla="*/ 36561700 h 67"/>
                  <a:gd name="T58" fmla="*/ 14590763 w 24"/>
                  <a:gd name="T59" fmla="*/ 32923700 h 67"/>
                  <a:gd name="T60" fmla="*/ 18594704 w 24"/>
                  <a:gd name="T61" fmla="*/ 28307014 h 67"/>
                  <a:gd name="T62" fmla="*/ 14590763 w 24"/>
                  <a:gd name="T63" fmla="*/ 24851108 h 67"/>
                  <a:gd name="T64" fmla="*/ 18594704 w 24"/>
                  <a:gd name="T65" fmla="*/ 20233492 h 67"/>
                  <a:gd name="T66" fmla="*/ 14590763 w 24"/>
                  <a:gd name="T67" fmla="*/ 16244263 h 67"/>
                  <a:gd name="T68" fmla="*/ 18594704 w 24"/>
                  <a:gd name="T69" fmla="*/ 12003607 h 67"/>
                  <a:gd name="T70" fmla="*/ 14590763 w 24"/>
                  <a:gd name="T71" fmla="*/ 10057110 h 67"/>
                  <a:gd name="T72" fmla="*/ 13184932 w 24"/>
                  <a:gd name="T73" fmla="*/ 53157348 h 67"/>
                  <a:gd name="T74" fmla="*/ 5234180 w 24"/>
                  <a:gd name="T75" fmla="*/ 49194413 h 67"/>
                  <a:gd name="T76" fmla="*/ 13184932 w 24"/>
                  <a:gd name="T77" fmla="*/ 53157348 h 67"/>
                  <a:gd name="T78" fmla="*/ 5234180 w 24"/>
                  <a:gd name="T79" fmla="*/ 45055749 h 67"/>
                  <a:gd name="T80" fmla="*/ 13184932 w 24"/>
                  <a:gd name="T81" fmla="*/ 41142358 h 67"/>
                  <a:gd name="T82" fmla="*/ 13184932 w 24"/>
                  <a:gd name="T83" fmla="*/ 36561700 h 67"/>
                  <a:gd name="T84" fmla="*/ 5234180 w 24"/>
                  <a:gd name="T85" fmla="*/ 32923700 h 67"/>
                  <a:gd name="T86" fmla="*/ 13184932 w 24"/>
                  <a:gd name="T87" fmla="*/ 36561700 h 67"/>
                  <a:gd name="T88" fmla="*/ 5234180 w 24"/>
                  <a:gd name="T89" fmla="*/ 28307014 h 67"/>
                  <a:gd name="T90" fmla="*/ 13184932 w 24"/>
                  <a:gd name="T91" fmla="*/ 24851108 h 67"/>
                  <a:gd name="T92" fmla="*/ 13184932 w 24"/>
                  <a:gd name="T93" fmla="*/ 20233492 h 67"/>
                  <a:gd name="T94" fmla="*/ 5234180 w 24"/>
                  <a:gd name="T95" fmla="*/ 17446443 h 67"/>
                  <a:gd name="T96" fmla="*/ 6931752 w 24"/>
                  <a:gd name="T97" fmla="*/ 16244263 h 67"/>
                  <a:gd name="T98" fmla="*/ 13184932 w 24"/>
                  <a:gd name="T99" fmla="*/ 20233492 h 67"/>
                  <a:gd name="T100" fmla="*/ 5234180 w 24"/>
                  <a:gd name="T101" fmla="*/ 12003607 h 67"/>
                  <a:gd name="T102" fmla="*/ 13184932 w 24"/>
                  <a:gd name="T103" fmla="*/ 8228366 h 67"/>
                  <a:gd name="T104" fmla="*/ 12213087 w 24"/>
                  <a:gd name="T105" fmla="*/ 12003607 h 6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
                  <a:gd name="T160" fmla="*/ 0 h 67"/>
                  <a:gd name="T161" fmla="*/ 24 w 24"/>
                  <a:gd name="T162" fmla="*/ 67 h 6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 h="67">
                    <a:moveTo>
                      <a:pt x="19" y="9"/>
                    </a:moveTo>
                    <a:cubicBezTo>
                      <a:pt x="24" y="9"/>
                      <a:pt x="24" y="9"/>
                      <a:pt x="24" y="9"/>
                    </a:cubicBezTo>
                    <a:cubicBezTo>
                      <a:pt x="24" y="4"/>
                      <a:pt x="24" y="4"/>
                      <a:pt x="24" y="4"/>
                    </a:cubicBezTo>
                    <a:cubicBezTo>
                      <a:pt x="19" y="4"/>
                      <a:pt x="19" y="4"/>
                      <a:pt x="19" y="4"/>
                    </a:cubicBezTo>
                    <a:cubicBezTo>
                      <a:pt x="19" y="0"/>
                      <a:pt x="19" y="0"/>
                      <a:pt x="19" y="0"/>
                    </a:cubicBezTo>
                    <a:cubicBezTo>
                      <a:pt x="17" y="0"/>
                      <a:pt x="17" y="0"/>
                      <a:pt x="17" y="0"/>
                    </a:cubicBezTo>
                    <a:cubicBezTo>
                      <a:pt x="17" y="4"/>
                      <a:pt x="17" y="4"/>
                      <a:pt x="17" y="4"/>
                    </a:cubicBezTo>
                    <a:cubicBezTo>
                      <a:pt x="7" y="4"/>
                      <a:pt x="7" y="4"/>
                      <a:pt x="7" y="4"/>
                    </a:cubicBezTo>
                    <a:cubicBezTo>
                      <a:pt x="7" y="0"/>
                      <a:pt x="7" y="0"/>
                      <a:pt x="7" y="0"/>
                    </a:cubicBezTo>
                    <a:cubicBezTo>
                      <a:pt x="5" y="0"/>
                      <a:pt x="5" y="0"/>
                      <a:pt x="5" y="0"/>
                    </a:cubicBezTo>
                    <a:cubicBezTo>
                      <a:pt x="5" y="4"/>
                      <a:pt x="5" y="4"/>
                      <a:pt x="5" y="4"/>
                    </a:cubicBezTo>
                    <a:cubicBezTo>
                      <a:pt x="0" y="4"/>
                      <a:pt x="0" y="4"/>
                      <a:pt x="0" y="4"/>
                    </a:cubicBezTo>
                    <a:cubicBezTo>
                      <a:pt x="0" y="9"/>
                      <a:pt x="0" y="9"/>
                      <a:pt x="0" y="9"/>
                    </a:cubicBezTo>
                    <a:cubicBezTo>
                      <a:pt x="5" y="9"/>
                      <a:pt x="5" y="9"/>
                      <a:pt x="5" y="9"/>
                    </a:cubicBezTo>
                    <a:cubicBezTo>
                      <a:pt x="5" y="13"/>
                      <a:pt x="5" y="13"/>
                      <a:pt x="5" y="13"/>
                    </a:cubicBezTo>
                    <a:cubicBezTo>
                      <a:pt x="0" y="13"/>
                      <a:pt x="0" y="13"/>
                      <a:pt x="0" y="13"/>
                    </a:cubicBezTo>
                    <a:cubicBezTo>
                      <a:pt x="0" y="18"/>
                      <a:pt x="0" y="18"/>
                      <a:pt x="0" y="18"/>
                    </a:cubicBezTo>
                    <a:cubicBezTo>
                      <a:pt x="5" y="18"/>
                      <a:pt x="5" y="18"/>
                      <a:pt x="5" y="18"/>
                    </a:cubicBezTo>
                    <a:cubicBezTo>
                      <a:pt x="5" y="21"/>
                      <a:pt x="5" y="21"/>
                      <a:pt x="5" y="21"/>
                    </a:cubicBezTo>
                    <a:cubicBezTo>
                      <a:pt x="5" y="22"/>
                      <a:pt x="5" y="22"/>
                      <a:pt x="5" y="22"/>
                    </a:cubicBezTo>
                    <a:cubicBezTo>
                      <a:pt x="3" y="22"/>
                      <a:pt x="3" y="22"/>
                      <a:pt x="3" y="22"/>
                    </a:cubicBezTo>
                    <a:cubicBezTo>
                      <a:pt x="0" y="22"/>
                      <a:pt x="0" y="22"/>
                      <a:pt x="0" y="22"/>
                    </a:cubicBezTo>
                    <a:cubicBezTo>
                      <a:pt x="0" y="25"/>
                      <a:pt x="0" y="25"/>
                      <a:pt x="0" y="25"/>
                    </a:cubicBezTo>
                    <a:cubicBezTo>
                      <a:pt x="0" y="27"/>
                      <a:pt x="0" y="27"/>
                      <a:pt x="0" y="27"/>
                    </a:cubicBezTo>
                    <a:cubicBezTo>
                      <a:pt x="5" y="27"/>
                      <a:pt x="5" y="27"/>
                      <a:pt x="5" y="27"/>
                    </a:cubicBezTo>
                    <a:cubicBezTo>
                      <a:pt x="5" y="31"/>
                      <a:pt x="5" y="31"/>
                      <a:pt x="5" y="31"/>
                    </a:cubicBezTo>
                    <a:cubicBezTo>
                      <a:pt x="0" y="31"/>
                      <a:pt x="0" y="31"/>
                      <a:pt x="0" y="31"/>
                    </a:cubicBezTo>
                    <a:cubicBezTo>
                      <a:pt x="0" y="36"/>
                      <a:pt x="0" y="36"/>
                      <a:pt x="0" y="36"/>
                    </a:cubicBezTo>
                    <a:cubicBezTo>
                      <a:pt x="5" y="36"/>
                      <a:pt x="5" y="36"/>
                      <a:pt x="5" y="36"/>
                    </a:cubicBezTo>
                    <a:cubicBezTo>
                      <a:pt x="5" y="40"/>
                      <a:pt x="5" y="40"/>
                      <a:pt x="5" y="40"/>
                    </a:cubicBezTo>
                    <a:cubicBezTo>
                      <a:pt x="0" y="40"/>
                      <a:pt x="0" y="40"/>
                      <a:pt x="0" y="40"/>
                    </a:cubicBezTo>
                    <a:cubicBezTo>
                      <a:pt x="0" y="45"/>
                      <a:pt x="0" y="45"/>
                      <a:pt x="0" y="45"/>
                    </a:cubicBezTo>
                    <a:cubicBezTo>
                      <a:pt x="5" y="45"/>
                      <a:pt x="5" y="45"/>
                      <a:pt x="5" y="45"/>
                    </a:cubicBezTo>
                    <a:cubicBezTo>
                      <a:pt x="5" y="49"/>
                      <a:pt x="5" y="49"/>
                      <a:pt x="5" y="49"/>
                    </a:cubicBezTo>
                    <a:cubicBezTo>
                      <a:pt x="0" y="49"/>
                      <a:pt x="0" y="49"/>
                      <a:pt x="0" y="49"/>
                    </a:cubicBezTo>
                    <a:cubicBezTo>
                      <a:pt x="0" y="54"/>
                      <a:pt x="0" y="54"/>
                      <a:pt x="0" y="54"/>
                    </a:cubicBezTo>
                    <a:cubicBezTo>
                      <a:pt x="5" y="54"/>
                      <a:pt x="5" y="54"/>
                      <a:pt x="5" y="54"/>
                    </a:cubicBezTo>
                    <a:cubicBezTo>
                      <a:pt x="5" y="58"/>
                      <a:pt x="5" y="58"/>
                      <a:pt x="5" y="58"/>
                    </a:cubicBezTo>
                    <a:cubicBezTo>
                      <a:pt x="0" y="58"/>
                      <a:pt x="0" y="58"/>
                      <a:pt x="0" y="58"/>
                    </a:cubicBezTo>
                    <a:cubicBezTo>
                      <a:pt x="0" y="63"/>
                      <a:pt x="0" y="63"/>
                      <a:pt x="0" y="63"/>
                    </a:cubicBezTo>
                    <a:cubicBezTo>
                      <a:pt x="5" y="63"/>
                      <a:pt x="5" y="63"/>
                      <a:pt x="5" y="63"/>
                    </a:cubicBezTo>
                    <a:cubicBezTo>
                      <a:pt x="5" y="67"/>
                      <a:pt x="5" y="67"/>
                      <a:pt x="5" y="67"/>
                    </a:cubicBezTo>
                    <a:cubicBezTo>
                      <a:pt x="7" y="67"/>
                      <a:pt x="7" y="67"/>
                      <a:pt x="7" y="67"/>
                    </a:cubicBezTo>
                    <a:cubicBezTo>
                      <a:pt x="7" y="63"/>
                      <a:pt x="7" y="63"/>
                      <a:pt x="7" y="63"/>
                    </a:cubicBezTo>
                    <a:cubicBezTo>
                      <a:pt x="17" y="63"/>
                      <a:pt x="17" y="63"/>
                      <a:pt x="17" y="63"/>
                    </a:cubicBezTo>
                    <a:cubicBezTo>
                      <a:pt x="17" y="67"/>
                      <a:pt x="17" y="67"/>
                      <a:pt x="17" y="67"/>
                    </a:cubicBezTo>
                    <a:cubicBezTo>
                      <a:pt x="19" y="67"/>
                      <a:pt x="19" y="67"/>
                      <a:pt x="19" y="67"/>
                    </a:cubicBezTo>
                    <a:cubicBezTo>
                      <a:pt x="19" y="63"/>
                      <a:pt x="19" y="63"/>
                      <a:pt x="19" y="63"/>
                    </a:cubicBezTo>
                    <a:cubicBezTo>
                      <a:pt x="24" y="63"/>
                      <a:pt x="24" y="63"/>
                      <a:pt x="24" y="63"/>
                    </a:cubicBezTo>
                    <a:cubicBezTo>
                      <a:pt x="24" y="58"/>
                      <a:pt x="24" y="58"/>
                      <a:pt x="24" y="58"/>
                    </a:cubicBezTo>
                    <a:cubicBezTo>
                      <a:pt x="19" y="58"/>
                      <a:pt x="19" y="58"/>
                      <a:pt x="19" y="58"/>
                    </a:cubicBezTo>
                    <a:cubicBezTo>
                      <a:pt x="19" y="54"/>
                      <a:pt x="19" y="54"/>
                      <a:pt x="19" y="54"/>
                    </a:cubicBezTo>
                    <a:cubicBezTo>
                      <a:pt x="24" y="54"/>
                      <a:pt x="24" y="54"/>
                      <a:pt x="24" y="54"/>
                    </a:cubicBezTo>
                    <a:cubicBezTo>
                      <a:pt x="24" y="49"/>
                      <a:pt x="24" y="49"/>
                      <a:pt x="24" y="49"/>
                    </a:cubicBezTo>
                    <a:cubicBezTo>
                      <a:pt x="19" y="49"/>
                      <a:pt x="19" y="49"/>
                      <a:pt x="19" y="49"/>
                    </a:cubicBezTo>
                    <a:cubicBezTo>
                      <a:pt x="19" y="45"/>
                      <a:pt x="19" y="45"/>
                      <a:pt x="19" y="45"/>
                    </a:cubicBezTo>
                    <a:cubicBezTo>
                      <a:pt x="24" y="45"/>
                      <a:pt x="24" y="45"/>
                      <a:pt x="24" y="45"/>
                    </a:cubicBezTo>
                    <a:cubicBezTo>
                      <a:pt x="24" y="40"/>
                      <a:pt x="24" y="40"/>
                      <a:pt x="24" y="40"/>
                    </a:cubicBezTo>
                    <a:cubicBezTo>
                      <a:pt x="19" y="40"/>
                      <a:pt x="19" y="40"/>
                      <a:pt x="19" y="40"/>
                    </a:cubicBezTo>
                    <a:cubicBezTo>
                      <a:pt x="19" y="36"/>
                      <a:pt x="19" y="36"/>
                      <a:pt x="19" y="36"/>
                    </a:cubicBezTo>
                    <a:cubicBezTo>
                      <a:pt x="24" y="36"/>
                      <a:pt x="24" y="36"/>
                      <a:pt x="24" y="36"/>
                    </a:cubicBezTo>
                    <a:cubicBezTo>
                      <a:pt x="24" y="31"/>
                      <a:pt x="24" y="31"/>
                      <a:pt x="24" y="31"/>
                    </a:cubicBezTo>
                    <a:cubicBezTo>
                      <a:pt x="19" y="31"/>
                      <a:pt x="19" y="31"/>
                      <a:pt x="19" y="31"/>
                    </a:cubicBezTo>
                    <a:cubicBezTo>
                      <a:pt x="19" y="27"/>
                      <a:pt x="19" y="27"/>
                      <a:pt x="19" y="27"/>
                    </a:cubicBezTo>
                    <a:cubicBezTo>
                      <a:pt x="24" y="27"/>
                      <a:pt x="24" y="27"/>
                      <a:pt x="24" y="27"/>
                    </a:cubicBezTo>
                    <a:cubicBezTo>
                      <a:pt x="24" y="22"/>
                      <a:pt x="24" y="22"/>
                      <a:pt x="24" y="22"/>
                    </a:cubicBezTo>
                    <a:cubicBezTo>
                      <a:pt x="19" y="22"/>
                      <a:pt x="19" y="22"/>
                      <a:pt x="19" y="22"/>
                    </a:cubicBezTo>
                    <a:cubicBezTo>
                      <a:pt x="19" y="18"/>
                      <a:pt x="19" y="18"/>
                      <a:pt x="19" y="18"/>
                    </a:cubicBezTo>
                    <a:cubicBezTo>
                      <a:pt x="24" y="18"/>
                      <a:pt x="24" y="18"/>
                      <a:pt x="24" y="18"/>
                    </a:cubicBezTo>
                    <a:cubicBezTo>
                      <a:pt x="24" y="13"/>
                      <a:pt x="24" y="13"/>
                      <a:pt x="24" y="13"/>
                    </a:cubicBezTo>
                    <a:cubicBezTo>
                      <a:pt x="19" y="13"/>
                      <a:pt x="19" y="13"/>
                      <a:pt x="19" y="13"/>
                    </a:cubicBezTo>
                    <a:cubicBezTo>
                      <a:pt x="19" y="11"/>
                      <a:pt x="19" y="11"/>
                      <a:pt x="19" y="11"/>
                    </a:cubicBezTo>
                    <a:lnTo>
                      <a:pt x="19" y="9"/>
                    </a:lnTo>
                    <a:close/>
                    <a:moveTo>
                      <a:pt x="17" y="58"/>
                    </a:moveTo>
                    <a:cubicBezTo>
                      <a:pt x="7" y="58"/>
                      <a:pt x="7" y="58"/>
                      <a:pt x="7" y="58"/>
                    </a:cubicBezTo>
                    <a:cubicBezTo>
                      <a:pt x="7" y="54"/>
                      <a:pt x="7" y="54"/>
                      <a:pt x="7" y="54"/>
                    </a:cubicBezTo>
                    <a:cubicBezTo>
                      <a:pt x="17" y="54"/>
                      <a:pt x="17" y="54"/>
                      <a:pt x="17" y="54"/>
                    </a:cubicBezTo>
                    <a:lnTo>
                      <a:pt x="17" y="58"/>
                    </a:lnTo>
                    <a:close/>
                    <a:moveTo>
                      <a:pt x="17" y="49"/>
                    </a:moveTo>
                    <a:cubicBezTo>
                      <a:pt x="7" y="49"/>
                      <a:pt x="7" y="49"/>
                      <a:pt x="7" y="49"/>
                    </a:cubicBezTo>
                    <a:cubicBezTo>
                      <a:pt x="7" y="45"/>
                      <a:pt x="7" y="45"/>
                      <a:pt x="7" y="45"/>
                    </a:cubicBezTo>
                    <a:cubicBezTo>
                      <a:pt x="17" y="45"/>
                      <a:pt x="17" y="45"/>
                      <a:pt x="17" y="45"/>
                    </a:cubicBezTo>
                    <a:lnTo>
                      <a:pt x="17" y="49"/>
                    </a:lnTo>
                    <a:close/>
                    <a:moveTo>
                      <a:pt x="17" y="40"/>
                    </a:moveTo>
                    <a:cubicBezTo>
                      <a:pt x="7" y="40"/>
                      <a:pt x="7" y="40"/>
                      <a:pt x="7" y="40"/>
                    </a:cubicBezTo>
                    <a:cubicBezTo>
                      <a:pt x="7" y="36"/>
                      <a:pt x="7" y="36"/>
                      <a:pt x="7" y="36"/>
                    </a:cubicBezTo>
                    <a:cubicBezTo>
                      <a:pt x="17" y="36"/>
                      <a:pt x="17" y="36"/>
                      <a:pt x="17" y="36"/>
                    </a:cubicBezTo>
                    <a:lnTo>
                      <a:pt x="17" y="40"/>
                    </a:lnTo>
                    <a:close/>
                    <a:moveTo>
                      <a:pt x="17" y="31"/>
                    </a:moveTo>
                    <a:cubicBezTo>
                      <a:pt x="7" y="31"/>
                      <a:pt x="7" y="31"/>
                      <a:pt x="7" y="31"/>
                    </a:cubicBezTo>
                    <a:cubicBezTo>
                      <a:pt x="7" y="27"/>
                      <a:pt x="7" y="27"/>
                      <a:pt x="7" y="27"/>
                    </a:cubicBezTo>
                    <a:cubicBezTo>
                      <a:pt x="17" y="27"/>
                      <a:pt x="17" y="27"/>
                      <a:pt x="17" y="27"/>
                    </a:cubicBezTo>
                    <a:lnTo>
                      <a:pt x="17" y="31"/>
                    </a:lnTo>
                    <a:close/>
                    <a:moveTo>
                      <a:pt x="17" y="22"/>
                    </a:moveTo>
                    <a:cubicBezTo>
                      <a:pt x="7" y="22"/>
                      <a:pt x="7" y="22"/>
                      <a:pt x="7" y="22"/>
                    </a:cubicBezTo>
                    <a:cubicBezTo>
                      <a:pt x="7" y="19"/>
                      <a:pt x="7" y="19"/>
                      <a:pt x="7" y="19"/>
                    </a:cubicBezTo>
                    <a:cubicBezTo>
                      <a:pt x="7" y="18"/>
                      <a:pt x="7" y="18"/>
                      <a:pt x="7" y="18"/>
                    </a:cubicBezTo>
                    <a:cubicBezTo>
                      <a:pt x="9" y="18"/>
                      <a:pt x="9" y="18"/>
                      <a:pt x="9" y="18"/>
                    </a:cubicBezTo>
                    <a:cubicBezTo>
                      <a:pt x="17" y="18"/>
                      <a:pt x="17" y="18"/>
                      <a:pt x="17" y="18"/>
                    </a:cubicBezTo>
                    <a:lnTo>
                      <a:pt x="17" y="22"/>
                    </a:lnTo>
                    <a:close/>
                    <a:moveTo>
                      <a:pt x="16" y="13"/>
                    </a:moveTo>
                    <a:cubicBezTo>
                      <a:pt x="7" y="13"/>
                      <a:pt x="7" y="13"/>
                      <a:pt x="7" y="13"/>
                    </a:cubicBezTo>
                    <a:cubicBezTo>
                      <a:pt x="7" y="9"/>
                      <a:pt x="7" y="9"/>
                      <a:pt x="7" y="9"/>
                    </a:cubicBezTo>
                    <a:cubicBezTo>
                      <a:pt x="17" y="9"/>
                      <a:pt x="17" y="9"/>
                      <a:pt x="17" y="9"/>
                    </a:cubicBezTo>
                    <a:cubicBezTo>
                      <a:pt x="17" y="12"/>
                      <a:pt x="17" y="12"/>
                      <a:pt x="17" y="12"/>
                    </a:cubicBezTo>
                    <a:cubicBezTo>
                      <a:pt x="16" y="13"/>
                      <a:pt x="16" y="13"/>
                      <a:pt x="16" y="13"/>
                    </a:cubicBezTo>
                  </a:path>
                </a:pathLst>
              </a:custGeom>
              <a:solidFill>
                <a:srgbClr val="2239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Oval 1298"/>
              <p:cNvSpPr>
                <a:spLocks noChangeArrowheads="1"/>
              </p:cNvSpPr>
              <p:nvPr/>
            </p:nvSpPr>
            <p:spPr bwMode="gray">
              <a:xfrm>
                <a:off x="6872" y="3044"/>
                <a:ext cx="292" cy="293"/>
              </a:xfrm>
              <a:prstGeom prst="ellipse">
                <a:avLst/>
              </a:prstGeom>
              <a:noFill/>
              <a:ln w="41275">
                <a:solidFill>
                  <a:srgbClr val="76B043"/>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eaLnBrk="1" hangingPunct="1">
                  <a:lnSpc>
                    <a:spcPct val="100000"/>
                  </a:lnSpc>
                  <a:spcBef>
                    <a:spcPct val="0"/>
                  </a:spcBef>
                  <a:buClrTx/>
                  <a:buFontTx/>
                  <a:buNone/>
                </a:pPr>
                <a:endParaRPr lang="en-US" altLang="en-US">
                  <a:solidFill>
                    <a:srgbClr val="0F5494"/>
                  </a:solidFill>
                </a:endParaRPr>
              </a:p>
            </p:txBody>
          </p:sp>
        </p:grpSp>
        <p:grpSp>
          <p:nvGrpSpPr>
            <p:cNvPr id="25" name="Group 1332"/>
            <p:cNvGrpSpPr>
              <a:grpSpLocks/>
            </p:cNvGrpSpPr>
            <p:nvPr/>
          </p:nvGrpSpPr>
          <p:grpSpPr bwMode="auto">
            <a:xfrm>
              <a:off x="3776" y="2125"/>
              <a:ext cx="293" cy="293"/>
              <a:chOff x="5546" y="1853"/>
              <a:chExt cx="293" cy="293"/>
            </a:xfrm>
          </p:grpSpPr>
          <p:sp>
            <p:nvSpPr>
              <p:cNvPr id="39" name="Oval 1329"/>
              <p:cNvSpPr>
                <a:spLocks noChangeArrowheads="1"/>
              </p:cNvSpPr>
              <p:nvPr/>
            </p:nvSpPr>
            <p:spPr bwMode="gray">
              <a:xfrm>
                <a:off x="5546" y="1853"/>
                <a:ext cx="293" cy="293"/>
              </a:xfrm>
              <a:prstGeom prst="ellipse">
                <a:avLst/>
              </a:prstGeom>
              <a:solidFill>
                <a:srgbClr val="B1D3D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eaLnBrk="1" hangingPunct="1">
                  <a:lnSpc>
                    <a:spcPct val="100000"/>
                  </a:lnSpc>
                  <a:spcBef>
                    <a:spcPct val="0"/>
                  </a:spcBef>
                  <a:buClrTx/>
                  <a:buFontTx/>
                  <a:buNone/>
                </a:pPr>
                <a:endParaRPr lang="en-US" altLang="en-US">
                  <a:solidFill>
                    <a:srgbClr val="0F5494"/>
                  </a:solidFill>
                </a:endParaRPr>
              </a:p>
            </p:txBody>
          </p:sp>
          <p:sp>
            <p:nvSpPr>
              <p:cNvPr id="40" name="Oval 1330"/>
              <p:cNvSpPr>
                <a:spLocks noChangeArrowheads="1"/>
              </p:cNvSpPr>
              <p:nvPr/>
            </p:nvSpPr>
            <p:spPr bwMode="gray">
              <a:xfrm>
                <a:off x="5546" y="1853"/>
                <a:ext cx="293" cy="293"/>
              </a:xfrm>
              <a:prstGeom prst="ellipse">
                <a:avLst/>
              </a:prstGeom>
              <a:noFill/>
              <a:ln w="412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eaLnBrk="1" hangingPunct="1">
                  <a:lnSpc>
                    <a:spcPct val="100000"/>
                  </a:lnSpc>
                  <a:spcBef>
                    <a:spcPct val="0"/>
                  </a:spcBef>
                  <a:buClrTx/>
                  <a:buFontTx/>
                  <a:buNone/>
                </a:pPr>
                <a:endParaRPr lang="en-US" altLang="en-US">
                  <a:solidFill>
                    <a:srgbClr val="0F5494"/>
                  </a:solidFill>
                </a:endParaRPr>
              </a:p>
            </p:txBody>
          </p:sp>
          <p:sp>
            <p:nvSpPr>
              <p:cNvPr id="41" name="Freeform 1331"/>
              <p:cNvSpPr>
                <a:spLocks noEditPoints="1"/>
              </p:cNvSpPr>
              <p:nvPr/>
            </p:nvSpPr>
            <p:spPr bwMode="gray">
              <a:xfrm>
                <a:off x="5624" y="1898"/>
                <a:ext cx="137" cy="204"/>
              </a:xfrm>
              <a:custGeom>
                <a:avLst/>
                <a:gdLst>
                  <a:gd name="T0" fmla="*/ 53725521 w 58"/>
                  <a:gd name="T1" fmla="*/ 33034911 h 86"/>
                  <a:gd name="T2" fmla="*/ 47594305 w 58"/>
                  <a:gd name="T3" fmla="*/ 19803134 h 86"/>
                  <a:gd name="T4" fmla="*/ 37343755 w 58"/>
                  <a:gd name="T5" fmla="*/ 23198192 h 86"/>
                  <a:gd name="T6" fmla="*/ 37343755 w 58"/>
                  <a:gd name="T7" fmla="*/ 29289967 h 86"/>
                  <a:gd name="T8" fmla="*/ 33001677 w 58"/>
                  <a:gd name="T9" fmla="*/ 35164310 h 86"/>
                  <a:gd name="T10" fmla="*/ 23383914 w 58"/>
                  <a:gd name="T11" fmla="*/ 35164310 h 86"/>
                  <a:gd name="T12" fmla="*/ 17826539 w 58"/>
                  <a:gd name="T13" fmla="*/ 27987794 h 86"/>
                  <a:gd name="T14" fmla="*/ 15809765 w 58"/>
                  <a:gd name="T15" fmla="*/ 21997292 h 86"/>
                  <a:gd name="T16" fmla="*/ 8419089 w 58"/>
                  <a:gd name="T17" fmla="*/ 18224380 h 86"/>
                  <a:gd name="T18" fmla="*/ 3564286 w 58"/>
                  <a:gd name="T19" fmla="*/ 23198192 h 86"/>
                  <a:gd name="T20" fmla="*/ 842205 w 58"/>
                  <a:gd name="T21" fmla="*/ 37356278 h 86"/>
                  <a:gd name="T22" fmla="*/ 4698972 w 58"/>
                  <a:gd name="T23" fmla="*/ 50375127 h 86"/>
                  <a:gd name="T24" fmla="*/ 4698972 w 58"/>
                  <a:gd name="T25" fmla="*/ 53387493 h 86"/>
                  <a:gd name="T26" fmla="*/ 4698972 w 58"/>
                  <a:gd name="T27" fmla="*/ 80545270 h 86"/>
                  <a:gd name="T28" fmla="*/ 9629317 w 58"/>
                  <a:gd name="T29" fmla="*/ 86418573 h 86"/>
                  <a:gd name="T30" fmla="*/ 13126761 w 58"/>
                  <a:gd name="T31" fmla="*/ 80545270 h 86"/>
                  <a:gd name="T32" fmla="*/ 13126761 w 58"/>
                  <a:gd name="T33" fmla="*/ 55028269 h 86"/>
                  <a:gd name="T34" fmla="*/ 13126761 w 58"/>
                  <a:gd name="T35" fmla="*/ 39455856 h 86"/>
                  <a:gd name="T36" fmla="*/ 21506931 w 58"/>
                  <a:gd name="T37" fmla="*/ 44113978 h 86"/>
                  <a:gd name="T38" fmla="*/ 24226060 w 58"/>
                  <a:gd name="T39" fmla="*/ 43229925 h 86"/>
                  <a:gd name="T40" fmla="*/ 28924692 w 58"/>
                  <a:gd name="T41" fmla="*/ 44113978 h 86"/>
                  <a:gd name="T42" fmla="*/ 40550323 w 58"/>
                  <a:gd name="T43" fmla="*/ 39455856 h 86"/>
                  <a:gd name="T44" fmla="*/ 41388491 w 58"/>
                  <a:gd name="T45" fmla="*/ 45383963 h 86"/>
                  <a:gd name="T46" fmla="*/ 41388491 w 58"/>
                  <a:gd name="T47" fmla="*/ 80545270 h 86"/>
                  <a:gd name="T48" fmla="*/ 44941126 w 58"/>
                  <a:gd name="T49" fmla="*/ 86418573 h 86"/>
                  <a:gd name="T50" fmla="*/ 49653373 w 58"/>
                  <a:gd name="T51" fmla="*/ 81217590 h 86"/>
                  <a:gd name="T52" fmla="*/ 49653373 w 58"/>
                  <a:gd name="T53" fmla="*/ 58430615 h 86"/>
                  <a:gd name="T54" fmla="*/ 52515277 w 58"/>
                  <a:gd name="T55" fmla="*/ 46974876 h 86"/>
                  <a:gd name="T56" fmla="*/ 53725521 w 58"/>
                  <a:gd name="T57" fmla="*/ 44113978 h 86"/>
                  <a:gd name="T58" fmla="*/ 53725521 w 58"/>
                  <a:gd name="T59" fmla="*/ 33034911 h 86"/>
                  <a:gd name="T60" fmla="*/ 37343755 w 58"/>
                  <a:gd name="T61" fmla="*/ 16028849 h 86"/>
                  <a:gd name="T62" fmla="*/ 46092323 w 58"/>
                  <a:gd name="T63" fmla="*/ 8065643 h 86"/>
                  <a:gd name="T64" fmla="*/ 37343755 w 58"/>
                  <a:gd name="T65" fmla="*/ 0 h 86"/>
                  <a:gd name="T66" fmla="*/ 30294014 w 58"/>
                  <a:gd name="T67" fmla="*/ 8065643 h 86"/>
                  <a:gd name="T68" fmla="*/ 37343755 w 58"/>
                  <a:gd name="T69" fmla="*/ 16028849 h 86"/>
                  <a:gd name="T70" fmla="*/ 17167290 w 58"/>
                  <a:gd name="T71" fmla="*/ 16028849 h 86"/>
                  <a:gd name="T72" fmla="*/ 24226060 w 58"/>
                  <a:gd name="T73" fmla="*/ 8065643 h 86"/>
                  <a:gd name="T74" fmla="*/ 17167290 w 58"/>
                  <a:gd name="T75" fmla="*/ 0 h 86"/>
                  <a:gd name="T76" fmla="*/ 9629317 w 58"/>
                  <a:gd name="T77" fmla="*/ 8065643 h 86"/>
                  <a:gd name="T78" fmla="*/ 17167290 w 58"/>
                  <a:gd name="T79" fmla="*/ 16028849 h 8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8"/>
                  <a:gd name="T121" fmla="*/ 0 h 86"/>
                  <a:gd name="T122" fmla="*/ 58 w 58"/>
                  <a:gd name="T123" fmla="*/ 86 h 8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8" h="86">
                    <a:moveTo>
                      <a:pt x="57" y="33"/>
                    </a:moveTo>
                    <a:cubicBezTo>
                      <a:pt x="55" y="28"/>
                      <a:pt x="54" y="23"/>
                      <a:pt x="51" y="20"/>
                    </a:cubicBezTo>
                    <a:cubicBezTo>
                      <a:pt x="47" y="15"/>
                      <a:pt x="42" y="17"/>
                      <a:pt x="40" y="23"/>
                    </a:cubicBezTo>
                    <a:cubicBezTo>
                      <a:pt x="40" y="25"/>
                      <a:pt x="39" y="27"/>
                      <a:pt x="40" y="29"/>
                    </a:cubicBezTo>
                    <a:cubicBezTo>
                      <a:pt x="40" y="32"/>
                      <a:pt x="38" y="34"/>
                      <a:pt x="35" y="35"/>
                    </a:cubicBezTo>
                    <a:cubicBezTo>
                      <a:pt x="32" y="35"/>
                      <a:pt x="28" y="36"/>
                      <a:pt x="25" y="35"/>
                    </a:cubicBezTo>
                    <a:cubicBezTo>
                      <a:pt x="22" y="35"/>
                      <a:pt x="18" y="33"/>
                      <a:pt x="19" y="28"/>
                    </a:cubicBezTo>
                    <a:cubicBezTo>
                      <a:pt x="19" y="26"/>
                      <a:pt x="18" y="24"/>
                      <a:pt x="17" y="22"/>
                    </a:cubicBezTo>
                    <a:cubicBezTo>
                      <a:pt x="16" y="18"/>
                      <a:pt x="13" y="16"/>
                      <a:pt x="9" y="18"/>
                    </a:cubicBezTo>
                    <a:cubicBezTo>
                      <a:pt x="7" y="19"/>
                      <a:pt x="5" y="21"/>
                      <a:pt x="4" y="23"/>
                    </a:cubicBezTo>
                    <a:cubicBezTo>
                      <a:pt x="3" y="28"/>
                      <a:pt x="1" y="32"/>
                      <a:pt x="1" y="37"/>
                    </a:cubicBezTo>
                    <a:cubicBezTo>
                      <a:pt x="0" y="41"/>
                      <a:pt x="0" y="46"/>
                      <a:pt x="5" y="50"/>
                    </a:cubicBezTo>
                    <a:cubicBezTo>
                      <a:pt x="5" y="50"/>
                      <a:pt x="5" y="52"/>
                      <a:pt x="5" y="53"/>
                    </a:cubicBezTo>
                    <a:cubicBezTo>
                      <a:pt x="5" y="62"/>
                      <a:pt x="5" y="71"/>
                      <a:pt x="5" y="80"/>
                    </a:cubicBezTo>
                    <a:cubicBezTo>
                      <a:pt x="5" y="83"/>
                      <a:pt x="6" y="86"/>
                      <a:pt x="10" y="86"/>
                    </a:cubicBezTo>
                    <a:cubicBezTo>
                      <a:pt x="13" y="86"/>
                      <a:pt x="14" y="84"/>
                      <a:pt x="14" y="80"/>
                    </a:cubicBezTo>
                    <a:cubicBezTo>
                      <a:pt x="14" y="72"/>
                      <a:pt x="14" y="64"/>
                      <a:pt x="14" y="55"/>
                    </a:cubicBezTo>
                    <a:cubicBezTo>
                      <a:pt x="14" y="50"/>
                      <a:pt x="14" y="45"/>
                      <a:pt x="14" y="39"/>
                    </a:cubicBezTo>
                    <a:cubicBezTo>
                      <a:pt x="18" y="41"/>
                      <a:pt x="20" y="42"/>
                      <a:pt x="23" y="44"/>
                    </a:cubicBezTo>
                    <a:cubicBezTo>
                      <a:pt x="24" y="44"/>
                      <a:pt x="25" y="43"/>
                      <a:pt x="26" y="43"/>
                    </a:cubicBezTo>
                    <a:cubicBezTo>
                      <a:pt x="27" y="43"/>
                      <a:pt x="29" y="45"/>
                      <a:pt x="31" y="44"/>
                    </a:cubicBezTo>
                    <a:cubicBezTo>
                      <a:pt x="35" y="43"/>
                      <a:pt x="39" y="41"/>
                      <a:pt x="43" y="39"/>
                    </a:cubicBezTo>
                    <a:cubicBezTo>
                      <a:pt x="44" y="41"/>
                      <a:pt x="44" y="43"/>
                      <a:pt x="44" y="45"/>
                    </a:cubicBezTo>
                    <a:cubicBezTo>
                      <a:pt x="44" y="57"/>
                      <a:pt x="44" y="69"/>
                      <a:pt x="44" y="80"/>
                    </a:cubicBezTo>
                    <a:cubicBezTo>
                      <a:pt x="44" y="83"/>
                      <a:pt x="44" y="86"/>
                      <a:pt x="48" y="86"/>
                    </a:cubicBezTo>
                    <a:cubicBezTo>
                      <a:pt x="51" y="86"/>
                      <a:pt x="53" y="84"/>
                      <a:pt x="53" y="81"/>
                    </a:cubicBezTo>
                    <a:cubicBezTo>
                      <a:pt x="53" y="73"/>
                      <a:pt x="53" y="65"/>
                      <a:pt x="53" y="58"/>
                    </a:cubicBezTo>
                    <a:cubicBezTo>
                      <a:pt x="53" y="54"/>
                      <a:pt x="52" y="50"/>
                      <a:pt x="56" y="47"/>
                    </a:cubicBezTo>
                    <a:cubicBezTo>
                      <a:pt x="57" y="47"/>
                      <a:pt x="57" y="45"/>
                      <a:pt x="57" y="44"/>
                    </a:cubicBezTo>
                    <a:cubicBezTo>
                      <a:pt x="57" y="41"/>
                      <a:pt x="58" y="37"/>
                      <a:pt x="57" y="33"/>
                    </a:cubicBezTo>
                    <a:close/>
                    <a:moveTo>
                      <a:pt x="40" y="16"/>
                    </a:moveTo>
                    <a:cubicBezTo>
                      <a:pt x="45" y="16"/>
                      <a:pt x="49" y="13"/>
                      <a:pt x="49" y="8"/>
                    </a:cubicBezTo>
                    <a:cubicBezTo>
                      <a:pt x="49" y="4"/>
                      <a:pt x="45" y="0"/>
                      <a:pt x="40" y="0"/>
                    </a:cubicBezTo>
                    <a:cubicBezTo>
                      <a:pt x="36" y="0"/>
                      <a:pt x="32" y="4"/>
                      <a:pt x="32" y="8"/>
                    </a:cubicBezTo>
                    <a:cubicBezTo>
                      <a:pt x="32" y="13"/>
                      <a:pt x="36" y="16"/>
                      <a:pt x="40" y="16"/>
                    </a:cubicBezTo>
                    <a:close/>
                    <a:moveTo>
                      <a:pt x="18" y="16"/>
                    </a:moveTo>
                    <a:cubicBezTo>
                      <a:pt x="22" y="16"/>
                      <a:pt x="26" y="13"/>
                      <a:pt x="26" y="8"/>
                    </a:cubicBezTo>
                    <a:cubicBezTo>
                      <a:pt x="26" y="3"/>
                      <a:pt x="22" y="0"/>
                      <a:pt x="18" y="0"/>
                    </a:cubicBezTo>
                    <a:cubicBezTo>
                      <a:pt x="13" y="0"/>
                      <a:pt x="10" y="3"/>
                      <a:pt x="10" y="8"/>
                    </a:cubicBezTo>
                    <a:cubicBezTo>
                      <a:pt x="10" y="13"/>
                      <a:pt x="13" y="16"/>
                      <a:pt x="18" y="16"/>
                    </a:cubicBezTo>
                    <a:close/>
                  </a:path>
                </a:pathLst>
              </a:custGeom>
              <a:solidFill>
                <a:srgbClr val="2239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6" name="Group 1341"/>
            <p:cNvGrpSpPr>
              <a:grpSpLocks/>
            </p:cNvGrpSpPr>
            <p:nvPr/>
          </p:nvGrpSpPr>
          <p:grpSpPr bwMode="auto">
            <a:xfrm>
              <a:off x="3775" y="1759"/>
              <a:ext cx="294" cy="294"/>
              <a:chOff x="5937" y="1726"/>
              <a:chExt cx="294" cy="294"/>
            </a:xfrm>
          </p:grpSpPr>
          <p:sp>
            <p:nvSpPr>
              <p:cNvPr id="36" name="Oval 1338"/>
              <p:cNvSpPr>
                <a:spLocks noChangeArrowheads="1"/>
              </p:cNvSpPr>
              <p:nvPr/>
            </p:nvSpPr>
            <p:spPr bwMode="gray">
              <a:xfrm>
                <a:off x="5937" y="1726"/>
                <a:ext cx="293" cy="293"/>
              </a:xfrm>
              <a:prstGeom prst="ellipse">
                <a:avLst/>
              </a:prstGeom>
              <a:solidFill>
                <a:srgbClr val="B1D3D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eaLnBrk="1" hangingPunct="1">
                  <a:lnSpc>
                    <a:spcPct val="100000"/>
                  </a:lnSpc>
                  <a:spcBef>
                    <a:spcPct val="0"/>
                  </a:spcBef>
                  <a:buClrTx/>
                  <a:buFontTx/>
                  <a:buNone/>
                </a:pPr>
                <a:endParaRPr lang="en-US" altLang="en-US">
                  <a:solidFill>
                    <a:srgbClr val="0F5494"/>
                  </a:solidFill>
                </a:endParaRPr>
              </a:p>
            </p:txBody>
          </p:sp>
          <p:sp>
            <p:nvSpPr>
              <p:cNvPr id="37" name="Oval 1339"/>
              <p:cNvSpPr>
                <a:spLocks noChangeArrowheads="1"/>
              </p:cNvSpPr>
              <p:nvPr/>
            </p:nvSpPr>
            <p:spPr bwMode="gray">
              <a:xfrm>
                <a:off x="5938" y="1727"/>
                <a:ext cx="293" cy="293"/>
              </a:xfrm>
              <a:prstGeom prst="ellipse">
                <a:avLst/>
              </a:prstGeom>
              <a:noFill/>
              <a:ln w="412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eaLnBrk="1" hangingPunct="1">
                  <a:lnSpc>
                    <a:spcPct val="100000"/>
                  </a:lnSpc>
                  <a:spcBef>
                    <a:spcPct val="0"/>
                  </a:spcBef>
                  <a:buClrTx/>
                  <a:buFontTx/>
                  <a:buNone/>
                </a:pPr>
                <a:endParaRPr lang="en-US" altLang="en-US">
                  <a:solidFill>
                    <a:srgbClr val="0F5494"/>
                  </a:solidFill>
                </a:endParaRPr>
              </a:p>
            </p:txBody>
          </p:sp>
          <p:sp>
            <p:nvSpPr>
              <p:cNvPr id="38" name="Freeform 1340"/>
              <p:cNvSpPr>
                <a:spLocks noEditPoints="1"/>
              </p:cNvSpPr>
              <p:nvPr/>
            </p:nvSpPr>
            <p:spPr bwMode="gray">
              <a:xfrm>
                <a:off x="6028" y="1778"/>
                <a:ext cx="111" cy="189"/>
              </a:xfrm>
              <a:custGeom>
                <a:avLst/>
                <a:gdLst>
                  <a:gd name="T0" fmla="*/ 44022654 w 47"/>
                  <a:gd name="T1" fmla="*/ 55357559 h 80"/>
                  <a:gd name="T2" fmla="*/ 36400395 w 47"/>
                  <a:gd name="T3" fmla="*/ 47923761 h 80"/>
                  <a:gd name="T4" fmla="*/ 34407544 w 47"/>
                  <a:gd name="T5" fmla="*/ 37785400 h 80"/>
                  <a:gd name="T6" fmla="*/ 30073509 w 47"/>
                  <a:gd name="T7" fmla="*/ 21547165 h 80"/>
                  <a:gd name="T8" fmla="*/ 21467605 w 47"/>
                  <a:gd name="T9" fmla="*/ 17864887 h 80"/>
                  <a:gd name="T10" fmla="*/ 13089888 w 47"/>
                  <a:gd name="T11" fmla="*/ 17864887 h 80"/>
                  <a:gd name="T12" fmla="*/ 5542565 w 47"/>
                  <a:gd name="T13" fmla="*/ 21547165 h 80"/>
                  <a:gd name="T14" fmla="*/ 0 w 47"/>
                  <a:gd name="T15" fmla="*/ 41511195 h 80"/>
                  <a:gd name="T16" fmla="*/ 2830082 w 47"/>
                  <a:gd name="T17" fmla="*/ 46218592 h 80"/>
                  <a:gd name="T18" fmla="*/ 5542565 w 47"/>
                  <a:gd name="T19" fmla="*/ 41511195 h 80"/>
                  <a:gd name="T20" fmla="*/ 6683811 w 47"/>
                  <a:gd name="T21" fmla="*/ 33923414 h 80"/>
                  <a:gd name="T22" fmla="*/ 7519853 w 47"/>
                  <a:gd name="T23" fmla="*/ 27510261 h 80"/>
                  <a:gd name="T24" fmla="*/ 8399764 w 47"/>
                  <a:gd name="T25" fmla="*/ 28355658 h 80"/>
                  <a:gd name="T26" fmla="*/ 8399764 w 47"/>
                  <a:gd name="T27" fmla="*/ 33078768 h 80"/>
                  <a:gd name="T28" fmla="*/ 8399764 w 47"/>
                  <a:gd name="T29" fmla="*/ 68496570 h 80"/>
                  <a:gd name="T30" fmla="*/ 12226430 w 47"/>
                  <a:gd name="T31" fmla="*/ 75425544 h 80"/>
                  <a:gd name="T32" fmla="*/ 17133386 w 47"/>
                  <a:gd name="T33" fmla="*/ 68496570 h 80"/>
                  <a:gd name="T34" fmla="*/ 17133386 w 47"/>
                  <a:gd name="T35" fmla="*/ 47923761 h 80"/>
                  <a:gd name="T36" fmla="*/ 17133386 w 47"/>
                  <a:gd name="T37" fmla="*/ 45069665 h 80"/>
                  <a:gd name="T38" fmla="*/ 17759653 w 47"/>
                  <a:gd name="T39" fmla="*/ 45069665 h 80"/>
                  <a:gd name="T40" fmla="*/ 17759653 w 47"/>
                  <a:gd name="T41" fmla="*/ 47923761 h 80"/>
                  <a:gd name="T42" fmla="*/ 17759653 w 47"/>
                  <a:gd name="T43" fmla="*/ 68496570 h 80"/>
                  <a:gd name="T44" fmla="*/ 18640223 w 47"/>
                  <a:gd name="T45" fmla="*/ 72554910 h 80"/>
                  <a:gd name="T46" fmla="*/ 22667478 w 47"/>
                  <a:gd name="T47" fmla="*/ 74551296 h 80"/>
                  <a:gd name="T48" fmla="*/ 26160674 w 47"/>
                  <a:gd name="T49" fmla="*/ 71708851 h 80"/>
                  <a:gd name="T50" fmla="*/ 26160674 w 47"/>
                  <a:gd name="T51" fmla="*/ 67836345 h 80"/>
                  <a:gd name="T52" fmla="*/ 23330502 w 47"/>
                  <a:gd name="T53" fmla="*/ 67836345 h 80"/>
                  <a:gd name="T54" fmla="*/ 19837741 w 47"/>
                  <a:gd name="T55" fmla="*/ 64146772 h 80"/>
                  <a:gd name="T56" fmla="*/ 19837741 w 47"/>
                  <a:gd name="T57" fmla="*/ 54630927 h 80"/>
                  <a:gd name="T58" fmla="*/ 25383234 w 47"/>
                  <a:gd name="T59" fmla="*/ 47923761 h 80"/>
                  <a:gd name="T60" fmla="*/ 26160674 w 47"/>
                  <a:gd name="T61" fmla="*/ 47063991 h 80"/>
                  <a:gd name="T62" fmla="*/ 26160674 w 47"/>
                  <a:gd name="T63" fmla="*/ 28355658 h 80"/>
                  <a:gd name="T64" fmla="*/ 27001484 w 47"/>
                  <a:gd name="T65" fmla="*/ 49063183 h 80"/>
                  <a:gd name="T66" fmla="*/ 24173462 w 47"/>
                  <a:gd name="T67" fmla="*/ 49063183 h 80"/>
                  <a:gd name="T68" fmla="*/ 19837741 w 47"/>
                  <a:gd name="T69" fmla="*/ 52631522 h 80"/>
                  <a:gd name="T70" fmla="*/ 19837741 w 47"/>
                  <a:gd name="T71" fmla="*/ 64146772 h 80"/>
                  <a:gd name="T72" fmla="*/ 22667478 w 47"/>
                  <a:gd name="T73" fmla="*/ 66990242 h 80"/>
                  <a:gd name="T74" fmla="*/ 41308308 w 47"/>
                  <a:gd name="T75" fmla="*/ 66990242 h 80"/>
                  <a:gd name="T76" fmla="*/ 44022654 w 47"/>
                  <a:gd name="T77" fmla="*/ 64146772 h 80"/>
                  <a:gd name="T78" fmla="*/ 44022654 w 47"/>
                  <a:gd name="T79" fmla="*/ 55357559 h 80"/>
                  <a:gd name="T80" fmla="*/ 17759653 w 47"/>
                  <a:gd name="T81" fmla="*/ 40628754 h 80"/>
                  <a:gd name="T82" fmla="*/ 15785171 w 47"/>
                  <a:gd name="T83" fmla="*/ 23431771 h 80"/>
                  <a:gd name="T84" fmla="*/ 18640223 w 47"/>
                  <a:gd name="T85" fmla="*/ 24277983 h 80"/>
                  <a:gd name="T86" fmla="*/ 20626698 w 47"/>
                  <a:gd name="T87" fmla="*/ 35922221 h 80"/>
                  <a:gd name="T88" fmla="*/ 17759653 w 47"/>
                  <a:gd name="T89" fmla="*/ 40628754 h 80"/>
                  <a:gd name="T90" fmla="*/ 28875186 w 47"/>
                  <a:gd name="T91" fmla="*/ 47923761 h 80"/>
                  <a:gd name="T92" fmla="*/ 28237524 w 47"/>
                  <a:gd name="T93" fmla="*/ 47063991 h 80"/>
                  <a:gd name="T94" fmla="*/ 30914416 w 47"/>
                  <a:gd name="T95" fmla="*/ 46218592 h 80"/>
                  <a:gd name="T96" fmla="*/ 35774199 w 47"/>
                  <a:gd name="T97" fmla="*/ 47923761 h 80"/>
                  <a:gd name="T98" fmla="*/ 28875186 w 47"/>
                  <a:gd name="T99" fmla="*/ 47923761 h 80"/>
                  <a:gd name="T100" fmla="*/ 17759653 w 47"/>
                  <a:gd name="T101" fmla="*/ 15205173 h 80"/>
                  <a:gd name="T102" fmla="*/ 24173462 w 47"/>
                  <a:gd name="T103" fmla="*/ 7561857 h 80"/>
                  <a:gd name="T104" fmla="*/ 17759653 w 47"/>
                  <a:gd name="T105" fmla="*/ 0 h 80"/>
                  <a:gd name="T106" fmla="*/ 10235610 w 47"/>
                  <a:gd name="T107" fmla="*/ 7561857 h 80"/>
                  <a:gd name="T108" fmla="*/ 17759653 w 47"/>
                  <a:gd name="T109" fmla="*/ 15205173 h 8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7"/>
                  <a:gd name="T166" fmla="*/ 0 h 80"/>
                  <a:gd name="T167" fmla="*/ 47 w 47"/>
                  <a:gd name="T168" fmla="*/ 80 h 8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7" h="80">
                    <a:moveTo>
                      <a:pt x="47" y="59"/>
                    </a:moveTo>
                    <a:cubicBezTo>
                      <a:pt x="47" y="52"/>
                      <a:pt x="47" y="52"/>
                      <a:pt x="39" y="51"/>
                    </a:cubicBezTo>
                    <a:cubicBezTo>
                      <a:pt x="38" y="48"/>
                      <a:pt x="37" y="44"/>
                      <a:pt x="37" y="40"/>
                    </a:cubicBezTo>
                    <a:cubicBezTo>
                      <a:pt x="36" y="34"/>
                      <a:pt x="35" y="28"/>
                      <a:pt x="32" y="23"/>
                    </a:cubicBezTo>
                    <a:cubicBezTo>
                      <a:pt x="29" y="20"/>
                      <a:pt x="27" y="18"/>
                      <a:pt x="23" y="19"/>
                    </a:cubicBezTo>
                    <a:cubicBezTo>
                      <a:pt x="20" y="19"/>
                      <a:pt x="17" y="19"/>
                      <a:pt x="14" y="19"/>
                    </a:cubicBezTo>
                    <a:cubicBezTo>
                      <a:pt x="10" y="18"/>
                      <a:pt x="8" y="20"/>
                      <a:pt x="6" y="23"/>
                    </a:cubicBezTo>
                    <a:cubicBezTo>
                      <a:pt x="1" y="29"/>
                      <a:pt x="0" y="36"/>
                      <a:pt x="0" y="44"/>
                    </a:cubicBezTo>
                    <a:cubicBezTo>
                      <a:pt x="0" y="46"/>
                      <a:pt x="0" y="49"/>
                      <a:pt x="3" y="49"/>
                    </a:cubicBezTo>
                    <a:cubicBezTo>
                      <a:pt x="6" y="49"/>
                      <a:pt x="6" y="46"/>
                      <a:pt x="6" y="44"/>
                    </a:cubicBezTo>
                    <a:cubicBezTo>
                      <a:pt x="6" y="41"/>
                      <a:pt x="6" y="39"/>
                      <a:pt x="7" y="36"/>
                    </a:cubicBezTo>
                    <a:cubicBezTo>
                      <a:pt x="7" y="34"/>
                      <a:pt x="8" y="32"/>
                      <a:pt x="8" y="29"/>
                    </a:cubicBezTo>
                    <a:cubicBezTo>
                      <a:pt x="9" y="29"/>
                      <a:pt x="9" y="30"/>
                      <a:pt x="9" y="30"/>
                    </a:cubicBezTo>
                    <a:cubicBezTo>
                      <a:pt x="9" y="35"/>
                      <a:pt x="9" y="35"/>
                      <a:pt x="9" y="35"/>
                    </a:cubicBezTo>
                    <a:cubicBezTo>
                      <a:pt x="9" y="48"/>
                      <a:pt x="9" y="60"/>
                      <a:pt x="9" y="73"/>
                    </a:cubicBezTo>
                    <a:cubicBezTo>
                      <a:pt x="9" y="78"/>
                      <a:pt x="11" y="80"/>
                      <a:pt x="13" y="80"/>
                    </a:cubicBezTo>
                    <a:cubicBezTo>
                      <a:pt x="17" y="80"/>
                      <a:pt x="18" y="78"/>
                      <a:pt x="18" y="73"/>
                    </a:cubicBezTo>
                    <a:cubicBezTo>
                      <a:pt x="18" y="66"/>
                      <a:pt x="18" y="58"/>
                      <a:pt x="18" y="51"/>
                    </a:cubicBezTo>
                    <a:cubicBezTo>
                      <a:pt x="18" y="50"/>
                      <a:pt x="18" y="49"/>
                      <a:pt x="18" y="48"/>
                    </a:cubicBezTo>
                    <a:cubicBezTo>
                      <a:pt x="19" y="48"/>
                      <a:pt x="19" y="48"/>
                      <a:pt x="19" y="48"/>
                    </a:cubicBezTo>
                    <a:cubicBezTo>
                      <a:pt x="19" y="49"/>
                      <a:pt x="19" y="50"/>
                      <a:pt x="19" y="51"/>
                    </a:cubicBezTo>
                    <a:cubicBezTo>
                      <a:pt x="19" y="59"/>
                      <a:pt x="19" y="66"/>
                      <a:pt x="19" y="73"/>
                    </a:cubicBezTo>
                    <a:cubicBezTo>
                      <a:pt x="19" y="74"/>
                      <a:pt x="19" y="76"/>
                      <a:pt x="20" y="77"/>
                    </a:cubicBezTo>
                    <a:cubicBezTo>
                      <a:pt x="21" y="78"/>
                      <a:pt x="23" y="79"/>
                      <a:pt x="24" y="79"/>
                    </a:cubicBezTo>
                    <a:cubicBezTo>
                      <a:pt x="25" y="79"/>
                      <a:pt x="27" y="78"/>
                      <a:pt x="28" y="76"/>
                    </a:cubicBezTo>
                    <a:cubicBezTo>
                      <a:pt x="28" y="75"/>
                      <a:pt x="28" y="73"/>
                      <a:pt x="28" y="72"/>
                    </a:cubicBezTo>
                    <a:cubicBezTo>
                      <a:pt x="27" y="72"/>
                      <a:pt x="26" y="72"/>
                      <a:pt x="25" y="72"/>
                    </a:cubicBezTo>
                    <a:cubicBezTo>
                      <a:pt x="22" y="72"/>
                      <a:pt x="20" y="71"/>
                      <a:pt x="21" y="68"/>
                    </a:cubicBezTo>
                    <a:cubicBezTo>
                      <a:pt x="21" y="64"/>
                      <a:pt x="21" y="61"/>
                      <a:pt x="21" y="58"/>
                    </a:cubicBezTo>
                    <a:cubicBezTo>
                      <a:pt x="21" y="50"/>
                      <a:pt x="20" y="51"/>
                      <a:pt x="27" y="51"/>
                    </a:cubicBezTo>
                    <a:cubicBezTo>
                      <a:pt x="27" y="51"/>
                      <a:pt x="27" y="51"/>
                      <a:pt x="28" y="50"/>
                    </a:cubicBezTo>
                    <a:cubicBezTo>
                      <a:pt x="28" y="30"/>
                      <a:pt x="28" y="30"/>
                      <a:pt x="28" y="30"/>
                    </a:cubicBezTo>
                    <a:cubicBezTo>
                      <a:pt x="31" y="37"/>
                      <a:pt x="33" y="44"/>
                      <a:pt x="29" y="52"/>
                    </a:cubicBezTo>
                    <a:cubicBezTo>
                      <a:pt x="28" y="52"/>
                      <a:pt x="27" y="52"/>
                      <a:pt x="26" y="52"/>
                    </a:cubicBezTo>
                    <a:cubicBezTo>
                      <a:pt x="22" y="51"/>
                      <a:pt x="21" y="52"/>
                      <a:pt x="21" y="56"/>
                    </a:cubicBezTo>
                    <a:cubicBezTo>
                      <a:pt x="22" y="60"/>
                      <a:pt x="21" y="64"/>
                      <a:pt x="21" y="68"/>
                    </a:cubicBezTo>
                    <a:cubicBezTo>
                      <a:pt x="21" y="70"/>
                      <a:pt x="22" y="71"/>
                      <a:pt x="24" y="71"/>
                    </a:cubicBezTo>
                    <a:cubicBezTo>
                      <a:pt x="31" y="71"/>
                      <a:pt x="38" y="71"/>
                      <a:pt x="44" y="71"/>
                    </a:cubicBezTo>
                    <a:cubicBezTo>
                      <a:pt x="46" y="71"/>
                      <a:pt x="47" y="70"/>
                      <a:pt x="47" y="68"/>
                    </a:cubicBezTo>
                    <a:cubicBezTo>
                      <a:pt x="47" y="65"/>
                      <a:pt x="47" y="62"/>
                      <a:pt x="47" y="59"/>
                    </a:cubicBezTo>
                    <a:close/>
                    <a:moveTo>
                      <a:pt x="19" y="43"/>
                    </a:moveTo>
                    <a:cubicBezTo>
                      <a:pt x="13" y="37"/>
                      <a:pt x="18" y="31"/>
                      <a:pt x="17" y="25"/>
                    </a:cubicBezTo>
                    <a:cubicBezTo>
                      <a:pt x="18" y="25"/>
                      <a:pt x="20" y="26"/>
                      <a:pt x="20" y="26"/>
                    </a:cubicBezTo>
                    <a:cubicBezTo>
                      <a:pt x="21" y="30"/>
                      <a:pt x="22" y="34"/>
                      <a:pt x="22" y="38"/>
                    </a:cubicBezTo>
                    <a:cubicBezTo>
                      <a:pt x="22" y="40"/>
                      <a:pt x="20" y="41"/>
                      <a:pt x="19" y="43"/>
                    </a:cubicBezTo>
                    <a:close/>
                    <a:moveTo>
                      <a:pt x="31" y="51"/>
                    </a:moveTo>
                    <a:cubicBezTo>
                      <a:pt x="31" y="51"/>
                      <a:pt x="30" y="51"/>
                      <a:pt x="30" y="50"/>
                    </a:cubicBezTo>
                    <a:cubicBezTo>
                      <a:pt x="31" y="50"/>
                      <a:pt x="32" y="49"/>
                      <a:pt x="33" y="49"/>
                    </a:cubicBezTo>
                    <a:cubicBezTo>
                      <a:pt x="34" y="50"/>
                      <a:pt x="38" y="47"/>
                      <a:pt x="38" y="51"/>
                    </a:cubicBezTo>
                    <a:lnTo>
                      <a:pt x="31" y="51"/>
                    </a:lnTo>
                    <a:close/>
                    <a:moveTo>
                      <a:pt x="19" y="16"/>
                    </a:moveTo>
                    <a:cubicBezTo>
                      <a:pt x="23" y="16"/>
                      <a:pt x="26" y="12"/>
                      <a:pt x="26" y="8"/>
                    </a:cubicBezTo>
                    <a:cubicBezTo>
                      <a:pt x="26" y="4"/>
                      <a:pt x="23" y="0"/>
                      <a:pt x="19" y="0"/>
                    </a:cubicBezTo>
                    <a:cubicBezTo>
                      <a:pt x="15" y="0"/>
                      <a:pt x="11" y="4"/>
                      <a:pt x="11" y="8"/>
                    </a:cubicBezTo>
                    <a:cubicBezTo>
                      <a:pt x="11" y="13"/>
                      <a:pt x="15" y="16"/>
                      <a:pt x="19" y="16"/>
                    </a:cubicBezTo>
                    <a:close/>
                  </a:path>
                </a:pathLst>
              </a:custGeom>
              <a:solidFill>
                <a:srgbClr val="2239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7" name="Group 1316"/>
            <p:cNvGrpSpPr>
              <a:grpSpLocks/>
            </p:cNvGrpSpPr>
            <p:nvPr/>
          </p:nvGrpSpPr>
          <p:grpSpPr bwMode="auto">
            <a:xfrm>
              <a:off x="321" y="1761"/>
              <a:ext cx="295" cy="293"/>
              <a:chOff x="1454" y="3170"/>
              <a:chExt cx="295" cy="293"/>
            </a:xfrm>
          </p:grpSpPr>
          <p:sp>
            <p:nvSpPr>
              <p:cNvPr id="28" name="Oval 848"/>
              <p:cNvSpPr>
                <a:spLocks noChangeArrowheads="1"/>
              </p:cNvSpPr>
              <p:nvPr/>
            </p:nvSpPr>
            <p:spPr bwMode="gray">
              <a:xfrm>
                <a:off x="1454" y="3170"/>
                <a:ext cx="295" cy="293"/>
              </a:xfrm>
              <a:prstGeom prst="ellipse">
                <a:avLst/>
              </a:prstGeom>
              <a:solidFill>
                <a:srgbClr val="FBDB8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eaLnBrk="1" hangingPunct="1">
                  <a:lnSpc>
                    <a:spcPct val="100000"/>
                  </a:lnSpc>
                  <a:spcBef>
                    <a:spcPct val="0"/>
                  </a:spcBef>
                  <a:buClrTx/>
                  <a:buFontTx/>
                  <a:buNone/>
                </a:pPr>
                <a:endParaRPr lang="en-US" altLang="en-US">
                  <a:solidFill>
                    <a:srgbClr val="0F5494"/>
                  </a:solidFill>
                </a:endParaRPr>
              </a:p>
            </p:txBody>
          </p:sp>
          <p:grpSp>
            <p:nvGrpSpPr>
              <p:cNvPr id="29" name="Group 1315"/>
              <p:cNvGrpSpPr>
                <a:grpSpLocks/>
              </p:cNvGrpSpPr>
              <p:nvPr/>
            </p:nvGrpSpPr>
            <p:grpSpPr bwMode="auto">
              <a:xfrm>
                <a:off x="1530" y="3241"/>
                <a:ext cx="144" cy="151"/>
                <a:chOff x="2226" y="2869"/>
                <a:chExt cx="144" cy="151"/>
              </a:xfrm>
            </p:grpSpPr>
            <p:sp>
              <p:nvSpPr>
                <p:cNvPr id="31" name="Freeform 849"/>
                <p:cNvSpPr>
                  <a:spLocks/>
                </p:cNvSpPr>
                <p:nvPr/>
              </p:nvSpPr>
              <p:spPr bwMode="gray">
                <a:xfrm>
                  <a:off x="2250" y="2900"/>
                  <a:ext cx="40" cy="47"/>
                </a:xfrm>
                <a:custGeom>
                  <a:avLst/>
                  <a:gdLst>
                    <a:gd name="T0" fmla="*/ 14979012 w 17"/>
                    <a:gd name="T1" fmla="*/ 15548157 h 20"/>
                    <a:gd name="T2" fmla="*/ 13070866 w 17"/>
                    <a:gd name="T3" fmla="*/ 17274187 h 20"/>
                    <a:gd name="T4" fmla="*/ 1898558 w 17"/>
                    <a:gd name="T5" fmla="*/ 17274187 h 20"/>
                    <a:gd name="T6" fmla="*/ 0 w 17"/>
                    <a:gd name="T7" fmla="*/ 15548157 h 20"/>
                    <a:gd name="T8" fmla="*/ 0 w 17"/>
                    <a:gd name="T9" fmla="*/ 795113 h 20"/>
                    <a:gd name="T10" fmla="*/ 1898558 w 17"/>
                    <a:gd name="T11" fmla="*/ 0 h 20"/>
                    <a:gd name="T12" fmla="*/ 13070866 w 17"/>
                    <a:gd name="T13" fmla="*/ 0 h 20"/>
                    <a:gd name="T14" fmla="*/ 14979012 w 17"/>
                    <a:gd name="T15" fmla="*/ 795113 h 20"/>
                    <a:gd name="T16" fmla="*/ 14979012 w 17"/>
                    <a:gd name="T17" fmla="*/ 15548157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0"/>
                    <a:gd name="T29" fmla="*/ 17 w 17"/>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0">
                      <a:moveTo>
                        <a:pt x="17" y="18"/>
                      </a:moveTo>
                      <a:cubicBezTo>
                        <a:pt x="17" y="19"/>
                        <a:pt x="16" y="20"/>
                        <a:pt x="15" y="20"/>
                      </a:cubicBezTo>
                      <a:cubicBezTo>
                        <a:pt x="2" y="20"/>
                        <a:pt x="2" y="20"/>
                        <a:pt x="2" y="20"/>
                      </a:cubicBezTo>
                      <a:cubicBezTo>
                        <a:pt x="1" y="20"/>
                        <a:pt x="0" y="19"/>
                        <a:pt x="0" y="18"/>
                      </a:cubicBezTo>
                      <a:cubicBezTo>
                        <a:pt x="0" y="1"/>
                        <a:pt x="0" y="1"/>
                        <a:pt x="0" y="1"/>
                      </a:cubicBezTo>
                      <a:cubicBezTo>
                        <a:pt x="0" y="1"/>
                        <a:pt x="1" y="0"/>
                        <a:pt x="2" y="0"/>
                      </a:cubicBezTo>
                      <a:cubicBezTo>
                        <a:pt x="15" y="0"/>
                        <a:pt x="15" y="0"/>
                        <a:pt x="15" y="0"/>
                      </a:cubicBezTo>
                      <a:cubicBezTo>
                        <a:pt x="16" y="0"/>
                        <a:pt x="17" y="1"/>
                        <a:pt x="17" y="1"/>
                      </a:cubicBezTo>
                      <a:lnTo>
                        <a:pt x="17" y="18"/>
                      </a:lnTo>
                      <a:close/>
                    </a:path>
                  </a:pathLst>
                </a:custGeom>
                <a:solidFill>
                  <a:srgbClr val="2239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850"/>
                <p:cNvSpPr>
                  <a:spLocks/>
                </p:cNvSpPr>
                <p:nvPr/>
              </p:nvSpPr>
              <p:spPr bwMode="gray">
                <a:xfrm>
                  <a:off x="2257" y="2869"/>
                  <a:ext cx="26" cy="40"/>
                </a:xfrm>
                <a:custGeom>
                  <a:avLst/>
                  <a:gdLst>
                    <a:gd name="T0" fmla="*/ 10341119 w 11"/>
                    <a:gd name="T1" fmla="*/ 13070866 h 17"/>
                    <a:gd name="T2" fmla="*/ 8480162 w 11"/>
                    <a:gd name="T3" fmla="*/ 14979012 h 17"/>
                    <a:gd name="T4" fmla="*/ 2007625 w 11"/>
                    <a:gd name="T5" fmla="*/ 14979012 h 17"/>
                    <a:gd name="T6" fmla="*/ 0 w 11"/>
                    <a:gd name="T7" fmla="*/ 13070866 h 17"/>
                    <a:gd name="T8" fmla="*/ 0 w 11"/>
                    <a:gd name="T9" fmla="*/ 1898558 h 17"/>
                    <a:gd name="T10" fmla="*/ 2007625 w 11"/>
                    <a:gd name="T11" fmla="*/ 0 h 17"/>
                    <a:gd name="T12" fmla="*/ 8480162 w 11"/>
                    <a:gd name="T13" fmla="*/ 0 h 17"/>
                    <a:gd name="T14" fmla="*/ 10341119 w 11"/>
                    <a:gd name="T15" fmla="*/ 1898558 h 17"/>
                    <a:gd name="T16" fmla="*/ 10341119 w 11"/>
                    <a:gd name="T17" fmla="*/ 1307086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7"/>
                    <a:gd name="T29" fmla="*/ 11 w 11"/>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7">
                      <a:moveTo>
                        <a:pt x="11" y="15"/>
                      </a:moveTo>
                      <a:cubicBezTo>
                        <a:pt x="11" y="16"/>
                        <a:pt x="10" y="17"/>
                        <a:pt x="9" y="17"/>
                      </a:cubicBezTo>
                      <a:cubicBezTo>
                        <a:pt x="2" y="17"/>
                        <a:pt x="2" y="17"/>
                        <a:pt x="2" y="17"/>
                      </a:cubicBezTo>
                      <a:cubicBezTo>
                        <a:pt x="1" y="17"/>
                        <a:pt x="0" y="16"/>
                        <a:pt x="0" y="15"/>
                      </a:cubicBezTo>
                      <a:cubicBezTo>
                        <a:pt x="0" y="2"/>
                        <a:pt x="0" y="2"/>
                        <a:pt x="0" y="2"/>
                      </a:cubicBezTo>
                      <a:cubicBezTo>
                        <a:pt x="0" y="1"/>
                        <a:pt x="1" y="0"/>
                        <a:pt x="2" y="0"/>
                      </a:cubicBezTo>
                      <a:cubicBezTo>
                        <a:pt x="9" y="0"/>
                        <a:pt x="9" y="0"/>
                        <a:pt x="9" y="0"/>
                      </a:cubicBezTo>
                      <a:cubicBezTo>
                        <a:pt x="10" y="0"/>
                        <a:pt x="11" y="1"/>
                        <a:pt x="11" y="2"/>
                      </a:cubicBezTo>
                      <a:lnTo>
                        <a:pt x="11" y="15"/>
                      </a:lnTo>
                      <a:close/>
                    </a:path>
                  </a:pathLst>
                </a:custGeom>
                <a:solidFill>
                  <a:srgbClr val="2239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851"/>
                <p:cNvSpPr>
                  <a:spLocks/>
                </p:cNvSpPr>
                <p:nvPr/>
              </p:nvSpPr>
              <p:spPr bwMode="gray">
                <a:xfrm>
                  <a:off x="2262" y="2935"/>
                  <a:ext cx="16" cy="21"/>
                </a:xfrm>
                <a:custGeom>
                  <a:avLst/>
                  <a:gdLst>
                    <a:gd name="T0" fmla="*/ 0 w 7"/>
                    <a:gd name="T1" fmla="*/ 6253184 h 9"/>
                    <a:gd name="T2" fmla="*/ 505778 w 7"/>
                    <a:gd name="T3" fmla="*/ 6931752 h 9"/>
                    <a:gd name="T4" fmla="*/ 3397424 w 7"/>
                    <a:gd name="T5" fmla="*/ 6931752 h 9"/>
                    <a:gd name="T6" fmla="*/ 3942014 w 7"/>
                    <a:gd name="T7" fmla="*/ 6253184 h 9"/>
                    <a:gd name="T8" fmla="*/ 3942014 w 7"/>
                    <a:gd name="T9" fmla="*/ 727531 h 9"/>
                    <a:gd name="T10" fmla="*/ 3397424 w 7"/>
                    <a:gd name="T11" fmla="*/ 0 h 9"/>
                    <a:gd name="T12" fmla="*/ 505778 w 7"/>
                    <a:gd name="T13" fmla="*/ 0 h 9"/>
                    <a:gd name="T14" fmla="*/ 0 w 7"/>
                    <a:gd name="T15" fmla="*/ 727531 h 9"/>
                    <a:gd name="T16" fmla="*/ 0 w 7"/>
                    <a:gd name="T17" fmla="*/ 6253184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9"/>
                    <a:gd name="T29" fmla="*/ 7 w 7"/>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9">
                      <a:moveTo>
                        <a:pt x="0" y="8"/>
                      </a:moveTo>
                      <a:cubicBezTo>
                        <a:pt x="0" y="9"/>
                        <a:pt x="1" y="9"/>
                        <a:pt x="1" y="9"/>
                      </a:cubicBezTo>
                      <a:cubicBezTo>
                        <a:pt x="6" y="9"/>
                        <a:pt x="6" y="9"/>
                        <a:pt x="6" y="9"/>
                      </a:cubicBezTo>
                      <a:cubicBezTo>
                        <a:pt x="6" y="9"/>
                        <a:pt x="7" y="9"/>
                        <a:pt x="7" y="8"/>
                      </a:cubicBezTo>
                      <a:cubicBezTo>
                        <a:pt x="7" y="1"/>
                        <a:pt x="7" y="1"/>
                        <a:pt x="7" y="1"/>
                      </a:cubicBezTo>
                      <a:cubicBezTo>
                        <a:pt x="7" y="1"/>
                        <a:pt x="6" y="0"/>
                        <a:pt x="6" y="0"/>
                      </a:cubicBezTo>
                      <a:cubicBezTo>
                        <a:pt x="1" y="0"/>
                        <a:pt x="1" y="0"/>
                        <a:pt x="1" y="0"/>
                      </a:cubicBezTo>
                      <a:cubicBezTo>
                        <a:pt x="1" y="0"/>
                        <a:pt x="0" y="1"/>
                        <a:pt x="0" y="1"/>
                      </a:cubicBezTo>
                      <a:lnTo>
                        <a:pt x="0" y="8"/>
                      </a:lnTo>
                      <a:close/>
                    </a:path>
                  </a:pathLst>
                </a:custGeom>
                <a:solidFill>
                  <a:srgbClr val="2239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852"/>
                <p:cNvSpPr>
                  <a:spLocks/>
                </p:cNvSpPr>
                <p:nvPr/>
              </p:nvSpPr>
              <p:spPr bwMode="gray">
                <a:xfrm>
                  <a:off x="2226" y="2980"/>
                  <a:ext cx="144" cy="40"/>
                </a:xfrm>
                <a:custGeom>
                  <a:avLst/>
                  <a:gdLst>
                    <a:gd name="T0" fmla="*/ 55909511 w 61"/>
                    <a:gd name="T1" fmla="*/ 7173120 h 17"/>
                    <a:gd name="T2" fmla="*/ 52121584 w 61"/>
                    <a:gd name="T3" fmla="*/ 7173120 h 17"/>
                    <a:gd name="T4" fmla="*/ 37045837 w 61"/>
                    <a:gd name="T5" fmla="*/ 0 h 17"/>
                    <a:gd name="T6" fmla="*/ 21202579 w 61"/>
                    <a:gd name="T7" fmla="*/ 7173120 h 17"/>
                    <a:gd name="T8" fmla="*/ 837922 w 61"/>
                    <a:gd name="T9" fmla="*/ 7173120 h 17"/>
                    <a:gd name="T10" fmla="*/ 0 w 61"/>
                    <a:gd name="T11" fmla="*/ 8957160 h 17"/>
                    <a:gd name="T12" fmla="*/ 0 w 61"/>
                    <a:gd name="T13" fmla="*/ 14174028 h 17"/>
                    <a:gd name="T14" fmla="*/ 837922 w 61"/>
                    <a:gd name="T15" fmla="*/ 14979012 h 17"/>
                    <a:gd name="T16" fmla="*/ 55909511 w 61"/>
                    <a:gd name="T17" fmla="*/ 14979012 h 17"/>
                    <a:gd name="T18" fmla="*/ 56786214 w 61"/>
                    <a:gd name="T19" fmla="*/ 14174028 h 17"/>
                    <a:gd name="T20" fmla="*/ 56786214 w 61"/>
                    <a:gd name="T21" fmla="*/ 8957160 h 17"/>
                    <a:gd name="T22" fmla="*/ 55909511 w 61"/>
                    <a:gd name="T23" fmla="*/ 717312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1"/>
                    <a:gd name="T37" fmla="*/ 0 h 17"/>
                    <a:gd name="T38" fmla="*/ 61 w 61"/>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1" h="17">
                      <a:moveTo>
                        <a:pt x="60" y="8"/>
                      </a:moveTo>
                      <a:cubicBezTo>
                        <a:pt x="56" y="8"/>
                        <a:pt x="56" y="8"/>
                        <a:pt x="56" y="8"/>
                      </a:cubicBezTo>
                      <a:cubicBezTo>
                        <a:pt x="55" y="4"/>
                        <a:pt x="48" y="0"/>
                        <a:pt x="40" y="0"/>
                      </a:cubicBezTo>
                      <a:cubicBezTo>
                        <a:pt x="31" y="0"/>
                        <a:pt x="24" y="4"/>
                        <a:pt x="23" y="8"/>
                      </a:cubicBezTo>
                      <a:cubicBezTo>
                        <a:pt x="1" y="8"/>
                        <a:pt x="1" y="8"/>
                        <a:pt x="1" y="8"/>
                      </a:cubicBezTo>
                      <a:cubicBezTo>
                        <a:pt x="0" y="8"/>
                        <a:pt x="0" y="9"/>
                        <a:pt x="0" y="10"/>
                      </a:cubicBezTo>
                      <a:cubicBezTo>
                        <a:pt x="0" y="16"/>
                        <a:pt x="0" y="16"/>
                        <a:pt x="0" y="16"/>
                      </a:cubicBezTo>
                      <a:cubicBezTo>
                        <a:pt x="0" y="17"/>
                        <a:pt x="0" y="17"/>
                        <a:pt x="1" y="17"/>
                      </a:cubicBezTo>
                      <a:cubicBezTo>
                        <a:pt x="60" y="17"/>
                        <a:pt x="60" y="17"/>
                        <a:pt x="60" y="17"/>
                      </a:cubicBezTo>
                      <a:cubicBezTo>
                        <a:pt x="60" y="17"/>
                        <a:pt x="61" y="17"/>
                        <a:pt x="61" y="16"/>
                      </a:cubicBezTo>
                      <a:cubicBezTo>
                        <a:pt x="61" y="10"/>
                        <a:pt x="61" y="10"/>
                        <a:pt x="61" y="10"/>
                      </a:cubicBezTo>
                      <a:cubicBezTo>
                        <a:pt x="61" y="9"/>
                        <a:pt x="60" y="8"/>
                        <a:pt x="60" y="8"/>
                      </a:cubicBezTo>
                    </a:path>
                  </a:pathLst>
                </a:custGeom>
                <a:solidFill>
                  <a:srgbClr val="2239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853"/>
                <p:cNvSpPr>
                  <a:spLocks/>
                </p:cNvSpPr>
                <p:nvPr/>
              </p:nvSpPr>
              <p:spPr bwMode="gray">
                <a:xfrm>
                  <a:off x="2238" y="2914"/>
                  <a:ext cx="106" cy="64"/>
                </a:xfrm>
                <a:custGeom>
                  <a:avLst/>
                  <a:gdLst>
                    <a:gd name="T0" fmla="*/ 38550688 w 45"/>
                    <a:gd name="T1" fmla="*/ 15887113 h 27"/>
                    <a:gd name="T2" fmla="*/ 28653027 w 45"/>
                    <a:gd name="T3" fmla="*/ 2071929 h 27"/>
                    <a:gd name="T4" fmla="*/ 25098593 w 45"/>
                    <a:gd name="T5" fmla="*/ 0 h 27"/>
                    <a:gd name="T6" fmla="*/ 22472970 w 45"/>
                    <a:gd name="T7" fmla="*/ 0 h 27"/>
                    <a:gd name="T8" fmla="*/ 22472970 w 45"/>
                    <a:gd name="T9" fmla="*/ 21010664 h 27"/>
                    <a:gd name="T10" fmla="*/ 21715704 w 45"/>
                    <a:gd name="T11" fmla="*/ 21766969 h 27"/>
                    <a:gd name="T12" fmla="*/ 815222 w 45"/>
                    <a:gd name="T13" fmla="*/ 21766969 h 27"/>
                    <a:gd name="T14" fmla="*/ 0 w 45"/>
                    <a:gd name="T15" fmla="*/ 23876011 h 27"/>
                    <a:gd name="T16" fmla="*/ 0 w 45"/>
                    <a:gd name="T17" fmla="*/ 24755247 h 27"/>
                    <a:gd name="T18" fmla="*/ 815222 w 45"/>
                    <a:gd name="T19" fmla="*/ 26838919 h 27"/>
                    <a:gd name="T20" fmla="*/ 22472970 w 45"/>
                    <a:gd name="T21" fmla="*/ 26838919 h 27"/>
                    <a:gd name="T22" fmla="*/ 31283443 w 45"/>
                    <a:gd name="T23" fmla="*/ 24755247 h 27"/>
                    <a:gd name="T24" fmla="*/ 40475773 w 45"/>
                    <a:gd name="T25" fmla="*/ 26838919 h 27"/>
                    <a:gd name="T26" fmla="*/ 40475773 w 45"/>
                    <a:gd name="T27" fmla="*/ 21010664 h 27"/>
                    <a:gd name="T28" fmla="*/ 38550688 w 45"/>
                    <a:gd name="T29" fmla="*/ 15887113 h 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
                    <a:gd name="T46" fmla="*/ 0 h 27"/>
                    <a:gd name="T47" fmla="*/ 45 w 45"/>
                    <a:gd name="T48" fmla="*/ 27 h 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 h="27">
                      <a:moveTo>
                        <a:pt x="43" y="16"/>
                      </a:moveTo>
                      <a:cubicBezTo>
                        <a:pt x="32" y="2"/>
                        <a:pt x="32" y="2"/>
                        <a:pt x="32" y="2"/>
                      </a:cubicBezTo>
                      <a:cubicBezTo>
                        <a:pt x="31" y="1"/>
                        <a:pt x="29" y="0"/>
                        <a:pt x="28" y="0"/>
                      </a:cubicBezTo>
                      <a:cubicBezTo>
                        <a:pt x="25" y="0"/>
                        <a:pt x="25" y="0"/>
                        <a:pt x="25" y="0"/>
                      </a:cubicBezTo>
                      <a:cubicBezTo>
                        <a:pt x="25" y="21"/>
                        <a:pt x="25" y="21"/>
                        <a:pt x="25" y="21"/>
                      </a:cubicBezTo>
                      <a:cubicBezTo>
                        <a:pt x="25" y="22"/>
                        <a:pt x="24" y="22"/>
                        <a:pt x="24" y="22"/>
                      </a:cubicBezTo>
                      <a:cubicBezTo>
                        <a:pt x="1" y="22"/>
                        <a:pt x="1" y="22"/>
                        <a:pt x="1" y="22"/>
                      </a:cubicBezTo>
                      <a:cubicBezTo>
                        <a:pt x="0" y="22"/>
                        <a:pt x="0" y="23"/>
                        <a:pt x="0" y="24"/>
                      </a:cubicBezTo>
                      <a:cubicBezTo>
                        <a:pt x="0" y="25"/>
                        <a:pt x="0" y="25"/>
                        <a:pt x="0" y="25"/>
                      </a:cubicBezTo>
                      <a:cubicBezTo>
                        <a:pt x="0" y="26"/>
                        <a:pt x="0" y="27"/>
                        <a:pt x="1" y="27"/>
                      </a:cubicBezTo>
                      <a:cubicBezTo>
                        <a:pt x="25" y="27"/>
                        <a:pt x="25" y="27"/>
                        <a:pt x="25" y="27"/>
                      </a:cubicBezTo>
                      <a:cubicBezTo>
                        <a:pt x="28" y="26"/>
                        <a:pt x="31" y="25"/>
                        <a:pt x="35" y="25"/>
                      </a:cubicBezTo>
                      <a:cubicBezTo>
                        <a:pt x="38" y="25"/>
                        <a:pt x="42" y="26"/>
                        <a:pt x="45" y="27"/>
                      </a:cubicBezTo>
                      <a:cubicBezTo>
                        <a:pt x="45" y="21"/>
                        <a:pt x="45" y="21"/>
                        <a:pt x="45" y="21"/>
                      </a:cubicBezTo>
                      <a:cubicBezTo>
                        <a:pt x="45" y="19"/>
                        <a:pt x="44" y="17"/>
                        <a:pt x="43" y="16"/>
                      </a:cubicBezTo>
                    </a:path>
                  </a:pathLst>
                </a:custGeom>
                <a:solidFill>
                  <a:srgbClr val="2239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0" name="Oval 1314"/>
              <p:cNvSpPr>
                <a:spLocks noChangeArrowheads="1"/>
              </p:cNvSpPr>
              <p:nvPr/>
            </p:nvSpPr>
            <p:spPr bwMode="gray">
              <a:xfrm>
                <a:off x="1454" y="3170"/>
                <a:ext cx="295" cy="293"/>
              </a:xfrm>
              <a:prstGeom prst="ellipse">
                <a:avLst/>
              </a:prstGeom>
              <a:noFill/>
              <a:ln w="41275">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120000"/>
                  </a:lnSpc>
                  <a:spcBef>
                    <a:spcPct val="20000"/>
                  </a:spcBef>
                  <a:buClr>
                    <a:schemeClr val="hlink"/>
                  </a:buClr>
                  <a:buChar char="•"/>
                  <a:defRPr>
                    <a:solidFill>
                      <a:schemeClr val="tx2"/>
                    </a:solidFill>
                    <a:latin typeface="Verdana" panose="020B0604030504040204" pitchFamily="34" charset="0"/>
                    <a:ea typeface="Arial Unicode MS" pitchFamily="34" charset="-128"/>
                  </a:defRPr>
                </a:lvl1pPr>
                <a:lvl2pPr marL="742950" indent="-285750">
                  <a:lnSpc>
                    <a:spcPct val="120000"/>
                  </a:lnSpc>
                  <a:spcBef>
                    <a:spcPct val="20000"/>
                  </a:spcBef>
                  <a:buClr>
                    <a:srgbClr val="009FBA"/>
                  </a:buClr>
                  <a:buChar char="•"/>
                  <a:defRPr sz="1600">
                    <a:solidFill>
                      <a:schemeClr val="tx2"/>
                    </a:solidFill>
                    <a:latin typeface="Verdana" panose="020B0604030504040204" pitchFamily="34" charset="0"/>
                    <a:ea typeface="Arial Unicode MS" pitchFamily="34" charset="-128"/>
                  </a:defRPr>
                </a:lvl2pPr>
                <a:lvl3pPr marL="1143000" indent="-228600">
                  <a:lnSpc>
                    <a:spcPct val="120000"/>
                  </a:lnSpc>
                  <a:spcBef>
                    <a:spcPct val="20000"/>
                  </a:spcBef>
                  <a:buClr>
                    <a:schemeClr val="accent1"/>
                  </a:buClr>
                  <a:buChar char="•"/>
                  <a:defRPr sz="1600">
                    <a:solidFill>
                      <a:schemeClr val="tx2"/>
                    </a:solidFill>
                    <a:latin typeface="Verdana" panose="020B0604030504040204" pitchFamily="34" charset="0"/>
                    <a:ea typeface="Arial Unicode MS" pitchFamily="34" charset="-128"/>
                  </a:defRPr>
                </a:lvl3pPr>
                <a:lvl4pPr marL="1600200" indent="-228600">
                  <a:spcBef>
                    <a:spcPct val="20000"/>
                  </a:spcBef>
                  <a:buChar char="–"/>
                  <a:defRPr sz="2000">
                    <a:solidFill>
                      <a:schemeClr val="tx1"/>
                    </a:solidFill>
                    <a:latin typeface="Verdana" panose="020B0604030504040204" pitchFamily="34" charset="0"/>
                    <a:ea typeface="Arial Unicode MS" pitchFamily="34" charset="-128"/>
                  </a:defRPr>
                </a:lvl4pPr>
                <a:lvl5pPr marL="2057400" indent="-228600">
                  <a:spcBef>
                    <a:spcPct val="20000"/>
                  </a:spcBef>
                  <a:buChar char="»"/>
                  <a:defRPr sz="2000">
                    <a:solidFill>
                      <a:schemeClr val="tx1"/>
                    </a:solidFill>
                    <a:latin typeface="Verdana" panose="020B0604030504040204" pitchFamily="34" charset="0"/>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Arial Unicode MS" pitchFamily="34" charset="-128"/>
                  </a:defRPr>
                </a:lvl9pPr>
              </a:lstStyle>
              <a:p>
                <a:pPr eaLnBrk="1" hangingPunct="1">
                  <a:lnSpc>
                    <a:spcPct val="100000"/>
                  </a:lnSpc>
                  <a:spcBef>
                    <a:spcPct val="0"/>
                  </a:spcBef>
                  <a:buClrTx/>
                  <a:buFontTx/>
                  <a:buNone/>
                </a:pPr>
                <a:endParaRPr lang="en-US" altLang="en-US">
                  <a:solidFill>
                    <a:srgbClr val="0F5494"/>
                  </a:solidFill>
                </a:endParaRPr>
              </a:p>
            </p:txBody>
          </p:sp>
        </p:grpSp>
      </p:grpSp>
      <p:sp>
        <p:nvSpPr>
          <p:cNvPr id="85" name="Freccia in giù 84"/>
          <p:cNvSpPr/>
          <p:nvPr/>
        </p:nvSpPr>
        <p:spPr>
          <a:xfrm>
            <a:off x="4604259" y="5577840"/>
            <a:ext cx="525525" cy="4023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ttangolo 85"/>
          <p:cNvSpPr/>
          <p:nvPr/>
        </p:nvSpPr>
        <p:spPr>
          <a:xfrm>
            <a:off x="4169664" y="6120700"/>
            <a:ext cx="1920240" cy="461665"/>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pt-BR" sz="2400" dirty="0"/>
              <a:t>V = f( O, C, A)</a:t>
            </a:r>
            <a:endParaRPr lang="en-US" sz="2400" dirty="0"/>
          </a:p>
        </p:txBody>
      </p:sp>
      <p:sp>
        <p:nvSpPr>
          <p:cNvPr id="3" name="Segnaposto numero diapositiva 2"/>
          <p:cNvSpPr>
            <a:spLocks noGrp="1"/>
          </p:cNvSpPr>
          <p:nvPr>
            <p:ph type="sldNum" sz="quarter" idx="12"/>
          </p:nvPr>
        </p:nvSpPr>
        <p:spPr/>
        <p:txBody>
          <a:bodyPr/>
          <a:lstStyle/>
          <a:p>
            <a:fld id="{F7216446-8A82-42AB-88DB-297A75627E0A}" type="slidenum">
              <a:rPr lang="en-US" smtClean="0"/>
              <a:t>35</a:t>
            </a:fld>
            <a:endParaRPr lang="en-US"/>
          </a:p>
        </p:txBody>
      </p:sp>
      <p:sp>
        <p:nvSpPr>
          <p:cNvPr id="2" name="Rettangolo 1">
            <a:extLst>
              <a:ext uri="{FF2B5EF4-FFF2-40B4-BE49-F238E27FC236}">
                <a16:creationId xmlns:a16="http://schemas.microsoft.com/office/drawing/2014/main" id="{8DF4A11D-4043-4C34-8C08-A844DF9AD742}"/>
              </a:ext>
            </a:extLst>
          </p:cNvPr>
          <p:cNvSpPr/>
          <p:nvPr/>
        </p:nvSpPr>
        <p:spPr>
          <a:xfrm>
            <a:off x="14502" y="2272392"/>
            <a:ext cx="1711238" cy="338554"/>
          </a:xfrm>
          <a:prstGeom prst="rect">
            <a:avLst/>
          </a:prstGeom>
          <a:solidFill>
            <a:srgbClr val="FF9933"/>
          </a:solidFill>
        </p:spPr>
        <p:txBody>
          <a:bodyPr wrap="none">
            <a:spAutoFit/>
          </a:bodyPr>
          <a:lstStyle/>
          <a:p>
            <a:r>
              <a:rPr lang="it-IT" sz="1600" dirty="0"/>
              <a:t>DIGITALIZZAZIONE</a:t>
            </a:r>
          </a:p>
        </p:txBody>
      </p:sp>
      <p:sp>
        <p:nvSpPr>
          <p:cNvPr id="87" name="Rettangolo 86">
            <a:extLst>
              <a:ext uri="{FF2B5EF4-FFF2-40B4-BE49-F238E27FC236}">
                <a16:creationId xmlns:a16="http://schemas.microsoft.com/office/drawing/2014/main" id="{DF96FA67-4D10-49D6-B7C1-E35BC8ABF9AC}"/>
              </a:ext>
            </a:extLst>
          </p:cNvPr>
          <p:cNvSpPr/>
          <p:nvPr/>
        </p:nvSpPr>
        <p:spPr>
          <a:xfrm>
            <a:off x="594379" y="3395241"/>
            <a:ext cx="1017715" cy="369332"/>
          </a:xfrm>
          <a:prstGeom prst="rect">
            <a:avLst/>
          </a:prstGeom>
          <a:solidFill>
            <a:srgbClr val="FF9933"/>
          </a:solidFill>
        </p:spPr>
        <p:txBody>
          <a:bodyPr wrap="none">
            <a:spAutoFit/>
          </a:bodyPr>
          <a:lstStyle/>
          <a:p>
            <a:r>
              <a:rPr lang="it-IT" dirty="0"/>
              <a:t>ENERGIA</a:t>
            </a:r>
          </a:p>
        </p:txBody>
      </p:sp>
      <p:sp>
        <p:nvSpPr>
          <p:cNvPr id="90" name="CasellaDiTesto 89">
            <a:extLst>
              <a:ext uri="{FF2B5EF4-FFF2-40B4-BE49-F238E27FC236}">
                <a16:creationId xmlns:a16="http://schemas.microsoft.com/office/drawing/2014/main" id="{40900EA7-BECE-4A82-9469-9B07BCDC1055}"/>
              </a:ext>
            </a:extLst>
          </p:cNvPr>
          <p:cNvSpPr txBox="1"/>
          <p:nvPr/>
        </p:nvSpPr>
        <p:spPr>
          <a:xfrm>
            <a:off x="9909303" y="2257003"/>
            <a:ext cx="1051698" cy="369332"/>
          </a:xfrm>
          <a:prstGeom prst="rect">
            <a:avLst/>
          </a:prstGeom>
          <a:solidFill>
            <a:schemeClr val="accent2">
              <a:lumMod val="75000"/>
            </a:schemeClr>
          </a:solidFill>
        </p:spPr>
        <p:txBody>
          <a:bodyPr wrap="none" rtlCol="0">
            <a:spAutoFit/>
          </a:bodyPr>
          <a:lstStyle/>
          <a:p>
            <a:r>
              <a:rPr lang="it-IT" dirty="0">
                <a:solidFill>
                  <a:schemeClr val="bg1"/>
                </a:solidFill>
              </a:rPr>
              <a:t>E SALUTE</a:t>
            </a:r>
          </a:p>
        </p:txBody>
      </p:sp>
    </p:spTree>
    <p:extLst>
      <p:ext uri="{BB962C8B-B14F-4D97-AF65-F5344CB8AC3E}">
        <p14:creationId xmlns:p14="http://schemas.microsoft.com/office/powerpoint/2010/main" val="24095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7"/>
                                        </p:tgtEl>
                                        <p:attrNameLst>
                                          <p:attrName>style.visibility</p:attrName>
                                        </p:attrNameLst>
                                      </p:cBhvr>
                                      <p:to>
                                        <p:strVal val="visible"/>
                                      </p:to>
                                    </p:set>
                                    <p:anim calcmode="lin" valueType="num">
                                      <p:cBhvr additive="base">
                                        <p:cTn id="12" dur="500" fill="hold"/>
                                        <p:tgtEl>
                                          <p:spTgt spid="87"/>
                                        </p:tgtEl>
                                        <p:attrNameLst>
                                          <p:attrName>ppt_x</p:attrName>
                                        </p:attrNameLst>
                                      </p:cBhvr>
                                      <p:tavLst>
                                        <p:tav tm="0">
                                          <p:val>
                                            <p:strVal val="#ppt_x"/>
                                          </p:val>
                                        </p:tav>
                                        <p:tav tm="100000">
                                          <p:val>
                                            <p:strVal val="#ppt_x"/>
                                          </p:val>
                                        </p:tav>
                                      </p:tavLst>
                                    </p:anim>
                                    <p:anim calcmode="lin" valueType="num">
                                      <p:cBhvr additive="base">
                                        <p:cTn id="13" dur="500" fill="hold"/>
                                        <p:tgtEl>
                                          <p:spTgt spid="87"/>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89"/>
                                        </p:tgtEl>
                                        <p:attrNameLst>
                                          <p:attrName>style.visibility</p:attrName>
                                        </p:attrNameLst>
                                      </p:cBhvr>
                                      <p:to>
                                        <p:strVal val="visible"/>
                                      </p:to>
                                    </p:set>
                                    <p:anim calcmode="lin" valueType="num">
                                      <p:cBhvr additive="base">
                                        <p:cTn id="20" dur="500" fill="hold"/>
                                        <p:tgtEl>
                                          <p:spTgt spid="89"/>
                                        </p:tgtEl>
                                        <p:attrNameLst>
                                          <p:attrName>ppt_x</p:attrName>
                                        </p:attrNameLst>
                                      </p:cBhvr>
                                      <p:tavLst>
                                        <p:tav tm="0">
                                          <p:val>
                                            <p:strVal val="#ppt_x"/>
                                          </p:val>
                                        </p:tav>
                                        <p:tav tm="100000">
                                          <p:val>
                                            <p:strVal val="#ppt_x"/>
                                          </p:val>
                                        </p:tav>
                                      </p:tavLst>
                                    </p:anim>
                                    <p:anim calcmode="lin" valueType="num">
                                      <p:cBhvr additive="base">
                                        <p:cTn id="21" dur="500" fill="hold"/>
                                        <p:tgtEl>
                                          <p:spTgt spid="89"/>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90"/>
                                        </p:tgtEl>
                                        <p:attrNameLst>
                                          <p:attrName>style.visibility</p:attrName>
                                        </p:attrNameLst>
                                      </p:cBhvr>
                                      <p:to>
                                        <p:strVal val="visible"/>
                                      </p:to>
                                    </p:set>
                                    <p:anim calcmode="lin" valueType="num">
                                      <p:cBhvr additive="base">
                                        <p:cTn id="24" dur="500" fill="hold"/>
                                        <p:tgtEl>
                                          <p:spTgt spid="90"/>
                                        </p:tgtEl>
                                        <p:attrNameLst>
                                          <p:attrName>ppt_x</p:attrName>
                                        </p:attrNameLst>
                                      </p:cBhvr>
                                      <p:tavLst>
                                        <p:tav tm="0">
                                          <p:val>
                                            <p:strVal val="#ppt_x"/>
                                          </p:val>
                                        </p:tav>
                                        <p:tav tm="100000">
                                          <p:val>
                                            <p:strVal val="#ppt_x"/>
                                          </p:val>
                                        </p:tav>
                                      </p:tavLst>
                                    </p:anim>
                                    <p:anim calcmode="lin" valueType="num">
                                      <p:cBhvr additive="base">
                                        <p:cTn id="25"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2" grpId="0" animBg="1"/>
      <p:bldP spid="87" grpId="0" animBg="1"/>
      <p:bldP spid="9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E3079E-BD60-4B0C-8987-D35220814973}"/>
              </a:ext>
            </a:extLst>
          </p:cNvPr>
          <p:cNvSpPr>
            <a:spLocks noGrp="1"/>
          </p:cNvSpPr>
          <p:nvPr>
            <p:ph type="title"/>
          </p:nvPr>
        </p:nvSpPr>
        <p:spPr/>
        <p:txBody>
          <a:bodyPr/>
          <a:lstStyle/>
          <a:p>
            <a:r>
              <a:rPr lang="it-IT" dirty="0"/>
              <a:t>La logica dell’intervento pubblico europeo</a:t>
            </a:r>
          </a:p>
        </p:txBody>
      </p:sp>
      <p:sp>
        <p:nvSpPr>
          <p:cNvPr id="4" name="Segnaposto numero diapositiva 3">
            <a:extLst>
              <a:ext uri="{FF2B5EF4-FFF2-40B4-BE49-F238E27FC236}">
                <a16:creationId xmlns:a16="http://schemas.microsoft.com/office/drawing/2014/main" id="{BCE06640-497C-456A-BBBD-24B87C88A4A0}"/>
              </a:ext>
            </a:extLst>
          </p:cNvPr>
          <p:cNvSpPr>
            <a:spLocks noGrp="1"/>
          </p:cNvSpPr>
          <p:nvPr>
            <p:ph type="sldNum" sz="quarter" idx="12"/>
          </p:nvPr>
        </p:nvSpPr>
        <p:spPr/>
        <p:txBody>
          <a:bodyPr/>
          <a:lstStyle/>
          <a:p>
            <a:fld id="{F7216446-8A82-42AB-88DB-297A75627E0A}" type="slidenum">
              <a:rPr lang="en-US" smtClean="0"/>
              <a:t>36</a:t>
            </a:fld>
            <a:endParaRPr lang="en-US"/>
          </a:p>
        </p:txBody>
      </p:sp>
      <p:pic>
        <p:nvPicPr>
          <p:cNvPr id="5" name="Immagine 4">
            <a:extLst>
              <a:ext uri="{FF2B5EF4-FFF2-40B4-BE49-F238E27FC236}">
                <a16:creationId xmlns:a16="http://schemas.microsoft.com/office/drawing/2014/main" id="{2D053022-F43D-4D2C-BF74-DEDB2998D50C}"/>
              </a:ext>
            </a:extLst>
          </p:cNvPr>
          <p:cNvPicPr>
            <a:picLocks noChangeAspect="1"/>
          </p:cNvPicPr>
          <p:nvPr/>
        </p:nvPicPr>
        <p:blipFill>
          <a:blip r:embed="rId2"/>
          <a:stretch>
            <a:fillRect/>
          </a:stretch>
        </p:blipFill>
        <p:spPr>
          <a:xfrm>
            <a:off x="1064260" y="1490287"/>
            <a:ext cx="7634014" cy="5194599"/>
          </a:xfrm>
          <a:prstGeom prst="rect">
            <a:avLst/>
          </a:prstGeom>
        </p:spPr>
      </p:pic>
      <p:sp>
        <p:nvSpPr>
          <p:cNvPr id="6" name="CasellaDiTesto 5">
            <a:extLst>
              <a:ext uri="{FF2B5EF4-FFF2-40B4-BE49-F238E27FC236}">
                <a16:creationId xmlns:a16="http://schemas.microsoft.com/office/drawing/2014/main" id="{C28669A5-47A8-485E-B196-743CB864C45D}"/>
              </a:ext>
            </a:extLst>
          </p:cNvPr>
          <p:cNvSpPr txBox="1"/>
          <p:nvPr/>
        </p:nvSpPr>
        <p:spPr>
          <a:xfrm>
            <a:off x="8875776" y="2255520"/>
            <a:ext cx="2381504" cy="2585323"/>
          </a:xfrm>
          <a:prstGeom prst="rect">
            <a:avLst/>
          </a:prstGeom>
          <a:noFill/>
        </p:spPr>
        <p:txBody>
          <a:bodyPr wrap="square" rtlCol="0">
            <a:spAutoFit/>
          </a:bodyPr>
          <a:lstStyle/>
          <a:p>
            <a:r>
              <a:rPr lang="it-IT" dirty="0"/>
              <a:t>Fonte: EC (2015), </a:t>
            </a:r>
            <a:r>
              <a:rPr lang="en-US" dirty="0"/>
              <a:t>THE PROGRAMMING PERIOD 2014-2020 - GUIDANCE DOCUMENT ON MONITORING AND EVALUATION - Concepts</a:t>
            </a:r>
          </a:p>
          <a:p>
            <a:r>
              <a:rPr lang="it-IT" dirty="0"/>
              <a:t>and </a:t>
            </a:r>
            <a:r>
              <a:rPr lang="it-IT" dirty="0" err="1"/>
              <a:t>Recommandations</a:t>
            </a:r>
            <a:r>
              <a:rPr lang="it-IT" dirty="0"/>
              <a:t>, p. 5</a:t>
            </a:r>
          </a:p>
        </p:txBody>
      </p:sp>
      <p:sp>
        <p:nvSpPr>
          <p:cNvPr id="3" name="Freccia a destra 2">
            <a:extLst>
              <a:ext uri="{FF2B5EF4-FFF2-40B4-BE49-F238E27FC236}">
                <a16:creationId xmlns:a16="http://schemas.microsoft.com/office/drawing/2014/main" id="{5E74B4B5-FB7A-4EA1-858A-0232550D7810}"/>
              </a:ext>
            </a:extLst>
          </p:cNvPr>
          <p:cNvSpPr/>
          <p:nvPr/>
        </p:nvSpPr>
        <p:spPr>
          <a:xfrm>
            <a:off x="0" y="2933700"/>
            <a:ext cx="1309688" cy="8810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Rilevanza</a:t>
            </a:r>
          </a:p>
        </p:txBody>
      </p:sp>
      <p:sp>
        <p:nvSpPr>
          <p:cNvPr id="7" name="Freccia a destra 6">
            <a:extLst>
              <a:ext uri="{FF2B5EF4-FFF2-40B4-BE49-F238E27FC236}">
                <a16:creationId xmlns:a16="http://schemas.microsoft.com/office/drawing/2014/main" id="{5FB442FE-C86E-43F4-A0C7-3EFC94D46629}"/>
              </a:ext>
            </a:extLst>
          </p:cNvPr>
          <p:cNvSpPr/>
          <p:nvPr/>
        </p:nvSpPr>
        <p:spPr>
          <a:xfrm>
            <a:off x="2519362" y="5010149"/>
            <a:ext cx="1209675" cy="8810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Efficacia</a:t>
            </a:r>
          </a:p>
        </p:txBody>
      </p:sp>
      <p:sp>
        <p:nvSpPr>
          <p:cNvPr id="8" name="Freccia a destra 7">
            <a:extLst>
              <a:ext uri="{FF2B5EF4-FFF2-40B4-BE49-F238E27FC236}">
                <a16:creationId xmlns:a16="http://schemas.microsoft.com/office/drawing/2014/main" id="{86FB9718-B2E3-4F57-9ED3-2A2696C40BCD}"/>
              </a:ext>
            </a:extLst>
          </p:cNvPr>
          <p:cNvSpPr/>
          <p:nvPr/>
        </p:nvSpPr>
        <p:spPr>
          <a:xfrm rot="16200000">
            <a:off x="6469856" y="5262563"/>
            <a:ext cx="1385888" cy="8810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Efficienza</a:t>
            </a:r>
          </a:p>
        </p:txBody>
      </p:sp>
      <p:sp>
        <p:nvSpPr>
          <p:cNvPr id="9" name="Freccia a sinistra 8">
            <a:extLst>
              <a:ext uri="{FF2B5EF4-FFF2-40B4-BE49-F238E27FC236}">
                <a16:creationId xmlns:a16="http://schemas.microsoft.com/office/drawing/2014/main" id="{9FB373D1-12B4-4165-9962-D433DC3440FF}"/>
              </a:ext>
            </a:extLst>
          </p:cNvPr>
          <p:cNvSpPr/>
          <p:nvPr/>
        </p:nvSpPr>
        <p:spPr>
          <a:xfrm>
            <a:off x="6793274" y="2378868"/>
            <a:ext cx="1905000" cy="9953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Utilità e sostenibilità</a:t>
            </a:r>
          </a:p>
        </p:txBody>
      </p:sp>
    </p:spTree>
    <p:extLst>
      <p:ext uri="{BB962C8B-B14F-4D97-AF65-F5344CB8AC3E}">
        <p14:creationId xmlns:p14="http://schemas.microsoft.com/office/powerpoint/2010/main" val="310186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5E1AAE-AD0E-4BB8-9CF5-C79C7A0E10DB}"/>
              </a:ext>
            </a:extLst>
          </p:cNvPr>
          <p:cNvSpPr>
            <a:spLocks noGrp="1"/>
          </p:cNvSpPr>
          <p:nvPr>
            <p:ph type="title"/>
          </p:nvPr>
        </p:nvSpPr>
        <p:spPr/>
        <p:txBody>
          <a:bodyPr/>
          <a:lstStyle/>
          <a:p>
            <a:r>
              <a:rPr lang="it-IT" dirty="0"/>
              <a:t>I criteri della valutazione (commenti al grafico)</a:t>
            </a:r>
          </a:p>
        </p:txBody>
      </p:sp>
      <p:sp>
        <p:nvSpPr>
          <p:cNvPr id="4" name="Segnaposto contenuto 3">
            <a:extLst>
              <a:ext uri="{FF2B5EF4-FFF2-40B4-BE49-F238E27FC236}">
                <a16:creationId xmlns:a16="http://schemas.microsoft.com/office/drawing/2014/main" id="{E6A1AEF6-0E59-4AD6-81C4-90C30C16B870}"/>
              </a:ext>
            </a:extLst>
          </p:cNvPr>
          <p:cNvSpPr>
            <a:spLocks noGrp="1"/>
          </p:cNvSpPr>
          <p:nvPr>
            <p:ph idx="1"/>
          </p:nvPr>
        </p:nvSpPr>
        <p:spPr/>
        <p:txBody>
          <a:bodyPr>
            <a:normAutofit fontScale="77500" lnSpcReduction="20000"/>
          </a:bodyPr>
          <a:lstStyle/>
          <a:p>
            <a:r>
              <a:rPr lang="it-IT" dirty="0"/>
              <a:t>La figura precedente mette in luce le 4 principali categorie di valutazione:</a:t>
            </a:r>
          </a:p>
          <a:p>
            <a:r>
              <a:rPr lang="it-IT" dirty="0"/>
              <a:t>La </a:t>
            </a:r>
            <a:r>
              <a:rPr lang="it-IT" b="1" dirty="0"/>
              <a:t>rilevanza</a:t>
            </a:r>
            <a:r>
              <a:rPr lang="it-IT" dirty="0"/>
              <a:t>. Si riferisce all’appropriatezza degli obiettivi specifici inseriti nel programma rispetto ai problemi socio-economici da risolvere (</a:t>
            </a:r>
            <a:r>
              <a:rPr lang="it-IT" dirty="0">
                <a:solidFill>
                  <a:srgbClr val="FF0000"/>
                </a:solidFill>
              </a:rPr>
              <a:t>i bisogni</a:t>
            </a:r>
            <a:r>
              <a:rPr lang="it-IT" dirty="0"/>
              <a:t>). Questo criterio è fondamentale nella valutazione ex-ante per scegliere la migliore </a:t>
            </a:r>
            <a:r>
              <a:rPr lang="it-IT" dirty="0">
                <a:solidFill>
                  <a:srgbClr val="FF0000"/>
                </a:solidFill>
              </a:rPr>
              <a:t>strategia</a:t>
            </a:r>
            <a:r>
              <a:rPr lang="it-IT" dirty="0"/>
              <a:t> o migliorarne la qualità. Nella valutazione in itinere è importante per capire se il contesto socio-economico sta evolvendo nel modo atteso e qual è l’effetto di altri fattori, controllando per l’obiettivo specifico. </a:t>
            </a:r>
            <a:r>
              <a:rPr lang="it-IT" u="sng" dirty="0"/>
              <a:t>Domanda tipica</a:t>
            </a:r>
            <a:r>
              <a:rPr lang="it-IT" dirty="0"/>
              <a:t>: Quanto sono giustificati gli obiettivi del programma rispetto ai bisogni?</a:t>
            </a:r>
          </a:p>
          <a:p>
            <a:r>
              <a:rPr lang="it-IT" dirty="0"/>
              <a:t>L’</a:t>
            </a:r>
            <a:r>
              <a:rPr lang="it-IT" b="1" dirty="0"/>
              <a:t>efficacia</a:t>
            </a:r>
            <a:r>
              <a:rPr lang="it-IT" dirty="0"/>
              <a:t>. I criteri devono essere in grado di valutare se gli obiettivi formulati nel programma siano stati raggiunti. Anche qui ci si deve chiedere quanto appropriate siano le soluzioni scelte, quali sono state le difficoltà e quali i successi e l’effetto di fattori esterni. Qui si valuta l’impatto che può essere attribuito all’intervento. </a:t>
            </a:r>
            <a:r>
              <a:rPr lang="it-IT" u="sng" dirty="0"/>
              <a:t>Domande:</a:t>
            </a:r>
            <a:r>
              <a:rPr lang="it-IT" dirty="0"/>
              <a:t> Quanta parte degli obiettivi è stata raggiunta? Gli strumenti e gli interventi adottati hanno prodotto gli effetti attesi? Si sarebbero potuti ottener risultati migliori impiegando altri strumenti? Quali risultati sono stati realizzati?</a:t>
            </a:r>
          </a:p>
        </p:txBody>
      </p:sp>
      <p:sp>
        <p:nvSpPr>
          <p:cNvPr id="3" name="Segnaposto numero diapositiva 2">
            <a:extLst>
              <a:ext uri="{FF2B5EF4-FFF2-40B4-BE49-F238E27FC236}">
                <a16:creationId xmlns:a16="http://schemas.microsoft.com/office/drawing/2014/main" id="{AF9C6290-450B-49B7-82B6-2A75365EF0AA}"/>
              </a:ext>
            </a:extLst>
          </p:cNvPr>
          <p:cNvSpPr>
            <a:spLocks noGrp="1"/>
          </p:cNvSpPr>
          <p:nvPr>
            <p:ph type="sldNum" sz="quarter" idx="12"/>
          </p:nvPr>
        </p:nvSpPr>
        <p:spPr/>
        <p:txBody>
          <a:bodyPr/>
          <a:lstStyle/>
          <a:p>
            <a:fld id="{F7216446-8A82-42AB-88DB-297A75627E0A}" type="slidenum">
              <a:rPr lang="en-US" smtClean="0"/>
              <a:t>37</a:t>
            </a:fld>
            <a:endParaRPr lang="en-US"/>
          </a:p>
        </p:txBody>
      </p:sp>
    </p:spTree>
    <p:extLst>
      <p:ext uri="{BB962C8B-B14F-4D97-AF65-F5344CB8AC3E}">
        <p14:creationId xmlns:p14="http://schemas.microsoft.com/office/powerpoint/2010/main" val="25182308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6AEBE4-B893-48AB-B693-17A9755B20E3}"/>
              </a:ext>
            </a:extLst>
          </p:cNvPr>
          <p:cNvSpPr>
            <a:spLocks noGrp="1"/>
          </p:cNvSpPr>
          <p:nvPr>
            <p:ph type="title"/>
          </p:nvPr>
        </p:nvSpPr>
        <p:spPr/>
        <p:txBody>
          <a:bodyPr/>
          <a:lstStyle/>
          <a:p>
            <a:r>
              <a:rPr lang="it-IT" dirty="0"/>
              <a:t>I criteri di valutazione (commenti al grafico)</a:t>
            </a:r>
          </a:p>
        </p:txBody>
      </p:sp>
      <p:sp>
        <p:nvSpPr>
          <p:cNvPr id="3" name="Segnaposto contenuto 2">
            <a:extLst>
              <a:ext uri="{FF2B5EF4-FFF2-40B4-BE49-F238E27FC236}">
                <a16:creationId xmlns:a16="http://schemas.microsoft.com/office/drawing/2014/main" id="{9621451B-3B87-498A-87F4-28E526DE9C8C}"/>
              </a:ext>
            </a:extLst>
          </p:cNvPr>
          <p:cNvSpPr>
            <a:spLocks noGrp="1"/>
          </p:cNvSpPr>
          <p:nvPr>
            <p:ph idx="1"/>
          </p:nvPr>
        </p:nvSpPr>
        <p:spPr/>
        <p:txBody>
          <a:bodyPr>
            <a:normAutofit fontScale="85000" lnSpcReduction="10000"/>
          </a:bodyPr>
          <a:lstStyle/>
          <a:p>
            <a:r>
              <a:rPr lang="it-IT" dirty="0"/>
              <a:t>L’</a:t>
            </a:r>
            <a:r>
              <a:rPr lang="it-IT" b="1" dirty="0"/>
              <a:t>efficienza</a:t>
            </a:r>
            <a:r>
              <a:rPr lang="it-IT" dirty="0"/>
              <a:t>. Si confrontano i risultati effettivi e gli input o risorse impegnate (qui il sinonimo è minimizzazione dei costi) nella valutazione in itinere ed ex-post. </a:t>
            </a:r>
            <a:r>
              <a:rPr lang="it-IT" u="sng" dirty="0"/>
              <a:t>Domanda</a:t>
            </a:r>
            <a:r>
              <a:rPr lang="it-IT" dirty="0"/>
              <a:t>: Il risultato programmato è stato raggiunto al minimo costo?</a:t>
            </a:r>
          </a:p>
          <a:p>
            <a:r>
              <a:rPr lang="it-IT" b="1" dirty="0"/>
              <a:t>L’utilità o sostenibilità</a:t>
            </a:r>
            <a:r>
              <a:rPr lang="it-IT" dirty="0"/>
              <a:t>. Il criterio dell’utilità non fa riferimento agli obiettivi ufficiali del programma, ma è posto in relazione alla soddisfazione di bisogni economici e sociali, coinvolgendo anche parti terze nella valutazione che abbiano ottenuto un beneficio dall’intervento (stakeholder). La sostenibilità fa riferimento invece alla durata presumibile dell’effetto ottenuto rispetto al cambiamento istituzionale o socio-economico, più che riferirsi alla conservazione dell’ambiente per le generazioni future. </a:t>
            </a:r>
            <a:r>
              <a:rPr lang="it-IT" u="sng" dirty="0"/>
              <a:t>Domande</a:t>
            </a:r>
            <a:r>
              <a:rPr lang="it-IT" dirty="0"/>
              <a:t>:  (utilità) gli effetti attesi o inattesi sono stati giudicati </a:t>
            </a:r>
            <a:r>
              <a:rPr lang="it-IT" dirty="0" err="1"/>
              <a:t>soddisfacienti</a:t>
            </a:r>
            <a:r>
              <a:rPr lang="it-IT" dirty="0"/>
              <a:t> dai beneficiari diretti e indiretti? (sostenibilità) I risultati ottenuti, ivi compresi i cambiamenti istituzionali sono duraturi? Continueranno anche in assenza di fondi? Cosa rimane dell’intervento dopo 3 anni?</a:t>
            </a:r>
          </a:p>
          <a:p>
            <a:endParaRPr lang="it-IT" dirty="0"/>
          </a:p>
        </p:txBody>
      </p:sp>
      <p:sp>
        <p:nvSpPr>
          <p:cNvPr id="4" name="Segnaposto numero diapositiva 3">
            <a:extLst>
              <a:ext uri="{FF2B5EF4-FFF2-40B4-BE49-F238E27FC236}">
                <a16:creationId xmlns:a16="http://schemas.microsoft.com/office/drawing/2014/main" id="{231B2113-9AF3-4E7C-B35F-9AE03BE92BDD}"/>
              </a:ext>
            </a:extLst>
          </p:cNvPr>
          <p:cNvSpPr>
            <a:spLocks noGrp="1"/>
          </p:cNvSpPr>
          <p:nvPr>
            <p:ph type="sldNum" sz="quarter" idx="12"/>
          </p:nvPr>
        </p:nvSpPr>
        <p:spPr/>
        <p:txBody>
          <a:bodyPr/>
          <a:lstStyle/>
          <a:p>
            <a:fld id="{F7216446-8A82-42AB-88DB-297A75627E0A}" type="slidenum">
              <a:rPr lang="en-US" smtClean="0"/>
              <a:t>38</a:t>
            </a:fld>
            <a:endParaRPr lang="en-US"/>
          </a:p>
        </p:txBody>
      </p:sp>
    </p:spTree>
    <p:extLst>
      <p:ext uri="{BB962C8B-B14F-4D97-AF65-F5344CB8AC3E}">
        <p14:creationId xmlns:p14="http://schemas.microsoft.com/office/powerpoint/2010/main" val="22164015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 livelli di Valutazione e le tecniche relative</a:t>
            </a:r>
            <a:endParaRPr lang="en-US" dirty="0"/>
          </a:p>
        </p:txBody>
      </p:sp>
      <p:sp>
        <p:nvSpPr>
          <p:cNvPr id="9" name="Segnaposto contenuto 8"/>
          <p:cNvSpPr>
            <a:spLocks noGrp="1"/>
          </p:cNvSpPr>
          <p:nvPr>
            <p:ph idx="1"/>
          </p:nvPr>
        </p:nvSpPr>
        <p:spPr>
          <a:xfrm>
            <a:off x="2763774" y="4504659"/>
            <a:ext cx="6664452" cy="1841119"/>
          </a:xfrm>
        </p:spPr>
        <p:txBody>
          <a:bodyPr/>
          <a:lstStyle/>
          <a:p>
            <a:r>
              <a:rPr lang="it-IT" dirty="0"/>
              <a:t>Analisi Costi Benefici (ACB)</a:t>
            </a:r>
          </a:p>
          <a:p>
            <a:r>
              <a:rPr lang="it-IT" dirty="0"/>
              <a:t>Analisi Costi Ricavi (ACR)</a:t>
            </a:r>
          </a:p>
          <a:p>
            <a:r>
              <a:rPr lang="en-US" dirty="0" err="1"/>
              <a:t>Analisi</a:t>
            </a:r>
            <a:r>
              <a:rPr lang="en-US" dirty="0"/>
              <a:t> </a:t>
            </a:r>
            <a:r>
              <a:rPr lang="en-US" dirty="0" err="1"/>
              <a:t>Multicriterio-Multiobiettivo</a:t>
            </a:r>
            <a:r>
              <a:rPr lang="en-US" dirty="0"/>
              <a:t> (AMC)</a:t>
            </a:r>
          </a:p>
        </p:txBody>
      </p:sp>
      <p:sp>
        <p:nvSpPr>
          <p:cNvPr id="4" name="Callout con freccia in giù 3"/>
          <p:cNvSpPr/>
          <p:nvPr/>
        </p:nvSpPr>
        <p:spPr>
          <a:xfrm>
            <a:off x="1295400" y="2303336"/>
            <a:ext cx="1965960" cy="1061656"/>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t>Rilevanza/ Coerenza</a:t>
            </a:r>
          </a:p>
        </p:txBody>
      </p:sp>
      <p:sp>
        <p:nvSpPr>
          <p:cNvPr id="5" name="Callout con freccia in giù 4"/>
          <p:cNvSpPr/>
          <p:nvPr/>
        </p:nvSpPr>
        <p:spPr>
          <a:xfrm>
            <a:off x="8999220" y="2316694"/>
            <a:ext cx="1965960" cy="1061656"/>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t>Sostenibilità</a:t>
            </a:r>
          </a:p>
        </p:txBody>
      </p:sp>
      <p:sp>
        <p:nvSpPr>
          <p:cNvPr id="6" name="Callout con freccia in giù 5"/>
          <p:cNvSpPr/>
          <p:nvPr/>
        </p:nvSpPr>
        <p:spPr>
          <a:xfrm>
            <a:off x="3908842" y="2299527"/>
            <a:ext cx="1965960" cy="1061656"/>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t>Efficacia</a:t>
            </a:r>
            <a:endParaRPr lang="en-US" sz="2400" dirty="0"/>
          </a:p>
        </p:txBody>
      </p:sp>
      <p:sp>
        <p:nvSpPr>
          <p:cNvPr id="7" name="Callout con freccia in giù 6"/>
          <p:cNvSpPr/>
          <p:nvPr/>
        </p:nvSpPr>
        <p:spPr>
          <a:xfrm>
            <a:off x="6565828" y="2316694"/>
            <a:ext cx="1965960" cy="1061656"/>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t>Efficienza</a:t>
            </a:r>
            <a:endParaRPr lang="en-US" sz="2400" dirty="0"/>
          </a:p>
        </p:txBody>
      </p:sp>
      <p:sp>
        <p:nvSpPr>
          <p:cNvPr id="8" name="Segnaposto numero diapositiva 7"/>
          <p:cNvSpPr>
            <a:spLocks noGrp="1"/>
          </p:cNvSpPr>
          <p:nvPr>
            <p:ph type="sldNum" sz="quarter" idx="12"/>
          </p:nvPr>
        </p:nvSpPr>
        <p:spPr/>
        <p:txBody>
          <a:bodyPr/>
          <a:lstStyle/>
          <a:p>
            <a:fld id="{F7216446-8A82-42AB-88DB-297A75627E0A}" type="slidenum">
              <a:rPr lang="en-US" smtClean="0"/>
              <a:t>39</a:t>
            </a:fld>
            <a:endParaRPr lang="en-US"/>
          </a:p>
        </p:txBody>
      </p:sp>
      <p:sp>
        <p:nvSpPr>
          <p:cNvPr id="10" name="CasellaDiTesto 9"/>
          <p:cNvSpPr txBox="1"/>
          <p:nvPr/>
        </p:nvSpPr>
        <p:spPr>
          <a:xfrm>
            <a:off x="4942332" y="1540192"/>
            <a:ext cx="1472184" cy="58477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it-IT" sz="3200" dirty="0"/>
              <a:t>LIVELLI</a:t>
            </a:r>
            <a:endParaRPr lang="en-US" sz="3200" dirty="0"/>
          </a:p>
        </p:txBody>
      </p:sp>
      <p:sp>
        <p:nvSpPr>
          <p:cNvPr id="11" name="CasellaDiTesto 10"/>
          <p:cNvSpPr txBox="1"/>
          <p:nvPr/>
        </p:nvSpPr>
        <p:spPr>
          <a:xfrm>
            <a:off x="4754880" y="3628484"/>
            <a:ext cx="1847088" cy="58477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it-IT" sz="3200" dirty="0"/>
              <a:t>TECNICHE</a:t>
            </a:r>
            <a:endParaRPr lang="en-US" sz="3200" dirty="0"/>
          </a:p>
        </p:txBody>
      </p:sp>
    </p:spTree>
    <p:extLst>
      <p:ext uri="{BB962C8B-B14F-4D97-AF65-F5344CB8AC3E}">
        <p14:creationId xmlns:p14="http://schemas.microsoft.com/office/powerpoint/2010/main" val="548004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 se il problema fossero le istituzioni? I limiti dei trade-off del modello controllabile</a:t>
            </a:r>
            <a:endParaRPr lang="en-US" dirty="0"/>
          </a:p>
        </p:txBody>
      </p:sp>
      <p:sp>
        <p:nvSpPr>
          <p:cNvPr id="3" name="Segnaposto contenuto 2"/>
          <p:cNvSpPr>
            <a:spLocks noGrp="1"/>
          </p:cNvSpPr>
          <p:nvPr>
            <p:ph idx="1"/>
          </p:nvPr>
        </p:nvSpPr>
        <p:spPr/>
        <p:txBody>
          <a:bodyPr>
            <a:normAutofit fontScale="92500" lnSpcReduction="10000"/>
          </a:bodyPr>
          <a:lstStyle/>
          <a:p>
            <a:r>
              <a:rPr lang="it-IT" dirty="0"/>
              <a:t>Osservazione di problemi economici emersi negli anni ‘80 del ‘900: </a:t>
            </a:r>
          </a:p>
          <a:p>
            <a:pPr lvl="1"/>
            <a:r>
              <a:rPr lang="it-IT" dirty="0">
                <a:highlight>
                  <a:srgbClr val="FFFF00"/>
                </a:highlight>
              </a:rPr>
              <a:t>disoccupazione negli USA e in Europa più elevata</a:t>
            </a:r>
            <a:r>
              <a:rPr lang="it-IT" dirty="0"/>
              <a:t> e </a:t>
            </a:r>
            <a:r>
              <a:rPr lang="en-US" dirty="0"/>
              <a:t>con una </a:t>
            </a:r>
            <a:r>
              <a:rPr lang="en-US" dirty="0" err="1"/>
              <a:t>durata</a:t>
            </a:r>
            <a:r>
              <a:rPr lang="en-US" dirty="0"/>
              <a:t> molto </a:t>
            </a:r>
            <a:r>
              <a:rPr lang="en-US" dirty="0" err="1"/>
              <a:t>più</a:t>
            </a:r>
            <a:r>
              <a:rPr lang="en-US" dirty="0"/>
              <a:t> </a:t>
            </a:r>
            <a:r>
              <a:rPr lang="en-US" dirty="0" err="1"/>
              <a:t>prolungata</a:t>
            </a:r>
            <a:r>
              <a:rPr lang="en-US" dirty="0"/>
              <a:t> in Europa a causa </a:t>
            </a:r>
            <a:r>
              <a:rPr lang="en-US" dirty="0" err="1"/>
              <a:t>della</a:t>
            </a:r>
            <a:r>
              <a:rPr lang="en-US" dirty="0"/>
              <a:t> </a:t>
            </a:r>
            <a:r>
              <a:rPr lang="en-US" dirty="0" err="1"/>
              <a:t>presenza</a:t>
            </a:r>
            <a:r>
              <a:rPr lang="en-US" dirty="0"/>
              <a:t> di </a:t>
            </a:r>
            <a:r>
              <a:rPr lang="en-US" dirty="0" err="1"/>
              <a:t>istituzioni</a:t>
            </a:r>
            <a:r>
              <a:rPr lang="en-US" dirty="0"/>
              <a:t> del </a:t>
            </a:r>
            <a:r>
              <a:rPr lang="en-US" dirty="0" err="1"/>
              <a:t>mercato</a:t>
            </a:r>
            <a:r>
              <a:rPr lang="en-US" dirty="0"/>
              <a:t> del Lavoro molto diverse sui due </a:t>
            </a:r>
            <a:r>
              <a:rPr lang="en-US" dirty="0" err="1"/>
              <a:t>versanti</a:t>
            </a:r>
            <a:r>
              <a:rPr lang="en-US" dirty="0"/>
              <a:t> </a:t>
            </a:r>
            <a:r>
              <a:rPr lang="en-US" dirty="0" err="1"/>
              <a:t>dell’oceano</a:t>
            </a:r>
            <a:r>
              <a:rPr lang="en-US" dirty="0"/>
              <a:t> </a:t>
            </a:r>
            <a:r>
              <a:rPr lang="en-US" dirty="0" err="1"/>
              <a:t>Atlantico</a:t>
            </a:r>
            <a:endParaRPr lang="en-US" dirty="0"/>
          </a:p>
          <a:p>
            <a:pPr lvl="2"/>
            <a:r>
              <a:rPr lang="en-US" dirty="0" err="1"/>
              <a:t>Soluzione</a:t>
            </a:r>
            <a:r>
              <a:rPr lang="en-US" dirty="0"/>
              <a:t> </a:t>
            </a:r>
            <a:r>
              <a:rPr lang="en-US" dirty="0" err="1"/>
              <a:t>cambiare</a:t>
            </a:r>
            <a:r>
              <a:rPr lang="en-US" dirty="0"/>
              <a:t> le </a:t>
            </a:r>
            <a:r>
              <a:rPr lang="en-US" dirty="0" err="1"/>
              <a:t>regole</a:t>
            </a:r>
            <a:r>
              <a:rPr lang="en-US" dirty="0"/>
              <a:t> del </a:t>
            </a:r>
            <a:r>
              <a:rPr lang="en-US" dirty="0" err="1"/>
              <a:t>funzionamento</a:t>
            </a:r>
            <a:r>
              <a:rPr lang="en-US" dirty="0"/>
              <a:t> del </a:t>
            </a:r>
            <a:r>
              <a:rPr lang="en-US" dirty="0" err="1"/>
              <a:t>MdL</a:t>
            </a:r>
            <a:endParaRPr lang="en-US" dirty="0"/>
          </a:p>
          <a:p>
            <a:pPr lvl="1"/>
            <a:r>
              <a:rPr lang="it-IT" dirty="0"/>
              <a:t>I mercati </a:t>
            </a:r>
            <a:r>
              <a:rPr lang="it-IT" dirty="0">
                <a:highlight>
                  <a:srgbClr val="FFFF00"/>
                </a:highlight>
              </a:rPr>
              <a:t>finanziari troppo rigidi</a:t>
            </a:r>
            <a:r>
              <a:rPr lang="it-IT" dirty="0"/>
              <a:t>: i capitali non riescono a fluire tra i Paesi e a cogliere i rendimenti più elevati. </a:t>
            </a:r>
          </a:p>
          <a:p>
            <a:pPr lvl="2"/>
            <a:r>
              <a:rPr lang="it-IT" dirty="0"/>
              <a:t>Soluzione: L’eliminazione dei controlli sul credito, l’alleggerimento delle regolamentazioni sulla remunerazione dei depositi e la liberalizzazione dei movimenti di capitale possono risolvere </a:t>
            </a:r>
            <a:r>
              <a:rPr lang="it-IT" dirty="0" err="1"/>
              <a:t>quesi</a:t>
            </a:r>
            <a:r>
              <a:rPr lang="it-IT" dirty="0"/>
              <a:t> problemi, ma</a:t>
            </a:r>
          </a:p>
          <a:p>
            <a:pPr lvl="1"/>
            <a:r>
              <a:rPr lang="it-IT" dirty="0">
                <a:sym typeface="Symbol" panose="05050102010706020507" pitchFamily="18" charset="2"/>
              </a:rPr>
              <a:t> conseguenze: </a:t>
            </a:r>
          </a:p>
          <a:p>
            <a:pPr lvl="2"/>
            <a:r>
              <a:rPr lang="it-IT" dirty="0">
                <a:sym typeface="Symbol" panose="05050102010706020507" pitchFamily="18" charset="2"/>
              </a:rPr>
              <a:t>mercati del lavoro segmentati e atipicità contrattuale sui </a:t>
            </a:r>
            <a:r>
              <a:rPr lang="it-IT" dirty="0" err="1">
                <a:sym typeface="Symbol" panose="05050102010706020507" pitchFamily="18" charset="2"/>
              </a:rPr>
              <a:t>MdL</a:t>
            </a:r>
            <a:r>
              <a:rPr lang="it-IT" dirty="0">
                <a:sym typeface="Symbol" panose="05050102010706020507" pitchFamily="18" charset="2"/>
              </a:rPr>
              <a:t>  </a:t>
            </a:r>
          </a:p>
          <a:p>
            <a:pPr lvl="2"/>
            <a:r>
              <a:rPr lang="it-IT" dirty="0">
                <a:sym typeface="Symbol" panose="05050102010706020507" pitchFamily="18" charset="2"/>
              </a:rPr>
              <a:t>crollo dei mercati finanziari nel 2007 e profonda trasformazione dei canali di trasmissione della politica monetaria.</a:t>
            </a:r>
            <a:endParaRPr lang="en-US" dirty="0"/>
          </a:p>
        </p:txBody>
      </p:sp>
    </p:spTree>
    <p:extLst>
      <p:ext uri="{BB962C8B-B14F-4D97-AF65-F5344CB8AC3E}">
        <p14:creationId xmlns:p14="http://schemas.microsoft.com/office/powerpoint/2010/main" val="22356275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struttura delle misure e delle valutazioni</a:t>
            </a:r>
            <a:endParaRPr lang="en-US" dirty="0"/>
          </a:p>
        </p:txBody>
      </p:sp>
      <p:pic>
        <p:nvPicPr>
          <p:cNvPr id="4" name="Immagine 3"/>
          <p:cNvPicPr>
            <a:picLocks noChangeAspect="1"/>
          </p:cNvPicPr>
          <p:nvPr/>
        </p:nvPicPr>
        <p:blipFill>
          <a:blip r:embed="rId2"/>
          <a:stretch>
            <a:fillRect/>
          </a:stretch>
        </p:blipFill>
        <p:spPr>
          <a:xfrm>
            <a:off x="2071396" y="1379351"/>
            <a:ext cx="6766802" cy="5342123"/>
          </a:xfrm>
          <a:prstGeom prst="rect">
            <a:avLst/>
          </a:prstGeom>
        </p:spPr>
      </p:pic>
      <p:sp>
        <p:nvSpPr>
          <p:cNvPr id="5" name="Segnaposto numero diapositiva 4"/>
          <p:cNvSpPr>
            <a:spLocks noGrp="1"/>
          </p:cNvSpPr>
          <p:nvPr>
            <p:ph type="sldNum" sz="quarter" idx="12"/>
          </p:nvPr>
        </p:nvSpPr>
        <p:spPr/>
        <p:txBody>
          <a:bodyPr/>
          <a:lstStyle/>
          <a:p>
            <a:fld id="{F7216446-8A82-42AB-88DB-297A75627E0A}" type="slidenum">
              <a:rPr lang="en-US" smtClean="0"/>
              <a:t>40</a:t>
            </a:fld>
            <a:endParaRPr lang="en-US"/>
          </a:p>
        </p:txBody>
      </p:sp>
    </p:spTree>
    <p:extLst>
      <p:ext uri="{BB962C8B-B14F-4D97-AF65-F5344CB8AC3E}">
        <p14:creationId xmlns:p14="http://schemas.microsoft.com/office/powerpoint/2010/main" val="25732548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a:t>La programmazione europea: il decentramento per fasi</a:t>
            </a:r>
            <a:endParaRPr lang="en-US" dirty="0"/>
          </a:p>
        </p:txBody>
      </p:sp>
      <p:sp>
        <p:nvSpPr>
          <p:cNvPr id="4" name="Segnaposto contenuto 3"/>
          <p:cNvSpPr>
            <a:spLocks noGrp="1"/>
          </p:cNvSpPr>
          <p:nvPr>
            <p:ph idx="1"/>
          </p:nvPr>
        </p:nvSpPr>
        <p:spPr/>
        <p:txBody>
          <a:bodyPr/>
          <a:lstStyle/>
          <a:p>
            <a:r>
              <a:rPr lang="it-IT" dirty="0"/>
              <a:t>Gli </a:t>
            </a:r>
            <a:r>
              <a:rPr lang="it-IT" b="1" dirty="0"/>
              <a:t>obiettivi generali </a:t>
            </a:r>
            <a:r>
              <a:rPr lang="it-IT" dirty="0"/>
              <a:t>sono il fulcro dell’intervento e sono posti a </a:t>
            </a:r>
            <a:r>
              <a:rPr lang="it-IT" u="sng" dirty="0"/>
              <a:t>livello dell’UE </a:t>
            </a:r>
            <a:r>
              <a:rPr lang="it-IT" dirty="0"/>
              <a:t>o </a:t>
            </a:r>
            <a:r>
              <a:rPr lang="it-IT" u="sng" dirty="0"/>
              <a:t>al più nazionale</a:t>
            </a:r>
          </a:p>
          <a:p>
            <a:r>
              <a:rPr lang="it-IT" dirty="0"/>
              <a:t>I </a:t>
            </a:r>
            <a:r>
              <a:rPr lang="it-IT" b="1" dirty="0"/>
              <a:t>programmi operativi </a:t>
            </a:r>
            <a:r>
              <a:rPr lang="it-IT" dirty="0"/>
              <a:t>(o realizzazioni) sono declinati a </a:t>
            </a:r>
            <a:r>
              <a:rPr lang="it-IT" u="sng" dirty="0"/>
              <a:t>livello regionale</a:t>
            </a:r>
            <a:r>
              <a:rPr lang="it-IT" dirty="0"/>
              <a:t> e la loro attuazione a livello </a:t>
            </a:r>
            <a:r>
              <a:rPr lang="it-IT" u="sng" dirty="0"/>
              <a:t>sub-regionale</a:t>
            </a:r>
            <a:r>
              <a:rPr lang="it-IT" dirty="0"/>
              <a:t>: problemi di coordinamento</a:t>
            </a:r>
          </a:p>
          <a:p>
            <a:r>
              <a:rPr lang="it-IT" dirty="0"/>
              <a:t>La </a:t>
            </a:r>
            <a:r>
              <a:rPr lang="it-IT" b="1" dirty="0"/>
              <a:t>valutazione</a:t>
            </a:r>
            <a:r>
              <a:rPr lang="it-IT" dirty="0"/>
              <a:t> ha molteplici scopi, come già sottolineato in precedenza, non solo quelli di verificare gli effetti in senso allocativo (efficienza), di stabilizzazione (efficacia) e distributivo (coerenza/rilevanza e sostenibilità) e viene effettuata a tutti i livelli: UE, nazionale, regionale….</a:t>
            </a:r>
            <a:endParaRPr lang="en-US" dirty="0"/>
          </a:p>
        </p:txBody>
      </p:sp>
      <p:sp>
        <p:nvSpPr>
          <p:cNvPr id="5" name="Segnaposto numero diapositiva 4"/>
          <p:cNvSpPr>
            <a:spLocks noGrp="1"/>
          </p:cNvSpPr>
          <p:nvPr>
            <p:ph type="sldNum" sz="quarter" idx="12"/>
          </p:nvPr>
        </p:nvSpPr>
        <p:spPr/>
        <p:txBody>
          <a:bodyPr/>
          <a:lstStyle/>
          <a:p>
            <a:fld id="{F7216446-8A82-42AB-88DB-297A75627E0A}" type="slidenum">
              <a:rPr lang="en-US" smtClean="0"/>
              <a:t>41</a:t>
            </a:fld>
            <a:endParaRPr lang="en-US"/>
          </a:p>
        </p:txBody>
      </p:sp>
    </p:spTree>
    <p:extLst>
      <p:ext uri="{BB962C8B-B14F-4D97-AF65-F5344CB8AC3E}">
        <p14:creationId xmlns:p14="http://schemas.microsoft.com/office/powerpoint/2010/main" val="22345912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871ECF-6F2B-440D-B3DF-779A11B796F0}"/>
              </a:ext>
            </a:extLst>
          </p:cNvPr>
          <p:cNvSpPr>
            <a:spLocks noGrp="1"/>
          </p:cNvSpPr>
          <p:nvPr>
            <p:ph type="title"/>
          </p:nvPr>
        </p:nvSpPr>
        <p:spPr/>
        <p:txBody>
          <a:bodyPr/>
          <a:lstStyle/>
          <a:p>
            <a:r>
              <a:rPr lang="it-IT" dirty="0"/>
              <a:t>Criteri validi, ma metodi di valutazione che cambiano</a:t>
            </a:r>
          </a:p>
        </p:txBody>
      </p:sp>
      <p:sp>
        <p:nvSpPr>
          <p:cNvPr id="3" name="Segnaposto contenuto 2">
            <a:extLst>
              <a:ext uri="{FF2B5EF4-FFF2-40B4-BE49-F238E27FC236}">
                <a16:creationId xmlns:a16="http://schemas.microsoft.com/office/drawing/2014/main" id="{E2F8DEF5-1D33-4AA3-8AA1-27262CA18093}"/>
              </a:ext>
            </a:extLst>
          </p:cNvPr>
          <p:cNvSpPr>
            <a:spLocks noGrp="1"/>
          </p:cNvSpPr>
          <p:nvPr>
            <p:ph idx="1"/>
          </p:nvPr>
        </p:nvSpPr>
        <p:spPr/>
        <p:txBody>
          <a:bodyPr>
            <a:normAutofit/>
          </a:bodyPr>
          <a:lstStyle/>
          <a:p>
            <a:r>
              <a:rPr lang="it-IT" dirty="0"/>
              <a:t>Come già indicato in precedenza oggi i metodi di valutazione dell’efficacia ed efficienza degli interventi di PE a livello europeo si basano certamente su </a:t>
            </a:r>
          </a:p>
          <a:p>
            <a:pPr lvl="1"/>
            <a:r>
              <a:rPr lang="it-IT" dirty="0"/>
              <a:t>modelli di previsione e simulazione econometrica, ma anche</a:t>
            </a:r>
          </a:p>
          <a:p>
            <a:pPr lvl="1"/>
            <a:r>
              <a:rPr lang="it-IT" dirty="0"/>
              <a:t>sulla diffusione di indicatori che necessitano della predisposizione di banche dati e di metodi di analisi costi-benefici e costi-efficacia in primis, ma anche </a:t>
            </a:r>
          </a:p>
          <a:p>
            <a:pPr lvl="1"/>
            <a:r>
              <a:rPr lang="it-IT" dirty="0"/>
              <a:t>di modelli di valutazione controfattuale per la valutazione d’impatto</a:t>
            </a:r>
          </a:p>
        </p:txBody>
      </p:sp>
      <p:sp>
        <p:nvSpPr>
          <p:cNvPr id="4" name="Segnaposto numero diapositiva 3">
            <a:extLst>
              <a:ext uri="{FF2B5EF4-FFF2-40B4-BE49-F238E27FC236}">
                <a16:creationId xmlns:a16="http://schemas.microsoft.com/office/drawing/2014/main" id="{283E88EC-C52A-4B93-A618-38186292784D}"/>
              </a:ext>
            </a:extLst>
          </p:cNvPr>
          <p:cNvSpPr>
            <a:spLocks noGrp="1"/>
          </p:cNvSpPr>
          <p:nvPr>
            <p:ph type="sldNum" sz="quarter" idx="12"/>
          </p:nvPr>
        </p:nvSpPr>
        <p:spPr/>
        <p:txBody>
          <a:bodyPr/>
          <a:lstStyle/>
          <a:p>
            <a:fld id="{F7216446-8A82-42AB-88DB-297A75627E0A}" type="slidenum">
              <a:rPr lang="en-US" smtClean="0"/>
              <a:t>42</a:t>
            </a:fld>
            <a:endParaRPr lang="en-US"/>
          </a:p>
        </p:txBody>
      </p:sp>
    </p:spTree>
    <p:extLst>
      <p:ext uri="{BB962C8B-B14F-4D97-AF65-F5344CB8AC3E}">
        <p14:creationId xmlns:p14="http://schemas.microsoft.com/office/powerpoint/2010/main" val="22550417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8781403-93A1-4F84-9A75-4E7CC714DA5A}"/>
              </a:ext>
            </a:extLst>
          </p:cNvPr>
          <p:cNvSpPr>
            <a:spLocks noGrp="1"/>
          </p:cNvSpPr>
          <p:nvPr>
            <p:ph type="title"/>
          </p:nvPr>
        </p:nvSpPr>
        <p:spPr/>
        <p:txBody>
          <a:bodyPr/>
          <a:lstStyle/>
          <a:p>
            <a:r>
              <a:rPr lang="it-IT" dirty="0"/>
              <a:t>I documenti fondamentali e i dati UE</a:t>
            </a:r>
          </a:p>
        </p:txBody>
      </p:sp>
      <p:sp>
        <p:nvSpPr>
          <p:cNvPr id="3" name="Segnaposto contenuto 2">
            <a:extLst>
              <a:ext uri="{FF2B5EF4-FFF2-40B4-BE49-F238E27FC236}">
                <a16:creationId xmlns:a16="http://schemas.microsoft.com/office/drawing/2014/main" id="{9AA8BF60-9157-4AA4-84AF-43AA5D3085E4}"/>
              </a:ext>
            </a:extLst>
          </p:cNvPr>
          <p:cNvSpPr>
            <a:spLocks noGrp="1"/>
          </p:cNvSpPr>
          <p:nvPr>
            <p:ph idx="1"/>
          </p:nvPr>
        </p:nvSpPr>
        <p:spPr/>
        <p:txBody>
          <a:bodyPr>
            <a:normAutofit/>
          </a:bodyPr>
          <a:lstStyle/>
          <a:p>
            <a:r>
              <a:rPr lang="it-IT" dirty="0"/>
              <a:t>Nel sito della CE sulla valutazione del Programma 2014-20 si trova un documento di sintesi che serve da guida per la valutazione d’impatto della PE (dal 2004 basato sulla revisione del manuale/sito EVALSED) da cui abbiamo tratto i criteri: </a:t>
            </a:r>
            <a:r>
              <a:rPr lang="en-GB" dirty="0" err="1">
                <a:hlinkClick r:id="rId2"/>
              </a:rPr>
              <a:t>Evalsed</a:t>
            </a:r>
            <a:r>
              <a:rPr lang="en-GB" dirty="0">
                <a:hlinkClick r:id="rId2"/>
              </a:rPr>
              <a:t>, the resource for the Evaluation of Socio-Economic Development - Publications Office of the EU (europa.eu)</a:t>
            </a:r>
            <a:r>
              <a:rPr lang="en-GB" dirty="0"/>
              <a:t> </a:t>
            </a:r>
            <a:r>
              <a:rPr lang="it-IT" dirty="0"/>
              <a:t>e il </a:t>
            </a:r>
            <a:r>
              <a:rPr lang="en-US" dirty="0" err="1"/>
              <a:t>Portale</a:t>
            </a:r>
            <a:r>
              <a:rPr lang="en-US" dirty="0"/>
              <a:t> </a:t>
            </a:r>
            <a:r>
              <a:rPr lang="en-US" dirty="0" err="1"/>
              <a:t>dedicato</a:t>
            </a:r>
            <a:r>
              <a:rPr lang="en-US" dirty="0"/>
              <a:t> (</a:t>
            </a:r>
            <a:r>
              <a:rPr lang="en-US" dirty="0" err="1"/>
              <a:t>valutazione</a:t>
            </a:r>
            <a:r>
              <a:rPr lang="en-US" dirty="0"/>
              <a:t> ex-ante, in </a:t>
            </a:r>
            <a:r>
              <a:rPr lang="en-US" dirty="0" err="1"/>
              <a:t>itinere</a:t>
            </a:r>
            <a:r>
              <a:rPr lang="en-US" dirty="0"/>
              <a:t> ed ex-post): </a:t>
            </a:r>
            <a:r>
              <a:rPr lang="en-US" dirty="0">
                <a:hlinkClick r:id="rId3"/>
              </a:rPr>
              <a:t>https://ec.europa.eu/regional_policy/policy/evaluations/ec_en</a:t>
            </a:r>
            <a:endParaRPr lang="it-IT" dirty="0"/>
          </a:p>
          <a:p>
            <a:r>
              <a:rPr lang="it-IT" dirty="0"/>
              <a:t>Quello per la nuova </a:t>
            </a:r>
            <a:r>
              <a:rPr lang="it-IT" dirty="0">
                <a:hlinkClick r:id="rId4"/>
              </a:rPr>
              <a:t>programmazione 2021-2027</a:t>
            </a:r>
            <a:endParaRPr lang="it-IT" dirty="0"/>
          </a:p>
          <a:p>
            <a:r>
              <a:rPr lang="it-IT" dirty="0"/>
              <a:t>Che mette a disposizione anche un sito nel quale troviamo i dati: </a:t>
            </a:r>
            <a:r>
              <a:rPr lang="it-IT" dirty="0" err="1">
                <a:hlinkClick r:id="rId5"/>
              </a:rPr>
              <a:t>Cohesiondata</a:t>
            </a:r>
            <a:r>
              <a:rPr lang="it-IT" dirty="0"/>
              <a:t> anche per tutti i paesi e il rimando al </a:t>
            </a:r>
            <a:r>
              <a:rPr lang="en-US" dirty="0" err="1">
                <a:hlinkClick r:id="rId6"/>
              </a:rPr>
              <a:t>portale</a:t>
            </a:r>
            <a:r>
              <a:rPr lang="en-US" dirty="0">
                <a:hlinkClick r:id="rId6"/>
              </a:rPr>
              <a:t> </a:t>
            </a:r>
            <a:r>
              <a:rPr lang="en-US" dirty="0" err="1">
                <a:hlinkClick r:id="rId6"/>
              </a:rPr>
              <a:t>italiano</a:t>
            </a:r>
            <a:endParaRPr lang="it-IT" dirty="0"/>
          </a:p>
        </p:txBody>
      </p:sp>
      <p:sp>
        <p:nvSpPr>
          <p:cNvPr id="4" name="Segnaposto numero diapositiva 3">
            <a:extLst>
              <a:ext uri="{FF2B5EF4-FFF2-40B4-BE49-F238E27FC236}">
                <a16:creationId xmlns:a16="http://schemas.microsoft.com/office/drawing/2014/main" id="{2B7483C3-2273-46EE-A559-DB3A8F6B5212}"/>
              </a:ext>
            </a:extLst>
          </p:cNvPr>
          <p:cNvSpPr>
            <a:spLocks noGrp="1"/>
          </p:cNvSpPr>
          <p:nvPr>
            <p:ph type="sldNum" sz="quarter" idx="12"/>
          </p:nvPr>
        </p:nvSpPr>
        <p:spPr/>
        <p:txBody>
          <a:bodyPr/>
          <a:lstStyle/>
          <a:p>
            <a:fld id="{F7216446-8A82-42AB-88DB-297A75627E0A}" type="slidenum">
              <a:rPr lang="en-US" smtClean="0"/>
              <a:t>43</a:t>
            </a:fld>
            <a:endParaRPr lang="en-US"/>
          </a:p>
        </p:txBody>
      </p:sp>
    </p:spTree>
    <p:extLst>
      <p:ext uri="{BB962C8B-B14F-4D97-AF65-F5344CB8AC3E}">
        <p14:creationId xmlns:p14="http://schemas.microsoft.com/office/powerpoint/2010/main" val="15048442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ciclo programmazione-valutazione multilivello: il caso di un progetto di UNITS</a:t>
            </a:r>
            <a:endParaRPr lang="en-US" dirty="0"/>
          </a:p>
        </p:txBody>
      </p:sp>
      <p:sp>
        <p:nvSpPr>
          <p:cNvPr id="3" name="Segnaposto contenuto 2"/>
          <p:cNvSpPr>
            <a:spLocks noGrp="1"/>
          </p:cNvSpPr>
          <p:nvPr>
            <p:ph idx="1"/>
          </p:nvPr>
        </p:nvSpPr>
        <p:spPr/>
        <p:txBody>
          <a:bodyPr>
            <a:normAutofit fontScale="85000" lnSpcReduction="20000"/>
          </a:bodyPr>
          <a:lstStyle/>
          <a:p>
            <a:r>
              <a:rPr lang="it-IT" dirty="0"/>
              <a:t>Per avere un’idea dei progetti, dei dati e delle attività di monitoraggio è stato costituito un portale di riferimento per l’Italia a partire dalla programmazione 2007-2013: </a:t>
            </a:r>
            <a:r>
              <a:rPr lang="it-IT" dirty="0" err="1">
                <a:hlinkClick r:id="rId2"/>
              </a:rPr>
              <a:t>opencoesione</a:t>
            </a:r>
            <a:r>
              <a:rPr lang="it-IT" dirty="0"/>
              <a:t> (es. </a:t>
            </a:r>
            <a:r>
              <a:rPr lang="it-IT" dirty="0">
                <a:hlinkClick r:id="rId3"/>
              </a:rPr>
              <a:t>Integrazione migranti </a:t>
            </a:r>
            <a:r>
              <a:rPr lang="it-IT" dirty="0"/>
              <a:t>–(Fondo  </a:t>
            </a:r>
            <a:r>
              <a:rPr lang="it-IT" dirty="0">
                <a:hlinkClick r:id="rId4"/>
              </a:rPr>
              <a:t>FAMI</a:t>
            </a:r>
            <a:r>
              <a:rPr lang="it-IT" dirty="0"/>
              <a:t>). Esperienza di </a:t>
            </a:r>
            <a:r>
              <a:rPr lang="it-IT" dirty="0" err="1"/>
              <a:t>UniTS</a:t>
            </a:r>
            <a:r>
              <a:rPr lang="it-IT" dirty="0"/>
              <a:t>: </a:t>
            </a:r>
            <a:r>
              <a:rPr lang="it-IT" dirty="0">
                <a:hlinkClick r:id="rId5"/>
              </a:rPr>
              <a:t>CIMCS</a:t>
            </a:r>
            <a:r>
              <a:rPr lang="it-IT" dirty="0"/>
              <a:t> e </a:t>
            </a:r>
            <a:r>
              <a:rPr lang="it-IT" dirty="0">
                <a:hlinkClick r:id="rId6"/>
              </a:rPr>
              <a:t>risultati</a:t>
            </a:r>
            <a:endParaRPr lang="it-IT" dirty="0"/>
          </a:p>
          <a:p>
            <a:r>
              <a:rPr lang="it-IT" dirty="0"/>
              <a:t>Riassumendo: La valutazione delle politiche europee è stata basata inizialmente su un legame stretto tra programmazione e valutazione, così è necessaria una valutazione ex-ante per identificare la corrispondenza di piani, programmi e interventi, delle strategie e degli obiettivi individuati al contesto di riferimento. Inoltre occorre indicare l’impatto atteso dell’intervento con una quantificazione dei risultati previsti (Regolamento UE 1260/1999).</a:t>
            </a:r>
          </a:p>
          <a:p>
            <a:r>
              <a:rPr lang="it-IT" dirty="0"/>
              <a:t>Gli indicatori sono elencati in dettaglio, come visto anche nel sito italiano di </a:t>
            </a:r>
            <a:r>
              <a:rPr lang="it-IT" dirty="0" err="1"/>
              <a:t>Opencoesione</a:t>
            </a:r>
            <a:endParaRPr lang="it-IT" dirty="0"/>
          </a:p>
          <a:p>
            <a:r>
              <a:rPr lang="it-IT" dirty="0"/>
              <a:t>La programmazione europea prevede la negoziazione e il partenariato, quindi una molteplicità di co-decisori che contribuiscono ad arricchire la conoscenza dei territori.</a:t>
            </a:r>
          </a:p>
          <a:p>
            <a:endParaRPr lang="en-US" dirty="0"/>
          </a:p>
        </p:txBody>
      </p:sp>
      <p:sp>
        <p:nvSpPr>
          <p:cNvPr id="5" name="Segnaposto numero diapositiva 4"/>
          <p:cNvSpPr>
            <a:spLocks noGrp="1"/>
          </p:cNvSpPr>
          <p:nvPr>
            <p:ph type="sldNum" sz="quarter" idx="12"/>
          </p:nvPr>
        </p:nvSpPr>
        <p:spPr/>
        <p:txBody>
          <a:bodyPr/>
          <a:lstStyle/>
          <a:p>
            <a:fld id="{F7216446-8A82-42AB-88DB-297A75627E0A}" type="slidenum">
              <a:rPr lang="en-US" smtClean="0"/>
              <a:t>44</a:t>
            </a:fld>
            <a:endParaRPr lang="en-US"/>
          </a:p>
        </p:txBody>
      </p:sp>
    </p:spTree>
    <p:extLst>
      <p:ext uri="{BB962C8B-B14F-4D97-AF65-F5344CB8AC3E}">
        <p14:creationId xmlns:p14="http://schemas.microsoft.com/office/powerpoint/2010/main" val="38951816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96766F41-B797-4AA2-BACF-19B12182631D}"/>
              </a:ext>
            </a:extLst>
          </p:cNvPr>
          <p:cNvSpPr>
            <a:spLocks noGrp="1"/>
          </p:cNvSpPr>
          <p:nvPr>
            <p:ph type="title"/>
          </p:nvPr>
        </p:nvSpPr>
        <p:spPr/>
        <p:txBody>
          <a:bodyPr/>
          <a:lstStyle/>
          <a:p>
            <a:r>
              <a:rPr lang="it-IT" dirty="0"/>
              <a:t>Dalla coesione alla crescita economica</a:t>
            </a:r>
            <a:endParaRPr lang="en-GB" dirty="0"/>
          </a:p>
        </p:txBody>
      </p:sp>
      <p:sp>
        <p:nvSpPr>
          <p:cNvPr id="6" name="Segnaposto testo 5">
            <a:extLst>
              <a:ext uri="{FF2B5EF4-FFF2-40B4-BE49-F238E27FC236}">
                <a16:creationId xmlns:a16="http://schemas.microsoft.com/office/drawing/2014/main" id="{AE0EDB3A-6361-4231-AE08-2CC0E3675360}"/>
              </a:ext>
            </a:extLst>
          </p:cNvPr>
          <p:cNvSpPr>
            <a:spLocks noGrp="1"/>
          </p:cNvSpPr>
          <p:nvPr>
            <p:ph type="body" idx="1"/>
          </p:nvPr>
        </p:nvSpPr>
        <p:spPr/>
        <p:txBody>
          <a:bodyPr/>
          <a:lstStyle/>
          <a:p>
            <a:r>
              <a:rPr lang="it-IT" dirty="0"/>
              <a:t>Come misurare l’efficacia delle politiche allocative di coesione sulla convergenza economica tra Paesi UE? Qualche indicatore di sintesi</a:t>
            </a:r>
            <a:endParaRPr lang="en-GB" dirty="0"/>
          </a:p>
        </p:txBody>
      </p:sp>
      <p:sp>
        <p:nvSpPr>
          <p:cNvPr id="4" name="Segnaposto numero diapositiva 3">
            <a:extLst>
              <a:ext uri="{FF2B5EF4-FFF2-40B4-BE49-F238E27FC236}">
                <a16:creationId xmlns:a16="http://schemas.microsoft.com/office/drawing/2014/main" id="{41F7F27A-45AE-4C73-95F5-F96088706E18}"/>
              </a:ext>
            </a:extLst>
          </p:cNvPr>
          <p:cNvSpPr>
            <a:spLocks noGrp="1"/>
          </p:cNvSpPr>
          <p:nvPr>
            <p:ph type="sldNum" sz="quarter" idx="12"/>
          </p:nvPr>
        </p:nvSpPr>
        <p:spPr/>
        <p:txBody>
          <a:bodyPr/>
          <a:lstStyle/>
          <a:p>
            <a:fld id="{F7216446-8A82-42AB-88DB-297A75627E0A}" type="slidenum">
              <a:rPr lang="en-US" smtClean="0"/>
              <a:t>45</a:t>
            </a:fld>
            <a:endParaRPr lang="en-US"/>
          </a:p>
        </p:txBody>
      </p:sp>
    </p:spTree>
    <p:extLst>
      <p:ext uri="{BB962C8B-B14F-4D97-AF65-F5344CB8AC3E}">
        <p14:creationId xmlns:p14="http://schemas.microsoft.com/office/powerpoint/2010/main" val="24914549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12D7E813-BB39-407B-9BDE-5DC00A561626}"/>
              </a:ext>
            </a:extLst>
          </p:cNvPr>
          <p:cNvSpPr>
            <a:spLocks noGrp="1"/>
          </p:cNvSpPr>
          <p:nvPr>
            <p:ph type="title"/>
          </p:nvPr>
        </p:nvSpPr>
        <p:spPr/>
        <p:txBody>
          <a:bodyPr/>
          <a:lstStyle/>
          <a:p>
            <a:r>
              <a:rPr lang="it-IT" dirty="0"/>
              <a:t>Le politiche per la crescita economica</a:t>
            </a:r>
            <a:endParaRPr lang="en-GB" dirty="0"/>
          </a:p>
        </p:txBody>
      </p:sp>
      <p:sp>
        <p:nvSpPr>
          <p:cNvPr id="6" name="Segnaposto contenuto 5">
            <a:extLst>
              <a:ext uri="{FF2B5EF4-FFF2-40B4-BE49-F238E27FC236}">
                <a16:creationId xmlns:a16="http://schemas.microsoft.com/office/drawing/2014/main" id="{E5E548F7-A90C-446E-A2C1-B2E1F4465D53}"/>
              </a:ext>
            </a:extLst>
          </p:cNvPr>
          <p:cNvSpPr>
            <a:spLocks noGrp="1"/>
          </p:cNvSpPr>
          <p:nvPr>
            <p:ph idx="1"/>
          </p:nvPr>
        </p:nvSpPr>
        <p:spPr/>
        <p:txBody>
          <a:bodyPr>
            <a:normAutofit fontScale="92500"/>
          </a:bodyPr>
          <a:lstStyle/>
          <a:p>
            <a:r>
              <a:rPr lang="it-IT" dirty="0"/>
              <a:t>L’orizzonte temporale rispetto al quale operano queste politiche è piuttosto lungo (6-10 anni), ecco perché il ciclo di programmazione europeo è di 7 anni (con valutazioni che si concludono nei 3 anni successivi)</a:t>
            </a:r>
          </a:p>
          <a:p>
            <a:r>
              <a:rPr lang="it-IT" dirty="0"/>
              <a:t>Obiettivi: </a:t>
            </a:r>
          </a:p>
          <a:p>
            <a:pPr lvl="1"/>
            <a:r>
              <a:rPr lang="it-IT" dirty="0"/>
              <a:t>Accrescere il capitale umano (aumento della spesa per istruzione e miglioramento dell’efficacia ed efficienza in fase di valutazione)</a:t>
            </a:r>
          </a:p>
          <a:p>
            <a:pPr lvl="1"/>
            <a:r>
              <a:rPr lang="it-IT" dirty="0"/>
              <a:t>Aumento della forza lavoro (politiche migratorie)</a:t>
            </a:r>
          </a:p>
          <a:p>
            <a:pPr lvl="1"/>
            <a:r>
              <a:rPr lang="it-IT" dirty="0"/>
              <a:t>Aumento della PTF (produttività totale dei fattori) con aumento della spesa in R&amp;S</a:t>
            </a:r>
          </a:p>
          <a:p>
            <a:pPr lvl="1"/>
            <a:r>
              <a:rPr lang="it-IT" dirty="0"/>
              <a:t>Aumento della concorrenza nei mercati (regole e globalizzazione)</a:t>
            </a:r>
          </a:p>
          <a:p>
            <a:pPr lvl="1"/>
            <a:r>
              <a:rPr lang="it-IT" dirty="0"/>
              <a:t>Aumento degli investimenti pubblici in infrastrutture (trasporto, reti telematiche, ecc.)</a:t>
            </a:r>
            <a:endParaRPr lang="en-GB" dirty="0"/>
          </a:p>
        </p:txBody>
      </p:sp>
      <p:sp>
        <p:nvSpPr>
          <p:cNvPr id="4" name="Segnaposto numero diapositiva 3">
            <a:extLst>
              <a:ext uri="{FF2B5EF4-FFF2-40B4-BE49-F238E27FC236}">
                <a16:creationId xmlns:a16="http://schemas.microsoft.com/office/drawing/2014/main" id="{5A4CD054-1F5D-4F92-A1F1-59BBF1F38A73}"/>
              </a:ext>
            </a:extLst>
          </p:cNvPr>
          <p:cNvSpPr>
            <a:spLocks noGrp="1"/>
          </p:cNvSpPr>
          <p:nvPr>
            <p:ph type="sldNum" sz="quarter" idx="12"/>
          </p:nvPr>
        </p:nvSpPr>
        <p:spPr/>
        <p:txBody>
          <a:bodyPr/>
          <a:lstStyle/>
          <a:p>
            <a:fld id="{F7216446-8A82-42AB-88DB-297A75627E0A}" type="slidenum">
              <a:rPr lang="en-US" smtClean="0"/>
              <a:t>46</a:t>
            </a:fld>
            <a:endParaRPr lang="en-US"/>
          </a:p>
        </p:txBody>
      </p:sp>
    </p:spTree>
    <p:extLst>
      <p:ext uri="{BB962C8B-B14F-4D97-AF65-F5344CB8AC3E}">
        <p14:creationId xmlns:p14="http://schemas.microsoft.com/office/powerpoint/2010/main" val="36647222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C46A4B-1DCA-460A-8BCC-7352BDF5F317}"/>
              </a:ext>
            </a:extLst>
          </p:cNvPr>
          <p:cNvSpPr>
            <a:spLocks noGrp="1"/>
          </p:cNvSpPr>
          <p:nvPr>
            <p:ph type="title"/>
          </p:nvPr>
        </p:nvSpPr>
        <p:spPr/>
        <p:txBody>
          <a:bodyPr/>
          <a:lstStyle/>
          <a:p>
            <a:r>
              <a:rPr lang="it-IT" dirty="0"/>
              <a:t>Gli obiettivi e strumenti della Politica UE per la crescita</a:t>
            </a:r>
            <a:endParaRPr lang="en-GB" dirty="0"/>
          </a:p>
        </p:txBody>
      </p:sp>
      <p:sp>
        <p:nvSpPr>
          <p:cNvPr id="3" name="Segnaposto contenuto 2">
            <a:extLst>
              <a:ext uri="{FF2B5EF4-FFF2-40B4-BE49-F238E27FC236}">
                <a16:creationId xmlns:a16="http://schemas.microsoft.com/office/drawing/2014/main" id="{8C5A8C46-A232-4894-AC71-402A630F7327}"/>
              </a:ext>
            </a:extLst>
          </p:cNvPr>
          <p:cNvSpPr>
            <a:spLocks noGrp="1"/>
          </p:cNvSpPr>
          <p:nvPr>
            <p:ph idx="1"/>
          </p:nvPr>
        </p:nvSpPr>
        <p:spPr/>
        <p:txBody>
          <a:bodyPr>
            <a:normAutofit fontScale="92500" lnSpcReduction="10000"/>
          </a:bodyPr>
          <a:lstStyle/>
          <a:p>
            <a:r>
              <a:rPr lang="it-IT" dirty="0"/>
              <a:t>Le </a:t>
            </a:r>
            <a:r>
              <a:rPr lang="it-IT" dirty="0">
                <a:hlinkClick r:id="rId2"/>
              </a:rPr>
              <a:t>strategie europee per la crescita </a:t>
            </a:r>
            <a:r>
              <a:rPr lang="it-IT" dirty="0"/>
              <a:t>sono affidate alla </a:t>
            </a:r>
            <a:r>
              <a:rPr lang="it-IT" dirty="0">
                <a:hlinkClick r:id="rId3"/>
              </a:rPr>
              <a:t>DG GROW </a:t>
            </a:r>
            <a:r>
              <a:rPr lang="it-IT" dirty="0"/>
              <a:t>che si occupa di quello che viene definito «il mercato interno europeo», con 2 Obiettivi generali:</a:t>
            </a:r>
          </a:p>
          <a:p>
            <a:pPr lvl="1"/>
            <a:r>
              <a:rPr lang="it-IT" b="1" dirty="0"/>
              <a:t>Un’Europa adatta all’era digitale</a:t>
            </a:r>
          </a:p>
          <a:p>
            <a:pPr lvl="1"/>
            <a:r>
              <a:rPr lang="it-IT" b="1" dirty="0"/>
              <a:t>Un accordo verde per l’Europa (Green Deal</a:t>
            </a:r>
            <a:r>
              <a:rPr lang="it-IT" dirty="0"/>
              <a:t>)</a:t>
            </a:r>
          </a:p>
          <a:p>
            <a:r>
              <a:rPr lang="it-IT" dirty="0"/>
              <a:t>All’interno del documento per il periodo 2020-2024 sono indicati tutti i singoli sotto-obiettivi con i relativi target 2024 e gli indicatori di monitoraggio che riguardano principalmente i risultati conseguiti</a:t>
            </a:r>
          </a:p>
          <a:p>
            <a:pPr lvl="1"/>
            <a:r>
              <a:rPr lang="it-IT" dirty="0"/>
              <a:t>La quota di PMI che vendono online oltre i confini nazionali (crescita PMI)</a:t>
            </a:r>
          </a:p>
          <a:p>
            <a:pPr lvl="1"/>
            <a:r>
              <a:rPr lang="it-IT" dirty="0"/>
              <a:t>Durata media delle procedure di infrazione di competenza della DG GROW (miglioramento delle regole)</a:t>
            </a:r>
          </a:p>
          <a:p>
            <a:pPr lvl="1"/>
            <a:r>
              <a:rPr lang="it-IT" dirty="0"/>
              <a:t>Quota di materiale di scarto recuperato e reimmesso nell'economia (economia circolare) – Innovazione verde</a:t>
            </a:r>
          </a:p>
          <a:p>
            <a:pPr lvl="1"/>
            <a:endParaRPr lang="it-IT" dirty="0"/>
          </a:p>
          <a:p>
            <a:pPr lvl="1"/>
            <a:endParaRPr lang="en-GB" dirty="0"/>
          </a:p>
        </p:txBody>
      </p:sp>
      <p:sp>
        <p:nvSpPr>
          <p:cNvPr id="4" name="Segnaposto numero diapositiva 3">
            <a:extLst>
              <a:ext uri="{FF2B5EF4-FFF2-40B4-BE49-F238E27FC236}">
                <a16:creationId xmlns:a16="http://schemas.microsoft.com/office/drawing/2014/main" id="{37C08CA1-DBA8-4A6A-9007-4A786FBC82A6}"/>
              </a:ext>
            </a:extLst>
          </p:cNvPr>
          <p:cNvSpPr>
            <a:spLocks noGrp="1"/>
          </p:cNvSpPr>
          <p:nvPr>
            <p:ph type="sldNum" sz="quarter" idx="12"/>
          </p:nvPr>
        </p:nvSpPr>
        <p:spPr/>
        <p:txBody>
          <a:bodyPr/>
          <a:lstStyle/>
          <a:p>
            <a:fld id="{F7216446-8A82-42AB-88DB-297A75627E0A}" type="slidenum">
              <a:rPr lang="en-US" smtClean="0"/>
              <a:t>47</a:t>
            </a:fld>
            <a:endParaRPr lang="en-US"/>
          </a:p>
        </p:txBody>
      </p:sp>
    </p:spTree>
    <p:extLst>
      <p:ext uri="{BB962C8B-B14F-4D97-AF65-F5344CB8AC3E}">
        <p14:creationId xmlns:p14="http://schemas.microsoft.com/office/powerpoint/2010/main" val="25246767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2F0E5DE-F9D2-469A-8E3B-3DDF686BF672}"/>
              </a:ext>
            </a:extLst>
          </p:cNvPr>
          <p:cNvSpPr>
            <a:spLocks noGrp="1"/>
          </p:cNvSpPr>
          <p:nvPr>
            <p:ph type="title"/>
          </p:nvPr>
        </p:nvSpPr>
        <p:spPr/>
        <p:txBody>
          <a:bodyPr/>
          <a:lstStyle/>
          <a:p>
            <a:r>
              <a:rPr lang="it-IT" dirty="0"/>
              <a:t>Una possibile misura di sintesi macro: gli indicatori della convergenza</a:t>
            </a:r>
          </a:p>
        </p:txBody>
      </p:sp>
      <p:sp>
        <p:nvSpPr>
          <p:cNvPr id="3" name="Segnaposto contenuto 2">
            <a:extLst>
              <a:ext uri="{FF2B5EF4-FFF2-40B4-BE49-F238E27FC236}">
                <a16:creationId xmlns:a16="http://schemas.microsoft.com/office/drawing/2014/main" id="{8589896A-A04F-41E8-B0F6-827DD1B561D0}"/>
              </a:ext>
            </a:extLst>
          </p:cNvPr>
          <p:cNvSpPr>
            <a:spLocks noGrp="1"/>
          </p:cNvSpPr>
          <p:nvPr>
            <p:ph idx="1"/>
          </p:nvPr>
        </p:nvSpPr>
        <p:spPr/>
        <p:txBody>
          <a:bodyPr/>
          <a:lstStyle/>
          <a:p>
            <a:r>
              <a:rPr lang="it-IT" dirty="0"/>
              <a:t>L’insuccesso o il successo delle politiche di spesa/investimento europee sono spesso oggetto di analisi nelle ricerche regionali e nelle pubblicazioni sulla crescita delle regioni europee</a:t>
            </a:r>
          </a:p>
          <a:p>
            <a:r>
              <a:rPr lang="it-IT" dirty="0"/>
              <a:t>Tali pubblicazioni fanno riferimento in modo sintetico a due indicatori statistici che avete visto in altri corsi molto probabilmente (statistica?), vale a dire i concetti di dispersione e di correlazione…</a:t>
            </a:r>
          </a:p>
          <a:p>
            <a:r>
              <a:rPr lang="it-IT" dirty="0"/>
              <a:t>La dispersione dei redditi </a:t>
            </a:r>
            <a:r>
              <a:rPr lang="it-IT" dirty="0" err="1"/>
              <a:t>procapite</a:t>
            </a:r>
            <a:r>
              <a:rPr lang="it-IT" dirty="0"/>
              <a:t> (</a:t>
            </a:r>
            <a:r>
              <a:rPr lang="el-GR" b="1" dirty="0">
                <a:latin typeface="Calibri" panose="020F0502020204030204" pitchFamily="34" charset="0"/>
                <a:cs typeface="Calibri" panose="020F0502020204030204" pitchFamily="34" charset="0"/>
              </a:rPr>
              <a:t>σ</a:t>
            </a:r>
            <a:r>
              <a:rPr lang="it-IT" dirty="0">
                <a:latin typeface="Calibri" panose="020F0502020204030204" pitchFamily="34" charset="0"/>
                <a:cs typeface="Calibri" panose="020F0502020204030204" pitchFamily="34" charset="0"/>
              </a:rPr>
              <a:t>) e la correlazione (</a:t>
            </a:r>
            <a:r>
              <a:rPr lang="el-GR" b="1" dirty="0">
                <a:latin typeface="Calibri" panose="020F0502020204030204" pitchFamily="34" charset="0"/>
                <a:cs typeface="Calibri" panose="020F0502020204030204" pitchFamily="34" charset="0"/>
              </a:rPr>
              <a:t>β</a:t>
            </a:r>
            <a:r>
              <a:rPr lang="it-IT" dirty="0">
                <a:latin typeface="Calibri" panose="020F0502020204030204" pitchFamily="34" charset="0"/>
                <a:cs typeface="Calibri" panose="020F0502020204030204" pitchFamily="34" charset="0"/>
              </a:rPr>
              <a:t>) tra livello di reddito prima dell’intervento e la sua variazione in un periodo di tempo. Qui il periodo è riferito ai piani di intervento europei (7 anni)</a:t>
            </a:r>
            <a:endParaRPr lang="it-IT" dirty="0"/>
          </a:p>
        </p:txBody>
      </p:sp>
      <p:sp>
        <p:nvSpPr>
          <p:cNvPr id="4" name="Segnaposto numero diapositiva 3">
            <a:extLst>
              <a:ext uri="{FF2B5EF4-FFF2-40B4-BE49-F238E27FC236}">
                <a16:creationId xmlns:a16="http://schemas.microsoft.com/office/drawing/2014/main" id="{CE0EE430-024F-40EF-B311-E43883B27073}"/>
              </a:ext>
            </a:extLst>
          </p:cNvPr>
          <p:cNvSpPr>
            <a:spLocks noGrp="1"/>
          </p:cNvSpPr>
          <p:nvPr>
            <p:ph type="sldNum" sz="quarter" idx="12"/>
          </p:nvPr>
        </p:nvSpPr>
        <p:spPr/>
        <p:txBody>
          <a:bodyPr/>
          <a:lstStyle/>
          <a:p>
            <a:fld id="{F7216446-8A82-42AB-88DB-297A75627E0A}" type="slidenum">
              <a:rPr lang="en-US" smtClean="0"/>
              <a:t>48</a:t>
            </a:fld>
            <a:endParaRPr lang="en-US"/>
          </a:p>
        </p:txBody>
      </p:sp>
    </p:spTree>
    <p:extLst>
      <p:ext uri="{BB962C8B-B14F-4D97-AF65-F5344CB8AC3E}">
        <p14:creationId xmlns:p14="http://schemas.microsoft.com/office/powerpoint/2010/main" val="13627442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it-IT" altLang="it-IT" sz="3600" dirty="0"/>
              <a:t>Misurazione econometriche delle divergenze regionali</a:t>
            </a:r>
            <a:endParaRPr lang="en-US" altLang="it-IT" sz="3600" dirty="0"/>
          </a:p>
        </p:txBody>
      </p:sp>
      <p:sp>
        <p:nvSpPr>
          <p:cNvPr id="142339" name="Rectangle 3"/>
          <p:cNvSpPr>
            <a:spLocks noGrp="1" noChangeArrowheads="1"/>
          </p:cNvSpPr>
          <p:nvPr>
            <p:ph type="body" idx="1"/>
          </p:nvPr>
        </p:nvSpPr>
        <p:spPr bwMode="auto">
          <a:xfrm>
            <a:off x="1057656" y="1425362"/>
            <a:ext cx="10515600" cy="4351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it-IT" altLang="it-IT" sz="1800" dirty="0">
                <a:solidFill>
                  <a:srgbClr val="FF0000"/>
                </a:solidFill>
              </a:rPr>
              <a:t>Indicatori</a:t>
            </a:r>
            <a:r>
              <a:rPr lang="it-IT" altLang="it-IT" sz="1800" dirty="0"/>
              <a:t> per misurare la </a:t>
            </a:r>
            <a:r>
              <a:rPr lang="it-IT" altLang="it-IT" sz="1800" dirty="0">
                <a:solidFill>
                  <a:srgbClr val="7254E2"/>
                </a:solidFill>
              </a:rPr>
              <a:t>ineguale distribuzione regionale del PIL pro-capite</a:t>
            </a:r>
            <a:r>
              <a:rPr lang="it-IT" altLang="it-IT" sz="1800" dirty="0"/>
              <a:t>:</a:t>
            </a:r>
          </a:p>
          <a:p>
            <a:pPr eaLnBrk="1" hangingPunct="1"/>
            <a:r>
              <a:rPr lang="it-IT" altLang="it-IT" sz="1800" b="1" dirty="0"/>
              <a:t>andamento nel tempo </a:t>
            </a:r>
            <a:r>
              <a:rPr lang="it-IT" altLang="it-IT" sz="1800" dirty="0">
                <a:solidFill>
                  <a:srgbClr val="FF0000"/>
                </a:solidFill>
              </a:rPr>
              <a:t>dell’indice di dispersione</a:t>
            </a:r>
            <a:r>
              <a:rPr lang="it-IT" altLang="it-IT" sz="1800" dirty="0"/>
              <a:t> dei livelli di reddito pro-capite:</a:t>
            </a:r>
          </a:p>
          <a:p>
            <a:pPr lvl="1" eaLnBrk="1" hangingPunct="1"/>
            <a:r>
              <a:rPr lang="it-IT" altLang="it-IT" sz="1800" dirty="0"/>
              <a:t>Se lo </a:t>
            </a:r>
            <a:r>
              <a:rPr lang="it-IT" altLang="it-IT" sz="1800" dirty="0">
                <a:solidFill>
                  <a:srgbClr val="FF0000"/>
                </a:solidFill>
              </a:rPr>
              <a:t>scarto quadratico medio va diminuendo</a:t>
            </a:r>
            <a:r>
              <a:rPr lang="it-IT" altLang="it-IT" sz="1800" dirty="0"/>
              <a:t>, ciò vuol dire che le </a:t>
            </a:r>
            <a:r>
              <a:rPr lang="it-IT" altLang="it-IT" sz="1800" b="1" dirty="0"/>
              <a:t>differenze</a:t>
            </a:r>
            <a:r>
              <a:rPr lang="it-IT" altLang="it-IT" sz="1800" dirty="0"/>
              <a:t> tra le regioni si stanno </a:t>
            </a:r>
            <a:r>
              <a:rPr lang="it-IT" altLang="it-IT" sz="1800" b="1" dirty="0"/>
              <a:t>assottigliando</a:t>
            </a:r>
            <a:r>
              <a:rPr lang="it-IT" altLang="it-IT" sz="1800" dirty="0"/>
              <a:t>; viceversa se lo </a:t>
            </a:r>
            <a:r>
              <a:rPr lang="it-IT" altLang="it-IT" sz="1800" b="1" dirty="0"/>
              <a:t>scarto quadratico medio aumenta</a:t>
            </a:r>
            <a:r>
              <a:rPr lang="it-IT" altLang="it-IT" sz="1800" dirty="0"/>
              <a:t>, le differenze si stanno </a:t>
            </a:r>
            <a:r>
              <a:rPr lang="it-IT" altLang="it-IT" sz="1800" b="1" dirty="0"/>
              <a:t>ampliando</a:t>
            </a:r>
            <a:r>
              <a:rPr lang="it-IT" altLang="it-IT" sz="1800" dirty="0"/>
              <a:t>. Quando i valori dello scarto quadratico medio dei livelli di reddito pro-capite diminuiscono nel tempo, si dice che vi è </a:t>
            </a:r>
            <a:r>
              <a:rPr lang="it-IT" altLang="it-IT" sz="1800" b="1" dirty="0">
                <a:solidFill>
                  <a:srgbClr val="FF0000"/>
                </a:solidFill>
              </a:rPr>
              <a:t>sigma-convergenza (</a:t>
            </a:r>
            <a:r>
              <a:rPr lang="el-GR" altLang="it-IT" sz="1800" b="1" dirty="0">
                <a:solidFill>
                  <a:srgbClr val="FF0000"/>
                </a:solidFill>
                <a:latin typeface="Calibri" panose="020F0502020204030204" pitchFamily="34" charset="0"/>
                <a:cs typeface="Calibri" panose="020F0502020204030204" pitchFamily="34" charset="0"/>
              </a:rPr>
              <a:t>σ</a:t>
            </a:r>
            <a:r>
              <a:rPr lang="it-IT" altLang="it-IT" sz="1800" b="1" dirty="0">
                <a:solidFill>
                  <a:srgbClr val="FF0000"/>
                </a:solidFill>
                <a:latin typeface="Calibri" panose="020F0502020204030204" pitchFamily="34" charset="0"/>
                <a:cs typeface="Calibri" panose="020F0502020204030204" pitchFamily="34" charset="0"/>
              </a:rPr>
              <a:t>) </a:t>
            </a:r>
            <a:r>
              <a:rPr lang="it-IT" altLang="it-IT" sz="1800" b="1" dirty="0">
                <a:latin typeface="Calibri" panose="020F0502020204030204" pitchFamily="34" charset="0"/>
                <a:cs typeface="Calibri" panose="020F0502020204030204" pitchFamily="34" charset="0"/>
              </a:rPr>
              <a:t>o convergenza assoluta</a:t>
            </a:r>
            <a:r>
              <a:rPr lang="it-IT" altLang="it-IT" sz="1800" dirty="0"/>
              <a:t>.</a:t>
            </a:r>
          </a:p>
          <a:p>
            <a:pPr eaLnBrk="1" hangingPunct="1"/>
            <a:r>
              <a:rPr lang="it-IT" altLang="it-IT" sz="1800" dirty="0">
                <a:solidFill>
                  <a:srgbClr val="FF0000"/>
                </a:solidFill>
              </a:rPr>
              <a:t>Beta-convergenza o convergenza relativa o condizionale</a:t>
            </a:r>
            <a:r>
              <a:rPr lang="it-IT" altLang="it-IT" sz="1800" dirty="0"/>
              <a:t>:</a:t>
            </a:r>
          </a:p>
          <a:p>
            <a:pPr lvl="1" eaLnBrk="1" hangingPunct="1"/>
            <a:r>
              <a:rPr lang="it-IT" altLang="it-IT" sz="1800" dirty="0"/>
              <a:t>vi è convergenza in senso beta, all'interno di un gruppo di soggetti (in questo caso, regioni o Paesi) e </a:t>
            </a:r>
            <a:r>
              <a:rPr lang="it-IT" altLang="it-IT" sz="1800" b="1" dirty="0"/>
              <a:t>in un dato periodo di tempo</a:t>
            </a:r>
            <a:r>
              <a:rPr lang="it-IT" altLang="it-IT" sz="1800" dirty="0"/>
              <a:t>, se si manifesta una </a:t>
            </a:r>
            <a:r>
              <a:rPr lang="it-IT" altLang="it-IT" sz="1800" dirty="0">
                <a:solidFill>
                  <a:srgbClr val="7254E2"/>
                </a:solidFill>
              </a:rPr>
              <a:t>correlazione negativa </a:t>
            </a:r>
            <a:r>
              <a:rPr lang="it-IT" altLang="it-IT" sz="1800" dirty="0"/>
              <a:t>tra il </a:t>
            </a:r>
            <a:r>
              <a:rPr lang="it-IT" altLang="it-IT" sz="1800" b="1" dirty="0"/>
              <a:t>livello di partenza del reddito pro-capite  </a:t>
            </a:r>
            <a:r>
              <a:rPr lang="it-IT" altLang="it-IT" sz="1800" dirty="0"/>
              <a:t>e il suo </a:t>
            </a:r>
            <a:r>
              <a:rPr lang="it-IT" altLang="it-IT" sz="1800" dirty="0">
                <a:solidFill>
                  <a:srgbClr val="FF0000"/>
                </a:solidFill>
              </a:rPr>
              <a:t>successivo tasso di crescita</a:t>
            </a:r>
            <a:r>
              <a:rPr lang="it-IT" altLang="it-IT" sz="1800" dirty="0"/>
              <a:t>. La beta-convergenza vuol dire che crescono tendenzialmente in misura maggiore i redditi in quelle regioni nelle quali il livello di partenza è minore ed è necessaria per  la convergenza di tipo sigma. </a:t>
            </a:r>
            <a:endParaRPr lang="en-US" altLang="it-IT" sz="1800" dirty="0"/>
          </a:p>
        </p:txBody>
      </p:sp>
      <p:sp>
        <p:nvSpPr>
          <p:cNvPr id="5" name="Freccia in giù 4"/>
          <p:cNvSpPr/>
          <p:nvPr/>
        </p:nvSpPr>
        <p:spPr>
          <a:xfrm>
            <a:off x="3618076" y="4937630"/>
            <a:ext cx="130629" cy="1909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5637541" y="4937630"/>
            <a:ext cx="6155171" cy="175432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l-GR" dirty="0"/>
              <a:t>β</a:t>
            </a:r>
            <a:r>
              <a:rPr lang="it-IT" dirty="0"/>
              <a:t>= </a:t>
            </a:r>
            <a:r>
              <a:rPr lang="it-IT" b="1" dirty="0"/>
              <a:t>parametro di convergenza</a:t>
            </a:r>
            <a:r>
              <a:rPr lang="it-IT" dirty="0"/>
              <a:t>. Se </a:t>
            </a:r>
            <a:r>
              <a:rPr lang="el-GR" dirty="0"/>
              <a:t>β</a:t>
            </a:r>
            <a:r>
              <a:rPr lang="it-IT" dirty="0"/>
              <a:t> è significativamente&gt;0, allora in media il tasso di crescita dei paesi inizialmente poveri &gt; di quello dei paesi inizialmente ricchi. Ma di solito </a:t>
            </a:r>
            <a:r>
              <a:rPr lang="el-GR" dirty="0"/>
              <a:t>β</a:t>
            </a:r>
            <a:r>
              <a:rPr lang="it-IT" dirty="0"/>
              <a:t> non è</a:t>
            </a:r>
          </a:p>
          <a:p>
            <a:r>
              <a:rPr lang="it-IT" dirty="0"/>
              <a:t>significativamente diverso da 0. Invece la convergenza assoluta (o sigma-convergenza) non è confermata con metodo parametrico</a:t>
            </a:r>
          </a:p>
        </p:txBody>
      </p:sp>
      <mc:AlternateContent xmlns:mc="http://schemas.openxmlformats.org/markup-compatibility/2006" xmlns:a14="http://schemas.microsoft.com/office/drawing/2010/main">
        <mc:Choice Requires="a14">
          <p:sp>
            <p:nvSpPr>
              <p:cNvPr id="2" name="CasellaDiTesto 1">
                <a:extLst>
                  <a:ext uri="{FF2B5EF4-FFF2-40B4-BE49-F238E27FC236}">
                    <a16:creationId xmlns:a16="http://schemas.microsoft.com/office/drawing/2014/main" id="{CFD28A56-1536-4756-98B6-03FFDC98DBAE}"/>
                  </a:ext>
                </a:extLst>
              </p:cNvPr>
              <p:cNvSpPr txBox="1"/>
              <p:nvPr/>
            </p:nvSpPr>
            <p:spPr>
              <a:xfrm>
                <a:off x="1256898" y="4990049"/>
                <a:ext cx="4181401" cy="622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𝑙𝑜𝑔</m:t>
                      </m:r>
                      <m:d>
                        <m:dPr>
                          <m:ctrlPr>
                            <a:rPr lang="it-IT" b="0" i="1" smtClean="0">
                              <a:latin typeface="Cambria Math" panose="02040503050406030204" pitchFamily="18" charset="0"/>
                            </a:rPr>
                          </m:ctrlPr>
                        </m:dPr>
                        <m:e>
                          <m:f>
                            <m:fPr>
                              <m:ctrlPr>
                                <a:rPr lang="it-IT" b="0" i="1" smtClean="0">
                                  <a:latin typeface="Cambria Math" panose="02040503050406030204" pitchFamily="18" charset="0"/>
                                </a:rPr>
                              </m:ctrlPr>
                            </m:fPr>
                            <m:num>
                              <m:sSub>
                                <m:sSubPr>
                                  <m:ctrlPr>
                                    <a:rPr lang="it-IT" b="0" i="1" smtClean="0">
                                      <a:latin typeface="Cambria Math" panose="02040503050406030204" pitchFamily="18" charset="0"/>
                                    </a:rPr>
                                  </m:ctrlPr>
                                </m:sSubPr>
                                <m:e>
                                  <m:r>
                                    <a:rPr lang="it-IT" b="0" i="1" smtClean="0">
                                      <a:latin typeface="Cambria Math" panose="02040503050406030204" pitchFamily="18" charset="0"/>
                                    </a:rPr>
                                    <m:t>𝑦</m:t>
                                  </m:r>
                                </m:e>
                                <m:sub>
                                  <m:r>
                                    <a:rPr lang="it-IT" b="0" i="1" smtClean="0">
                                      <a:latin typeface="Cambria Math" panose="02040503050406030204" pitchFamily="18" charset="0"/>
                                    </a:rPr>
                                    <m:t>𝑖𝑡</m:t>
                                  </m:r>
                                </m:sub>
                              </m:sSub>
                            </m:num>
                            <m:den>
                              <m:sSub>
                                <m:sSubPr>
                                  <m:ctrlPr>
                                    <a:rPr lang="it-IT" b="0" i="1" smtClean="0">
                                      <a:latin typeface="Cambria Math" panose="02040503050406030204" pitchFamily="18" charset="0"/>
                                    </a:rPr>
                                  </m:ctrlPr>
                                </m:sSubPr>
                                <m:e>
                                  <m:r>
                                    <a:rPr lang="it-IT" b="0" i="1" smtClean="0">
                                      <a:latin typeface="Cambria Math" panose="02040503050406030204" pitchFamily="18" charset="0"/>
                                    </a:rPr>
                                    <m:t>𝑦</m:t>
                                  </m:r>
                                </m:e>
                                <m:sub>
                                  <m:r>
                                    <a:rPr lang="it-IT" b="0" i="1" smtClean="0">
                                      <a:latin typeface="Cambria Math" panose="02040503050406030204" pitchFamily="18" charset="0"/>
                                    </a:rPr>
                                    <m:t>𝑖</m:t>
                                  </m:r>
                                  <m:r>
                                    <a:rPr lang="it-IT" b="0" i="1" smtClean="0">
                                      <a:latin typeface="Cambria Math" panose="02040503050406030204" pitchFamily="18" charset="0"/>
                                    </a:rPr>
                                    <m:t>,</m:t>
                                  </m:r>
                                  <m:r>
                                    <a:rPr lang="it-IT" b="0" i="1" smtClean="0">
                                      <a:latin typeface="Cambria Math" panose="02040503050406030204" pitchFamily="18" charset="0"/>
                                    </a:rPr>
                                    <m:t>𝑡</m:t>
                                  </m:r>
                                  <m:r>
                                    <a:rPr lang="it-IT" b="0" i="1" smtClean="0">
                                      <a:latin typeface="Cambria Math" panose="02040503050406030204" pitchFamily="18" charset="0"/>
                                    </a:rPr>
                                    <m:t>−</m:t>
                                  </m:r>
                                  <m:r>
                                    <a:rPr lang="it-IT" b="0" i="1" smtClean="0">
                                      <a:latin typeface="Cambria Math" panose="02040503050406030204" pitchFamily="18" charset="0"/>
                                    </a:rPr>
                                    <m:t>𝑇</m:t>
                                  </m:r>
                                </m:sub>
                              </m:sSub>
                            </m:den>
                          </m:f>
                        </m:e>
                      </m:d>
                      <m:d>
                        <m:dPr>
                          <m:ctrlPr>
                            <a:rPr lang="it-IT" b="0" i="1" smtClean="0">
                              <a:latin typeface="Cambria Math" panose="02040503050406030204" pitchFamily="18" charset="0"/>
                            </a:rPr>
                          </m:ctrlPr>
                        </m:dPr>
                        <m:e>
                          <m:f>
                            <m:fPr>
                              <m:ctrlPr>
                                <a:rPr lang="it-IT" b="0" i="1" smtClean="0">
                                  <a:latin typeface="Cambria Math" panose="02040503050406030204" pitchFamily="18" charset="0"/>
                                </a:rPr>
                              </m:ctrlPr>
                            </m:fPr>
                            <m:num>
                              <m:r>
                                <a:rPr lang="it-IT" b="0" i="1" smtClean="0">
                                  <a:latin typeface="Cambria Math" panose="02040503050406030204" pitchFamily="18" charset="0"/>
                                </a:rPr>
                                <m:t>1</m:t>
                              </m:r>
                            </m:num>
                            <m:den>
                              <m:r>
                                <a:rPr lang="it-IT" b="0" i="1" smtClean="0">
                                  <a:latin typeface="Cambria Math" panose="02040503050406030204" pitchFamily="18" charset="0"/>
                                </a:rPr>
                                <m:t>𝑇</m:t>
                              </m:r>
                            </m:den>
                          </m:f>
                        </m:e>
                      </m:d>
                      <m:r>
                        <a:rPr lang="it-IT" b="0" i="1" smtClean="0">
                          <a:latin typeface="Cambria Math" panose="02040503050406030204" pitchFamily="18" charset="0"/>
                        </a:rPr>
                        <m:t>=</m:t>
                      </m:r>
                      <m:r>
                        <a:rPr lang="it-IT" b="0" i="1" smtClean="0">
                          <a:latin typeface="Cambria Math" panose="02040503050406030204" pitchFamily="18" charset="0"/>
                        </a:rPr>
                        <m:t>𝑎</m:t>
                      </m:r>
                      <m:r>
                        <a:rPr lang="it-IT" b="0" i="1" smtClean="0">
                          <a:latin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𝛽</m:t>
                      </m:r>
                      <m:r>
                        <a:rPr lang="it-IT" b="0" i="1" smtClean="0">
                          <a:latin typeface="Cambria Math" panose="02040503050406030204" pitchFamily="18" charset="0"/>
                          <a:ea typeface="Cambria Math" panose="02040503050406030204" pitchFamily="18" charset="0"/>
                        </a:rPr>
                        <m:t>𝑙𝑜𝑔</m:t>
                      </m:r>
                      <m:d>
                        <m:dPr>
                          <m:ctrlPr>
                            <a:rPr lang="it-IT" b="0" i="1" smtClean="0">
                              <a:latin typeface="Cambria Math" panose="02040503050406030204" pitchFamily="18" charset="0"/>
                              <a:ea typeface="Cambria Math" panose="02040503050406030204" pitchFamily="18" charset="0"/>
                            </a:rPr>
                          </m:ctrlPr>
                        </m:dPr>
                        <m:e>
                          <m:sSub>
                            <m:sSubPr>
                              <m:ctrlPr>
                                <a:rPr lang="it-IT" i="1">
                                  <a:latin typeface="Cambria Math" panose="02040503050406030204" pitchFamily="18" charset="0"/>
                                  <a:ea typeface="Cambria Math" panose="02040503050406030204" pitchFamily="18" charset="0"/>
                                </a:rPr>
                              </m:ctrlPr>
                            </m:sSubPr>
                            <m:e>
                              <m:r>
                                <a:rPr lang="it-IT" b="0" i="1" smtClean="0">
                                  <a:latin typeface="Cambria Math" panose="02040503050406030204" pitchFamily="18" charset="0"/>
                                  <a:ea typeface="Cambria Math" panose="02040503050406030204" pitchFamily="18" charset="0"/>
                                </a:rPr>
                                <m:t>𝑦</m:t>
                              </m:r>
                            </m:e>
                            <m:sub>
                              <m:r>
                                <a:rPr lang="it-IT" b="0" i="1" smtClean="0">
                                  <a:latin typeface="Cambria Math" panose="02040503050406030204" pitchFamily="18" charset="0"/>
                                  <a:ea typeface="Cambria Math" panose="02040503050406030204" pitchFamily="18" charset="0"/>
                                </a:rPr>
                                <m:t>𝑖</m:t>
                              </m:r>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𝑡</m:t>
                              </m:r>
                              <m:r>
                                <a:rPr lang="it-IT" b="0" i="1" smtClean="0">
                                  <a:latin typeface="Cambria Math" panose="02040503050406030204" pitchFamily="18" charset="0"/>
                                  <a:ea typeface="Cambria Math" panose="02040503050406030204" pitchFamily="18" charset="0"/>
                                </a:rPr>
                                <m:t>−</m:t>
                              </m:r>
                              <m:r>
                                <a:rPr lang="it-IT" b="0" i="1" smtClean="0">
                                  <a:latin typeface="Cambria Math" panose="02040503050406030204" pitchFamily="18" charset="0"/>
                                  <a:ea typeface="Cambria Math" panose="02040503050406030204" pitchFamily="18" charset="0"/>
                                </a:rPr>
                                <m:t>𝑇</m:t>
                              </m:r>
                            </m:sub>
                          </m:sSub>
                        </m:e>
                      </m:d>
                      <m:r>
                        <a:rPr lang="it-IT" b="0" i="1" smtClean="0">
                          <a:latin typeface="Cambria Math" panose="02040503050406030204" pitchFamily="18" charset="0"/>
                          <a:ea typeface="Cambria Math" panose="02040503050406030204" pitchFamily="18" charset="0"/>
                        </a:rPr>
                        <m:t>+</m:t>
                      </m:r>
                      <m:sSub>
                        <m:sSubPr>
                          <m:ctrlPr>
                            <a:rPr lang="it-IT" b="0" i="1" smtClean="0">
                              <a:latin typeface="Cambria Math" panose="02040503050406030204" pitchFamily="18" charset="0"/>
                              <a:ea typeface="Cambria Math" panose="02040503050406030204" pitchFamily="18" charset="0"/>
                            </a:rPr>
                          </m:ctrlPr>
                        </m:sSubPr>
                        <m:e>
                          <m:r>
                            <a:rPr lang="it-IT" b="0" i="1" smtClean="0">
                              <a:latin typeface="Cambria Math" panose="02040503050406030204" pitchFamily="18" charset="0"/>
                              <a:ea typeface="Cambria Math" panose="02040503050406030204" pitchFamily="18" charset="0"/>
                            </a:rPr>
                            <m:t>𝑢</m:t>
                          </m:r>
                        </m:e>
                        <m:sub>
                          <m:r>
                            <a:rPr lang="it-IT" b="0" i="1" smtClean="0">
                              <a:latin typeface="Cambria Math" panose="02040503050406030204" pitchFamily="18" charset="0"/>
                              <a:ea typeface="Cambria Math" panose="02040503050406030204" pitchFamily="18" charset="0"/>
                            </a:rPr>
                            <m:t>𝑖𝑡</m:t>
                          </m:r>
                        </m:sub>
                      </m:sSub>
                    </m:oMath>
                  </m:oMathPara>
                </a14:m>
                <a:endParaRPr lang="it-IT" dirty="0"/>
              </a:p>
            </p:txBody>
          </p:sp>
        </mc:Choice>
        <mc:Fallback xmlns="">
          <p:sp>
            <p:nvSpPr>
              <p:cNvPr id="2" name="CasellaDiTesto 1">
                <a:extLst>
                  <a:ext uri="{FF2B5EF4-FFF2-40B4-BE49-F238E27FC236}">
                    <a16:creationId xmlns:a16="http://schemas.microsoft.com/office/drawing/2014/main" id="{CFD28A56-1536-4756-98B6-03FFDC98DBAE}"/>
                  </a:ext>
                </a:extLst>
              </p:cNvPr>
              <p:cNvSpPr txBox="1">
                <a:spLocks noRot="1" noChangeAspect="1" noMove="1" noResize="1" noEditPoints="1" noAdjustHandles="1" noChangeArrowheads="1" noChangeShapeType="1" noTextEdit="1"/>
              </p:cNvSpPr>
              <p:nvPr/>
            </p:nvSpPr>
            <p:spPr>
              <a:xfrm>
                <a:off x="1256898" y="4990049"/>
                <a:ext cx="4181401" cy="622350"/>
              </a:xfrm>
              <a:prstGeom prst="rect">
                <a:avLst/>
              </a:prstGeom>
              <a:blipFill>
                <a:blip r:embed="rId2"/>
                <a:stretch>
                  <a:fillRect/>
                </a:stretch>
              </a:blipFill>
            </p:spPr>
            <p:txBody>
              <a:bodyPr/>
              <a:lstStyle/>
              <a:p>
                <a:r>
                  <a:rPr lang="it-IT">
                    <a:noFill/>
                  </a:rPr>
                  <a:t> </a:t>
                </a:r>
              </a:p>
            </p:txBody>
          </p:sp>
        </mc:Fallback>
      </mc:AlternateContent>
      <p:sp>
        <p:nvSpPr>
          <p:cNvPr id="3" name="CasellaDiTesto 2">
            <a:extLst>
              <a:ext uri="{FF2B5EF4-FFF2-40B4-BE49-F238E27FC236}">
                <a16:creationId xmlns:a16="http://schemas.microsoft.com/office/drawing/2014/main" id="{E4841101-EFB5-4B50-9F3A-3193B37B1D1F}"/>
              </a:ext>
            </a:extLst>
          </p:cNvPr>
          <p:cNvSpPr txBox="1"/>
          <p:nvPr/>
        </p:nvSpPr>
        <p:spPr>
          <a:xfrm>
            <a:off x="955591" y="5971633"/>
            <a:ext cx="1771904" cy="646331"/>
          </a:xfrm>
          <a:prstGeom prst="rect">
            <a:avLst/>
          </a:prstGeom>
          <a:noFill/>
          <a:ln>
            <a:solidFill>
              <a:srgbClr val="FF0000"/>
            </a:solidFill>
          </a:ln>
        </p:spPr>
        <p:txBody>
          <a:bodyPr wrap="square" rtlCol="0">
            <a:spAutoFit/>
          </a:bodyPr>
          <a:lstStyle/>
          <a:p>
            <a:r>
              <a:rPr lang="it-IT" dirty="0"/>
              <a:t>Tasso di crescita </a:t>
            </a:r>
          </a:p>
          <a:p>
            <a:r>
              <a:rPr lang="it-IT" dirty="0"/>
              <a:t>PIL pro capite</a:t>
            </a:r>
          </a:p>
        </p:txBody>
      </p:sp>
      <p:sp>
        <p:nvSpPr>
          <p:cNvPr id="4" name="Parentesi graffa aperta 3">
            <a:extLst>
              <a:ext uri="{FF2B5EF4-FFF2-40B4-BE49-F238E27FC236}">
                <a16:creationId xmlns:a16="http://schemas.microsoft.com/office/drawing/2014/main" id="{8389DE95-8EDD-4FD8-894E-D475CF546ECB}"/>
              </a:ext>
            </a:extLst>
          </p:cNvPr>
          <p:cNvSpPr/>
          <p:nvPr/>
        </p:nvSpPr>
        <p:spPr>
          <a:xfrm rot="16200000" flipV="1">
            <a:off x="1859802" y="5223256"/>
            <a:ext cx="297688" cy="930656"/>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7" name="Rettangolo 6">
            <a:extLst>
              <a:ext uri="{FF2B5EF4-FFF2-40B4-BE49-F238E27FC236}">
                <a16:creationId xmlns:a16="http://schemas.microsoft.com/office/drawing/2014/main" id="{E261A029-9DF1-496B-BB0C-8277602F1774}"/>
              </a:ext>
            </a:extLst>
          </p:cNvPr>
          <p:cNvSpPr/>
          <p:nvPr/>
        </p:nvSpPr>
        <p:spPr>
          <a:xfrm>
            <a:off x="2770314" y="5714386"/>
            <a:ext cx="1329944" cy="923330"/>
          </a:xfrm>
          <a:prstGeom prst="rect">
            <a:avLst/>
          </a:prstGeom>
          <a:ln>
            <a:solidFill>
              <a:srgbClr val="FF0000"/>
            </a:solidFill>
          </a:ln>
        </p:spPr>
        <p:txBody>
          <a:bodyPr wrap="square">
            <a:spAutoFit/>
          </a:bodyPr>
          <a:lstStyle/>
          <a:p>
            <a:r>
              <a:rPr lang="it-IT" dirty="0"/>
              <a:t>nel</a:t>
            </a:r>
          </a:p>
          <a:p>
            <a:r>
              <a:rPr lang="it-IT" dirty="0"/>
              <a:t>Periodo di tempo T</a:t>
            </a:r>
          </a:p>
        </p:txBody>
      </p:sp>
      <p:cxnSp>
        <p:nvCxnSpPr>
          <p:cNvPr id="9" name="Connettore 2 8">
            <a:extLst>
              <a:ext uri="{FF2B5EF4-FFF2-40B4-BE49-F238E27FC236}">
                <a16:creationId xmlns:a16="http://schemas.microsoft.com/office/drawing/2014/main" id="{2D56EA9E-C8CE-4C68-A19C-7183A7D5007A}"/>
              </a:ext>
            </a:extLst>
          </p:cNvPr>
          <p:cNvCxnSpPr>
            <a:stCxn id="7" idx="0"/>
          </p:cNvCxnSpPr>
          <p:nvPr/>
        </p:nvCxnSpPr>
        <p:spPr>
          <a:xfrm flipH="1" flipV="1">
            <a:off x="2949342" y="5349957"/>
            <a:ext cx="485944" cy="3644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19998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animEffect transition="in" filter="fade">
                                      <p:cBhvr>
                                        <p:cTn id="7" dur="500"/>
                                        <p:tgtEl>
                                          <p:spTgt spid="142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2339">
                                            <p:txEl>
                                              <p:pRg st="1" end="1"/>
                                            </p:txEl>
                                          </p:spTgt>
                                        </p:tgtEl>
                                        <p:attrNameLst>
                                          <p:attrName>style.visibility</p:attrName>
                                        </p:attrNameLst>
                                      </p:cBhvr>
                                      <p:to>
                                        <p:strVal val="visible"/>
                                      </p:to>
                                    </p:set>
                                    <p:animEffect transition="in" filter="fade">
                                      <p:cBhvr>
                                        <p:cTn id="12" dur="500"/>
                                        <p:tgtEl>
                                          <p:spTgt spid="142339">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2339">
                                            <p:txEl>
                                              <p:pRg st="2" end="2"/>
                                            </p:txEl>
                                          </p:spTgt>
                                        </p:tgtEl>
                                        <p:attrNameLst>
                                          <p:attrName>style.visibility</p:attrName>
                                        </p:attrNameLst>
                                      </p:cBhvr>
                                      <p:to>
                                        <p:strVal val="visible"/>
                                      </p:to>
                                    </p:set>
                                    <p:animEffect transition="in" filter="fade">
                                      <p:cBhvr>
                                        <p:cTn id="15" dur="500"/>
                                        <p:tgtEl>
                                          <p:spTgt spid="142339">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2339">
                                            <p:txEl>
                                              <p:pRg st="3" end="3"/>
                                            </p:txEl>
                                          </p:spTgt>
                                        </p:tgtEl>
                                        <p:attrNameLst>
                                          <p:attrName>style.visibility</p:attrName>
                                        </p:attrNameLst>
                                      </p:cBhvr>
                                      <p:to>
                                        <p:strVal val="visible"/>
                                      </p:to>
                                    </p:set>
                                    <p:animEffect transition="in" filter="fade">
                                      <p:cBhvr>
                                        <p:cTn id="20" dur="500"/>
                                        <p:tgtEl>
                                          <p:spTgt spid="142339">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2339">
                                            <p:txEl>
                                              <p:pRg st="4" end="4"/>
                                            </p:txEl>
                                          </p:spTgt>
                                        </p:tgtEl>
                                        <p:attrNameLst>
                                          <p:attrName>style.visibility</p:attrName>
                                        </p:attrNameLst>
                                      </p:cBhvr>
                                      <p:to>
                                        <p:strVal val="visible"/>
                                      </p:to>
                                    </p:set>
                                    <p:animEffect transition="in" filter="fade">
                                      <p:cBhvr>
                                        <p:cTn id="23" dur="500"/>
                                        <p:tgtEl>
                                          <p:spTgt spid="142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5E324E19-12C7-47FE-82E6-DF1743EED5DA}"/>
              </a:ext>
            </a:extLst>
          </p:cNvPr>
          <p:cNvPicPr>
            <a:picLocks noChangeAspect="1"/>
          </p:cNvPicPr>
          <p:nvPr/>
        </p:nvPicPr>
        <p:blipFill>
          <a:blip r:embed="rId2"/>
          <a:stretch>
            <a:fillRect/>
          </a:stretch>
        </p:blipFill>
        <p:spPr>
          <a:xfrm>
            <a:off x="105664" y="238688"/>
            <a:ext cx="8363825" cy="5227391"/>
          </a:xfrm>
          <a:prstGeom prst="rect">
            <a:avLst/>
          </a:prstGeom>
        </p:spPr>
      </p:pic>
      <p:sp>
        <p:nvSpPr>
          <p:cNvPr id="3" name="CasellaDiTesto 2">
            <a:extLst>
              <a:ext uri="{FF2B5EF4-FFF2-40B4-BE49-F238E27FC236}">
                <a16:creationId xmlns:a16="http://schemas.microsoft.com/office/drawing/2014/main" id="{AAB5AA43-34AB-4904-813A-F3350C8832AD}"/>
              </a:ext>
            </a:extLst>
          </p:cNvPr>
          <p:cNvSpPr txBox="1"/>
          <p:nvPr/>
        </p:nvSpPr>
        <p:spPr>
          <a:xfrm>
            <a:off x="4978400" y="-69088"/>
            <a:ext cx="5088128" cy="307777"/>
          </a:xfrm>
          <a:prstGeom prst="rect">
            <a:avLst/>
          </a:prstGeom>
          <a:noFill/>
        </p:spPr>
        <p:txBody>
          <a:bodyPr wrap="square" rtlCol="0">
            <a:spAutoFit/>
          </a:bodyPr>
          <a:lstStyle/>
          <a:p>
            <a:r>
              <a:rPr lang="it-IT" sz="1400" dirty="0"/>
              <a:t>Fonte: </a:t>
            </a:r>
            <a:r>
              <a:rPr lang="en-US" sz="1400" dirty="0">
                <a:hlinkClick r:id="rId3"/>
              </a:rPr>
              <a:t>Unemployment - Unemployment rate - OECD Data</a:t>
            </a:r>
            <a:endParaRPr lang="it-IT" sz="1400" dirty="0"/>
          </a:p>
        </p:txBody>
      </p:sp>
      <p:pic>
        <p:nvPicPr>
          <p:cNvPr id="5" name="Immagine 4">
            <a:extLst>
              <a:ext uri="{FF2B5EF4-FFF2-40B4-BE49-F238E27FC236}">
                <a16:creationId xmlns:a16="http://schemas.microsoft.com/office/drawing/2014/main" id="{A4B993DE-28D6-4163-84E3-DBFEEA3B79D5}"/>
              </a:ext>
            </a:extLst>
          </p:cNvPr>
          <p:cNvPicPr>
            <a:picLocks noChangeAspect="1"/>
          </p:cNvPicPr>
          <p:nvPr/>
        </p:nvPicPr>
        <p:blipFill>
          <a:blip r:embed="rId4"/>
          <a:stretch>
            <a:fillRect/>
          </a:stretch>
        </p:blipFill>
        <p:spPr>
          <a:xfrm>
            <a:off x="4394346" y="2026558"/>
            <a:ext cx="7465568" cy="4665980"/>
          </a:xfrm>
          <a:prstGeom prst="rect">
            <a:avLst/>
          </a:prstGeom>
        </p:spPr>
      </p:pic>
    </p:spTree>
    <p:extLst>
      <p:ext uri="{BB962C8B-B14F-4D97-AF65-F5344CB8AC3E}">
        <p14:creationId xmlns:p14="http://schemas.microsoft.com/office/powerpoint/2010/main" val="71699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C4C024-18AD-4338-8F21-D56BC37BF710}"/>
              </a:ext>
            </a:extLst>
          </p:cNvPr>
          <p:cNvSpPr>
            <a:spLocks noGrp="1"/>
          </p:cNvSpPr>
          <p:nvPr>
            <p:ph type="title"/>
          </p:nvPr>
        </p:nvSpPr>
        <p:spPr/>
        <p:txBody>
          <a:bodyPr/>
          <a:lstStyle/>
          <a:p>
            <a:r>
              <a:rPr lang="it-IT" dirty="0"/>
              <a:t>Dove trovo i dati?</a:t>
            </a:r>
          </a:p>
        </p:txBody>
      </p:sp>
      <p:sp>
        <p:nvSpPr>
          <p:cNvPr id="3" name="Segnaposto contenuto 2">
            <a:extLst>
              <a:ext uri="{FF2B5EF4-FFF2-40B4-BE49-F238E27FC236}">
                <a16:creationId xmlns:a16="http://schemas.microsoft.com/office/drawing/2014/main" id="{220E68C9-1FFF-4428-A579-739422BD4592}"/>
              </a:ext>
            </a:extLst>
          </p:cNvPr>
          <p:cNvSpPr>
            <a:spLocks noGrp="1"/>
          </p:cNvSpPr>
          <p:nvPr>
            <p:ph idx="1"/>
          </p:nvPr>
        </p:nvSpPr>
        <p:spPr/>
        <p:txBody>
          <a:bodyPr/>
          <a:lstStyle/>
          <a:p>
            <a:r>
              <a:rPr lang="it-IT" dirty="0"/>
              <a:t>Pil pro-capite nelle regioni UE: </a:t>
            </a:r>
            <a:r>
              <a:rPr lang="it-IT" dirty="0">
                <a:hlinkClick r:id="rId2"/>
              </a:rPr>
              <a:t>https://ec.europa.eu/eurostat/databrowser/view/NAMA_10R_2GDP__custom_5356473/default/table?lang=en</a:t>
            </a:r>
            <a:endParaRPr lang="it-IT" dirty="0"/>
          </a:p>
          <a:p>
            <a:r>
              <a:rPr lang="it-IT" dirty="0"/>
              <a:t>La fonte principale è EUROSTAT, tuttavia per i dati di contabilità nazionale è disponibile anche la banca dati AMECO: </a:t>
            </a:r>
            <a:r>
              <a:rPr lang="it-IT" dirty="0">
                <a:hlinkClick r:id="rId3"/>
              </a:rPr>
              <a:t>https://economy-finance.ec.europa.eu/economic-research-and-databases/economic-databases/ameco-database_en</a:t>
            </a:r>
            <a:r>
              <a:rPr lang="it-IT" dirty="0"/>
              <a:t> </a:t>
            </a:r>
          </a:p>
          <a:p>
            <a:r>
              <a:rPr lang="it-IT" dirty="0"/>
              <a:t>Ci sono poi altre fonti che potete consultare quali gli istituti di statistica nazionali, i dataset OECD e quelli del FMI o WB</a:t>
            </a:r>
          </a:p>
          <a:p>
            <a:endParaRPr lang="it-IT" dirty="0"/>
          </a:p>
        </p:txBody>
      </p:sp>
      <p:sp>
        <p:nvSpPr>
          <p:cNvPr id="4" name="Segnaposto numero diapositiva 3">
            <a:extLst>
              <a:ext uri="{FF2B5EF4-FFF2-40B4-BE49-F238E27FC236}">
                <a16:creationId xmlns:a16="http://schemas.microsoft.com/office/drawing/2014/main" id="{1BE36AE3-58F9-46C5-B9BE-15F3B77D8746}"/>
              </a:ext>
            </a:extLst>
          </p:cNvPr>
          <p:cNvSpPr>
            <a:spLocks noGrp="1"/>
          </p:cNvSpPr>
          <p:nvPr>
            <p:ph type="sldNum" sz="quarter" idx="12"/>
          </p:nvPr>
        </p:nvSpPr>
        <p:spPr/>
        <p:txBody>
          <a:bodyPr/>
          <a:lstStyle/>
          <a:p>
            <a:fld id="{F7216446-8A82-42AB-88DB-297A75627E0A}" type="slidenum">
              <a:rPr lang="en-US" smtClean="0"/>
              <a:t>50</a:t>
            </a:fld>
            <a:endParaRPr lang="en-US"/>
          </a:p>
        </p:txBody>
      </p:sp>
    </p:spTree>
    <p:extLst>
      <p:ext uri="{BB962C8B-B14F-4D97-AF65-F5344CB8AC3E}">
        <p14:creationId xmlns:p14="http://schemas.microsoft.com/office/powerpoint/2010/main" val="18511455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2208214" y="188914"/>
            <a:ext cx="8577642" cy="587375"/>
          </a:xfrm>
        </p:spPr>
        <p:txBody>
          <a:bodyPr>
            <a:normAutofit fontScale="90000"/>
          </a:bodyPr>
          <a:lstStyle/>
          <a:p>
            <a:r>
              <a:rPr lang="it-IT" altLang="it-IT" sz="3600" dirty="0"/>
              <a:t>I. Le disparità </a:t>
            </a:r>
            <a:r>
              <a:rPr lang="it-IT" altLang="it-IT" sz="3600" dirty="0">
                <a:hlinkClick r:id="rId2"/>
              </a:rPr>
              <a:t>regionali</a:t>
            </a:r>
            <a:r>
              <a:rPr lang="it-IT" altLang="it-IT" sz="3600" dirty="0"/>
              <a:t>: convergenza nella storia UE, le politiche di coesione hanno avuto successo?</a:t>
            </a:r>
          </a:p>
        </p:txBody>
      </p:sp>
      <p:pic>
        <p:nvPicPr>
          <p:cNvPr id="12186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4825" y="946151"/>
            <a:ext cx="8642350" cy="562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06535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70AE932-552D-4DA2-B75F-D8717DE2B1DF}"/>
              </a:ext>
            </a:extLst>
          </p:cNvPr>
          <p:cNvSpPr>
            <a:spLocks noGrp="1"/>
          </p:cNvSpPr>
          <p:nvPr>
            <p:ph type="title"/>
          </p:nvPr>
        </p:nvSpPr>
        <p:spPr/>
        <p:txBody>
          <a:bodyPr>
            <a:normAutofit/>
          </a:bodyPr>
          <a:lstStyle/>
          <a:p>
            <a:r>
              <a:rPr lang="it-IT" sz="3600" dirty="0"/>
              <a:t>E prima della crisi Covid-19? La beta convergenza</a:t>
            </a:r>
            <a:endParaRPr lang="en-GB" sz="3600" dirty="0"/>
          </a:p>
        </p:txBody>
      </p:sp>
      <p:sp>
        <p:nvSpPr>
          <p:cNvPr id="4" name="Segnaposto numero diapositiva 3">
            <a:extLst>
              <a:ext uri="{FF2B5EF4-FFF2-40B4-BE49-F238E27FC236}">
                <a16:creationId xmlns:a16="http://schemas.microsoft.com/office/drawing/2014/main" id="{AB10418D-758B-4F40-A73A-783E47ABD9E6}"/>
              </a:ext>
            </a:extLst>
          </p:cNvPr>
          <p:cNvSpPr>
            <a:spLocks noGrp="1"/>
          </p:cNvSpPr>
          <p:nvPr>
            <p:ph type="sldNum" sz="quarter" idx="12"/>
          </p:nvPr>
        </p:nvSpPr>
        <p:spPr/>
        <p:txBody>
          <a:bodyPr/>
          <a:lstStyle/>
          <a:p>
            <a:fld id="{CF6F6F3B-B2F4-4F99-A880-BD53993B9CC5}" type="slidenum">
              <a:rPr lang="it-IT" altLang="it-IT" smtClean="0"/>
              <a:pPr/>
              <a:t>52</a:t>
            </a:fld>
            <a:endParaRPr lang="it-IT" altLang="it-IT"/>
          </a:p>
        </p:txBody>
      </p:sp>
      <p:pic>
        <p:nvPicPr>
          <p:cNvPr id="5" name="Immagine 4">
            <a:extLst>
              <a:ext uri="{FF2B5EF4-FFF2-40B4-BE49-F238E27FC236}">
                <a16:creationId xmlns:a16="http://schemas.microsoft.com/office/drawing/2014/main" id="{07137937-56F3-4B0D-B5E5-F1FBE3E3A316}"/>
              </a:ext>
            </a:extLst>
          </p:cNvPr>
          <p:cNvPicPr>
            <a:picLocks noChangeAspect="1"/>
          </p:cNvPicPr>
          <p:nvPr/>
        </p:nvPicPr>
        <p:blipFill>
          <a:blip r:embed="rId2"/>
          <a:stretch>
            <a:fillRect/>
          </a:stretch>
        </p:blipFill>
        <p:spPr>
          <a:xfrm>
            <a:off x="783772" y="1306145"/>
            <a:ext cx="5590902" cy="5265504"/>
          </a:xfrm>
          <a:prstGeom prst="rect">
            <a:avLst/>
          </a:prstGeom>
        </p:spPr>
      </p:pic>
      <p:sp>
        <p:nvSpPr>
          <p:cNvPr id="7" name="Rettangolo 6">
            <a:extLst>
              <a:ext uri="{FF2B5EF4-FFF2-40B4-BE49-F238E27FC236}">
                <a16:creationId xmlns:a16="http://schemas.microsoft.com/office/drawing/2014/main" id="{9107B111-10A4-4F7C-9375-8C90737D3CEE}"/>
              </a:ext>
            </a:extLst>
          </p:cNvPr>
          <p:cNvSpPr/>
          <p:nvPr/>
        </p:nvSpPr>
        <p:spPr>
          <a:xfrm>
            <a:off x="5522385" y="6201417"/>
            <a:ext cx="6096000" cy="523220"/>
          </a:xfrm>
          <a:prstGeom prst="rect">
            <a:avLst/>
          </a:prstGeom>
          <a:solidFill>
            <a:schemeClr val="bg1"/>
          </a:solidFill>
        </p:spPr>
        <p:txBody>
          <a:bodyPr>
            <a:spAutoFit/>
          </a:bodyPr>
          <a:lstStyle/>
          <a:p>
            <a:r>
              <a:rPr lang="en-GB" sz="1400" dirty="0">
                <a:hlinkClick r:id="rId3"/>
              </a:rPr>
              <a:t>https://www.eurofound.europa.eu/it/publications/2023/la-convergenza-nellue-dimensione-geografica-impatto-della-covid-19-e-ruolo-delle</a:t>
            </a:r>
            <a:r>
              <a:rPr lang="en-GB" sz="1400" dirty="0"/>
              <a:t> ; pp. 17</a:t>
            </a:r>
          </a:p>
        </p:txBody>
      </p:sp>
      <mc:AlternateContent xmlns:mc="http://schemas.openxmlformats.org/markup-compatibility/2006">
        <mc:Choice xmlns:a14="http://schemas.microsoft.com/office/drawing/2010/main" Requires="a14">
          <p:sp>
            <p:nvSpPr>
              <p:cNvPr id="8" name="Rettangolo 7">
                <a:extLst>
                  <a:ext uri="{FF2B5EF4-FFF2-40B4-BE49-F238E27FC236}">
                    <a16:creationId xmlns:a16="http://schemas.microsoft.com/office/drawing/2014/main" id="{7E653C1B-79C7-4B98-89F0-F8E86160B505}"/>
                  </a:ext>
                </a:extLst>
              </p:cNvPr>
              <p:cNvSpPr/>
              <p:nvPr/>
            </p:nvSpPr>
            <p:spPr>
              <a:xfrm>
                <a:off x="1663338" y="1933303"/>
                <a:ext cx="918754"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1200" i="1" smtClean="0">
                          <a:latin typeface="Cambria Math" panose="02040503050406030204" pitchFamily="18" charset="0"/>
                          <a:ea typeface="Cambria Math" panose="02040503050406030204" pitchFamily="18" charset="0"/>
                        </a:rPr>
                        <m:t>𝛽</m:t>
                      </m:r>
                      <m:r>
                        <a:rPr lang="it-IT" sz="1200" b="0" i="1" smtClean="0">
                          <a:latin typeface="Cambria Math" panose="02040503050406030204" pitchFamily="18" charset="0"/>
                          <a:ea typeface="Cambria Math" panose="02040503050406030204" pitchFamily="18" charset="0"/>
                        </a:rPr>
                        <m:t>=−0,02</m:t>
                      </m:r>
                    </m:oMath>
                  </m:oMathPara>
                </a14:m>
                <a:endParaRPr lang="en-GB" sz="1200" dirty="0"/>
              </a:p>
            </p:txBody>
          </p:sp>
        </mc:Choice>
        <mc:Fallback>
          <p:sp>
            <p:nvSpPr>
              <p:cNvPr id="8" name="Rettangolo 7">
                <a:extLst>
                  <a:ext uri="{FF2B5EF4-FFF2-40B4-BE49-F238E27FC236}">
                    <a16:creationId xmlns:a16="http://schemas.microsoft.com/office/drawing/2014/main" id="{7E653C1B-79C7-4B98-89F0-F8E86160B505}"/>
                  </a:ext>
                </a:extLst>
              </p:cNvPr>
              <p:cNvSpPr>
                <a:spLocks noRot="1" noChangeAspect="1" noMove="1" noResize="1" noEditPoints="1" noAdjustHandles="1" noChangeArrowheads="1" noChangeShapeType="1" noTextEdit="1"/>
              </p:cNvSpPr>
              <p:nvPr/>
            </p:nvSpPr>
            <p:spPr>
              <a:xfrm>
                <a:off x="1663338" y="1933303"/>
                <a:ext cx="918754" cy="365760"/>
              </a:xfrm>
              <a:prstGeom prst="rect">
                <a:avLst/>
              </a:prstGeom>
              <a:blipFill>
                <a:blip r:embed="rId4"/>
                <a:stretch>
                  <a:fillRect/>
                </a:stretch>
              </a:blipFill>
            </p:spPr>
            <p:txBody>
              <a:bodyPr/>
              <a:lstStyle/>
              <a:p>
                <a:r>
                  <a:rPr lang="en-GB">
                    <a:noFill/>
                  </a:rPr>
                  <a:t> </a:t>
                </a:r>
              </a:p>
            </p:txBody>
          </p:sp>
        </mc:Fallback>
      </mc:AlternateContent>
      <p:sp>
        <p:nvSpPr>
          <p:cNvPr id="10" name="Rettangolo 9">
            <a:extLst>
              <a:ext uri="{FF2B5EF4-FFF2-40B4-BE49-F238E27FC236}">
                <a16:creationId xmlns:a16="http://schemas.microsoft.com/office/drawing/2014/main" id="{9B39446F-30D6-484D-BD76-B07DD1689477}"/>
              </a:ext>
            </a:extLst>
          </p:cNvPr>
          <p:cNvSpPr/>
          <p:nvPr/>
        </p:nvSpPr>
        <p:spPr>
          <a:xfrm>
            <a:off x="7057537" y="1751840"/>
            <a:ext cx="4801314" cy="923330"/>
          </a:xfrm>
          <a:prstGeom prst="rect">
            <a:avLst/>
          </a:prstGeom>
        </p:spPr>
        <p:txBody>
          <a:bodyPr wrap="none">
            <a:spAutoFit/>
          </a:bodyPr>
          <a:lstStyle/>
          <a:p>
            <a:r>
              <a:rPr lang="en-GB" b="1" dirty="0">
                <a:solidFill>
                  <a:srgbClr val="000000"/>
                </a:solidFill>
                <a:latin typeface="LPEFGO+SourceSansPro"/>
              </a:rPr>
              <a:t>CEE</a:t>
            </a:r>
            <a:r>
              <a:rPr lang="en-GB" dirty="0">
                <a:solidFill>
                  <a:srgbClr val="000000"/>
                </a:solidFill>
                <a:latin typeface="LPEFGO+SourceSansPro"/>
              </a:rPr>
              <a:t>	</a:t>
            </a:r>
            <a:r>
              <a:rPr lang="en-GB" dirty="0">
                <a:solidFill>
                  <a:srgbClr val="000000"/>
                </a:solidFill>
                <a:latin typeface="LPEFFK+SourceSansPro"/>
              </a:rPr>
              <a:t>central and eastern European</a:t>
            </a:r>
          </a:p>
          <a:p>
            <a:r>
              <a:rPr lang="en-GB" b="1" dirty="0"/>
              <a:t>NWE</a:t>
            </a:r>
            <a:r>
              <a:rPr lang="en-GB" dirty="0"/>
              <a:t>	northern and western European	</a:t>
            </a:r>
          </a:p>
          <a:p>
            <a:r>
              <a:rPr lang="en-GB" b="1" dirty="0"/>
              <a:t>SE</a:t>
            </a:r>
            <a:r>
              <a:rPr lang="en-GB" dirty="0"/>
              <a:t>	southern European	</a:t>
            </a:r>
            <a:r>
              <a:rPr lang="en-GB" dirty="0">
                <a:solidFill>
                  <a:srgbClr val="000000"/>
                </a:solidFill>
                <a:latin typeface="LPEFFK+SourceSansPro"/>
              </a:rPr>
              <a:t>	</a:t>
            </a:r>
          </a:p>
        </p:txBody>
      </p:sp>
      <p:sp>
        <p:nvSpPr>
          <p:cNvPr id="11" name="CasellaDiTesto 10">
            <a:extLst>
              <a:ext uri="{FF2B5EF4-FFF2-40B4-BE49-F238E27FC236}">
                <a16:creationId xmlns:a16="http://schemas.microsoft.com/office/drawing/2014/main" id="{2DF7A928-CF03-4CAA-8C81-FBD41017A0E0}"/>
              </a:ext>
            </a:extLst>
          </p:cNvPr>
          <p:cNvSpPr txBox="1"/>
          <p:nvPr/>
        </p:nvSpPr>
        <p:spPr>
          <a:xfrm>
            <a:off x="7119257" y="3309257"/>
            <a:ext cx="3753394" cy="1477328"/>
          </a:xfrm>
          <a:prstGeom prst="rect">
            <a:avLst/>
          </a:prstGeom>
          <a:noFill/>
        </p:spPr>
        <p:txBody>
          <a:bodyPr wrap="square" rtlCol="0">
            <a:spAutoFit/>
          </a:bodyPr>
          <a:lstStyle/>
          <a:p>
            <a:r>
              <a:rPr lang="it-IT" dirty="0"/>
              <a:t>La crisi del 2008 riduce il tasso di convergenza dei redditi pro-capite tra Paesi, tuttavia i Paesi CEE continuano a crescere in media a tassi più elevati rispetto a NWE e SE</a:t>
            </a:r>
            <a:endParaRPr lang="en-GB" dirty="0"/>
          </a:p>
        </p:txBody>
      </p:sp>
    </p:spTree>
    <p:extLst>
      <p:ext uri="{BB962C8B-B14F-4D97-AF65-F5344CB8AC3E}">
        <p14:creationId xmlns:p14="http://schemas.microsoft.com/office/powerpoint/2010/main" val="33581711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20BD68-F2AE-4B77-B2CB-B359265C459B}"/>
              </a:ext>
            </a:extLst>
          </p:cNvPr>
          <p:cNvSpPr>
            <a:spLocks noGrp="1"/>
          </p:cNvSpPr>
          <p:nvPr>
            <p:ph type="title"/>
          </p:nvPr>
        </p:nvSpPr>
        <p:spPr/>
        <p:txBody>
          <a:bodyPr/>
          <a:lstStyle/>
          <a:p>
            <a:r>
              <a:rPr lang="it-IT" dirty="0" err="1"/>
              <a:t>Pre</a:t>
            </a:r>
            <a:r>
              <a:rPr lang="it-IT" dirty="0"/>
              <a:t> e post crisi da Covid-19</a:t>
            </a:r>
            <a:endParaRPr lang="en-GB" dirty="0"/>
          </a:p>
        </p:txBody>
      </p:sp>
      <p:sp>
        <p:nvSpPr>
          <p:cNvPr id="3" name="Segnaposto numero diapositiva 2">
            <a:extLst>
              <a:ext uri="{FF2B5EF4-FFF2-40B4-BE49-F238E27FC236}">
                <a16:creationId xmlns:a16="http://schemas.microsoft.com/office/drawing/2014/main" id="{7BB0F1CA-5041-47DD-B0EC-E6E9A1DB43CE}"/>
              </a:ext>
            </a:extLst>
          </p:cNvPr>
          <p:cNvSpPr>
            <a:spLocks noGrp="1"/>
          </p:cNvSpPr>
          <p:nvPr>
            <p:ph type="sldNum" sz="quarter" idx="12"/>
          </p:nvPr>
        </p:nvSpPr>
        <p:spPr/>
        <p:txBody>
          <a:bodyPr/>
          <a:lstStyle/>
          <a:p>
            <a:fld id="{F7216446-8A82-42AB-88DB-297A75627E0A}" type="slidenum">
              <a:rPr lang="en-US" smtClean="0"/>
              <a:t>53</a:t>
            </a:fld>
            <a:endParaRPr lang="en-US"/>
          </a:p>
        </p:txBody>
      </p:sp>
      <p:pic>
        <p:nvPicPr>
          <p:cNvPr id="4" name="Immagine 3">
            <a:extLst>
              <a:ext uri="{FF2B5EF4-FFF2-40B4-BE49-F238E27FC236}">
                <a16:creationId xmlns:a16="http://schemas.microsoft.com/office/drawing/2014/main" id="{697BD293-6BFD-461A-816F-1D2C1DBDBF6F}"/>
              </a:ext>
            </a:extLst>
          </p:cNvPr>
          <p:cNvPicPr>
            <a:picLocks noChangeAspect="1"/>
          </p:cNvPicPr>
          <p:nvPr/>
        </p:nvPicPr>
        <p:blipFill>
          <a:blip r:embed="rId2"/>
          <a:stretch>
            <a:fillRect/>
          </a:stretch>
        </p:blipFill>
        <p:spPr>
          <a:xfrm>
            <a:off x="926314" y="1957736"/>
            <a:ext cx="4769093" cy="4692172"/>
          </a:xfrm>
          <a:prstGeom prst="rect">
            <a:avLst/>
          </a:prstGeom>
        </p:spPr>
      </p:pic>
      <p:sp>
        <p:nvSpPr>
          <p:cNvPr id="5" name="Rettangolo 4">
            <a:extLst>
              <a:ext uri="{FF2B5EF4-FFF2-40B4-BE49-F238E27FC236}">
                <a16:creationId xmlns:a16="http://schemas.microsoft.com/office/drawing/2014/main" id="{1719476D-13D1-4E8F-85B2-F43F092C0FFC}"/>
              </a:ext>
            </a:extLst>
          </p:cNvPr>
          <p:cNvSpPr/>
          <p:nvPr/>
        </p:nvSpPr>
        <p:spPr>
          <a:xfrm>
            <a:off x="5522385" y="6201417"/>
            <a:ext cx="6096000" cy="523220"/>
          </a:xfrm>
          <a:prstGeom prst="rect">
            <a:avLst/>
          </a:prstGeom>
          <a:solidFill>
            <a:schemeClr val="bg1"/>
          </a:solidFill>
        </p:spPr>
        <p:txBody>
          <a:bodyPr>
            <a:spAutoFit/>
          </a:bodyPr>
          <a:lstStyle/>
          <a:p>
            <a:r>
              <a:rPr lang="en-GB" sz="1400" dirty="0">
                <a:hlinkClick r:id="rId3"/>
              </a:rPr>
              <a:t>https://www.eurofound.europa.eu/it/publications/2023/la-convergenza-nellue-dimensione-geografica-impatto-della-covid-19-e-ruolo-delle</a:t>
            </a:r>
            <a:r>
              <a:rPr lang="en-GB" sz="1400" dirty="0"/>
              <a:t> ; p. 60</a:t>
            </a:r>
          </a:p>
        </p:txBody>
      </p:sp>
      <p:sp>
        <p:nvSpPr>
          <p:cNvPr id="6" name="Rettangolo 5">
            <a:extLst>
              <a:ext uri="{FF2B5EF4-FFF2-40B4-BE49-F238E27FC236}">
                <a16:creationId xmlns:a16="http://schemas.microsoft.com/office/drawing/2014/main" id="{11B478D2-34F7-4041-8E47-7D48F263FE6A}"/>
              </a:ext>
            </a:extLst>
          </p:cNvPr>
          <p:cNvSpPr/>
          <p:nvPr/>
        </p:nvSpPr>
        <p:spPr>
          <a:xfrm>
            <a:off x="5522385" y="5672759"/>
            <a:ext cx="5425440" cy="523220"/>
          </a:xfrm>
          <a:prstGeom prst="rect">
            <a:avLst/>
          </a:prstGeom>
        </p:spPr>
        <p:txBody>
          <a:bodyPr wrap="square">
            <a:spAutoFit/>
          </a:bodyPr>
          <a:lstStyle/>
          <a:p>
            <a:r>
              <a:rPr lang="en-GB" sz="1400" dirty="0"/>
              <a:t>Note: The </a:t>
            </a:r>
            <a:r>
              <a:rPr lang="en-GB" sz="1400" dirty="0">
                <a:solidFill>
                  <a:srgbClr val="FF0000"/>
                </a:solidFill>
              </a:rPr>
              <a:t>red line </a:t>
            </a:r>
            <a:r>
              <a:rPr lang="en-GB" sz="1400" dirty="0"/>
              <a:t>and labels represent </a:t>
            </a:r>
            <a:r>
              <a:rPr lang="en-GB" sz="1400" dirty="0">
                <a:solidFill>
                  <a:srgbClr val="FF0000"/>
                </a:solidFill>
              </a:rPr>
              <a:t>2013–2021</a:t>
            </a:r>
            <a:r>
              <a:rPr lang="en-GB" sz="1400" dirty="0"/>
              <a:t>; the black line and labels represent 2013–2019</a:t>
            </a:r>
          </a:p>
        </p:txBody>
      </p:sp>
      <p:sp>
        <p:nvSpPr>
          <p:cNvPr id="7" name="CasellaDiTesto 6">
            <a:extLst>
              <a:ext uri="{FF2B5EF4-FFF2-40B4-BE49-F238E27FC236}">
                <a16:creationId xmlns:a16="http://schemas.microsoft.com/office/drawing/2014/main" id="{3384822E-CE26-4B91-B268-A793D768AFA8}"/>
              </a:ext>
            </a:extLst>
          </p:cNvPr>
          <p:cNvSpPr txBox="1"/>
          <p:nvPr/>
        </p:nvSpPr>
        <p:spPr>
          <a:xfrm>
            <a:off x="6514011" y="2555966"/>
            <a:ext cx="3862252" cy="923330"/>
          </a:xfrm>
          <a:prstGeom prst="rect">
            <a:avLst/>
          </a:prstGeom>
          <a:noFill/>
        </p:spPr>
        <p:txBody>
          <a:bodyPr wrap="square" rtlCol="0">
            <a:spAutoFit/>
          </a:bodyPr>
          <a:lstStyle/>
          <a:p>
            <a:r>
              <a:rPr lang="it-IT" dirty="0"/>
              <a:t>Anche dopo la crisi da Covid-19 il tasso di convergenza subisce una nuova riduzione…</a:t>
            </a:r>
            <a:endParaRPr lang="en-GB" dirty="0"/>
          </a:p>
        </p:txBody>
      </p:sp>
    </p:spTree>
    <p:extLst>
      <p:ext uri="{BB962C8B-B14F-4D97-AF65-F5344CB8AC3E}">
        <p14:creationId xmlns:p14="http://schemas.microsoft.com/office/powerpoint/2010/main" val="27727842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09D3BA-C98B-496E-A104-38FAC84A3692}"/>
              </a:ext>
            </a:extLst>
          </p:cNvPr>
          <p:cNvSpPr>
            <a:spLocks noGrp="1"/>
          </p:cNvSpPr>
          <p:nvPr>
            <p:ph type="title"/>
          </p:nvPr>
        </p:nvSpPr>
        <p:spPr/>
        <p:txBody>
          <a:bodyPr/>
          <a:lstStyle/>
          <a:p>
            <a:r>
              <a:rPr lang="it-IT" dirty="0"/>
              <a:t>E per quanto riguarda la Sigma-convergenza?</a:t>
            </a:r>
            <a:endParaRPr lang="en-GB" dirty="0"/>
          </a:p>
        </p:txBody>
      </p:sp>
      <p:sp>
        <p:nvSpPr>
          <p:cNvPr id="3" name="Segnaposto numero diapositiva 2">
            <a:extLst>
              <a:ext uri="{FF2B5EF4-FFF2-40B4-BE49-F238E27FC236}">
                <a16:creationId xmlns:a16="http://schemas.microsoft.com/office/drawing/2014/main" id="{25E8E2D9-167A-4F16-BFDD-883E2B68B030}"/>
              </a:ext>
            </a:extLst>
          </p:cNvPr>
          <p:cNvSpPr>
            <a:spLocks noGrp="1"/>
          </p:cNvSpPr>
          <p:nvPr>
            <p:ph type="sldNum" sz="quarter" idx="12"/>
          </p:nvPr>
        </p:nvSpPr>
        <p:spPr/>
        <p:txBody>
          <a:bodyPr/>
          <a:lstStyle/>
          <a:p>
            <a:fld id="{F7216446-8A82-42AB-88DB-297A75627E0A}" type="slidenum">
              <a:rPr lang="en-US" smtClean="0"/>
              <a:t>54</a:t>
            </a:fld>
            <a:endParaRPr lang="en-US"/>
          </a:p>
        </p:txBody>
      </p:sp>
      <p:pic>
        <p:nvPicPr>
          <p:cNvPr id="4" name="Immagine 3">
            <a:extLst>
              <a:ext uri="{FF2B5EF4-FFF2-40B4-BE49-F238E27FC236}">
                <a16:creationId xmlns:a16="http://schemas.microsoft.com/office/drawing/2014/main" id="{9AFB3D69-7AED-4285-9613-5C1A9FD7BD78}"/>
              </a:ext>
            </a:extLst>
          </p:cNvPr>
          <p:cNvPicPr>
            <a:picLocks noChangeAspect="1"/>
          </p:cNvPicPr>
          <p:nvPr/>
        </p:nvPicPr>
        <p:blipFill>
          <a:blip r:embed="rId2"/>
          <a:stretch>
            <a:fillRect/>
          </a:stretch>
        </p:blipFill>
        <p:spPr>
          <a:xfrm>
            <a:off x="644174" y="1589315"/>
            <a:ext cx="7291666" cy="5020491"/>
          </a:xfrm>
          <a:prstGeom prst="rect">
            <a:avLst/>
          </a:prstGeom>
        </p:spPr>
      </p:pic>
      <p:sp>
        <p:nvSpPr>
          <p:cNvPr id="5" name="Ovale 4">
            <a:extLst>
              <a:ext uri="{FF2B5EF4-FFF2-40B4-BE49-F238E27FC236}">
                <a16:creationId xmlns:a16="http://schemas.microsoft.com/office/drawing/2014/main" id="{5ED36A2F-4450-4ECE-829A-6EC982AAB863}"/>
              </a:ext>
            </a:extLst>
          </p:cNvPr>
          <p:cNvSpPr/>
          <p:nvPr/>
        </p:nvSpPr>
        <p:spPr>
          <a:xfrm>
            <a:off x="2973977" y="4419600"/>
            <a:ext cx="949234" cy="15806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ttangolo 5">
            <a:extLst>
              <a:ext uri="{FF2B5EF4-FFF2-40B4-BE49-F238E27FC236}">
                <a16:creationId xmlns:a16="http://schemas.microsoft.com/office/drawing/2014/main" id="{3DCDC73F-401F-47DF-B1D9-C75826398B4A}"/>
              </a:ext>
            </a:extLst>
          </p:cNvPr>
          <p:cNvSpPr/>
          <p:nvPr/>
        </p:nvSpPr>
        <p:spPr>
          <a:xfrm>
            <a:off x="7942962" y="6000206"/>
            <a:ext cx="3998385" cy="738664"/>
          </a:xfrm>
          <a:prstGeom prst="rect">
            <a:avLst/>
          </a:prstGeom>
          <a:solidFill>
            <a:schemeClr val="bg1"/>
          </a:solidFill>
        </p:spPr>
        <p:txBody>
          <a:bodyPr wrap="square">
            <a:spAutoFit/>
          </a:bodyPr>
          <a:lstStyle/>
          <a:p>
            <a:r>
              <a:rPr lang="en-GB" sz="1400" dirty="0">
                <a:hlinkClick r:id="rId3"/>
              </a:rPr>
              <a:t>https://www.eurofound.europa.eu/it/publications/2023/la-convergenza-nellue-dimensione-geografica-impatto-della-covid-19-e-ruolo-delle</a:t>
            </a:r>
            <a:r>
              <a:rPr lang="en-GB" sz="1400" dirty="0"/>
              <a:t> : p. 61</a:t>
            </a:r>
          </a:p>
        </p:txBody>
      </p:sp>
      <p:sp>
        <p:nvSpPr>
          <p:cNvPr id="7" name="CasellaDiTesto 6">
            <a:extLst>
              <a:ext uri="{FF2B5EF4-FFF2-40B4-BE49-F238E27FC236}">
                <a16:creationId xmlns:a16="http://schemas.microsoft.com/office/drawing/2014/main" id="{1F34A06B-9928-4CB8-B2D8-1638A4853BAE}"/>
              </a:ext>
            </a:extLst>
          </p:cNvPr>
          <p:cNvSpPr txBox="1"/>
          <p:nvPr/>
        </p:nvSpPr>
        <p:spPr>
          <a:xfrm>
            <a:off x="8447314" y="2364377"/>
            <a:ext cx="2830286" cy="1754326"/>
          </a:xfrm>
          <a:prstGeom prst="rect">
            <a:avLst/>
          </a:prstGeom>
          <a:noFill/>
        </p:spPr>
        <p:txBody>
          <a:bodyPr wrap="square" rtlCol="0">
            <a:spAutoFit/>
          </a:bodyPr>
          <a:lstStyle/>
          <a:p>
            <a:r>
              <a:rPr lang="it-IT" dirty="0"/>
              <a:t>Solo la crisi finanziaria ha ridotto le differenze tra le regioni, mentre dal 2004 la dispersione del reddito </a:t>
            </a:r>
            <a:r>
              <a:rPr lang="it-IT" dirty="0" err="1"/>
              <a:t>procapite</a:t>
            </a:r>
            <a:r>
              <a:rPr lang="it-IT" dirty="0"/>
              <a:t> tra regioni aumenta</a:t>
            </a:r>
            <a:endParaRPr lang="en-GB" dirty="0"/>
          </a:p>
        </p:txBody>
      </p:sp>
    </p:spTree>
    <p:extLst>
      <p:ext uri="{BB962C8B-B14F-4D97-AF65-F5344CB8AC3E}">
        <p14:creationId xmlns:p14="http://schemas.microsoft.com/office/powerpoint/2010/main" val="4263000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BE2435-E254-47C4-8457-ABEA732253BA}"/>
              </a:ext>
            </a:extLst>
          </p:cNvPr>
          <p:cNvSpPr>
            <a:spLocks noGrp="1"/>
          </p:cNvSpPr>
          <p:nvPr>
            <p:ph type="title"/>
          </p:nvPr>
        </p:nvSpPr>
        <p:spPr/>
        <p:txBody>
          <a:bodyPr>
            <a:normAutofit/>
          </a:bodyPr>
          <a:lstStyle/>
          <a:p>
            <a:r>
              <a:rPr lang="it-IT" dirty="0"/>
              <a:t>Il trade-off tra obiettivi</a:t>
            </a:r>
          </a:p>
        </p:txBody>
      </p:sp>
      <p:sp>
        <p:nvSpPr>
          <p:cNvPr id="3" name="Segnaposto contenuto 2">
            <a:extLst>
              <a:ext uri="{FF2B5EF4-FFF2-40B4-BE49-F238E27FC236}">
                <a16:creationId xmlns:a16="http://schemas.microsoft.com/office/drawing/2014/main" id="{EAD9FA8B-1C85-4873-9C45-075D49A14E2A}"/>
              </a:ext>
            </a:extLst>
          </p:cNvPr>
          <p:cNvSpPr>
            <a:spLocks noGrp="1"/>
          </p:cNvSpPr>
          <p:nvPr>
            <p:ph idx="1"/>
          </p:nvPr>
        </p:nvSpPr>
        <p:spPr>
          <a:xfrm>
            <a:off x="838200" y="1825625"/>
            <a:ext cx="10515600" cy="1927769"/>
          </a:xfrm>
        </p:spPr>
        <p:txBody>
          <a:bodyPr>
            <a:normAutofit fontScale="77500" lnSpcReduction="20000"/>
          </a:bodyPr>
          <a:lstStyle/>
          <a:p>
            <a:r>
              <a:rPr lang="it-IT" dirty="0"/>
              <a:t>Guardiamo al caso della disoccupazione. Per assorbire la disoccupazione, in presenza di istituzioni diverse occorre guardare al legame che c’è tra occupazione e produttività:</a:t>
            </a:r>
          </a:p>
          <a:p>
            <a:pPr lvl="1"/>
            <a:r>
              <a:rPr lang="it-IT" dirty="0"/>
              <a:t>Se aumento la produttività con l’obiettivo di aumentare la crescita economica (ad es. incentivando le nuove tecnologie), non necessariamente ottengo come risultato anche un aumento dell’occupazione</a:t>
            </a:r>
          </a:p>
          <a:p>
            <a:r>
              <a:rPr lang="it-IT" dirty="0"/>
              <a:t>Come raggiungere quindi contemporaneamente una maggiore occupazione e una maggiore produttività? </a:t>
            </a:r>
          </a:p>
          <a:p>
            <a:pPr lvl="1"/>
            <a:endParaRPr lang="it-IT" dirty="0"/>
          </a:p>
          <a:p>
            <a:endParaRPr lang="it-IT" dirty="0"/>
          </a:p>
        </p:txBody>
      </p:sp>
      <p:pic>
        <p:nvPicPr>
          <p:cNvPr id="4" name="Picture 2" descr="https://www.pandoracampus.it/pandora/Packageoperation/getfulltextpreviewimage/BookRelease/Darwin:BOOK_RELEASE:428/docbookId/_26_69/imagePath/images%7Cchapter01%7Cfig_01_c1.png/imageX/0/imageY/0">
            <a:extLst>
              <a:ext uri="{FF2B5EF4-FFF2-40B4-BE49-F238E27FC236}">
                <a16:creationId xmlns:a16="http://schemas.microsoft.com/office/drawing/2014/main" id="{FA23239F-B199-485D-8629-7F330492EF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9686" y="3557258"/>
            <a:ext cx="5475097" cy="308596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nettore diritto 4">
            <a:extLst>
              <a:ext uri="{FF2B5EF4-FFF2-40B4-BE49-F238E27FC236}">
                <a16:creationId xmlns:a16="http://schemas.microsoft.com/office/drawing/2014/main" id="{3F089A64-07BB-43F6-895C-01A28257D5E9}"/>
              </a:ext>
            </a:extLst>
          </p:cNvPr>
          <p:cNvCxnSpPr>
            <a:cxnSpLocks/>
          </p:cNvCxnSpPr>
          <p:nvPr/>
        </p:nvCxnSpPr>
        <p:spPr>
          <a:xfrm>
            <a:off x="5412378" y="4421570"/>
            <a:ext cx="3705497" cy="67867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Connettore 2 5">
            <a:extLst>
              <a:ext uri="{FF2B5EF4-FFF2-40B4-BE49-F238E27FC236}">
                <a16:creationId xmlns:a16="http://schemas.microsoft.com/office/drawing/2014/main" id="{FC61DAB9-7E7E-4EA6-A3A0-DA18CB81B3F1}"/>
              </a:ext>
            </a:extLst>
          </p:cNvPr>
          <p:cNvCxnSpPr>
            <a:cxnSpLocks/>
          </p:cNvCxnSpPr>
          <p:nvPr/>
        </p:nvCxnSpPr>
        <p:spPr>
          <a:xfrm flipV="1">
            <a:off x="6326777" y="4649895"/>
            <a:ext cx="311090" cy="51428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C23E2E79-CFFC-405D-AF1E-517AFE4DF27A}"/>
              </a:ext>
            </a:extLst>
          </p:cNvPr>
          <p:cNvSpPr txBox="1"/>
          <p:nvPr/>
        </p:nvSpPr>
        <p:spPr>
          <a:xfrm>
            <a:off x="1027675" y="4197531"/>
            <a:ext cx="2882537" cy="1200329"/>
          </a:xfrm>
          <a:prstGeom prst="rect">
            <a:avLst/>
          </a:prstGeom>
          <a:noFill/>
          <a:ln w="19050">
            <a:solidFill>
              <a:srgbClr val="FF0000"/>
            </a:solidFill>
          </a:ln>
        </p:spPr>
        <p:txBody>
          <a:bodyPr wrap="square" rtlCol="0">
            <a:spAutoFit/>
          </a:bodyPr>
          <a:lstStyle/>
          <a:p>
            <a:r>
              <a:rPr lang="it-IT" dirty="0"/>
              <a:t>Ottenere un PIL pro capite più elevato non sposterà l’Italia dall’ultimo posto nell’UE …</a:t>
            </a:r>
            <a:endParaRPr lang="en-GB" dirty="0"/>
          </a:p>
        </p:txBody>
      </p:sp>
    </p:spTree>
    <p:extLst>
      <p:ext uri="{BB962C8B-B14F-4D97-AF65-F5344CB8AC3E}">
        <p14:creationId xmlns:p14="http://schemas.microsoft.com/office/powerpoint/2010/main" val="183877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Soluzione: cambiare le istituzioni</a:t>
            </a:r>
            <a:endParaRPr lang="en-US" dirty="0"/>
          </a:p>
        </p:txBody>
      </p:sp>
      <p:pic>
        <p:nvPicPr>
          <p:cNvPr id="4" name="Immagine 3"/>
          <p:cNvPicPr>
            <a:picLocks noChangeAspect="1"/>
          </p:cNvPicPr>
          <p:nvPr/>
        </p:nvPicPr>
        <p:blipFill>
          <a:blip r:embed="rId2"/>
          <a:stretch>
            <a:fillRect/>
          </a:stretch>
        </p:blipFill>
        <p:spPr>
          <a:xfrm>
            <a:off x="5843396" y="1649985"/>
            <a:ext cx="5734899" cy="3639054"/>
          </a:xfrm>
          <a:prstGeom prst="rect">
            <a:avLst/>
          </a:prstGeom>
        </p:spPr>
      </p:pic>
      <p:sp>
        <p:nvSpPr>
          <p:cNvPr id="5" name="CasellaDiTesto 4"/>
          <p:cNvSpPr txBox="1"/>
          <p:nvPr/>
        </p:nvSpPr>
        <p:spPr>
          <a:xfrm>
            <a:off x="646176" y="5292546"/>
            <a:ext cx="9578848" cy="1200329"/>
          </a:xfrm>
          <a:prstGeom prst="rect">
            <a:avLst/>
          </a:prstGeom>
          <a:noFill/>
        </p:spPr>
        <p:txBody>
          <a:bodyPr wrap="square" rtlCol="0">
            <a:spAutoFit/>
          </a:bodyPr>
          <a:lstStyle/>
          <a:p>
            <a:r>
              <a:rPr lang="it-IT" dirty="0">
                <a:solidFill>
                  <a:srgbClr val="FF0000"/>
                </a:solidFill>
              </a:rPr>
              <a:t>Il Washington Consensus: cosa comporta per l’Europa? </a:t>
            </a:r>
            <a:r>
              <a:rPr lang="it-IT" dirty="0"/>
              <a:t>Cambiamento nel trade-off tra obiettivi: occorre aumentare sia produttività che occupazione. Questo si può ottenere  secondo questa visione solo con il cambiamento delle istituzioni contrattuali, relazioni industriali, della proprietà delle imprese…..: insomma con le </a:t>
            </a:r>
            <a:r>
              <a:rPr lang="it-IT" b="1" dirty="0">
                <a:solidFill>
                  <a:srgbClr val="FF0000"/>
                </a:solidFill>
              </a:rPr>
              <a:t>riforme strutturali</a:t>
            </a:r>
            <a:endParaRPr lang="en-US" b="1" dirty="0">
              <a:solidFill>
                <a:srgbClr val="FF0000"/>
              </a:solidFill>
            </a:endParaRPr>
          </a:p>
        </p:txBody>
      </p:sp>
      <p:sp>
        <p:nvSpPr>
          <p:cNvPr id="3" name="Rettangolo 2">
            <a:extLst>
              <a:ext uri="{FF2B5EF4-FFF2-40B4-BE49-F238E27FC236}">
                <a16:creationId xmlns:a16="http://schemas.microsoft.com/office/drawing/2014/main" id="{9217CB0E-C1A1-4E72-BA8A-19245F06E99A}"/>
              </a:ext>
            </a:extLst>
          </p:cNvPr>
          <p:cNvSpPr/>
          <p:nvPr/>
        </p:nvSpPr>
        <p:spPr>
          <a:xfrm>
            <a:off x="776124" y="1690688"/>
            <a:ext cx="5129348" cy="3139321"/>
          </a:xfrm>
          <a:prstGeom prst="rect">
            <a:avLst/>
          </a:prstGeom>
        </p:spPr>
        <p:txBody>
          <a:bodyPr wrap="square">
            <a:spAutoFit/>
          </a:bodyPr>
          <a:lstStyle/>
          <a:p>
            <a:r>
              <a:rPr lang="it-IT" dirty="0"/>
              <a:t>Nel 1990 l’economista J. Williamson conia l’espressione </a:t>
            </a:r>
            <a:r>
              <a:rPr lang="it-IT" b="1" dirty="0">
                <a:solidFill>
                  <a:srgbClr val="FF0000"/>
                </a:solidFill>
              </a:rPr>
              <a:t>Washington Consensus </a:t>
            </a:r>
            <a:r>
              <a:rPr lang="it-IT" dirty="0"/>
              <a:t>e definisce un insieme di politiche</a:t>
            </a:r>
            <a:r>
              <a:rPr lang="it-IT" dirty="0">
                <a:solidFill>
                  <a:srgbClr val="FF0000"/>
                </a:solidFill>
              </a:rPr>
              <a:t> </a:t>
            </a:r>
            <a:r>
              <a:rPr lang="it-IT" dirty="0"/>
              <a:t>adottate dal Dipartimento del Tesoro USA e condivise con le principali istituzioni internazionali (BM e FMI che hanno il loro quartier generale a W.) per risolvere il problema della «crisi dei debiti» nell’America Latina e permettere ai Paesi di quest’area di accedere ai mercati internazionali dei crediti e contemporaneamente ottenere sia una stabilità politica interna e una crescita economica robusta.</a:t>
            </a:r>
          </a:p>
        </p:txBody>
      </p:sp>
    </p:spTree>
    <p:extLst>
      <p:ext uri="{BB962C8B-B14F-4D97-AF65-F5344CB8AC3E}">
        <p14:creationId xmlns:p14="http://schemas.microsoft.com/office/powerpoint/2010/main" val="1798225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D8207C-A564-4EDC-A7E7-11E242AF660C}"/>
              </a:ext>
            </a:extLst>
          </p:cNvPr>
          <p:cNvSpPr>
            <a:spLocks noGrp="1"/>
          </p:cNvSpPr>
          <p:nvPr>
            <p:ph type="title"/>
          </p:nvPr>
        </p:nvSpPr>
        <p:spPr/>
        <p:txBody>
          <a:bodyPr/>
          <a:lstStyle/>
          <a:p>
            <a:r>
              <a:rPr lang="it-IT" dirty="0"/>
              <a:t>Il Washington Consensus: le misure</a:t>
            </a:r>
          </a:p>
        </p:txBody>
      </p:sp>
      <p:sp>
        <p:nvSpPr>
          <p:cNvPr id="3" name="Segnaposto contenuto 2">
            <a:extLst>
              <a:ext uri="{FF2B5EF4-FFF2-40B4-BE49-F238E27FC236}">
                <a16:creationId xmlns:a16="http://schemas.microsoft.com/office/drawing/2014/main" id="{D88C7987-D5C0-4DD2-8DFA-1EDB834149D1}"/>
              </a:ext>
            </a:extLst>
          </p:cNvPr>
          <p:cNvSpPr>
            <a:spLocks noGrp="1"/>
          </p:cNvSpPr>
          <p:nvPr>
            <p:ph idx="1"/>
          </p:nvPr>
        </p:nvSpPr>
        <p:spPr>
          <a:xfrm>
            <a:off x="1846216" y="1825625"/>
            <a:ext cx="9507583" cy="4351338"/>
          </a:xfrm>
        </p:spPr>
        <p:txBody>
          <a:bodyPr>
            <a:normAutofit fontScale="77500" lnSpcReduction="20000"/>
          </a:bodyPr>
          <a:lstStyle/>
          <a:p>
            <a:r>
              <a:rPr lang="it-IT" dirty="0"/>
              <a:t>i) disciplina fiscale</a:t>
            </a:r>
          </a:p>
          <a:p>
            <a:r>
              <a:rPr lang="it-IT" dirty="0"/>
              <a:t>ii) riduzione della spesa pubblica ad eccezione degli investimenti pubblici «ad alti rendimenti» </a:t>
            </a:r>
          </a:p>
          <a:p>
            <a:r>
              <a:rPr lang="it-IT" dirty="0"/>
              <a:t>iii) riduzione delle aliquote marginali di tassazione </a:t>
            </a:r>
          </a:p>
          <a:p>
            <a:r>
              <a:rPr lang="it-IT" dirty="0"/>
              <a:t>iv) liberalizzazione finanziaria </a:t>
            </a:r>
          </a:p>
          <a:p>
            <a:r>
              <a:rPr lang="it-IT" dirty="0"/>
              <a:t>v) tassi di cambio e di interesse determinati dal mercato </a:t>
            </a:r>
          </a:p>
          <a:p>
            <a:r>
              <a:rPr lang="it-IT" dirty="0"/>
              <a:t>vi) eliminazione restrizioni al commercio estero e abbassamento delle tariffe doganali </a:t>
            </a:r>
          </a:p>
          <a:p>
            <a:r>
              <a:rPr lang="it-IT" dirty="0"/>
              <a:t>vii) abolizione delle barriere agli IDE </a:t>
            </a:r>
          </a:p>
          <a:p>
            <a:r>
              <a:rPr lang="it-IT" dirty="0"/>
              <a:t>viii) privatizzazione delle imprese pubbliche </a:t>
            </a:r>
          </a:p>
          <a:p>
            <a:r>
              <a:rPr lang="it-IT" dirty="0"/>
              <a:t>ix) abolizione delle restrizioni alla nascita di nuove imprese e alla concorrenza </a:t>
            </a:r>
          </a:p>
          <a:p>
            <a:r>
              <a:rPr lang="it-IT" dirty="0"/>
              <a:t>x) assicurazione dell’esercizio dei diritti di proprietà privata</a:t>
            </a:r>
          </a:p>
        </p:txBody>
      </p:sp>
      <p:sp>
        <p:nvSpPr>
          <p:cNvPr id="4" name="Parentesi graffa aperta 3">
            <a:extLst>
              <a:ext uri="{FF2B5EF4-FFF2-40B4-BE49-F238E27FC236}">
                <a16:creationId xmlns:a16="http://schemas.microsoft.com/office/drawing/2014/main" id="{8DB4581F-3C56-4FBF-85CD-5A4C1B801AA1}"/>
              </a:ext>
            </a:extLst>
          </p:cNvPr>
          <p:cNvSpPr/>
          <p:nvPr/>
        </p:nvSpPr>
        <p:spPr>
          <a:xfrm>
            <a:off x="1641566" y="1942011"/>
            <a:ext cx="121920" cy="949235"/>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CasellaDiTesto 4">
            <a:extLst>
              <a:ext uri="{FF2B5EF4-FFF2-40B4-BE49-F238E27FC236}">
                <a16:creationId xmlns:a16="http://schemas.microsoft.com/office/drawing/2014/main" id="{1691998A-7D1C-4A32-A5DE-ECFC570973A3}"/>
              </a:ext>
            </a:extLst>
          </p:cNvPr>
          <p:cNvSpPr txBox="1"/>
          <p:nvPr/>
        </p:nvSpPr>
        <p:spPr>
          <a:xfrm>
            <a:off x="274320" y="1994263"/>
            <a:ext cx="1206137" cy="646331"/>
          </a:xfrm>
          <a:prstGeom prst="rect">
            <a:avLst/>
          </a:prstGeom>
          <a:noFill/>
        </p:spPr>
        <p:txBody>
          <a:bodyPr wrap="square" rtlCol="0">
            <a:spAutoFit/>
          </a:bodyPr>
          <a:lstStyle/>
          <a:p>
            <a:r>
              <a:rPr lang="it-IT" dirty="0"/>
              <a:t>Stato «più leggero»</a:t>
            </a:r>
            <a:endParaRPr lang="en-GB" dirty="0"/>
          </a:p>
        </p:txBody>
      </p:sp>
      <p:sp>
        <p:nvSpPr>
          <p:cNvPr id="6" name="Parentesi graffa aperta 5">
            <a:extLst>
              <a:ext uri="{FF2B5EF4-FFF2-40B4-BE49-F238E27FC236}">
                <a16:creationId xmlns:a16="http://schemas.microsoft.com/office/drawing/2014/main" id="{67E17354-C962-47E0-8D63-942E8AE2266C}"/>
              </a:ext>
            </a:extLst>
          </p:cNvPr>
          <p:cNvSpPr/>
          <p:nvPr/>
        </p:nvSpPr>
        <p:spPr>
          <a:xfrm>
            <a:off x="1637211" y="3142569"/>
            <a:ext cx="121920" cy="1573122"/>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CasellaDiTesto 6">
            <a:extLst>
              <a:ext uri="{FF2B5EF4-FFF2-40B4-BE49-F238E27FC236}">
                <a16:creationId xmlns:a16="http://schemas.microsoft.com/office/drawing/2014/main" id="{43B17DF6-9417-4BAA-B795-F86D6A89DF2A}"/>
              </a:ext>
            </a:extLst>
          </p:cNvPr>
          <p:cNvSpPr txBox="1"/>
          <p:nvPr/>
        </p:nvSpPr>
        <p:spPr>
          <a:xfrm>
            <a:off x="274320" y="3429000"/>
            <a:ext cx="1240971" cy="646331"/>
          </a:xfrm>
          <a:prstGeom prst="rect">
            <a:avLst/>
          </a:prstGeom>
          <a:noFill/>
        </p:spPr>
        <p:txBody>
          <a:bodyPr wrap="square" rtlCol="0">
            <a:spAutoFit/>
          </a:bodyPr>
          <a:lstStyle/>
          <a:p>
            <a:r>
              <a:rPr lang="it-IT" dirty="0"/>
              <a:t>Globalizzazione</a:t>
            </a:r>
            <a:endParaRPr lang="en-GB" dirty="0"/>
          </a:p>
        </p:txBody>
      </p:sp>
      <p:sp>
        <p:nvSpPr>
          <p:cNvPr id="8" name="Parentesi graffa aperta 7">
            <a:extLst>
              <a:ext uri="{FF2B5EF4-FFF2-40B4-BE49-F238E27FC236}">
                <a16:creationId xmlns:a16="http://schemas.microsoft.com/office/drawing/2014/main" id="{7562901B-1C4D-4D23-A622-E449AF1448DF}"/>
              </a:ext>
            </a:extLst>
          </p:cNvPr>
          <p:cNvSpPr/>
          <p:nvPr/>
        </p:nvSpPr>
        <p:spPr>
          <a:xfrm>
            <a:off x="1637211" y="4863737"/>
            <a:ext cx="121920" cy="949235"/>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CasellaDiTesto 8">
            <a:extLst>
              <a:ext uri="{FF2B5EF4-FFF2-40B4-BE49-F238E27FC236}">
                <a16:creationId xmlns:a16="http://schemas.microsoft.com/office/drawing/2014/main" id="{CDC462D3-73C2-49E7-B9D6-99BF7B371B8A}"/>
              </a:ext>
            </a:extLst>
          </p:cNvPr>
          <p:cNvSpPr txBox="1"/>
          <p:nvPr/>
        </p:nvSpPr>
        <p:spPr>
          <a:xfrm>
            <a:off x="235131" y="4863737"/>
            <a:ext cx="1206137" cy="923330"/>
          </a:xfrm>
          <a:prstGeom prst="rect">
            <a:avLst/>
          </a:prstGeom>
          <a:noFill/>
        </p:spPr>
        <p:txBody>
          <a:bodyPr wrap="square" rtlCol="0">
            <a:spAutoFit/>
          </a:bodyPr>
          <a:lstStyle/>
          <a:p>
            <a:r>
              <a:rPr lang="it-IT" dirty="0"/>
              <a:t>Ampliare il mercato interno</a:t>
            </a:r>
            <a:endParaRPr lang="en-GB" dirty="0"/>
          </a:p>
        </p:txBody>
      </p:sp>
    </p:spTree>
    <p:extLst>
      <p:ext uri="{BB962C8B-B14F-4D97-AF65-F5344CB8AC3E}">
        <p14:creationId xmlns:p14="http://schemas.microsoft.com/office/powerpoint/2010/main" val="2227539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Riassumendo: Quali sono le difficoltà che la PE deve affrontare?</a:t>
            </a:r>
            <a:endParaRPr lang="en-US" dirty="0"/>
          </a:p>
        </p:txBody>
      </p:sp>
      <p:sp>
        <p:nvSpPr>
          <p:cNvPr id="3" name="Segnaposto contenuto 2"/>
          <p:cNvSpPr>
            <a:spLocks noGrp="1"/>
          </p:cNvSpPr>
          <p:nvPr>
            <p:ph idx="1"/>
          </p:nvPr>
        </p:nvSpPr>
        <p:spPr/>
        <p:txBody>
          <a:bodyPr/>
          <a:lstStyle/>
          <a:p>
            <a:r>
              <a:rPr lang="it-IT" dirty="0"/>
              <a:t>Abbiamo visto che il primo scoglio è la definizione degli obiettivi di politica pubblica e quindi </a:t>
            </a:r>
            <a:r>
              <a:rPr lang="it-IT" dirty="0">
                <a:solidFill>
                  <a:srgbClr val="FF0000"/>
                </a:solidFill>
              </a:rPr>
              <a:t>la composizione di trade-off (al margine) tra obiettivi alternativi e di quelli tra obiettivi e riforme strutturali</a:t>
            </a:r>
          </a:p>
          <a:p>
            <a:r>
              <a:rPr lang="it-IT" dirty="0"/>
              <a:t>L’</a:t>
            </a:r>
            <a:r>
              <a:rPr lang="it-IT" dirty="0">
                <a:solidFill>
                  <a:srgbClr val="FF0000"/>
                </a:solidFill>
              </a:rPr>
              <a:t>Incertezza</a:t>
            </a:r>
            <a:r>
              <a:rPr lang="it-IT" dirty="0"/>
              <a:t> sulla decisione giusta da prendere è la norma, quando il contesto è quello in cui le </a:t>
            </a:r>
            <a:r>
              <a:rPr lang="it-IT" dirty="0">
                <a:solidFill>
                  <a:srgbClr val="FF0000"/>
                </a:solidFill>
              </a:rPr>
              <a:t>soluzioni</a:t>
            </a:r>
            <a:r>
              <a:rPr lang="it-IT" dirty="0"/>
              <a:t> ottime sono solo quelle di </a:t>
            </a:r>
            <a:r>
              <a:rPr lang="it-IT" dirty="0" err="1">
                <a:solidFill>
                  <a:srgbClr val="FF0000"/>
                </a:solidFill>
              </a:rPr>
              <a:t>second</a:t>
            </a:r>
            <a:r>
              <a:rPr lang="it-IT" dirty="0">
                <a:solidFill>
                  <a:srgbClr val="FF0000"/>
                </a:solidFill>
              </a:rPr>
              <a:t> best</a:t>
            </a:r>
          </a:p>
          <a:p>
            <a:r>
              <a:rPr lang="it-IT" dirty="0"/>
              <a:t>L’informazione non è equamente distribuita: le </a:t>
            </a:r>
            <a:r>
              <a:rPr lang="it-IT" dirty="0">
                <a:solidFill>
                  <a:srgbClr val="FF0000"/>
                </a:solidFill>
              </a:rPr>
              <a:t>Asimmetrie informative </a:t>
            </a:r>
            <a:r>
              <a:rPr lang="it-IT" dirty="0"/>
              <a:t>comportano soluzioni non ottimali</a:t>
            </a:r>
            <a:endParaRPr lang="en-US" dirty="0">
              <a:solidFill>
                <a:srgbClr val="FF0000"/>
              </a:solidFill>
            </a:endParaRPr>
          </a:p>
        </p:txBody>
      </p:sp>
      <p:sp>
        <p:nvSpPr>
          <p:cNvPr id="4" name="Freccia a destra con strisce 3"/>
          <p:cNvSpPr/>
          <p:nvPr/>
        </p:nvSpPr>
        <p:spPr>
          <a:xfrm rot="5400000">
            <a:off x="5111496" y="5340096"/>
            <a:ext cx="649224" cy="438912"/>
          </a:xfrm>
          <a:prstGeom prst="striped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 name="CasellaDiTesto 4"/>
          <p:cNvSpPr txBox="1"/>
          <p:nvPr/>
        </p:nvSpPr>
        <p:spPr>
          <a:xfrm>
            <a:off x="1915668" y="5992297"/>
            <a:ext cx="7040880"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it-IT" dirty="0"/>
              <a:t>MONDO IMPERFETTO = MODELLI DI PE DI CONCORRENZA IMPERFETTA</a:t>
            </a:r>
            <a:endParaRPr lang="en-US" dirty="0"/>
          </a:p>
        </p:txBody>
      </p:sp>
    </p:spTree>
    <p:extLst>
      <p:ext uri="{BB962C8B-B14F-4D97-AF65-F5344CB8AC3E}">
        <p14:creationId xmlns:p14="http://schemas.microsoft.com/office/powerpoint/2010/main" val="3743155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14635</TotalTime>
  <Words>5747</Words>
  <Application>Microsoft Office PowerPoint</Application>
  <PresentationFormat>Widescreen</PresentationFormat>
  <Paragraphs>363</Paragraphs>
  <Slides>54</Slides>
  <Notes>1</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54</vt:i4>
      </vt:variant>
    </vt:vector>
  </HeadingPairs>
  <TitlesOfParts>
    <vt:vector size="65" baseType="lpstr">
      <vt:lpstr>Arial</vt:lpstr>
      <vt:lpstr>Arial Unicode MS</vt:lpstr>
      <vt:lpstr>Calibri</vt:lpstr>
      <vt:lpstr>Calibri Light</vt:lpstr>
      <vt:lpstr>Cambria Math</vt:lpstr>
      <vt:lpstr>LPEFFK+SourceSansPro</vt:lpstr>
      <vt:lpstr>LPEFGO+SourceSansPro</vt:lpstr>
      <vt:lpstr>Symbol</vt:lpstr>
      <vt:lpstr>Times New Roman</vt:lpstr>
      <vt:lpstr>Verdana</vt:lpstr>
      <vt:lpstr>Tema di Office</vt:lpstr>
      <vt:lpstr>Stabilizzazione, Allocazione e Redistribuzione</vt:lpstr>
      <vt:lpstr>Il ruolo della politica economica</vt:lpstr>
      <vt:lpstr>Il modello della controllabilità e i trade-off</vt:lpstr>
      <vt:lpstr>E se il problema fossero le istituzioni? I limiti dei trade-off del modello controllabile</vt:lpstr>
      <vt:lpstr>Presentazione standard di PowerPoint</vt:lpstr>
      <vt:lpstr>Il trade-off tra obiettivi</vt:lpstr>
      <vt:lpstr>Soluzione: cambiare le istituzioni</vt:lpstr>
      <vt:lpstr>Il Washington Consensus: le misure</vt:lpstr>
      <vt:lpstr>Riassumendo: Quali sono le difficoltà che la PE deve affrontare?</vt:lpstr>
      <vt:lpstr>Le motivazioni dell’intervento pubblico</vt:lpstr>
      <vt:lpstr>Perché intervenire? Un riepilogo </vt:lpstr>
      <vt:lpstr>Le funzioni della PE</vt:lpstr>
      <vt:lpstr>Politiche di crescita e stabilizzazione </vt:lpstr>
      <vt:lpstr>1) Allocazione</vt:lpstr>
      <vt:lpstr>2) Stabilizzazione</vt:lpstr>
      <vt:lpstr>Le politiche di stabilizzazione</vt:lpstr>
      <vt:lpstr>Le politiche della domanda e dell’offerta: un esempio di stabilizzazione guardando a prezzi/quantità</vt:lpstr>
      <vt:lpstr>Shock positivi da domanda e da offerta sulla relazione P-Q</vt:lpstr>
      <vt:lpstr>Vediamo il caso del consumo (domanda aggregata) e dei prezzi: quale relazione?</vt:lpstr>
      <vt:lpstr>Variazione del prezzo del petrolio e relazione prezzo-quantità (caso curva dell’offerta)</vt:lpstr>
      <vt:lpstr>Vediamo nel caso italiano come si presenta schematicamente un CGE</vt:lpstr>
      <vt:lpstr>Un approfondimento (continua)</vt:lpstr>
      <vt:lpstr>Le politiche redistributive</vt:lpstr>
      <vt:lpstr>… occorre semplificare per la stabilizzazione</vt:lpstr>
      <vt:lpstr>3) Le politiche della redistribuzione</vt:lpstr>
      <vt:lpstr>La valutazione delle politiche economiche: i criteri di decisione con individui omogenei</vt:lpstr>
      <vt:lpstr>La funzione di benessere sociale: decisioni con individui eterogenei</vt:lpstr>
      <vt:lpstr>I criteri specifici. Un approfondimento</vt:lpstr>
      <vt:lpstr>I modelli computazionali EEG</vt:lpstr>
      <vt:lpstr>Come valutare l’effetto delle politiche economiche</vt:lpstr>
      <vt:lpstr>… e per la redistribuzione?</vt:lpstr>
      <vt:lpstr>Ed in pratica?</vt:lpstr>
      <vt:lpstr>Un inciso: la valutazione delle politiche europee</vt:lpstr>
      <vt:lpstr> </vt:lpstr>
      <vt:lpstr>Obiettivi strategici Politica Europea 2014-20 e 2021-27</vt:lpstr>
      <vt:lpstr>La logica dell’intervento pubblico europeo</vt:lpstr>
      <vt:lpstr>I criteri della valutazione (commenti al grafico)</vt:lpstr>
      <vt:lpstr>I criteri di valutazione (commenti al grafico)</vt:lpstr>
      <vt:lpstr>I livelli di Valutazione e le tecniche relative</vt:lpstr>
      <vt:lpstr>La struttura delle misure e delle valutazioni</vt:lpstr>
      <vt:lpstr>La programmazione europea: il decentramento per fasi</vt:lpstr>
      <vt:lpstr>Criteri validi, ma metodi di valutazione che cambiano</vt:lpstr>
      <vt:lpstr>I documenti fondamentali e i dati UE</vt:lpstr>
      <vt:lpstr>Il ciclo programmazione-valutazione multilivello: il caso di un progetto di UNITS</vt:lpstr>
      <vt:lpstr>Dalla coesione alla crescita economica</vt:lpstr>
      <vt:lpstr>Le politiche per la crescita economica</vt:lpstr>
      <vt:lpstr>Gli obiettivi e strumenti della Politica UE per la crescita</vt:lpstr>
      <vt:lpstr>Una possibile misura di sintesi macro: gli indicatori della convergenza</vt:lpstr>
      <vt:lpstr>Misurazione econometriche delle divergenze regionali</vt:lpstr>
      <vt:lpstr>Dove trovo i dati?</vt:lpstr>
      <vt:lpstr>I. Le disparità regionali: convergenza nella storia UE, le politiche di coesione hanno avuto successo?</vt:lpstr>
      <vt:lpstr>E prima della crisi Covid-19? La beta convergenza</vt:lpstr>
      <vt:lpstr>Pre e post crisi da Covid-19</vt:lpstr>
      <vt:lpstr>E per quanto riguarda la Sigma-convergenza?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Lezione IV- Seconda settimana</dc:title>
  <dc:creator>CHIES LAURA</dc:creator>
  <cp:lastModifiedBy>CHIES LAURA</cp:lastModifiedBy>
  <cp:revision>207</cp:revision>
  <dcterms:created xsi:type="dcterms:W3CDTF">2021-03-05T09:48:53Z</dcterms:created>
  <dcterms:modified xsi:type="dcterms:W3CDTF">2024-03-14T05:22:26Z</dcterms:modified>
</cp:coreProperties>
</file>