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7" r:id="rId3"/>
    <p:sldId id="305" r:id="rId4"/>
    <p:sldId id="328" r:id="rId5"/>
    <p:sldId id="330" r:id="rId6"/>
    <p:sldId id="333" r:id="rId7"/>
    <p:sldId id="329" r:id="rId8"/>
    <p:sldId id="331" r:id="rId9"/>
    <p:sldId id="283" r:id="rId10"/>
    <p:sldId id="334" r:id="rId11"/>
    <p:sldId id="344" r:id="rId12"/>
    <p:sldId id="335" r:id="rId13"/>
    <p:sldId id="336" r:id="rId14"/>
    <p:sldId id="337" r:id="rId15"/>
    <p:sldId id="338" r:id="rId16"/>
    <p:sldId id="339" r:id="rId17"/>
    <p:sldId id="340" r:id="rId18"/>
    <p:sldId id="345" r:id="rId19"/>
    <p:sldId id="341" r:id="rId20"/>
    <p:sldId id="342" r:id="rId21"/>
    <p:sldId id="289" r:id="rId22"/>
    <p:sldId id="307" r:id="rId23"/>
    <p:sldId id="299" r:id="rId24"/>
    <p:sldId id="332" r:id="rId25"/>
    <p:sldId id="320" r:id="rId26"/>
    <p:sldId id="286" r:id="rId27"/>
    <p:sldId id="287" r:id="rId28"/>
    <p:sldId id="288" r:id="rId29"/>
    <p:sldId id="276"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3" d="100"/>
          <a:sy n="73" d="100"/>
        </p:scale>
        <p:origin x="3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75EE-E5AE-4AB3-9997-2677E1703B8A}" type="datetimeFigureOut">
              <a:rPr lang="it-IT" smtClean="0"/>
              <a:t>19/03/2024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AE6EE-0066-4AFC-940D-92D42CABAA0E}" type="slidenum">
              <a:rPr lang="it-IT" smtClean="0"/>
              <a:t>‹N›</a:t>
            </a:fld>
            <a:endParaRPr lang="it-IT"/>
          </a:p>
        </p:txBody>
      </p:sp>
    </p:spTree>
    <p:extLst>
      <p:ext uri="{BB962C8B-B14F-4D97-AF65-F5344CB8AC3E}">
        <p14:creationId xmlns:p14="http://schemas.microsoft.com/office/powerpoint/2010/main" val="15478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484CD-3C3B-4841-93CE-B185274CE56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9927C-442B-4A64-96B0-DCE90BA9A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0798DD-8294-4583-B8FC-4103732F6313}"/>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3B069CE4-93FB-4925-A261-7AF86D0D2A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D0BBF7-DE66-49BF-A062-6FDDC71DBFB2}"/>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0500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F7AA7-6EDC-4E2E-8C01-73CEC5BBC4C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E902D4-7915-4E83-825C-6167B82014F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CBF72E-5B81-4F48-8CB8-674A17651D83}"/>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FC77F1A4-490F-4AAF-B603-F1B58C6A12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4E7042-5E38-482D-8B29-F89F9DFD0A20}"/>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983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1C06AC-B192-46F2-A623-946D3BD614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2D9B24-A2D5-470A-ADC7-8BF95F0D4B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F986D0-3772-4F7E-AEA9-4521A67FB55B}"/>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7E3FB0EF-7A64-4D06-BB65-D8E6265AB5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04A5A5-FC38-4F13-8095-F7BE8F87B21C}"/>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222902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99906-D65D-465E-A4C1-629FCA3E0E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2B7D7-5F5A-4415-BDC8-5E8FDE92464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DD08D5-8A90-42B2-8436-EB8D778274EA}"/>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E4513FB4-74DF-4211-9947-B45A4CF24B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991D5F-48F0-45D3-AF60-54D325800E04}"/>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5858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F9A0-7685-4DDE-B6D4-8F37242BB9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68E414-7AAA-46D8-9136-904C89188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8B7430D-9B05-414B-B716-E3EBBB5C52FB}"/>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FEC0DBEB-FC98-470C-96D0-6B0CC1C1E0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69DD63-9602-44B3-BFF5-BEC46948F33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1290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5FB34-E1EF-4062-87CC-9C0D36BEA7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566757-06FE-4962-9564-15C5B8947F2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494810-BB6E-4794-AA42-8E2F17B166E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015A9A1-6852-48BC-9A08-543980807C18}"/>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6" name="Segnaposto piè di pagina 5">
            <a:extLst>
              <a:ext uri="{FF2B5EF4-FFF2-40B4-BE49-F238E27FC236}">
                <a16:creationId xmlns:a16="http://schemas.microsoft.com/office/drawing/2014/main" id="{D85C7604-7600-4793-8E3C-0F9332C16B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48C51-FE10-46EB-92AC-39E91FA1BAE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4334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D9146-9A77-4A2A-B8E4-BB22D122AB1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429D1A-6D8C-4291-91CD-897CC2627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51CF817-D480-4CE2-8836-B2970C81CB7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79ABC8-658B-42FF-9254-621D33864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0A546B2-17A1-4C32-874A-55F9F2767B0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63E8D4-DB42-401F-835D-601311A540DD}"/>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8" name="Segnaposto piè di pagina 7">
            <a:extLst>
              <a:ext uri="{FF2B5EF4-FFF2-40B4-BE49-F238E27FC236}">
                <a16:creationId xmlns:a16="http://schemas.microsoft.com/office/drawing/2014/main" id="{531F536F-0CDD-4A2B-BD31-759E49FC5C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9B161C8-7821-4E6B-93D2-4DAE8A8AA959}"/>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0884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961C4-E1F3-49C4-8B81-8857876E3C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D67760-12BD-4774-8956-067A7D8F6926}"/>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4" name="Segnaposto piè di pagina 3">
            <a:extLst>
              <a:ext uri="{FF2B5EF4-FFF2-40B4-BE49-F238E27FC236}">
                <a16:creationId xmlns:a16="http://schemas.microsoft.com/office/drawing/2014/main" id="{2598F463-6E0E-4B4B-9325-38F8EE7B6A9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59E5E2-4EFB-42CD-ABC3-6458B3D23E2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66917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3370A3-BE70-4174-8837-51AAF7C6DD16}"/>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3" name="Segnaposto piè di pagina 2">
            <a:extLst>
              <a:ext uri="{FF2B5EF4-FFF2-40B4-BE49-F238E27FC236}">
                <a16:creationId xmlns:a16="http://schemas.microsoft.com/office/drawing/2014/main" id="{005DE04B-228E-4ED2-B022-B965525160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B3E52A-3729-4660-BFF9-F8442120661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98665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9EDA0-FBE3-40E0-AE3C-F5C86DBDF8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D3AFDD-58DD-4E2E-8EFF-BDB63ED76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1E3237C-FD68-4C3C-8CD1-D1C4AE57B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142802-D418-48FA-A7A3-B7616E8938F6}"/>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6" name="Segnaposto piè di pagina 5">
            <a:extLst>
              <a:ext uri="{FF2B5EF4-FFF2-40B4-BE49-F238E27FC236}">
                <a16:creationId xmlns:a16="http://schemas.microsoft.com/office/drawing/2014/main" id="{F60094A4-B449-4F6F-B990-BFAC9C7D61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576BF4-9DDD-421B-814C-846FF9575A7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52238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A9740-7FC0-47C1-8DFF-5212B0D1AF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B86655-7CA8-4F89-800C-43C791222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22E49C0-B62E-4C48-84FF-FE5AF30BE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2BEA787-142B-422C-BF68-A1F317BFCE27}"/>
              </a:ext>
            </a:extLst>
          </p:cNvPr>
          <p:cNvSpPr>
            <a:spLocks noGrp="1"/>
          </p:cNvSpPr>
          <p:nvPr>
            <p:ph type="dt" sz="half" idx="10"/>
          </p:nvPr>
        </p:nvSpPr>
        <p:spPr/>
        <p:txBody>
          <a:bodyPr/>
          <a:lstStyle/>
          <a:p>
            <a:fld id="{39B0ADF6-DAF3-423F-8C45-F82B4DC71F91}" type="datetimeFigureOut">
              <a:rPr lang="it-IT" smtClean="0"/>
              <a:t>19/03/2024</a:t>
            </a:fld>
            <a:endParaRPr lang="it-IT"/>
          </a:p>
        </p:txBody>
      </p:sp>
      <p:sp>
        <p:nvSpPr>
          <p:cNvPr id="6" name="Segnaposto piè di pagina 5">
            <a:extLst>
              <a:ext uri="{FF2B5EF4-FFF2-40B4-BE49-F238E27FC236}">
                <a16:creationId xmlns:a16="http://schemas.microsoft.com/office/drawing/2014/main" id="{E5429C81-0B9C-4212-B822-D65FFD6F6D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CD2963-C124-4876-960C-AAEAE9F19FB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20247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C34AF0-6513-478E-887A-42E06ADC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853707-2E62-4589-901E-408C8C86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96549E-971F-4A8E-B2FB-C2853922F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ADF6-DAF3-423F-8C45-F82B4DC71F91}" type="datetimeFigureOut">
              <a:rPr lang="it-IT" smtClean="0"/>
              <a:t>19/03/2024</a:t>
            </a:fld>
            <a:endParaRPr lang="it-IT"/>
          </a:p>
        </p:txBody>
      </p:sp>
      <p:sp>
        <p:nvSpPr>
          <p:cNvPr id="5" name="Segnaposto piè di pagina 4">
            <a:extLst>
              <a:ext uri="{FF2B5EF4-FFF2-40B4-BE49-F238E27FC236}">
                <a16:creationId xmlns:a16="http://schemas.microsoft.com/office/drawing/2014/main" id="{F1FDBCFA-4F62-440E-85CE-5C439C66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879B0D3-9E25-478E-A1F9-BC3FFC6C2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1DDF-38ED-434E-ABB7-701E672FDBC4}" type="slidenum">
              <a:rPr lang="it-IT" smtClean="0"/>
              <a:t>‹N›</a:t>
            </a:fld>
            <a:endParaRPr lang="it-IT"/>
          </a:p>
        </p:txBody>
      </p:sp>
    </p:spTree>
    <p:extLst>
      <p:ext uri="{BB962C8B-B14F-4D97-AF65-F5344CB8AC3E}">
        <p14:creationId xmlns:p14="http://schemas.microsoft.com/office/powerpoint/2010/main" val="72657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eurostat/databrowser/view/PRC_HICP_MANR__custom_120601/bookmark/table?lang=en&amp;bookmarkId=952bcf60-22e8-433b-ab93-fe85e2ab2367" TargetMode="External"/><Relationship Id="rId2" Type="http://schemas.openxmlformats.org/officeDocument/2006/relationships/hyperlink" Target="https://www.consilium.europa.eu/it/council-eu/voting-system/qualified-majority/#:~:text=La%20maggioranza%20qualificata%20%C3%A8%20raggiunta,della%20popolazione%20totale%20dell'U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B9DFC-1BC1-4EBB-AF05-C6AFDA4FA8A7}"/>
              </a:ext>
            </a:extLst>
          </p:cNvPr>
          <p:cNvSpPr>
            <a:spLocks noGrp="1"/>
          </p:cNvSpPr>
          <p:nvPr>
            <p:ph type="ctrTitle"/>
          </p:nvPr>
        </p:nvSpPr>
        <p:spPr/>
        <p:txBody>
          <a:bodyPr>
            <a:normAutofit/>
          </a:bodyPr>
          <a:lstStyle/>
          <a:p>
            <a:r>
              <a:rPr lang="it-IT" dirty="0"/>
              <a:t>Interdipendenze strategiche, Istituzioni e Regole</a:t>
            </a:r>
          </a:p>
        </p:txBody>
      </p:sp>
      <p:sp>
        <p:nvSpPr>
          <p:cNvPr id="3" name="Sottotitolo 2">
            <a:extLst>
              <a:ext uri="{FF2B5EF4-FFF2-40B4-BE49-F238E27FC236}">
                <a16:creationId xmlns:a16="http://schemas.microsoft.com/office/drawing/2014/main" id="{5DDA7C95-05BA-4D2B-B4C3-71839F96AF77}"/>
              </a:ext>
            </a:extLst>
          </p:cNvPr>
          <p:cNvSpPr>
            <a:spLocks noGrp="1"/>
          </p:cNvSpPr>
          <p:nvPr>
            <p:ph type="subTitle" idx="1"/>
          </p:nvPr>
        </p:nvSpPr>
        <p:spPr/>
        <p:txBody>
          <a:bodyPr/>
          <a:lstStyle/>
          <a:p>
            <a:r>
              <a:rPr lang="it-IT" dirty="0"/>
              <a:t>I criteri, il free-riding e le competenze</a:t>
            </a:r>
          </a:p>
        </p:txBody>
      </p:sp>
    </p:spTree>
    <p:extLst>
      <p:ext uri="{BB962C8B-B14F-4D97-AF65-F5344CB8AC3E}">
        <p14:creationId xmlns:p14="http://schemas.microsoft.com/office/powerpoint/2010/main" val="78764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081A6-1E5B-4CF2-A649-A4E7BEF45ED2}"/>
              </a:ext>
            </a:extLst>
          </p:cNvPr>
          <p:cNvSpPr>
            <a:spLocks noGrp="1"/>
          </p:cNvSpPr>
          <p:nvPr>
            <p:ph type="title"/>
          </p:nvPr>
        </p:nvSpPr>
        <p:spPr/>
        <p:txBody>
          <a:bodyPr/>
          <a:lstStyle/>
          <a:p>
            <a:r>
              <a:rPr lang="it-IT" dirty="0"/>
              <a:t>Comportamenti strategici e teoria dei giochi</a:t>
            </a:r>
            <a:endParaRPr lang="en-GB" dirty="0"/>
          </a:p>
        </p:txBody>
      </p:sp>
      <p:sp>
        <p:nvSpPr>
          <p:cNvPr id="3" name="Segnaposto contenuto 2">
            <a:extLst>
              <a:ext uri="{FF2B5EF4-FFF2-40B4-BE49-F238E27FC236}">
                <a16:creationId xmlns:a16="http://schemas.microsoft.com/office/drawing/2014/main" id="{61487E8E-066E-4610-98F8-59D2FE696D5F}"/>
              </a:ext>
            </a:extLst>
          </p:cNvPr>
          <p:cNvSpPr>
            <a:spLocks noGrp="1"/>
          </p:cNvSpPr>
          <p:nvPr>
            <p:ph idx="1"/>
          </p:nvPr>
        </p:nvSpPr>
        <p:spPr/>
        <p:txBody>
          <a:bodyPr/>
          <a:lstStyle/>
          <a:p>
            <a:r>
              <a:rPr lang="it-IT" dirty="0"/>
              <a:t>Il teorema di Arrow e il ruolo dell’elettore mediano ci portano a considerare i risultati delle interazioni strategiche tra agenti, che nel contesto strategico vengono definiti «giocatori», tali sono, come già più volte sottolineato: </a:t>
            </a:r>
          </a:p>
          <a:p>
            <a:r>
              <a:rPr lang="it-IT" dirty="0"/>
              <a:t>Gli </a:t>
            </a:r>
            <a:r>
              <a:rPr lang="en-GB" dirty="0" err="1"/>
              <a:t>Stati</a:t>
            </a:r>
            <a:endParaRPr lang="en-GB" dirty="0"/>
          </a:p>
          <a:p>
            <a:r>
              <a:rPr lang="en-GB" dirty="0"/>
              <a:t>I </a:t>
            </a:r>
            <a:r>
              <a:rPr lang="en-GB" dirty="0" err="1"/>
              <a:t>Governi</a:t>
            </a:r>
            <a:endParaRPr lang="en-GB" dirty="0"/>
          </a:p>
          <a:p>
            <a:r>
              <a:rPr lang="en-GB" dirty="0"/>
              <a:t>Le </a:t>
            </a:r>
            <a:r>
              <a:rPr lang="en-GB" dirty="0" err="1"/>
              <a:t>Istituzioni</a:t>
            </a:r>
            <a:endParaRPr lang="en-GB" dirty="0"/>
          </a:p>
          <a:p>
            <a:r>
              <a:rPr lang="en-GB" dirty="0"/>
              <a:t>Le </a:t>
            </a:r>
            <a:r>
              <a:rPr lang="en-GB" dirty="0" err="1"/>
              <a:t>Imprese</a:t>
            </a:r>
            <a:endParaRPr lang="en-GB" dirty="0"/>
          </a:p>
          <a:p>
            <a:r>
              <a:rPr lang="en-GB" dirty="0" err="1"/>
              <a:t>Gli</a:t>
            </a:r>
            <a:r>
              <a:rPr lang="en-GB" dirty="0"/>
              <a:t> </a:t>
            </a:r>
            <a:r>
              <a:rPr lang="en-GB" dirty="0" err="1"/>
              <a:t>Individui</a:t>
            </a:r>
            <a:endParaRPr lang="en-GB" dirty="0"/>
          </a:p>
        </p:txBody>
      </p:sp>
      <p:sp>
        <p:nvSpPr>
          <p:cNvPr id="4" name="Freccia a destra 3">
            <a:extLst>
              <a:ext uri="{FF2B5EF4-FFF2-40B4-BE49-F238E27FC236}">
                <a16:creationId xmlns:a16="http://schemas.microsoft.com/office/drawing/2014/main" id="{8BB76E16-9A02-470D-B4AC-6B0255751982}"/>
              </a:ext>
            </a:extLst>
          </p:cNvPr>
          <p:cNvSpPr/>
          <p:nvPr/>
        </p:nvSpPr>
        <p:spPr>
          <a:xfrm>
            <a:off x="3927566" y="4284617"/>
            <a:ext cx="783771" cy="592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AC86A9C6-4C99-4223-A031-2766B8ABD1E2}"/>
              </a:ext>
            </a:extLst>
          </p:cNvPr>
          <p:cNvSpPr txBox="1"/>
          <p:nvPr/>
        </p:nvSpPr>
        <p:spPr>
          <a:xfrm>
            <a:off x="4859382" y="4119043"/>
            <a:ext cx="2673532" cy="923330"/>
          </a:xfrm>
          <a:prstGeom prst="rect">
            <a:avLst/>
          </a:prstGeom>
          <a:noFill/>
          <a:ln>
            <a:solidFill>
              <a:srgbClr val="FF0000"/>
            </a:solidFill>
          </a:ln>
        </p:spPr>
        <p:txBody>
          <a:bodyPr wrap="square" rtlCol="0">
            <a:spAutoFit/>
          </a:bodyPr>
          <a:lstStyle/>
          <a:p>
            <a:r>
              <a:rPr lang="it-IT" b="1" dirty="0"/>
              <a:t>Consideriamo sempre 2 tra questi giocatori e 2 strategie</a:t>
            </a:r>
            <a:endParaRPr lang="en-GB" b="1" dirty="0"/>
          </a:p>
        </p:txBody>
      </p:sp>
      <p:sp>
        <p:nvSpPr>
          <p:cNvPr id="6" name="Freccia a destra 5">
            <a:extLst>
              <a:ext uri="{FF2B5EF4-FFF2-40B4-BE49-F238E27FC236}">
                <a16:creationId xmlns:a16="http://schemas.microsoft.com/office/drawing/2014/main" id="{482DC3C4-81B9-43D3-9662-723E9950B948}"/>
              </a:ext>
            </a:extLst>
          </p:cNvPr>
          <p:cNvSpPr/>
          <p:nvPr/>
        </p:nvSpPr>
        <p:spPr>
          <a:xfrm>
            <a:off x="7922622" y="4289081"/>
            <a:ext cx="783771" cy="592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45C1DC1-F86B-40CA-92B9-9374ACF37BDF}"/>
              </a:ext>
            </a:extLst>
          </p:cNvPr>
          <p:cNvSpPr txBox="1"/>
          <p:nvPr/>
        </p:nvSpPr>
        <p:spPr>
          <a:xfrm>
            <a:off x="9137468" y="4171517"/>
            <a:ext cx="1850571" cy="646331"/>
          </a:xfrm>
          <a:prstGeom prst="rect">
            <a:avLst/>
          </a:prstGeom>
          <a:noFill/>
        </p:spPr>
        <p:txBody>
          <a:bodyPr wrap="square" rtlCol="0">
            <a:spAutoFit/>
          </a:bodyPr>
          <a:lstStyle/>
          <a:p>
            <a:r>
              <a:rPr lang="it-IT" b="1" dirty="0"/>
              <a:t>EQUILIBRIO DI NASH</a:t>
            </a:r>
            <a:endParaRPr lang="en-GB" b="1" dirty="0"/>
          </a:p>
        </p:txBody>
      </p:sp>
    </p:spTree>
    <p:extLst>
      <p:ext uri="{BB962C8B-B14F-4D97-AF65-F5344CB8AC3E}">
        <p14:creationId xmlns:p14="http://schemas.microsoft.com/office/powerpoint/2010/main" val="251634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EEBB9-05B8-4DC9-90F6-31FBE2AE6083}"/>
              </a:ext>
            </a:extLst>
          </p:cNvPr>
          <p:cNvSpPr>
            <a:spLocks noGrp="1"/>
          </p:cNvSpPr>
          <p:nvPr>
            <p:ph type="title"/>
          </p:nvPr>
        </p:nvSpPr>
        <p:spPr/>
        <p:txBody>
          <a:bodyPr/>
          <a:lstStyle/>
          <a:p>
            <a:r>
              <a:rPr lang="it-IT" dirty="0"/>
              <a:t>Breve introduzione alla teoria dei giochi</a:t>
            </a:r>
            <a:endParaRPr lang="en-GB" dirty="0"/>
          </a:p>
        </p:txBody>
      </p:sp>
      <p:pic>
        <p:nvPicPr>
          <p:cNvPr id="4" name="Immagine 3">
            <a:extLst>
              <a:ext uri="{FF2B5EF4-FFF2-40B4-BE49-F238E27FC236}">
                <a16:creationId xmlns:a16="http://schemas.microsoft.com/office/drawing/2014/main" id="{2672176A-B190-4C76-AC1B-99326836E168}"/>
              </a:ext>
            </a:extLst>
          </p:cNvPr>
          <p:cNvPicPr>
            <a:picLocks noChangeAspect="1"/>
          </p:cNvPicPr>
          <p:nvPr/>
        </p:nvPicPr>
        <p:blipFill>
          <a:blip r:embed="rId2"/>
          <a:stretch>
            <a:fillRect/>
          </a:stretch>
        </p:blipFill>
        <p:spPr>
          <a:xfrm>
            <a:off x="1393371" y="1262684"/>
            <a:ext cx="8556171" cy="4809956"/>
          </a:xfrm>
          <a:prstGeom prst="rect">
            <a:avLst/>
          </a:prstGeom>
        </p:spPr>
      </p:pic>
    </p:spTree>
    <p:extLst>
      <p:ext uri="{BB962C8B-B14F-4D97-AF65-F5344CB8AC3E}">
        <p14:creationId xmlns:p14="http://schemas.microsoft.com/office/powerpoint/2010/main" val="115543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1A0F8-78AD-423D-8A2F-40AFC09349C4}"/>
              </a:ext>
            </a:extLst>
          </p:cNvPr>
          <p:cNvSpPr>
            <a:spLocks noGrp="1"/>
          </p:cNvSpPr>
          <p:nvPr>
            <p:ph type="title"/>
          </p:nvPr>
        </p:nvSpPr>
        <p:spPr/>
        <p:txBody>
          <a:bodyPr/>
          <a:lstStyle/>
          <a:p>
            <a:r>
              <a:rPr lang="it-IT" dirty="0"/>
              <a:t>Rappresentazione dei comportamenti strategici</a:t>
            </a:r>
            <a:endParaRPr lang="en-GB" dirty="0"/>
          </a:p>
        </p:txBody>
      </p:sp>
      <p:pic>
        <p:nvPicPr>
          <p:cNvPr id="4" name="Immagine 3">
            <a:extLst>
              <a:ext uri="{FF2B5EF4-FFF2-40B4-BE49-F238E27FC236}">
                <a16:creationId xmlns:a16="http://schemas.microsoft.com/office/drawing/2014/main" id="{F1CD26C4-22C1-4630-9A6D-7E4B364FAEBD}"/>
              </a:ext>
            </a:extLst>
          </p:cNvPr>
          <p:cNvPicPr>
            <a:picLocks noChangeAspect="1"/>
          </p:cNvPicPr>
          <p:nvPr/>
        </p:nvPicPr>
        <p:blipFill>
          <a:blip r:embed="rId2"/>
          <a:stretch>
            <a:fillRect/>
          </a:stretch>
        </p:blipFill>
        <p:spPr>
          <a:xfrm>
            <a:off x="813650" y="1588188"/>
            <a:ext cx="10564699" cy="4439270"/>
          </a:xfrm>
          <a:prstGeom prst="rect">
            <a:avLst/>
          </a:prstGeom>
        </p:spPr>
      </p:pic>
      <p:sp>
        <p:nvSpPr>
          <p:cNvPr id="5" name="CasellaDiTesto 4">
            <a:extLst>
              <a:ext uri="{FF2B5EF4-FFF2-40B4-BE49-F238E27FC236}">
                <a16:creationId xmlns:a16="http://schemas.microsoft.com/office/drawing/2014/main" id="{C9393682-7F51-47F4-8C01-BFAABE3B2009}"/>
              </a:ext>
            </a:extLst>
          </p:cNvPr>
          <p:cNvSpPr txBox="1"/>
          <p:nvPr/>
        </p:nvSpPr>
        <p:spPr>
          <a:xfrm>
            <a:off x="1201783" y="1598023"/>
            <a:ext cx="4572000" cy="369332"/>
          </a:xfrm>
          <a:prstGeom prst="rect">
            <a:avLst/>
          </a:prstGeom>
          <a:noFill/>
        </p:spPr>
        <p:txBody>
          <a:bodyPr wrap="square" rtlCol="0">
            <a:spAutoFit/>
          </a:bodyPr>
          <a:lstStyle/>
          <a:p>
            <a:r>
              <a:rPr lang="it-IT" b="1" i="1" dirty="0"/>
              <a:t>GIOCO STATICO: SCELTA CONTEMPORANEA</a:t>
            </a:r>
            <a:endParaRPr lang="en-GB" b="1" i="1" dirty="0"/>
          </a:p>
        </p:txBody>
      </p:sp>
      <p:sp>
        <p:nvSpPr>
          <p:cNvPr id="6" name="Rettangolo 5">
            <a:extLst>
              <a:ext uri="{FF2B5EF4-FFF2-40B4-BE49-F238E27FC236}">
                <a16:creationId xmlns:a16="http://schemas.microsoft.com/office/drawing/2014/main" id="{08D83C7C-0FC7-4CDB-A3C7-B9879AA4A2C7}"/>
              </a:ext>
            </a:extLst>
          </p:cNvPr>
          <p:cNvSpPr/>
          <p:nvPr/>
        </p:nvSpPr>
        <p:spPr>
          <a:xfrm>
            <a:off x="6949157" y="1588188"/>
            <a:ext cx="2346476" cy="369332"/>
          </a:xfrm>
          <a:prstGeom prst="rect">
            <a:avLst/>
          </a:prstGeom>
        </p:spPr>
        <p:txBody>
          <a:bodyPr wrap="none">
            <a:spAutoFit/>
          </a:bodyPr>
          <a:lstStyle/>
          <a:p>
            <a:r>
              <a:rPr lang="en-GB" b="1" dirty="0">
                <a:solidFill>
                  <a:srgbClr val="FF0000"/>
                </a:solidFill>
              </a:rPr>
              <a:t>La </a:t>
            </a:r>
            <a:r>
              <a:rPr lang="en-GB" b="1" dirty="0" err="1">
                <a:solidFill>
                  <a:srgbClr val="FF0000"/>
                </a:solidFill>
              </a:rPr>
              <a:t>scelta</a:t>
            </a:r>
            <a:r>
              <a:rPr lang="en-GB" b="1" dirty="0">
                <a:solidFill>
                  <a:srgbClr val="FF0000"/>
                </a:solidFill>
              </a:rPr>
              <a:t> è </a:t>
            </a:r>
            <a:r>
              <a:rPr lang="en-GB" b="1" dirty="0" err="1">
                <a:solidFill>
                  <a:srgbClr val="FF0000"/>
                </a:solidFill>
              </a:rPr>
              <a:t>sequenziale</a:t>
            </a:r>
            <a:endParaRPr lang="en-GB" b="1" dirty="0">
              <a:solidFill>
                <a:srgbClr val="FF0000"/>
              </a:solidFill>
            </a:endParaRPr>
          </a:p>
        </p:txBody>
      </p:sp>
    </p:spTree>
    <p:extLst>
      <p:ext uri="{BB962C8B-B14F-4D97-AF65-F5344CB8AC3E}">
        <p14:creationId xmlns:p14="http://schemas.microsoft.com/office/powerpoint/2010/main" val="30288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C32C4-6EDE-4CD8-9D94-74AD044578A3}"/>
              </a:ext>
            </a:extLst>
          </p:cNvPr>
          <p:cNvSpPr>
            <a:spLocks noGrp="1"/>
          </p:cNvSpPr>
          <p:nvPr>
            <p:ph type="title"/>
          </p:nvPr>
        </p:nvSpPr>
        <p:spPr/>
        <p:txBody>
          <a:bodyPr/>
          <a:lstStyle/>
          <a:p>
            <a:r>
              <a:rPr lang="it-IT" dirty="0"/>
              <a:t>I payoff</a:t>
            </a:r>
            <a:endParaRPr lang="en-GB" dirty="0"/>
          </a:p>
        </p:txBody>
      </p:sp>
      <p:pic>
        <p:nvPicPr>
          <p:cNvPr id="4" name="Immagine 3">
            <a:extLst>
              <a:ext uri="{FF2B5EF4-FFF2-40B4-BE49-F238E27FC236}">
                <a16:creationId xmlns:a16="http://schemas.microsoft.com/office/drawing/2014/main" id="{3C18D805-ABC8-48DE-B2D7-EED16389D5F3}"/>
              </a:ext>
            </a:extLst>
          </p:cNvPr>
          <p:cNvPicPr>
            <a:picLocks noChangeAspect="1"/>
          </p:cNvPicPr>
          <p:nvPr/>
        </p:nvPicPr>
        <p:blipFill>
          <a:blip r:embed="rId2"/>
          <a:stretch>
            <a:fillRect/>
          </a:stretch>
        </p:blipFill>
        <p:spPr>
          <a:xfrm>
            <a:off x="962820" y="2993654"/>
            <a:ext cx="8016031" cy="3165566"/>
          </a:xfrm>
          <a:prstGeom prst="rect">
            <a:avLst/>
          </a:prstGeom>
        </p:spPr>
      </p:pic>
      <p:pic>
        <p:nvPicPr>
          <p:cNvPr id="5" name="Immagine 4">
            <a:extLst>
              <a:ext uri="{FF2B5EF4-FFF2-40B4-BE49-F238E27FC236}">
                <a16:creationId xmlns:a16="http://schemas.microsoft.com/office/drawing/2014/main" id="{CF3B433F-3668-40DC-A699-612BABE35017}"/>
              </a:ext>
            </a:extLst>
          </p:cNvPr>
          <p:cNvPicPr>
            <a:picLocks noChangeAspect="1"/>
          </p:cNvPicPr>
          <p:nvPr/>
        </p:nvPicPr>
        <p:blipFill>
          <a:blip r:embed="rId3"/>
          <a:stretch>
            <a:fillRect/>
          </a:stretch>
        </p:blipFill>
        <p:spPr>
          <a:xfrm>
            <a:off x="6761320" y="966651"/>
            <a:ext cx="4400080" cy="2027003"/>
          </a:xfrm>
          <a:prstGeom prst="rect">
            <a:avLst/>
          </a:prstGeom>
        </p:spPr>
      </p:pic>
    </p:spTree>
    <p:extLst>
      <p:ext uri="{BB962C8B-B14F-4D97-AF65-F5344CB8AC3E}">
        <p14:creationId xmlns:p14="http://schemas.microsoft.com/office/powerpoint/2010/main" val="35238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A73C0-786B-4E7F-8102-C54B8A7EFEB2}"/>
              </a:ext>
            </a:extLst>
          </p:cNvPr>
          <p:cNvSpPr>
            <a:spLocks noGrp="1"/>
          </p:cNvSpPr>
          <p:nvPr>
            <p:ph type="title"/>
          </p:nvPr>
        </p:nvSpPr>
        <p:spPr/>
        <p:txBody>
          <a:bodyPr/>
          <a:lstStyle/>
          <a:p>
            <a:r>
              <a:rPr lang="it-IT" dirty="0"/>
              <a:t>Informazione</a:t>
            </a:r>
            <a:endParaRPr lang="en-GB" dirty="0"/>
          </a:p>
        </p:txBody>
      </p:sp>
      <p:pic>
        <p:nvPicPr>
          <p:cNvPr id="4" name="Segnaposto contenuto 3">
            <a:extLst>
              <a:ext uri="{FF2B5EF4-FFF2-40B4-BE49-F238E27FC236}">
                <a16:creationId xmlns:a16="http://schemas.microsoft.com/office/drawing/2014/main" id="{602B4FFD-616E-45F3-A696-BFA94BF536C3}"/>
              </a:ext>
            </a:extLst>
          </p:cNvPr>
          <p:cNvPicPr>
            <a:picLocks noGrp="1" noChangeAspect="1"/>
          </p:cNvPicPr>
          <p:nvPr>
            <p:ph idx="1"/>
          </p:nvPr>
        </p:nvPicPr>
        <p:blipFill>
          <a:blip r:embed="rId2"/>
          <a:stretch>
            <a:fillRect/>
          </a:stretch>
        </p:blipFill>
        <p:spPr>
          <a:xfrm>
            <a:off x="838200" y="2281523"/>
            <a:ext cx="10515600" cy="3439541"/>
          </a:xfrm>
          <a:prstGeom prst="rect">
            <a:avLst/>
          </a:prstGeom>
        </p:spPr>
      </p:pic>
      <p:sp>
        <p:nvSpPr>
          <p:cNvPr id="5" name="CasellaDiTesto 4">
            <a:extLst>
              <a:ext uri="{FF2B5EF4-FFF2-40B4-BE49-F238E27FC236}">
                <a16:creationId xmlns:a16="http://schemas.microsoft.com/office/drawing/2014/main" id="{B2928CD1-8898-4D65-A661-A179E5BE7BC9}"/>
              </a:ext>
            </a:extLst>
          </p:cNvPr>
          <p:cNvSpPr txBox="1"/>
          <p:nvPr/>
        </p:nvSpPr>
        <p:spPr>
          <a:xfrm>
            <a:off x="10280469" y="4971412"/>
            <a:ext cx="1506583" cy="646331"/>
          </a:xfrm>
          <a:prstGeom prst="rect">
            <a:avLst/>
          </a:prstGeom>
          <a:solidFill>
            <a:schemeClr val="accent1">
              <a:lumMod val="20000"/>
              <a:lumOff val="80000"/>
            </a:schemeClr>
          </a:solidFill>
        </p:spPr>
        <p:txBody>
          <a:bodyPr wrap="square" rtlCol="0">
            <a:spAutoFit/>
          </a:bodyPr>
          <a:lstStyle/>
          <a:p>
            <a:r>
              <a:rPr lang="it-IT" dirty="0"/>
              <a:t>2 TIPI DI GIOCATORE</a:t>
            </a:r>
            <a:endParaRPr lang="en-GB" dirty="0"/>
          </a:p>
        </p:txBody>
      </p:sp>
      <p:sp>
        <p:nvSpPr>
          <p:cNvPr id="6" name="Callout: freccia in su 5">
            <a:extLst>
              <a:ext uri="{FF2B5EF4-FFF2-40B4-BE49-F238E27FC236}">
                <a16:creationId xmlns:a16="http://schemas.microsoft.com/office/drawing/2014/main" id="{D8C101F1-62C4-4A98-A801-9BDB82D9BFB0}"/>
              </a:ext>
            </a:extLst>
          </p:cNvPr>
          <p:cNvSpPr/>
          <p:nvPr/>
        </p:nvSpPr>
        <p:spPr>
          <a:xfrm>
            <a:off x="5708469" y="5617743"/>
            <a:ext cx="3139440" cy="9100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Probabilità soggettive sui diversi tipi di giocatori</a:t>
            </a:r>
            <a:endParaRPr lang="en-GB" dirty="0"/>
          </a:p>
        </p:txBody>
      </p:sp>
    </p:spTree>
    <p:extLst>
      <p:ext uri="{BB962C8B-B14F-4D97-AF65-F5344CB8AC3E}">
        <p14:creationId xmlns:p14="http://schemas.microsoft.com/office/powerpoint/2010/main" val="106337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131C00-0D90-43FA-88CF-5AB62CA27941}"/>
              </a:ext>
            </a:extLst>
          </p:cNvPr>
          <p:cNvSpPr>
            <a:spLocks noGrp="1"/>
          </p:cNvSpPr>
          <p:nvPr>
            <p:ph type="title"/>
          </p:nvPr>
        </p:nvSpPr>
        <p:spPr/>
        <p:txBody>
          <a:bodyPr/>
          <a:lstStyle/>
          <a:p>
            <a:r>
              <a:rPr lang="it-IT" dirty="0"/>
              <a:t>Conoscenza comune ed equilibrio</a:t>
            </a:r>
            <a:endParaRPr lang="en-GB" dirty="0"/>
          </a:p>
        </p:txBody>
      </p:sp>
      <p:sp>
        <p:nvSpPr>
          <p:cNvPr id="3" name="Segnaposto contenuto 2">
            <a:extLst>
              <a:ext uri="{FF2B5EF4-FFF2-40B4-BE49-F238E27FC236}">
                <a16:creationId xmlns:a16="http://schemas.microsoft.com/office/drawing/2014/main" id="{5FD9F5DD-EEB8-4DA9-B705-91B0357542E0}"/>
              </a:ext>
            </a:extLst>
          </p:cNvPr>
          <p:cNvSpPr>
            <a:spLocks noGrp="1"/>
          </p:cNvSpPr>
          <p:nvPr>
            <p:ph idx="1"/>
          </p:nvPr>
        </p:nvSpPr>
        <p:spPr/>
        <p:txBody>
          <a:bodyPr>
            <a:normAutofit fontScale="92500" lnSpcReduction="20000"/>
          </a:bodyPr>
          <a:lstStyle/>
          <a:p>
            <a:r>
              <a:rPr lang="it-IT" dirty="0"/>
              <a:t>Il gioco e la razionalità stessa dei giocatori sono </a:t>
            </a:r>
            <a:r>
              <a:rPr lang="it-IT" b="1" dirty="0"/>
              <a:t>conoscenza comune </a:t>
            </a:r>
            <a:r>
              <a:rPr lang="it-IT" dirty="0"/>
              <a:t>(</a:t>
            </a:r>
            <a:r>
              <a:rPr lang="it-IT" i="1" dirty="0"/>
              <a:t>Common Knowledge</a:t>
            </a:r>
            <a:r>
              <a:rPr lang="it-IT" dirty="0"/>
              <a:t>)</a:t>
            </a:r>
          </a:p>
          <a:p>
            <a:r>
              <a:rPr lang="it-IT" dirty="0"/>
              <a:t>Aspettativa riguardo i comportamenti degli altri: «cosa farei nelle stesse circostanze?»</a:t>
            </a:r>
          </a:p>
          <a:p>
            <a:r>
              <a:rPr lang="it-IT" dirty="0"/>
              <a:t>L’equilibrio nella teoria dei giochi si basa sull’anticipazione che ogni giocatore produce sul comportamento degli altri giocatori e questo non è facile senza conoscenza comune</a:t>
            </a:r>
          </a:p>
          <a:p>
            <a:r>
              <a:rPr lang="it-IT" dirty="0"/>
              <a:t>Può accadere che la situazione </a:t>
            </a:r>
            <a:r>
              <a:rPr lang="it-IT" b="1" dirty="0"/>
              <a:t>migliore </a:t>
            </a:r>
            <a:r>
              <a:rPr lang="it-IT" dirty="0"/>
              <a:t>per entrambi i giocatori, ottenuta con una determinata strategia, sia </a:t>
            </a:r>
            <a:r>
              <a:rPr lang="en-GB" b="1" dirty="0" err="1"/>
              <a:t>difficilmente</a:t>
            </a:r>
            <a:r>
              <a:rPr lang="en-GB" b="1" dirty="0"/>
              <a:t> </a:t>
            </a:r>
            <a:r>
              <a:rPr lang="en-GB" b="1" dirty="0" err="1"/>
              <a:t>raggiungibile</a:t>
            </a:r>
            <a:endParaRPr lang="en-GB" b="1" dirty="0"/>
          </a:p>
          <a:p>
            <a:r>
              <a:rPr lang="it-IT" dirty="0"/>
              <a:t>Esiste un incentivo per almeno uno di essi che rende allettante (in termini di ritorno individuale) deviare da questa strategia.</a:t>
            </a:r>
          </a:p>
          <a:p>
            <a:r>
              <a:rPr lang="it-IT" dirty="0"/>
              <a:t>Unica soluzione: annullare questo incentivo ⇒ </a:t>
            </a:r>
            <a:r>
              <a:rPr lang="it-IT" b="1" dirty="0"/>
              <a:t>equilibrio</a:t>
            </a:r>
            <a:endParaRPr lang="it-IT" dirty="0"/>
          </a:p>
          <a:p>
            <a:endParaRPr lang="en-GB" dirty="0"/>
          </a:p>
        </p:txBody>
      </p:sp>
    </p:spTree>
    <p:extLst>
      <p:ext uri="{BB962C8B-B14F-4D97-AF65-F5344CB8AC3E}">
        <p14:creationId xmlns:p14="http://schemas.microsoft.com/office/powerpoint/2010/main" val="292021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CCB3C-0678-4381-9FB4-32C831D02056}"/>
              </a:ext>
            </a:extLst>
          </p:cNvPr>
          <p:cNvSpPr>
            <a:spLocks noGrp="1"/>
          </p:cNvSpPr>
          <p:nvPr>
            <p:ph type="title"/>
          </p:nvPr>
        </p:nvSpPr>
        <p:spPr/>
        <p:txBody>
          <a:bodyPr/>
          <a:lstStyle/>
          <a:p>
            <a:r>
              <a:rPr lang="it-IT" dirty="0"/>
              <a:t>Come trovare questo equilibrio? Smith</a:t>
            </a:r>
            <a:endParaRPr lang="en-GB" dirty="0"/>
          </a:p>
        </p:txBody>
      </p:sp>
      <p:pic>
        <p:nvPicPr>
          <p:cNvPr id="4" name="Immagine 3">
            <a:extLst>
              <a:ext uri="{FF2B5EF4-FFF2-40B4-BE49-F238E27FC236}">
                <a16:creationId xmlns:a16="http://schemas.microsoft.com/office/drawing/2014/main" id="{4E6D6455-E059-41E2-997B-42ABA92034EA}"/>
              </a:ext>
            </a:extLst>
          </p:cNvPr>
          <p:cNvPicPr>
            <a:picLocks noChangeAspect="1"/>
          </p:cNvPicPr>
          <p:nvPr/>
        </p:nvPicPr>
        <p:blipFill>
          <a:blip r:embed="rId2"/>
          <a:stretch>
            <a:fillRect/>
          </a:stretch>
        </p:blipFill>
        <p:spPr>
          <a:xfrm>
            <a:off x="683346" y="1532709"/>
            <a:ext cx="10825307" cy="4911634"/>
          </a:xfrm>
          <a:prstGeom prst="rect">
            <a:avLst/>
          </a:prstGeom>
        </p:spPr>
      </p:pic>
    </p:spTree>
    <p:extLst>
      <p:ext uri="{BB962C8B-B14F-4D97-AF65-F5344CB8AC3E}">
        <p14:creationId xmlns:p14="http://schemas.microsoft.com/office/powerpoint/2010/main" val="210872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A1E254-AFA5-48F9-9985-CF97BC8920C7}"/>
              </a:ext>
            </a:extLst>
          </p:cNvPr>
          <p:cNvSpPr>
            <a:spLocks noGrp="1"/>
          </p:cNvSpPr>
          <p:nvPr>
            <p:ph type="title"/>
          </p:nvPr>
        </p:nvSpPr>
        <p:spPr/>
        <p:txBody>
          <a:bodyPr/>
          <a:lstStyle/>
          <a:p>
            <a:r>
              <a:rPr lang="it-IT" dirty="0"/>
              <a:t>… e John Nash</a:t>
            </a:r>
            <a:endParaRPr lang="en-GB" dirty="0"/>
          </a:p>
        </p:txBody>
      </p:sp>
      <p:pic>
        <p:nvPicPr>
          <p:cNvPr id="5" name="Immagine 4">
            <a:extLst>
              <a:ext uri="{FF2B5EF4-FFF2-40B4-BE49-F238E27FC236}">
                <a16:creationId xmlns:a16="http://schemas.microsoft.com/office/drawing/2014/main" id="{A00446AD-D6E8-4819-AD76-1D8FFE05DD0F}"/>
              </a:ext>
            </a:extLst>
          </p:cNvPr>
          <p:cNvPicPr>
            <a:picLocks noChangeAspect="1"/>
          </p:cNvPicPr>
          <p:nvPr/>
        </p:nvPicPr>
        <p:blipFill>
          <a:blip r:embed="rId2"/>
          <a:stretch>
            <a:fillRect/>
          </a:stretch>
        </p:blipFill>
        <p:spPr>
          <a:xfrm>
            <a:off x="60960" y="1522087"/>
            <a:ext cx="11764713" cy="4848234"/>
          </a:xfrm>
          <a:prstGeom prst="rect">
            <a:avLst/>
          </a:prstGeom>
        </p:spPr>
      </p:pic>
    </p:spTree>
    <p:extLst>
      <p:ext uri="{BB962C8B-B14F-4D97-AF65-F5344CB8AC3E}">
        <p14:creationId xmlns:p14="http://schemas.microsoft.com/office/powerpoint/2010/main" val="45251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37E465-7F60-4CA9-B555-EA2BDAEE1ABB}"/>
              </a:ext>
            </a:extLst>
          </p:cNvPr>
          <p:cNvPicPr>
            <a:picLocks noChangeAspect="1"/>
          </p:cNvPicPr>
          <p:nvPr/>
        </p:nvPicPr>
        <p:blipFill>
          <a:blip r:embed="rId2"/>
          <a:stretch>
            <a:fillRect/>
          </a:stretch>
        </p:blipFill>
        <p:spPr>
          <a:xfrm>
            <a:off x="0" y="831669"/>
            <a:ext cx="12080259" cy="5038544"/>
          </a:xfrm>
          <a:prstGeom prst="rect">
            <a:avLst/>
          </a:prstGeom>
        </p:spPr>
      </p:pic>
    </p:spTree>
    <p:extLst>
      <p:ext uri="{BB962C8B-B14F-4D97-AF65-F5344CB8AC3E}">
        <p14:creationId xmlns:p14="http://schemas.microsoft.com/office/powerpoint/2010/main" val="100134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6495B-ABDB-4162-864F-D8576DA4EB22}"/>
              </a:ext>
            </a:extLst>
          </p:cNvPr>
          <p:cNvSpPr>
            <a:spLocks noGrp="1"/>
          </p:cNvSpPr>
          <p:nvPr>
            <p:ph type="title"/>
          </p:nvPr>
        </p:nvSpPr>
        <p:spPr/>
        <p:txBody>
          <a:bodyPr/>
          <a:lstStyle/>
          <a:p>
            <a:r>
              <a:rPr lang="it-IT" dirty="0"/>
              <a:t>E quindi con il metodo della teoria dei giochi</a:t>
            </a:r>
            <a:endParaRPr lang="en-GB" dirty="0"/>
          </a:p>
        </p:txBody>
      </p:sp>
      <p:pic>
        <p:nvPicPr>
          <p:cNvPr id="4" name="Immagine 3">
            <a:extLst>
              <a:ext uri="{FF2B5EF4-FFF2-40B4-BE49-F238E27FC236}">
                <a16:creationId xmlns:a16="http://schemas.microsoft.com/office/drawing/2014/main" id="{E63F16E7-7FE5-4209-9220-A2E2BAF4F858}"/>
              </a:ext>
            </a:extLst>
          </p:cNvPr>
          <p:cNvPicPr>
            <a:picLocks noChangeAspect="1"/>
          </p:cNvPicPr>
          <p:nvPr/>
        </p:nvPicPr>
        <p:blipFill>
          <a:blip r:embed="rId2"/>
          <a:stretch>
            <a:fillRect/>
          </a:stretch>
        </p:blipFill>
        <p:spPr>
          <a:xfrm>
            <a:off x="100148" y="1772193"/>
            <a:ext cx="11772165" cy="4917181"/>
          </a:xfrm>
          <a:prstGeom prst="rect">
            <a:avLst/>
          </a:prstGeom>
        </p:spPr>
      </p:pic>
    </p:spTree>
    <p:extLst>
      <p:ext uri="{BB962C8B-B14F-4D97-AF65-F5344CB8AC3E}">
        <p14:creationId xmlns:p14="http://schemas.microsoft.com/office/powerpoint/2010/main" val="62070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88F5C1-976A-4980-ABEE-7D7A2B421DFD}"/>
              </a:ext>
            </a:extLst>
          </p:cNvPr>
          <p:cNvSpPr>
            <a:spLocks noGrp="1"/>
          </p:cNvSpPr>
          <p:nvPr>
            <p:ph type="title"/>
          </p:nvPr>
        </p:nvSpPr>
        <p:spPr/>
        <p:txBody>
          <a:bodyPr/>
          <a:lstStyle/>
          <a:p>
            <a:r>
              <a:rPr lang="it-IT" dirty="0"/>
              <a:t>E se non abbiamo il policy maker «benevolo»? </a:t>
            </a:r>
          </a:p>
        </p:txBody>
      </p:sp>
      <p:sp>
        <p:nvSpPr>
          <p:cNvPr id="4" name="Segnaposto testo 3">
            <a:extLst>
              <a:ext uri="{FF2B5EF4-FFF2-40B4-BE49-F238E27FC236}">
                <a16:creationId xmlns:a16="http://schemas.microsoft.com/office/drawing/2014/main" id="{2D114F00-1E25-4139-8082-1CEB894463CB}"/>
              </a:ext>
            </a:extLst>
          </p:cNvPr>
          <p:cNvSpPr>
            <a:spLocks noGrp="1"/>
          </p:cNvSpPr>
          <p:nvPr>
            <p:ph type="body" idx="1"/>
          </p:nvPr>
        </p:nvSpPr>
        <p:spPr/>
        <p:txBody>
          <a:bodyPr/>
          <a:lstStyle/>
          <a:p>
            <a:r>
              <a:rPr lang="it-IT" dirty="0"/>
              <a:t>Le elezioni politiche e le scelte negli organismi di governo</a:t>
            </a:r>
          </a:p>
        </p:txBody>
      </p:sp>
      <p:sp>
        <p:nvSpPr>
          <p:cNvPr id="2" name="Segnaposto numero diapositiva 1">
            <a:extLst>
              <a:ext uri="{FF2B5EF4-FFF2-40B4-BE49-F238E27FC236}">
                <a16:creationId xmlns:a16="http://schemas.microsoft.com/office/drawing/2014/main" id="{92958A45-078B-4B89-94AE-9BA04C9032EA}"/>
              </a:ext>
            </a:extLst>
          </p:cNvPr>
          <p:cNvSpPr>
            <a:spLocks noGrp="1"/>
          </p:cNvSpPr>
          <p:nvPr>
            <p:ph type="sldNum" sz="quarter" idx="12"/>
          </p:nvPr>
        </p:nvSpPr>
        <p:spPr/>
        <p:txBody>
          <a:bodyPr/>
          <a:lstStyle/>
          <a:p>
            <a:fld id="{E171CCC5-BE13-4F65-A118-9FF21E55254F}" type="slidenum">
              <a:rPr lang="en-US" smtClean="0"/>
              <a:t>2</a:t>
            </a:fld>
            <a:endParaRPr lang="en-US"/>
          </a:p>
        </p:txBody>
      </p:sp>
    </p:spTree>
    <p:extLst>
      <p:ext uri="{BB962C8B-B14F-4D97-AF65-F5344CB8AC3E}">
        <p14:creationId xmlns:p14="http://schemas.microsoft.com/office/powerpoint/2010/main" val="113558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559E1-08EF-425D-832A-DAF1F8027E7F}"/>
              </a:ext>
            </a:extLst>
          </p:cNvPr>
          <p:cNvSpPr>
            <a:spLocks noGrp="1"/>
          </p:cNvSpPr>
          <p:nvPr>
            <p:ph type="title"/>
          </p:nvPr>
        </p:nvSpPr>
        <p:spPr/>
        <p:txBody>
          <a:bodyPr/>
          <a:lstStyle/>
          <a:p>
            <a:r>
              <a:rPr lang="it-IT" dirty="0"/>
              <a:t>Come trovare in generale un equilibrio?</a:t>
            </a:r>
            <a:endParaRPr lang="en-GB" dirty="0"/>
          </a:p>
        </p:txBody>
      </p:sp>
      <p:pic>
        <p:nvPicPr>
          <p:cNvPr id="4" name="Immagine 3">
            <a:extLst>
              <a:ext uri="{FF2B5EF4-FFF2-40B4-BE49-F238E27FC236}">
                <a16:creationId xmlns:a16="http://schemas.microsoft.com/office/drawing/2014/main" id="{59F14112-A721-4C87-8F48-BED43A59183F}"/>
              </a:ext>
            </a:extLst>
          </p:cNvPr>
          <p:cNvPicPr>
            <a:picLocks noChangeAspect="1"/>
          </p:cNvPicPr>
          <p:nvPr/>
        </p:nvPicPr>
        <p:blipFill>
          <a:blip r:embed="rId2"/>
          <a:stretch>
            <a:fillRect/>
          </a:stretch>
        </p:blipFill>
        <p:spPr>
          <a:xfrm>
            <a:off x="431185" y="1527461"/>
            <a:ext cx="6857889" cy="2181318"/>
          </a:xfrm>
          <a:prstGeom prst="rect">
            <a:avLst/>
          </a:prstGeom>
        </p:spPr>
      </p:pic>
      <p:pic>
        <p:nvPicPr>
          <p:cNvPr id="5" name="Immagine 4">
            <a:extLst>
              <a:ext uri="{FF2B5EF4-FFF2-40B4-BE49-F238E27FC236}">
                <a16:creationId xmlns:a16="http://schemas.microsoft.com/office/drawing/2014/main" id="{5C073514-D300-43BB-89B6-946E345D0911}"/>
              </a:ext>
            </a:extLst>
          </p:cNvPr>
          <p:cNvPicPr>
            <a:picLocks noChangeAspect="1"/>
          </p:cNvPicPr>
          <p:nvPr/>
        </p:nvPicPr>
        <p:blipFill>
          <a:blip r:embed="rId3"/>
          <a:stretch>
            <a:fillRect/>
          </a:stretch>
        </p:blipFill>
        <p:spPr>
          <a:xfrm>
            <a:off x="3801292" y="3656555"/>
            <a:ext cx="7393577" cy="2868996"/>
          </a:xfrm>
          <a:prstGeom prst="rect">
            <a:avLst/>
          </a:prstGeom>
        </p:spPr>
      </p:pic>
      <p:sp>
        <p:nvSpPr>
          <p:cNvPr id="6" name="Rettangolo 5">
            <a:extLst>
              <a:ext uri="{FF2B5EF4-FFF2-40B4-BE49-F238E27FC236}">
                <a16:creationId xmlns:a16="http://schemas.microsoft.com/office/drawing/2014/main" id="{AD8E8CFE-6F71-4FFD-93E0-C34D0A84B6EE}"/>
              </a:ext>
            </a:extLst>
          </p:cNvPr>
          <p:cNvSpPr/>
          <p:nvPr/>
        </p:nvSpPr>
        <p:spPr>
          <a:xfrm>
            <a:off x="640080" y="4453376"/>
            <a:ext cx="2843349" cy="1754326"/>
          </a:xfrm>
          <a:prstGeom prst="rect">
            <a:avLst/>
          </a:prstGeom>
          <a:solidFill>
            <a:schemeClr val="accent1">
              <a:lumMod val="20000"/>
              <a:lumOff val="80000"/>
            </a:schemeClr>
          </a:solidFill>
        </p:spPr>
        <p:txBody>
          <a:bodyPr wrap="square">
            <a:spAutoFit/>
          </a:bodyPr>
          <a:lstStyle/>
          <a:p>
            <a:r>
              <a:rPr lang="it-IT" dirty="0">
                <a:latin typeface="Seaford-Regular"/>
              </a:rPr>
              <a:t>Nessun giocatore, sapendo che l’altro gioca P, ha incentivo a deviare da questa, in quanto otterrebbe un payoff minore: SOLUZIONE STABILE</a:t>
            </a:r>
            <a:endParaRPr lang="en-GB" dirty="0"/>
          </a:p>
        </p:txBody>
      </p:sp>
      <p:sp>
        <p:nvSpPr>
          <p:cNvPr id="7" name="Rettangolo 6">
            <a:extLst>
              <a:ext uri="{FF2B5EF4-FFF2-40B4-BE49-F238E27FC236}">
                <a16:creationId xmlns:a16="http://schemas.microsoft.com/office/drawing/2014/main" id="{774FBB54-B75C-471C-A98E-AF66498FBEA2}"/>
              </a:ext>
            </a:extLst>
          </p:cNvPr>
          <p:cNvSpPr/>
          <p:nvPr/>
        </p:nvSpPr>
        <p:spPr>
          <a:xfrm>
            <a:off x="5172891" y="4907280"/>
            <a:ext cx="1001486" cy="592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llout: linea con bordo e barra in risalto 7">
            <a:extLst>
              <a:ext uri="{FF2B5EF4-FFF2-40B4-BE49-F238E27FC236}">
                <a16:creationId xmlns:a16="http://schemas.microsoft.com/office/drawing/2014/main" id="{4AF36004-8155-4CF5-A5D2-8E5C8D4AABBD}"/>
              </a:ext>
            </a:extLst>
          </p:cNvPr>
          <p:cNvSpPr/>
          <p:nvPr/>
        </p:nvSpPr>
        <p:spPr>
          <a:xfrm>
            <a:off x="8290560" y="3535680"/>
            <a:ext cx="1262743" cy="721481"/>
          </a:xfrm>
          <a:prstGeom prst="accentBorderCallout1">
            <a:avLst>
              <a:gd name="adj1" fmla="val 18750"/>
              <a:gd name="adj2" fmla="val -8333"/>
              <a:gd name="adj3" fmla="val 184923"/>
              <a:gd name="adj4" fmla="val -193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Pareto-Efficienza</a:t>
            </a:r>
            <a:endParaRPr lang="en-GB" dirty="0"/>
          </a:p>
        </p:txBody>
      </p:sp>
    </p:spTree>
    <p:extLst>
      <p:ext uri="{BB962C8B-B14F-4D97-AF65-F5344CB8AC3E}">
        <p14:creationId xmlns:p14="http://schemas.microsoft.com/office/powerpoint/2010/main" val="38060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attuare il coordinamento e limitare il free-</a:t>
            </a:r>
            <a:r>
              <a:rPr lang="it-IT" dirty="0" err="1"/>
              <a:t>riding</a:t>
            </a:r>
            <a:r>
              <a:rPr lang="it-IT" dirty="0"/>
              <a:t>?</a:t>
            </a:r>
            <a:endParaRPr lang="en-US" dirty="0"/>
          </a:p>
        </p:txBody>
      </p:sp>
      <p:sp>
        <p:nvSpPr>
          <p:cNvPr id="4" name="Segnaposto contenuto 3"/>
          <p:cNvSpPr>
            <a:spLocks noGrp="1"/>
          </p:cNvSpPr>
          <p:nvPr>
            <p:ph idx="1"/>
          </p:nvPr>
        </p:nvSpPr>
        <p:spPr/>
        <p:txBody>
          <a:bodyPr>
            <a:normAutofit fontScale="77500" lnSpcReduction="20000"/>
          </a:bodyPr>
          <a:lstStyle/>
          <a:p>
            <a:r>
              <a:rPr lang="it-IT" b="1" dirty="0"/>
              <a:t>L’ipotesi di base è che una decisione presa da un Paese in autonomia induce un’esternalità agli altri paesi, non sarà cioè ottimale. </a:t>
            </a:r>
            <a:r>
              <a:rPr lang="it-IT" dirty="0"/>
              <a:t>Si può rappresentare questa situazione con il dilemma del prigioniero:</a:t>
            </a:r>
          </a:p>
          <a:p>
            <a:endParaRPr lang="it-IT" dirty="0"/>
          </a:p>
          <a:p>
            <a:endParaRPr lang="it-IT" dirty="0"/>
          </a:p>
          <a:p>
            <a:endParaRPr lang="it-IT" dirty="0"/>
          </a:p>
          <a:p>
            <a:endParaRPr lang="it-IT" dirty="0"/>
          </a:p>
          <a:p>
            <a:endParaRPr lang="it-IT" dirty="0"/>
          </a:p>
          <a:p>
            <a:endParaRPr lang="it-IT" dirty="0"/>
          </a:p>
          <a:p>
            <a:r>
              <a:rPr lang="it-IT" dirty="0"/>
              <a:t>Le scelte che i due prigionieri possono compiere sono:</a:t>
            </a:r>
          </a:p>
          <a:p>
            <a:pPr lvl="1"/>
            <a:r>
              <a:rPr lang="it-IT" dirty="0"/>
              <a:t>1) accusarsi reciprocamente (puniti con 5 anni di reclusione a testa)</a:t>
            </a:r>
          </a:p>
          <a:p>
            <a:pPr lvl="1"/>
            <a:r>
              <a:rPr lang="it-IT" dirty="0"/>
              <a:t>2) ognuno si dichiara innocente e incolpa l’altro (quello su cui ricade la colpa è condannato a 10 anni, l’altro è liberato);</a:t>
            </a:r>
          </a:p>
          <a:p>
            <a:pPr lvl="1"/>
            <a:r>
              <a:rPr lang="it-IT" dirty="0"/>
              <a:t>3) entrambi negano (il giudice non è in grado di decidere, la condanna per entrambi è di 1 anno)</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21</a:t>
            </a:fld>
            <a:endParaRPr lang="en-US"/>
          </a:p>
        </p:txBody>
      </p:sp>
      <p:graphicFrame>
        <p:nvGraphicFramePr>
          <p:cNvPr id="7" name="Tabella 6"/>
          <p:cNvGraphicFramePr>
            <a:graphicFrameLocks noGrp="1"/>
          </p:cNvGraphicFramePr>
          <p:nvPr>
            <p:extLst>
              <p:ext uri="{D42A27DB-BD31-4B8C-83A1-F6EECF244321}">
                <p14:modId xmlns:p14="http://schemas.microsoft.com/office/powerpoint/2010/main" val="1405440442"/>
              </p:ext>
            </p:extLst>
          </p:nvPr>
        </p:nvGraphicFramePr>
        <p:xfrm>
          <a:off x="3145720" y="2547070"/>
          <a:ext cx="5758795" cy="1478280"/>
        </p:xfrm>
        <a:graphic>
          <a:graphicData uri="http://schemas.openxmlformats.org/drawingml/2006/table">
            <a:tbl>
              <a:tblPr/>
              <a:tblGrid>
                <a:gridCol w="1259443">
                  <a:extLst>
                    <a:ext uri="{9D8B030D-6E8A-4147-A177-3AD203B41FA5}">
                      <a16:colId xmlns:a16="http://schemas.microsoft.com/office/drawing/2014/main" val="120375469"/>
                    </a:ext>
                  </a:extLst>
                </a:gridCol>
                <a:gridCol w="1619954">
                  <a:extLst>
                    <a:ext uri="{9D8B030D-6E8A-4147-A177-3AD203B41FA5}">
                      <a16:colId xmlns:a16="http://schemas.microsoft.com/office/drawing/2014/main" val="3428100032"/>
                    </a:ext>
                  </a:extLst>
                </a:gridCol>
                <a:gridCol w="1439699">
                  <a:extLst>
                    <a:ext uri="{9D8B030D-6E8A-4147-A177-3AD203B41FA5}">
                      <a16:colId xmlns:a16="http://schemas.microsoft.com/office/drawing/2014/main" val="2106785222"/>
                    </a:ext>
                  </a:extLst>
                </a:gridCol>
                <a:gridCol w="1439699">
                  <a:extLst>
                    <a:ext uri="{9D8B030D-6E8A-4147-A177-3AD203B41FA5}">
                      <a16:colId xmlns:a16="http://schemas.microsoft.com/office/drawing/2014/main" val="3993301045"/>
                    </a:ext>
                  </a:extLst>
                </a:gridCol>
              </a:tblGrid>
              <a:tr h="0">
                <a:tc>
                  <a:txBody>
                    <a:bodyPr/>
                    <a:lstStyle/>
                    <a:p>
                      <a:pPr algn="ctr" fontAlgn="t"/>
                      <a:endParaRPr lang="en-US" dirty="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gridSpan="3">
                  <a:txBody>
                    <a:bodyPr/>
                    <a:lstStyle/>
                    <a:p>
                      <a:pPr algn="ctr" fontAlgn="t"/>
                      <a:r>
                        <a:rPr lang="en-US" b="1" dirty="0" err="1">
                          <a:solidFill>
                            <a:srgbClr val="131313"/>
                          </a:solidFill>
                          <a:effectLst/>
                        </a:rPr>
                        <a:t>Prigioniero</a:t>
                      </a:r>
                      <a:r>
                        <a:rPr lang="en-US" b="1" dirty="0">
                          <a:solidFill>
                            <a:srgbClr val="131313"/>
                          </a:solidFill>
                          <a:effectLst/>
                        </a:rPr>
                        <a:t> 2</a:t>
                      </a: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hMerge="1">
                  <a:txBody>
                    <a:bodyPr/>
                    <a:lstStyle/>
                    <a:p>
                      <a:pPr algn="ctr" fontAlgn="t"/>
                      <a:endParaRPr lang="en-US" b="1" dirty="0">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hMerge="1">
                  <a:txBody>
                    <a:bodyPr/>
                    <a:lstStyle/>
                    <a:p>
                      <a:pPr algn="ctr" fontAlgn="t"/>
                      <a:endParaRPr lang="en-US" b="1" dirty="0">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extLst>
                  <a:ext uri="{0D108BD9-81ED-4DB2-BD59-A6C34878D82A}">
                    <a16:rowId xmlns:a16="http://schemas.microsoft.com/office/drawing/2014/main" val="964307776"/>
                  </a:ext>
                </a:extLst>
              </a:tr>
              <a:tr h="0">
                <a:tc rowSpan="3">
                  <a:txBody>
                    <a:bodyPr/>
                    <a:lstStyle/>
                    <a:p>
                      <a:pPr algn="ctr" fontAlgn="t"/>
                      <a:r>
                        <a:rPr lang="en-US" b="1" dirty="0" err="1">
                          <a:solidFill>
                            <a:srgbClr val="131313"/>
                          </a:solidFill>
                          <a:effectLst/>
                        </a:rPr>
                        <a:t>Prigioniero</a:t>
                      </a:r>
                      <a:r>
                        <a:rPr lang="en-US" b="1" dirty="0">
                          <a:solidFill>
                            <a:srgbClr val="131313"/>
                          </a:solidFill>
                          <a:effectLst/>
                        </a:rPr>
                        <a:t> 1</a:t>
                      </a:r>
                    </a:p>
                  </a:txBody>
                  <a:tcPr marR="38100" marT="38100" marB="38100" anchor="ctr">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endParaRPr lang="en-US" dirty="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Tradimento</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Cooperazione</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842351455"/>
                  </a:ext>
                </a:extLst>
              </a:tr>
              <a:tr h="0">
                <a:tc vMerge="1">
                  <a:txBody>
                    <a:bodyPr/>
                    <a:lstStyle/>
                    <a:p>
                      <a:pPr algn="l" fontAlgn="t"/>
                      <a:endParaRPr lang="en-US" dirty="0">
                        <a:solidFill>
                          <a:srgbClr val="131313"/>
                        </a:solidFill>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a:solidFill>
                            <a:srgbClr val="131313"/>
                          </a:solidFill>
                          <a:effectLst/>
                        </a:rPr>
                        <a:t>Tradimento</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(−5, −5)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(0, −10)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30011024"/>
                  </a:ext>
                </a:extLst>
              </a:tr>
              <a:tr h="0">
                <a:tc vMerge="1">
                  <a:txBody>
                    <a:bodyPr/>
                    <a:lstStyle/>
                    <a:p>
                      <a:pPr algn="l" fontAlgn="t"/>
                      <a:endParaRPr lang="en-US" dirty="0">
                        <a:solidFill>
                          <a:srgbClr val="131313"/>
                        </a:solidFill>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l" fontAlgn="t"/>
                      <a:r>
                        <a:rPr lang="en-US" dirty="0" err="1">
                          <a:solidFill>
                            <a:srgbClr val="131313"/>
                          </a:solidFill>
                          <a:effectLst/>
                        </a:rPr>
                        <a:t>Cooperazione</a:t>
                      </a:r>
                      <a:endParaRPr lang="en-US" dirty="0">
                        <a:solidFill>
                          <a:srgbClr val="131313"/>
                        </a:solidFill>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(−10, 0)</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dirty="0">
                          <a:solidFill>
                            <a:srgbClr val="131313"/>
                          </a:solidFill>
                          <a:effectLst/>
                        </a:rPr>
                        <a:t>(−1, −1)</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extLst>
                  <a:ext uri="{0D108BD9-81ED-4DB2-BD59-A6C34878D82A}">
                    <a16:rowId xmlns:a16="http://schemas.microsoft.com/office/drawing/2014/main" val="3920224282"/>
                  </a:ext>
                </a:extLst>
              </a:tr>
            </a:tbl>
          </a:graphicData>
        </a:graphic>
      </p:graphicFrame>
      <p:sp>
        <p:nvSpPr>
          <p:cNvPr id="8" name="Pentagono 7"/>
          <p:cNvSpPr/>
          <p:nvPr/>
        </p:nvSpPr>
        <p:spPr>
          <a:xfrm>
            <a:off x="1048639" y="3390216"/>
            <a:ext cx="1517904" cy="739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Due strategie</a:t>
            </a:r>
            <a:endParaRPr lang="en-US" dirty="0"/>
          </a:p>
        </p:txBody>
      </p:sp>
      <p:sp>
        <p:nvSpPr>
          <p:cNvPr id="9" name="Rettangolo 8"/>
          <p:cNvSpPr/>
          <p:nvPr/>
        </p:nvSpPr>
        <p:spPr>
          <a:xfrm>
            <a:off x="5870964" y="3250811"/>
            <a:ext cx="2942110" cy="739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9472736" y="3346061"/>
            <a:ext cx="10698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payoff</a:t>
            </a:r>
            <a:endParaRPr lang="en-US" dirty="0"/>
          </a:p>
        </p:txBody>
      </p:sp>
      <p:cxnSp>
        <p:nvCxnSpPr>
          <p:cNvPr id="12" name="Connettore 2 11"/>
          <p:cNvCxnSpPr/>
          <p:nvPr/>
        </p:nvCxnSpPr>
        <p:spPr>
          <a:xfrm flipH="1">
            <a:off x="8470257" y="3768221"/>
            <a:ext cx="937260" cy="15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8430133" y="3560530"/>
            <a:ext cx="998220" cy="10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7829250" y="3560530"/>
            <a:ext cx="758952" cy="475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6360013" y="3181207"/>
            <a:ext cx="786384" cy="4955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4050792" y="4059555"/>
            <a:ext cx="2258568"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Outcome</a:t>
            </a:r>
            <a:r>
              <a:rPr lang="it-IT" dirty="0"/>
              <a:t>: Equilibrio non cooperativo o Equilibrio di Nash</a:t>
            </a:r>
            <a:endParaRPr lang="en-US" dirty="0"/>
          </a:p>
        </p:txBody>
      </p:sp>
      <p:cxnSp>
        <p:nvCxnSpPr>
          <p:cNvPr id="20" name="Connettore 2 19"/>
          <p:cNvCxnSpPr>
            <a:cxnSpLocks/>
          </p:cNvCxnSpPr>
          <p:nvPr/>
        </p:nvCxnSpPr>
        <p:spPr>
          <a:xfrm flipH="1">
            <a:off x="6342291" y="3676792"/>
            <a:ext cx="546246" cy="85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llout 9 20"/>
          <p:cNvSpPr/>
          <p:nvPr/>
        </p:nvSpPr>
        <p:spPr>
          <a:xfrm>
            <a:off x="8995206" y="3991362"/>
            <a:ext cx="2898648" cy="654526"/>
          </a:xfrm>
          <a:prstGeom prst="callout1">
            <a:avLst>
              <a:gd name="adj1" fmla="val 18750"/>
              <a:gd name="adj2" fmla="val -8333"/>
              <a:gd name="adj3" fmla="val 9119"/>
              <a:gd name="adj4" fmla="val -25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cooperativo</a:t>
            </a:r>
            <a:endParaRPr lang="en-US" dirty="0"/>
          </a:p>
        </p:txBody>
      </p:sp>
    </p:spTree>
    <p:extLst>
      <p:ext uri="{BB962C8B-B14F-4D97-AF65-F5344CB8AC3E}">
        <p14:creationId xmlns:p14="http://schemas.microsoft.com/office/powerpoint/2010/main" val="15774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6" grpId="1" animBg="1"/>
      <p:bldP spid="17" grpId="0" animBg="1"/>
      <p:bldP spid="18"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dei giochi applicata alle politiche commerciali</a:t>
            </a:r>
            <a:endParaRPr lang="en-US" dirty="0"/>
          </a:p>
        </p:txBody>
      </p:sp>
      <p:sp>
        <p:nvSpPr>
          <p:cNvPr id="3" name="Segnaposto contenuto 2"/>
          <p:cNvSpPr>
            <a:spLocks noGrp="1"/>
          </p:cNvSpPr>
          <p:nvPr>
            <p:ph idx="1"/>
          </p:nvPr>
        </p:nvSpPr>
        <p:spPr>
          <a:xfrm>
            <a:off x="838200" y="1825625"/>
            <a:ext cx="10515600" cy="1394230"/>
          </a:xfrm>
        </p:spPr>
        <p:txBody>
          <a:bodyPr>
            <a:normAutofit fontScale="92500" lnSpcReduction="10000"/>
          </a:bodyPr>
          <a:lstStyle/>
          <a:p>
            <a:r>
              <a:rPr lang="it-IT" dirty="0"/>
              <a:t>I giochi strategici possono essere un modo molto efficace per descrivere le tipiche strategie che vengono messe in pratica dai paesi per una varietà di interventi. Vediamo il caso della guerra commerciale (Fonte: </a:t>
            </a:r>
            <a:r>
              <a:rPr lang="it-IT" dirty="0" err="1"/>
              <a:t>Krugman</a:t>
            </a:r>
            <a:r>
              <a:rPr lang="it-IT" dirty="0"/>
              <a:t> e </a:t>
            </a:r>
            <a:r>
              <a:rPr lang="it-IT" dirty="0" err="1"/>
              <a:t>Obstfeld</a:t>
            </a:r>
            <a:r>
              <a:rPr lang="it-IT" dirty="0"/>
              <a:t> (1995):</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22</a:t>
            </a:fld>
            <a:endParaRPr lang="en-US"/>
          </a:p>
        </p:txBody>
      </p:sp>
      <p:sp>
        <p:nvSpPr>
          <p:cNvPr id="5" name="Rettangolo 4"/>
          <p:cNvSpPr/>
          <p:nvPr/>
        </p:nvSpPr>
        <p:spPr>
          <a:xfrm>
            <a:off x="3005847" y="3677055"/>
            <a:ext cx="5604753" cy="252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5789579" y="3680548"/>
            <a:ext cx="2821021" cy="1309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20</a:t>
            </a:r>
            <a:endParaRPr lang="en-US" dirty="0">
              <a:solidFill>
                <a:srgbClr val="0070C0"/>
              </a:solidFill>
            </a:endParaRPr>
          </a:p>
        </p:txBody>
      </p:sp>
      <p:sp>
        <p:nvSpPr>
          <p:cNvPr id="10" name="Rettangolo 9"/>
          <p:cNvSpPr/>
          <p:nvPr/>
        </p:nvSpPr>
        <p:spPr>
          <a:xfrm>
            <a:off x="3005847" y="4983700"/>
            <a:ext cx="2783731" cy="1222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11" name="Rettangolo 10"/>
          <p:cNvSpPr/>
          <p:nvPr/>
        </p:nvSpPr>
        <p:spPr>
          <a:xfrm>
            <a:off x="3005847" y="3682288"/>
            <a:ext cx="2783731" cy="130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8" name="Rettangolo 7"/>
          <p:cNvSpPr/>
          <p:nvPr/>
        </p:nvSpPr>
        <p:spPr>
          <a:xfrm>
            <a:off x="5789578" y="4991758"/>
            <a:ext cx="2821021" cy="1214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-5</a:t>
            </a:r>
            <a:endParaRPr lang="en-US" dirty="0">
              <a:solidFill>
                <a:srgbClr val="0070C0"/>
              </a:solidFill>
            </a:endParaRPr>
          </a:p>
        </p:txBody>
      </p:sp>
      <p:sp>
        <p:nvSpPr>
          <p:cNvPr id="12" name="CasellaDiTesto 11"/>
          <p:cNvSpPr txBox="1"/>
          <p:nvPr/>
        </p:nvSpPr>
        <p:spPr>
          <a:xfrm>
            <a:off x="5612861" y="2985141"/>
            <a:ext cx="573932" cy="369651"/>
          </a:xfrm>
          <a:prstGeom prst="rect">
            <a:avLst/>
          </a:prstGeom>
          <a:noFill/>
        </p:spPr>
        <p:txBody>
          <a:bodyPr wrap="square" rtlCol="0">
            <a:spAutoFit/>
          </a:bodyPr>
          <a:lstStyle/>
          <a:p>
            <a:r>
              <a:rPr lang="it-IT"/>
              <a:t>UE</a:t>
            </a:r>
            <a:endParaRPr lang="en-US" dirty="0"/>
          </a:p>
        </p:txBody>
      </p:sp>
      <p:sp>
        <p:nvSpPr>
          <p:cNvPr id="13" name="CasellaDiTesto 12"/>
          <p:cNvSpPr txBox="1"/>
          <p:nvPr/>
        </p:nvSpPr>
        <p:spPr>
          <a:xfrm>
            <a:off x="621760" y="4327760"/>
            <a:ext cx="661481" cy="369332"/>
          </a:xfrm>
          <a:prstGeom prst="rect">
            <a:avLst/>
          </a:prstGeom>
          <a:noFill/>
        </p:spPr>
        <p:txBody>
          <a:bodyPr wrap="square" rtlCol="0">
            <a:spAutoFit/>
          </a:bodyPr>
          <a:lstStyle/>
          <a:p>
            <a:r>
              <a:rPr lang="it-IT" dirty="0"/>
              <a:t>USA</a:t>
            </a:r>
            <a:endParaRPr lang="en-US" dirty="0"/>
          </a:p>
        </p:txBody>
      </p:sp>
      <p:sp>
        <p:nvSpPr>
          <p:cNvPr id="14" name="CasellaDiTesto 13"/>
          <p:cNvSpPr txBox="1"/>
          <p:nvPr/>
        </p:nvSpPr>
        <p:spPr>
          <a:xfrm>
            <a:off x="3561136" y="3239168"/>
            <a:ext cx="2159542" cy="369332"/>
          </a:xfrm>
          <a:prstGeom prst="rect">
            <a:avLst/>
          </a:prstGeom>
          <a:noFill/>
        </p:spPr>
        <p:txBody>
          <a:bodyPr wrap="square" rtlCol="0">
            <a:spAutoFit/>
          </a:bodyPr>
          <a:lstStyle/>
          <a:p>
            <a:r>
              <a:rPr lang="it-IT" dirty="0"/>
              <a:t>Libero scambio</a:t>
            </a:r>
            <a:endParaRPr lang="en-US" dirty="0"/>
          </a:p>
        </p:txBody>
      </p:sp>
      <p:sp>
        <p:nvSpPr>
          <p:cNvPr id="15" name="CasellaDiTesto 14"/>
          <p:cNvSpPr txBox="1"/>
          <p:nvPr/>
        </p:nvSpPr>
        <p:spPr>
          <a:xfrm>
            <a:off x="1401594" y="4005185"/>
            <a:ext cx="2159542" cy="369332"/>
          </a:xfrm>
          <a:prstGeom prst="rect">
            <a:avLst/>
          </a:prstGeom>
          <a:noFill/>
        </p:spPr>
        <p:txBody>
          <a:bodyPr wrap="square" rtlCol="0">
            <a:spAutoFit/>
          </a:bodyPr>
          <a:lstStyle/>
          <a:p>
            <a:r>
              <a:rPr lang="it-IT" dirty="0"/>
              <a:t>Libero scambio</a:t>
            </a:r>
            <a:endParaRPr lang="en-US" dirty="0"/>
          </a:p>
        </p:txBody>
      </p:sp>
      <p:sp>
        <p:nvSpPr>
          <p:cNvPr id="16" name="CasellaDiTesto 15"/>
          <p:cNvSpPr txBox="1"/>
          <p:nvPr/>
        </p:nvSpPr>
        <p:spPr>
          <a:xfrm>
            <a:off x="6329058" y="3278794"/>
            <a:ext cx="1742060" cy="369332"/>
          </a:xfrm>
          <a:prstGeom prst="rect">
            <a:avLst/>
          </a:prstGeom>
          <a:noFill/>
        </p:spPr>
        <p:txBody>
          <a:bodyPr wrap="square" rtlCol="0">
            <a:spAutoFit/>
          </a:bodyPr>
          <a:lstStyle/>
          <a:p>
            <a:r>
              <a:rPr lang="it-IT" dirty="0"/>
              <a:t>Protezionismo</a:t>
            </a:r>
            <a:endParaRPr lang="en-US" dirty="0"/>
          </a:p>
        </p:txBody>
      </p:sp>
      <p:sp>
        <p:nvSpPr>
          <p:cNvPr id="17" name="CasellaDiTesto 16"/>
          <p:cNvSpPr txBox="1"/>
          <p:nvPr/>
        </p:nvSpPr>
        <p:spPr>
          <a:xfrm>
            <a:off x="1401594" y="5455142"/>
            <a:ext cx="1742060" cy="369332"/>
          </a:xfrm>
          <a:prstGeom prst="rect">
            <a:avLst/>
          </a:prstGeom>
          <a:noFill/>
        </p:spPr>
        <p:txBody>
          <a:bodyPr wrap="square" rtlCol="0">
            <a:spAutoFit/>
          </a:bodyPr>
          <a:lstStyle/>
          <a:p>
            <a:r>
              <a:rPr lang="it-IT" dirty="0"/>
              <a:t>Protezionismo</a:t>
            </a:r>
            <a:endParaRPr lang="en-US" dirty="0"/>
          </a:p>
        </p:txBody>
      </p:sp>
      <p:sp>
        <p:nvSpPr>
          <p:cNvPr id="18" name="CasellaDiTesto 17"/>
          <p:cNvSpPr txBox="1"/>
          <p:nvPr/>
        </p:nvSpPr>
        <p:spPr>
          <a:xfrm>
            <a:off x="3005846" y="463361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19" name="CasellaDiTesto 18"/>
          <p:cNvSpPr txBox="1"/>
          <p:nvPr/>
        </p:nvSpPr>
        <p:spPr>
          <a:xfrm>
            <a:off x="5864158" y="460343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20" name="CasellaDiTesto 19"/>
          <p:cNvSpPr txBox="1"/>
          <p:nvPr/>
        </p:nvSpPr>
        <p:spPr>
          <a:xfrm>
            <a:off x="3013953" y="5865844"/>
            <a:ext cx="708499" cy="369332"/>
          </a:xfrm>
          <a:prstGeom prst="rect">
            <a:avLst/>
          </a:prstGeom>
          <a:noFill/>
        </p:spPr>
        <p:txBody>
          <a:bodyPr wrap="square" rtlCol="0">
            <a:spAutoFit/>
          </a:bodyPr>
          <a:lstStyle/>
          <a:p>
            <a:r>
              <a:rPr lang="it-IT" dirty="0">
                <a:solidFill>
                  <a:srgbClr val="FF0000"/>
                </a:solidFill>
              </a:rPr>
              <a:t>20</a:t>
            </a:r>
            <a:endParaRPr lang="en-US" dirty="0">
              <a:solidFill>
                <a:srgbClr val="FF0000"/>
              </a:solidFill>
            </a:endParaRPr>
          </a:p>
        </p:txBody>
      </p:sp>
      <p:sp>
        <p:nvSpPr>
          <p:cNvPr id="21" name="CasellaDiTesto 20"/>
          <p:cNvSpPr txBox="1"/>
          <p:nvPr/>
        </p:nvSpPr>
        <p:spPr>
          <a:xfrm>
            <a:off x="5832543" y="5912905"/>
            <a:ext cx="708499" cy="369332"/>
          </a:xfrm>
          <a:prstGeom prst="rect">
            <a:avLst/>
          </a:prstGeom>
          <a:noFill/>
        </p:spPr>
        <p:txBody>
          <a:bodyPr wrap="square" rtlCol="0">
            <a:spAutoFit/>
          </a:bodyPr>
          <a:lstStyle/>
          <a:p>
            <a:r>
              <a:rPr lang="it-IT" dirty="0">
                <a:solidFill>
                  <a:srgbClr val="FF0000"/>
                </a:solidFill>
              </a:rPr>
              <a:t>-5</a:t>
            </a:r>
            <a:endParaRPr lang="en-US" dirty="0">
              <a:solidFill>
                <a:srgbClr val="FF0000"/>
              </a:solidFill>
            </a:endParaRPr>
          </a:p>
        </p:txBody>
      </p:sp>
      <p:sp>
        <p:nvSpPr>
          <p:cNvPr id="22" name="Rettangolo 21"/>
          <p:cNvSpPr/>
          <p:nvPr/>
        </p:nvSpPr>
        <p:spPr>
          <a:xfrm>
            <a:off x="5789578" y="5002948"/>
            <a:ext cx="2821021" cy="12032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3" name="Pentagono 22"/>
          <p:cNvSpPr/>
          <p:nvPr/>
        </p:nvSpPr>
        <p:spPr>
          <a:xfrm flipH="1">
            <a:off x="8651133" y="4991758"/>
            <a:ext cx="2363821" cy="1083959"/>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Nash</a:t>
            </a:r>
            <a:endParaRPr lang="en-US" dirty="0"/>
          </a:p>
        </p:txBody>
      </p:sp>
      <p:sp>
        <p:nvSpPr>
          <p:cNvPr id="24" name="Rettangolo 23"/>
          <p:cNvSpPr/>
          <p:nvPr/>
        </p:nvSpPr>
        <p:spPr>
          <a:xfrm>
            <a:off x="3005846" y="3716297"/>
            <a:ext cx="2821021" cy="12656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5" name="Callout 13 24"/>
          <p:cNvSpPr/>
          <p:nvPr/>
        </p:nvSpPr>
        <p:spPr>
          <a:xfrm>
            <a:off x="621760" y="3163179"/>
            <a:ext cx="2043619" cy="842006"/>
          </a:xfrm>
          <a:prstGeom prst="accentBorderCallout1">
            <a:avLst>
              <a:gd name="adj1" fmla="val -4356"/>
              <a:gd name="adj2" fmla="val 103527"/>
              <a:gd name="adj3" fmla="val 55890"/>
              <a:gd name="adj4" fmla="val 126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cooperazione (giochi ripetuti)</a:t>
            </a:r>
            <a:endParaRPr lang="en-US" dirty="0"/>
          </a:p>
        </p:txBody>
      </p:sp>
    </p:spTree>
    <p:extLst>
      <p:ext uri="{BB962C8B-B14F-4D97-AF65-F5344CB8AC3E}">
        <p14:creationId xmlns:p14="http://schemas.microsoft.com/office/powerpoint/2010/main" val="40949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 calcmode="lin" valueType="num">
                                      <p:cBhvr additive="base">
                                        <p:cTn id="5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18" grpId="0"/>
      <p:bldP spid="19" grpId="0"/>
      <p:bldP spid="20" grpId="0"/>
      <p:bldP spid="21" grpId="0"/>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Cooperazione e strategie di </a:t>
            </a:r>
            <a:r>
              <a:rPr lang="it-IT" dirty="0" err="1"/>
              <a:t>governance</a:t>
            </a:r>
            <a:endParaRPr lang="en-US" dirty="0"/>
          </a:p>
        </p:txBody>
      </p:sp>
      <p:sp>
        <p:nvSpPr>
          <p:cNvPr id="6" name="Segnaposto testo 5"/>
          <p:cNvSpPr>
            <a:spLocks noGrp="1"/>
          </p:cNvSpPr>
          <p:nvPr>
            <p:ph type="body" idx="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23</a:t>
            </a:fld>
            <a:endParaRPr lang="en-US"/>
          </a:p>
        </p:txBody>
      </p:sp>
    </p:spTree>
    <p:extLst>
      <p:ext uri="{BB962C8B-B14F-4D97-AF65-F5344CB8AC3E}">
        <p14:creationId xmlns:p14="http://schemas.microsoft.com/office/powerpoint/2010/main" val="428842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risposte concrete: come vengono assunte le decisioni di PE in presenza di imperfezioni?</a:t>
            </a:r>
            <a:endParaRPr lang="en-US" dirty="0"/>
          </a:p>
        </p:txBody>
      </p:sp>
      <p:sp>
        <p:nvSpPr>
          <p:cNvPr id="3" name="Segnaposto contenuto 2"/>
          <p:cNvSpPr>
            <a:spLocks noGrp="1"/>
          </p:cNvSpPr>
          <p:nvPr>
            <p:ph idx="1"/>
          </p:nvPr>
        </p:nvSpPr>
        <p:spPr/>
        <p:txBody>
          <a:bodyPr>
            <a:normAutofit fontScale="92500"/>
          </a:bodyPr>
          <a:lstStyle/>
          <a:p>
            <a:r>
              <a:rPr lang="it-IT" dirty="0"/>
              <a:t>In due modi:</a:t>
            </a:r>
          </a:p>
          <a:p>
            <a:pPr lvl="1"/>
            <a:r>
              <a:rPr lang="it-IT" u="sng" dirty="0"/>
              <a:t>Moltiplicazioni di </a:t>
            </a:r>
            <a:r>
              <a:rPr lang="it-IT" u="sng" dirty="0">
                <a:solidFill>
                  <a:srgbClr val="FF0000"/>
                </a:solidFill>
              </a:rPr>
              <a:t>autorità indipendenti </a:t>
            </a:r>
            <a:r>
              <a:rPr lang="it-IT" u="sng" dirty="0"/>
              <a:t>con poteri autonomi</a:t>
            </a:r>
            <a:r>
              <a:rPr lang="it-IT" dirty="0"/>
              <a:t>, quali ad es. la Banca Centrale Europea che svolge funzioni di vigilanza nei confronti del sistema bancario; le autorità per i servizi di pubblica utilità (energia e gas; servizio idrico e rifiuti), </a:t>
            </a:r>
            <a:r>
              <a:rPr lang="it-IT" dirty="0" err="1"/>
              <a:t>l’AGCoM</a:t>
            </a:r>
            <a:r>
              <a:rPr lang="it-IT" dirty="0"/>
              <a:t>, per i trasporti (ART), l’AGCM agenzia garante per la concorrenza e il mercato, la CONSOB e l’ISVAP…A livello europeo: la CE, il Comitato di Basilea, ecc.</a:t>
            </a:r>
          </a:p>
          <a:p>
            <a:pPr lvl="1"/>
            <a:r>
              <a:rPr lang="it-IT" u="sng" dirty="0"/>
              <a:t>Adozione di </a:t>
            </a:r>
            <a:r>
              <a:rPr lang="it-IT" u="sng" dirty="0">
                <a:solidFill>
                  <a:srgbClr val="FF0000"/>
                </a:solidFill>
              </a:rPr>
              <a:t>regole certe </a:t>
            </a:r>
            <a:r>
              <a:rPr lang="it-IT" u="sng" dirty="0"/>
              <a:t>di PE </a:t>
            </a:r>
            <a:r>
              <a:rPr lang="it-IT" dirty="0"/>
              <a:t>che limitano le scelte discrezionali. Questo, come già visto in precedenza è l’effetto della critica di </a:t>
            </a:r>
            <a:r>
              <a:rPr lang="it-IT" b="1" dirty="0"/>
              <a:t>Lucas</a:t>
            </a:r>
            <a:r>
              <a:rPr lang="it-IT" dirty="0"/>
              <a:t> che </a:t>
            </a:r>
            <a:r>
              <a:rPr lang="it-IT" i="1" dirty="0"/>
              <a:t>suggerisce di comparare tra loro regole e non decisioni</a:t>
            </a:r>
            <a:r>
              <a:rPr lang="it-IT" dirty="0"/>
              <a:t>. Tali regole sono state applicate dalle banche centrali d’Inghilterra e degli USA (target monetario e inflazionistico) alla fine degli anni ‘80 del Novecento e più di recente anche nelle politiche di bilancio (es. PSC e Fiscal compact o nella regolamentazione dei cambi, il </a:t>
            </a:r>
            <a:r>
              <a:rPr lang="it-IT" i="1" dirty="0" err="1"/>
              <a:t>currency</a:t>
            </a:r>
            <a:r>
              <a:rPr lang="it-IT" i="1" dirty="0"/>
              <a:t> </a:t>
            </a:r>
            <a:r>
              <a:rPr lang="it-IT" i="1" dirty="0" err="1"/>
              <a:t>board</a:t>
            </a:r>
            <a:r>
              <a:rPr lang="it-IT" i="1" dirty="0"/>
              <a:t> ad es.</a:t>
            </a:r>
            <a:r>
              <a:rPr lang="it-IT" dirty="0"/>
              <a:t>) per evitare pericolose svalutazioni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24</a:t>
            </a:fld>
            <a:endParaRPr lang="en-US"/>
          </a:p>
        </p:txBody>
      </p:sp>
    </p:spTree>
    <p:extLst>
      <p:ext uri="{BB962C8B-B14F-4D97-AF65-F5344CB8AC3E}">
        <p14:creationId xmlns:p14="http://schemas.microsoft.com/office/powerpoint/2010/main" val="34039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 quali sono in concreto gli interventi dello Stato nel mercato?</a:t>
            </a:r>
            <a:endParaRPr lang="en-US" dirty="0"/>
          </a:p>
        </p:txBody>
      </p:sp>
      <p:sp>
        <p:nvSpPr>
          <p:cNvPr id="6" name="Segnaposto contenuto 5"/>
          <p:cNvSpPr>
            <a:spLocks noGrp="1"/>
          </p:cNvSpPr>
          <p:nvPr>
            <p:ph idx="1"/>
          </p:nvPr>
        </p:nvSpPr>
        <p:spPr>
          <a:xfrm>
            <a:off x="838200" y="1572706"/>
            <a:ext cx="10515600" cy="4351338"/>
          </a:xfrm>
        </p:spPr>
        <p:txBody>
          <a:bodyPr>
            <a:noAutofit/>
          </a:bodyPr>
          <a:lstStyle/>
          <a:p>
            <a:r>
              <a:rPr lang="it-IT" sz="1800" dirty="0"/>
              <a:t>Lo Stato subentra nelle economie nazionali affinché le imperfezioni del mercato siano corrette. Questo avviene </a:t>
            </a:r>
            <a:r>
              <a:rPr lang="en-US" sz="1800" dirty="0" err="1"/>
              <a:t>principalmente</a:t>
            </a:r>
            <a:r>
              <a:rPr lang="en-US" sz="1800" dirty="0"/>
              <a:t> </a:t>
            </a:r>
            <a:r>
              <a:rPr lang="en-US" sz="1800" dirty="0" err="1"/>
              <a:t>tramite</a:t>
            </a:r>
            <a:r>
              <a:rPr lang="en-US" sz="1800" dirty="0"/>
              <a:t> </a:t>
            </a:r>
            <a:r>
              <a:rPr lang="en-US" sz="1800" dirty="0" err="1"/>
              <a:t>tre</a:t>
            </a:r>
            <a:r>
              <a:rPr lang="en-US" sz="1800" dirty="0"/>
              <a:t> </a:t>
            </a:r>
            <a:r>
              <a:rPr lang="en-US" sz="1800" dirty="0" err="1"/>
              <a:t>strumenti</a:t>
            </a:r>
            <a:r>
              <a:rPr lang="en-US" sz="1800" dirty="0"/>
              <a:t>:</a:t>
            </a:r>
          </a:p>
          <a:p>
            <a:r>
              <a:rPr lang="it-IT" sz="1800" i="1" dirty="0">
                <a:solidFill>
                  <a:srgbClr val="FF0000"/>
                </a:solidFill>
              </a:rPr>
              <a:t>Produzione pubblica diretta dei beni e dei servizi</a:t>
            </a:r>
            <a:r>
              <a:rPr lang="it-IT" sz="1800" i="1" dirty="0"/>
              <a:t> </a:t>
            </a:r>
          </a:p>
          <a:p>
            <a:pPr lvl="1"/>
            <a:r>
              <a:rPr lang="it-IT" sz="1800" dirty="0"/>
              <a:t>Come il sistema sanitario nazionale britannico o italiano, dove lo Stato si fa carico sia di erogare direttamente e gratuitamente – o quasi – una vasta gamma di servizi, sia di gestire il loro finanziamento e coordinamento.</a:t>
            </a:r>
          </a:p>
          <a:p>
            <a:r>
              <a:rPr lang="it-IT" sz="1800" i="1" dirty="0">
                <a:solidFill>
                  <a:srgbClr val="FF0000"/>
                </a:solidFill>
              </a:rPr>
              <a:t>Sussidi, positivi o negativi (tassazione) </a:t>
            </a:r>
            <a:endParaRPr lang="it-IT" sz="1800" dirty="0"/>
          </a:p>
          <a:p>
            <a:pPr lvl="1"/>
            <a:r>
              <a:rPr lang="it-IT" sz="1800" dirty="0"/>
              <a:t>Tramite mezzi coercitivi come la tassazione, lo Stato impone ai propri cittadini il finanziamento di certi beni pubblici, come per l’appunto i sistemi sanitari, i quali rischierebbero la sotto-fornitura se lasciati a meccanismi finanziari volontari. Incentivi e sussidi fiscali garantiscono invece la produzione, privata, di certi beni pubblici come ad esempio quei medicinali dal basso ritorno economico ignorati dal mercato farmaceutico – si pensi agli incentivi fiscali adottati negli USA per stimolare la R&amp;S di “medicinali orfani”.</a:t>
            </a:r>
          </a:p>
          <a:p>
            <a:r>
              <a:rPr lang="it-IT" sz="1800" i="1" dirty="0">
                <a:solidFill>
                  <a:srgbClr val="FF0000"/>
                </a:solidFill>
              </a:rPr>
              <a:t>Regolamentazione delle attività economiche </a:t>
            </a:r>
          </a:p>
          <a:p>
            <a:pPr lvl="1"/>
            <a:r>
              <a:rPr lang="it-IT" sz="1800" dirty="0"/>
              <a:t>Nell’economia liberale, lo Stato garantisce la salvaguardia della concorrenza dei vari attori privati all’interno del mercato - si pensi alle leggi antitrust per la prevenzione di situazioni monopolistiche -, e del livello di informazione tra venditore ed acquirente – si pensi alle politiche di etichettatura dei prodotti OGM che riescono ad assicurare ai consumatori una libera e consapevole scelta d’acquisto.</a:t>
            </a:r>
            <a:endParaRPr lang="en-US" sz="1800"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25</a:t>
            </a:fld>
            <a:endParaRPr lang="en-US"/>
          </a:p>
        </p:txBody>
      </p:sp>
    </p:spTree>
    <p:extLst>
      <p:ext uri="{BB962C8B-B14F-4D97-AF65-F5344CB8AC3E}">
        <p14:creationId xmlns:p14="http://schemas.microsoft.com/office/powerpoint/2010/main" val="3377449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politiche non cooperative (o «</a:t>
            </a:r>
            <a:r>
              <a:rPr lang="it-IT" dirty="0" err="1"/>
              <a:t>beggar-thy-neighbour</a:t>
            </a:r>
            <a:r>
              <a:rPr lang="it-IT" dirty="0"/>
              <a:t> </a:t>
            </a:r>
            <a:r>
              <a:rPr lang="it-IT" dirty="0" err="1"/>
              <a:t>policies</a:t>
            </a:r>
            <a:r>
              <a:rPr lang="it-IT" dirty="0"/>
              <a:t>»)  </a:t>
            </a:r>
            <a:endParaRPr lang="en-US" dirty="0"/>
          </a:p>
        </p:txBody>
      </p:sp>
      <p:sp>
        <p:nvSpPr>
          <p:cNvPr id="5" name="Segnaposto contenuto 4"/>
          <p:cNvSpPr>
            <a:spLocks noGrp="1"/>
          </p:cNvSpPr>
          <p:nvPr>
            <p:ph idx="1"/>
          </p:nvPr>
        </p:nvSpPr>
        <p:spPr/>
        <p:txBody>
          <a:bodyPr/>
          <a:lstStyle/>
          <a:p>
            <a:r>
              <a:rPr lang="it-IT" dirty="0"/>
              <a:t>Abbiamo visto che le politiche cooperative permetterebbero risultati migliori per i paesi che fanno parte di un’organizzazione, tuttavia la storia ci riporta molti esempi di tipo </a:t>
            </a:r>
            <a:r>
              <a:rPr lang="it-IT" dirty="0">
                <a:solidFill>
                  <a:srgbClr val="FF0000"/>
                </a:solidFill>
              </a:rPr>
              <a:t>non cooperativo</a:t>
            </a:r>
            <a:r>
              <a:rPr lang="it-IT" dirty="0"/>
              <a:t>:</a:t>
            </a:r>
          </a:p>
          <a:p>
            <a:pPr lvl="1"/>
            <a:r>
              <a:rPr lang="it-IT" dirty="0"/>
              <a:t>Le </a:t>
            </a:r>
            <a:r>
              <a:rPr lang="it-IT" dirty="0">
                <a:solidFill>
                  <a:srgbClr val="FF0000"/>
                </a:solidFill>
              </a:rPr>
              <a:t>svalutazioni competitive </a:t>
            </a:r>
            <a:r>
              <a:rPr lang="it-IT" dirty="0"/>
              <a:t>delle monete nazionali in Europa dopo la crisi del 1929 hanno causato il peggioramento delle condizioni economiche e politiche che hanno portato alla seconda guerra mondiale</a:t>
            </a:r>
          </a:p>
          <a:p>
            <a:pPr lvl="1"/>
            <a:r>
              <a:rPr lang="it-IT" dirty="0"/>
              <a:t>Le </a:t>
            </a:r>
            <a:r>
              <a:rPr lang="it-IT" dirty="0">
                <a:solidFill>
                  <a:srgbClr val="FF0000"/>
                </a:solidFill>
              </a:rPr>
              <a:t>politiche restrittive </a:t>
            </a:r>
            <a:r>
              <a:rPr lang="it-IT" dirty="0"/>
              <a:t>degli anni ‘80 del ‘900 degli USA hanno attirato i capitali in quel paese, ma causato enormi tassi inflazionistici altrove</a:t>
            </a:r>
          </a:p>
          <a:p>
            <a:pPr lvl="1"/>
            <a:r>
              <a:rPr lang="it-IT" dirty="0"/>
              <a:t>La </a:t>
            </a:r>
            <a:r>
              <a:rPr lang="it-IT" dirty="0">
                <a:solidFill>
                  <a:srgbClr val="FF0000"/>
                </a:solidFill>
              </a:rPr>
              <a:t>bolla finanziaria </a:t>
            </a:r>
            <a:r>
              <a:rPr lang="it-IT" dirty="0"/>
              <a:t>della fine degli anni ‘90 nelle «Tigri Asiatiche» ha causato gravi ripercussioni in tutta l’area ed effetti anche al resto del mondo</a:t>
            </a:r>
          </a:p>
          <a:p>
            <a:pPr lvl="1"/>
            <a:r>
              <a:rPr lang="it-IT" dirty="0"/>
              <a:t>Lo stesso vale per la </a:t>
            </a:r>
            <a:r>
              <a:rPr lang="it-IT" dirty="0">
                <a:solidFill>
                  <a:srgbClr val="FF0000"/>
                </a:solidFill>
              </a:rPr>
              <a:t>bolla speculativa </a:t>
            </a:r>
            <a:r>
              <a:rPr lang="it-IT" dirty="0"/>
              <a:t>sui mutui </a:t>
            </a:r>
            <a:r>
              <a:rPr lang="it-IT" i="1" dirty="0" err="1"/>
              <a:t>subprime</a:t>
            </a:r>
            <a:r>
              <a:rPr lang="it-IT" dirty="0"/>
              <a:t> del 2007…</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26</a:t>
            </a:fld>
            <a:endParaRPr lang="en-US"/>
          </a:p>
        </p:txBody>
      </p:sp>
    </p:spTree>
    <p:extLst>
      <p:ext uri="{BB962C8B-B14F-4D97-AF65-F5344CB8AC3E}">
        <p14:creationId xmlns:p14="http://schemas.microsoft.com/office/powerpoint/2010/main" val="357966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anche la cooperazione porta a fallimenti</a:t>
            </a:r>
            <a:endParaRPr lang="en-US" dirty="0"/>
          </a:p>
        </p:txBody>
      </p:sp>
      <p:sp>
        <p:nvSpPr>
          <p:cNvPr id="5" name="Segnaposto contenuto 4"/>
          <p:cNvSpPr>
            <a:spLocks noGrp="1"/>
          </p:cNvSpPr>
          <p:nvPr>
            <p:ph idx="1"/>
          </p:nvPr>
        </p:nvSpPr>
        <p:spPr/>
        <p:txBody>
          <a:bodyPr>
            <a:normAutofit fontScale="92500" lnSpcReduction="20000"/>
          </a:bodyPr>
          <a:lstStyle/>
          <a:p>
            <a:pPr marL="514350" indent="-514350">
              <a:buFont typeface="+mj-lt"/>
              <a:buAutoNum type="arabicPeriod"/>
            </a:pPr>
            <a:r>
              <a:rPr lang="it-IT" dirty="0"/>
              <a:t>Ne sono un esempio gli </a:t>
            </a:r>
            <a:r>
              <a:rPr lang="it-IT" dirty="0">
                <a:solidFill>
                  <a:srgbClr val="FF0000"/>
                </a:solidFill>
              </a:rPr>
              <a:t>accordi del Patto di Stabilità europeo </a:t>
            </a:r>
            <a:r>
              <a:rPr lang="it-IT" dirty="0"/>
              <a:t>a causa delle </a:t>
            </a:r>
            <a:r>
              <a:rPr lang="it-IT" u="sng" dirty="0"/>
              <a:t>informazioni imperfette </a:t>
            </a:r>
            <a:r>
              <a:rPr lang="it-IT" dirty="0"/>
              <a:t>che i membri hanno sulla condizione interna dei paesi membri (nel 2003 sono stati Francia e Germania a barare, poi la Grecia…)</a:t>
            </a:r>
          </a:p>
          <a:p>
            <a:pPr marL="514350" indent="-514350">
              <a:buFont typeface="+mj-lt"/>
              <a:buAutoNum type="arabicPeriod"/>
            </a:pPr>
            <a:r>
              <a:rPr lang="it-IT" dirty="0"/>
              <a:t>Il coordinamento non è opportuno se non si conoscono gli stessi </a:t>
            </a:r>
            <a:r>
              <a:rPr lang="it-IT" dirty="0">
                <a:solidFill>
                  <a:srgbClr val="FF0000"/>
                </a:solidFill>
              </a:rPr>
              <a:t>meccanismi economici </a:t>
            </a:r>
            <a:r>
              <a:rPr lang="it-IT" dirty="0"/>
              <a:t>dei partner</a:t>
            </a:r>
          </a:p>
          <a:p>
            <a:pPr marL="514350" indent="-514350">
              <a:buFont typeface="+mj-lt"/>
              <a:buAutoNum type="arabicPeriod"/>
            </a:pPr>
            <a:r>
              <a:rPr lang="it-IT" dirty="0"/>
              <a:t>Il coordinamento potrebbe rappresentare una forma di </a:t>
            </a:r>
            <a:r>
              <a:rPr lang="it-IT" dirty="0">
                <a:solidFill>
                  <a:srgbClr val="FF0000"/>
                </a:solidFill>
              </a:rPr>
              <a:t>collusione</a:t>
            </a:r>
            <a:r>
              <a:rPr lang="it-IT" dirty="0"/>
              <a:t> economica e «intralciare» la concorrenza tra i paesi, conducendo a risultati peggiori nella crescita delle aree</a:t>
            </a:r>
          </a:p>
          <a:p>
            <a:pPr marL="514350" indent="-514350">
              <a:buFont typeface="+mj-lt"/>
              <a:buAutoNum type="arabicPeriod"/>
            </a:pPr>
            <a:r>
              <a:rPr lang="it-IT" dirty="0"/>
              <a:t>Il </a:t>
            </a:r>
            <a:r>
              <a:rPr lang="it-IT" dirty="0">
                <a:solidFill>
                  <a:srgbClr val="FF0000"/>
                </a:solidFill>
              </a:rPr>
              <a:t>coordinamento di una sola parte degli attori </a:t>
            </a:r>
            <a:r>
              <a:rPr lang="it-IT" dirty="0"/>
              <a:t>può portare a risultati peggiori (es. coordinamento delle politiche di bilancio, ma non con la BCE nella UEM, per cui la stessa è sempre invitata all’Eurogruppo, cioè il vertice dei Ministri delle Finanze, ma non può intervenire nelle decisioni)</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27</a:t>
            </a:fld>
            <a:endParaRPr lang="en-US"/>
          </a:p>
        </p:txBody>
      </p:sp>
    </p:spTree>
    <p:extLst>
      <p:ext uri="{BB962C8B-B14F-4D97-AF65-F5344CB8AC3E}">
        <p14:creationId xmlns:p14="http://schemas.microsoft.com/office/powerpoint/2010/main" val="1008155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Struttura dell’economia mondiale e coordinamento</a:t>
            </a:r>
            <a:endParaRPr lang="en-US" dirty="0"/>
          </a:p>
        </p:txBody>
      </p:sp>
      <p:sp>
        <p:nvSpPr>
          <p:cNvPr id="5" name="Segnaposto contenuto 4"/>
          <p:cNvSpPr>
            <a:spLocks noGrp="1"/>
          </p:cNvSpPr>
          <p:nvPr>
            <p:ph idx="1"/>
          </p:nvPr>
        </p:nvSpPr>
        <p:spPr>
          <a:xfrm>
            <a:off x="838200" y="1825624"/>
            <a:ext cx="10515600" cy="4530725"/>
          </a:xfrm>
        </p:spPr>
        <p:txBody>
          <a:bodyPr>
            <a:normAutofit fontScale="70000" lnSpcReduction="20000"/>
          </a:bodyPr>
          <a:lstStyle/>
          <a:p>
            <a:r>
              <a:rPr lang="it-IT" dirty="0"/>
              <a:t>Gli studi empirici rilevano che risultati positivi (anche se lievemente, 0.5% del PIL) si hanno per </a:t>
            </a:r>
            <a:r>
              <a:rPr lang="it-IT" dirty="0">
                <a:solidFill>
                  <a:srgbClr val="FF0000"/>
                </a:solidFill>
              </a:rPr>
              <a:t>paesi integrati sia sul mercato dei beni e servizi </a:t>
            </a:r>
            <a:r>
              <a:rPr lang="it-IT" dirty="0"/>
              <a:t>che su quello </a:t>
            </a:r>
            <a:r>
              <a:rPr lang="it-IT" dirty="0">
                <a:solidFill>
                  <a:srgbClr val="FF0000"/>
                </a:solidFill>
              </a:rPr>
              <a:t>dei capitali</a:t>
            </a:r>
            <a:r>
              <a:rPr lang="it-IT" dirty="0"/>
              <a:t>, soprattutto oggi che quest’ultimo mercato è fortemente integrato e quindi la scelta del coordinamento sembra quella migliore</a:t>
            </a:r>
          </a:p>
          <a:p>
            <a:r>
              <a:rPr lang="it-IT" dirty="0"/>
              <a:t>Gli accordi tra i Paesi europei per la determinazione di un tasso di cambio fisso intorno ad una banda non hanno avuto molto successo negli anni ‘70 e ‘80 del secolo scorso fino all’uscita nel 1992 di Italia e UK dallo SME, così come quello della bolla speculativa asiatica che ha impedito nel 2009 al Giappone di utilizzare al meglio la politica monetaria</a:t>
            </a:r>
          </a:p>
          <a:p>
            <a:r>
              <a:rPr lang="it-IT" dirty="0"/>
              <a:t>Quando il </a:t>
            </a:r>
            <a:r>
              <a:rPr lang="it-IT" dirty="0">
                <a:solidFill>
                  <a:srgbClr val="FF0000"/>
                </a:solidFill>
              </a:rPr>
              <a:t>coordinamento è fra istituzioni più tecniche</a:t>
            </a:r>
            <a:r>
              <a:rPr lang="it-IT" dirty="0"/>
              <a:t>, come le banche centrali, si osserva un maggior grado di successo fra le autorità monetarie europee e americane, anche se </a:t>
            </a:r>
            <a:r>
              <a:rPr lang="it-IT" u="sng" dirty="0"/>
              <a:t>tutte le crisi più importanti sono state originate negli USA </a:t>
            </a:r>
            <a:r>
              <a:rPr lang="it-IT" dirty="0"/>
              <a:t>(1987: crisi Nasdaq della Borsa di NY, 2001 attacco alle Torri Gemelle e crollo della Borsa NY, 2007 crisi del mercato interbancario americano e fallimento di Lehman Brothers, Crisi attuale della Silicon Valley Bank)</a:t>
            </a:r>
          </a:p>
          <a:p>
            <a:r>
              <a:rPr lang="it-IT" b="1" dirty="0"/>
              <a:t>Problema</a:t>
            </a:r>
            <a:r>
              <a:rPr lang="it-IT" dirty="0"/>
              <a:t>: </a:t>
            </a:r>
            <a:r>
              <a:rPr lang="it-IT" dirty="0">
                <a:solidFill>
                  <a:srgbClr val="FF0000"/>
                </a:solidFill>
              </a:rPr>
              <a:t>le riunioni dei capi di stato e di governo nelle </a:t>
            </a:r>
            <a:r>
              <a:rPr lang="it-IT" u="sng" dirty="0">
                <a:solidFill>
                  <a:srgbClr val="FF0000"/>
                </a:solidFill>
              </a:rPr>
              <a:t>agenzie informali </a:t>
            </a:r>
            <a:r>
              <a:rPr lang="it-IT" dirty="0"/>
              <a:t>di coordinamento (G7, G20…) </a:t>
            </a:r>
            <a:r>
              <a:rPr lang="it-IT" dirty="0">
                <a:solidFill>
                  <a:srgbClr val="FF0000"/>
                </a:solidFill>
              </a:rPr>
              <a:t>non sono operative</a:t>
            </a:r>
            <a:r>
              <a:rPr lang="it-IT" dirty="0"/>
              <a:t>, manca di potere decisionale. Il coordinamento avviene spesso per interventi in paesi terzi e non tra i paesi membri! Uno fra tutti l’accordo di Parigi del 2015 per il controllo dei gas serra….</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28</a:t>
            </a:fld>
            <a:endParaRPr lang="en-US"/>
          </a:p>
        </p:txBody>
      </p:sp>
    </p:spTree>
    <p:extLst>
      <p:ext uri="{BB962C8B-B14F-4D97-AF65-F5344CB8AC3E}">
        <p14:creationId xmlns:p14="http://schemas.microsoft.com/office/powerpoint/2010/main" val="102811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872" y="1462405"/>
            <a:ext cx="2901696" cy="1325563"/>
          </a:xfrm>
        </p:spPr>
        <p:txBody>
          <a:bodyPr>
            <a:noAutofit/>
          </a:bodyPr>
          <a:lstStyle/>
          <a:p>
            <a:r>
              <a:rPr lang="it-IT" sz="3200" dirty="0"/>
              <a:t>Esempi concreti di ambiti, regole e strumenti nelle organizzazioni internazionali</a:t>
            </a:r>
            <a:endParaRPr lang="en-US" sz="3200" dirty="0"/>
          </a:p>
        </p:txBody>
      </p:sp>
      <p:pic>
        <p:nvPicPr>
          <p:cNvPr id="3074" name="Picture 2" descr="https://www.pandoracampus.it/pandora/Packageoperation/getfulltextpreviewimage/BookRelease/Darwin:BOOK_RELEASE:428/docbookId/_23__cap_02_tab2.2_46/imagePath/images%7Cchapter02%7Cpreview_tab2_2.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34" y="0"/>
            <a:ext cx="6528689" cy="67304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5F37082-10A1-4C54-A578-B5F5D1519421}" type="slidenum">
              <a:rPr lang="en-US" smtClean="0"/>
              <a:t>29</a:t>
            </a:fld>
            <a:endParaRPr lang="en-US"/>
          </a:p>
        </p:txBody>
      </p:sp>
    </p:spTree>
    <p:extLst>
      <p:ext uri="{BB962C8B-B14F-4D97-AF65-F5344CB8AC3E}">
        <p14:creationId xmlns:p14="http://schemas.microsoft.com/office/powerpoint/2010/main" val="279148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Riepilogo</a:t>
            </a:r>
            <a:endParaRPr lang="en-US" dirty="0"/>
          </a:p>
        </p:txBody>
      </p:sp>
      <p:sp>
        <p:nvSpPr>
          <p:cNvPr id="6" name="Segnaposto contenuto 5"/>
          <p:cNvSpPr>
            <a:spLocks noGrp="1"/>
          </p:cNvSpPr>
          <p:nvPr>
            <p:ph idx="1"/>
          </p:nvPr>
        </p:nvSpPr>
        <p:spPr/>
        <p:txBody>
          <a:bodyPr>
            <a:normAutofit fontScale="92500" lnSpcReduction="10000"/>
          </a:bodyPr>
          <a:lstStyle/>
          <a:p>
            <a:r>
              <a:rPr lang="it-IT" dirty="0"/>
              <a:t>Le difficoltà di applicare un modello di decisione deterministico alla PE derivano da un insieme di imperfezioni dei mercati:</a:t>
            </a:r>
          </a:p>
          <a:p>
            <a:pPr lvl="1"/>
            <a:r>
              <a:rPr lang="it-IT" dirty="0"/>
              <a:t>I governi </a:t>
            </a:r>
            <a:r>
              <a:rPr lang="it-IT" dirty="0">
                <a:solidFill>
                  <a:srgbClr val="FF0000"/>
                </a:solidFill>
              </a:rPr>
              <a:t>conoscono in modo solo imperfetto la struttura dell’economia </a:t>
            </a:r>
            <a:r>
              <a:rPr lang="it-IT" dirty="0"/>
              <a:t>e l’incertezza alla quale è soggetta (</a:t>
            </a:r>
            <a:r>
              <a:rPr lang="it-IT" dirty="0">
                <a:solidFill>
                  <a:srgbClr val="FF0000"/>
                </a:solidFill>
              </a:rPr>
              <a:t>rischio e incertezza</a:t>
            </a:r>
            <a:r>
              <a:rPr lang="it-IT" dirty="0"/>
              <a:t>);</a:t>
            </a:r>
          </a:p>
          <a:p>
            <a:pPr lvl="1"/>
            <a:r>
              <a:rPr lang="it-IT" dirty="0"/>
              <a:t>Gli agenti privati (imprese e famiglie) elaborano proprie strategie e reagiscono alle decisioni di PE passate, presenti o attese in modo coerente (</a:t>
            </a:r>
            <a:r>
              <a:rPr lang="it-IT" dirty="0">
                <a:solidFill>
                  <a:srgbClr val="FF0000"/>
                </a:solidFill>
              </a:rPr>
              <a:t>aspettative razionali</a:t>
            </a:r>
            <a:r>
              <a:rPr lang="it-IT" dirty="0"/>
              <a:t>);</a:t>
            </a:r>
          </a:p>
          <a:p>
            <a:pPr lvl="1"/>
            <a:r>
              <a:rPr lang="it-IT" dirty="0"/>
              <a:t>Gli annunci dei decisori sono convincenti per gli agenti privati e influenzano il loro comportamento (</a:t>
            </a:r>
            <a:r>
              <a:rPr lang="it-IT" dirty="0">
                <a:solidFill>
                  <a:srgbClr val="FF0000"/>
                </a:solidFill>
              </a:rPr>
              <a:t>credibilità</a:t>
            </a:r>
            <a:r>
              <a:rPr lang="it-IT" dirty="0"/>
              <a:t>);</a:t>
            </a:r>
          </a:p>
          <a:p>
            <a:pPr lvl="1"/>
            <a:r>
              <a:rPr lang="it-IT" dirty="0"/>
              <a:t>I decisori non hanno accesso a tutte le informazioni di cui hanno bisogno per assumere quelle che valutano essere le decisioni ottimali (</a:t>
            </a:r>
            <a:r>
              <a:rPr lang="it-IT" dirty="0">
                <a:solidFill>
                  <a:srgbClr val="FF0000"/>
                </a:solidFill>
              </a:rPr>
              <a:t>informazione asimmetrica</a:t>
            </a:r>
            <a:r>
              <a:rPr lang="it-IT" dirty="0"/>
              <a:t>);</a:t>
            </a:r>
          </a:p>
          <a:p>
            <a:pPr lvl="1"/>
            <a:r>
              <a:rPr lang="it-IT" dirty="0"/>
              <a:t>I decisori non difendono sempre il bene comune, ma interessi particolari, come il proprio e quello di gruppi di pressione (</a:t>
            </a:r>
            <a:r>
              <a:rPr lang="it-IT" dirty="0">
                <a:solidFill>
                  <a:srgbClr val="FF0000"/>
                </a:solidFill>
              </a:rPr>
              <a:t>elettore mediano</a:t>
            </a:r>
            <a:r>
              <a:rPr lang="it-IT" dirty="0"/>
              <a:t>).</a:t>
            </a:r>
          </a:p>
          <a:p>
            <a:endParaRPr lang="it-IT" dirty="0"/>
          </a:p>
          <a:p>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3</a:t>
            </a:fld>
            <a:endParaRPr lang="en-US"/>
          </a:p>
        </p:txBody>
      </p:sp>
    </p:spTree>
    <p:extLst>
      <p:ext uri="{BB962C8B-B14F-4D97-AF65-F5344CB8AC3E}">
        <p14:creationId xmlns:p14="http://schemas.microsoft.com/office/powerpoint/2010/main" val="192433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Abbandoniamo l’ipotesi del decisore unico</a:t>
            </a:r>
            <a:endParaRPr lang="en-US" dirty="0"/>
          </a:p>
        </p:txBody>
      </p:sp>
      <p:sp>
        <p:nvSpPr>
          <p:cNvPr id="3" name="Segnaposto contenuto 2"/>
          <p:cNvSpPr>
            <a:spLocks noGrp="1"/>
          </p:cNvSpPr>
          <p:nvPr>
            <p:ph idx="1"/>
          </p:nvPr>
        </p:nvSpPr>
        <p:spPr>
          <a:xfrm>
            <a:off x="838200" y="1825625"/>
            <a:ext cx="10515600" cy="4530725"/>
          </a:xfrm>
        </p:spPr>
        <p:txBody>
          <a:bodyPr>
            <a:normAutofit fontScale="70000" lnSpcReduction="20000"/>
          </a:bodyPr>
          <a:lstStyle/>
          <a:p>
            <a:r>
              <a:rPr lang="it-IT" dirty="0"/>
              <a:t>Occorre a questo punto disporre di un modello che possa rappresentare il comportamento del decisore di PE se ci allontaniamo dal concetto di dittatore benevolo che massimizza l’utilità che deriva da una funzione di benessere sociale</a:t>
            </a:r>
          </a:p>
          <a:p>
            <a:r>
              <a:rPr lang="it-IT" dirty="0"/>
              <a:t>Ci addentriamo in quella che viene identificata come </a:t>
            </a:r>
            <a:r>
              <a:rPr lang="it-IT" b="1" dirty="0"/>
              <a:t>teoria della scelta sociale </a:t>
            </a:r>
            <a:r>
              <a:rPr lang="it-IT" dirty="0"/>
              <a:t>il cui padre fondatore è il premio Nobel 1972, </a:t>
            </a:r>
            <a:r>
              <a:rPr lang="it-IT" b="1" dirty="0"/>
              <a:t>Kenneth Arrow</a:t>
            </a:r>
            <a:r>
              <a:rPr lang="it-IT" dirty="0"/>
              <a:t>:</a:t>
            </a:r>
          </a:p>
          <a:p>
            <a:r>
              <a:rPr lang="it-IT" b="1" i="1" dirty="0"/>
              <a:t>Il Teorema di impossibilità </a:t>
            </a:r>
            <a:r>
              <a:rPr lang="it-IT" dirty="0"/>
              <a:t>dimostra che una regola di aggregazione che associ un ordinamento di preferenze sociali a ogni possibile combinazione di ordinamenti individuali </a:t>
            </a:r>
            <a:r>
              <a:rPr lang="it-IT" u="sng" dirty="0"/>
              <a:t>non è possibile </a:t>
            </a:r>
            <a:r>
              <a:rPr lang="it-IT" dirty="0"/>
              <a:t>e </a:t>
            </a:r>
            <a:r>
              <a:rPr lang="it-IT" dirty="0">
                <a:solidFill>
                  <a:srgbClr val="FF0000"/>
                </a:solidFill>
              </a:rPr>
              <a:t>quindi non porta ad una scelta collettiva soddisfacente</a:t>
            </a:r>
          </a:p>
          <a:p>
            <a:r>
              <a:rPr lang="it-IT" dirty="0"/>
              <a:t>Infatti, secondo Arrow, la procedura di aggregazione dovrebbe rispettare 4 assiomi:</a:t>
            </a:r>
          </a:p>
          <a:p>
            <a:pPr marL="914400" lvl="1" indent="-457200">
              <a:buFont typeface="+mj-lt"/>
              <a:buAutoNum type="arabicPeriod"/>
            </a:pPr>
            <a:r>
              <a:rPr lang="it-IT" b="1" dirty="0"/>
              <a:t>Non </a:t>
            </a:r>
            <a:r>
              <a:rPr lang="it-IT" b="1" dirty="0" err="1"/>
              <a:t>dittatorialità</a:t>
            </a:r>
            <a:r>
              <a:rPr lang="it-IT" dirty="0"/>
              <a:t>: la decisione non deve coincidere con quella di un unico individuo</a:t>
            </a:r>
          </a:p>
          <a:p>
            <a:pPr marL="914400" lvl="1" indent="-457200">
              <a:buFont typeface="+mj-lt"/>
              <a:buAutoNum type="arabicPeriod"/>
            </a:pPr>
            <a:r>
              <a:rPr lang="it-IT" b="1" dirty="0"/>
              <a:t>Principio paretiano</a:t>
            </a:r>
            <a:r>
              <a:rPr lang="it-IT" dirty="0"/>
              <a:t>: se tutti gli individui preferiscono A </a:t>
            </a:r>
            <a:r>
              <a:rPr lang="it-IT" dirty="0" err="1"/>
              <a:t>a</a:t>
            </a:r>
            <a:r>
              <a:rPr lang="it-IT" dirty="0"/>
              <a:t> B, allora la decisione sociale dovrebbe dare priorità ad A</a:t>
            </a:r>
          </a:p>
          <a:p>
            <a:pPr marL="914400" lvl="1" indent="-457200">
              <a:buFont typeface="+mj-lt"/>
              <a:buAutoNum type="arabicPeriod"/>
            </a:pPr>
            <a:r>
              <a:rPr lang="it-IT" b="1" dirty="0"/>
              <a:t>Razionalità collettiva</a:t>
            </a:r>
            <a:r>
              <a:rPr lang="it-IT" dirty="0"/>
              <a:t>: l’ordinamento sociale delle preferenze ha le stesse caratteristiche di coerenza di quello individuale (transitività e completezza: ho 2 scelte possibili A e B e devo conoscere l’ordine di preferenza, inoltre se ho una ulteriore scelta possibile C e A&gt;B e B&gt;C, allora A&gt;C)</a:t>
            </a:r>
          </a:p>
          <a:p>
            <a:pPr marL="914400" lvl="1" indent="-457200">
              <a:buFont typeface="+mj-lt"/>
              <a:buAutoNum type="arabicPeriod"/>
            </a:pPr>
            <a:r>
              <a:rPr lang="it-IT" b="1" dirty="0"/>
              <a:t>Indipendenza delle alternative irrilevanti</a:t>
            </a:r>
            <a:r>
              <a:rPr lang="it-IT" dirty="0"/>
              <a:t>: se la scelta collettiva è tra A e B, non mi può interessare il fatto che alcuni individui preferiscano C per cui non si sta votando.</a:t>
            </a:r>
          </a:p>
          <a:p>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4</a:t>
            </a:fld>
            <a:endParaRPr lang="en-US"/>
          </a:p>
        </p:txBody>
      </p:sp>
      <p:pic>
        <p:nvPicPr>
          <p:cNvPr id="6" name="Immagine 5" descr="(APA-PictureDesk via AFP)">
            <a:extLst>
              <a:ext uri="{FF2B5EF4-FFF2-40B4-BE49-F238E27FC236}">
                <a16:creationId xmlns:a16="http://schemas.microsoft.com/office/drawing/2014/main" id="{57990097-A5C8-433B-9744-B7AE6B68EE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5930" y="229803"/>
            <a:ext cx="1667691" cy="1528354"/>
          </a:xfrm>
          <a:prstGeom prst="rect">
            <a:avLst/>
          </a:prstGeom>
          <a:noFill/>
          <a:ln>
            <a:noFill/>
          </a:ln>
        </p:spPr>
      </p:pic>
    </p:spTree>
    <p:extLst>
      <p:ext uri="{BB962C8B-B14F-4D97-AF65-F5344CB8AC3E}">
        <p14:creationId xmlns:p14="http://schemas.microsoft.com/office/powerpoint/2010/main" val="377368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 complesse della PE</a:t>
            </a:r>
            <a:endParaRPr lang="en-US" dirty="0"/>
          </a:p>
        </p:txBody>
      </p:sp>
      <p:sp>
        <p:nvSpPr>
          <p:cNvPr id="3" name="Segnaposto contenuto 2"/>
          <p:cNvSpPr>
            <a:spLocks noGrp="1"/>
          </p:cNvSpPr>
          <p:nvPr>
            <p:ph idx="1"/>
          </p:nvPr>
        </p:nvSpPr>
        <p:spPr/>
        <p:txBody>
          <a:bodyPr>
            <a:normAutofit fontScale="92500"/>
          </a:bodyPr>
          <a:lstStyle/>
          <a:p>
            <a:r>
              <a:rPr lang="it-IT" dirty="0"/>
              <a:t>I quattro assiomi non si riescono a rispettare contemporaneamente, inoltre</a:t>
            </a:r>
          </a:p>
          <a:p>
            <a:r>
              <a:rPr lang="it-IT" dirty="0"/>
              <a:t>Se la scelta del candidato ideale fosse condizionata invece che da un solo obiettivo da molti e quindi da </a:t>
            </a:r>
            <a:r>
              <a:rPr lang="it-IT" dirty="0">
                <a:solidFill>
                  <a:srgbClr val="FF0000"/>
                </a:solidFill>
              </a:rPr>
              <a:t>molteplici criteri</a:t>
            </a:r>
            <a:r>
              <a:rPr lang="it-IT" dirty="0"/>
              <a:t> (ambiente, disuguaglianze, migrazioni….) allora la </a:t>
            </a:r>
            <a:r>
              <a:rPr lang="it-IT" dirty="0">
                <a:solidFill>
                  <a:srgbClr val="FF0000"/>
                </a:solidFill>
              </a:rPr>
              <a:t>scelta finale non sarà effettuata da un solo ente ma sarà collettiva o sociale </a:t>
            </a:r>
            <a:r>
              <a:rPr lang="it-IT" dirty="0"/>
              <a:t>e si scontra con l’impossibilità di trovare una soluzione come sottolinea il </a:t>
            </a:r>
            <a:r>
              <a:rPr lang="it-IT" b="1" dirty="0"/>
              <a:t>paradosso di </a:t>
            </a:r>
            <a:r>
              <a:rPr lang="it-IT" b="1" dirty="0" err="1"/>
              <a:t>Condorcet</a:t>
            </a:r>
            <a:r>
              <a:rPr lang="it-IT" dirty="0"/>
              <a:t>:</a:t>
            </a:r>
          </a:p>
          <a:p>
            <a:r>
              <a:rPr lang="it-IT" dirty="0"/>
              <a:t>Anche se ogni elettore/gruppo di elettori ha in mente una sequenza di preferenze per i candidati, </a:t>
            </a:r>
            <a:r>
              <a:rPr lang="it-IT" dirty="0">
                <a:solidFill>
                  <a:srgbClr val="FF0000"/>
                </a:solidFill>
              </a:rPr>
              <a:t>possono emergere maggioranze diverse</a:t>
            </a:r>
            <a:r>
              <a:rPr lang="it-IT" dirty="0"/>
              <a:t>: </a:t>
            </a:r>
          </a:p>
          <a:p>
            <a:pPr lvl="1"/>
            <a:r>
              <a:rPr lang="it-IT" dirty="0"/>
              <a:t>Maggioranza 1: preferisce A </a:t>
            </a:r>
            <a:r>
              <a:rPr lang="it-IT" dirty="0" err="1"/>
              <a:t>a</a:t>
            </a:r>
            <a:r>
              <a:rPr lang="it-IT" dirty="0"/>
              <a:t> B</a:t>
            </a:r>
          </a:p>
          <a:p>
            <a:pPr lvl="1"/>
            <a:r>
              <a:rPr lang="it-IT" dirty="0"/>
              <a:t>Maggioranza 2: preferisce B a C</a:t>
            </a:r>
          </a:p>
          <a:p>
            <a:pPr lvl="1"/>
            <a:r>
              <a:rPr lang="it-IT" dirty="0"/>
              <a:t>Maggioranza 3: preferisce C a </a:t>
            </a:r>
            <a:r>
              <a:rPr lang="it-IT" dirty="0" err="1"/>
              <a:t>A</a:t>
            </a:r>
            <a:endParaRPr lang="it-IT" dirty="0"/>
          </a:p>
          <a:p>
            <a:pPr lvl="1"/>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5</a:t>
            </a:fld>
            <a:endParaRPr lang="en-US"/>
          </a:p>
        </p:txBody>
      </p:sp>
      <p:sp>
        <p:nvSpPr>
          <p:cNvPr id="5" name="Parentesi graffa chiusa 4"/>
          <p:cNvSpPr/>
          <p:nvPr/>
        </p:nvSpPr>
        <p:spPr>
          <a:xfrm>
            <a:off x="5829953" y="5049665"/>
            <a:ext cx="310896" cy="10515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asellaDiTesto 5"/>
          <p:cNvSpPr txBox="1"/>
          <p:nvPr/>
        </p:nvSpPr>
        <p:spPr>
          <a:xfrm>
            <a:off x="6518148" y="4975711"/>
            <a:ext cx="4443984"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b="1" dirty="0"/>
              <a:t>Teorema dell’impossibilità di Arrow</a:t>
            </a:r>
          </a:p>
          <a:p>
            <a:r>
              <a:rPr lang="it-IT" dirty="0"/>
              <a:t>in presenza di tre criteri diversi di scelta esiste un solo meccanismo di voto in cui la classificazione relativa di due criteri non dipende dagli altri: LA DITTATURA</a:t>
            </a:r>
            <a:endParaRPr lang="en-US" dirty="0"/>
          </a:p>
        </p:txBody>
      </p:sp>
      <p:sp>
        <p:nvSpPr>
          <p:cNvPr id="7" name="Freccia in giù 6"/>
          <p:cNvSpPr/>
          <p:nvPr/>
        </p:nvSpPr>
        <p:spPr>
          <a:xfrm>
            <a:off x="5084064" y="6016752"/>
            <a:ext cx="640080" cy="339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14103" y="6392890"/>
            <a:ext cx="54920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a:t>Soluzione: procedura di giudizio con elettore mediano</a:t>
            </a:r>
            <a:endParaRPr lang="en-US" dirty="0"/>
          </a:p>
        </p:txBody>
      </p:sp>
    </p:spTree>
    <p:extLst>
      <p:ext uri="{BB962C8B-B14F-4D97-AF65-F5344CB8AC3E}">
        <p14:creationId xmlns:p14="http://schemas.microsoft.com/office/powerpoint/2010/main" val="13077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420D5-11CA-48D8-A73B-A2D1677F7BC5}"/>
              </a:ext>
            </a:extLst>
          </p:cNvPr>
          <p:cNvSpPr>
            <a:spLocks noGrp="1"/>
          </p:cNvSpPr>
          <p:nvPr>
            <p:ph type="title"/>
          </p:nvPr>
        </p:nvSpPr>
        <p:spPr/>
        <p:txBody>
          <a:bodyPr/>
          <a:lstStyle/>
          <a:p>
            <a:r>
              <a:rPr lang="it-IT" dirty="0"/>
              <a:t>Una possibile soluzione: l’elettore mediano</a:t>
            </a:r>
            <a:endParaRPr lang="en-GB" dirty="0"/>
          </a:p>
        </p:txBody>
      </p:sp>
      <p:sp>
        <p:nvSpPr>
          <p:cNvPr id="3" name="Segnaposto contenuto 2">
            <a:extLst>
              <a:ext uri="{FF2B5EF4-FFF2-40B4-BE49-F238E27FC236}">
                <a16:creationId xmlns:a16="http://schemas.microsoft.com/office/drawing/2014/main" id="{4D826CAD-9661-4F81-8018-06394C883D87}"/>
              </a:ext>
            </a:extLst>
          </p:cNvPr>
          <p:cNvSpPr>
            <a:spLocks noGrp="1"/>
          </p:cNvSpPr>
          <p:nvPr>
            <p:ph idx="1"/>
          </p:nvPr>
        </p:nvSpPr>
        <p:spPr>
          <a:xfrm>
            <a:off x="838200" y="1825625"/>
            <a:ext cx="10515600" cy="2667998"/>
          </a:xfrm>
        </p:spPr>
        <p:txBody>
          <a:bodyPr>
            <a:normAutofit fontScale="92500" lnSpcReduction="20000"/>
          </a:bodyPr>
          <a:lstStyle/>
          <a:p>
            <a:r>
              <a:rPr lang="it-IT" dirty="0"/>
              <a:t>Nella realtà la </a:t>
            </a:r>
            <a:r>
              <a:rPr lang="it-IT" dirty="0">
                <a:solidFill>
                  <a:srgbClr val="FF0000"/>
                </a:solidFill>
              </a:rPr>
              <a:t>regola seguita </a:t>
            </a:r>
            <a:r>
              <a:rPr lang="it-IT" dirty="0"/>
              <a:t>effettivamente è quella che viene </a:t>
            </a:r>
            <a:r>
              <a:rPr lang="it-IT" dirty="0">
                <a:solidFill>
                  <a:srgbClr val="FF0000"/>
                </a:solidFill>
              </a:rPr>
              <a:t>determinata dal gioco politico</a:t>
            </a:r>
            <a:r>
              <a:rPr lang="it-IT" dirty="0"/>
              <a:t> nel quale gli elettori scelgono in base ad un unico criterio, quello delle preferenze dell’</a:t>
            </a:r>
            <a:r>
              <a:rPr lang="it-IT" b="1" dirty="0"/>
              <a:t>elettore mediano</a:t>
            </a:r>
          </a:p>
          <a:p>
            <a:r>
              <a:rPr lang="it-IT" dirty="0"/>
              <a:t>Tale criterio è noto come </a:t>
            </a:r>
            <a:r>
              <a:rPr lang="it-IT" dirty="0">
                <a:solidFill>
                  <a:srgbClr val="FF0000"/>
                </a:solidFill>
              </a:rPr>
              <a:t>teorema dell’impossibilità di Arrow</a:t>
            </a:r>
            <a:r>
              <a:rPr lang="it-IT" dirty="0"/>
              <a:t>, in base al quale </a:t>
            </a:r>
            <a:r>
              <a:rPr lang="it-IT" u="sng" dirty="0"/>
              <a:t>ordinando in modo crescente la distribuzione delle preferenze degli elettori</a:t>
            </a:r>
            <a:r>
              <a:rPr lang="it-IT" dirty="0"/>
              <a:t> rispetto alle spese pubbliche (ad es.), si ottengono gli </a:t>
            </a:r>
            <a:r>
              <a:rPr lang="it-IT" u="sng" dirty="0"/>
              <a:t>eletti in base alle preferenze (predominanti) dell’elettore mediano</a:t>
            </a:r>
            <a:r>
              <a:rPr lang="it-IT" dirty="0"/>
              <a:t> che determinerà poi anche la politica che sarà seguita dal governo:</a:t>
            </a:r>
          </a:p>
          <a:p>
            <a:endParaRPr lang="en-GB" dirty="0"/>
          </a:p>
        </p:txBody>
      </p:sp>
      <p:pic>
        <p:nvPicPr>
          <p:cNvPr id="4" name="Picture 2" descr=" Figura 2.8.1. Preferenze, voto ed elettore mediano.">
            <a:extLst>
              <a:ext uri="{FF2B5EF4-FFF2-40B4-BE49-F238E27FC236}">
                <a16:creationId xmlns:a16="http://schemas.microsoft.com/office/drawing/2014/main" id="{955E2CD2-A4B6-4992-813D-DBAC18846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10" y="4776651"/>
            <a:ext cx="9427245" cy="15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8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L’elettore mediano e le istituzioni sovranazionali</a:t>
            </a:r>
            <a:endParaRPr lang="en-US" dirty="0"/>
          </a:p>
        </p:txBody>
      </p:sp>
      <p:sp>
        <p:nvSpPr>
          <p:cNvPr id="3" name="Segnaposto contenuto 2"/>
          <p:cNvSpPr>
            <a:spLocks noGrp="1"/>
          </p:cNvSpPr>
          <p:nvPr>
            <p:ph idx="1"/>
          </p:nvPr>
        </p:nvSpPr>
        <p:spPr/>
        <p:txBody>
          <a:bodyPr>
            <a:normAutofit fontScale="92500" lnSpcReduction="10000"/>
          </a:bodyPr>
          <a:lstStyle/>
          <a:p>
            <a:r>
              <a:rPr lang="it-IT" dirty="0"/>
              <a:t>La decisione rispetto alla politica da praticare può essere presa in questo modo anche nelle istituzioni sovranazionali, in cui ogni decisione viene messa ai voti (FMI, Consiglio dei ministri </a:t>
            </a:r>
            <a:r>
              <a:rPr lang="it-IT" dirty="0">
                <a:hlinkClick r:id="rId2"/>
              </a:rPr>
              <a:t>UE</a:t>
            </a:r>
            <a:r>
              <a:rPr lang="it-IT" dirty="0"/>
              <a:t>, BCE, FED)</a:t>
            </a:r>
          </a:p>
          <a:p>
            <a:r>
              <a:rPr lang="it-IT" dirty="0"/>
              <a:t>Ovviamente in ognuna delle istituzioni ci sono </a:t>
            </a:r>
            <a:r>
              <a:rPr lang="it-IT" u="sng" dirty="0"/>
              <a:t>regole specifiche per pesare il voto</a:t>
            </a:r>
            <a:r>
              <a:rPr lang="it-IT" dirty="0"/>
              <a:t>, che vengono indicate negli statuti o nei trattati. Tali regole sono importanti per i risultati di PE e possono portare a soluzioni diverse, ad es. consideriamo la formazione del tasso d’interesse di riferimento :</a:t>
            </a:r>
          </a:p>
          <a:p>
            <a:pPr lvl="1"/>
            <a:r>
              <a:rPr lang="it-IT" sz="2200" dirty="0"/>
              <a:t>Se basate sul </a:t>
            </a:r>
            <a:r>
              <a:rPr lang="it-IT" sz="2200" b="1" dirty="0"/>
              <a:t>voto a maggioranza semplice </a:t>
            </a:r>
            <a:r>
              <a:rPr lang="it-IT" sz="2200" dirty="0"/>
              <a:t>si guarderebbe al </a:t>
            </a:r>
            <a:r>
              <a:rPr lang="it-IT" sz="2200" dirty="0">
                <a:solidFill>
                  <a:srgbClr val="FF0000"/>
                </a:solidFill>
              </a:rPr>
              <a:t>valore mediano dell’inflazione</a:t>
            </a:r>
            <a:r>
              <a:rPr lang="it-IT" sz="2200" dirty="0"/>
              <a:t> tra i paesi membri,</a:t>
            </a:r>
          </a:p>
          <a:p>
            <a:pPr lvl="1"/>
            <a:r>
              <a:rPr lang="it-IT" sz="2200" dirty="0"/>
              <a:t>Se si seguisse la </a:t>
            </a:r>
            <a:r>
              <a:rPr lang="it-IT" sz="2200" b="1" dirty="0"/>
              <a:t>regola della f. di benessere </a:t>
            </a:r>
            <a:r>
              <a:rPr lang="it-IT" sz="2200" b="1" dirty="0" err="1"/>
              <a:t>benthamiana</a:t>
            </a:r>
            <a:r>
              <a:rPr lang="it-IT" sz="2200" b="1" dirty="0"/>
              <a:t> </a:t>
            </a:r>
            <a:r>
              <a:rPr lang="it-IT" sz="2200" dirty="0"/>
              <a:t>(additiva) si utilizzerebbe il </a:t>
            </a:r>
            <a:r>
              <a:rPr lang="it-IT" sz="2200" dirty="0">
                <a:solidFill>
                  <a:srgbClr val="FF0000"/>
                </a:solidFill>
              </a:rPr>
              <a:t>tasso d’inflazione medio</a:t>
            </a:r>
          </a:p>
          <a:p>
            <a:pPr lvl="1"/>
            <a:r>
              <a:rPr lang="it-IT" sz="2200" dirty="0"/>
              <a:t>Se invece si preferisse la </a:t>
            </a:r>
            <a:r>
              <a:rPr lang="it-IT" sz="2200" b="1" dirty="0"/>
              <a:t>regola di </a:t>
            </a:r>
            <a:r>
              <a:rPr lang="it-IT" sz="2200" b="1" dirty="0" err="1"/>
              <a:t>Rowls</a:t>
            </a:r>
            <a:r>
              <a:rPr lang="it-IT" sz="2200" b="1" dirty="0"/>
              <a:t> </a:t>
            </a:r>
            <a:r>
              <a:rPr lang="it-IT" sz="2200" dirty="0"/>
              <a:t>di giustizia sociale (</a:t>
            </a:r>
            <a:r>
              <a:rPr lang="it-IT" sz="2200" dirty="0" err="1"/>
              <a:t>MaxMin</a:t>
            </a:r>
            <a:r>
              <a:rPr lang="it-IT" sz="2200" dirty="0"/>
              <a:t>) si andrà a considerare il </a:t>
            </a:r>
            <a:r>
              <a:rPr lang="it-IT" sz="2200" dirty="0">
                <a:solidFill>
                  <a:srgbClr val="FF0000"/>
                </a:solidFill>
              </a:rPr>
              <a:t>tasso d’inflazione più elevato</a:t>
            </a:r>
            <a:endParaRPr lang="en-US" sz="2200" dirty="0">
              <a:solidFill>
                <a:srgbClr val="FF0000"/>
              </a:solidFill>
            </a:endParaRPr>
          </a:p>
        </p:txBody>
      </p:sp>
      <p:sp>
        <p:nvSpPr>
          <p:cNvPr id="4" name="Segnaposto numero diapositiva 3"/>
          <p:cNvSpPr>
            <a:spLocks noGrp="1"/>
          </p:cNvSpPr>
          <p:nvPr>
            <p:ph type="sldNum" sz="quarter" idx="12"/>
          </p:nvPr>
        </p:nvSpPr>
        <p:spPr/>
        <p:txBody>
          <a:bodyPr/>
          <a:lstStyle/>
          <a:p>
            <a:fld id="{E171CCC5-BE13-4F65-A118-9FF21E55254F}" type="slidenum">
              <a:rPr lang="en-US" smtClean="0"/>
              <a:t>7</a:t>
            </a:fld>
            <a:endParaRPr lang="en-US"/>
          </a:p>
        </p:txBody>
      </p:sp>
      <p:sp>
        <p:nvSpPr>
          <p:cNvPr id="5" name="Freccia in giù 4">
            <a:extLst>
              <a:ext uri="{FF2B5EF4-FFF2-40B4-BE49-F238E27FC236}">
                <a16:creationId xmlns:a16="http://schemas.microsoft.com/office/drawing/2014/main" id="{FF941D6F-8EC0-4F67-A623-232E2B34FC93}"/>
              </a:ext>
            </a:extLst>
          </p:cNvPr>
          <p:cNvSpPr/>
          <p:nvPr/>
        </p:nvSpPr>
        <p:spPr>
          <a:xfrm>
            <a:off x="5351273" y="5978652"/>
            <a:ext cx="447040" cy="333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8654E87-DAB6-4171-BA39-049E2961E850}"/>
              </a:ext>
            </a:extLst>
          </p:cNvPr>
          <p:cNvSpPr txBox="1"/>
          <p:nvPr/>
        </p:nvSpPr>
        <p:spPr>
          <a:xfrm>
            <a:off x="3581401" y="6324056"/>
            <a:ext cx="4433824" cy="369332"/>
          </a:xfrm>
          <a:prstGeom prst="rect">
            <a:avLst/>
          </a:prstGeom>
          <a:solidFill>
            <a:srgbClr val="FFFF00"/>
          </a:solidFill>
        </p:spPr>
        <p:txBody>
          <a:bodyPr wrap="square" rtlCol="0">
            <a:spAutoFit/>
          </a:bodyPr>
          <a:lstStyle/>
          <a:p>
            <a:r>
              <a:rPr lang="it-IT" dirty="0"/>
              <a:t>Tre tassi d’interesse anche molto diversi </a:t>
            </a:r>
          </a:p>
        </p:txBody>
      </p:sp>
      <p:graphicFrame>
        <p:nvGraphicFramePr>
          <p:cNvPr id="7" name="Tabella 6">
            <a:extLst>
              <a:ext uri="{FF2B5EF4-FFF2-40B4-BE49-F238E27FC236}">
                <a16:creationId xmlns:a16="http://schemas.microsoft.com/office/drawing/2014/main" id="{50BDB185-4A1B-4828-AF47-254FE43F4BED}"/>
              </a:ext>
            </a:extLst>
          </p:cNvPr>
          <p:cNvGraphicFramePr>
            <a:graphicFrameLocks noGrp="1"/>
          </p:cNvGraphicFramePr>
          <p:nvPr>
            <p:extLst>
              <p:ext uri="{D42A27DB-BD31-4B8C-83A1-F6EECF244321}">
                <p14:modId xmlns:p14="http://schemas.microsoft.com/office/powerpoint/2010/main" val="3679307653"/>
              </p:ext>
            </p:extLst>
          </p:nvPr>
        </p:nvGraphicFramePr>
        <p:xfrm>
          <a:off x="8101442" y="5941854"/>
          <a:ext cx="3323695" cy="649605"/>
        </p:xfrm>
        <a:graphic>
          <a:graphicData uri="http://schemas.openxmlformats.org/drawingml/2006/table">
            <a:tbl>
              <a:tblPr>
                <a:tableStyleId>{616DA210-FB5B-4158-B5E0-FEB733F419BA}</a:tableStyleId>
              </a:tblPr>
              <a:tblGrid>
                <a:gridCol w="911421">
                  <a:extLst>
                    <a:ext uri="{9D8B030D-6E8A-4147-A177-3AD203B41FA5}">
                      <a16:colId xmlns:a16="http://schemas.microsoft.com/office/drawing/2014/main" val="3351850015"/>
                    </a:ext>
                  </a:extLst>
                </a:gridCol>
                <a:gridCol w="1010194">
                  <a:extLst>
                    <a:ext uri="{9D8B030D-6E8A-4147-A177-3AD203B41FA5}">
                      <a16:colId xmlns:a16="http://schemas.microsoft.com/office/drawing/2014/main" val="2540504735"/>
                    </a:ext>
                  </a:extLst>
                </a:gridCol>
                <a:gridCol w="1402080">
                  <a:extLst>
                    <a:ext uri="{9D8B030D-6E8A-4147-A177-3AD203B41FA5}">
                      <a16:colId xmlns:a16="http://schemas.microsoft.com/office/drawing/2014/main" val="3181287047"/>
                    </a:ext>
                  </a:extLst>
                </a:gridCol>
              </a:tblGrid>
              <a:tr h="144780">
                <a:tc gridSpan="3">
                  <a:txBody>
                    <a:bodyPr/>
                    <a:lstStyle/>
                    <a:p>
                      <a:pPr algn="l" fontAlgn="b"/>
                      <a:r>
                        <a:rPr lang="it-IT" sz="1400" b="1" u="none" strike="noStrike" dirty="0">
                          <a:effectLst/>
                          <a:hlinkClick r:id="rId3"/>
                        </a:rPr>
                        <a:t>Tasso inflazione 2024/02 Unione Europea</a:t>
                      </a:r>
                      <a:endParaRPr lang="it-IT"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7717385"/>
                  </a:ext>
                </a:extLst>
              </a:tr>
              <a:tr h="144780">
                <a:tc>
                  <a:txBody>
                    <a:bodyPr/>
                    <a:lstStyle/>
                    <a:p>
                      <a:pPr algn="l" fontAlgn="b"/>
                      <a:r>
                        <a:rPr lang="en-GB" sz="1400" b="1" u="none" strike="noStrike" dirty="0">
                          <a:effectLst/>
                        </a:rPr>
                        <a:t>Medio </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l" fontAlgn="b"/>
                      <a:r>
                        <a:rPr lang="en-GB" sz="1400" b="1" u="none" strike="noStrike" dirty="0" err="1">
                          <a:effectLst/>
                        </a:rPr>
                        <a:t>Mediano</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l" fontAlgn="b"/>
                      <a:r>
                        <a:rPr lang="en-GB" sz="1400" b="1" u="none" strike="noStrike" dirty="0" err="1">
                          <a:effectLst/>
                        </a:rPr>
                        <a:t>Minimo</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extLst>
                  <a:ext uri="{0D108BD9-81ED-4DB2-BD59-A6C34878D82A}">
                    <a16:rowId xmlns:a16="http://schemas.microsoft.com/office/drawing/2014/main" val="469575876"/>
                  </a:ext>
                </a:extLst>
              </a:tr>
              <a:tr h="144780">
                <a:tc>
                  <a:txBody>
                    <a:bodyPr/>
                    <a:lstStyle/>
                    <a:p>
                      <a:pPr algn="r" fontAlgn="b"/>
                      <a:r>
                        <a:rPr lang="en-GB" sz="1400" b="1" u="none" strike="noStrike">
                          <a:effectLst/>
                        </a:rPr>
                        <a:t>2,91</a:t>
                      </a:r>
                      <a:endParaRPr lang="en-GB" sz="1400" b="1" i="0" u="none" strike="noStrike">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r" fontAlgn="b"/>
                      <a:r>
                        <a:rPr lang="en-GB" sz="1400" b="1" u="none" strike="noStrike">
                          <a:effectLst/>
                        </a:rPr>
                        <a:t>3,00</a:t>
                      </a:r>
                      <a:endParaRPr lang="en-GB" sz="1400" b="1" i="0" u="none" strike="noStrike">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r" fontAlgn="b"/>
                      <a:r>
                        <a:rPr lang="en-GB" sz="1400" b="1" u="none" strike="noStrike" dirty="0">
                          <a:effectLst/>
                        </a:rPr>
                        <a:t>0,6</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extLst>
                  <a:ext uri="{0D108BD9-81ED-4DB2-BD59-A6C34878D82A}">
                    <a16:rowId xmlns:a16="http://schemas.microsoft.com/office/drawing/2014/main" val="621651261"/>
                  </a:ext>
                </a:extLst>
              </a:tr>
            </a:tbl>
          </a:graphicData>
        </a:graphic>
      </p:graphicFrame>
      <p:graphicFrame>
        <p:nvGraphicFramePr>
          <p:cNvPr id="8" name="Tabella 7">
            <a:extLst>
              <a:ext uri="{FF2B5EF4-FFF2-40B4-BE49-F238E27FC236}">
                <a16:creationId xmlns:a16="http://schemas.microsoft.com/office/drawing/2014/main" id="{93EF8F2B-D6BC-448F-9129-64A2FD7E9AA1}"/>
              </a:ext>
            </a:extLst>
          </p:cNvPr>
          <p:cNvGraphicFramePr>
            <a:graphicFrameLocks noGrp="1"/>
          </p:cNvGraphicFramePr>
          <p:nvPr/>
        </p:nvGraphicFramePr>
        <p:xfrm>
          <a:off x="350556" y="5858510"/>
          <a:ext cx="3252652" cy="862965"/>
        </p:xfrm>
        <a:graphic>
          <a:graphicData uri="http://schemas.openxmlformats.org/drawingml/2006/table">
            <a:tbl>
              <a:tblPr>
                <a:tableStyleId>{5940675A-B579-460E-94D1-54222C63F5DA}</a:tableStyleId>
              </a:tblPr>
              <a:tblGrid>
                <a:gridCol w="1043448">
                  <a:extLst>
                    <a:ext uri="{9D8B030D-6E8A-4147-A177-3AD203B41FA5}">
                      <a16:colId xmlns:a16="http://schemas.microsoft.com/office/drawing/2014/main" val="3750187705"/>
                    </a:ext>
                  </a:extLst>
                </a:gridCol>
                <a:gridCol w="966019">
                  <a:extLst>
                    <a:ext uri="{9D8B030D-6E8A-4147-A177-3AD203B41FA5}">
                      <a16:colId xmlns:a16="http://schemas.microsoft.com/office/drawing/2014/main" val="3881597342"/>
                    </a:ext>
                  </a:extLst>
                </a:gridCol>
                <a:gridCol w="1243185">
                  <a:extLst>
                    <a:ext uri="{9D8B030D-6E8A-4147-A177-3AD203B41FA5}">
                      <a16:colId xmlns:a16="http://schemas.microsoft.com/office/drawing/2014/main" val="1451332689"/>
                    </a:ext>
                  </a:extLst>
                </a:gridCol>
              </a:tblGrid>
              <a:tr h="198462">
                <a:tc gridSpan="3">
                  <a:txBody>
                    <a:bodyPr/>
                    <a:lstStyle/>
                    <a:p>
                      <a:pPr algn="l" fontAlgn="b"/>
                      <a:r>
                        <a:rPr lang="it-IT" sz="1400" b="1" u="none" strike="noStrike" dirty="0">
                          <a:effectLst/>
                        </a:rPr>
                        <a:t>Tasso inflazione 2022/10 Unione Europea</a:t>
                      </a:r>
                      <a:endParaRPr lang="it-IT" sz="1400" b="1" i="0" u="none" strike="noStrike" dirty="0">
                        <a:solidFill>
                          <a:srgbClr val="000000"/>
                        </a:solidFill>
                        <a:effectLst/>
                        <a:latin typeface="Calibri" panose="020F0502020204030204" pitchFamily="34" charset="0"/>
                      </a:endParaRPr>
                    </a:p>
                  </a:txBody>
                  <a:tcPr marL="3175" marR="3175" marT="3175" marB="0" anchor="b"/>
                </a:tc>
                <a:tc hMerge="1">
                  <a:txBody>
                    <a:bodyPr/>
                    <a:lstStyle/>
                    <a:p>
                      <a:pPr algn="l" fontAlgn="b"/>
                      <a:endParaRPr lang="it-IT" sz="1400" b="1" i="0" u="none" strike="noStrike" dirty="0">
                        <a:solidFill>
                          <a:srgbClr val="000000"/>
                        </a:solidFill>
                        <a:effectLst/>
                        <a:latin typeface="Calibri" panose="020F0502020204030204" pitchFamily="34" charset="0"/>
                      </a:endParaRPr>
                    </a:p>
                  </a:txBody>
                  <a:tcPr marL="3175" marR="3175" marT="3175" marB="0" anchor="b"/>
                </a:tc>
                <a:tc hMerge="1">
                  <a:txBody>
                    <a:bodyPr/>
                    <a:lstStyle/>
                    <a:p>
                      <a:pPr algn="l" fontAlgn="b"/>
                      <a:endParaRPr lang="it-IT" sz="14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583796542"/>
                  </a:ext>
                </a:extLst>
              </a:tr>
              <a:tr h="116066">
                <a:tc>
                  <a:txBody>
                    <a:bodyPr/>
                    <a:lstStyle/>
                    <a:p>
                      <a:pPr algn="ctr" fontAlgn="b"/>
                      <a:r>
                        <a:rPr lang="en-GB" sz="1400" b="1" u="none" strike="noStrike" dirty="0">
                          <a:effectLst/>
                        </a:rPr>
                        <a:t>Medio </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GB" sz="1400" b="1" u="none" strike="noStrike" dirty="0" err="1">
                          <a:effectLst/>
                        </a:rPr>
                        <a:t>Mediano</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GB" sz="1400" b="1" u="none" strike="noStrike" dirty="0">
                          <a:effectLst/>
                        </a:rPr>
                        <a:t>                   </a:t>
                      </a:r>
                      <a:r>
                        <a:rPr lang="en-GB" sz="1400" b="1" u="none" strike="noStrike" dirty="0" err="1">
                          <a:effectLst/>
                        </a:rPr>
                        <a:t>Minimo</a:t>
                      </a:r>
                      <a:endParaRPr lang="en-GB" sz="14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297437493"/>
                  </a:ext>
                </a:extLst>
              </a:tr>
              <a:tr h="198462">
                <a:tc>
                  <a:txBody>
                    <a:bodyPr/>
                    <a:lstStyle/>
                    <a:p>
                      <a:pPr algn="r" fontAlgn="b"/>
                      <a:r>
                        <a:rPr lang="en-GB" sz="1400" b="1" u="none" strike="noStrike" dirty="0">
                          <a:effectLst/>
                        </a:rPr>
                        <a:t>13,0</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GB" sz="1400" b="1" u="none" strike="noStrike" dirty="0">
                          <a:effectLst/>
                        </a:rPr>
                        <a:t>11,6</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GB" sz="1400" b="1" u="none" strike="noStrike" dirty="0">
                          <a:effectLst/>
                        </a:rPr>
                        <a:t>7,1</a:t>
                      </a:r>
                      <a:endParaRPr lang="en-GB" sz="14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635963365"/>
                  </a:ext>
                </a:extLst>
              </a:tr>
            </a:tbl>
          </a:graphicData>
        </a:graphic>
      </p:graphicFrame>
    </p:spTree>
    <p:extLst>
      <p:ext uri="{BB962C8B-B14F-4D97-AF65-F5344CB8AC3E}">
        <p14:creationId xmlns:p14="http://schemas.microsoft.com/office/powerpoint/2010/main" val="35510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Conseguenze dell’elettore mediano sulla PE</a:t>
            </a:r>
            <a:endParaRPr lang="en-US" dirty="0"/>
          </a:p>
        </p:txBody>
      </p:sp>
      <p:sp>
        <p:nvSpPr>
          <p:cNvPr id="3" name="Segnaposto contenuto 2"/>
          <p:cNvSpPr>
            <a:spLocks noGrp="1"/>
          </p:cNvSpPr>
          <p:nvPr>
            <p:ph idx="1"/>
          </p:nvPr>
        </p:nvSpPr>
        <p:spPr/>
        <p:txBody>
          <a:bodyPr>
            <a:normAutofit fontScale="92500" lnSpcReduction="20000"/>
          </a:bodyPr>
          <a:lstStyle/>
          <a:p>
            <a:r>
              <a:rPr lang="it-IT" dirty="0"/>
              <a:t>Le </a:t>
            </a:r>
            <a:r>
              <a:rPr lang="it-IT" dirty="0">
                <a:solidFill>
                  <a:srgbClr val="FF0000"/>
                </a:solidFill>
              </a:rPr>
              <a:t>istituzioni politiche </a:t>
            </a:r>
            <a:r>
              <a:rPr lang="it-IT" dirty="0"/>
              <a:t>sono in grado di </a:t>
            </a:r>
            <a:r>
              <a:rPr lang="it-IT" dirty="0">
                <a:solidFill>
                  <a:srgbClr val="FF0000"/>
                </a:solidFill>
              </a:rPr>
              <a:t>influenzare le </a:t>
            </a:r>
            <a:r>
              <a:rPr lang="it-IT" dirty="0" err="1">
                <a:solidFill>
                  <a:srgbClr val="FF0000"/>
                </a:solidFill>
              </a:rPr>
              <a:t>perfomances</a:t>
            </a:r>
            <a:r>
              <a:rPr lang="it-IT" dirty="0">
                <a:solidFill>
                  <a:srgbClr val="FF0000"/>
                </a:solidFill>
              </a:rPr>
              <a:t> economiche</a:t>
            </a:r>
            <a:r>
              <a:rPr lang="it-IT" dirty="0"/>
              <a:t>, inoltre l’interesse politico non contribuisce in modo diretto all’interesse generale</a:t>
            </a:r>
          </a:p>
          <a:p>
            <a:r>
              <a:rPr lang="it-IT" dirty="0">
                <a:solidFill>
                  <a:srgbClr val="FF0000"/>
                </a:solidFill>
              </a:rPr>
              <a:t>Si possono così adottare istituzioni politiche più propense a perseguire l’ottimo sociale </a:t>
            </a:r>
            <a:r>
              <a:rPr lang="it-IT" dirty="0"/>
              <a:t>(es. indipendenza delle banche centrali e autorità di governo settoriali, ad es. autorità garante della concorrenza…)</a:t>
            </a:r>
          </a:p>
          <a:p>
            <a:r>
              <a:rPr lang="it-IT" dirty="0"/>
              <a:t>Appare chiaro anche che i decisori pubblici non possono ignorare che </a:t>
            </a:r>
            <a:r>
              <a:rPr lang="it-IT" dirty="0">
                <a:solidFill>
                  <a:srgbClr val="FF0000"/>
                </a:solidFill>
              </a:rPr>
              <a:t>anche i funzionari pubblici svolgono un ruolo nella decisione di PE </a:t>
            </a:r>
            <a:r>
              <a:rPr lang="it-IT" dirty="0"/>
              <a:t>e spesso la loro visione è distorta rispetto all’interesse generale e guidata soprattutto dalle prospettive di carriera, </a:t>
            </a:r>
            <a:r>
              <a:rPr lang="it-IT" dirty="0">
                <a:solidFill>
                  <a:srgbClr val="FF0000"/>
                </a:solidFill>
              </a:rPr>
              <a:t>a meno che non si definisca una missione precisa o si richieda una performance verificabile</a:t>
            </a:r>
            <a:r>
              <a:rPr lang="it-IT" dirty="0"/>
              <a:t>. (</a:t>
            </a:r>
            <a:r>
              <a:rPr lang="it-IT" i="1" dirty="0"/>
              <a:t>es. Riforma Brunetta DL 150/2009 introduzione del «Ciclo di valutazione della performance»</a:t>
            </a:r>
            <a:r>
              <a:rPr lang="it-IT" dirty="0"/>
              <a:t>)</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8</a:t>
            </a:fld>
            <a:endParaRPr lang="en-US"/>
          </a:p>
        </p:txBody>
      </p:sp>
    </p:spTree>
    <p:extLst>
      <p:ext uri="{BB962C8B-B14F-4D97-AF65-F5344CB8AC3E}">
        <p14:creationId xmlns:p14="http://schemas.microsoft.com/office/powerpoint/2010/main" val="301477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nella PE internazionale</a:t>
            </a:r>
            <a:endParaRPr lang="en-US" dirty="0"/>
          </a:p>
        </p:txBody>
      </p:sp>
      <p:sp>
        <p:nvSpPr>
          <p:cNvPr id="3" name="Segnaposto contenuto 2"/>
          <p:cNvSpPr>
            <a:spLocks noGrp="1"/>
          </p:cNvSpPr>
          <p:nvPr>
            <p:ph idx="1"/>
          </p:nvPr>
        </p:nvSpPr>
        <p:spPr/>
        <p:txBody>
          <a:bodyPr>
            <a:normAutofit fontScale="77500" lnSpcReduction="20000"/>
          </a:bodyPr>
          <a:lstStyle/>
          <a:p>
            <a:r>
              <a:rPr lang="it-IT" dirty="0"/>
              <a:t>Finora abbiamo visto la PE come strumento per modellare l’andamento dei sistemi economici e risolvere eventuali problemi di crescita, instabilità o distributivi, indicando anche i limiti dell’azione pubblica, ma non abbiamo visto quali siano gli effetti di tali decisioni su altri paesi</a:t>
            </a:r>
          </a:p>
          <a:p>
            <a:r>
              <a:rPr lang="it-IT" b="1" dirty="0"/>
              <a:t>L’interdipendenza tra istituzioni internazionali è sempre crescente </a:t>
            </a:r>
            <a:r>
              <a:rPr lang="it-IT" dirty="0"/>
              <a:t>nel mondo globale, così </a:t>
            </a:r>
            <a:r>
              <a:rPr lang="it-IT" u="sng" dirty="0"/>
              <a:t>le politiche dei singoli paesi possono essere limitate da trattati o accordi internazionali</a:t>
            </a:r>
          </a:p>
          <a:p>
            <a:r>
              <a:rPr lang="it-IT" dirty="0"/>
              <a:t>Inoltre abbiamo già visto nel corso delle lezioni precedenti che competenze importanti sono trasferite alle regioni, alle istituzione dell’UE o ad autorità nazionali e territoriali, ma anche ad istituzioni internazionali (separazione orizzontale)</a:t>
            </a:r>
          </a:p>
          <a:p>
            <a:r>
              <a:rPr lang="it-IT" dirty="0"/>
              <a:t>Il territorio diventa un concetto sempre più ampio fino a comprendere il mondo itero (</a:t>
            </a:r>
            <a:r>
              <a:rPr lang="it-IT" dirty="0">
                <a:solidFill>
                  <a:srgbClr val="FF0000"/>
                </a:solidFill>
              </a:rPr>
              <a:t>globalizzazione</a:t>
            </a:r>
            <a:r>
              <a:rPr lang="it-IT" dirty="0"/>
              <a:t>), poiché gli effetti delle decisioni di singoli paesi causano problemi all’intero pianeta (gas serra, pandemie) o interagiscono con lo scambio di risorse naturali, merci, servizi, lavoro, con la mobilità delle persone, la circolazione di capitali ecc. </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9</a:t>
            </a:fld>
            <a:endParaRPr lang="en-US"/>
          </a:p>
        </p:txBody>
      </p:sp>
    </p:spTree>
    <p:extLst>
      <p:ext uri="{BB962C8B-B14F-4D97-AF65-F5344CB8AC3E}">
        <p14:creationId xmlns:p14="http://schemas.microsoft.com/office/powerpoint/2010/main" val="5399103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9196</TotalTime>
  <Words>2682</Words>
  <Application>Microsoft Office PowerPoint</Application>
  <PresentationFormat>Widescreen</PresentationFormat>
  <Paragraphs>183</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Calibri Light</vt:lpstr>
      <vt:lpstr>Seaford-Regular</vt:lpstr>
      <vt:lpstr>Tema di Office</vt:lpstr>
      <vt:lpstr>Interdipendenze strategiche, Istituzioni e Regole</vt:lpstr>
      <vt:lpstr>E se non abbiamo il policy maker «benevolo»? </vt:lpstr>
      <vt:lpstr>Riepilogo</vt:lpstr>
      <vt:lpstr>Abbandoniamo l’ipotesi del decisore unico</vt:lpstr>
      <vt:lpstr>Regole complesse della PE</vt:lpstr>
      <vt:lpstr>Una possibile soluzione: l’elettore mediano</vt:lpstr>
      <vt:lpstr>L’elettore mediano e le istituzioni sovranazionali</vt:lpstr>
      <vt:lpstr>Conseguenze dell’elettore mediano sulla PE</vt:lpstr>
      <vt:lpstr>L’interdipendenza nella PE internazionale</vt:lpstr>
      <vt:lpstr>Comportamenti strategici e teoria dei giochi</vt:lpstr>
      <vt:lpstr>Breve introduzione alla teoria dei giochi</vt:lpstr>
      <vt:lpstr>Rappresentazione dei comportamenti strategici</vt:lpstr>
      <vt:lpstr>I payoff</vt:lpstr>
      <vt:lpstr>Informazione</vt:lpstr>
      <vt:lpstr>Conoscenza comune ed equilibrio</vt:lpstr>
      <vt:lpstr>Come trovare questo equilibrio? Smith</vt:lpstr>
      <vt:lpstr>… e John Nash</vt:lpstr>
      <vt:lpstr>Presentazione standard di PowerPoint</vt:lpstr>
      <vt:lpstr>E quindi con il metodo della teoria dei giochi</vt:lpstr>
      <vt:lpstr>Come trovare in generale un equilibrio?</vt:lpstr>
      <vt:lpstr>Come attuare il coordinamento e limitare il free-riding?</vt:lpstr>
      <vt:lpstr>La teoria dei giochi applicata alle politiche commerciali</vt:lpstr>
      <vt:lpstr>Cooperazione e strategie di governance</vt:lpstr>
      <vt:lpstr>Le risposte concrete: come vengono assunte le decisioni di PE in presenza di imperfezioni?</vt:lpstr>
      <vt:lpstr>E quali sono in concreto gli interventi dello Stato nel mercato?</vt:lpstr>
      <vt:lpstr>Le politiche non cooperative (o «beggar-thy-neighbour policies»)  </vt:lpstr>
      <vt:lpstr>… ma anche la cooperazione porta a fallimenti</vt:lpstr>
      <vt:lpstr>Struttura dell’economia mondiale e coordinamento</vt:lpstr>
      <vt:lpstr>Esempi concreti di ambiti, regole e strumenti nelle organizzazioni internazionali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94</cp:revision>
  <dcterms:created xsi:type="dcterms:W3CDTF">2022-03-22T08:58:43Z</dcterms:created>
  <dcterms:modified xsi:type="dcterms:W3CDTF">2024-03-21T10:00:14Z</dcterms:modified>
</cp:coreProperties>
</file>