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641" r:id="rId2"/>
    <p:sldId id="299" r:id="rId3"/>
    <p:sldId id="300" r:id="rId4"/>
    <p:sldId id="301" r:id="rId5"/>
    <p:sldId id="297" r:id="rId6"/>
    <p:sldId id="646" r:id="rId7"/>
    <p:sldId id="647" r:id="rId8"/>
    <p:sldId id="645" r:id="rId9"/>
    <p:sldId id="303" r:id="rId10"/>
    <p:sldId id="305" r:id="rId11"/>
    <p:sldId id="298" r:id="rId12"/>
    <p:sldId id="262" r:id="rId13"/>
    <p:sldId id="291" r:id="rId14"/>
    <p:sldId id="649" r:id="rId15"/>
    <p:sldId id="650" r:id="rId16"/>
    <p:sldId id="643" r:id="rId17"/>
  </p:sldIdLst>
  <p:sldSz cx="9144000" cy="6858000" type="screen4x3"/>
  <p:notesSz cx="7010400" cy="92964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FDB940"/>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35472D-EA66-8E4A-A00C-0C8F1FDA0C10}" v="1" dt="2024-02-23T07:33:02.862"/>
  </p1510:revLst>
</p1510:revInfo>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53" autoAdjust="0"/>
    <p:restoredTop sz="96344" autoAdjust="0"/>
  </p:normalViewPr>
  <p:slideViewPr>
    <p:cSldViewPr>
      <p:cViewPr varScale="1">
        <p:scale>
          <a:sx n="136" d="100"/>
          <a:sy n="136" d="100"/>
        </p:scale>
        <p:origin x="320" y="192"/>
      </p:cViewPr>
      <p:guideLst>
        <p:guide orient="horz" pos="2160"/>
        <p:guide pos="2880"/>
      </p:guideLst>
    </p:cSldViewPr>
  </p:slideViewPr>
  <p:outlineViewPr>
    <p:cViewPr>
      <p:scale>
        <a:sx n="33" d="100"/>
        <a:sy n="33" d="100"/>
      </p:scale>
      <p:origin x="0" y="-22224"/>
    </p:cViewPr>
  </p:outlineViewPr>
  <p:notesTextViewPr>
    <p:cViewPr>
      <p:scale>
        <a:sx n="1" d="1"/>
        <a:sy n="1" d="1"/>
      </p:scale>
      <p:origin x="0" y="0"/>
    </p:cViewPr>
  </p:notesTextViewPr>
  <p:sorterViewPr>
    <p:cViewPr>
      <p:scale>
        <a:sx n="100" d="100"/>
        <a:sy n="100" d="100"/>
      </p:scale>
      <p:origin x="0" y="-1848"/>
    </p:cViewPr>
  </p:sorterViewPr>
  <p:notesViewPr>
    <p:cSldViewPr>
      <p:cViewPr varScale="1">
        <p:scale>
          <a:sx n="55" d="100"/>
          <a:sy n="55" d="100"/>
        </p:scale>
        <p:origin x="-2256"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D8D874E-E9D5-433B-A149-BDF6BFDD40A8}" type="datetimeFigureOut">
              <a:rPr lang="en-US" smtClean="0"/>
              <a:pPr/>
              <a:t>2/23/24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A051F04-9E25-42C3-8BC5-EC2E8469D95E}" type="datetimeFigureOut">
              <a:rPr lang="en-US" smtClean="0"/>
              <a:pPr/>
              <a:t>2/23/24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IN" dirty="0"/>
              <a:t>If this PowerPoint presentation contains mathematical equations, you may need to check that your computer has the following installed:</a:t>
            </a:r>
          </a:p>
          <a:p>
            <a:pPr defTabSz="931774">
              <a:defRPr/>
            </a:pPr>
            <a:r>
              <a:rPr lang="en-IN" dirty="0"/>
              <a:t>1) MathType Plugin</a:t>
            </a:r>
          </a:p>
          <a:p>
            <a:pPr defTabSz="931774">
              <a:defRPr/>
            </a:pPr>
            <a:r>
              <a:rPr lang="en-IN" dirty="0"/>
              <a:t>2) Math Player (free versions available)</a:t>
            </a:r>
          </a:p>
          <a:p>
            <a:pPr defTabSz="931774">
              <a:defRPr/>
            </a:pPr>
            <a:r>
              <a:rPr lang="en-IN" dirty="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1014026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A9DF6EFB-3F44-496C-A842-1E0B3D3B975A}" type="datetimeFigureOut">
              <a:rPr lang="en-US" smtClean="0"/>
              <a:pPr/>
              <a:t>2/23/24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4" name="Date Placeholder 13"/>
          <p:cNvSpPr>
            <a:spLocks noGrp="1"/>
          </p:cNvSpPr>
          <p:nvPr>
            <p:ph type="dt" sz="half" idx="10"/>
          </p:nvPr>
        </p:nvSpPr>
        <p:spPr/>
        <p:txBody>
          <a:bodyPr/>
          <a:lstStyle/>
          <a:p>
            <a:fld id="{A9DF6EFB-3F44-496C-A842-1E0B3D3B975A}" type="datetimeFigureOut">
              <a:rPr lang="en-US" smtClean="0"/>
              <a:pPr/>
              <a:t>2/23/24</a:t>
            </a:fld>
            <a:endParaRPr lang="en-US" dirty="0"/>
          </a:p>
        </p:txBody>
      </p:sp>
      <p:sp>
        <p:nvSpPr>
          <p:cNvPr id="15" name="Slide Number Placeholder 14"/>
          <p:cNvSpPr>
            <a:spLocks noGrp="1"/>
          </p:cNvSpPr>
          <p:nvPr>
            <p:ph type="sldNum" sz="quarter" idx="11"/>
          </p:nvPr>
        </p:nvSpPr>
        <p:spPr/>
        <p:txBody>
          <a:bodyPr/>
          <a:lstStyle/>
          <a:p>
            <a:fld id="{200B2350-5261-4F5C-9DF5-EF0D264FC8D2}" type="slidenum">
              <a:rPr lang="en-US" smtClean="0"/>
              <a:pPr/>
              <a:t>‹#›</a:t>
            </a:fld>
            <a:endParaRPr lang="en-US" dirty="0"/>
          </a:p>
        </p:txBody>
      </p:sp>
      <p:sp>
        <p:nvSpPr>
          <p:cNvPr id="16" name="Footer Placeholder 15"/>
          <p:cNvSpPr>
            <a:spLocks noGrp="1"/>
          </p:cNvSpPr>
          <p:nvPr>
            <p:ph type="ftr" sz="quarter" idx="12"/>
          </p:nvPr>
        </p:nvSpPr>
        <p:spPr>
          <a:xfrm>
            <a:off x="93969" y="6172200"/>
            <a:ext cx="8595360" cy="235463"/>
          </a:xfrm>
          <a:prstGeom prst="rect">
            <a:avLst/>
          </a:prstGeom>
        </p:spPr>
        <p:txBody>
          <a:bodyPr/>
          <a:lstStyle/>
          <a:p>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a:prstGeom prst="rect">
            <a:avLst/>
          </a:prstGeo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2/23/24</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a:prstGeom prst="rect">
            <a:avLst/>
          </a:prstGeo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2/23/24</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5800" y="6434394"/>
            <a:ext cx="918000" cy="279915"/>
          </a:xfrm>
          <a:prstGeom prst="rect">
            <a:avLst/>
          </a:prstGeom>
        </p:spPr>
      </p:pic>
      <p:sp>
        <p:nvSpPr>
          <p:cNvPr id="11" name="TextBox 10"/>
          <p:cNvSpPr txBox="1"/>
          <p:nvPr userDrawn="1"/>
        </p:nvSpPr>
        <p:spPr>
          <a:xfrm>
            <a:off x="2743200" y="6438054"/>
            <a:ext cx="60960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2016, 2012, 2010 Pearson Education, Inc. All Rights Reserved.</a:t>
            </a:r>
          </a:p>
        </p:txBody>
      </p:sp>
    </p:spTree>
    <p:extLst>
      <p:ext uri="{BB962C8B-B14F-4D97-AF65-F5344CB8AC3E}">
        <p14:creationId xmlns:p14="http://schemas.microsoft.com/office/powerpoint/2010/main" val="3711136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4" name="Date Placeholder 3"/>
          <p:cNvSpPr>
            <a:spLocks noGrp="1"/>
          </p:cNvSpPr>
          <p:nvPr>
            <p:ph type="dt" sz="half" idx="11"/>
          </p:nvPr>
        </p:nvSpPr>
        <p:spPr/>
        <p:txBody>
          <a:bodyPr/>
          <a:lstStyle/>
          <a:p>
            <a:fld id="{A9DF6EFB-3F44-496C-A842-1E0B3D3B975A}" type="datetimeFigureOut">
              <a:rPr lang="en-US" smtClean="0"/>
              <a:pPr/>
              <a:t>2/23/24</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525875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Tree>
    <p:extLst>
      <p:ext uri="{BB962C8B-B14F-4D97-AF65-F5344CB8AC3E}">
        <p14:creationId xmlns:p14="http://schemas.microsoft.com/office/powerpoint/2010/main" val="2981062836"/>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Date Placeholder 3"/>
          <p:cNvSpPr>
            <a:spLocks noGrp="1"/>
          </p:cNvSpPr>
          <p:nvPr>
            <p:ph type="dt" sz="half" idx="11"/>
          </p:nvPr>
        </p:nvSpPr>
        <p:spPr/>
        <p:txBody>
          <a:bodyPr/>
          <a:lstStyle/>
          <a:p>
            <a:fld id="{A9DF6EFB-3F44-496C-A842-1E0B3D3B975A}" type="datetimeFigureOut">
              <a:rPr lang="en-US" smtClean="0"/>
              <a:pPr/>
              <a:t>2/23/24</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a:prstGeom prst="rect">
            <a:avLst/>
          </a:prstGeo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2/23/24</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400"/>
            </a:lvl1pPr>
            <a:lvl2pPr>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a:prstGeom prst="rect">
            <a:avLst/>
          </a:prstGeo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2/23/24</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2400"/>
            </a:lvl1pPr>
            <a:lvl2pPr marL="569913" indent="-285750">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116160" y="6421875"/>
            <a:ext cx="8595360" cy="235463"/>
          </a:xfrm>
          <a:prstGeom prst="rect">
            <a:avLst/>
          </a:prstGeom>
        </p:spPr>
        <p:txBody>
          <a:bodyPr/>
          <a:lstStyle/>
          <a:p>
            <a:r>
              <a:rPr lang="en-US" dirty="0"/>
              <a:t>                                                                                                   </a:t>
            </a:r>
          </a:p>
        </p:txBody>
      </p:sp>
      <p:sp>
        <p:nvSpPr>
          <p:cNvPr id="4" name="Date Placeholder 3"/>
          <p:cNvSpPr>
            <a:spLocks noGrp="1"/>
          </p:cNvSpPr>
          <p:nvPr>
            <p:ph type="dt" sz="half" idx="10"/>
          </p:nvPr>
        </p:nvSpPr>
        <p:spPr/>
        <p:txBody>
          <a:bodyPr/>
          <a:lstStyle/>
          <a:p>
            <a:fld id="{A9DF6EFB-3F44-496C-A842-1E0B3D3B975A}" type="datetimeFigureOut">
              <a:rPr lang="en-US" smtClean="0"/>
              <a:pPr/>
              <a:t>2/23/24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a:prstGeom prst="rect">
            <a:avLst/>
          </a:prstGeo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2/23/24</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13" name="TextBox 12"/>
          <p:cNvSpPr txBox="1"/>
          <p:nvPr userDrawn="1"/>
        </p:nvSpPr>
        <p:spPr>
          <a:xfrm>
            <a:off x="95799" y="6438054"/>
            <a:ext cx="71628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2017, 2015, 2013 Pearson Education, Inc. All Rights Reserved.</a:t>
            </a:r>
          </a:p>
        </p:txBody>
      </p:sp>
    </p:spTree>
    <p:extLst>
      <p:ext uri="{BB962C8B-B14F-4D97-AF65-F5344CB8AC3E}">
        <p14:creationId xmlns:p14="http://schemas.microsoft.com/office/powerpoint/2010/main" val="2203796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7620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2649750"/>
            <a:ext cx="3276600" cy="347641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a:prstGeom prst="rect">
            <a:avLst/>
          </a:prstGeo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2/23/24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419600" y="2649538"/>
            <a:ext cx="4191000" cy="3476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54799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93969" y="6172200"/>
            <a:ext cx="8595360" cy="235463"/>
          </a:xfrm>
          <a:prstGeom prst="rect">
            <a:avLst/>
          </a:prstGeo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2/23/24</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
        <p:nvSpPr>
          <p:cNvPr id="6" name="Title 7"/>
          <p:cNvSpPr>
            <a:spLocks noGrp="1"/>
          </p:cNvSpPr>
          <p:nvPr>
            <p:ph type="title"/>
          </p:nvPr>
        </p:nvSpPr>
        <p:spPr>
          <a:xfrm>
            <a:off x="457200" y="215372"/>
            <a:ext cx="8229600" cy="1097280"/>
          </a:xfrm>
        </p:spPr>
        <p:txBody>
          <a:bodyPr/>
          <a:lstStyle/>
          <a:p>
            <a:r>
              <a:rPr lang="en-US" dirty="0"/>
              <a:t>Click to edit Master title style</a:t>
            </a:r>
          </a:p>
        </p:txBody>
      </p:sp>
      <p:sp>
        <p:nvSpPr>
          <p:cNvPr id="7" name="Content Placeholder 2"/>
          <p:cNvSpPr>
            <a:spLocks noGrp="1"/>
          </p:cNvSpPr>
          <p:nvPr>
            <p:ph idx="1"/>
          </p:nvPr>
        </p:nvSpPr>
        <p:spPr>
          <a:xfrm>
            <a:off x="457200" y="1600201"/>
            <a:ext cx="8229600" cy="914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idx="13"/>
          </p:nvPr>
        </p:nvSpPr>
        <p:spPr>
          <a:xfrm>
            <a:off x="457200" y="2667000"/>
            <a:ext cx="3886200" cy="2438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4"/>
          </p:nvPr>
        </p:nvSpPr>
        <p:spPr>
          <a:xfrm>
            <a:off x="4419600" y="2667000"/>
            <a:ext cx="4267200" cy="2438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2/23/24</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61" r:id="rId3"/>
    <p:sldLayoutId id="2147483656" r:id="rId4"/>
    <p:sldLayoutId id="2147483650" r:id="rId5"/>
    <p:sldLayoutId id="2147483659" r:id="rId6"/>
    <p:sldLayoutId id="2147483658" r:id="rId7"/>
    <p:sldLayoutId id="2147483666" r:id="rId8"/>
    <p:sldLayoutId id="2147483662" r:id="rId9"/>
    <p:sldLayoutId id="2147483651" r:id="rId10"/>
    <p:sldLayoutId id="2147483654" r:id="rId11"/>
    <p:sldLayoutId id="2147483655" r:id="rId12"/>
    <p:sldLayoutId id="2147483663" r:id="rId13"/>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hyperlink" Target="mailto:chiara.marinelli@phd.units.it"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hyperlink" Target="mailto:chiara.marinelli@phd.units.it"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hyperlink" Target="https://moodle2.units.it/course/view.php?id=7307"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jpeg"/><Relationship Id="rId7" Type="http://schemas.openxmlformats.org/officeDocument/2006/relationships/image" Target="../media/image8.jpeg"/><Relationship Id="rId12" Type="http://schemas.openxmlformats.org/officeDocument/2006/relationships/image" Target="../media/image13.png"/><Relationship Id="rId2" Type="http://schemas.openxmlformats.org/officeDocument/2006/relationships/image" Target="../media/image3.jpeg"/><Relationship Id="rId1" Type="http://schemas.openxmlformats.org/officeDocument/2006/relationships/slideLayout" Target="../slideLayouts/slideLayout5.xml"/><Relationship Id="rId6" Type="http://schemas.openxmlformats.org/officeDocument/2006/relationships/image" Target="../media/image7.png"/><Relationship Id="rId11" Type="http://schemas.openxmlformats.org/officeDocument/2006/relationships/image" Target="../media/image12.jpeg"/><Relationship Id="rId5" Type="http://schemas.openxmlformats.org/officeDocument/2006/relationships/image" Target="../media/image6.jpeg"/><Relationship Id="rId10" Type="http://schemas.openxmlformats.org/officeDocument/2006/relationships/image" Target="../media/image11.png"/><Relationship Id="rId4" Type="http://schemas.openxmlformats.org/officeDocument/2006/relationships/image" Target="../media/image5.jpeg"/><Relationship Id="rId9"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5.xml"/><Relationship Id="rId5" Type="http://schemas.openxmlformats.org/officeDocument/2006/relationships/image" Target="../media/image17.png"/><Relationship Id="rId4" Type="http://schemas.openxmlformats.org/officeDocument/2006/relationships/image" Target="../media/image16.jpeg"/></Relationships>
</file>

<file path=ppt/slides/_rels/slide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5.xml"/><Relationship Id="rId4" Type="http://schemas.openxmlformats.org/officeDocument/2006/relationships/image" Target="../media/image20.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28600"/>
            <a:ext cx="8353718" cy="990600"/>
          </a:xfrm>
        </p:spPr>
        <p:txBody>
          <a:bodyPr anchor="b"/>
          <a:lstStyle/>
          <a:p>
            <a:pPr>
              <a:defRPr/>
            </a:pPr>
            <a:r>
              <a:rPr lang="en-US" sz="3600" dirty="0"/>
              <a:t>Entrepreneurship</a:t>
            </a:r>
          </a:p>
        </p:txBody>
      </p:sp>
      <p:sp>
        <p:nvSpPr>
          <p:cNvPr id="3" name="Text Placeholder 2"/>
          <p:cNvSpPr>
            <a:spLocks noGrp="1"/>
          </p:cNvSpPr>
          <p:nvPr>
            <p:ph type="body" sz="quarter" idx="13"/>
          </p:nvPr>
        </p:nvSpPr>
        <p:spPr>
          <a:xfrm>
            <a:off x="457202" y="1373052"/>
            <a:ext cx="8229598" cy="349068"/>
          </a:xfrm>
        </p:spPr>
        <p:txBody>
          <a:bodyPr/>
          <a:lstStyle/>
          <a:p>
            <a:r>
              <a:rPr lang="en-IN" sz="2400" dirty="0"/>
              <a:t>A.Y. 2023-2024</a:t>
            </a:r>
          </a:p>
          <a:p>
            <a:r>
              <a:rPr lang="en-IN" sz="2400" dirty="0"/>
              <a:t>By Guido Bortoluzzi</a:t>
            </a:r>
          </a:p>
        </p:txBody>
      </p:sp>
      <p:sp>
        <p:nvSpPr>
          <p:cNvPr id="4" name="Text Placeholder 3"/>
          <p:cNvSpPr>
            <a:spLocks noGrp="1"/>
          </p:cNvSpPr>
          <p:nvPr>
            <p:ph type="body" sz="quarter" idx="14"/>
          </p:nvPr>
        </p:nvSpPr>
        <p:spPr>
          <a:xfrm>
            <a:off x="594374" y="3657600"/>
            <a:ext cx="8102817" cy="1282979"/>
          </a:xfrm>
        </p:spPr>
        <p:txBody>
          <a:bodyPr/>
          <a:lstStyle/>
          <a:p>
            <a:pPr algn="r"/>
            <a:r>
              <a:rPr lang="en-IN" sz="3600" b="1" dirty="0"/>
              <a:t>Course Syllabus</a:t>
            </a:r>
          </a:p>
          <a:p>
            <a:pPr algn="ctr"/>
            <a:endParaRPr lang="en-IN" sz="3600" b="1" dirty="0"/>
          </a:p>
          <a:p>
            <a:r>
              <a:rPr lang="en-IN" sz="3600" dirty="0"/>
              <a:t>Course code in TEAMS: h7nwq71</a:t>
            </a:r>
            <a:endParaRPr lang="en-IN" sz="3600" dirty="0">
              <a:highlight>
                <a:srgbClr val="FFFF00"/>
              </a:highlight>
            </a:endParaRPr>
          </a:p>
        </p:txBody>
      </p:sp>
      <p:pic>
        <p:nvPicPr>
          <p:cNvPr id="1026" name="Picture 2" descr="Università degli studi di Trieste - Abbiamo rinnovato il nostro logo. Il  nuovo segno distintivo, di più immediata visibilità rispetto al precedente,  rappresenta un segno percepibile in tutte le nostre attività, del">
            <a:extLst>
              <a:ext uri="{FF2B5EF4-FFF2-40B4-BE49-F238E27FC236}">
                <a16:creationId xmlns:a16="http://schemas.microsoft.com/office/drawing/2014/main" id="{B48048AD-50AE-E082-F421-8A0674505A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5257800"/>
            <a:ext cx="1371600"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8483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47D8D-0E96-E34B-9A94-FBE6183AA600}"/>
              </a:ext>
            </a:extLst>
          </p:cNvPr>
          <p:cNvSpPr>
            <a:spLocks noGrp="1"/>
          </p:cNvSpPr>
          <p:nvPr>
            <p:ph type="title"/>
          </p:nvPr>
        </p:nvSpPr>
        <p:spPr>
          <a:xfrm>
            <a:off x="457200" y="215372"/>
            <a:ext cx="8229600" cy="699028"/>
          </a:xfrm>
        </p:spPr>
        <p:txBody>
          <a:bodyPr/>
          <a:lstStyle/>
          <a:p>
            <a:r>
              <a:rPr lang="en-US" dirty="0"/>
              <a:t>Attending students: final exam</a:t>
            </a:r>
            <a:endParaRPr lang="en-GB" dirty="0"/>
          </a:p>
        </p:txBody>
      </p:sp>
      <p:sp>
        <p:nvSpPr>
          <p:cNvPr id="3" name="Content Placeholder 2">
            <a:extLst>
              <a:ext uri="{FF2B5EF4-FFF2-40B4-BE49-F238E27FC236}">
                <a16:creationId xmlns:a16="http://schemas.microsoft.com/office/drawing/2014/main" id="{27BB2691-2B3C-2547-AEEB-821963F302B9}"/>
              </a:ext>
            </a:extLst>
          </p:cNvPr>
          <p:cNvSpPr>
            <a:spLocks noGrp="1"/>
          </p:cNvSpPr>
          <p:nvPr>
            <p:ph idx="1"/>
          </p:nvPr>
        </p:nvSpPr>
        <p:spPr>
          <a:xfrm>
            <a:off x="457200" y="1219200"/>
            <a:ext cx="8229600" cy="4800600"/>
          </a:xfrm>
        </p:spPr>
        <p:txBody>
          <a:bodyPr>
            <a:normAutofit/>
          </a:bodyPr>
          <a:lstStyle/>
          <a:p>
            <a:pPr marL="0" lvl="0" indent="0">
              <a:buNone/>
            </a:pPr>
            <a:r>
              <a:rPr lang="en-GB" sz="2600" dirty="0">
                <a:solidFill>
                  <a:schemeClr val="tx2"/>
                </a:solidFill>
              </a:rPr>
              <a:t>Final Exam (attending students only*)</a:t>
            </a:r>
            <a:endParaRPr lang="it-IT" sz="2600" dirty="0">
              <a:solidFill>
                <a:schemeClr val="tx2"/>
              </a:solidFill>
            </a:endParaRPr>
          </a:p>
          <a:p>
            <a:pPr marL="0" indent="0">
              <a:buNone/>
            </a:pPr>
            <a:endParaRPr lang="it-IT" sz="900" dirty="0"/>
          </a:p>
          <a:p>
            <a:pPr marL="0" indent="0">
              <a:buNone/>
            </a:pPr>
            <a:r>
              <a:rPr lang="en-GB" dirty="0"/>
              <a:t>A mix of multiple-choice and open questions. Study material:</a:t>
            </a:r>
          </a:p>
          <a:p>
            <a:pPr>
              <a:buFontTx/>
              <a:buChar char="-"/>
            </a:pPr>
            <a:r>
              <a:rPr lang="en-GB" dirty="0"/>
              <a:t>Notes &amp; Slides (mostly)</a:t>
            </a:r>
          </a:p>
          <a:p>
            <a:pPr>
              <a:buFontTx/>
              <a:buChar char="-"/>
            </a:pPr>
            <a:r>
              <a:rPr lang="en-GB" dirty="0"/>
              <a:t>The “longer” part is related to the BM Canvas topic</a:t>
            </a:r>
          </a:p>
          <a:p>
            <a:pPr marL="0" indent="0">
              <a:buNone/>
            </a:pPr>
            <a:endParaRPr lang="en-GB" sz="2600" dirty="0"/>
          </a:p>
          <a:p>
            <a:pPr marL="0" indent="0">
              <a:buNone/>
            </a:pPr>
            <a:endParaRPr lang="en-GB" sz="1800" dirty="0"/>
          </a:p>
          <a:p>
            <a:pPr marL="0" indent="0">
              <a:buNone/>
            </a:pPr>
            <a:r>
              <a:rPr lang="en-GB" sz="1800" dirty="0"/>
              <a:t>*Students belonging to a group are considered “attending” per definition. However, it is possible to lose the status of “attending” student in case of poor participation to groups activities</a:t>
            </a:r>
          </a:p>
        </p:txBody>
      </p:sp>
    </p:spTree>
    <p:extLst>
      <p:ext uri="{BB962C8B-B14F-4D97-AF65-F5344CB8AC3E}">
        <p14:creationId xmlns:p14="http://schemas.microsoft.com/office/powerpoint/2010/main" val="638345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Non</a:t>
            </a:r>
            <a:r>
              <a:rPr lang="en-US" dirty="0"/>
              <a:t> attending students: final exam</a:t>
            </a:r>
          </a:p>
        </p:txBody>
      </p:sp>
      <p:sp>
        <p:nvSpPr>
          <p:cNvPr id="9" name="TextBox 8"/>
          <p:cNvSpPr txBox="1"/>
          <p:nvPr/>
        </p:nvSpPr>
        <p:spPr>
          <a:xfrm>
            <a:off x="3657600" y="1676400"/>
            <a:ext cx="5139558" cy="2862322"/>
          </a:xfrm>
          <a:prstGeom prst="rect">
            <a:avLst/>
          </a:prstGeom>
          <a:noFill/>
        </p:spPr>
        <p:txBody>
          <a:bodyPr wrap="square" rtlCol="0">
            <a:spAutoFit/>
          </a:bodyPr>
          <a:lstStyle/>
          <a:p>
            <a:endParaRPr lang="en-US"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Non attending students:</a:t>
            </a:r>
          </a:p>
          <a:p>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Written exam (text-book only); Selected text-book chapters: 1, 2, 3, 6, 8, 9, 10, 14</a:t>
            </a:r>
          </a:p>
          <a:p>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Students in the need of 9 CFU/ECTS will have to study also Part 1 of the book: Osterwalder A., Pigneur Y., Business Model Generation. John Wiley &amp; Sons</a:t>
            </a:r>
          </a:p>
        </p:txBody>
      </p:sp>
      <p:pic>
        <p:nvPicPr>
          <p:cNvPr id="6" name="Picture 5" descr="Front Cover: Entrepreneurship: Successfully Launching New Ventures Sixth Edition by Barringer and Ireland.">
            <a:extLst>
              <a:ext uri="{FF2B5EF4-FFF2-40B4-BE49-F238E27FC236}">
                <a16:creationId xmlns:a16="http://schemas.microsoft.com/office/drawing/2014/main" id="{81593FEC-C9DE-5941-8C2F-F2C3A55D10AA}"/>
              </a:ext>
            </a:extLst>
          </p:cNvPr>
          <p:cNvPicPr>
            <a:picLocks noChangeAspect="1"/>
          </p:cNvPicPr>
          <p:nvPr/>
        </p:nvPicPr>
        <p:blipFill>
          <a:blip r:embed="rId2" cstate="print"/>
          <a:stretch>
            <a:fillRect/>
          </a:stretch>
        </p:blipFill>
        <p:spPr>
          <a:xfrm>
            <a:off x="152400" y="1676400"/>
            <a:ext cx="3253999" cy="4214846"/>
          </a:xfrm>
          <a:prstGeom prst="rect">
            <a:avLst/>
          </a:prstGeom>
        </p:spPr>
      </p:pic>
    </p:spTree>
    <p:extLst>
      <p:ext uri="{BB962C8B-B14F-4D97-AF65-F5344CB8AC3E}">
        <p14:creationId xmlns:p14="http://schemas.microsoft.com/office/powerpoint/2010/main" val="1828489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4859"/>
            <a:ext cx="8229600" cy="990600"/>
          </a:xfrm>
        </p:spPr>
        <p:txBody>
          <a:bodyPr>
            <a:normAutofit/>
          </a:bodyPr>
          <a:lstStyle/>
          <a:p>
            <a:r>
              <a:rPr lang="en-US" dirty="0"/>
              <a:t>FORMING THE GROUPS</a:t>
            </a:r>
          </a:p>
        </p:txBody>
      </p:sp>
      <p:sp>
        <p:nvSpPr>
          <p:cNvPr id="3" name="Content Placeholder 2"/>
          <p:cNvSpPr>
            <a:spLocks noGrp="1"/>
          </p:cNvSpPr>
          <p:nvPr>
            <p:ph idx="1"/>
          </p:nvPr>
        </p:nvSpPr>
        <p:spPr>
          <a:xfrm>
            <a:off x="457200" y="1600200"/>
            <a:ext cx="8229600" cy="3990530"/>
          </a:xfrm>
        </p:spPr>
        <p:txBody>
          <a:bodyPr>
            <a:normAutofit/>
          </a:bodyPr>
          <a:lstStyle/>
          <a:p>
            <a:r>
              <a:rPr lang="en-US" dirty="0"/>
              <a:t>Groups will be formed by 4 – 5 people. </a:t>
            </a:r>
          </a:p>
          <a:p>
            <a:r>
              <a:rPr lang="en-US" dirty="0"/>
              <a:t>They will be mixed (management &amp; engineering &amp; </a:t>
            </a:r>
            <a:r>
              <a:rPr lang="en-US" dirty="0" err="1"/>
              <a:t>erasmus</a:t>
            </a:r>
            <a:r>
              <a:rPr lang="en-US" dirty="0"/>
              <a:t>)</a:t>
            </a:r>
          </a:p>
          <a:p>
            <a:r>
              <a:rPr lang="en-US" dirty="0"/>
              <a:t>Groups will need a NAME and a TEAM LEADER.</a:t>
            </a:r>
          </a:p>
          <a:p>
            <a:r>
              <a:rPr lang="en-US" dirty="0"/>
              <a:t>The TEAM LEADER will send to the lecturer the list of the team-members in a .</a:t>
            </a:r>
            <a:r>
              <a:rPr lang="en-US" dirty="0" err="1"/>
              <a:t>xls</a:t>
            </a:r>
            <a:r>
              <a:rPr lang="en-US" dirty="0"/>
              <a:t> file (the FORMAT is already in MOODLE)</a:t>
            </a:r>
          </a:p>
          <a:p>
            <a:endParaRPr lang="en-US" dirty="0"/>
          </a:p>
        </p:txBody>
      </p:sp>
    </p:spTree>
    <p:extLst>
      <p:ext uri="{BB962C8B-B14F-4D97-AF65-F5344CB8AC3E}">
        <p14:creationId xmlns:p14="http://schemas.microsoft.com/office/powerpoint/2010/main" val="3654172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1097280"/>
          </a:xfrm>
        </p:spPr>
        <p:txBody>
          <a:bodyPr anchor="b">
            <a:normAutofit/>
          </a:bodyPr>
          <a:lstStyle/>
          <a:p>
            <a:r>
              <a:rPr lang="en-US" dirty="0"/>
              <a:t>FORMAT</a:t>
            </a:r>
          </a:p>
        </p:txBody>
      </p:sp>
      <p:pic>
        <p:nvPicPr>
          <p:cNvPr id="3" name="Picture 2">
            <a:extLst>
              <a:ext uri="{FF2B5EF4-FFF2-40B4-BE49-F238E27FC236}">
                <a16:creationId xmlns:a16="http://schemas.microsoft.com/office/drawing/2014/main" id="{70E89D62-54CF-5E6C-048E-A0C61A6CB1A2}"/>
              </a:ext>
            </a:extLst>
          </p:cNvPr>
          <p:cNvPicPr>
            <a:picLocks noChangeAspect="1"/>
          </p:cNvPicPr>
          <p:nvPr/>
        </p:nvPicPr>
        <p:blipFill>
          <a:blip r:embed="rId2"/>
          <a:stretch>
            <a:fillRect/>
          </a:stretch>
        </p:blipFill>
        <p:spPr>
          <a:xfrm>
            <a:off x="457200" y="3112230"/>
            <a:ext cx="8229600" cy="1501902"/>
          </a:xfrm>
          <a:prstGeom prst="rect">
            <a:avLst/>
          </a:prstGeom>
          <a:noFill/>
        </p:spPr>
      </p:pic>
    </p:spTree>
    <p:extLst>
      <p:ext uri="{BB962C8B-B14F-4D97-AF65-F5344CB8AC3E}">
        <p14:creationId xmlns:p14="http://schemas.microsoft.com/office/powerpoint/2010/main" val="1855813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D05C50A-71E1-8254-CD8E-D2D49028E112}"/>
              </a:ext>
            </a:extLst>
          </p:cNvPr>
          <p:cNvSpPr>
            <a:spLocks noGrp="1"/>
          </p:cNvSpPr>
          <p:nvPr>
            <p:ph type="title"/>
          </p:nvPr>
        </p:nvSpPr>
        <p:spPr/>
        <p:txBody>
          <a:bodyPr>
            <a:noAutofit/>
          </a:bodyPr>
          <a:lstStyle/>
          <a:p>
            <a:pPr algn="ctr"/>
            <a:r>
              <a:rPr lang="en-US" sz="3400" b="1" dirty="0">
                <a:solidFill>
                  <a:srgbClr val="007FA3"/>
                </a:solidFill>
                <a:latin typeface="Times New Roman" panose="02020603050405020304" pitchFamily="18" charset="0"/>
                <a:cs typeface="Times New Roman" panose="02020603050405020304" pitchFamily="18" charset="0"/>
              </a:rPr>
              <a:t>Do you have an entrepreneurial idea?</a:t>
            </a:r>
            <a:br>
              <a:rPr lang="en-US" sz="3400" b="1" dirty="0">
                <a:solidFill>
                  <a:srgbClr val="007FA3"/>
                </a:solidFill>
                <a:latin typeface="Times New Roman" panose="02020603050405020304" pitchFamily="18" charset="0"/>
                <a:cs typeface="Times New Roman" panose="02020603050405020304" pitchFamily="18" charset="0"/>
              </a:rPr>
            </a:br>
            <a:r>
              <a:rPr lang="en-US" sz="3400" b="1" dirty="0">
                <a:solidFill>
                  <a:srgbClr val="007FA3"/>
                </a:solidFill>
                <a:latin typeface="Times New Roman" panose="02020603050405020304" pitchFamily="18" charset="0"/>
                <a:cs typeface="Times New Roman" panose="02020603050405020304" pitchFamily="18" charset="0"/>
              </a:rPr>
              <a:t>Let’s share!</a:t>
            </a:r>
            <a:endParaRPr lang="en-US" sz="3600" dirty="0"/>
          </a:p>
        </p:txBody>
      </p:sp>
      <p:sp>
        <p:nvSpPr>
          <p:cNvPr id="11" name="Content Placeholder 3">
            <a:extLst>
              <a:ext uri="{FF2B5EF4-FFF2-40B4-BE49-F238E27FC236}">
                <a16:creationId xmlns:a16="http://schemas.microsoft.com/office/drawing/2014/main" id="{43B5D5BC-210E-9252-5D43-93A6788CB6B4}"/>
              </a:ext>
            </a:extLst>
          </p:cNvPr>
          <p:cNvSpPr>
            <a:spLocks noGrp="1"/>
          </p:cNvSpPr>
          <p:nvPr>
            <p:ph sz="half" idx="4294967295"/>
          </p:nvPr>
        </p:nvSpPr>
        <p:spPr>
          <a:xfrm>
            <a:off x="229507" y="1828800"/>
            <a:ext cx="8489950" cy="4921250"/>
          </a:xfrm>
        </p:spPr>
        <p:txBody>
          <a:bodyPr>
            <a:normAutofit/>
          </a:bodyPr>
          <a:lstStyle/>
          <a:p>
            <a:pPr>
              <a:lnSpc>
                <a:spcPct val="110000"/>
              </a:lnSpc>
              <a:spcBef>
                <a:spcPts val="0"/>
              </a:spcBef>
              <a:spcAft>
                <a:spcPts val="600"/>
              </a:spcAft>
            </a:pPr>
            <a:r>
              <a:rPr lang="en-US" dirty="0"/>
              <a:t>If you already have an innovative idea, </a:t>
            </a:r>
          </a:p>
          <a:p>
            <a:pPr marL="0" indent="0">
              <a:lnSpc>
                <a:spcPct val="110000"/>
              </a:lnSpc>
              <a:spcBef>
                <a:spcPts val="0"/>
              </a:spcBef>
              <a:spcAft>
                <a:spcPts val="600"/>
              </a:spcAft>
              <a:buNone/>
            </a:pPr>
            <a:r>
              <a:rPr lang="en-US" dirty="0"/>
              <a:t>but do not know how to: </a:t>
            </a:r>
          </a:p>
          <a:p>
            <a:pPr marL="514350" indent="-514350">
              <a:lnSpc>
                <a:spcPct val="110000"/>
              </a:lnSpc>
              <a:spcBef>
                <a:spcPts val="0"/>
              </a:spcBef>
              <a:spcAft>
                <a:spcPts val="600"/>
              </a:spcAft>
              <a:buFont typeface="+mj-lt"/>
              <a:buAutoNum type="arabicPeriod"/>
            </a:pPr>
            <a:r>
              <a:rPr lang="en-US" dirty="0"/>
              <a:t>define it </a:t>
            </a:r>
          </a:p>
          <a:p>
            <a:pPr marL="514350" indent="-514350">
              <a:lnSpc>
                <a:spcPct val="110000"/>
              </a:lnSpc>
              <a:spcBef>
                <a:spcPts val="0"/>
              </a:spcBef>
              <a:spcAft>
                <a:spcPts val="600"/>
              </a:spcAft>
              <a:buFont typeface="+mj-lt"/>
              <a:buAutoNum type="arabicPeriod"/>
            </a:pPr>
            <a:r>
              <a:rPr lang="en-US" dirty="0"/>
              <a:t>find a working team</a:t>
            </a:r>
          </a:p>
          <a:p>
            <a:pPr marL="514350" indent="-514350">
              <a:lnSpc>
                <a:spcPct val="110000"/>
              </a:lnSpc>
              <a:spcBef>
                <a:spcPts val="0"/>
              </a:spcBef>
              <a:spcAft>
                <a:spcPts val="600"/>
              </a:spcAft>
              <a:buFont typeface="+mj-lt"/>
              <a:buAutoNum type="arabicPeriod"/>
            </a:pPr>
            <a:r>
              <a:rPr lang="en-US" dirty="0"/>
              <a:t>make it feasible</a:t>
            </a:r>
          </a:p>
          <a:p>
            <a:pPr marL="0" indent="0">
              <a:lnSpc>
                <a:spcPct val="110000"/>
              </a:lnSpc>
              <a:spcBef>
                <a:spcPts val="0"/>
              </a:spcBef>
              <a:spcAft>
                <a:spcPts val="600"/>
              </a:spcAft>
              <a:buNone/>
            </a:pPr>
            <a:r>
              <a:rPr lang="en-US" dirty="0"/>
              <a:t>…here it is the right place! </a:t>
            </a:r>
          </a:p>
          <a:p>
            <a:pPr>
              <a:lnSpc>
                <a:spcPct val="110000"/>
              </a:lnSpc>
              <a:spcBef>
                <a:spcPts val="0"/>
              </a:spcBef>
              <a:spcAft>
                <a:spcPts val="600"/>
              </a:spcAft>
            </a:pPr>
            <a:r>
              <a:rPr lang="en-US" dirty="0"/>
              <a:t>Feel free to contact </a:t>
            </a:r>
            <a:r>
              <a:rPr lang="en-US" dirty="0">
                <a:hlinkClick r:id="rId2"/>
              </a:rPr>
              <a:t>chiara.marinelli@phd.units.it</a:t>
            </a:r>
            <a:endParaRPr lang="en-US" dirty="0"/>
          </a:p>
          <a:p>
            <a:pPr>
              <a:lnSpc>
                <a:spcPct val="110000"/>
              </a:lnSpc>
              <a:spcBef>
                <a:spcPts val="0"/>
              </a:spcBef>
              <a:spcAft>
                <a:spcPts val="600"/>
              </a:spcAft>
            </a:pPr>
            <a:r>
              <a:rPr lang="en-US" dirty="0"/>
              <a:t>We will try to better understand what your idea is, what your exigencies are and arrange a team for you to bring about your innovative proposal</a:t>
            </a:r>
          </a:p>
          <a:p>
            <a:endParaRPr lang="en-US" dirty="0"/>
          </a:p>
        </p:txBody>
      </p:sp>
      <p:pic>
        <p:nvPicPr>
          <p:cNvPr id="1026" name="Picture 2" descr="Innovative Business Ideas: Where Do They Come From? - Udemy Blog">
            <a:extLst>
              <a:ext uri="{FF2B5EF4-FFF2-40B4-BE49-F238E27FC236}">
                <a16:creationId xmlns:a16="http://schemas.microsoft.com/office/drawing/2014/main" id="{56D5B994-4BDD-B128-4489-C4D2549DC8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1676400"/>
            <a:ext cx="2743200"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590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D05C50A-71E1-8254-CD8E-D2D49028E112}"/>
              </a:ext>
            </a:extLst>
          </p:cNvPr>
          <p:cNvSpPr>
            <a:spLocks noGrp="1"/>
          </p:cNvSpPr>
          <p:nvPr>
            <p:ph type="title"/>
          </p:nvPr>
        </p:nvSpPr>
        <p:spPr/>
        <p:txBody>
          <a:bodyPr>
            <a:noAutofit/>
          </a:bodyPr>
          <a:lstStyle/>
          <a:p>
            <a:pPr algn="ctr"/>
            <a:r>
              <a:rPr lang="en-US" sz="3400" b="1" dirty="0">
                <a:solidFill>
                  <a:srgbClr val="007FA3"/>
                </a:solidFill>
                <a:latin typeface="Times New Roman" panose="02020603050405020304" pitchFamily="18" charset="0"/>
                <a:cs typeface="Times New Roman" panose="02020603050405020304" pitchFamily="18" charset="0"/>
              </a:rPr>
              <a:t>…and if you don’t have an idea, but would like to be engaged? </a:t>
            </a:r>
          </a:p>
        </p:txBody>
      </p:sp>
      <p:sp>
        <p:nvSpPr>
          <p:cNvPr id="11" name="Content Placeholder 3">
            <a:extLst>
              <a:ext uri="{FF2B5EF4-FFF2-40B4-BE49-F238E27FC236}">
                <a16:creationId xmlns:a16="http://schemas.microsoft.com/office/drawing/2014/main" id="{43B5D5BC-210E-9252-5D43-93A6788CB6B4}"/>
              </a:ext>
            </a:extLst>
          </p:cNvPr>
          <p:cNvSpPr>
            <a:spLocks noGrp="1"/>
          </p:cNvSpPr>
          <p:nvPr>
            <p:ph sz="half" idx="4294967295"/>
          </p:nvPr>
        </p:nvSpPr>
        <p:spPr>
          <a:xfrm>
            <a:off x="326231" y="1755622"/>
            <a:ext cx="8491538" cy="4919663"/>
          </a:xfrm>
        </p:spPr>
        <p:txBody>
          <a:bodyPr>
            <a:normAutofit/>
          </a:bodyPr>
          <a:lstStyle/>
          <a:p>
            <a:pPr algn="just">
              <a:spcBef>
                <a:spcPts val="0"/>
              </a:spcBef>
              <a:spcAft>
                <a:spcPts val="600"/>
              </a:spcAft>
            </a:pPr>
            <a:r>
              <a:rPr lang="en-US" sz="2400" dirty="0"/>
              <a:t>No worries! Ideas can come by chance, even at later stages of the course</a:t>
            </a:r>
          </a:p>
          <a:p>
            <a:pPr>
              <a:spcBef>
                <a:spcPts val="0"/>
              </a:spcBef>
              <a:spcAft>
                <a:spcPts val="600"/>
              </a:spcAft>
            </a:pPr>
            <a:r>
              <a:rPr lang="en-US" sz="2400" dirty="0"/>
              <a:t>In the meanwhile, if you want to: </a:t>
            </a:r>
          </a:p>
          <a:p>
            <a:pPr marL="457200" indent="-457200">
              <a:spcBef>
                <a:spcPts val="0"/>
              </a:spcBef>
              <a:spcAft>
                <a:spcPts val="600"/>
              </a:spcAft>
              <a:buFont typeface="+mj-lt"/>
              <a:buAutoNum type="arabicPeriod"/>
            </a:pPr>
            <a:r>
              <a:rPr lang="en-US" sz="2400" dirty="0"/>
              <a:t>give support to some colleagues of yours </a:t>
            </a:r>
          </a:p>
          <a:p>
            <a:pPr marL="457200" indent="-457200">
              <a:spcBef>
                <a:spcPts val="0"/>
              </a:spcBef>
              <a:spcAft>
                <a:spcPts val="600"/>
              </a:spcAft>
              <a:buFont typeface="+mj-lt"/>
              <a:buAutoNum type="arabicPeriod"/>
            </a:pPr>
            <a:r>
              <a:rPr lang="en-US" sz="2400" dirty="0"/>
              <a:t>engage in others’ ideas</a:t>
            </a:r>
          </a:p>
          <a:p>
            <a:pPr marL="0" indent="0">
              <a:spcBef>
                <a:spcPts val="0"/>
              </a:spcBef>
              <a:spcAft>
                <a:spcPts val="600"/>
              </a:spcAft>
              <a:buNone/>
            </a:pPr>
            <a:r>
              <a:rPr lang="en-US" sz="2400" dirty="0"/>
              <a:t>…feel free to contact </a:t>
            </a:r>
            <a:r>
              <a:rPr lang="en-US" sz="2400" dirty="0">
                <a:hlinkClick r:id="rId2"/>
              </a:rPr>
              <a:t>chiara.marinelli@phd.units.it</a:t>
            </a:r>
            <a:endParaRPr lang="en-US" sz="2400" dirty="0"/>
          </a:p>
          <a:p>
            <a:pPr marL="0" indent="0">
              <a:buNone/>
            </a:pPr>
            <a:endParaRPr lang="en-US" dirty="0"/>
          </a:p>
        </p:txBody>
      </p:sp>
      <p:pic>
        <p:nvPicPr>
          <p:cNvPr id="2052" name="Picture 4" descr="idea di innovazione per guidare il successo della squadra, soluzione  innovativa aziendale, comunità o invenzione che aiutano l'azienda a  raggiungere il concetto di obiettivo, il lavoro di squadra degli uomini  d'affari aiuta">
            <a:extLst>
              <a:ext uri="{FF2B5EF4-FFF2-40B4-BE49-F238E27FC236}">
                <a16:creationId xmlns:a16="http://schemas.microsoft.com/office/drawing/2014/main" id="{1475F605-BCAD-09B9-451F-EA9179C175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25187"/>
            <a:ext cx="3771359" cy="233281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9C8C3433-C36C-7AB3-D25E-B4DD359CCCA3}"/>
              </a:ext>
            </a:extLst>
          </p:cNvPr>
          <p:cNvSpPr txBox="1"/>
          <p:nvPr/>
        </p:nvSpPr>
        <p:spPr>
          <a:xfrm>
            <a:off x="3771359" y="4800600"/>
            <a:ext cx="5677101" cy="1446550"/>
          </a:xfrm>
          <a:prstGeom prst="rect">
            <a:avLst/>
          </a:prstGeom>
          <a:noFill/>
        </p:spPr>
        <p:txBody>
          <a:bodyPr wrap="square" rtlCol="0">
            <a:spAutoFit/>
          </a:bodyPr>
          <a:lstStyle/>
          <a:p>
            <a:pPr marL="174625" indent="-174625" defTabSz="914400">
              <a:spcBef>
                <a:spcPct val="20000"/>
              </a:spcBef>
              <a:buClr>
                <a:srgbClr val="0070C0"/>
              </a:buClr>
              <a:buSzPct val="85000"/>
              <a:buFont typeface="Arial" pitchFamily="34" charset="0"/>
              <a:buChar char="•"/>
            </a:pPr>
            <a:r>
              <a:rPr lang="en-US" sz="2400" dirty="0"/>
              <a:t>We will do our best to match your interests with the emerging ideas proposed by your colleagues</a:t>
            </a:r>
          </a:p>
          <a:p>
            <a:endParaRPr lang="it-IT" sz="1600" dirty="0"/>
          </a:p>
        </p:txBody>
      </p:sp>
    </p:spTree>
    <p:extLst>
      <p:ext uri="{BB962C8B-B14F-4D97-AF65-F5344CB8AC3E}">
        <p14:creationId xmlns:p14="http://schemas.microsoft.com/office/powerpoint/2010/main" val="1022448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0D997-8B86-8F4D-8FC4-D8ABD362B0F6}"/>
              </a:ext>
            </a:extLst>
          </p:cNvPr>
          <p:cNvSpPr>
            <a:spLocks noGrp="1"/>
          </p:cNvSpPr>
          <p:nvPr>
            <p:ph type="title"/>
          </p:nvPr>
        </p:nvSpPr>
        <p:spPr>
          <a:xfrm>
            <a:off x="16933" y="1143000"/>
            <a:ext cx="8229600" cy="1097280"/>
          </a:xfrm>
        </p:spPr>
        <p:txBody>
          <a:bodyPr/>
          <a:lstStyle/>
          <a:p>
            <a:r>
              <a:rPr lang="en-GB" dirty="0"/>
              <a:t>READY TO START (UP) </a:t>
            </a:r>
          </a:p>
        </p:txBody>
      </p:sp>
      <p:pic>
        <p:nvPicPr>
          <p:cNvPr id="2052" name="Picture 4" descr="When do I use a question mark? | English lessons | DK Find Out!">
            <a:extLst>
              <a:ext uri="{FF2B5EF4-FFF2-40B4-BE49-F238E27FC236}">
                <a16:creationId xmlns:a16="http://schemas.microsoft.com/office/drawing/2014/main" id="{00C8DB95-5391-F940-9072-12A97BF0B03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226" r="22581"/>
          <a:stretch/>
        </p:blipFill>
        <p:spPr bwMode="auto">
          <a:xfrm>
            <a:off x="4953000" y="838200"/>
            <a:ext cx="2133600" cy="207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8692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CFFF92E-B125-DF46-9761-2400E149ACCB}"/>
              </a:ext>
            </a:extLst>
          </p:cNvPr>
          <p:cNvSpPr>
            <a:spLocks noChangeArrowheads="1"/>
          </p:cNvSpPr>
          <p:nvPr/>
        </p:nvSpPr>
        <p:spPr bwMode="auto">
          <a:xfrm>
            <a:off x="171927" y="886475"/>
            <a:ext cx="8575250"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3600" b="1" dirty="0">
                <a:solidFill>
                  <a:srgbClr val="007FA3"/>
                </a:solidFill>
                <a:latin typeface="Times New Roman" panose="02020603050405020304" pitchFamily="18" charset="0"/>
                <a:ea typeface="+mj-ea"/>
                <a:cs typeface="Times New Roman" panose="02020603050405020304" pitchFamily="18" charset="0"/>
              </a:rPr>
              <a:t>Entrepreneurship</a:t>
            </a:r>
            <a:endParaRPr lang="en-GB" altLang="it-IT" sz="3600" b="1" dirty="0">
              <a:solidFill>
                <a:srgbClr val="007FA3"/>
              </a:solidFill>
              <a:latin typeface="Times New Roman" panose="02020603050405020304" pitchFamily="18" charset="0"/>
              <a:ea typeface="+mj-ea"/>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lt-LT" altLang="it-IT" sz="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t-LT" altLang="it-IT" b="1"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rPr>
              <a:t>Credits</a:t>
            </a:r>
            <a:r>
              <a:rPr kumimoji="0" lang="lt-LT" altLang="it-IT"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a:t>
            </a:r>
            <a:r>
              <a:rPr kumimoji="0" lang="lt-LT" altLang="it-IT"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 6-9 ECTS </a:t>
            </a:r>
            <a:endParaRPr kumimoji="0" lang="lt-LT" altLang="it-IT"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t-LT" altLang="it-IT"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COURSE INSTRUCTOR – Guido Bortoluzzi</a:t>
            </a:r>
            <a:endParaRPr kumimoji="0" lang="lt-LT" altLang="it-IT"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t-LT" altLang="it-IT" b="1"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rPr>
              <a:t>Contact</a:t>
            </a:r>
            <a:r>
              <a:rPr kumimoji="0" lang="lt-LT" altLang="it-IT"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a:t>
            </a:r>
            <a:r>
              <a:rPr kumimoji="0" lang="lt-LT" altLang="it-IT"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 </a:t>
            </a:r>
            <a:r>
              <a:rPr kumimoji="0" lang="lt-LT" altLang="it-IT" b="0" i="0" u="sng" strike="noStrike" cap="none" normalizeH="0" baseline="0" dirty="0" err="1">
                <a:ln>
                  <a:noFill/>
                </a:ln>
                <a:solidFill>
                  <a:srgbClr val="0000FF"/>
                </a:solidFill>
                <a:effectLst/>
                <a:latin typeface="Calibri" panose="020F0502020204030204" pitchFamily="34" charset="0"/>
                <a:ea typeface="Times New Roman" panose="02020603050405020304" pitchFamily="18" charset="0"/>
              </a:rPr>
              <a:t>guido.bortoluzzi@deams.units.it</a:t>
            </a:r>
            <a:r>
              <a:rPr kumimoji="0" lang="lt-LT" altLang="it-IT"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 </a:t>
            </a:r>
            <a:endParaRPr kumimoji="0" lang="lt-LT" altLang="it-IT"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t-LT" altLang="it-IT"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Office </a:t>
            </a:r>
            <a:r>
              <a:rPr kumimoji="0" lang="lt-LT" altLang="it-IT" b="1"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rPr>
              <a:t>hours</a:t>
            </a:r>
            <a:r>
              <a:rPr kumimoji="0" lang="lt-LT" altLang="it-IT"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a:t>
            </a:r>
            <a:r>
              <a:rPr kumimoji="0" lang="lt-LT" altLang="it-IT"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 </a:t>
            </a:r>
            <a:r>
              <a:rPr kumimoji="0" lang="lt-LT" altLang="it-IT"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rPr>
              <a:t>by</a:t>
            </a:r>
            <a:r>
              <a:rPr kumimoji="0" lang="lt-LT" altLang="it-IT"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 </a:t>
            </a:r>
            <a:r>
              <a:rPr kumimoji="0" lang="lt-LT" altLang="it-IT"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rPr>
              <a:t>appointment</a:t>
            </a:r>
            <a:endParaRPr kumimoji="0" lang="lt-LT" altLang="it-IT"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it-IT" sz="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it-IT"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Full Professor of Management at the University of Trieste (Italy) and Core Faculty member at MIB Trieste School of Management. Coordinator of the PhD Programme in Circular Economy.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it-IT"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endParaRPr>
          </a:p>
          <a:p>
            <a:pPr defTabSz="914400" eaLnBrk="0" fontAlgn="base" hangingPunct="0">
              <a:spcBef>
                <a:spcPct val="0"/>
              </a:spcBef>
              <a:spcAft>
                <a:spcPct val="0"/>
              </a:spcAft>
            </a:pPr>
            <a:r>
              <a:rPr lang="en-GB" altLang="it-IT" dirty="0">
                <a:solidFill>
                  <a:srgbClr val="000000"/>
                </a:solidFill>
                <a:latin typeface="Calibri" panose="020F0502020204030204" pitchFamily="34" charset="0"/>
                <a:ea typeface="Times New Roman" panose="02020603050405020304" pitchFamily="18" charset="0"/>
              </a:rPr>
              <a:t>Visiting lecturer in several international Universities, including the University of Northern Colorado (Greeley, U.S.) and the ISM University of Economics and Business (Vilnius, LT). My research interests include innovation management, Start-Ups, Business Models; Internationalization Strategy. I have published the results of my research in many scientific journals, including Harvard Business Review (German ed.), </a:t>
            </a:r>
            <a:r>
              <a:rPr lang="en-GB" altLang="it-IT" dirty="0" err="1">
                <a:solidFill>
                  <a:srgbClr val="000000"/>
                </a:solidFill>
                <a:latin typeface="Calibri" panose="020F0502020204030204" pitchFamily="34" charset="0"/>
                <a:ea typeface="Times New Roman" panose="02020603050405020304" pitchFamily="18" charset="0"/>
              </a:rPr>
              <a:t>Technovation</a:t>
            </a:r>
            <a:r>
              <a:rPr lang="en-GB" altLang="it-IT" dirty="0">
                <a:solidFill>
                  <a:srgbClr val="000000"/>
                </a:solidFill>
                <a:latin typeface="Calibri" panose="020F0502020204030204" pitchFamily="34" charset="0"/>
                <a:ea typeface="Times New Roman" panose="02020603050405020304" pitchFamily="18" charset="0"/>
              </a:rPr>
              <a:t>, Journal of Business Research, International Marketing Review, Journal of International Management, Management Decision, European Management Journal., European Journal of Innovation Management, and others.</a:t>
            </a:r>
            <a:endParaRPr kumimoji="0" lang="en-GB" altLang="it-IT"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919363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77D3F-5C62-324F-B292-4ABB27AFE0E1}"/>
              </a:ext>
            </a:extLst>
          </p:cNvPr>
          <p:cNvSpPr>
            <a:spLocks noGrp="1"/>
          </p:cNvSpPr>
          <p:nvPr>
            <p:ph type="title"/>
          </p:nvPr>
        </p:nvSpPr>
        <p:spPr>
          <a:xfrm>
            <a:off x="152400" y="-33867"/>
            <a:ext cx="8229600" cy="1097280"/>
          </a:xfrm>
        </p:spPr>
        <p:txBody>
          <a:bodyPr>
            <a:normAutofit/>
          </a:bodyPr>
          <a:lstStyle/>
          <a:p>
            <a:r>
              <a:rPr lang="en-GB" dirty="0"/>
              <a:t>Course objectives</a:t>
            </a:r>
            <a:endParaRPr lang="it-IT" dirty="0"/>
          </a:p>
        </p:txBody>
      </p:sp>
      <p:sp>
        <p:nvSpPr>
          <p:cNvPr id="3" name="Content Placeholder 2">
            <a:extLst>
              <a:ext uri="{FF2B5EF4-FFF2-40B4-BE49-F238E27FC236}">
                <a16:creationId xmlns:a16="http://schemas.microsoft.com/office/drawing/2014/main" id="{60BB5DE3-1243-624C-B0FF-64F8A8A4EEC1}"/>
              </a:ext>
            </a:extLst>
          </p:cNvPr>
          <p:cNvSpPr>
            <a:spLocks noGrp="1"/>
          </p:cNvSpPr>
          <p:nvPr>
            <p:ph idx="1"/>
          </p:nvPr>
        </p:nvSpPr>
        <p:spPr>
          <a:xfrm>
            <a:off x="152400" y="1371600"/>
            <a:ext cx="8763000" cy="4525963"/>
          </a:xfrm>
        </p:spPr>
        <p:txBody>
          <a:bodyPr/>
          <a:lstStyle/>
          <a:p>
            <a:r>
              <a:rPr lang="en-GB" dirty="0">
                <a:latin typeface="Calibri" panose="020F0502020204030204" pitchFamily="34" charset="0"/>
                <a:cs typeface="Calibri" panose="020F0502020204030204" pitchFamily="34" charset="0"/>
              </a:rPr>
              <a:t>The main aim of the course is to focus on how wannabe entrepreneurs and start-ups should plan, organize and manage activities in order to successfully launch their new ventures</a:t>
            </a:r>
          </a:p>
          <a:p>
            <a:r>
              <a:rPr lang="en-GB" dirty="0">
                <a:latin typeface="Calibri" panose="020F0502020204030204" pitchFamily="34" charset="0"/>
                <a:cs typeface="Calibri" panose="020F0502020204030204" pitchFamily="34" charset="0"/>
              </a:rPr>
              <a:t>After clarifying what entrepreneurship </a:t>
            </a:r>
            <a:r>
              <a:rPr lang="en-GB" i="1" dirty="0">
                <a:latin typeface="Calibri" panose="020F0502020204030204" pitchFamily="34" charset="0"/>
                <a:cs typeface="Calibri" panose="020F0502020204030204" pitchFamily="34" charset="0"/>
              </a:rPr>
              <a:t>is </a:t>
            </a:r>
            <a:r>
              <a:rPr lang="en-GB" dirty="0">
                <a:latin typeface="Calibri" panose="020F0502020204030204" pitchFamily="34" charset="0"/>
                <a:cs typeface="Calibri" panose="020F0502020204030204" pitchFamily="34" charset="0"/>
              </a:rPr>
              <a:t>(Chapter 1), the course will focus on four main topics: </a:t>
            </a:r>
          </a:p>
          <a:p>
            <a:pPr lvl="1"/>
            <a:r>
              <a:rPr lang="en-GB" dirty="0">
                <a:latin typeface="Calibri" panose="020F0502020204030204" pitchFamily="34" charset="0"/>
                <a:cs typeface="Calibri" panose="020F0502020204030204" pitchFamily="34" charset="0"/>
              </a:rPr>
              <a:t>Developing successful business ideas (Chapters 2, 3)</a:t>
            </a:r>
          </a:p>
          <a:p>
            <a:pPr lvl="1"/>
            <a:r>
              <a:rPr lang="en-GB" i="1" dirty="0">
                <a:latin typeface="Calibri" panose="020F0502020204030204" pitchFamily="34" charset="0"/>
                <a:cs typeface="Calibri" panose="020F0502020204030204" pitchFamily="34" charset="0"/>
              </a:rPr>
              <a:t>Developing a consistent business model (Slide on Business Model Canvas)</a:t>
            </a:r>
          </a:p>
          <a:p>
            <a:pPr lvl="1"/>
            <a:r>
              <a:rPr lang="en-GB" dirty="0">
                <a:latin typeface="Calibri" panose="020F0502020204030204" pitchFamily="34" charset="0"/>
                <a:cs typeface="Calibri" panose="020F0502020204030204" pitchFamily="34" charset="0"/>
              </a:rPr>
              <a:t>Writing a business plan (Chapter 6)</a:t>
            </a:r>
          </a:p>
          <a:p>
            <a:pPr lvl="1"/>
            <a:r>
              <a:rPr lang="en-GB" dirty="0">
                <a:latin typeface="Calibri" panose="020F0502020204030204" pitchFamily="34" charset="0"/>
                <a:cs typeface="Calibri" panose="020F0502020204030204" pitchFamily="34" charset="0"/>
              </a:rPr>
              <a:t>Moving from an Idea to an Entrepreneurial firm (Chapters 9, 10, 14)</a:t>
            </a:r>
          </a:p>
        </p:txBody>
      </p:sp>
    </p:spTree>
    <p:extLst>
      <p:ext uri="{BB962C8B-B14F-4D97-AF65-F5344CB8AC3E}">
        <p14:creationId xmlns:p14="http://schemas.microsoft.com/office/powerpoint/2010/main" val="3766489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8BBDA-70FA-244C-9B22-ADF1D4128EAB}"/>
              </a:ext>
            </a:extLst>
          </p:cNvPr>
          <p:cNvSpPr>
            <a:spLocks noGrp="1"/>
          </p:cNvSpPr>
          <p:nvPr>
            <p:ph type="title"/>
          </p:nvPr>
        </p:nvSpPr>
        <p:spPr>
          <a:xfrm>
            <a:off x="228600" y="393875"/>
            <a:ext cx="8229600" cy="370489"/>
          </a:xfrm>
        </p:spPr>
        <p:txBody>
          <a:bodyPr>
            <a:normAutofit fontScale="90000"/>
          </a:bodyPr>
          <a:lstStyle/>
          <a:p>
            <a:r>
              <a:rPr lang="en-GB" dirty="0"/>
              <a:t>Learning outcomes</a:t>
            </a:r>
            <a:endParaRPr lang="it-IT" dirty="0"/>
          </a:p>
        </p:txBody>
      </p:sp>
      <p:graphicFrame>
        <p:nvGraphicFramePr>
          <p:cNvPr id="4" name="Table 3">
            <a:extLst>
              <a:ext uri="{FF2B5EF4-FFF2-40B4-BE49-F238E27FC236}">
                <a16:creationId xmlns:a16="http://schemas.microsoft.com/office/drawing/2014/main" id="{E0D87A53-8955-424D-97FF-2AA5C6FDAA2E}"/>
              </a:ext>
            </a:extLst>
          </p:cNvPr>
          <p:cNvGraphicFramePr>
            <a:graphicFrameLocks noGrp="1"/>
          </p:cNvGraphicFramePr>
          <p:nvPr>
            <p:extLst>
              <p:ext uri="{D42A27DB-BD31-4B8C-83A1-F6EECF244321}">
                <p14:modId xmlns:p14="http://schemas.microsoft.com/office/powerpoint/2010/main" val="4285424802"/>
              </p:ext>
            </p:extLst>
          </p:nvPr>
        </p:nvGraphicFramePr>
        <p:xfrm>
          <a:off x="457200" y="1066800"/>
          <a:ext cx="8229600" cy="5212080"/>
        </p:xfrm>
        <a:graphic>
          <a:graphicData uri="http://schemas.openxmlformats.org/drawingml/2006/table">
            <a:tbl>
              <a:tblPr firstRow="1" firstCol="1" bandRow="1">
                <a:tableStyleId>{5C22544A-7EE6-4342-B048-85BDC9FD1C3A}</a:tableStyleId>
              </a:tblPr>
              <a:tblGrid>
                <a:gridCol w="6553200">
                  <a:extLst>
                    <a:ext uri="{9D8B030D-6E8A-4147-A177-3AD203B41FA5}">
                      <a16:colId xmlns:a16="http://schemas.microsoft.com/office/drawing/2014/main" val="3271259566"/>
                    </a:ext>
                  </a:extLst>
                </a:gridCol>
                <a:gridCol w="1676400">
                  <a:extLst>
                    <a:ext uri="{9D8B030D-6E8A-4147-A177-3AD203B41FA5}">
                      <a16:colId xmlns:a16="http://schemas.microsoft.com/office/drawing/2014/main" val="2893883105"/>
                    </a:ext>
                  </a:extLst>
                </a:gridCol>
              </a:tblGrid>
              <a:tr h="286871">
                <a:tc>
                  <a:txBody>
                    <a:bodyPr/>
                    <a:lstStyle/>
                    <a:p>
                      <a:pPr algn="just">
                        <a:spcAft>
                          <a:spcPts val="0"/>
                        </a:spcAft>
                      </a:pPr>
                      <a:r>
                        <a:rPr lang="en-GB" sz="1600" noProof="0">
                          <a:effectLst/>
                          <a:latin typeface="Calibri" panose="020F0502020204030204" pitchFamily="34" charset="0"/>
                          <a:cs typeface="Calibri" panose="020F0502020204030204" pitchFamily="34" charset="0"/>
                        </a:rPr>
                        <a:t>Course learning outcomes (CLO)</a:t>
                      </a:r>
                      <a:endParaRPr lang="en-GB" sz="1600" noProof="0">
                        <a:effectLst/>
                        <a:latin typeface="Calibri" panose="020F0502020204030204" pitchFamily="34" charset="0"/>
                        <a:ea typeface="Times New Roman" panose="02020603050405020304" pitchFamily="18" charset="0"/>
                        <a:cs typeface="Calibri" panose="020F0502020204030204" pitchFamily="34" charset="0"/>
                      </a:endParaRPr>
                    </a:p>
                  </a:txBody>
                  <a:tcPr marL="58678" marR="58678" marT="0" marB="0"/>
                </a:tc>
                <a:tc>
                  <a:txBody>
                    <a:bodyPr/>
                    <a:lstStyle/>
                    <a:p>
                      <a:pPr algn="just">
                        <a:spcAft>
                          <a:spcPts val="0"/>
                        </a:spcAft>
                      </a:pPr>
                      <a:r>
                        <a:rPr lang="en-GB" sz="1600" noProof="0">
                          <a:effectLst/>
                          <a:latin typeface="Calibri" panose="020F0502020204030204" pitchFamily="34" charset="0"/>
                          <a:cs typeface="Calibri" panose="020F0502020204030204" pitchFamily="34" charset="0"/>
                        </a:rPr>
                        <a:t>Assessment methods</a:t>
                      </a:r>
                      <a:endParaRPr lang="en-GB" sz="1600" noProof="0">
                        <a:effectLst/>
                        <a:latin typeface="Calibri" panose="020F0502020204030204" pitchFamily="34" charset="0"/>
                        <a:ea typeface="Times New Roman" panose="02020603050405020304" pitchFamily="18" charset="0"/>
                        <a:cs typeface="Calibri" panose="020F0502020204030204" pitchFamily="34" charset="0"/>
                      </a:endParaRPr>
                    </a:p>
                  </a:txBody>
                  <a:tcPr marL="58678" marR="58678" marT="0" marB="0"/>
                </a:tc>
                <a:extLst>
                  <a:ext uri="{0D108BD9-81ED-4DB2-BD59-A6C34878D82A}">
                    <a16:rowId xmlns:a16="http://schemas.microsoft.com/office/drawing/2014/main" val="2786120845"/>
                  </a:ext>
                </a:extLst>
              </a:tr>
              <a:tr h="1066800">
                <a:tc>
                  <a:txBody>
                    <a:bodyPr/>
                    <a:lstStyle/>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CLO1. KNOWLEDGE AND UNDERSTANDING. </a:t>
                      </a:r>
                    </a:p>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Students will learn the basic concepts of entrepreneurship and business model innovation, by mixing up theory and practice and by being exposed to real cases of successful start-ups.</a:t>
                      </a:r>
                    </a:p>
                  </a:txBody>
                  <a:tcPr marL="58678" marR="58678" marT="0" marB="0"/>
                </a:tc>
                <a:tc>
                  <a:txBody>
                    <a:bodyPr/>
                    <a:lstStyle/>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EXAM</a:t>
                      </a:r>
                    </a:p>
                  </a:txBody>
                  <a:tcPr marL="58678" marR="58678" marT="0" marB="0"/>
                </a:tc>
                <a:extLst>
                  <a:ext uri="{0D108BD9-81ED-4DB2-BD59-A6C34878D82A}">
                    <a16:rowId xmlns:a16="http://schemas.microsoft.com/office/drawing/2014/main" val="1392991320"/>
                  </a:ext>
                </a:extLst>
              </a:tr>
              <a:tr h="430306">
                <a:tc>
                  <a:txBody>
                    <a:bodyPr/>
                    <a:lstStyle/>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CLO2. APPLYING KNOWLEDGE AND UNDERSTANDING. </a:t>
                      </a:r>
                    </a:p>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By the end of the course, students will be able to comprehend and analyze an entrepreneurial process and to understand the main building blocks composing a business model.</a:t>
                      </a:r>
                    </a:p>
                  </a:txBody>
                  <a:tcPr marL="58678" marR="58678" marT="0" marB="0"/>
                </a:tc>
                <a:tc>
                  <a:txBody>
                    <a:bodyPr/>
                    <a:lstStyle/>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EXAM</a:t>
                      </a:r>
                    </a:p>
                  </a:txBody>
                  <a:tcPr marL="58678" marR="58678" marT="0" marB="0"/>
                </a:tc>
                <a:extLst>
                  <a:ext uri="{0D108BD9-81ED-4DB2-BD59-A6C34878D82A}">
                    <a16:rowId xmlns:a16="http://schemas.microsoft.com/office/drawing/2014/main" val="3243079526"/>
                  </a:ext>
                </a:extLst>
              </a:tr>
              <a:tr h="717176">
                <a:tc>
                  <a:txBody>
                    <a:bodyPr/>
                    <a:lstStyle/>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CLO3. MAKING JUDGMENTS. </a:t>
                      </a:r>
                    </a:p>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By the end of the course, students will become sophisticated analyzers of start-up firms able to articulate their own opinions on the consistency of a business model. </a:t>
                      </a:r>
                    </a:p>
                  </a:txBody>
                  <a:tcPr marL="58678" marR="58678" marT="0" marB="0"/>
                </a:tc>
                <a:tc>
                  <a:txBody>
                    <a:bodyPr/>
                    <a:lstStyle/>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WORK GROUP</a:t>
                      </a:r>
                    </a:p>
                  </a:txBody>
                  <a:tcPr marL="58678" marR="58678" marT="0" marB="0"/>
                </a:tc>
                <a:extLst>
                  <a:ext uri="{0D108BD9-81ED-4DB2-BD59-A6C34878D82A}">
                    <a16:rowId xmlns:a16="http://schemas.microsoft.com/office/drawing/2014/main" val="2235519769"/>
                  </a:ext>
                </a:extLst>
              </a:tr>
              <a:tr h="573741">
                <a:tc>
                  <a:txBody>
                    <a:bodyPr/>
                    <a:lstStyle/>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CLO4. COMMUNICATION SKILLS. </a:t>
                      </a:r>
                    </a:p>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By the end of the course, students will be able to describe and criticize a business model and to pitch and entrepreneurial idea of their own.</a:t>
                      </a:r>
                    </a:p>
                  </a:txBody>
                  <a:tcPr marL="58678" marR="58678" marT="0" marB="0"/>
                </a:tc>
                <a:tc>
                  <a:txBody>
                    <a:bodyPr/>
                    <a:lstStyle/>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WORK GROUP</a:t>
                      </a:r>
                    </a:p>
                  </a:txBody>
                  <a:tcPr marL="58678" marR="58678" marT="0" marB="0"/>
                </a:tc>
                <a:extLst>
                  <a:ext uri="{0D108BD9-81ED-4DB2-BD59-A6C34878D82A}">
                    <a16:rowId xmlns:a16="http://schemas.microsoft.com/office/drawing/2014/main" val="1750648978"/>
                  </a:ext>
                </a:extLst>
              </a:tr>
              <a:tr h="573741">
                <a:tc>
                  <a:txBody>
                    <a:bodyPr/>
                    <a:lstStyle/>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CLO5. LEARNING SKILLS. </a:t>
                      </a:r>
                    </a:p>
                    <a:p>
                      <a:pPr>
                        <a:spcAft>
                          <a:spcPts val="0"/>
                        </a:spcAft>
                      </a:pPr>
                      <a:r>
                        <a:rPr lang="en-GB" sz="1600" noProof="0">
                          <a:effectLst/>
                          <a:latin typeface="Calibri" panose="020F0502020204030204" pitchFamily="34" charset="0"/>
                          <a:ea typeface="Times New Roman" panose="02020603050405020304" pitchFamily="18" charset="0"/>
                          <a:cs typeface="Calibri" panose="020F0502020204030204" pitchFamily="34" charset="0"/>
                        </a:rPr>
                        <a:t>By the end of the course, students will have developed critical thinking abilities which are essential to the understanding of more complex texts and issues. </a:t>
                      </a:r>
                    </a:p>
                  </a:txBody>
                  <a:tcPr marL="58678" marR="58678" marT="0" marB="0"/>
                </a:tc>
                <a:tc>
                  <a:txBody>
                    <a:bodyPr/>
                    <a:lstStyle/>
                    <a:p>
                      <a:pPr>
                        <a:spcAft>
                          <a:spcPts val="0"/>
                        </a:spcAft>
                      </a:pPr>
                      <a:r>
                        <a:rPr lang="en-GB" sz="1600" noProof="0" dirty="0">
                          <a:effectLst/>
                          <a:latin typeface="Calibri" panose="020F0502020204030204" pitchFamily="34" charset="0"/>
                          <a:ea typeface="Times New Roman" panose="02020603050405020304" pitchFamily="18" charset="0"/>
                          <a:cs typeface="Calibri" panose="020F0502020204030204" pitchFamily="34" charset="0"/>
                        </a:rPr>
                        <a:t>EXAM AND WORK GROUP</a:t>
                      </a:r>
                    </a:p>
                  </a:txBody>
                  <a:tcPr marL="58678" marR="58678" marT="0" marB="0"/>
                </a:tc>
                <a:extLst>
                  <a:ext uri="{0D108BD9-81ED-4DB2-BD59-A6C34878D82A}">
                    <a16:rowId xmlns:a16="http://schemas.microsoft.com/office/drawing/2014/main" val="388852237"/>
                  </a:ext>
                </a:extLst>
              </a:tr>
            </a:tbl>
          </a:graphicData>
        </a:graphic>
      </p:graphicFrame>
    </p:spTree>
    <p:extLst>
      <p:ext uri="{BB962C8B-B14F-4D97-AF65-F5344CB8AC3E}">
        <p14:creationId xmlns:p14="http://schemas.microsoft.com/office/powerpoint/2010/main" val="1508294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 of the course, Moodle structure</a:t>
            </a:r>
          </a:p>
        </p:txBody>
      </p:sp>
      <p:sp>
        <p:nvSpPr>
          <p:cNvPr id="3" name="Content Placeholder 2"/>
          <p:cNvSpPr>
            <a:spLocks noGrp="1"/>
          </p:cNvSpPr>
          <p:nvPr>
            <p:ph idx="1"/>
          </p:nvPr>
        </p:nvSpPr>
        <p:spPr/>
        <p:txBody>
          <a:bodyPr/>
          <a:lstStyle/>
          <a:p>
            <a:r>
              <a:rPr lang="en-GB" dirty="0"/>
              <a:t>You can find it in </a:t>
            </a:r>
            <a:r>
              <a:rPr lang="en-GB" dirty="0">
                <a:hlinkClick r:id="rId2"/>
              </a:rPr>
              <a:t>Moodle</a:t>
            </a:r>
            <a:endParaRPr lang="en-GB" dirty="0"/>
          </a:p>
          <a:p>
            <a:r>
              <a:rPr lang="en-GB" dirty="0"/>
              <a:t>Could be subject to changes according to guests’ availability. All modifications will be communicated through the Moodle platform (but you must be «enrolled» in the course to receive updates. </a:t>
            </a:r>
            <a:r>
              <a:rPr lang="en-GB" b="1" dirty="0"/>
              <a:t>So, do it asap</a:t>
            </a:r>
            <a:r>
              <a:rPr lang="en-GB" dirty="0"/>
              <a:t>). </a:t>
            </a:r>
          </a:p>
          <a:p>
            <a:r>
              <a:rPr lang="en-GB" dirty="0"/>
              <a:t>Feel free to suggest new </a:t>
            </a:r>
            <a:r>
              <a:rPr lang="en-GB" b="1" dirty="0"/>
              <a:t>readings</a:t>
            </a:r>
            <a:r>
              <a:rPr lang="en-GB" dirty="0"/>
              <a:t> to share</a:t>
            </a:r>
          </a:p>
          <a:p>
            <a:r>
              <a:rPr lang="en-GB" dirty="0"/>
              <a:t>Feel free to suggest new </a:t>
            </a:r>
            <a:r>
              <a:rPr lang="en-GB" b="1" dirty="0"/>
              <a:t>guests</a:t>
            </a:r>
            <a:r>
              <a:rPr lang="en-GB" dirty="0"/>
              <a:t> to invite to class</a:t>
            </a:r>
          </a:p>
          <a:p>
            <a:endParaRPr lang="en-GB" dirty="0"/>
          </a:p>
        </p:txBody>
      </p:sp>
    </p:spTree>
    <p:extLst>
      <p:ext uri="{BB962C8B-B14F-4D97-AF65-F5344CB8AC3E}">
        <p14:creationId xmlns:p14="http://schemas.microsoft.com/office/powerpoint/2010/main" val="2348356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descr="Tommaso Pedicchio (pedicchio) - Profile | Pinterest">
            <a:extLst>
              <a:ext uri="{FF2B5EF4-FFF2-40B4-BE49-F238E27FC236}">
                <a16:creationId xmlns:a16="http://schemas.microsoft.com/office/drawing/2014/main" id="{0A573E3B-3D81-7735-5670-E81926F4EF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7375" y="1416792"/>
            <a:ext cx="2146119" cy="214611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2658228A-B9D7-3146-8318-DBBAA68CDF1C}"/>
              </a:ext>
            </a:extLst>
          </p:cNvPr>
          <p:cNvSpPr>
            <a:spLocks noGrp="1"/>
          </p:cNvSpPr>
          <p:nvPr>
            <p:ph type="title"/>
          </p:nvPr>
        </p:nvSpPr>
        <p:spPr>
          <a:xfrm>
            <a:off x="111155" y="0"/>
            <a:ext cx="8138869" cy="573746"/>
          </a:xfrm>
        </p:spPr>
        <p:txBody>
          <a:bodyPr/>
          <a:lstStyle/>
          <a:p>
            <a:r>
              <a:rPr lang="en-GB" dirty="0"/>
              <a:t>Our guests</a:t>
            </a:r>
          </a:p>
        </p:txBody>
      </p:sp>
      <p:pic>
        <p:nvPicPr>
          <p:cNvPr id="1030" name="Picture 6" descr="Daniele Angeli - Founder &amp; CEO - MOLO17 - Since Tomorrow | LinkedIn">
            <a:extLst>
              <a:ext uri="{FF2B5EF4-FFF2-40B4-BE49-F238E27FC236}">
                <a16:creationId xmlns:a16="http://schemas.microsoft.com/office/drawing/2014/main" id="{ACF535ED-ACE4-2D45-B927-E3664E768B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156" y="4165600"/>
            <a:ext cx="2336800" cy="23368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B Heroes 3 | La startup Vitesy si presenta - YouTube">
            <a:extLst>
              <a:ext uri="{FF2B5EF4-FFF2-40B4-BE49-F238E27FC236}">
                <a16:creationId xmlns:a16="http://schemas.microsoft.com/office/drawing/2014/main" id="{0DFAF95E-56AB-D043-A6BF-69E059C5BD8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4456" t="7407" r="41557" b="13195"/>
          <a:stretch/>
        </p:blipFill>
        <p:spPr bwMode="auto">
          <a:xfrm>
            <a:off x="1600200" y="697983"/>
            <a:ext cx="1959731" cy="257512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iovanni Spinelli - CEO and Co-founder - Inflead | LinkedIn">
            <a:extLst>
              <a:ext uri="{FF2B5EF4-FFF2-40B4-BE49-F238E27FC236}">
                <a16:creationId xmlns:a16="http://schemas.microsoft.com/office/drawing/2014/main" id="{87592D3D-9634-6946-9BEE-AAC3D7B5FD8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48110" y="3708400"/>
            <a:ext cx="2540000" cy="2540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18B1B20-A7DF-1E40-8F96-2DE5A5992ABB}"/>
              </a:ext>
            </a:extLst>
          </p:cNvPr>
          <p:cNvSpPr txBox="1"/>
          <p:nvPr/>
        </p:nvSpPr>
        <p:spPr>
          <a:xfrm rot="5400000">
            <a:off x="1469672" y="5336086"/>
            <a:ext cx="2336800" cy="400110"/>
          </a:xfrm>
          <a:prstGeom prst="rect">
            <a:avLst/>
          </a:prstGeom>
          <a:noFill/>
        </p:spPr>
        <p:txBody>
          <a:bodyPr wrap="square" rtlCol="0">
            <a:spAutoFit/>
          </a:bodyPr>
          <a:lstStyle/>
          <a:p>
            <a:r>
              <a:rPr lang="en-GB" sz="2000" dirty="0"/>
              <a:t>Daniele </a:t>
            </a:r>
            <a:r>
              <a:rPr lang="en-GB" sz="2000" dirty="0" err="1"/>
              <a:t>Angeli</a:t>
            </a:r>
            <a:endParaRPr lang="en-GB" sz="2000" dirty="0"/>
          </a:p>
        </p:txBody>
      </p:sp>
      <p:sp>
        <p:nvSpPr>
          <p:cNvPr id="11" name="TextBox 10">
            <a:extLst>
              <a:ext uri="{FF2B5EF4-FFF2-40B4-BE49-F238E27FC236}">
                <a16:creationId xmlns:a16="http://schemas.microsoft.com/office/drawing/2014/main" id="{15D93389-2461-EE4A-A62D-0E4C77654950}"/>
              </a:ext>
            </a:extLst>
          </p:cNvPr>
          <p:cNvSpPr txBox="1"/>
          <p:nvPr/>
        </p:nvSpPr>
        <p:spPr>
          <a:xfrm>
            <a:off x="2152327" y="304800"/>
            <a:ext cx="1616842" cy="400110"/>
          </a:xfrm>
          <a:prstGeom prst="rect">
            <a:avLst/>
          </a:prstGeom>
          <a:noFill/>
        </p:spPr>
        <p:txBody>
          <a:bodyPr wrap="square" rtlCol="0">
            <a:spAutoFit/>
          </a:bodyPr>
          <a:lstStyle/>
          <a:p>
            <a:r>
              <a:rPr lang="en-GB" sz="2000" dirty="0"/>
              <a:t>Paolo </a:t>
            </a:r>
            <a:r>
              <a:rPr lang="en-GB" sz="2000" dirty="0" err="1"/>
              <a:t>Ganis</a:t>
            </a:r>
            <a:endParaRPr lang="en-GB" sz="2000" dirty="0"/>
          </a:p>
        </p:txBody>
      </p:sp>
      <p:sp>
        <p:nvSpPr>
          <p:cNvPr id="13" name="TextBox 12">
            <a:extLst>
              <a:ext uri="{FF2B5EF4-FFF2-40B4-BE49-F238E27FC236}">
                <a16:creationId xmlns:a16="http://schemas.microsoft.com/office/drawing/2014/main" id="{1037336C-2680-BB47-9005-1849B346323F}"/>
              </a:ext>
            </a:extLst>
          </p:cNvPr>
          <p:cNvSpPr txBox="1"/>
          <p:nvPr/>
        </p:nvSpPr>
        <p:spPr>
          <a:xfrm rot="16200000">
            <a:off x="2079655" y="4629382"/>
            <a:ext cx="2336800" cy="400110"/>
          </a:xfrm>
          <a:prstGeom prst="rect">
            <a:avLst/>
          </a:prstGeom>
          <a:noFill/>
        </p:spPr>
        <p:txBody>
          <a:bodyPr wrap="square" rtlCol="0">
            <a:spAutoFit/>
          </a:bodyPr>
          <a:lstStyle/>
          <a:p>
            <a:r>
              <a:rPr lang="en-GB" sz="2000" dirty="0"/>
              <a:t>Giovanni Spinelli</a:t>
            </a:r>
          </a:p>
        </p:txBody>
      </p:sp>
      <p:pic>
        <p:nvPicPr>
          <p:cNvPr id="1036" name="Picture 12" descr="Inflead - Home">
            <a:extLst>
              <a:ext uri="{FF2B5EF4-FFF2-40B4-BE49-F238E27FC236}">
                <a16:creationId xmlns:a16="http://schemas.microsoft.com/office/drawing/2014/main" id="{8D86CC6F-391F-8640-9CAE-7181F378C3F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48110" y="5769104"/>
            <a:ext cx="2133600" cy="457465"/>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99C9B8ED-396C-E94C-9224-2263096636EF}"/>
              </a:ext>
            </a:extLst>
          </p:cNvPr>
          <p:cNvSpPr txBox="1"/>
          <p:nvPr/>
        </p:nvSpPr>
        <p:spPr>
          <a:xfrm>
            <a:off x="3581400" y="898788"/>
            <a:ext cx="2658068" cy="400110"/>
          </a:xfrm>
          <a:prstGeom prst="rect">
            <a:avLst/>
          </a:prstGeom>
          <a:noFill/>
        </p:spPr>
        <p:txBody>
          <a:bodyPr wrap="square" rtlCol="0">
            <a:spAutoFit/>
          </a:bodyPr>
          <a:lstStyle/>
          <a:p>
            <a:r>
              <a:rPr lang="en-GB" sz="2000" dirty="0"/>
              <a:t>Tommaso </a:t>
            </a:r>
            <a:r>
              <a:rPr lang="en-GB" sz="2000" dirty="0" err="1"/>
              <a:t>Pedicchio</a:t>
            </a:r>
            <a:endParaRPr lang="en-GB" sz="2000" dirty="0"/>
          </a:p>
        </p:txBody>
      </p:sp>
      <p:sp>
        <p:nvSpPr>
          <p:cNvPr id="17" name="TextBox 16">
            <a:extLst>
              <a:ext uri="{FF2B5EF4-FFF2-40B4-BE49-F238E27FC236}">
                <a16:creationId xmlns:a16="http://schemas.microsoft.com/office/drawing/2014/main" id="{F1E6C04B-AEC7-644D-B67F-9A2BC4D57D5A}"/>
              </a:ext>
            </a:extLst>
          </p:cNvPr>
          <p:cNvSpPr txBox="1"/>
          <p:nvPr/>
        </p:nvSpPr>
        <p:spPr>
          <a:xfrm>
            <a:off x="6564243" y="6324309"/>
            <a:ext cx="2336800" cy="400110"/>
          </a:xfrm>
          <a:prstGeom prst="rect">
            <a:avLst/>
          </a:prstGeom>
          <a:noFill/>
        </p:spPr>
        <p:txBody>
          <a:bodyPr wrap="square" rtlCol="0">
            <a:spAutoFit/>
          </a:bodyPr>
          <a:lstStyle/>
          <a:p>
            <a:r>
              <a:rPr lang="en-GB" sz="2000" dirty="0"/>
              <a:t>Andrea Virgilio</a:t>
            </a:r>
          </a:p>
        </p:txBody>
      </p:sp>
      <p:pic>
        <p:nvPicPr>
          <p:cNvPr id="3" name="Picture 2" descr="Profile photo of Andrea Virgilio">
            <a:extLst>
              <a:ext uri="{FF2B5EF4-FFF2-40B4-BE49-F238E27FC236}">
                <a16:creationId xmlns:a16="http://schemas.microsoft.com/office/drawing/2014/main" id="{4BA49D0A-4A59-F245-AF66-FAE33270C1A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24600" y="3721652"/>
            <a:ext cx="2540000" cy="25400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Siamo Beliven, siamo gli Happy coders: ecco perché - Beliven Blog">
            <a:extLst>
              <a:ext uri="{FF2B5EF4-FFF2-40B4-BE49-F238E27FC236}">
                <a16:creationId xmlns:a16="http://schemas.microsoft.com/office/drawing/2014/main" id="{68275429-3485-9FCA-0A57-B72C89B06ED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35234" y="5562600"/>
            <a:ext cx="1697409" cy="723244"/>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Seri Pervas – Italian Spirits">
            <a:extLst>
              <a:ext uri="{FF2B5EF4-FFF2-40B4-BE49-F238E27FC236}">
                <a16:creationId xmlns:a16="http://schemas.microsoft.com/office/drawing/2014/main" id="{0EF0D3CD-AE3E-659C-8691-17EDB067EDD4}"/>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13063" t="2652" r="14398"/>
          <a:stretch/>
        </p:blipFill>
        <p:spPr bwMode="auto">
          <a:xfrm>
            <a:off x="5585843" y="2934356"/>
            <a:ext cx="1077843" cy="723244"/>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Vitesy - Smart and sustainable air purifiers">
            <a:extLst>
              <a:ext uri="{FF2B5EF4-FFF2-40B4-BE49-F238E27FC236}">
                <a16:creationId xmlns:a16="http://schemas.microsoft.com/office/drawing/2014/main" id="{CFDF2AFB-1D5D-AB83-BEBA-ABF3D499B941}"/>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86453" y="2822635"/>
            <a:ext cx="1633707" cy="41750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Stefano L.">
            <a:extLst>
              <a:ext uri="{FF2B5EF4-FFF2-40B4-BE49-F238E27FC236}">
                <a16:creationId xmlns:a16="http://schemas.microsoft.com/office/drawing/2014/main" id="{5E5CA17B-E18F-52AC-3910-F9940CFA02C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736751" y="1136926"/>
            <a:ext cx="2336800" cy="23368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1059ABF8-7F2C-1CE8-DD4D-C8AC25B0B482}"/>
              </a:ext>
            </a:extLst>
          </p:cNvPr>
          <p:cNvSpPr txBox="1"/>
          <p:nvPr/>
        </p:nvSpPr>
        <p:spPr>
          <a:xfrm>
            <a:off x="6736750" y="717584"/>
            <a:ext cx="2263735" cy="400110"/>
          </a:xfrm>
          <a:prstGeom prst="rect">
            <a:avLst/>
          </a:prstGeom>
          <a:noFill/>
        </p:spPr>
        <p:txBody>
          <a:bodyPr wrap="square" rtlCol="0">
            <a:spAutoFit/>
          </a:bodyPr>
          <a:lstStyle/>
          <a:p>
            <a:pPr algn="ctr"/>
            <a:r>
              <a:rPr lang="en-GB" sz="2000" dirty="0"/>
              <a:t>Stefano </a:t>
            </a:r>
            <a:r>
              <a:rPr lang="en-GB" sz="2000" dirty="0" err="1"/>
              <a:t>Luperto</a:t>
            </a:r>
            <a:endParaRPr lang="en-GB" sz="2000" dirty="0"/>
          </a:p>
        </p:txBody>
      </p:sp>
      <p:pic>
        <p:nvPicPr>
          <p:cNvPr id="1028" name="Picture 4" descr="SINTESI - La Digital Gym powered by AKUIS">
            <a:extLst>
              <a:ext uri="{FF2B5EF4-FFF2-40B4-BE49-F238E27FC236}">
                <a16:creationId xmlns:a16="http://schemas.microsoft.com/office/drawing/2014/main" id="{1D3357F6-8193-BA40-50CF-9764B30302D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94799" y="2979623"/>
            <a:ext cx="1633708" cy="513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4251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DED11-1AD9-8944-9258-0BF3EAF40623}"/>
              </a:ext>
            </a:extLst>
          </p:cNvPr>
          <p:cNvSpPr>
            <a:spLocks noGrp="1"/>
          </p:cNvSpPr>
          <p:nvPr>
            <p:ph type="title"/>
          </p:nvPr>
        </p:nvSpPr>
        <p:spPr>
          <a:xfrm>
            <a:off x="457200" y="215372"/>
            <a:ext cx="8229600" cy="851428"/>
          </a:xfrm>
        </p:spPr>
        <p:txBody>
          <a:bodyPr/>
          <a:lstStyle/>
          <a:p>
            <a:r>
              <a:rPr lang="en-GB" dirty="0"/>
              <a:t>Our speakers</a:t>
            </a:r>
          </a:p>
        </p:txBody>
      </p:sp>
      <p:pic>
        <p:nvPicPr>
          <p:cNvPr id="2050" name="Picture 2" descr="Ales Pustovrh - Crunchbase Person Profile">
            <a:extLst>
              <a:ext uri="{FF2B5EF4-FFF2-40B4-BE49-F238E27FC236}">
                <a16:creationId xmlns:a16="http://schemas.microsoft.com/office/drawing/2014/main" id="{48D1DEF7-40C1-F442-A97B-5314B3E174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333434"/>
            <a:ext cx="2286000" cy="2286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397197BD-2640-3348-952F-69C15B5195A4}"/>
              </a:ext>
            </a:extLst>
          </p:cNvPr>
          <p:cNvSpPr txBox="1"/>
          <p:nvPr/>
        </p:nvSpPr>
        <p:spPr>
          <a:xfrm>
            <a:off x="1828800" y="3702522"/>
            <a:ext cx="2336800" cy="400110"/>
          </a:xfrm>
          <a:prstGeom prst="rect">
            <a:avLst/>
          </a:prstGeom>
          <a:noFill/>
        </p:spPr>
        <p:txBody>
          <a:bodyPr wrap="square" rtlCol="0">
            <a:spAutoFit/>
          </a:bodyPr>
          <a:lstStyle/>
          <a:p>
            <a:pPr algn="ctr"/>
            <a:r>
              <a:rPr lang="en-GB" sz="2000" dirty="0" err="1"/>
              <a:t>Aleš</a:t>
            </a:r>
            <a:r>
              <a:rPr lang="en-GB" sz="2000" dirty="0"/>
              <a:t> </a:t>
            </a:r>
            <a:r>
              <a:rPr lang="en-GB" sz="2000" dirty="0" err="1"/>
              <a:t>Pustovrh</a:t>
            </a:r>
            <a:endParaRPr lang="en-GB" sz="2000" dirty="0"/>
          </a:p>
        </p:txBody>
      </p:sp>
      <p:pic>
        <p:nvPicPr>
          <p:cNvPr id="2052" name="Picture 4" descr="Aleš Pustovrh&amp;#39;s email &amp;amp; phone | Fil Rouge Capital&amp;#39;s Partner email">
            <a:extLst>
              <a:ext uri="{FF2B5EF4-FFF2-40B4-BE49-F238E27FC236}">
                <a16:creationId xmlns:a16="http://schemas.microsoft.com/office/drawing/2014/main" id="{60A85CE6-8929-A34C-AC50-9743B3BA96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6378" y="4102632"/>
            <a:ext cx="1919438" cy="1919438"/>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arlo Asquini - Consigliere delegato - ACBGroup SpA | LinkedIn">
            <a:extLst>
              <a:ext uri="{FF2B5EF4-FFF2-40B4-BE49-F238E27FC236}">
                <a16:creationId xmlns:a16="http://schemas.microsoft.com/office/drawing/2014/main" id="{16FB5E5B-2F18-2742-AE78-0BBB61C49CC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78402" y="1641567"/>
            <a:ext cx="2128822" cy="212882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7539A648-9786-EF4C-AB04-2E85192972F8}"/>
              </a:ext>
            </a:extLst>
          </p:cNvPr>
          <p:cNvSpPr txBox="1"/>
          <p:nvPr/>
        </p:nvSpPr>
        <p:spPr>
          <a:xfrm>
            <a:off x="4935897" y="3854843"/>
            <a:ext cx="2336800" cy="400110"/>
          </a:xfrm>
          <a:prstGeom prst="rect">
            <a:avLst/>
          </a:prstGeom>
          <a:noFill/>
        </p:spPr>
        <p:txBody>
          <a:bodyPr wrap="square" rtlCol="0">
            <a:spAutoFit/>
          </a:bodyPr>
          <a:lstStyle/>
          <a:p>
            <a:pPr algn="ctr"/>
            <a:r>
              <a:rPr lang="en-GB" sz="2000" dirty="0"/>
              <a:t>Carlo </a:t>
            </a:r>
            <a:r>
              <a:rPr lang="en-GB" sz="2000" dirty="0" err="1"/>
              <a:t>Asquini</a:t>
            </a:r>
            <a:endParaRPr lang="en-GB" sz="2000" dirty="0"/>
          </a:p>
        </p:txBody>
      </p:sp>
      <p:pic>
        <p:nvPicPr>
          <p:cNvPr id="2056" name="Picture 8" descr="Business Angel: chi sono e come trovarli? | it's campus | 2021">
            <a:extLst>
              <a:ext uri="{FF2B5EF4-FFF2-40B4-BE49-F238E27FC236}">
                <a16:creationId xmlns:a16="http://schemas.microsoft.com/office/drawing/2014/main" id="{0318E2D9-3C16-A24C-BBE0-3AC93F67CE6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4682" y="4311698"/>
            <a:ext cx="3274448" cy="1637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8438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8BC61-399A-B348-85F0-4DB2A937A1A1}"/>
              </a:ext>
            </a:extLst>
          </p:cNvPr>
          <p:cNvSpPr>
            <a:spLocks noGrp="1"/>
          </p:cNvSpPr>
          <p:nvPr>
            <p:ph type="title"/>
          </p:nvPr>
        </p:nvSpPr>
        <p:spPr/>
        <p:txBody>
          <a:bodyPr/>
          <a:lstStyle/>
          <a:p>
            <a:r>
              <a:rPr lang="en-GB" dirty="0"/>
              <a:t>THE CO-LECTURERS OF THIS COURSE</a:t>
            </a:r>
          </a:p>
        </p:txBody>
      </p:sp>
      <p:pic>
        <p:nvPicPr>
          <p:cNvPr id="4" name="Picture 4" descr="Marco Balzano">
            <a:extLst>
              <a:ext uri="{FF2B5EF4-FFF2-40B4-BE49-F238E27FC236}">
                <a16:creationId xmlns:a16="http://schemas.microsoft.com/office/drawing/2014/main" id="{AF59E8CD-493C-D740-8641-A59868BFF8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2209800"/>
            <a:ext cx="1507464" cy="150746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DCA9F0F-9ADD-3D49-A471-F9D9583DB2E8}"/>
              </a:ext>
            </a:extLst>
          </p:cNvPr>
          <p:cNvSpPr txBox="1"/>
          <p:nvPr/>
        </p:nvSpPr>
        <p:spPr>
          <a:xfrm>
            <a:off x="6172199" y="3852432"/>
            <a:ext cx="1507465" cy="1477328"/>
          </a:xfrm>
          <a:prstGeom prst="rect">
            <a:avLst/>
          </a:prstGeom>
          <a:noFill/>
        </p:spPr>
        <p:txBody>
          <a:bodyPr wrap="square" rtlCol="0">
            <a:spAutoFit/>
          </a:bodyPr>
          <a:lstStyle/>
          <a:p>
            <a:pPr algn="ctr"/>
            <a:r>
              <a:rPr lang="en-GB" dirty="0"/>
              <a:t>MARCO</a:t>
            </a:r>
          </a:p>
          <a:p>
            <a:pPr algn="ctr"/>
            <a:r>
              <a:rPr lang="en-GB" dirty="0"/>
              <a:t>BALZANO</a:t>
            </a:r>
          </a:p>
          <a:p>
            <a:pPr algn="ctr"/>
            <a:r>
              <a:rPr lang="en-GB" dirty="0"/>
              <a:t>(Ch. 14 entrepreneurial growth)</a:t>
            </a:r>
          </a:p>
        </p:txBody>
      </p:sp>
      <p:pic>
        <p:nvPicPr>
          <p:cNvPr id="6" name="Picture 6" descr="Grazia Garlatti Costa">
            <a:extLst>
              <a:ext uri="{FF2B5EF4-FFF2-40B4-BE49-F238E27FC236}">
                <a16:creationId xmlns:a16="http://schemas.microsoft.com/office/drawing/2014/main" id="{1D3A5E00-1543-184B-9CAB-BE5B76F1B1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8268" y="2191732"/>
            <a:ext cx="1507464" cy="150746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079BCB59-C09D-B045-A193-4AAC9250DD4F}"/>
              </a:ext>
            </a:extLst>
          </p:cNvPr>
          <p:cNvSpPr txBox="1"/>
          <p:nvPr/>
        </p:nvSpPr>
        <p:spPr>
          <a:xfrm>
            <a:off x="3818268" y="3834364"/>
            <a:ext cx="1507465" cy="2031325"/>
          </a:xfrm>
          <a:prstGeom prst="rect">
            <a:avLst/>
          </a:prstGeom>
          <a:noFill/>
        </p:spPr>
        <p:txBody>
          <a:bodyPr wrap="square" rtlCol="0">
            <a:spAutoFit/>
          </a:bodyPr>
          <a:lstStyle/>
          <a:p>
            <a:pPr algn="ctr"/>
            <a:r>
              <a:rPr lang="en-GB" dirty="0"/>
              <a:t>GRAZIA</a:t>
            </a:r>
          </a:p>
          <a:p>
            <a:pPr algn="ctr"/>
            <a:r>
              <a:rPr lang="en-GB" dirty="0"/>
              <a:t>GARLATTI COSTA</a:t>
            </a:r>
          </a:p>
          <a:p>
            <a:pPr algn="ctr"/>
            <a:r>
              <a:rPr lang="en-GB" dirty="0"/>
              <a:t>(Ch.9 Building the New Venture Team)</a:t>
            </a:r>
          </a:p>
        </p:txBody>
      </p:sp>
      <p:sp>
        <p:nvSpPr>
          <p:cNvPr id="9" name="TextBox 8">
            <a:extLst>
              <a:ext uri="{FF2B5EF4-FFF2-40B4-BE49-F238E27FC236}">
                <a16:creationId xmlns:a16="http://schemas.microsoft.com/office/drawing/2014/main" id="{2F36FB47-7D49-4141-A097-6D98D545AE5A}"/>
              </a:ext>
            </a:extLst>
          </p:cNvPr>
          <p:cNvSpPr txBox="1"/>
          <p:nvPr/>
        </p:nvSpPr>
        <p:spPr>
          <a:xfrm>
            <a:off x="1433699" y="3870488"/>
            <a:ext cx="1636577" cy="1477328"/>
          </a:xfrm>
          <a:prstGeom prst="rect">
            <a:avLst/>
          </a:prstGeom>
          <a:noFill/>
        </p:spPr>
        <p:txBody>
          <a:bodyPr wrap="square" rtlCol="0">
            <a:spAutoFit/>
          </a:bodyPr>
          <a:lstStyle/>
          <a:p>
            <a:pPr algn="ctr"/>
            <a:r>
              <a:rPr lang="en-GB" dirty="0"/>
              <a:t>CHIARA MARINELLI</a:t>
            </a:r>
          </a:p>
          <a:p>
            <a:pPr algn="ctr"/>
            <a:r>
              <a:rPr lang="en-GB" dirty="0"/>
              <a:t>(Business Model Canvas LAB)</a:t>
            </a:r>
          </a:p>
        </p:txBody>
      </p:sp>
      <p:pic>
        <p:nvPicPr>
          <p:cNvPr id="2050" name="Picture 2" descr="Chiara MARINELLI | PhD Student | Doctor of Philosophy ...">
            <a:extLst>
              <a:ext uri="{FF2B5EF4-FFF2-40B4-BE49-F238E27FC236}">
                <a16:creationId xmlns:a16="http://schemas.microsoft.com/office/drawing/2014/main" id="{99D6B907-7F0C-87A2-27B0-C43A4B150D7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5886" r="18919"/>
          <a:stretch/>
        </p:blipFill>
        <p:spPr bwMode="auto">
          <a:xfrm>
            <a:off x="1630744" y="2167672"/>
            <a:ext cx="1439532" cy="15315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3350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561DB-7B4F-DA45-95B0-5F8BC289A5AD}"/>
              </a:ext>
            </a:extLst>
          </p:cNvPr>
          <p:cNvSpPr>
            <a:spLocks noGrp="1"/>
          </p:cNvSpPr>
          <p:nvPr>
            <p:ph type="title"/>
          </p:nvPr>
        </p:nvSpPr>
        <p:spPr/>
        <p:txBody>
          <a:bodyPr>
            <a:normAutofit/>
          </a:bodyPr>
          <a:lstStyle/>
          <a:p>
            <a:r>
              <a:rPr lang="en-GB" dirty="0"/>
              <a:t>Individual work, group work and assessment (</a:t>
            </a:r>
            <a:r>
              <a:rPr lang="en-GB" u="sng" dirty="0"/>
              <a:t>attending students only</a:t>
            </a:r>
            <a:r>
              <a:rPr lang="en-GB" dirty="0"/>
              <a:t>)</a:t>
            </a:r>
            <a:endParaRPr lang="it-IT" dirty="0"/>
          </a:p>
        </p:txBody>
      </p:sp>
      <p:graphicFrame>
        <p:nvGraphicFramePr>
          <p:cNvPr id="4" name="Table 3">
            <a:extLst>
              <a:ext uri="{FF2B5EF4-FFF2-40B4-BE49-F238E27FC236}">
                <a16:creationId xmlns:a16="http://schemas.microsoft.com/office/drawing/2014/main" id="{A0847130-C8E9-BE40-B901-2EAF5AE726B9}"/>
              </a:ext>
            </a:extLst>
          </p:cNvPr>
          <p:cNvGraphicFramePr>
            <a:graphicFrameLocks noGrp="1"/>
          </p:cNvGraphicFramePr>
          <p:nvPr>
            <p:extLst>
              <p:ext uri="{D42A27DB-BD31-4B8C-83A1-F6EECF244321}">
                <p14:modId xmlns:p14="http://schemas.microsoft.com/office/powerpoint/2010/main" val="3593739975"/>
              </p:ext>
            </p:extLst>
          </p:nvPr>
        </p:nvGraphicFramePr>
        <p:xfrm>
          <a:off x="1600200" y="1905000"/>
          <a:ext cx="5814508" cy="1418265"/>
        </p:xfrm>
        <a:graphic>
          <a:graphicData uri="http://schemas.openxmlformats.org/drawingml/2006/table">
            <a:tbl>
              <a:tblPr>
                <a:tableStyleId>{5C22544A-7EE6-4342-B048-85BDC9FD1C3A}</a:tableStyleId>
              </a:tblPr>
              <a:tblGrid>
                <a:gridCol w="4351281">
                  <a:extLst>
                    <a:ext uri="{9D8B030D-6E8A-4147-A177-3AD203B41FA5}">
                      <a16:colId xmlns:a16="http://schemas.microsoft.com/office/drawing/2014/main" val="1650414254"/>
                    </a:ext>
                  </a:extLst>
                </a:gridCol>
                <a:gridCol w="1463227">
                  <a:extLst>
                    <a:ext uri="{9D8B030D-6E8A-4147-A177-3AD203B41FA5}">
                      <a16:colId xmlns:a16="http://schemas.microsoft.com/office/drawing/2014/main" val="1843416384"/>
                    </a:ext>
                  </a:extLst>
                </a:gridCol>
              </a:tblGrid>
              <a:tr h="355869">
                <a:tc>
                  <a:txBody>
                    <a:bodyPr/>
                    <a:lstStyle/>
                    <a:p>
                      <a:pPr>
                        <a:spcAft>
                          <a:spcPts val="0"/>
                        </a:spcAft>
                      </a:pPr>
                      <a:r>
                        <a:rPr lang="it-IT" sz="24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6 CFU</a:t>
                      </a:r>
                    </a:p>
                  </a:txBody>
                  <a:tcPr marL="68580" marR="68580" marT="0" marB="0" anchor="ctr">
                    <a:solidFill>
                      <a:schemeClr val="accent1"/>
                    </a:solidFill>
                  </a:tcPr>
                </a:tc>
                <a:tc>
                  <a:txBody>
                    <a:bodyPr/>
                    <a:lstStyle/>
                    <a:p>
                      <a:pPr algn="ctr">
                        <a:spcAft>
                          <a:spcPts val="0"/>
                        </a:spcAft>
                      </a:pPr>
                      <a:r>
                        <a:rPr lang="en-GB" sz="2400" dirty="0">
                          <a:solidFill>
                            <a:schemeClr val="bg1"/>
                          </a:solidFill>
                          <a:effectLst/>
                          <a:latin typeface="Calibri" panose="020F0502020204030204" pitchFamily="34" charset="0"/>
                          <a:cs typeface="Calibri" panose="020F0502020204030204" pitchFamily="34" charset="0"/>
                        </a:rPr>
                        <a:t>WEIGHT</a:t>
                      </a:r>
                      <a:endParaRPr lang="it-IT" sz="2400" dirty="0">
                        <a:solidFill>
                          <a:schemeClr val="bg1"/>
                        </a:solidFill>
                        <a:effectLst/>
                        <a:latin typeface="Calibri" panose="020F0502020204030204" pitchFamily="34" charset="0"/>
                        <a:cs typeface="Calibri" panose="020F0502020204030204" pitchFamily="34" charset="0"/>
                      </a:endParaRPr>
                    </a:p>
                    <a:p>
                      <a:pPr algn="ctr">
                        <a:spcAft>
                          <a:spcPts val="0"/>
                        </a:spcAft>
                      </a:pPr>
                      <a:r>
                        <a:rPr lang="en-GB" sz="1200" dirty="0">
                          <a:solidFill>
                            <a:schemeClr val="bg1"/>
                          </a:solidFill>
                          <a:effectLst/>
                          <a:latin typeface="Calibri" panose="020F0502020204030204" pitchFamily="34" charset="0"/>
                          <a:cs typeface="Calibri" panose="020F0502020204030204" pitchFamily="34" charset="0"/>
                        </a:rPr>
                        <a:t>ON FINAL GRADE</a:t>
                      </a:r>
                      <a:endParaRPr lang="it-IT" sz="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solidFill>
                      <a:schemeClr val="accent1"/>
                    </a:solidFill>
                  </a:tcPr>
                </a:tc>
                <a:extLst>
                  <a:ext uri="{0D108BD9-81ED-4DB2-BD59-A6C34878D82A}">
                    <a16:rowId xmlns:a16="http://schemas.microsoft.com/office/drawing/2014/main" val="3918771542"/>
                  </a:ext>
                </a:extLst>
              </a:tr>
              <a:tr h="389791">
                <a:tc>
                  <a:txBody>
                    <a:bodyPr/>
                    <a:lstStyle/>
                    <a:p>
                      <a:pPr>
                        <a:spcAft>
                          <a:spcPts val="0"/>
                        </a:spcAft>
                      </a:pPr>
                      <a:r>
                        <a:rPr lang="en-GB" sz="2400" dirty="0">
                          <a:effectLst/>
                          <a:latin typeface="Calibri" panose="020F0502020204030204" pitchFamily="34" charset="0"/>
                          <a:cs typeface="Calibri" panose="020F0502020204030204" pitchFamily="34" charset="0"/>
                        </a:rPr>
                        <a:t>Group Work</a:t>
                      </a:r>
                      <a:endParaRPr lang="it-IT"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spcAft>
                          <a:spcPts val="0"/>
                        </a:spcAft>
                      </a:pPr>
                      <a:r>
                        <a:rPr lang="en-GB" sz="2400" dirty="0">
                          <a:effectLst/>
                          <a:latin typeface="Calibri" panose="020F0502020204030204" pitchFamily="34" charset="0"/>
                          <a:cs typeface="Calibri" panose="020F0502020204030204" pitchFamily="34" charset="0"/>
                        </a:rPr>
                        <a:t>30%</a:t>
                      </a:r>
                      <a:endParaRPr lang="it-IT"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2224089835"/>
                  </a:ext>
                </a:extLst>
              </a:tr>
              <a:tr h="479834">
                <a:tc>
                  <a:txBody>
                    <a:bodyPr/>
                    <a:lstStyle/>
                    <a:p>
                      <a:pPr>
                        <a:spcAft>
                          <a:spcPts val="0"/>
                        </a:spcAft>
                      </a:pPr>
                      <a:r>
                        <a:rPr lang="en-GB" sz="2400" dirty="0">
                          <a:effectLst/>
                          <a:latin typeface="Calibri" panose="020F0502020204030204" pitchFamily="34" charset="0"/>
                          <a:cs typeface="Calibri" panose="020F0502020204030204" pitchFamily="34" charset="0"/>
                        </a:rPr>
                        <a:t>Final (Written) Exam</a:t>
                      </a:r>
                      <a:endParaRPr lang="it-IT"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spcAft>
                          <a:spcPts val="0"/>
                        </a:spcAft>
                      </a:pPr>
                      <a:r>
                        <a:rPr lang="en-GB" sz="2400" dirty="0">
                          <a:effectLst/>
                          <a:latin typeface="Calibri" panose="020F0502020204030204" pitchFamily="34" charset="0"/>
                          <a:cs typeface="Calibri" panose="020F0502020204030204" pitchFamily="34" charset="0"/>
                        </a:rPr>
                        <a:t>70%</a:t>
                      </a:r>
                      <a:endParaRPr lang="it-IT"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526281374"/>
                  </a:ext>
                </a:extLst>
              </a:tr>
            </a:tbl>
          </a:graphicData>
        </a:graphic>
      </p:graphicFrame>
      <p:sp>
        <p:nvSpPr>
          <p:cNvPr id="5" name="Rectangle 4">
            <a:extLst>
              <a:ext uri="{FF2B5EF4-FFF2-40B4-BE49-F238E27FC236}">
                <a16:creationId xmlns:a16="http://schemas.microsoft.com/office/drawing/2014/main" id="{E1A2D756-27E7-144F-AB50-E2578B3B83FE}"/>
              </a:ext>
            </a:extLst>
          </p:cNvPr>
          <p:cNvSpPr/>
          <p:nvPr/>
        </p:nvSpPr>
        <p:spPr>
          <a:xfrm>
            <a:off x="383628" y="5276751"/>
            <a:ext cx="8376744" cy="1200329"/>
          </a:xfrm>
          <a:prstGeom prst="rect">
            <a:avLst/>
          </a:prstGeom>
        </p:spPr>
        <p:txBody>
          <a:bodyPr wrap="square">
            <a:spAutoFit/>
          </a:bodyPr>
          <a:lstStyle/>
          <a:p>
            <a:pPr algn="ctr">
              <a:spcAft>
                <a:spcPts val="0"/>
              </a:spcAft>
            </a:pPr>
            <a:endParaRPr lang="en-GB" b="1" dirty="0">
              <a:latin typeface="Calibri" panose="020F0502020204030204" pitchFamily="34" charset="0"/>
              <a:ea typeface="Times New Roman" panose="02020603050405020304" pitchFamily="18" charset="0"/>
            </a:endParaRPr>
          </a:p>
          <a:p>
            <a:pPr algn="ctr">
              <a:spcAft>
                <a:spcPts val="0"/>
              </a:spcAft>
            </a:pPr>
            <a:r>
              <a:rPr lang="en-GB" b="1" dirty="0">
                <a:latin typeface="Calibri" panose="020F0502020204030204" pitchFamily="34" charset="0"/>
                <a:ea typeface="Times New Roman" panose="02020603050405020304" pitchFamily="18" charset="0"/>
              </a:rPr>
              <a:t>The lecturer will provide up to 2 points to those students that will </a:t>
            </a:r>
            <a:r>
              <a:rPr lang="en-US" b="1" dirty="0">
                <a:latin typeface="Calibri" panose="020F0502020204030204" pitchFamily="34" charset="0"/>
                <a:ea typeface="Times New Roman" panose="02020603050405020304" pitchFamily="18" charset="0"/>
              </a:rPr>
              <a:t>contribute to the success of the course with regular attendance, proactive participation to class discussions and group activities</a:t>
            </a:r>
            <a:endParaRPr lang="it-IT" sz="2000" b="1" dirty="0">
              <a:effectLst/>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78B993DB-E8F2-224A-B10B-41904EC37D50}"/>
              </a:ext>
            </a:extLst>
          </p:cNvPr>
          <p:cNvGraphicFramePr>
            <a:graphicFrameLocks noGrp="1"/>
          </p:cNvGraphicFramePr>
          <p:nvPr>
            <p:extLst>
              <p:ext uri="{D42A27DB-BD31-4B8C-83A1-F6EECF244321}">
                <p14:modId xmlns:p14="http://schemas.microsoft.com/office/powerpoint/2010/main" val="1217598441"/>
              </p:ext>
            </p:extLst>
          </p:nvPr>
        </p:nvGraphicFramePr>
        <p:xfrm>
          <a:off x="914400" y="3581400"/>
          <a:ext cx="6500308" cy="1418265"/>
        </p:xfrm>
        <a:graphic>
          <a:graphicData uri="http://schemas.openxmlformats.org/drawingml/2006/table">
            <a:tbl>
              <a:tblPr>
                <a:tableStyleId>{5C22544A-7EE6-4342-B048-85BDC9FD1C3A}</a:tableStyleId>
              </a:tblPr>
              <a:tblGrid>
                <a:gridCol w="5029200">
                  <a:extLst>
                    <a:ext uri="{9D8B030D-6E8A-4147-A177-3AD203B41FA5}">
                      <a16:colId xmlns:a16="http://schemas.microsoft.com/office/drawing/2014/main" val="1650414254"/>
                    </a:ext>
                  </a:extLst>
                </a:gridCol>
                <a:gridCol w="1471108">
                  <a:extLst>
                    <a:ext uri="{9D8B030D-6E8A-4147-A177-3AD203B41FA5}">
                      <a16:colId xmlns:a16="http://schemas.microsoft.com/office/drawing/2014/main" val="1843416384"/>
                    </a:ext>
                  </a:extLst>
                </a:gridCol>
              </a:tblGrid>
              <a:tr h="355869">
                <a:tc>
                  <a:txBody>
                    <a:bodyPr/>
                    <a:lstStyle/>
                    <a:p>
                      <a:pPr>
                        <a:spcAft>
                          <a:spcPts val="0"/>
                        </a:spcAft>
                      </a:pPr>
                      <a:r>
                        <a:rPr lang="it-IT" sz="24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9 CFU</a:t>
                      </a:r>
                    </a:p>
                  </a:txBody>
                  <a:tcPr marL="68580" marR="68580" marT="0" marB="0" anchor="ctr">
                    <a:solidFill>
                      <a:schemeClr val="accent1"/>
                    </a:solidFill>
                  </a:tcPr>
                </a:tc>
                <a:tc>
                  <a:txBody>
                    <a:bodyPr/>
                    <a:lstStyle/>
                    <a:p>
                      <a:pPr algn="ctr">
                        <a:spcAft>
                          <a:spcPts val="0"/>
                        </a:spcAft>
                      </a:pPr>
                      <a:r>
                        <a:rPr lang="en-GB" sz="2400" dirty="0">
                          <a:solidFill>
                            <a:schemeClr val="bg1"/>
                          </a:solidFill>
                          <a:effectLst/>
                          <a:latin typeface="Calibri" panose="020F0502020204030204" pitchFamily="34" charset="0"/>
                          <a:cs typeface="Calibri" panose="020F0502020204030204" pitchFamily="34" charset="0"/>
                        </a:rPr>
                        <a:t>WEIGHT</a:t>
                      </a:r>
                      <a:endParaRPr lang="it-IT" sz="2400" dirty="0">
                        <a:solidFill>
                          <a:schemeClr val="bg1"/>
                        </a:solidFill>
                        <a:effectLst/>
                        <a:latin typeface="Calibri" panose="020F0502020204030204" pitchFamily="34" charset="0"/>
                        <a:cs typeface="Calibri" panose="020F0502020204030204" pitchFamily="34" charset="0"/>
                      </a:endParaRPr>
                    </a:p>
                    <a:p>
                      <a:pPr algn="ctr">
                        <a:spcAft>
                          <a:spcPts val="0"/>
                        </a:spcAft>
                      </a:pPr>
                      <a:r>
                        <a:rPr lang="en-GB" sz="1200" dirty="0">
                          <a:solidFill>
                            <a:schemeClr val="bg1"/>
                          </a:solidFill>
                          <a:effectLst/>
                          <a:latin typeface="Calibri" panose="020F0502020204030204" pitchFamily="34" charset="0"/>
                          <a:cs typeface="Calibri" panose="020F0502020204030204" pitchFamily="34" charset="0"/>
                        </a:rPr>
                        <a:t>ON FINAL GRADE</a:t>
                      </a:r>
                      <a:endParaRPr lang="it-IT" sz="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solidFill>
                      <a:schemeClr val="accent1"/>
                    </a:solidFill>
                  </a:tcPr>
                </a:tc>
                <a:extLst>
                  <a:ext uri="{0D108BD9-81ED-4DB2-BD59-A6C34878D82A}">
                    <a16:rowId xmlns:a16="http://schemas.microsoft.com/office/drawing/2014/main" val="3918771542"/>
                  </a:ext>
                </a:extLst>
              </a:tr>
              <a:tr h="389791">
                <a:tc>
                  <a:txBody>
                    <a:bodyPr/>
                    <a:lstStyle/>
                    <a:p>
                      <a:pPr>
                        <a:spcAft>
                          <a:spcPts val="0"/>
                        </a:spcAft>
                      </a:pPr>
                      <a:r>
                        <a:rPr lang="en-GB" sz="2400" dirty="0">
                          <a:effectLst/>
                          <a:latin typeface="Calibri" panose="020F0502020204030204" pitchFamily="34" charset="0"/>
                          <a:cs typeface="Calibri" panose="020F0502020204030204" pitchFamily="34" charset="0"/>
                        </a:rPr>
                        <a:t>Group Work</a:t>
                      </a:r>
                      <a:endParaRPr lang="it-IT"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spcAft>
                          <a:spcPts val="0"/>
                        </a:spcAft>
                      </a:pPr>
                      <a:r>
                        <a:rPr lang="en-GB" sz="2400" dirty="0">
                          <a:effectLst/>
                          <a:latin typeface="Calibri" panose="020F0502020204030204" pitchFamily="34" charset="0"/>
                          <a:cs typeface="Calibri" panose="020F0502020204030204" pitchFamily="34" charset="0"/>
                        </a:rPr>
                        <a:t>30%</a:t>
                      </a:r>
                      <a:endParaRPr lang="it-IT"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2224089835"/>
                  </a:ext>
                </a:extLst>
              </a:tr>
              <a:tr h="479834">
                <a:tc>
                  <a:txBody>
                    <a:bodyPr/>
                    <a:lstStyle/>
                    <a:p>
                      <a:pPr>
                        <a:spcAft>
                          <a:spcPts val="0"/>
                        </a:spcAft>
                      </a:pPr>
                      <a:r>
                        <a:rPr lang="en-GB" sz="2400" dirty="0">
                          <a:effectLst/>
                          <a:latin typeface="Calibri" panose="020F0502020204030204" pitchFamily="34" charset="0"/>
                          <a:cs typeface="Calibri" panose="020F0502020204030204" pitchFamily="34" charset="0"/>
                        </a:rPr>
                        <a:t>Final (Written) Exam (“long” version)</a:t>
                      </a:r>
                      <a:endParaRPr lang="it-IT" sz="2400" b="1" u="sng"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spcAft>
                          <a:spcPts val="0"/>
                        </a:spcAft>
                      </a:pPr>
                      <a:r>
                        <a:rPr lang="en-GB" sz="2400" dirty="0">
                          <a:effectLst/>
                          <a:latin typeface="Calibri" panose="020F0502020204030204" pitchFamily="34" charset="0"/>
                          <a:cs typeface="Calibri" panose="020F0502020204030204" pitchFamily="34" charset="0"/>
                        </a:rPr>
                        <a:t>70%</a:t>
                      </a:r>
                      <a:endParaRPr lang="it-IT" sz="2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526281374"/>
                  </a:ext>
                </a:extLst>
              </a:tr>
            </a:tbl>
          </a:graphicData>
        </a:graphic>
      </p:graphicFrame>
    </p:spTree>
    <p:extLst>
      <p:ext uri="{BB962C8B-B14F-4D97-AF65-F5344CB8AC3E}">
        <p14:creationId xmlns:p14="http://schemas.microsoft.com/office/powerpoint/2010/main" val="176349685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5e831c70f683cb9bd632fb9eb2bf5bbc057237"/>
</p:tagLst>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8553</TotalTime>
  <Words>1098</Words>
  <Application>Microsoft Macintosh PowerPoint</Application>
  <PresentationFormat>On-screen Show (4:3)</PresentationFormat>
  <Paragraphs>126</Paragraphs>
  <Slides>16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ＭＳ Ｐゴシック</vt:lpstr>
      <vt:lpstr>Arial</vt:lpstr>
      <vt:lpstr>Calibri</vt:lpstr>
      <vt:lpstr>Times New Roman</vt:lpstr>
      <vt:lpstr>Verdana</vt:lpstr>
      <vt:lpstr>Wingdings</vt:lpstr>
      <vt:lpstr>508 Lecture</vt:lpstr>
      <vt:lpstr>Entrepreneurship</vt:lpstr>
      <vt:lpstr>PowerPoint Presentation</vt:lpstr>
      <vt:lpstr>Course objectives</vt:lpstr>
      <vt:lpstr>Learning outcomes</vt:lpstr>
      <vt:lpstr>Schedule of the course, Moodle structure</vt:lpstr>
      <vt:lpstr>Our guests</vt:lpstr>
      <vt:lpstr>Our speakers</vt:lpstr>
      <vt:lpstr>THE CO-LECTURERS OF THIS COURSE</vt:lpstr>
      <vt:lpstr>Individual work, group work and assessment (attending students only)</vt:lpstr>
      <vt:lpstr>Attending students: final exam</vt:lpstr>
      <vt:lpstr>Non attending students: final exam</vt:lpstr>
      <vt:lpstr>FORMING THE GROUPS</vt:lpstr>
      <vt:lpstr>FORMAT</vt:lpstr>
      <vt:lpstr>Do you have an entrepreneurial idea? Let’s share!</vt:lpstr>
      <vt:lpstr>…and if you don’t have an idea, but would like to be engaged? </vt:lpstr>
      <vt:lpstr>READY TO START (UP) </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Entrepreneurship: Successfully Launching New Ventures, Fifth Edition</dc:title>
  <dc:subject>Business</dc:subject>
  <dc:creator>Barringer/Ireland</dc:creator>
  <cp:keywords>Entrepreneurship</cp:keywords>
  <cp:lastModifiedBy>BORTOLUZZI GUIDO</cp:lastModifiedBy>
  <cp:revision>1104</cp:revision>
  <cp:lastPrinted>2017-10-16T20:43:22Z</cp:lastPrinted>
  <dcterms:created xsi:type="dcterms:W3CDTF">2014-07-14T20:04:21Z</dcterms:created>
  <dcterms:modified xsi:type="dcterms:W3CDTF">2024-02-23T07:33:12Z</dcterms:modified>
</cp:coreProperties>
</file>