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</p:sldIdLst>
  <p:sldSz cx="9144000" cy="6858000" type="screen4x3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04" autoAdjust="0"/>
    <p:restoredTop sz="97384" autoAdjust="0"/>
  </p:normalViewPr>
  <p:slideViewPr>
    <p:cSldViewPr>
      <p:cViewPr varScale="1">
        <p:scale>
          <a:sx n="155" d="100"/>
          <a:sy n="155" d="100"/>
        </p:scale>
        <p:origin x="154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9" d="100"/>
          <a:sy n="109" d="100"/>
        </p:scale>
        <p:origin x="5232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2BC3027-D8AB-4260-868A-F8AD63A03E7C}" type="datetimeFigureOut">
              <a:rPr lang="it-IT"/>
              <a:pPr>
                <a:defRPr/>
              </a:pPr>
              <a:t>07/03/2023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832B30-20B2-48B4-820A-EB075E50FF5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A8CC28A-8B4F-4E42-9570-A00748F5597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CC28A-8B4F-4E42-9570-A00748F55976}" type="slidenum">
              <a:rPr lang="it-IT" altLang="it-IT" smtClean="0"/>
              <a:pPr/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293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7F382-3A29-4E62-B4EC-D01A2984FC1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56874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31910-C5F3-4E6F-9B84-2B97D6C2011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39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334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334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017EE-F924-44CF-AD7E-D9631C850A0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278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000D5-FB4F-4ED1-A5C9-6D47CE598A4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054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3CC0E-F2D0-4816-B87A-CB18D55E040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5024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56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C7F54-58CB-496D-A675-157A282B63C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784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8E850-214A-476E-BDB8-04673EA2E2A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392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54995-CC07-4D71-8A82-73116D0BD66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5614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422E3-C84B-4C4C-BD3E-C6159634150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8756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B2853-B6F2-462E-9B2A-86C9377465A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003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 smtClean="0"/>
              <a:t>Fare clic per modificare gli stili del testo dello schema</a:t>
            </a:r>
          </a:p>
          <a:p>
            <a:pPr lvl="1"/>
            <a:r>
              <a:rPr lang="it-IT" altLang="it-IT" dirty="0" smtClean="0"/>
              <a:t>Secondo livello</a:t>
            </a:r>
          </a:p>
          <a:p>
            <a:pPr lvl="2"/>
            <a:r>
              <a:rPr lang="it-IT" altLang="it-IT" dirty="0" smtClean="0"/>
              <a:t>Terzo livello</a:t>
            </a:r>
          </a:p>
          <a:p>
            <a:pPr lvl="3"/>
            <a:r>
              <a:rPr lang="it-IT" altLang="it-IT" dirty="0" smtClean="0"/>
              <a:t>Quarto livello</a:t>
            </a:r>
          </a:p>
          <a:p>
            <a:pPr lvl="4"/>
            <a:r>
              <a:rPr lang="it-IT" altLang="it-IT" dirty="0" smtClean="0"/>
              <a:t>Quinto livello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0960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it-IT">
              <a:cs typeface="+mn-cs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</a:lstStyle>
          <a:p>
            <a:fld id="{011B18AF-E744-4523-A494-3B444C7C349A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85800" y="63246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i="1" dirty="0" err="1" smtClean="0">
                <a:cs typeface="+mn-cs"/>
              </a:rPr>
              <a:t>Impianti</a:t>
            </a:r>
            <a:r>
              <a:rPr lang="en-US" sz="1400" i="1" baseline="0" dirty="0" smtClean="0">
                <a:cs typeface="+mn-cs"/>
              </a:rPr>
              <a:t> </a:t>
            </a:r>
            <a:r>
              <a:rPr lang="en-US" sz="1400" i="1" baseline="0" dirty="0" err="1" smtClean="0">
                <a:cs typeface="+mn-cs"/>
              </a:rPr>
              <a:t>nelle</a:t>
            </a:r>
            <a:r>
              <a:rPr lang="en-US" sz="1400" i="1" baseline="0" dirty="0" smtClean="0">
                <a:cs typeface="+mn-cs"/>
              </a:rPr>
              <a:t> </a:t>
            </a:r>
            <a:r>
              <a:rPr lang="en-US" sz="1400" i="1" baseline="0" dirty="0" err="1" smtClean="0">
                <a:cs typeface="+mn-cs"/>
              </a:rPr>
              <a:t>strutture</a:t>
            </a:r>
            <a:r>
              <a:rPr lang="en-US" sz="1400" i="1" baseline="0" dirty="0" smtClean="0">
                <a:cs typeface="+mn-cs"/>
              </a:rPr>
              <a:t> </a:t>
            </a:r>
            <a:r>
              <a:rPr lang="en-US" sz="1400" i="1" baseline="0" dirty="0" err="1" smtClean="0">
                <a:cs typeface="+mn-cs"/>
              </a:rPr>
              <a:t>sanitarie</a:t>
            </a:r>
            <a:endParaRPr lang="it-IT" sz="1400" i="1" dirty="0">
              <a:cs typeface="+mn-cs"/>
            </a:endParaRPr>
          </a:p>
        </p:txBody>
      </p:sp>
      <p:pic>
        <p:nvPicPr>
          <p:cNvPr id="9" name="Immagine 8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47015"/>
            <a:ext cx="2878088" cy="4387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A1978DD-6F91-4C02-B510-E7B153FC9227}" type="slidenum">
              <a:rPr lang="it-IT" altLang="it-IT" sz="1400">
                <a:solidFill>
                  <a:schemeClr val="hlink"/>
                </a:solidFill>
                <a:latin typeface="Arial" panose="020B0604020202020204" pitchFamily="34" charset="0"/>
              </a:rPr>
              <a:pPr/>
              <a:t>1</a:t>
            </a:fld>
            <a:endParaRPr lang="it-IT" altLang="it-IT" sz="14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143250"/>
            <a:ext cx="5000625" cy="1143000"/>
          </a:xfrm>
          <a:solidFill>
            <a:schemeClr val="bg1">
              <a:alpha val="85097"/>
            </a:schemeClr>
          </a:solidFill>
        </p:spPr>
        <p:txBody>
          <a:bodyPr/>
          <a:lstStyle/>
          <a:p>
            <a:r>
              <a:rPr lang="it-IT" altLang="it-IT" dirty="0" smtClean="0">
                <a:solidFill>
                  <a:schemeClr val="tx1"/>
                </a:solidFill>
              </a:rPr>
              <a:t>Impianti termici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1625" y="4500563"/>
            <a:ext cx="6400800" cy="571500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r>
              <a:rPr lang="it-IT" altLang="it-IT" sz="2400" smtClean="0"/>
              <a:t>Prof. Ing. Marco Boscolo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Generatori</a:t>
            </a:r>
            <a:r>
              <a:rPr lang="en-US" dirty="0" smtClean="0"/>
              <a:t> di </a:t>
            </a:r>
            <a:r>
              <a:rPr lang="en-US" dirty="0" err="1" smtClean="0"/>
              <a:t>calore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10</a:t>
            </a:fld>
            <a:endParaRPr lang="it-IT" altLang="it-IT"/>
          </a:p>
        </p:txBody>
      </p:sp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5312411" cy="4288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69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Caldaie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generatore di calore che impiega quale </a:t>
            </a:r>
            <a:r>
              <a:rPr lang="it-IT" i="1" dirty="0"/>
              <a:t>transfer</a:t>
            </a:r>
            <a:r>
              <a:rPr lang="it-IT" dirty="0"/>
              <a:t> un liquido </a:t>
            </a:r>
            <a:r>
              <a:rPr lang="it-IT" dirty="0" smtClean="0"/>
              <a:t>vaporizzante</a:t>
            </a:r>
          </a:p>
          <a:p>
            <a:pPr marL="857250" lvl="1" indent="-457200"/>
            <a:r>
              <a:rPr lang="it-IT" b="1" i="1" dirty="0"/>
              <a:t>ad acqua </a:t>
            </a:r>
            <a:r>
              <a:rPr lang="it-IT" b="1" i="1" dirty="0" smtClean="0"/>
              <a:t>calda</a:t>
            </a:r>
            <a:r>
              <a:rPr lang="it-IT" i="1" dirty="0" smtClean="0"/>
              <a:t>: </a:t>
            </a:r>
            <a:r>
              <a:rPr lang="it-IT" dirty="0" smtClean="0"/>
              <a:t>la temperatura di mandata dell’acqua è </a:t>
            </a:r>
            <a:r>
              <a:rPr lang="it-IT" dirty="0"/>
              <a:t>inferiore a </a:t>
            </a:r>
            <a:r>
              <a:rPr lang="it-IT" dirty="0" smtClean="0"/>
              <a:t>100°C</a:t>
            </a:r>
          </a:p>
          <a:p>
            <a:pPr marL="857250" lvl="1" indent="-457200"/>
            <a:r>
              <a:rPr lang="it-IT" b="1" i="1" dirty="0"/>
              <a:t>ad acqua </a:t>
            </a:r>
            <a:r>
              <a:rPr lang="it-IT" b="1" i="1" dirty="0" smtClean="0"/>
              <a:t>surriscaldata</a:t>
            </a:r>
            <a:r>
              <a:rPr lang="it-IT" dirty="0"/>
              <a:t>:</a:t>
            </a:r>
            <a:r>
              <a:rPr lang="it-IT" dirty="0" smtClean="0"/>
              <a:t> </a:t>
            </a:r>
            <a:r>
              <a:rPr lang="it-IT" dirty="0"/>
              <a:t>la temperatura di mandata dell’acqua è </a:t>
            </a:r>
            <a:r>
              <a:rPr lang="it-IT" dirty="0" smtClean="0"/>
              <a:t>superiore </a:t>
            </a:r>
            <a:r>
              <a:rPr lang="it-IT" dirty="0"/>
              <a:t>a </a:t>
            </a:r>
            <a:r>
              <a:rPr lang="it-IT" dirty="0" smtClean="0"/>
              <a:t>100°C </a:t>
            </a:r>
            <a:r>
              <a:rPr lang="it-IT" dirty="0"/>
              <a:t>ma </a:t>
            </a:r>
            <a:r>
              <a:rPr lang="it-IT" dirty="0" smtClean="0"/>
              <a:t>non si ha ebollizione per </a:t>
            </a:r>
            <a:r>
              <a:rPr lang="it-IT" dirty="0"/>
              <a:t>l’elevata pressione di </a:t>
            </a:r>
            <a:r>
              <a:rPr lang="it-IT" dirty="0" smtClean="0"/>
              <a:t>esercizio</a:t>
            </a:r>
          </a:p>
          <a:p>
            <a:pPr marL="857250" lvl="1" indent="-457200"/>
            <a:r>
              <a:rPr lang="en-US" b="1" i="1" dirty="0" err="1"/>
              <a:t>g</a:t>
            </a:r>
            <a:r>
              <a:rPr lang="en-US" b="1" i="1" dirty="0" err="1" smtClean="0"/>
              <a:t>eneratore</a:t>
            </a:r>
            <a:r>
              <a:rPr lang="en-US" b="1" i="1" dirty="0" smtClean="0"/>
              <a:t> di </a:t>
            </a:r>
            <a:r>
              <a:rPr lang="en-US" b="1" i="1" dirty="0" err="1" smtClean="0"/>
              <a:t>vapore</a:t>
            </a:r>
            <a:r>
              <a:rPr lang="en-US" dirty="0" smtClean="0"/>
              <a:t>: la </a:t>
            </a:r>
            <a:r>
              <a:rPr lang="en-US" dirty="0" err="1" smtClean="0"/>
              <a:t>vaporizzazione</a:t>
            </a:r>
            <a:r>
              <a:rPr lang="en-US" dirty="0" smtClean="0"/>
              <a:t> </a:t>
            </a:r>
            <a:r>
              <a:rPr lang="en-US" dirty="0" err="1" smtClean="0"/>
              <a:t>avviene</a:t>
            </a:r>
            <a:r>
              <a:rPr lang="en-US" dirty="0" smtClean="0"/>
              <a:t> </a:t>
            </a:r>
            <a:r>
              <a:rPr lang="en-US" dirty="0" err="1" smtClean="0"/>
              <a:t>effettivamente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765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Caldaia</a:t>
            </a:r>
            <a:r>
              <a:rPr lang="en-US" dirty="0" smtClean="0"/>
              <a:t> a </a:t>
            </a:r>
            <a:r>
              <a:rPr lang="en-US" dirty="0" err="1" smtClean="0"/>
              <a:t>tubi</a:t>
            </a:r>
            <a:r>
              <a:rPr lang="en-US" dirty="0" smtClean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fumo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12</a:t>
            </a:fld>
            <a:endParaRPr lang="it-IT" altLang="it-IT"/>
          </a:p>
        </p:txBody>
      </p:sp>
      <p:pic>
        <p:nvPicPr>
          <p:cNvPr id="5122" name="Picture 2" descr="http://img.over-blog-kiwi.com/1/09/37/18/20150515/ob_53711e_caldaia-a-tre-giri-di-fum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41" y="2132856"/>
            <a:ext cx="7653940" cy="29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504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Caldaia</a:t>
            </a:r>
            <a:r>
              <a:rPr lang="en-US" dirty="0" smtClean="0"/>
              <a:t> a </a:t>
            </a:r>
            <a:r>
              <a:rPr lang="en-US" dirty="0" err="1" smtClean="0"/>
              <a:t>tubi</a:t>
            </a:r>
            <a:r>
              <a:rPr lang="en-US" dirty="0" smtClean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fumo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13</a:t>
            </a:fld>
            <a:endParaRPr lang="it-IT" alt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988" y="908720"/>
            <a:ext cx="73808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86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Generatori</a:t>
            </a:r>
            <a:r>
              <a:rPr lang="en-US" dirty="0" smtClean="0"/>
              <a:t> di </a:t>
            </a:r>
            <a:r>
              <a:rPr lang="en-US" dirty="0" err="1" smtClean="0"/>
              <a:t>vapore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14</a:t>
            </a:fld>
            <a:endParaRPr lang="it-IT" altLang="it-IT"/>
          </a:p>
        </p:txBody>
      </p:sp>
      <p:pic>
        <p:nvPicPr>
          <p:cNvPr id="4098" name="Picture 2" descr="KUHN RIKON Pentola a pressione DUROMATIC® Inox (3.5 l) - microspot.ch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8" b="24444"/>
          <a:stretch/>
        </p:blipFill>
        <p:spPr bwMode="auto">
          <a:xfrm>
            <a:off x="972000" y="1961183"/>
            <a:ext cx="7200000" cy="362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057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Generatore</a:t>
            </a:r>
            <a:r>
              <a:rPr lang="en-US" dirty="0" smtClean="0"/>
              <a:t> di </a:t>
            </a:r>
            <a:r>
              <a:rPr lang="en-US" dirty="0" err="1" smtClean="0"/>
              <a:t>vapore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15</a:t>
            </a:fld>
            <a:endParaRPr lang="it-IT" altLang="it-IT"/>
          </a:p>
        </p:txBody>
      </p:sp>
      <p:pic>
        <p:nvPicPr>
          <p:cNvPr id="5" name="Segnaposto contenuto 4" descr="https://www.mingazzini.it/wp-content/uploads/2019/06/mingazzini-Generatori-di-vapore-e-di-acqua-surriscaldata-a-tubi-da-fumo.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8" t="1607" r="13847" b="1209"/>
          <a:stretch/>
        </p:blipFill>
        <p:spPr bwMode="auto">
          <a:xfrm>
            <a:off x="1292154" y="1371600"/>
            <a:ext cx="6559691" cy="4724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3454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Generatore</a:t>
            </a:r>
            <a:r>
              <a:rPr lang="en-US" dirty="0" smtClean="0"/>
              <a:t> di </a:t>
            </a:r>
            <a:r>
              <a:rPr lang="en-US" dirty="0" err="1" smtClean="0"/>
              <a:t>vapore</a:t>
            </a:r>
            <a:r>
              <a:rPr lang="en-US" dirty="0" smtClean="0"/>
              <a:t> - </a:t>
            </a:r>
            <a:r>
              <a:rPr lang="en-US" dirty="0" err="1" smtClean="0"/>
              <a:t>mantello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16</a:t>
            </a:fld>
            <a:endParaRPr lang="it-IT" altLang="it-IT"/>
          </a:p>
        </p:txBody>
      </p:sp>
      <p:pic>
        <p:nvPicPr>
          <p:cNvPr id="5" name="Segnaposto contenuto 4" descr="Caldaie Industriali - Giberti Srl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4" r="21290"/>
          <a:stretch/>
        </p:blipFill>
        <p:spPr bwMode="auto">
          <a:xfrm>
            <a:off x="1691680" y="1484784"/>
            <a:ext cx="6480000" cy="42299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5805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Ciclo</a:t>
            </a:r>
            <a:r>
              <a:rPr lang="en-US" dirty="0" smtClean="0"/>
              <a:t> </a:t>
            </a:r>
            <a:r>
              <a:rPr lang="en-US" dirty="0" err="1" smtClean="0"/>
              <a:t>frigorifero</a:t>
            </a:r>
            <a:r>
              <a:rPr lang="en-US" dirty="0" smtClean="0"/>
              <a:t> a </a:t>
            </a:r>
            <a:r>
              <a:rPr lang="en-US" dirty="0" err="1" smtClean="0"/>
              <a:t>compressione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17</a:t>
            </a:fld>
            <a:endParaRPr lang="it-IT" altLang="it-IT"/>
          </a:p>
        </p:txBody>
      </p:sp>
      <p:pic>
        <p:nvPicPr>
          <p:cNvPr id="5" name="Immagine 4" descr="Visualizza immagine di origi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7" y="2204864"/>
            <a:ext cx="2879725" cy="243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47250" b="5502"/>
          <a:stretch/>
        </p:blipFill>
        <p:spPr>
          <a:xfrm>
            <a:off x="6228184" y="1700808"/>
            <a:ext cx="2009800" cy="18002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221088"/>
            <a:ext cx="2838450" cy="16097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264192"/>
            <a:ext cx="2160000" cy="250770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7984" y="3771899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6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Refrigeratore d’acqua </a:t>
            </a:r>
            <a:r>
              <a:rPr lang="it-IT" dirty="0" smtClean="0"/>
              <a:t>centrifugo (5,3 </a:t>
            </a:r>
            <a:r>
              <a:rPr lang="it-IT" dirty="0"/>
              <a:t>MW)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18</a:t>
            </a:fld>
            <a:endParaRPr lang="it-IT" alt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708" y="1556036"/>
            <a:ext cx="5256584" cy="443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80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Refrigeratore d’acqua </a:t>
            </a:r>
            <a:r>
              <a:rPr lang="it-IT" dirty="0" smtClean="0"/>
              <a:t>centrifugo bistadio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19</a:t>
            </a:fld>
            <a:endParaRPr lang="it-IT" altLang="it-IT"/>
          </a:p>
        </p:txBody>
      </p:sp>
      <p:pic>
        <p:nvPicPr>
          <p:cNvPr id="4" name="Immagine 3" descr="Tecnologia PRL nei compressori centrifughi oil-fre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07" y="1629092"/>
            <a:ext cx="5213985" cy="3599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85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Tipi di </a:t>
            </a:r>
            <a:r>
              <a:rPr lang="en-US" dirty="0" err="1" smtClean="0"/>
              <a:t>impianti</a:t>
            </a:r>
            <a:r>
              <a:rPr lang="en-US" dirty="0" smtClean="0"/>
              <a:t> </a:t>
            </a:r>
            <a:r>
              <a:rPr lang="en-US" dirty="0" err="1" smtClean="0"/>
              <a:t>termici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 il </a:t>
            </a:r>
            <a:r>
              <a:rPr lang="it-IT" b="1" dirty="0"/>
              <a:t>riscaldamento</a:t>
            </a:r>
            <a:r>
              <a:rPr lang="it-IT" dirty="0"/>
              <a:t> o </a:t>
            </a:r>
            <a:r>
              <a:rPr lang="it-IT" b="1" dirty="0"/>
              <a:t>raffreddamento</a:t>
            </a:r>
            <a:r>
              <a:rPr lang="it-IT" dirty="0"/>
              <a:t> degli </a:t>
            </a:r>
            <a:r>
              <a:rPr lang="it-IT" b="1" dirty="0" smtClean="0"/>
              <a:t>ambienti </a:t>
            </a:r>
            <a:r>
              <a:rPr lang="it-IT" dirty="0"/>
              <a:t>(</a:t>
            </a:r>
            <a:r>
              <a:rPr lang="it-IT" i="1" dirty="0" smtClean="0"/>
              <a:t>climatizzazione</a:t>
            </a:r>
            <a:r>
              <a:rPr lang="it-IT" dirty="0" smtClean="0"/>
              <a:t>)</a:t>
            </a:r>
            <a:r>
              <a:rPr lang="it-IT" i="1" dirty="0" smtClean="0"/>
              <a:t>;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 smtClean="0"/>
              <a:t>Per produrre il </a:t>
            </a:r>
            <a:r>
              <a:rPr lang="it-IT" b="1" dirty="0"/>
              <a:t>calore</a:t>
            </a:r>
            <a:r>
              <a:rPr lang="it-IT" dirty="0"/>
              <a:t> o il </a:t>
            </a:r>
            <a:r>
              <a:rPr lang="it-IT" b="1" dirty="0"/>
              <a:t>freddo</a:t>
            </a:r>
            <a:r>
              <a:rPr lang="it-IT" dirty="0"/>
              <a:t> necessario per determinati </a:t>
            </a:r>
            <a:r>
              <a:rPr lang="it-IT" b="1" dirty="0"/>
              <a:t>processi </a:t>
            </a:r>
            <a:r>
              <a:rPr lang="it-IT" b="1" dirty="0" smtClean="0"/>
              <a:t>tecnologici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i="1" dirty="0" smtClean="0"/>
              <a:t>di processo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 smtClean="0"/>
              <a:t>l’energia </a:t>
            </a:r>
            <a:r>
              <a:rPr lang="it-IT" dirty="0"/>
              <a:t>richiesta da motrici termiche </a:t>
            </a:r>
            <a:r>
              <a:rPr lang="it-IT" dirty="0" smtClean="0"/>
              <a:t>turbine </a:t>
            </a:r>
            <a:r>
              <a:rPr lang="it-IT" dirty="0"/>
              <a:t>a vapore ad </a:t>
            </a:r>
            <a:r>
              <a:rPr lang="it-IT" dirty="0" smtClean="0"/>
              <a:t>esempio (</a:t>
            </a:r>
            <a:r>
              <a:rPr lang="it-IT" i="1" dirty="0" smtClean="0"/>
              <a:t>propulsione navale o generazione elettrica</a:t>
            </a:r>
            <a:r>
              <a:rPr lang="it-IT" dirty="0" smtClean="0"/>
              <a:t>)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5881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Ciclo</a:t>
            </a:r>
            <a:r>
              <a:rPr lang="en-US" dirty="0" smtClean="0"/>
              <a:t> ad </a:t>
            </a:r>
            <a:r>
              <a:rPr lang="en-US" dirty="0" err="1" smtClean="0"/>
              <a:t>assorbimento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E850-214A-476E-BDB8-04673EA2E2A0}" type="slidenum">
              <a:rPr lang="it-IT" altLang="it-IT" smtClean="0"/>
              <a:pPr/>
              <a:t>20</a:t>
            </a:fld>
            <a:endParaRPr lang="it-IT" altLang="it-IT"/>
          </a:p>
        </p:txBody>
      </p:sp>
      <p:pic>
        <p:nvPicPr>
          <p:cNvPr id="6" name="Segnaposto contenuto 5" descr="Schema qualitativo del funzionamento di una macchina ad assorbiment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5040000" cy="448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739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Assorbitore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21</a:t>
            </a:fld>
            <a:endParaRPr lang="it-IT" altLang="it-IT"/>
          </a:p>
        </p:txBody>
      </p:sp>
      <p:pic>
        <p:nvPicPr>
          <p:cNvPr id="5" name="Segnaposto contenuto 4" descr="https://www.york.com/it_it/-/media/project/jci-global/york-sites/italy-york/insights_new/insight_imageleftcontentright_yhaucej-multi-energy.jpg?h=1037&amp;w=1380&amp;la=it-IT&amp;hash=E3EFAA84D350EC9403EDF95EEA52EC7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74" y="1295400"/>
            <a:ext cx="6287051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918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Torre </a:t>
            </a:r>
            <a:r>
              <a:rPr lang="en-US" dirty="0" err="1" smtClean="0"/>
              <a:t>evaporativa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671"/>
          <a:stretch/>
        </p:blipFill>
        <p:spPr>
          <a:xfrm>
            <a:off x="395536" y="2326929"/>
            <a:ext cx="7920000" cy="294188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22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2946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Tipi di </a:t>
            </a:r>
            <a:r>
              <a:rPr lang="en-US" dirty="0" err="1" smtClean="0"/>
              <a:t>compressori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2276872"/>
            <a:ext cx="9000000" cy="3221845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23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05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Componenti</a:t>
            </a:r>
            <a:r>
              <a:rPr lang="en-US" dirty="0" smtClean="0"/>
              <a:t> </a:t>
            </a:r>
            <a:r>
              <a:rPr lang="en-US" dirty="0" err="1" smtClean="0"/>
              <a:t>principali</a:t>
            </a:r>
            <a:r>
              <a:rPr lang="en-US" dirty="0" smtClean="0"/>
              <a:t> di un </a:t>
            </a:r>
            <a:r>
              <a:rPr lang="en-US" dirty="0" err="1" smtClean="0"/>
              <a:t>impianto</a:t>
            </a:r>
            <a:r>
              <a:rPr lang="en-US" dirty="0" smtClean="0"/>
              <a:t> </a:t>
            </a:r>
            <a:r>
              <a:rPr lang="en-US" dirty="0" err="1" smtClean="0"/>
              <a:t>termico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689007"/>
            <a:ext cx="7772400" cy="2993504"/>
          </a:xfrm>
        </p:spPr>
        <p:txBody>
          <a:bodyPr/>
          <a:lstStyle/>
          <a:p>
            <a:r>
              <a:rPr lang="it-IT" sz="2600" dirty="0" smtClean="0"/>
              <a:t>Il </a:t>
            </a:r>
            <a:r>
              <a:rPr lang="it-IT" sz="2600" b="1" i="1" dirty="0" smtClean="0"/>
              <a:t>generatore</a:t>
            </a:r>
            <a:r>
              <a:rPr lang="it-IT" sz="2600" dirty="0" smtClean="0"/>
              <a:t> rende </a:t>
            </a:r>
            <a:r>
              <a:rPr lang="it-IT" sz="2600" dirty="0"/>
              <a:t>disponibile l’energia termica nelle condizioni fisiche e tecniche più adatte per l’impiego. </a:t>
            </a:r>
          </a:p>
          <a:p>
            <a:r>
              <a:rPr lang="it-IT" sz="2600" i="1" dirty="0"/>
              <a:t>le </a:t>
            </a:r>
            <a:r>
              <a:rPr lang="it-IT" sz="2600" b="1" i="1" dirty="0"/>
              <a:t>reti di distribuzione</a:t>
            </a:r>
            <a:r>
              <a:rPr lang="it-IT" sz="2600" dirty="0"/>
              <a:t>: convogliano il fluido termovettore ("</a:t>
            </a:r>
            <a:r>
              <a:rPr lang="it-IT" sz="2600" i="1" dirty="0"/>
              <a:t>transfer</a:t>
            </a:r>
            <a:r>
              <a:rPr lang="it-IT" sz="2600" dirty="0"/>
              <a:t>") che </a:t>
            </a:r>
            <a:r>
              <a:rPr lang="it-IT" sz="2600" dirty="0" smtClean="0"/>
              <a:t>trasporta il </a:t>
            </a:r>
            <a:r>
              <a:rPr lang="it-IT" sz="2600" dirty="0"/>
              <a:t>calore </a:t>
            </a:r>
            <a:r>
              <a:rPr lang="it-IT" sz="2600" dirty="0" smtClean="0"/>
              <a:t>fino </a:t>
            </a:r>
            <a:r>
              <a:rPr lang="it-IT" sz="2600" dirty="0"/>
              <a:t>alle utenze</a:t>
            </a:r>
            <a:r>
              <a:rPr lang="it-IT" sz="2600" dirty="0" smtClean="0"/>
              <a:t>.</a:t>
            </a:r>
          </a:p>
          <a:p>
            <a:r>
              <a:rPr lang="it-IT" sz="2600" b="1" i="1" dirty="0"/>
              <a:t>l’utilizzatore</a:t>
            </a:r>
            <a:r>
              <a:rPr lang="it-IT" sz="2600" dirty="0"/>
              <a:t>: </a:t>
            </a:r>
            <a:r>
              <a:rPr lang="it-IT" sz="2600" dirty="0" smtClean="0"/>
              <a:t>cede </a:t>
            </a:r>
            <a:r>
              <a:rPr lang="it-IT" sz="2600" dirty="0"/>
              <a:t>l’energia termica </a:t>
            </a:r>
            <a:r>
              <a:rPr lang="it-IT" sz="2600" dirty="0" smtClean="0"/>
              <a:t>al </a:t>
            </a:r>
            <a:r>
              <a:rPr lang="it-IT" sz="2600" dirty="0"/>
              <a:t>processo o all’ambiente</a:t>
            </a:r>
            <a:endParaRPr lang="it-IT" sz="2600" dirty="0" smtClean="0"/>
          </a:p>
          <a:p>
            <a:endParaRPr lang="it-IT" sz="2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3</a:t>
            </a:fld>
            <a:endParaRPr lang="it-IT" alt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69160"/>
            <a:ext cx="7200000" cy="1192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6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Fonti</a:t>
            </a:r>
            <a:r>
              <a:rPr lang="en-US" dirty="0" smtClean="0"/>
              <a:t> di </a:t>
            </a:r>
            <a:r>
              <a:rPr lang="en-US" dirty="0" err="1" smtClean="0"/>
              <a:t>calore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energia solare</a:t>
            </a:r>
          </a:p>
          <a:p>
            <a:pPr lvl="0"/>
            <a:r>
              <a:rPr lang="it-IT" dirty="0"/>
              <a:t>calore di recupero </a:t>
            </a:r>
            <a:endParaRPr lang="it-IT" dirty="0" smtClean="0"/>
          </a:p>
          <a:p>
            <a:pPr lvl="0"/>
            <a:r>
              <a:rPr lang="it-IT" dirty="0" smtClean="0"/>
              <a:t>combustibili </a:t>
            </a:r>
            <a:r>
              <a:rPr lang="it-IT" dirty="0"/>
              <a:t>gassosi</a:t>
            </a:r>
          </a:p>
          <a:p>
            <a:r>
              <a:rPr lang="it-IT" dirty="0"/>
              <a:t>combustibili liquidi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50733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Solare termico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5</a:t>
            </a:fld>
            <a:endParaRPr lang="it-IT" altLang="it-IT"/>
          </a:p>
        </p:txBody>
      </p:sp>
      <p:pic>
        <p:nvPicPr>
          <p:cNvPr id="2050" name="Picture 2" descr="https://www.nextville.it/deposito/Image/solare%20termico/industri-in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611193" cy="364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31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762000"/>
            <a:ext cx="7772400" cy="533400"/>
          </a:xfrm>
        </p:spPr>
        <p:txBody>
          <a:bodyPr/>
          <a:lstStyle/>
          <a:p>
            <a:r>
              <a:rPr lang="en-US" b="1" dirty="0" err="1" smtClean="0"/>
              <a:t>Fotovoltaico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6</a:t>
            </a:fld>
            <a:endParaRPr lang="it-IT" altLang="it-IT"/>
          </a:p>
        </p:txBody>
      </p:sp>
      <p:pic>
        <p:nvPicPr>
          <p:cNvPr id="1026" name="Picture 2" descr="Ospedale del Mare, installato impianto fotovoltaico. Consente di  risparmiare 230.000 euro l'anno - Napoli Village - Quotidiano di  Informazioni Onl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6" y="1371600"/>
            <a:ext cx="709352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655617" y="5479703"/>
            <a:ext cx="5832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Ospedale del mare di Napoli </a:t>
            </a:r>
            <a:r>
              <a:rPr lang="it-IT" dirty="0" smtClean="0">
                <a:solidFill>
                  <a:schemeClr val="bg1"/>
                </a:solidFill>
              </a:rPr>
              <a:t>(825 </a:t>
            </a:r>
            <a:r>
              <a:rPr lang="it-IT" dirty="0" err="1" smtClean="0">
                <a:solidFill>
                  <a:schemeClr val="bg1"/>
                </a:solidFill>
              </a:rPr>
              <a:t>kWh</a:t>
            </a:r>
            <a:r>
              <a:rPr lang="it-IT" baseline="-25000" dirty="0" err="1" smtClean="0">
                <a:solidFill>
                  <a:schemeClr val="bg1"/>
                </a:solidFill>
              </a:rPr>
              <a:t>p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67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Cogenerazione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7</a:t>
            </a:fld>
            <a:endParaRPr lang="it-IT" altLang="it-IT"/>
          </a:p>
        </p:txBody>
      </p:sp>
      <p:pic>
        <p:nvPicPr>
          <p:cNvPr id="3074" name="Picture 2" descr="Impianto di cogenerazione c/o l'Ospedale Torrette di Ancona | Celli Impiant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886400" cy="392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007604" y="5478043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Ospedale Torrette di </a:t>
            </a:r>
            <a:r>
              <a:rPr lang="it-IT" sz="2000" dirty="0" smtClean="0"/>
              <a:t>Ancona - Impianto </a:t>
            </a:r>
            <a:r>
              <a:rPr lang="it-IT" sz="2000" dirty="0"/>
              <a:t>di </a:t>
            </a:r>
            <a:r>
              <a:rPr lang="it-IT" sz="2000" dirty="0" smtClean="0"/>
              <a:t>cogenerazione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165070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</a:t>
            </a:r>
            <a:r>
              <a:rPr lang="en-US" dirty="0" err="1" smtClean="0"/>
              <a:t>metano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Miscela</a:t>
            </a:r>
            <a:r>
              <a:rPr lang="en-US" dirty="0" smtClean="0"/>
              <a:t> di gas</a:t>
            </a:r>
          </a:p>
          <a:p>
            <a:r>
              <a:rPr lang="it-IT" dirty="0" smtClean="0"/>
              <a:t>P.C.I. </a:t>
            </a:r>
          </a:p>
          <a:p>
            <a:pPr lvl="1"/>
            <a:r>
              <a:rPr lang="it-IT" dirty="0" smtClean="0"/>
              <a:t>55,7 MJ/kg </a:t>
            </a:r>
          </a:p>
          <a:p>
            <a:pPr lvl="1"/>
            <a:r>
              <a:rPr lang="it-IT" dirty="0" smtClean="0"/>
              <a:t>39,8 MJ/Nm</a:t>
            </a:r>
            <a:r>
              <a:rPr lang="it-IT" baseline="30000" dirty="0" smtClean="0"/>
              <a:t>3</a:t>
            </a:r>
          </a:p>
          <a:p>
            <a:r>
              <a:rPr lang="en-US" dirty="0" err="1" smtClean="0"/>
              <a:t>Densità</a:t>
            </a:r>
            <a:r>
              <a:rPr lang="en-US" dirty="0" smtClean="0"/>
              <a:t>	0,7 </a:t>
            </a:r>
            <a:r>
              <a:rPr lang="it-IT" dirty="0" smtClean="0"/>
              <a:t>kg/Nm</a:t>
            </a:r>
            <a:r>
              <a:rPr lang="it-IT" baseline="30000" dirty="0" smtClean="0"/>
              <a:t>3</a:t>
            </a:r>
            <a:endParaRPr lang="it-IT" dirty="0" smtClean="0"/>
          </a:p>
          <a:p>
            <a:r>
              <a:rPr lang="en-US" dirty="0" err="1" smtClean="0"/>
              <a:t>Fumi</a:t>
            </a:r>
            <a:r>
              <a:rPr lang="en-US" dirty="0" smtClean="0"/>
              <a:t> </a:t>
            </a:r>
            <a:r>
              <a:rPr lang="en-US" dirty="0" err="1" smtClean="0"/>
              <a:t>privi</a:t>
            </a:r>
            <a:r>
              <a:rPr lang="en-US" dirty="0" smtClean="0"/>
              <a:t> di </a:t>
            </a:r>
            <a:r>
              <a:rPr lang="en-US" dirty="0" err="1" smtClean="0"/>
              <a:t>polveri</a:t>
            </a:r>
            <a:endParaRPr lang="en-US" dirty="0" smtClean="0"/>
          </a:p>
          <a:p>
            <a:r>
              <a:rPr lang="en-US" dirty="0" smtClean="0"/>
              <a:t>Non </a:t>
            </a:r>
            <a:r>
              <a:rPr lang="en-US" dirty="0" err="1" smtClean="0"/>
              <a:t>contiene</a:t>
            </a:r>
            <a:r>
              <a:rPr lang="en-US" dirty="0" smtClean="0"/>
              <a:t> </a:t>
            </a:r>
            <a:r>
              <a:rPr lang="en-US" dirty="0" err="1" smtClean="0"/>
              <a:t>zolfo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361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Gasolio</a:t>
            </a:r>
            <a:r>
              <a:rPr lang="en-US" dirty="0" smtClean="0"/>
              <a:t> </a:t>
            </a:r>
            <a:r>
              <a:rPr lang="en-US" dirty="0" err="1" smtClean="0"/>
              <a:t>riscaldamento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213225" algn="l"/>
              </a:tabLst>
            </a:pPr>
            <a:r>
              <a:rPr lang="it-IT" dirty="0"/>
              <a:t>P.C.I. 	</a:t>
            </a:r>
            <a:r>
              <a:rPr lang="it-IT" dirty="0" smtClean="0"/>
              <a:t>42,7 </a:t>
            </a:r>
            <a:r>
              <a:rPr lang="it-IT" dirty="0"/>
              <a:t>MJ/kg </a:t>
            </a:r>
          </a:p>
          <a:p>
            <a:pPr>
              <a:tabLst>
                <a:tab pos="4213225" algn="l"/>
              </a:tabLst>
            </a:pPr>
            <a:r>
              <a:rPr lang="en-US" dirty="0" err="1" smtClean="0"/>
              <a:t>Densità</a:t>
            </a:r>
            <a:r>
              <a:rPr lang="en-US" dirty="0" smtClean="0"/>
              <a:t> (a 15°C) </a:t>
            </a:r>
            <a:r>
              <a:rPr lang="en-US" dirty="0"/>
              <a:t>	</a:t>
            </a:r>
            <a:r>
              <a:rPr lang="en-US" dirty="0" smtClean="0"/>
              <a:t>0,</a:t>
            </a:r>
            <a:r>
              <a:rPr lang="it-IT" dirty="0" smtClean="0"/>
              <a:t>85</a:t>
            </a:r>
            <a:r>
              <a:rPr lang="en-US" dirty="0" smtClean="0"/>
              <a:t> </a:t>
            </a:r>
            <a:r>
              <a:rPr lang="it-IT" dirty="0"/>
              <a:t>kg/Nm</a:t>
            </a:r>
            <a:r>
              <a:rPr lang="it-IT" baseline="30000" dirty="0"/>
              <a:t>3</a:t>
            </a:r>
            <a:endParaRPr lang="it-IT" dirty="0"/>
          </a:p>
          <a:p>
            <a:pPr>
              <a:tabLst>
                <a:tab pos="4213225" algn="l"/>
              </a:tabLst>
            </a:pPr>
            <a:r>
              <a:rPr lang="en-US" dirty="0" err="1" smtClean="0"/>
              <a:t>Contenuto</a:t>
            </a:r>
            <a:r>
              <a:rPr lang="en-US" dirty="0" smtClean="0"/>
              <a:t> </a:t>
            </a:r>
            <a:r>
              <a:rPr lang="en-US" dirty="0" err="1" smtClean="0"/>
              <a:t>zolfo</a:t>
            </a:r>
            <a:r>
              <a:rPr lang="en-US" dirty="0" smtClean="0"/>
              <a:t>	&lt;0,1 %</a:t>
            </a:r>
            <a:endParaRPr lang="en-US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00D5-FB4F-4ED1-A5C9-6D47CE598A4D}" type="slidenum">
              <a:rPr lang="it-IT" altLang="it-IT" smtClean="0"/>
              <a:pPr/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72129969"/>
      </p:ext>
    </p:extLst>
  </p:cSld>
  <p:clrMapOvr>
    <a:masterClrMapping/>
  </p:clrMapOvr>
</p:sld>
</file>

<file path=ppt/theme/theme1.xml><?xml version="1.0" encoding="utf-8"?>
<a:theme xmlns:a="http://schemas.openxmlformats.org/drawingml/2006/main" name="Lezione universitaria">
  <a:themeElements>
    <a:clrScheme name="Lezione universitar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zione universitaria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zione universitar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universitari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universitari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Office\Modelli\Presentazioni\Lezione universitaria.pot</Template>
  <TotalTime>5359</TotalTime>
  <Words>310</Words>
  <Application>Microsoft Office PowerPoint</Application>
  <PresentationFormat>Presentazione su schermo (4:3)</PresentationFormat>
  <Paragraphs>74</Paragraphs>
  <Slides>23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Arial Narrow</vt:lpstr>
      <vt:lpstr>Times New Roman</vt:lpstr>
      <vt:lpstr>Lezione universitaria</vt:lpstr>
      <vt:lpstr>Impianti termici</vt:lpstr>
      <vt:lpstr>Tipi di impianti termici</vt:lpstr>
      <vt:lpstr>Componenti principali di un impianto termico</vt:lpstr>
      <vt:lpstr>Fonti di calore</vt:lpstr>
      <vt:lpstr>Solare termico</vt:lpstr>
      <vt:lpstr>Fotovoltaico</vt:lpstr>
      <vt:lpstr>Cogenerazione</vt:lpstr>
      <vt:lpstr>Gas metano</vt:lpstr>
      <vt:lpstr>Gasolio riscaldamento</vt:lpstr>
      <vt:lpstr>Generatori di calore</vt:lpstr>
      <vt:lpstr>Caldaie</vt:lpstr>
      <vt:lpstr>Caldaia a tubi di fumo</vt:lpstr>
      <vt:lpstr>Caldaia a tubi di fumo</vt:lpstr>
      <vt:lpstr>Generatori di vapore</vt:lpstr>
      <vt:lpstr>Generatore di vapore</vt:lpstr>
      <vt:lpstr>Generatore di vapore - mantello</vt:lpstr>
      <vt:lpstr>Ciclo frigorifero a compressione</vt:lpstr>
      <vt:lpstr>Refrigeratore d’acqua centrifugo (5,3 MW)</vt:lpstr>
      <vt:lpstr>Refrigeratore d’acqua centrifugo bistadio</vt:lpstr>
      <vt:lpstr>Ciclo ad assorbimento</vt:lpstr>
      <vt:lpstr>Assorbitore</vt:lpstr>
      <vt:lpstr>Torre evaporativa</vt:lpstr>
      <vt:lpstr>Tipi di compressori</vt:lpstr>
    </vt:vector>
  </TitlesOfParts>
  <Company>Univ. Trieste - Dip. Energetica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Inquinamento da rumore</dc:title>
  <dc:creator>Marco Boscolo</dc:creator>
  <cp:lastModifiedBy>Marco Boscolo</cp:lastModifiedBy>
  <cp:revision>561</cp:revision>
  <cp:lastPrinted>1999-03-15T13:20:17Z</cp:lastPrinted>
  <dcterms:created xsi:type="dcterms:W3CDTF">1999-03-03T14:00:02Z</dcterms:created>
  <dcterms:modified xsi:type="dcterms:W3CDTF">2023-03-07T13:58:17Z</dcterms:modified>
</cp:coreProperties>
</file>