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56" r:id="rId2"/>
    <p:sldId id="330" r:id="rId3"/>
    <p:sldId id="331" r:id="rId4"/>
    <p:sldId id="303" r:id="rId5"/>
    <p:sldId id="329" r:id="rId6"/>
    <p:sldId id="272" r:id="rId7"/>
    <p:sldId id="258" r:id="rId8"/>
    <p:sldId id="299" r:id="rId9"/>
    <p:sldId id="305" r:id="rId10"/>
    <p:sldId id="260" r:id="rId11"/>
    <p:sldId id="262" r:id="rId12"/>
    <p:sldId id="263" r:id="rId13"/>
    <p:sldId id="264" r:id="rId14"/>
    <p:sldId id="265" r:id="rId15"/>
    <p:sldId id="266" r:id="rId16"/>
    <p:sldId id="325" r:id="rId17"/>
    <p:sldId id="267" r:id="rId18"/>
    <p:sldId id="268" r:id="rId19"/>
    <p:sldId id="269" r:id="rId20"/>
    <p:sldId id="270" r:id="rId21"/>
    <p:sldId id="274" r:id="rId22"/>
    <p:sldId id="323" r:id="rId23"/>
    <p:sldId id="300" r:id="rId24"/>
    <p:sldId id="306" r:id="rId25"/>
    <p:sldId id="310" r:id="rId26"/>
    <p:sldId id="311" r:id="rId27"/>
    <p:sldId id="312" r:id="rId28"/>
    <p:sldId id="313" r:id="rId29"/>
    <p:sldId id="309" r:id="rId30"/>
    <p:sldId id="276" r:id="rId31"/>
    <p:sldId id="314" r:id="rId32"/>
    <p:sldId id="277" r:id="rId33"/>
    <p:sldId id="315" r:id="rId34"/>
    <p:sldId id="324" r:id="rId35"/>
    <p:sldId id="278" r:id="rId36"/>
    <p:sldId id="279" r:id="rId37"/>
    <p:sldId id="280" r:id="rId38"/>
    <p:sldId id="281" r:id="rId39"/>
    <p:sldId id="285" r:id="rId40"/>
    <p:sldId id="316" r:id="rId41"/>
    <p:sldId id="283" r:id="rId42"/>
    <p:sldId id="322" r:id="rId43"/>
    <p:sldId id="326" r:id="rId44"/>
    <p:sldId id="307" r:id="rId45"/>
    <p:sldId id="296" r:id="rId46"/>
    <p:sldId id="298" r:id="rId47"/>
    <p:sldId id="288" r:id="rId48"/>
    <p:sldId id="297" r:id="rId49"/>
    <p:sldId id="290" r:id="rId50"/>
    <p:sldId id="291" r:id="rId51"/>
    <p:sldId id="292" r:id="rId52"/>
    <p:sldId id="293" r:id="rId53"/>
    <p:sldId id="294" r:id="rId54"/>
    <p:sldId id="295" r:id="rId55"/>
    <p:sldId id="327" r:id="rId56"/>
    <p:sldId id="301" r:id="rId57"/>
    <p:sldId id="317" r:id="rId58"/>
    <p:sldId id="318" r:id="rId59"/>
    <p:sldId id="319" r:id="rId60"/>
    <p:sldId id="328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8682" autoAdjust="0"/>
  </p:normalViewPr>
  <p:slideViewPr>
    <p:cSldViewPr snapToGrid="0">
      <p:cViewPr varScale="1">
        <p:scale>
          <a:sx n="115" d="100"/>
          <a:sy n="115" d="100"/>
        </p:scale>
        <p:origin x="992" y="208"/>
      </p:cViewPr>
      <p:guideLst/>
    </p:cSldViewPr>
  </p:slideViewPr>
  <p:outlineViewPr>
    <p:cViewPr>
      <p:scale>
        <a:sx n="33" d="100"/>
        <a:sy n="33" d="100"/>
      </p:scale>
      <p:origin x="0" y="-651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BBO PIERANGELO" userId="16e9d2d9-df57-4a06-a537-9892638f7b8a" providerId="ADAL" clId="{5F517699-AF4D-D347-B50D-028BAF792C4B}"/>
    <pc:docChg chg="custSel modSld">
      <pc:chgData name="GOBBO PIERANGELO" userId="16e9d2d9-df57-4a06-a537-9892638f7b8a" providerId="ADAL" clId="{5F517699-AF4D-D347-B50D-028BAF792C4B}" dt="2023-09-27T11:13:36.076" v="59"/>
      <pc:docMkLst>
        <pc:docMk/>
      </pc:docMkLst>
      <pc:sldChg chg="modSp mod">
        <pc:chgData name="GOBBO PIERANGELO" userId="16e9d2d9-df57-4a06-a537-9892638f7b8a" providerId="ADAL" clId="{5F517699-AF4D-D347-B50D-028BAF792C4B}" dt="2023-09-27T11:11:37.661" v="49" actId="1076"/>
        <pc:sldMkLst>
          <pc:docMk/>
          <pc:sldMk cId="402394816" sldId="256"/>
        </pc:sldMkLst>
        <pc:spChg chg="mod">
          <ac:chgData name="GOBBO PIERANGELO" userId="16e9d2d9-df57-4a06-a537-9892638f7b8a" providerId="ADAL" clId="{5F517699-AF4D-D347-B50D-028BAF792C4B}" dt="2023-09-27T11:11:37.661" v="49" actId="1076"/>
          <ac:spMkLst>
            <pc:docMk/>
            <pc:sldMk cId="402394816" sldId="256"/>
            <ac:spMk id="2" creationId="{A0200AE1-5096-478E-8F3F-2C39DB5793C9}"/>
          </ac:spMkLst>
        </pc:spChg>
        <pc:spChg chg="mod">
          <ac:chgData name="GOBBO PIERANGELO" userId="16e9d2d9-df57-4a06-a537-9892638f7b8a" providerId="ADAL" clId="{5F517699-AF4D-D347-B50D-028BAF792C4B}" dt="2023-09-27T11:11:02.926" v="44" actId="27636"/>
          <ac:spMkLst>
            <pc:docMk/>
            <pc:sldMk cId="402394816" sldId="256"/>
            <ac:spMk id="3" creationId="{EAC88ED2-DF1D-49C9-B602-72AB23699906}"/>
          </ac:spMkLst>
        </pc:spChg>
      </pc:sldChg>
      <pc:sldChg chg="addSp delSp modSp mod">
        <pc:chgData name="GOBBO PIERANGELO" userId="16e9d2d9-df57-4a06-a537-9892638f7b8a" providerId="ADAL" clId="{5F517699-AF4D-D347-B50D-028BAF792C4B}" dt="2023-09-27T11:13:36.076" v="59"/>
        <pc:sldMkLst>
          <pc:docMk/>
          <pc:sldMk cId="1926050905" sldId="305"/>
        </pc:sldMkLst>
        <pc:picChg chg="del">
          <ac:chgData name="GOBBO PIERANGELO" userId="16e9d2d9-df57-4a06-a537-9892638f7b8a" providerId="ADAL" clId="{5F517699-AF4D-D347-B50D-028BAF792C4B}" dt="2023-09-27T11:13:35.788" v="58" actId="478"/>
          <ac:picMkLst>
            <pc:docMk/>
            <pc:sldMk cId="1926050905" sldId="305"/>
            <ac:picMk id="2" creationId="{00000000-0000-0000-0000-000000000000}"/>
          </ac:picMkLst>
        </pc:picChg>
        <pc:picChg chg="add mod">
          <ac:chgData name="GOBBO PIERANGELO" userId="16e9d2d9-df57-4a06-a537-9892638f7b8a" providerId="ADAL" clId="{5F517699-AF4D-D347-B50D-028BAF792C4B}" dt="2023-09-27T11:13:36.076" v="59"/>
          <ac:picMkLst>
            <pc:docMk/>
            <pc:sldMk cId="1926050905" sldId="305"/>
            <ac:picMk id="3" creationId="{3258FE1F-0DE7-9C4C-9BF4-E3B1E8F97957}"/>
          </ac:picMkLst>
        </pc:picChg>
      </pc:sldChg>
      <pc:sldChg chg="modSp mod">
        <pc:chgData name="GOBBO PIERANGELO" userId="16e9d2d9-df57-4a06-a537-9892638f7b8a" providerId="ADAL" clId="{5F517699-AF4D-D347-B50D-028BAF792C4B}" dt="2023-09-27T11:11:59.224" v="57" actId="20577"/>
        <pc:sldMkLst>
          <pc:docMk/>
          <pc:sldMk cId="634054554" sldId="320"/>
        </pc:sldMkLst>
        <pc:spChg chg="mod">
          <ac:chgData name="GOBBO PIERANGELO" userId="16e9d2d9-df57-4a06-a537-9892638f7b8a" providerId="ADAL" clId="{5F517699-AF4D-D347-B50D-028BAF792C4B}" dt="2023-09-27T11:11:59.224" v="57" actId="20577"/>
          <ac:spMkLst>
            <pc:docMk/>
            <pc:sldMk cId="634054554" sldId="320"/>
            <ac:spMk id="3" creationId="{C0681CF9-DB3D-4B33-AEBA-54FA0EA98F30}"/>
          </ac:spMkLst>
        </pc:spChg>
      </pc:sldChg>
    </pc:docChg>
  </pc:docChgLst>
  <pc:docChgLst>
    <pc:chgData name="GOBBO PIERANGELO" userId="16e9d2d9-df57-4a06-a537-9892638f7b8a" providerId="ADAL" clId="{C0BE7028-31E9-5E48-BECC-55BE3BF36390}"/>
    <pc:docChg chg="modSld">
      <pc:chgData name="GOBBO PIERANGELO" userId="16e9d2d9-df57-4a06-a537-9892638f7b8a" providerId="ADAL" clId="{C0BE7028-31E9-5E48-BECC-55BE3BF36390}" dt="2023-08-18T11:13:03.766" v="1" actId="207"/>
      <pc:docMkLst>
        <pc:docMk/>
      </pc:docMkLst>
      <pc:sldChg chg="modSp mod">
        <pc:chgData name="GOBBO PIERANGELO" userId="16e9d2d9-df57-4a06-a537-9892638f7b8a" providerId="ADAL" clId="{C0BE7028-31E9-5E48-BECC-55BE3BF36390}" dt="2023-08-18T11:12:52.488" v="0" actId="207"/>
        <pc:sldMkLst>
          <pc:docMk/>
          <pc:sldMk cId="1391946863" sldId="257"/>
        </pc:sldMkLst>
        <pc:spChg chg="mod">
          <ac:chgData name="GOBBO PIERANGELO" userId="16e9d2d9-df57-4a06-a537-9892638f7b8a" providerId="ADAL" clId="{C0BE7028-31E9-5E48-BECC-55BE3BF36390}" dt="2023-08-18T11:12:52.488" v="0" actId="207"/>
          <ac:spMkLst>
            <pc:docMk/>
            <pc:sldMk cId="1391946863" sldId="257"/>
            <ac:spMk id="3" creationId="{ADB57E6D-1846-4B45-8896-33926496CF00}"/>
          </ac:spMkLst>
        </pc:spChg>
      </pc:sldChg>
      <pc:sldChg chg="modSp mod">
        <pc:chgData name="GOBBO PIERANGELO" userId="16e9d2d9-df57-4a06-a537-9892638f7b8a" providerId="ADAL" clId="{C0BE7028-31E9-5E48-BECC-55BE3BF36390}" dt="2023-08-18T11:13:03.766" v="1" actId="207"/>
        <pc:sldMkLst>
          <pc:docMk/>
          <pc:sldMk cId="634054554" sldId="320"/>
        </pc:sldMkLst>
        <pc:spChg chg="mod">
          <ac:chgData name="GOBBO PIERANGELO" userId="16e9d2d9-df57-4a06-a537-9892638f7b8a" providerId="ADAL" clId="{C0BE7028-31E9-5E48-BECC-55BE3BF36390}" dt="2023-08-18T11:13:03.766" v="1" actId="207"/>
          <ac:spMkLst>
            <pc:docMk/>
            <pc:sldMk cId="634054554" sldId="320"/>
            <ac:spMk id="3" creationId="{C0681CF9-DB3D-4B33-AEBA-54FA0EA98F3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4" Type="http://schemas.openxmlformats.org/officeDocument/2006/relationships/image" Target="../media/image2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BD3C86-5DE7-4C80-934D-A24ED059AEC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3013B-7D33-4493-9AEE-7C0AB8A3BD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4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8056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Fine </a:t>
            </a:r>
            <a:r>
              <a:rPr lang="it-IT"/>
              <a:t>I lezione 2h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454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Fine </a:t>
            </a:r>
            <a:r>
              <a:rPr lang="it-IT"/>
              <a:t>I lezione 2h</a:t>
            </a:r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360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lezione 2h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342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II lezione 4h (</a:t>
            </a:r>
            <a:r>
              <a:rPr lang="it-IT"/>
              <a:t>21 diapositive)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424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II lezione 28 diapo 4h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3013B-7D33-4493-9AEE-7C0AB8A3BD5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915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C69AEC-396B-42C1-B967-5FF0F71698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051D8CE-CCE2-4EF2-A4DE-55BDF88FAF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E91125A-ED09-43C5-BD5E-B418F6223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F44330-4996-459E-B348-64F83FBD5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E60DFC-9703-40AC-9543-3200D0F4D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345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57EEC-3775-4517-B6D5-855B40C35F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67340641-0EBA-4B05-97DE-90FE54CFF7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7463E-2E56-490A-935D-234FE2556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3A7CC7A-BC3A-4EE7-B1C8-750F807A8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68CA556-42A1-4DAE-9ABB-4FFC9A2F0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141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4BFC894D-2D21-4B7B-8C57-100DDFE853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AF084CB-DE4A-4CF2-AB42-2588B8F298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F725FB2-DA17-4F59-955D-DE7CDE0332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F120595-3097-468B-B1A7-9239707FB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ECCA7CD-DAEB-4531-97E7-D0319DF8E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3386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8F506D-A2E1-4061-BEE9-1007B4EEF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F6E948-2F33-4908-A704-31BFD5AE55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431E20-B748-4696-B021-59A14BA93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C0749E-E534-4A7D-B575-DFB2BA5DE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D861B19-6EA4-48DF-86E6-96B73845D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240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49932B-ACD9-4B91-8690-7CC18BA391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DB01F0B-B124-48CB-9188-5C60BF8C03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1CB3571-C5F0-4D23-BE31-0B734D96A1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60E6A4-B561-4F99-8D55-024FFBD26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95BA4B5-24CC-4575-A496-71116E2D8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16AC22-8B6C-4170-9435-9C28E3CAD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B52E4D0-9360-4C2B-81B4-F912D2B0E8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6256AD8-3BF9-47AA-A711-3EF8E2D37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26EB519-BDA7-451B-AECD-2566C17A5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A3F8658-76DC-4147-978E-3862B0424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3C459E0-8746-43CC-9256-68340F659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756946-4891-4FA8-9C08-AB1B9EA87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C59E111-CFBB-401B-8DB4-64D4B774A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E9C7C38-6EA5-48AD-9B79-68BD8EF16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7DA1D77-D773-44E7-B79E-4729E438A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251738B7-FB73-4162-B7BE-EF5BA4F8B0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3158950-29EF-42EA-AE58-385991AE4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0A500EF-81BA-4E1E-ACA3-3FB949436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E10F59A3-96C4-49F1-805F-E979C72A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814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BC5B992-D331-46D4-A128-785213D14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596229D1-2F66-4D24-9F8A-6D63C55CF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5E65AC7-2B99-4435-894F-325DAA9AE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6B1B38-F640-473E-AD7A-63C4D8BC5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64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4B4DEDF-4765-4809-855E-27EDFEC17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DC2B9882-ACCA-461D-BD2F-D71DB749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BCABC74-BCE1-47E4-97BC-E84CC2E2D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43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4C02B-9766-42AC-9AD1-66F305A0F4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3CE49F-EC0D-4E09-AA48-ADBA5FE881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0DF233F-5B65-473A-8002-C47A7B71C8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008CF04-6727-4D8B-A52A-5EEFC2136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BE6C53F-73B1-4EFA-9545-3C9F47160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3E88273-5ADF-4650-A236-962EECFAE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461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517CC8-B282-4687-88BE-4F683C69F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EDDB1B5-9FA3-4E22-9018-F6B291D5A4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333B9FD-AD62-4ACA-9AA1-89DF860FB1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9ADB8D8-0C68-4973-85F7-B97D09EBC5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582D9FF-2F9E-40E4-A60F-88E09672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A6492C2-4207-477C-A10A-D9BDDCDEC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5552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CE34D13-0E6D-4B02-BEBD-BA44FB3B10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6EE3B55-9B08-48F6-9CE2-66C1512C72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C3E72ED-9502-4474-A3EC-602E552D9C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8BA8D-7D12-40B2-915B-C7C067019638}" type="datetimeFigureOut">
              <a:rPr lang="en-US" smtClean="0"/>
              <a:t>2/26/24</a:t>
            </a:fld>
            <a:endParaRPr lang="en-US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28C9AD6-8974-4316-A09B-D7706388F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8BB09F-D1AF-45B7-B7AE-BA8F718A2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1FF71D-7F5D-4606-9F6D-7356D2740C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058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oleObject" Target="../embeddings/oleObject4.bin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28.emf"/><Relationship Id="rId12" Type="http://schemas.openxmlformats.org/officeDocument/2006/relationships/image" Target="../media/image25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24.emf"/><Relationship Id="rId4" Type="http://schemas.openxmlformats.org/officeDocument/2006/relationships/image" Target="../media/image27.emf"/><Relationship Id="rId9" Type="http://schemas.openxmlformats.org/officeDocument/2006/relationships/oleObject" Target="../embeddings/oleObject2.bin"/><Relationship Id="rId14" Type="http://schemas.openxmlformats.org/officeDocument/2006/relationships/image" Target="../media/image2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2.emf"/><Relationship Id="rId4" Type="http://schemas.openxmlformats.org/officeDocument/2006/relationships/oleObject" Target="../embeddings/oleObject5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emf"/><Relationship Id="rId5" Type="http://schemas.openxmlformats.org/officeDocument/2006/relationships/image" Target="../media/image43.emf"/><Relationship Id="rId4" Type="http://schemas.openxmlformats.org/officeDocument/2006/relationships/oleObject" Target="../embeddings/oleObject6.bin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200AE1-5096-478E-8F3F-2C39DB5793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6175" y="1122363"/>
            <a:ext cx="10199649" cy="2387600"/>
          </a:xfrm>
        </p:spPr>
        <p:txBody>
          <a:bodyPr>
            <a:normAutofit fontScale="90000"/>
          </a:bodyPr>
          <a:lstStyle/>
          <a:p>
            <a:r>
              <a:rPr lang="it-IT" dirty="0"/>
              <a:t>Chimica generale con laboratorio ed elementi di organica (12 CFU)</a:t>
            </a:r>
            <a:endParaRPr lang="en-US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AC88ED2-DF1D-49C9-B602-72AB236999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8250" y="4097338"/>
            <a:ext cx="9144000" cy="979487"/>
          </a:xfrm>
        </p:spPr>
        <p:txBody>
          <a:bodyPr>
            <a:normAutofit/>
          </a:bodyPr>
          <a:lstStyle/>
          <a:p>
            <a:r>
              <a:rPr lang="it-IT" dirty="0"/>
              <a:t>Pierangelo Gobbo, email: </a:t>
            </a:r>
            <a:r>
              <a:rPr lang="it-IT" dirty="0" err="1"/>
              <a:t>pierangelo.gobbo@units.it</a:t>
            </a:r>
            <a:r>
              <a:rPr lang="it-IT" dirty="0"/>
              <a:t> </a:t>
            </a:r>
          </a:p>
          <a:p>
            <a:r>
              <a:rPr lang="it-IT" dirty="0"/>
              <a:t>DSCF via Licio </a:t>
            </a:r>
            <a:r>
              <a:rPr lang="it-IT" dirty="0" err="1"/>
              <a:t>Giorgieri</a:t>
            </a:r>
            <a:r>
              <a:rPr lang="it-IT" dirty="0"/>
              <a:t> 1, Ed.C11, II piano, ufficio 204</a:t>
            </a:r>
          </a:p>
        </p:txBody>
      </p:sp>
    </p:spTree>
    <p:extLst>
      <p:ext uri="{BB962C8B-B14F-4D97-AF65-F5344CB8AC3E}">
        <p14:creationId xmlns:p14="http://schemas.microsoft.com/office/powerpoint/2010/main" val="402394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CC4B23-D5A2-4CE0-88A3-12966996C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10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Configurazione elettronica fondamentale</a:t>
            </a:r>
            <a:endParaRPr lang="en-US" dirty="0"/>
          </a:p>
        </p:txBody>
      </p:sp>
      <p:pic>
        <p:nvPicPr>
          <p:cNvPr id="5" name="Picture 1" descr="tab0102.jpg">
            <a:extLst>
              <a:ext uri="{FF2B5EF4-FFF2-40B4-BE49-F238E27FC236}">
                <a16:creationId xmlns:a16="http://schemas.microsoft.com/office/drawing/2014/main" id="{F08F289A-2885-454A-A67D-01A4C580D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9266" t="10550" r="72661" b="86666"/>
          <a:stretch/>
        </p:blipFill>
        <p:spPr>
          <a:xfrm>
            <a:off x="2870152" y="2830436"/>
            <a:ext cx="3520027" cy="3573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1" descr="tab0102.jpg">
            <a:extLst>
              <a:ext uri="{FF2B5EF4-FFF2-40B4-BE49-F238E27FC236}">
                <a16:creationId xmlns:a16="http://schemas.microsoft.com/office/drawing/2014/main" id="{841BF8BD-AC8D-42D8-81C1-1BD70F0BD1A0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7431" t="29849" r="63853" b="55394"/>
          <a:stretch/>
        </p:blipFill>
        <p:spPr>
          <a:xfrm>
            <a:off x="2500653" y="3212194"/>
            <a:ext cx="5598297" cy="189591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9D41FFF7-5531-40F5-A6B7-3DCC3F0F747E}"/>
              </a:ext>
            </a:extLst>
          </p:cNvPr>
          <p:cNvSpPr txBox="1"/>
          <p:nvPr/>
        </p:nvSpPr>
        <p:spPr>
          <a:xfrm>
            <a:off x="3782853" y="1886631"/>
            <a:ext cx="10064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Numero </a:t>
            </a:r>
          </a:p>
          <a:p>
            <a:r>
              <a:rPr lang="it-IT" dirty="0"/>
              <a:t>atomico</a:t>
            </a:r>
            <a:endParaRPr lang="en-US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630A35B-B061-40A8-B822-75360A2DF7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116" y="5103451"/>
            <a:ext cx="7773806" cy="549237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1D00917F-B6AF-43E7-8E35-FD26519CF8AD}"/>
              </a:ext>
            </a:extLst>
          </p:cNvPr>
          <p:cNvSpPr/>
          <p:nvPr/>
        </p:nvSpPr>
        <p:spPr>
          <a:xfrm>
            <a:off x="5494788" y="3241226"/>
            <a:ext cx="2155971" cy="18912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3FCFC9A1-0134-415E-B3D3-B7AADB2EB302}"/>
              </a:ext>
            </a:extLst>
          </p:cNvPr>
          <p:cNvSpPr/>
          <p:nvPr/>
        </p:nvSpPr>
        <p:spPr>
          <a:xfrm>
            <a:off x="7814535" y="5093589"/>
            <a:ext cx="2271161" cy="549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03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74257B-6EC4-417A-8677-0D3277E2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Orbitali atomici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72B860-D28B-4474-93E0-393FA35D0A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321" b="19649"/>
          <a:stretch/>
        </p:blipFill>
        <p:spPr>
          <a:xfrm>
            <a:off x="1570089" y="2007223"/>
            <a:ext cx="3211286" cy="235950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AF88B9AB-708A-4084-BA11-EEDC514F09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2107" y="2642756"/>
            <a:ext cx="4889804" cy="172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46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E23296-5592-42AF-81B5-8CBC55F8C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398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Strutture di Lewis</a:t>
            </a:r>
            <a:endParaRPr lang="en-US" dirty="0"/>
          </a:p>
        </p:txBody>
      </p:sp>
      <p:pic>
        <p:nvPicPr>
          <p:cNvPr id="4" name="Picture 1" descr="tab0103.jpg">
            <a:extLst>
              <a:ext uri="{FF2B5EF4-FFF2-40B4-BE49-F238E27FC236}">
                <a16:creationId xmlns:a16="http://schemas.microsoft.com/office/drawing/2014/main" id="{DC323886-E7D2-413C-BB51-E6BAC8548A1E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l="19527" t="30748" r="26020" b="27874"/>
          <a:stretch/>
        </p:blipFill>
        <p:spPr>
          <a:xfrm>
            <a:off x="1614196" y="1539551"/>
            <a:ext cx="8751192" cy="2164702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E3C952C9-6103-4385-8453-333E4AC10209}"/>
              </a:ext>
            </a:extLst>
          </p:cNvPr>
          <p:cNvSpPr/>
          <p:nvPr/>
        </p:nvSpPr>
        <p:spPr>
          <a:xfrm>
            <a:off x="5234473" y="1940768"/>
            <a:ext cx="3844213" cy="8117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5E0452D-0F38-4E6E-817C-6A9D99DBA9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74" t="8843" r="47517" b="60952"/>
          <a:stretch/>
        </p:blipFill>
        <p:spPr>
          <a:xfrm>
            <a:off x="6342645" y="4105470"/>
            <a:ext cx="3844213" cy="207139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49D12F5-5B7A-445B-ACB5-9278B5665B3B}"/>
              </a:ext>
            </a:extLst>
          </p:cNvPr>
          <p:cNvSpPr txBox="1"/>
          <p:nvPr/>
        </p:nvSpPr>
        <p:spPr>
          <a:xfrm>
            <a:off x="973123" y="4723002"/>
            <a:ext cx="3844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Si considerano solo gli elettroni del livello più esterno: 2s e 2p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880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C09420-E620-4ECF-9283-E4FA19BC7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Regola dell’ottetto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B85DC8E-2017-44D8-A11C-979A07ABA3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it-IT" dirty="0"/>
              <a:t>Gli atomi del II periodo (C, N, O, F) reagiscono in modo da raggiungere un guscio esterno con otto elettroni di valenza </a:t>
            </a:r>
          </a:p>
          <a:p>
            <a:r>
              <a:rPr lang="it-IT" dirty="0"/>
              <a:t>La regola non vale per Si, P, S, Cl</a:t>
            </a:r>
          </a:p>
          <a:p>
            <a:r>
              <a:rPr lang="it-IT" dirty="0"/>
              <a:t>Due modi per completare l’ottetto: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Perde o acquista elettroni (legame ionico)</a:t>
            </a:r>
          </a:p>
          <a:p>
            <a:pPr lvl="1"/>
            <a:r>
              <a:rPr lang="it-IT" dirty="0"/>
              <a:t>L’atomo perde uno o più elettroni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positivo, catione </a:t>
            </a:r>
          </a:p>
          <a:p>
            <a:pPr lvl="1"/>
            <a:r>
              <a:rPr lang="it-IT" dirty="0"/>
              <a:t>L’atomo acquista elettroni </a:t>
            </a:r>
          </a:p>
          <a:p>
            <a:pPr lvl="2"/>
            <a:r>
              <a:rPr lang="it-IT" b="1" dirty="0">
                <a:solidFill>
                  <a:srgbClr val="FF0000"/>
                </a:solidFill>
              </a:rPr>
              <a:t>diventa negativo, anione</a:t>
            </a:r>
          </a:p>
          <a:p>
            <a:pPr marL="514350" indent="-514350">
              <a:buFont typeface="+mj-lt"/>
              <a:buAutoNum type="arabicPeriod"/>
            </a:pPr>
            <a:r>
              <a:rPr lang="it-IT" dirty="0"/>
              <a:t>Mette a comune gli elettroni (legame covalente)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8057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E02F592-B1B3-41EC-B827-F31F6579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Elettronegatività dell’atomo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0FA5BBC-C31D-4DF4-8526-8FD33B1903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Misura le tendenza di un atomo ad attrarre gli elettroni che condivide (in un legame chimico) con un altro atomo</a:t>
            </a:r>
          </a:p>
          <a:p>
            <a:r>
              <a:rPr lang="it-IT" dirty="0"/>
              <a:t>Scala di </a:t>
            </a:r>
            <a:r>
              <a:rPr lang="it-IT" dirty="0" err="1"/>
              <a:t>Pauling</a:t>
            </a:r>
            <a:r>
              <a:rPr lang="it-IT" dirty="0"/>
              <a:t> </a:t>
            </a:r>
          </a:p>
          <a:p>
            <a:pPr lvl="1"/>
            <a:r>
              <a:rPr lang="it-IT" dirty="0"/>
              <a:t>Il fluoro è l’atomo più elettronegativo 4.0</a:t>
            </a:r>
          </a:p>
          <a:p>
            <a:pPr lvl="1"/>
            <a:r>
              <a:rPr lang="it-IT" dirty="0"/>
              <a:t>Nella tavola periodica </a:t>
            </a:r>
          </a:p>
          <a:p>
            <a:pPr lvl="2"/>
            <a:r>
              <a:rPr lang="it-IT" dirty="0"/>
              <a:t>l’elettronegatività aumenta da sinistra a destra in un periodo</a:t>
            </a:r>
          </a:p>
          <a:p>
            <a:pPr lvl="2"/>
            <a:r>
              <a:rPr lang="it-IT" dirty="0"/>
              <a:t>L’elettronegatività diminuisce dall’alto in basso in un gruppo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119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4.jpg">
            <a:extLst>
              <a:ext uri="{FF2B5EF4-FFF2-40B4-BE49-F238E27FC236}">
                <a16:creationId xmlns:a16="http://schemas.microsoft.com/office/drawing/2014/main" id="{6888C942-F77F-404A-AD92-05EA9844E1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16054"/>
          <a:stretch/>
        </p:blipFill>
        <p:spPr>
          <a:xfrm>
            <a:off x="1953418" y="550506"/>
            <a:ext cx="8285163" cy="575698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569764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43BCD112-0698-41A6-9BED-B9C968C5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3542"/>
            <a:ext cx="12192000" cy="4450915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75328464-E023-44ED-A5B5-FD1FEE60C76F}"/>
              </a:ext>
            </a:extLst>
          </p:cNvPr>
          <p:cNvSpPr/>
          <p:nvPr/>
        </p:nvSpPr>
        <p:spPr>
          <a:xfrm>
            <a:off x="2009775" y="6049060"/>
            <a:ext cx="6819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https://digilander.libero.it/prof_giuseppe.dinoi/elettronegativita.html</a:t>
            </a:r>
          </a:p>
        </p:txBody>
      </p:sp>
    </p:spTree>
    <p:extLst>
      <p:ext uri="{BB962C8B-B14F-4D97-AF65-F5344CB8AC3E}">
        <p14:creationId xmlns:p14="http://schemas.microsoft.com/office/powerpoint/2010/main" val="25410689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tab0105.jpg">
            <a:extLst>
              <a:ext uri="{FF2B5EF4-FFF2-40B4-BE49-F238E27FC236}">
                <a16:creationId xmlns:a16="http://schemas.microsoft.com/office/drawing/2014/main" id="{B0569FAC-EF64-4484-83B3-851B75E0FB4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r="38466" b="34835"/>
          <a:stretch/>
        </p:blipFill>
        <p:spPr>
          <a:xfrm>
            <a:off x="3097764" y="392033"/>
            <a:ext cx="6428792" cy="2542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DE14DC2D-649C-45AE-91A4-304573A309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3074"/>
          <a:stretch/>
        </p:blipFill>
        <p:spPr>
          <a:xfrm>
            <a:off x="1523603" y="3307769"/>
            <a:ext cx="9144793" cy="1572142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A41DBDF-4418-463A-B44B-296FBF02A35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62" r="37688" b="48074"/>
          <a:stretch/>
        </p:blipFill>
        <p:spPr>
          <a:xfrm>
            <a:off x="1372957" y="5085183"/>
            <a:ext cx="3449613" cy="117489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3DD7CBF-1C79-4B40-BCAE-A701C2688F5D}"/>
              </a:ext>
            </a:extLst>
          </p:cNvPr>
          <p:cNvSpPr txBox="1"/>
          <p:nvPr/>
        </p:nvSpPr>
        <p:spPr>
          <a:xfrm>
            <a:off x="6438122" y="5253202"/>
            <a:ext cx="4864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 del sodio = 0.9</a:t>
            </a:r>
          </a:p>
          <a:p>
            <a:r>
              <a:rPr lang="it-IT" dirty="0"/>
              <a:t>Elettronegatività del cloro = 3.0</a:t>
            </a:r>
          </a:p>
          <a:p>
            <a:r>
              <a:rPr lang="it-IT" dirty="0"/>
              <a:t>Differenza di elettronegatività tra i due atomi= 2.1</a:t>
            </a:r>
          </a:p>
          <a:p>
            <a:r>
              <a:rPr lang="it-IT" dirty="0"/>
              <a:t>Legame ionico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58277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1F6CC7-9486-40DD-A8C4-22E8796E7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ionico</a:t>
            </a:r>
            <a:endParaRPr lang="en-US" dirty="0"/>
          </a:p>
        </p:txBody>
      </p:sp>
      <p:pic>
        <p:nvPicPr>
          <p:cNvPr id="4" name="Picture 1" descr="01page7_01.jpg">
            <a:extLst>
              <a:ext uri="{FF2B5EF4-FFF2-40B4-BE49-F238E27FC236}">
                <a16:creationId xmlns:a16="http://schemas.microsoft.com/office/drawing/2014/main" id="{4AC75D89-B8B4-4FD3-95D9-BAA4F3C8876B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62100"/>
          <a:stretch/>
        </p:blipFill>
        <p:spPr>
          <a:xfrm>
            <a:off x="1011534" y="3579244"/>
            <a:ext cx="9838852" cy="89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81FE34CF-1F27-4A58-8A29-CAB9530048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749" b="61787"/>
          <a:stretch/>
        </p:blipFill>
        <p:spPr>
          <a:xfrm>
            <a:off x="3221774" y="1818854"/>
            <a:ext cx="5418373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245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E7585E-9C6D-4B83-8D7B-1DCA1371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8E2E877-F272-41C6-BDCB-2BB20A1A1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7963" y="1517715"/>
            <a:ext cx="10515600" cy="4351338"/>
          </a:xfrm>
        </p:spPr>
        <p:txBody>
          <a:bodyPr/>
          <a:lstStyle/>
          <a:p>
            <a:r>
              <a:rPr lang="it-IT" dirty="0"/>
              <a:t>Secondo il modello di Lewis una coppia di elettroni di un legame covalente:</a:t>
            </a:r>
          </a:p>
          <a:p>
            <a:pPr lvl="1"/>
            <a:r>
              <a:rPr lang="it-IT" dirty="0"/>
              <a:t>È condivisa tra i due atomi</a:t>
            </a:r>
          </a:p>
          <a:p>
            <a:pPr lvl="1"/>
            <a:r>
              <a:rPr lang="it-IT" dirty="0"/>
              <a:t>Completa il guscio di valenza di ciascun atomo</a:t>
            </a:r>
          </a:p>
          <a:p>
            <a:pPr lvl="1"/>
            <a:endParaRPr lang="en-US" dirty="0"/>
          </a:p>
        </p:txBody>
      </p:sp>
      <p:pic>
        <p:nvPicPr>
          <p:cNvPr id="4" name="Picture 1" descr="01page8_01.jpg">
            <a:extLst>
              <a:ext uri="{FF2B5EF4-FFF2-40B4-BE49-F238E27FC236}">
                <a16:creationId xmlns:a16="http://schemas.microsoft.com/office/drawing/2014/main" id="{ECD4377E-9F36-463E-A298-D8AFA8A93A61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t="26768" b="48173"/>
          <a:stretch/>
        </p:blipFill>
        <p:spPr>
          <a:xfrm>
            <a:off x="716902" y="3551885"/>
            <a:ext cx="9144000" cy="61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941D3172-FBD8-4F2A-ACE2-794032152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89" b="40530"/>
          <a:stretch/>
        </p:blipFill>
        <p:spPr>
          <a:xfrm>
            <a:off x="1663562" y="4335656"/>
            <a:ext cx="9144793" cy="2009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1713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95CFAED-7690-426C-9E14-7ED242C20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Orario lezioni frontali</a:t>
            </a:r>
            <a:br>
              <a:rPr lang="it-IT" dirty="0"/>
            </a:br>
            <a:r>
              <a:rPr lang="it-IT" dirty="0"/>
              <a:t>Elementi di chimica organica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0681CF9-DB3D-4B33-AEBA-54FA0EA98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59000"/>
            <a:ext cx="10515600" cy="3336925"/>
          </a:xfrm>
        </p:spPr>
        <p:txBody>
          <a:bodyPr>
            <a:noAutofit/>
          </a:bodyPr>
          <a:lstStyle/>
          <a:p>
            <a:r>
              <a:rPr lang="it-IT" sz="2400" dirty="0"/>
              <a:t>Lezioni 24 ore lezioni frontali (3 CFU) </a:t>
            </a:r>
          </a:p>
          <a:p>
            <a:pPr lvl="1"/>
            <a:r>
              <a:rPr lang="it-IT" dirty="0"/>
              <a:t>mercoledì 9-11am, aula A, </a:t>
            </a:r>
            <a:r>
              <a:rPr lang="it-IT" dirty="0" err="1"/>
              <a:t>Pal</a:t>
            </a:r>
            <a:r>
              <a:rPr lang="it-IT" dirty="0"/>
              <a:t>. Q </a:t>
            </a:r>
          </a:p>
          <a:p>
            <a:pPr lvl="1"/>
            <a:r>
              <a:rPr lang="it-IT" dirty="0"/>
              <a:t>venerdì 9-11am, aula A, </a:t>
            </a:r>
            <a:r>
              <a:rPr lang="it-IT" dirty="0" err="1"/>
              <a:t>Pal</a:t>
            </a:r>
            <a:r>
              <a:rPr lang="it-IT" dirty="0"/>
              <a:t>. Q</a:t>
            </a:r>
          </a:p>
          <a:p>
            <a:pPr lvl="1"/>
            <a:r>
              <a:rPr lang="it-IT" dirty="0"/>
              <a:t>Dal 6 marzo al 19 aprile 2024 (12 lezioni, tot 24 ore)</a:t>
            </a:r>
          </a:p>
          <a:p>
            <a:pPr lvl="1"/>
            <a:r>
              <a:rPr lang="it-IT" dirty="0">
                <a:solidFill>
                  <a:srgbClr val="C00000"/>
                </a:solidFill>
              </a:rPr>
              <a:t>Pausa pasquale venerdì 29 marzo 2024</a:t>
            </a:r>
          </a:p>
          <a:p>
            <a:pPr lvl="1"/>
            <a:r>
              <a:rPr lang="it-IT" dirty="0">
                <a:solidFill>
                  <a:srgbClr val="C00000"/>
                </a:solidFill>
              </a:rPr>
              <a:t>Non ci sarà lezione venerdì 12 aprile 2024</a:t>
            </a:r>
          </a:p>
        </p:txBody>
      </p:sp>
    </p:spTree>
    <p:extLst>
      <p:ext uri="{BB962C8B-B14F-4D97-AF65-F5344CB8AC3E}">
        <p14:creationId xmlns:p14="http://schemas.microsoft.com/office/powerpoint/2010/main" val="3518840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11568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Acido cloridrico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E2D5C92-F473-4884-85F3-7F238505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811" y="1982205"/>
            <a:ext cx="4698782" cy="584827"/>
          </a:xfrm>
          <a:prstGeom prst="rect">
            <a:avLst/>
          </a:prstGeom>
        </p:spPr>
      </p:pic>
      <p:sp>
        <p:nvSpPr>
          <p:cNvPr id="5" name="Ovale 4">
            <a:extLst>
              <a:ext uri="{FF2B5EF4-FFF2-40B4-BE49-F238E27FC236}">
                <a16:creationId xmlns:a16="http://schemas.microsoft.com/office/drawing/2014/main" id="{E6EE4F9E-A48D-41AD-B151-D7963332EF4F}"/>
              </a:ext>
            </a:extLst>
          </p:cNvPr>
          <p:cNvSpPr/>
          <p:nvPr/>
        </p:nvSpPr>
        <p:spPr>
          <a:xfrm>
            <a:off x="5327010" y="2105637"/>
            <a:ext cx="83889" cy="36072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2AACE475-2F1C-459E-935E-C9F45C08F8A9}"/>
              </a:ext>
            </a:extLst>
          </p:cNvPr>
          <p:cNvSpPr/>
          <p:nvPr/>
        </p:nvSpPr>
        <p:spPr>
          <a:xfrm>
            <a:off x="6878973" y="2214694"/>
            <a:ext cx="218114" cy="1426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1E38BEE5-DE55-45A7-AC40-4B2AC2E47973}"/>
              </a:ext>
            </a:extLst>
          </p:cNvPr>
          <p:cNvSpPr txBox="1"/>
          <p:nvPr/>
        </p:nvSpPr>
        <p:spPr>
          <a:xfrm>
            <a:off x="5095868" y="2978720"/>
            <a:ext cx="3258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Il cloro possiede:</a:t>
            </a:r>
          </a:p>
          <a:p>
            <a:r>
              <a:rPr lang="it-IT" dirty="0"/>
              <a:t>tre </a:t>
            </a:r>
            <a:r>
              <a:rPr lang="it-IT" b="1" dirty="0"/>
              <a:t>coppie di non legame </a:t>
            </a:r>
            <a:r>
              <a:rPr lang="it-IT" dirty="0"/>
              <a:t>dette anche: </a:t>
            </a:r>
            <a:r>
              <a:rPr lang="it-IT" b="1" dirty="0"/>
              <a:t>doppietti non condivisi</a:t>
            </a:r>
          </a:p>
          <a:p>
            <a:r>
              <a:rPr lang="it-IT" b="1" dirty="0"/>
              <a:t>             Lone </a:t>
            </a:r>
            <a:r>
              <a:rPr lang="it-IT" b="1" dirty="0" err="1"/>
              <a:t>pair</a:t>
            </a:r>
            <a:endParaRPr lang="it-IT" b="1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202B78CF-5C09-45A1-962E-3C9E7400E36B}"/>
              </a:ext>
            </a:extLst>
          </p:cNvPr>
          <p:cNvSpPr txBox="1"/>
          <p:nvPr/>
        </p:nvSpPr>
        <p:spPr>
          <a:xfrm>
            <a:off x="4882392" y="1428227"/>
            <a:ext cx="2929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Elettroni di legame, condivisi </a:t>
            </a:r>
            <a:endParaRPr lang="en-US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9E54E7A-922E-4B70-9CFE-CE9FD498D519}"/>
              </a:ext>
            </a:extLst>
          </p:cNvPr>
          <p:cNvSpPr txBox="1"/>
          <p:nvPr/>
        </p:nvSpPr>
        <p:spPr>
          <a:xfrm>
            <a:off x="2434544" y="2972969"/>
            <a:ext cx="255961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Elettronegatività</a:t>
            </a:r>
          </a:p>
          <a:p>
            <a:r>
              <a:rPr lang="it-IT" dirty="0"/>
              <a:t>H = 2.1   Cl = 3.0</a:t>
            </a:r>
          </a:p>
          <a:p>
            <a:r>
              <a:rPr lang="it-IT" dirty="0"/>
              <a:t>Differenza = 0.9</a:t>
            </a:r>
          </a:p>
          <a:p>
            <a:r>
              <a:rPr lang="it-IT" b="1" dirty="0"/>
              <a:t>Legame covalente polare</a:t>
            </a:r>
            <a:endParaRPr lang="en-US" b="1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999D269-8DA2-4D3C-8DB4-26D6C1A747B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33" t="19484" r="73336" b="42263"/>
          <a:stretch/>
        </p:blipFill>
        <p:spPr>
          <a:xfrm>
            <a:off x="2591052" y="4731899"/>
            <a:ext cx="1351774" cy="151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251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472" y="222481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Esercizi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C54C75D-4D98-4BDD-B4B1-859C61CB5E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17546" y="1888223"/>
            <a:ext cx="4977687" cy="4351338"/>
          </a:xfrm>
        </p:spPr>
        <p:txBody>
          <a:bodyPr/>
          <a:lstStyle/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 acqua</a:t>
            </a:r>
          </a:p>
          <a:p>
            <a:r>
              <a:rPr lang="it-IT" dirty="0"/>
              <a:t>CH</a:t>
            </a:r>
            <a:r>
              <a:rPr lang="it-IT" baseline="-25000" dirty="0"/>
              <a:t>4 </a:t>
            </a:r>
            <a:r>
              <a:rPr lang="it-IT" dirty="0"/>
              <a:t>metano</a:t>
            </a:r>
          </a:p>
          <a:p>
            <a:r>
              <a:rPr lang="it-IT" dirty="0"/>
              <a:t>NH</a:t>
            </a:r>
            <a:r>
              <a:rPr lang="it-IT" baseline="-25000" dirty="0"/>
              <a:t>3</a:t>
            </a:r>
            <a:r>
              <a:rPr lang="it-IT" dirty="0"/>
              <a:t> ammoniaca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4</a:t>
            </a:r>
            <a:r>
              <a:rPr lang="it-IT" dirty="0"/>
              <a:t> etilene</a:t>
            </a:r>
          </a:p>
          <a:p>
            <a:r>
              <a:rPr lang="it-IT" dirty="0"/>
              <a:t>C</a:t>
            </a:r>
            <a:r>
              <a:rPr lang="it-IT" baseline="-25000" dirty="0"/>
              <a:t>2</a:t>
            </a:r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 acetilene</a:t>
            </a:r>
          </a:p>
          <a:p>
            <a:r>
              <a:rPr lang="it-IT" dirty="0"/>
              <a:t>CH</a:t>
            </a:r>
            <a:r>
              <a:rPr lang="it-IT" baseline="-25000" dirty="0"/>
              <a:t>2</a:t>
            </a:r>
            <a:r>
              <a:rPr lang="it-IT" dirty="0"/>
              <a:t>O formaldeide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  <a:r>
              <a:rPr lang="it-IT" dirty="0"/>
              <a:t> acido carbonico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9839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6E0D51-D81D-40D8-992E-4EB801339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179" y="132453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Esercizi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CA2A05C-6D0A-46A2-BB6E-8FBAB37699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52090" y="1909219"/>
            <a:ext cx="822960" cy="514350"/>
          </a:xfrm>
          <a:prstGeom prst="rect">
            <a:avLst/>
          </a:prstGeom>
        </p:spPr>
      </p:pic>
      <p:graphicFrame>
        <p:nvGraphicFramePr>
          <p:cNvPr id="5" name="Oggetto 4">
            <a:extLst>
              <a:ext uri="{FF2B5EF4-FFF2-40B4-BE49-F238E27FC236}">
                <a16:creationId xmlns:a16="http://schemas.microsoft.com/office/drawing/2014/main" id="{B1A67D69-FC06-4483-B7BF-B303C070A5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6538172"/>
              </p:ext>
            </p:extLst>
          </p:nvPr>
        </p:nvGraphicFramePr>
        <p:xfrm>
          <a:off x="1848311" y="4333806"/>
          <a:ext cx="899032" cy="92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CS ChemDraw Drawing" r:id="rId5" imgW="499462" imgH="514734" progId="ChemDraw.Document.6.0">
                  <p:embed/>
                </p:oleObj>
              </mc:Choice>
              <mc:Fallback>
                <p:oleObj name="CS ChemDraw Drawing" r:id="rId5" imgW="499462" imgH="514734" progId="ChemDraw.Document.6.0">
                  <p:embed/>
                  <p:pic>
                    <p:nvPicPr>
                      <p:cNvPr id="5" name="Oggetto 4">
                        <a:extLst>
                          <a:ext uri="{FF2B5EF4-FFF2-40B4-BE49-F238E27FC236}">
                            <a16:creationId xmlns:a16="http://schemas.microsoft.com/office/drawing/2014/main" id="{B1A67D69-FC06-4483-B7BF-B303C070A5A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848311" y="4333806"/>
                        <a:ext cx="899032" cy="9265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Immagine 6">
            <a:extLst>
              <a:ext uri="{FF2B5EF4-FFF2-40B4-BE49-F238E27FC236}">
                <a16:creationId xmlns:a16="http://schemas.microsoft.com/office/drawing/2014/main" id="{E9384B55-8A4D-4EA0-9060-F64C438F8A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43355" y="4311608"/>
            <a:ext cx="925830" cy="857250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ED7F7ED0-6DB3-43A4-90E5-3FE2123136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82394" y="1932079"/>
            <a:ext cx="925830" cy="737235"/>
          </a:xfrm>
          <a:prstGeom prst="rect">
            <a:avLst/>
          </a:prstGeom>
        </p:spPr>
      </p:pic>
      <p:graphicFrame>
        <p:nvGraphicFramePr>
          <p:cNvPr id="9" name="Oggetto 8">
            <a:extLst>
              <a:ext uri="{FF2B5EF4-FFF2-40B4-BE49-F238E27FC236}">
                <a16:creationId xmlns:a16="http://schemas.microsoft.com/office/drawing/2014/main" id="{2B027333-5A6D-4E30-BD55-973F84F668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4031878"/>
              </p:ext>
            </p:extLst>
          </p:nvPr>
        </p:nvGraphicFramePr>
        <p:xfrm>
          <a:off x="6265197" y="4550124"/>
          <a:ext cx="1230982" cy="361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CS ChemDraw Drawing" r:id="rId9" imgW="683879" imgH="188467" progId="ChemDraw.Document.6.0">
                  <p:embed/>
                </p:oleObj>
              </mc:Choice>
              <mc:Fallback>
                <p:oleObj name="CS ChemDraw Drawing" r:id="rId9" imgW="683879" imgH="188467" progId="ChemDraw.Document.6.0">
                  <p:embed/>
                  <p:pic>
                    <p:nvPicPr>
                      <p:cNvPr id="9" name="Oggetto 8">
                        <a:extLst>
                          <a:ext uri="{FF2B5EF4-FFF2-40B4-BE49-F238E27FC236}">
                            <a16:creationId xmlns:a16="http://schemas.microsoft.com/office/drawing/2014/main" id="{2B027333-5A6D-4E30-BD55-973F84F6686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265197" y="4550124"/>
                        <a:ext cx="1230982" cy="361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ggetto 9">
            <a:extLst>
              <a:ext uri="{FF2B5EF4-FFF2-40B4-BE49-F238E27FC236}">
                <a16:creationId xmlns:a16="http://schemas.microsoft.com/office/drawing/2014/main" id="{9C554573-0D45-430D-890B-33ABDE38A3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9053688"/>
              </p:ext>
            </p:extLst>
          </p:nvPr>
        </p:nvGraphicFramePr>
        <p:xfrm>
          <a:off x="8792191" y="4244933"/>
          <a:ext cx="797373" cy="838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CS ChemDraw Drawing" r:id="rId11" imgW="442985" imgH="465986" progId="ChemDraw.Document.6.0">
                  <p:embed/>
                </p:oleObj>
              </mc:Choice>
              <mc:Fallback>
                <p:oleObj name="CS ChemDraw Drawing" r:id="rId11" imgW="442985" imgH="465986" progId="ChemDraw.Document.6.0">
                  <p:embed/>
                  <p:pic>
                    <p:nvPicPr>
                      <p:cNvPr id="10" name="Oggetto 9">
                        <a:extLst>
                          <a:ext uri="{FF2B5EF4-FFF2-40B4-BE49-F238E27FC236}">
                            <a16:creationId xmlns:a16="http://schemas.microsoft.com/office/drawing/2014/main" id="{9C554573-0D45-430D-890B-33ABDE38A38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792191" y="4244933"/>
                        <a:ext cx="797373" cy="838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1D66633-0CE3-4EC1-BE08-2FB9FDEA8BD8}"/>
              </a:ext>
            </a:extLst>
          </p:cNvPr>
          <p:cNvSpPr txBox="1"/>
          <p:nvPr/>
        </p:nvSpPr>
        <p:spPr>
          <a:xfrm>
            <a:off x="2289910" y="2753322"/>
            <a:ext cx="747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acqua</a:t>
            </a:r>
            <a:endParaRPr lang="en-US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7C545C1-668C-4F85-9492-DE39B37C8CF2}"/>
              </a:ext>
            </a:extLst>
          </p:cNvPr>
          <p:cNvSpPr txBox="1"/>
          <p:nvPr/>
        </p:nvSpPr>
        <p:spPr>
          <a:xfrm>
            <a:off x="1763478" y="5554476"/>
            <a:ext cx="91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metano</a:t>
            </a:r>
            <a:endParaRPr lang="en-US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033086DA-35BB-4CCE-B433-F445C7297001}"/>
              </a:ext>
            </a:extLst>
          </p:cNvPr>
          <p:cNvSpPr txBox="1"/>
          <p:nvPr/>
        </p:nvSpPr>
        <p:spPr>
          <a:xfrm>
            <a:off x="4806512" y="2783612"/>
            <a:ext cx="1277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ammoniaca</a:t>
            </a:r>
            <a:endParaRPr lang="en-US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5D9AB9F5-90A8-4270-99C6-46A21DBB8083}"/>
              </a:ext>
            </a:extLst>
          </p:cNvPr>
          <p:cNvSpPr txBox="1"/>
          <p:nvPr/>
        </p:nvSpPr>
        <p:spPr>
          <a:xfrm>
            <a:off x="3967366" y="5554476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etilene</a:t>
            </a:r>
            <a:endParaRPr lang="en-US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62B2BA-9033-4F2B-8971-3062443F293A}"/>
              </a:ext>
            </a:extLst>
          </p:cNvPr>
          <p:cNvSpPr txBox="1"/>
          <p:nvPr/>
        </p:nvSpPr>
        <p:spPr>
          <a:xfrm>
            <a:off x="6265197" y="5482006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acetilene</a:t>
            </a:r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288894B4-A2D6-46F4-82FE-CA78A493C6B8}"/>
              </a:ext>
            </a:extLst>
          </p:cNvPr>
          <p:cNvSpPr txBox="1"/>
          <p:nvPr/>
        </p:nvSpPr>
        <p:spPr>
          <a:xfrm flipH="1">
            <a:off x="8295347" y="5482006"/>
            <a:ext cx="2256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formaldeide</a:t>
            </a:r>
            <a:endParaRPr lang="en-US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AC7F7F1E-A625-45A7-A318-C9B260FDF5C5}"/>
              </a:ext>
            </a:extLst>
          </p:cNvPr>
          <p:cNvSpPr txBox="1"/>
          <p:nvPr/>
        </p:nvSpPr>
        <p:spPr>
          <a:xfrm>
            <a:off x="7662619" y="2819404"/>
            <a:ext cx="1687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Acido carbonico</a:t>
            </a:r>
            <a:endParaRPr lang="en-US" dirty="0"/>
          </a:p>
        </p:txBody>
      </p:sp>
      <p:graphicFrame>
        <p:nvGraphicFramePr>
          <p:cNvPr id="21" name="Oggetto 20">
            <a:extLst>
              <a:ext uri="{FF2B5EF4-FFF2-40B4-BE49-F238E27FC236}">
                <a16:creationId xmlns:a16="http://schemas.microsoft.com/office/drawing/2014/main" id="{2439BBD8-4B23-4BF9-A97D-78F0205A70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629492"/>
              </p:ext>
            </p:extLst>
          </p:nvPr>
        </p:nvGraphicFramePr>
        <p:xfrm>
          <a:off x="7815569" y="1764467"/>
          <a:ext cx="1381743" cy="8961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CS ChemDraw Drawing" r:id="rId13" imgW="767635" imgH="497845" progId="ChemDraw.Document.6.0">
                  <p:embed/>
                </p:oleObj>
              </mc:Choice>
              <mc:Fallback>
                <p:oleObj name="CS ChemDraw Drawing" r:id="rId13" imgW="767635" imgH="497845" progId="ChemDraw.Document.6.0">
                  <p:embed/>
                  <p:pic>
                    <p:nvPicPr>
                      <p:cNvPr id="21" name="Oggetto 20">
                        <a:extLst>
                          <a:ext uri="{FF2B5EF4-FFF2-40B4-BE49-F238E27FC236}">
                            <a16:creationId xmlns:a16="http://schemas.microsoft.com/office/drawing/2014/main" id="{2439BBD8-4B23-4BF9-A97D-78F0205A707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7815569" y="1764467"/>
                        <a:ext cx="1381743" cy="8961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217499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6CB02C-F73C-4227-B6AB-0BE6B4C3DB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Acido acetico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4E3FFE7-2BA5-4F38-86D8-5592E12F90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361" y="1690688"/>
            <a:ext cx="2581835" cy="1909482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387AFDF-A3FF-439C-88F4-FEC0E7F6A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7745" y="1690688"/>
            <a:ext cx="2581835" cy="18556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C0436069-9B99-48D1-87FE-813BFB9452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49992" y="1601041"/>
            <a:ext cx="2581835" cy="203498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0C79268-06AE-42E4-BC26-10AB8416BF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13" y="4520362"/>
            <a:ext cx="3478306" cy="138952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CA4C20A-2DA8-4B07-8173-07647E0595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8662" y="535607"/>
            <a:ext cx="1484029" cy="98459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7D65060-B777-4959-A965-8DF6F46250AE}"/>
              </a:ext>
            </a:extLst>
          </p:cNvPr>
          <p:cNvSpPr txBox="1"/>
          <p:nvPr/>
        </p:nvSpPr>
        <p:spPr>
          <a:xfrm>
            <a:off x="5142451" y="5030460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CH</a:t>
            </a:r>
            <a:r>
              <a:rPr lang="it-IT" baseline="-25000" dirty="0"/>
              <a:t>3</a:t>
            </a:r>
            <a:r>
              <a:rPr lang="it-IT" dirty="0"/>
              <a:t>CO</a:t>
            </a:r>
            <a:r>
              <a:rPr lang="it-IT" baseline="-25000" dirty="0"/>
              <a:t>2</a:t>
            </a:r>
            <a:r>
              <a:rPr lang="it-IT" dirty="0"/>
              <a:t>H</a:t>
            </a:r>
            <a:endParaRPr lang="en-US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508F6F0-9209-4C1D-A9A4-89514419827B}"/>
              </a:ext>
            </a:extLst>
          </p:cNvPr>
          <p:cNvSpPr txBox="1"/>
          <p:nvPr/>
        </p:nvSpPr>
        <p:spPr>
          <a:xfrm>
            <a:off x="6736359" y="3755339"/>
            <a:ext cx="2064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Formula di struttura</a:t>
            </a:r>
            <a:endParaRPr lang="en-US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89B7F8-0EAE-4640-BC72-5FFB7A04E7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49992" y="4543662"/>
            <a:ext cx="1721224" cy="171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104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435176" y="2766661"/>
            <a:ext cx="16765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idrogeno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072" y="2758099"/>
            <a:ext cx="3062575" cy="628367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1053038" y="4161489"/>
            <a:ext cx="165442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carbonio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1923" y="3797118"/>
            <a:ext cx="8196813" cy="1313518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5567762" y="5492896"/>
            <a:ext cx="15908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dirty="0"/>
              <a:t>4 legami</a:t>
            </a:r>
          </a:p>
        </p:txBody>
      </p:sp>
    </p:spTree>
    <p:extLst>
      <p:ext uri="{BB962C8B-B14F-4D97-AF65-F5344CB8AC3E}">
        <p14:creationId xmlns:p14="http://schemas.microsoft.com/office/powerpoint/2010/main" val="3584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174031" y="2725719"/>
            <a:ext cx="12152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azoto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013" y="2583845"/>
            <a:ext cx="5270141" cy="1114698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54377" y="4268534"/>
            <a:ext cx="7332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 e un doppietto non condiviso</a:t>
            </a:r>
          </a:p>
        </p:txBody>
      </p:sp>
    </p:spTree>
    <p:extLst>
      <p:ext uri="{BB962C8B-B14F-4D97-AF65-F5344CB8AC3E}">
        <p14:creationId xmlns:p14="http://schemas.microsoft.com/office/powerpoint/2010/main" val="425740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6" name="Rettangolo 5"/>
          <p:cNvSpPr/>
          <p:nvPr/>
        </p:nvSpPr>
        <p:spPr>
          <a:xfrm>
            <a:off x="1389948" y="3053265"/>
            <a:ext cx="18255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ossigeno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0530" y="2847521"/>
            <a:ext cx="3370738" cy="987499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2599401" y="4345522"/>
            <a:ext cx="7290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2 legami e due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267774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sp>
        <p:nvSpPr>
          <p:cNvPr id="3" name="Rettangolo 2"/>
          <p:cNvSpPr/>
          <p:nvPr/>
        </p:nvSpPr>
        <p:spPr>
          <a:xfrm>
            <a:off x="1813718" y="2793958"/>
            <a:ext cx="15465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alogeni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325" y="2701414"/>
            <a:ext cx="4506351" cy="863642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314052" y="4668326"/>
            <a:ext cx="71843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un legame e 3 doppietti non condivisi</a:t>
            </a:r>
          </a:p>
        </p:txBody>
      </p:sp>
    </p:spTree>
    <p:extLst>
      <p:ext uri="{BB962C8B-B14F-4D97-AF65-F5344CB8AC3E}">
        <p14:creationId xmlns:p14="http://schemas.microsoft.com/office/powerpoint/2010/main" val="6011847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2810" y="2670875"/>
            <a:ext cx="4442667" cy="2051251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1646999" y="5379147"/>
            <a:ext cx="863428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3 legami, non rispettano la regola dell'ottetto</a:t>
            </a:r>
          </a:p>
        </p:txBody>
      </p:sp>
    </p:spTree>
    <p:extLst>
      <p:ext uri="{BB962C8B-B14F-4D97-AF65-F5344CB8AC3E}">
        <p14:creationId xmlns:p14="http://schemas.microsoft.com/office/powerpoint/2010/main" val="4897770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DA48157-5E91-41B9-B73C-A74411E11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3200" dirty="0"/>
              <a:t>Numero di legami covalenti degli atomi in molecole organiche </a:t>
            </a:r>
            <a:r>
              <a:rPr lang="it-IT" sz="3200" b="1" dirty="0"/>
              <a:t>neutre</a:t>
            </a:r>
            <a:endParaRPr lang="en-US" sz="3200" b="1" dirty="0"/>
          </a:p>
        </p:txBody>
      </p:sp>
      <p:graphicFrame>
        <p:nvGraphicFramePr>
          <p:cNvPr id="8" name="Oggetto 7">
            <a:extLst>
              <a:ext uri="{FF2B5EF4-FFF2-40B4-BE49-F238E27FC236}">
                <a16:creationId xmlns:a16="http://schemas.microsoft.com/office/drawing/2014/main" id="{E17C692F-B143-4A0F-8C90-676709A3FC3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75000652"/>
              </p:ext>
            </p:extLst>
          </p:nvPr>
        </p:nvGraphicFramePr>
        <p:xfrm>
          <a:off x="1959398" y="1711608"/>
          <a:ext cx="7645995" cy="5146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CS ChemDraw Drawing" r:id="rId4" imgW="4865530" imgH="3274567" progId="ChemDraw.Document.6.0">
                  <p:embed/>
                </p:oleObj>
              </mc:Choice>
              <mc:Fallback>
                <p:oleObj name="CS ChemDraw Drawing" r:id="rId4" imgW="4865530" imgH="3274567" progId="ChemDraw.Document.6.0">
                  <p:embed/>
                  <p:pic>
                    <p:nvPicPr>
                      <p:cNvPr id="8" name="Oggetto 7">
                        <a:extLst>
                          <a:ext uri="{FF2B5EF4-FFF2-40B4-BE49-F238E27FC236}">
                            <a16:creationId xmlns:a16="http://schemas.microsoft.com/office/drawing/2014/main" id="{E17C692F-B143-4A0F-8C90-676709A3FC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9398" y="1711608"/>
                        <a:ext cx="7645995" cy="5146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9021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C3EC32A-604F-4F66-B6E6-427871F87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Modalità d’esame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DB57E6D-1846-4B45-8896-33926496CF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950" y="2625725"/>
            <a:ext cx="10515600" cy="1222375"/>
          </a:xfrm>
        </p:spPr>
        <p:txBody>
          <a:bodyPr/>
          <a:lstStyle/>
          <a:p>
            <a:r>
              <a:rPr lang="it-IT" dirty="0"/>
              <a:t>Bisogna aver superato la parte di Chimica Generale con laboratorio</a:t>
            </a:r>
          </a:p>
          <a:p>
            <a:r>
              <a:rPr lang="it-IT" dirty="0">
                <a:solidFill>
                  <a:srgbClr val="C00000"/>
                </a:solidFill>
              </a:rPr>
              <a:t>Prova orale</a:t>
            </a:r>
          </a:p>
        </p:txBody>
      </p:sp>
    </p:spTree>
    <p:extLst>
      <p:ext uri="{BB962C8B-B14F-4D97-AF65-F5344CB8AC3E}">
        <p14:creationId xmlns:p14="http://schemas.microsoft.com/office/powerpoint/2010/main" val="24518403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D7C267-DD45-4194-900D-A4204A5B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2218" y="103881"/>
            <a:ext cx="7689522" cy="1325563"/>
          </a:xfrm>
        </p:spPr>
        <p:txBody>
          <a:bodyPr/>
          <a:lstStyle/>
          <a:p>
            <a:r>
              <a:rPr lang="it-IT" dirty="0"/>
              <a:t>Carica formale esercizi ed esempi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5F247ED-D494-4E35-B0A1-14E1E94F3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0308" y="2755007"/>
            <a:ext cx="1888222" cy="3580239"/>
          </a:xfrm>
        </p:spPr>
        <p:txBody>
          <a:bodyPr>
            <a:normAutofit/>
          </a:bodyPr>
          <a:lstStyle/>
          <a:p>
            <a:r>
              <a:rPr lang="it-IT" dirty="0"/>
              <a:t>H</a:t>
            </a:r>
          </a:p>
          <a:p>
            <a:r>
              <a:rPr lang="it-IT" dirty="0"/>
              <a:t>OH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3</a:t>
            </a:r>
            <a:r>
              <a:rPr lang="it-IT" dirty="0"/>
              <a:t>O</a:t>
            </a:r>
          </a:p>
          <a:p>
            <a:r>
              <a:rPr lang="it-IT" dirty="0"/>
              <a:t>H</a:t>
            </a:r>
            <a:r>
              <a:rPr lang="it-IT" baseline="-25000" dirty="0"/>
              <a:t>2</a:t>
            </a:r>
            <a:r>
              <a:rPr lang="it-IT" dirty="0"/>
              <a:t>CO</a:t>
            </a:r>
            <a:r>
              <a:rPr lang="it-IT" baseline="-25000" dirty="0"/>
              <a:t>3</a:t>
            </a:r>
          </a:p>
          <a:p>
            <a:r>
              <a:rPr lang="it-IT" dirty="0"/>
              <a:t>HCO</a:t>
            </a:r>
            <a:r>
              <a:rPr lang="it-IT" baseline="-25000" dirty="0"/>
              <a:t>3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22831" y="1429444"/>
            <a:ext cx="884475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3200" dirty="0"/>
              <a:t>La carica formale è la carica assegnata a un singolo atomo in una struttura di Lewis.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6537278" y="3134483"/>
            <a:ext cx="1588897" cy="28212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NH</a:t>
            </a:r>
            <a:r>
              <a:rPr lang="it-IT" sz="2800" baseline="-25000" dirty="0"/>
              <a:t>4</a:t>
            </a:r>
            <a:endParaRPr lang="it-IT" sz="2800" baseline="30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CH</a:t>
            </a:r>
            <a:r>
              <a:rPr lang="it-IT" sz="2800" baseline="-25000" dirty="0"/>
              <a:t>3</a:t>
            </a:r>
            <a:r>
              <a:rPr lang="it-IT" sz="2800" dirty="0"/>
              <a:t>NH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800" dirty="0"/>
              <a:t>HNO</a:t>
            </a:r>
            <a:r>
              <a:rPr lang="it-IT" sz="2800" baseline="-25000" dirty="0"/>
              <a:t>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-25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800" baseline="30000" dirty="0"/>
          </a:p>
        </p:txBody>
      </p:sp>
    </p:spTree>
    <p:extLst>
      <p:ext uri="{BB962C8B-B14F-4D97-AF65-F5344CB8AC3E}">
        <p14:creationId xmlns:p14="http://schemas.microsoft.com/office/powerpoint/2010/main" val="14723034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48EEF4-9BF3-47DA-9BAC-2BC69EE77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18255"/>
            <a:ext cx="10515600" cy="1325563"/>
          </a:xfrm>
        </p:spPr>
        <p:txBody>
          <a:bodyPr/>
          <a:lstStyle/>
          <a:p>
            <a:pPr algn="ctr"/>
            <a:r>
              <a:rPr lang="it-IT" dirty="0"/>
              <a:t>Carica formale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FE402EE-B22C-46FF-9336-A6A5AA5EAC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6832"/>
          <a:stretch/>
        </p:blipFill>
        <p:spPr>
          <a:xfrm>
            <a:off x="503648" y="1207259"/>
            <a:ext cx="11419738" cy="3243026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74675" y="5004410"/>
            <a:ext cx="1231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dirty="0"/>
              <a:t>HNO</a:t>
            </a:r>
            <a:r>
              <a:rPr lang="it-IT" sz="3600" baseline="-25000" dirty="0"/>
              <a:t>3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445456" y="5004409"/>
            <a:ext cx="2546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/>
              <a:t>Acido nitrico</a:t>
            </a:r>
          </a:p>
        </p:txBody>
      </p:sp>
      <p:graphicFrame>
        <p:nvGraphicFramePr>
          <p:cNvPr id="6" name="Oggetto 5">
            <a:extLst>
              <a:ext uri="{FF2B5EF4-FFF2-40B4-BE49-F238E27FC236}">
                <a16:creationId xmlns:a16="http://schemas.microsoft.com/office/drawing/2014/main" id="{9CD7B9A7-3706-454D-9284-6C16D2DE0D8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832370"/>
              </p:ext>
            </p:extLst>
          </p:nvPr>
        </p:nvGraphicFramePr>
        <p:xfrm>
          <a:off x="8485276" y="4799069"/>
          <a:ext cx="1292769" cy="12345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CS ChemDraw Drawing" r:id="rId4" imgW="563624" imgH="538916" progId="ChemDraw.Document.6.0">
                  <p:embed/>
                </p:oleObj>
              </mc:Choice>
              <mc:Fallback>
                <p:oleObj name="CS ChemDraw Drawing" r:id="rId4" imgW="563624" imgH="538916" progId="ChemDraw.Document.6.0">
                  <p:embed/>
                  <p:pic>
                    <p:nvPicPr>
                      <p:cNvPr id="6" name="Oggetto 5">
                        <a:extLst>
                          <a:ext uri="{FF2B5EF4-FFF2-40B4-BE49-F238E27FC236}">
                            <a16:creationId xmlns:a16="http://schemas.microsoft.com/office/drawing/2014/main" id="{9CD7B9A7-3706-454D-9284-6C16D2DE0D8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85276" y="4799069"/>
                        <a:ext cx="1292769" cy="123450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magine 8">
            <a:extLst>
              <a:ext uri="{FF2B5EF4-FFF2-40B4-BE49-F238E27FC236}">
                <a16:creationId xmlns:a16="http://schemas.microsoft.com/office/drawing/2014/main" id="{211021BB-FD1F-4D6A-B2E5-2206CDDCE8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1726">
            <a:off x="9631680" y="5578329"/>
            <a:ext cx="252329" cy="346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042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3216A-8A0E-4196-AF3B-25B1F58E1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Acido nitrico HNO</a:t>
            </a:r>
            <a:r>
              <a:rPr lang="it-IT" baseline="-25000" dirty="0"/>
              <a:t>3</a:t>
            </a:r>
            <a:endParaRPr lang="en-US" baseline="-25000" dirty="0"/>
          </a:p>
        </p:txBody>
      </p:sp>
      <p:pic>
        <p:nvPicPr>
          <p:cNvPr id="4" name="Picture 1" descr="01page12_05.jpg">
            <a:extLst>
              <a:ext uri="{FF2B5EF4-FFF2-40B4-BE49-F238E27FC236}">
                <a16:creationId xmlns:a16="http://schemas.microsoft.com/office/drawing/2014/main" id="{8CB39388-EFC8-411B-9FB7-100EB57AF2C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b="38528"/>
          <a:stretch/>
        </p:blipFill>
        <p:spPr>
          <a:xfrm>
            <a:off x="1939180" y="2106502"/>
            <a:ext cx="8968733" cy="210139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FC617-EB4E-4AE0-A24B-1A9FC8E0F4AB}"/>
              </a:ext>
            </a:extLst>
          </p:cNvPr>
          <p:cNvSpPr txBox="1"/>
          <p:nvPr/>
        </p:nvSpPr>
        <p:spPr>
          <a:xfrm>
            <a:off x="1837508" y="4354286"/>
            <a:ext cx="890006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Carica formale N: (Numero e- di valenza N)- (numero di e- di non legame)-(numero di legami)</a:t>
            </a:r>
          </a:p>
          <a:p>
            <a:r>
              <a:rPr lang="it-IT" dirty="0"/>
              <a:t>                               5-0-4 = +1</a:t>
            </a:r>
          </a:p>
          <a:p>
            <a:r>
              <a:rPr lang="it-IT" dirty="0"/>
              <a:t>Carica formale O: 6-6-1 = -1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                               6-4-2 = 0</a:t>
            </a:r>
          </a:p>
          <a:p>
            <a:r>
              <a:rPr lang="it-IT" dirty="0"/>
              <a:t>Carica formale H: 1-0-1 = 0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7185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Cariche formali più comuni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013087E-286F-4772-9A72-A8FA998BB8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778"/>
          <a:stretch/>
        </p:blipFill>
        <p:spPr>
          <a:xfrm>
            <a:off x="277395" y="1761690"/>
            <a:ext cx="11637210" cy="2636138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933CD899-2966-4102-AB4D-B659CCB4487E}"/>
              </a:ext>
            </a:extLst>
          </p:cNvPr>
          <p:cNvSpPr/>
          <p:nvPr/>
        </p:nvSpPr>
        <p:spPr>
          <a:xfrm>
            <a:off x="4180113" y="48276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Carica formale : (Numero e- di valenza)- (numero di e- di non legame)-(numero di legami)</a:t>
            </a:r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14206A07-47F0-475C-BACA-20EF68753885}"/>
              </a:ext>
            </a:extLst>
          </p:cNvPr>
          <p:cNvSpPr/>
          <p:nvPr/>
        </p:nvSpPr>
        <p:spPr>
          <a:xfrm>
            <a:off x="3770810" y="5670548"/>
            <a:ext cx="3213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/>
              <a:t>C radicalico : 4 - 1 - 3 = 0  </a:t>
            </a:r>
          </a:p>
          <a:p>
            <a:r>
              <a:rPr lang="it-IT" dirty="0" err="1"/>
              <a:t>Carbocatione</a:t>
            </a:r>
            <a:r>
              <a:rPr lang="it-IT" dirty="0"/>
              <a:t> : 4 – 0 – 3 = +1 </a:t>
            </a:r>
          </a:p>
          <a:p>
            <a:r>
              <a:rPr lang="it-IT" dirty="0" err="1"/>
              <a:t>Carbanione</a:t>
            </a:r>
            <a:r>
              <a:rPr lang="it-IT" dirty="0"/>
              <a:t>  : 4 – 2 – 3 = -1 </a:t>
            </a:r>
          </a:p>
        </p:txBody>
      </p:sp>
    </p:spTree>
    <p:extLst>
      <p:ext uri="{BB962C8B-B14F-4D97-AF65-F5344CB8AC3E}">
        <p14:creationId xmlns:p14="http://schemas.microsoft.com/office/powerpoint/2010/main" val="3803493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AA3E20F5-4CCF-479F-B1A7-30DF77E49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2682" y="1143000"/>
            <a:ext cx="1050663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4085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CD3E22-5FB6-4130-B38C-9BA83EF84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Lunghezze, angoli di legame e forma delle molecole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1C06B5D-137C-4950-9D80-C7FA23C3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2089" y="2446410"/>
            <a:ext cx="10515600" cy="4351338"/>
          </a:xfrm>
        </p:spPr>
        <p:txBody>
          <a:bodyPr/>
          <a:lstStyle/>
          <a:p>
            <a:r>
              <a:rPr lang="it-IT" dirty="0"/>
              <a:t>La struttura di una molecola è definita dalla lunghezza di legame e dagli angoli di legame</a:t>
            </a:r>
          </a:p>
          <a:p>
            <a:r>
              <a:rPr lang="en-US" dirty="0" err="1"/>
              <a:t>Lunghezza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en-US" dirty="0" err="1"/>
              <a:t>distanza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due nuclei </a:t>
            </a:r>
            <a:r>
              <a:rPr lang="en-US" dirty="0" err="1"/>
              <a:t>che</a:t>
            </a:r>
            <a:r>
              <a:rPr lang="en-US" dirty="0"/>
              <a:t> </a:t>
            </a:r>
            <a:r>
              <a:rPr lang="en-US" dirty="0" err="1"/>
              <a:t>partecipano</a:t>
            </a:r>
            <a:r>
              <a:rPr lang="en-US" dirty="0"/>
              <a:t> a un </a:t>
            </a:r>
            <a:r>
              <a:rPr lang="en-US" dirty="0" err="1"/>
              <a:t>legame</a:t>
            </a:r>
            <a:r>
              <a:rPr lang="en-US" dirty="0"/>
              <a:t> </a:t>
            </a:r>
            <a:r>
              <a:rPr lang="en-US" dirty="0" err="1"/>
              <a:t>covalente</a:t>
            </a:r>
            <a:r>
              <a:rPr lang="en-US" dirty="0"/>
              <a:t> (</a:t>
            </a:r>
            <a:r>
              <a:rPr lang="en-US" dirty="0" err="1"/>
              <a:t>si</a:t>
            </a:r>
            <a:r>
              <a:rPr lang="en-US" dirty="0"/>
              <a:t> </a:t>
            </a:r>
            <a:r>
              <a:rPr lang="en-US" dirty="0" err="1"/>
              <a:t>misura</a:t>
            </a:r>
            <a:r>
              <a:rPr lang="en-US" dirty="0"/>
              <a:t> in angstrom Å) 1 Å = 1x10</a:t>
            </a:r>
            <a:r>
              <a:rPr lang="en-US" baseline="30000" dirty="0"/>
              <a:t>-10</a:t>
            </a:r>
            <a:r>
              <a:rPr lang="en-US" dirty="0"/>
              <a:t>m</a:t>
            </a:r>
          </a:p>
          <a:p>
            <a:r>
              <a:rPr lang="it-IT" dirty="0"/>
              <a:t>A</a:t>
            </a:r>
            <a:r>
              <a:rPr lang="en-US" dirty="0" err="1"/>
              <a:t>ngolo</a:t>
            </a:r>
            <a:r>
              <a:rPr lang="en-US" dirty="0"/>
              <a:t> di </a:t>
            </a:r>
            <a:r>
              <a:rPr lang="en-US" dirty="0" err="1"/>
              <a:t>legame</a:t>
            </a:r>
            <a:r>
              <a:rPr lang="en-US" dirty="0"/>
              <a:t>: </a:t>
            </a:r>
            <a:r>
              <a:rPr lang="it-IT" dirty="0"/>
              <a:t>è l'angolo formato dagli assi congiungenti i nuclei degli atomi legati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99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2030B3C-34B2-4582-BAAA-DB693B825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007" y="1245518"/>
            <a:ext cx="8416003" cy="399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114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DBFA9AB-6F65-4776-B2E2-72DA74BAC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it-IT" dirty="0"/>
              <a:t>Modello VSEPR </a:t>
            </a:r>
            <a:br>
              <a:rPr lang="it-IT" dirty="0"/>
            </a:br>
            <a:r>
              <a:rPr lang="it-IT" sz="3200" dirty="0"/>
              <a:t>Valence Shell Electron </a:t>
            </a:r>
            <a:r>
              <a:rPr lang="it-IT" sz="3200" dirty="0" err="1"/>
              <a:t>Pair</a:t>
            </a:r>
            <a:r>
              <a:rPr lang="it-IT" sz="3200" dirty="0"/>
              <a:t> </a:t>
            </a:r>
            <a:r>
              <a:rPr lang="it-IT" sz="3200" dirty="0" err="1"/>
              <a:t>Repulsion</a:t>
            </a:r>
            <a:br>
              <a:rPr lang="it-IT" sz="3200" dirty="0"/>
            </a:br>
            <a:r>
              <a:rPr lang="it-IT" sz="3200" dirty="0"/>
              <a:t>repulsione tra le coppie di elettroni del guscio di valenza</a:t>
            </a:r>
            <a:endParaRPr lang="en-US" sz="3200" dirty="0"/>
          </a:p>
        </p:txBody>
      </p:sp>
      <p:pic>
        <p:nvPicPr>
          <p:cNvPr id="4" name="Picture 1" descr="0105.jpg">
            <a:extLst>
              <a:ext uri="{FF2B5EF4-FFF2-40B4-BE49-F238E27FC236}">
                <a16:creationId xmlns:a16="http://schemas.microsoft.com/office/drawing/2014/main" id="{D02E6F4D-92BB-4235-87E8-A3A54819227C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 cstate="print">
            <a:lum/>
          </a:blip>
          <a:srcRect b="25628"/>
          <a:stretch/>
        </p:blipFill>
        <p:spPr>
          <a:xfrm>
            <a:off x="917508" y="2349123"/>
            <a:ext cx="10436292" cy="27765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23333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471D440-9B7E-4131-972B-EE31E340C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Esempi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22F691-8FF7-4FC2-B81A-70D0FA81F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8868" y="2293311"/>
            <a:ext cx="10515600" cy="3872358"/>
          </a:xfrm>
        </p:spPr>
        <p:txBody>
          <a:bodyPr>
            <a:normAutofit/>
          </a:bodyPr>
          <a:lstStyle/>
          <a:p>
            <a:r>
              <a:rPr lang="it-IT" dirty="0"/>
              <a:t>Struttura di metano, ammoniaca, acqua, aldeide formica, etilene, anidride carbonica, acetilene</a:t>
            </a:r>
          </a:p>
          <a:p>
            <a:r>
              <a:rPr lang="it-IT" dirty="0"/>
              <a:t>Disposizione degli orbitali: lineare, trigonale planare, tetraedrica</a:t>
            </a:r>
          </a:p>
          <a:p>
            <a:r>
              <a:rPr lang="it-IT" dirty="0"/>
              <a:t>Forma della molecola:  tetraedrica, piramidale, piegata, planare, lineare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328209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 descr="01page22_01.jpg">
            <a:extLst>
              <a:ext uri="{FF2B5EF4-FFF2-40B4-BE49-F238E27FC236}">
                <a16:creationId xmlns:a16="http://schemas.microsoft.com/office/drawing/2014/main" id="{A86D0811-C196-40F4-BF6F-CB5E35CFD145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>
            <a:lum/>
          </a:blip>
          <a:srcRect b="44990"/>
          <a:stretch/>
        </p:blipFill>
        <p:spPr>
          <a:xfrm>
            <a:off x="1524000" y="1575653"/>
            <a:ext cx="9144000" cy="278662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B7EB29CC-ED5D-40D1-A99C-D3D9E80E56AA}"/>
              </a:ext>
            </a:extLst>
          </p:cNvPr>
          <p:cNvSpPr txBox="1"/>
          <p:nvPr/>
        </p:nvSpPr>
        <p:spPr>
          <a:xfrm>
            <a:off x="2412274" y="4913015"/>
            <a:ext cx="911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metano</a:t>
            </a:r>
            <a:endParaRPr lang="en-US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D00BC30-516C-4036-86CE-FA017D35BD1F}"/>
              </a:ext>
            </a:extLst>
          </p:cNvPr>
          <p:cNvSpPr txBox="1"/>
          <p:nvPr/>
        </p:nvSpPr>
        <p:spPr>
          <a:xfrm>
            <a:off x="4990012" y="4907473"/>
            <a:ext cx="834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etilene</a:t>
            </a:r>
            <a:endParaRPr lang="en-US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3EB2C28-BD92-4E88-8E00-8D9BC16F17CD}"/>
              </a:ext>
            </a:extLst>
          </p:cNvPr>
          <p:cNvSpPr txBox="1"/>
          <p:nvPr/>
        </p:nvSpPr>
        <p:spPr>
          <a:xfrm>
            <a:off x="8229599" y="4907473"/>
            <a:ext cx="1042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acetilene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8855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A5C00C6-A09A-4B47-96E9-FAD0CEDF1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Obiettivi del corso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31423E5-A8D3-4D88-9C26-E582C275A1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2403475"/>
            <a:ext cx="10515600" cy="2051050"/>
          </a:xfrm>
        </p:spPr>
        <p:txBody>
          <a:bodyPr/>
          <a:lstStyle/>
          <a:p>
            <a:r>
              <a:rPr lang="it-IT" dirty="0"/>
              <a:t>Acquisire le conoscenze di base sulla struttura e le proprietà delle molecole organiche, cenni sulla loro reattività e la loro sintesi. </a:t>
            </a:r>
          </a:p>
          <a:p>
            <a:r>
              <a:rPr lang="it-IT" dirty="0"/>
              <a:t>Comprendere i principali meccanismi che stanno alla base delle reazioni in chimica organica. </a:t>
            </a:r>
          </a:p>
        </p:txBody>
      </p:sp>
    </p:spTree>
    <p:extLst>
      <p:ext uri="{BB962C8B-B14F-4D97-AF65-F5344CB8AC3E}">
        <p14:creationId xmlns:p14="http://schemas.microsoft.com/office/powerpoint/2010/main" val="33974574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5590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t-IT" sz="4800" dirty="0"/>
              <a:t>Perché è importante conoscere la forma di una molecola?</a:t>
            </a:r>
          </a:p>
        </p:txBody>
      </p:sp>
    </p:spTree>
    <p:extLst>
      <p:ext uri="{BB962C8B-B14F-4D97-AF65-F5344CB8AC3E}">
        <p14:creationId xmlns:p14="http://schemas.microsoft.com/office/powerpoint/2010/main" val="261108803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C88B49-6A66-465C-8AC3-B05E6895C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530787"/>
          </a:xfrm>
        </p:spPr>
        <p:txBody>
          <a:bodyPr/>
          <a:lstStyle/>
          <a:p>
            <a:pPr algn="ctr"/>
            <a:r>
              <a:rPr lang="it-IT" dirty="0"/>
              <a:t>Molecole polari e non polari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B5462E1-A6AB-4C30-AF69-4BCAA8DB43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130"/>
            <a:ext cx="10515600" cy="3501634"/>
          </a:xfrm>
        </p:spPr>
        <p:txBody>
          <a:bodyPr>
            <a:normAutofit fontScale="25000" lnSpcReduction="20000"/>
          </a:bodyPr>
          <a:lstStyle/>
          <a:p>
            <a:pPr marL="457200" lvl="1" indent="0">
              <a:buNone/>
            </a:pPr>
            <a:endParaRPr lang="it-IT" dirty="0"/>
          </a:p>
          <a:p>
            <a:pPr lvl="1"/>
            <a:r>
              <a:rPr lang="it-IT" sz="14400" dirty="0"/>
              <a:t>La forma di una molecola determina le sue proprietà chimico-fisiche come ad esempio la sua polarità</a:t>
            </a:r>
          </a:p>
          <a:p>
            <a:pPr lvl="1"/>
            <a:r>
              <a:rPr lang="it-IT" sz="14400" dirty="0"/>
              <a:t>La polarità delle molecole è il risultato della somma di tutti i vettori relativi alla polarità dei singoli legami e del contributo delle coppie di elettroni non condivisi</a:t>
            </a:r>
          </a:p>
          <a:p>
            <a:pPr lvl="1"/>
            <a:endParaRPr lang="it-IT" sz="14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3425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3FE05E3A-7598-4DA0-8B63-8438A7ABE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76" y="0"/>
            <a:ext cx="8939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4813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A8A6EAC-2EC9-49FC-9CCC-79CFD6E4BF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125" b="12384"/>
          <a:stretch/>
        </p:blipFill>
        <p:spPr>
          <a:xfrm>
            <a:off x="0" y="2781300"/>
            <a:ext cx="12192000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8277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b="1" dirty="0"/>
              <a:t>Chimica organica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sz="4000" dirty="0"/>
              <a:t>Struttura</a:t>
            </a:r>
          </a:p>
          <a:p>
            <a:r>
              <a:rPr lang="it-IT" sz="4000" dirty="0"/>
              <a:t>Reattività</a:t>
            </a:r>
          </a:p>
          <a:p>
            <a:r>
              <a:rPr lang="it-IT" sz="4000" dirty="0"/>
              <a:t>La struttura e la reattività sono correlate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75186" y="4477787"/>
            <a:ext cx="24941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/>
              <a:t>STRUTTURA</a:t>
            </a:r>
          </a:p>
        </p:txBody>
      </p:sp>
      <p:sp>
        <p:nvSpPr>
          <p:cNvPr id="5" name="Freccia bidirezionale orizzontale 4"/>
          <p:cNvSpPr/>
          <p:nvPr/>
        </p:nvSpPr>
        <p:spPr>
          <a:xfrm>
            <a:off x="5131558" y="4477787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709938" y="4477787"/>
            <a:ext cx="25384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/>
              <a:t>REATTIVITA’</a:t>
            </a:r>
          </a:p>
        </p:txBody>
      </p:sp>
    </p:spTree>
    <p:extLst>
      <p:ext uri="{BB962C8B-B14F-4D97-AF65-F5344CB8AC3E}">
        <p14:creationId xmlns:p14="http://schemas.microsoft.com/office/powerpoint/2010/main" val="44545150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I legami si formano per sovrapposizione degli orbitali atomici</a:t>
            </a:r>
          </a:p>
          <a:p>
            <a:r>
              <a:rPr lang="it-IT" dirty="0"/>
              <a:t>Gli elettroni sono localizzati e condivisi</a:t>
            </a:r>
          </a:p>
          <a:p>
            <a:r>
              <a:rPr lang="it-IT" dirty="0"/>
              <a:t>Maggiore è la sovrapposizione, più forte è il legame</a:t>
            </a:r>
          </a:p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3899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AA14F1-42ED-4F9F-B613-1EB58D1E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Legame covalente secondo il modello del legame di valenza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B614955-DD51-426B-B3F1-E53735C7B3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Legame sigma (</a:t>
            </a:r>
            <a:r>
              <a:rPr lang="it-IT" dirty="0">
                <a:latin typeface="Symbol" panose="05050102010706020507" pitchFamily="18" charset="2"/>
              </a:rPr>
              <a:t>s</a:t>
            </a:r>
            <a:r>
              <a:rPr lang="it-IT" dirty="0"/>
              <a:t>) deriva dalla sovrapposizione di orbitali atomici che ha luogo lungo l’asse che unisce i due nuclei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r>
              <a:rPr lang="it-IT" dirty="0"/>
              <a:t>Legame </a:t>
            </a:r>
            <a:r>
              <a:rPr lang="it-IT" dirty="0" err="1"/>
              <a:t>pi</a:t>
            </a:r>
            <a:r>
              <a:rPr lang="it-IT" dirty="0"/>
              <a:t> greco (</a:t>
            </a:r>
            <a:r>
              <a:rPr lang="it-IT" dirty="0">
                <a:latin typeface="Symbol" panose="05050102010706020507" pitchFamily="18" charset="2"/>
              </a:rPr>
              <a:t>p) </a:t>
            </a:r>
            <a:r>
              <a:rPr lang="it-IT" dirty="0"/>
              <a:t>deriva dalla sovrapposizione </a:t>
            </a:r>
          </a:p>
          <a:p>
            <a:pPr marL="0" indent="0">
              <a:buNone/>
            </a:pPr>
            <a:r>
              <a:rPr lang="it-IT" dirty="0"/>
              <a:t>di 2 orbitali p paralleli fra loro e perpendicolari al legame </a:t>
            </a:r>
            <a:r>
              <a:rPr lang="it-IT" dirty="0">
                <a:latin typeface="Symbol" panose="05050102010706020507" pitchFamily="18" charset="2"/>
              </a:rPr>
              <a:t>s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18AE4F2-050B-4F37-89D8-B9CE5BF3C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491" y="2604272"/>
            <a:ext cx="2932364" cy="1649455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61819748-1B6F-43B8-B809-EFCA684E4BE1}"/>
              </a:ext>
            </a:extLst>
          </p:cNvPr>
          <p:cNvGrpSpPr/>
          <p:nvPr/>
        </p:nvGrpSpPr>
        <p:grpSpPr>
          <a:xfrm>
            <a:off x="9562463" y="3940650"/>
            <a:ext cx="2080470" cy="2371250"/>
            <a:chOff x="9605394" y="3805713"/>
            <a:chExt cx="2080470" cy="2371250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33C69545-2855-440A-B59A-18F4F30AC9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22"/>
            <a:stretch/>
          </p:blipFill>
          <p:spPr>
            <a:xfrm>
              <a:off x="9700473" y="3805713"/>
              <a:ext cx="1985391" cy="2371250"/>
            </a:xfrm>
            <a:prstGeom prst="rect">
              <a:avLst/>
            </a:prstGeom>
          </p:spPr>
        </p:pic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04D74F2F-734E-4A24-9F5F-3BF903506D93}"/>
                </a:ext>
              </a:extLst>
            </p:cNvPr>
            <p:cNvSpPr/>
            <p:nvPr/>
          </p:nvSpPr>
          <p:spPr>
            <a:xfrm>
              <a:off x="9605394" y="4538444"/>
              <a:ext cx="176169" cy="78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970133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566A1-207B-4FA4-9D7D-0079E5A7D4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Teoria degli Orbitali ibridi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FEA40A8-055B-4A4F-BEB6-98813599F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Atomi, come il carbonio, non usano orbitali puri s o p per formare legami, ma degli orbitali chiamati </a:t>
            </a:r>
            <a:r>
              <a:rPr lang="it-IT" b="1" dirty="0"/>
              <a:t>orbitali ibridi</a:t>
            </a:r>
          </a:p>
          <a:p>
            <a:r>
              <a:rPr lang="it-IT" dirty="0"/>
              <a:t>Per formare dei legami covalenti con altri atomi il carbonio userà orbitali ibridi contenenti un solo elettrone</a:t>
            </a:r>
          </a:p>
          <a:p>
            <a:r>
              <a:rPr lang="it-IT" dirty="0"/>
              <a:t>Per formare il legame l’altro elettrone verrà messo dall’altro atomo</a:t>
            </a:r>
          </a:p>
        </p:txBody>
      </p:sp>
    </p:spTree>
    <p:extLst>
      <p:ext uri="{BB962C8B-B14F-4D97-AF65-F5344CB8AC3E}">
        <p14:creationId xmlns:p14="http://schemas.microsoft.com/office/powerpoint/2010/main" val="16458072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20EBC7E-F9A3-46C3-8343-D58F3F6B9C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948" y="0"/>
            <a:ext cx="9946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694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6D675DD-77A8-4258-9A8D-19F69376F8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9530" y="0"/>
            <a:ext cx="90129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10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FEBA0E4-25FF-4057-9BAB-B601D061862B}"/>
              </a:ext>
            </a:extLst>
          </p:cNvPr>
          <p:cNvSpPr/>
          <p:nvPr/>
        </p:nvSpPr>
        <p:spPr>
          <a:xfrm>
            <a:off x="971549" y="474345"/>
            <a:ext cx="9763126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Programma del modulo di Chimica Organica 24h: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b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1) Concetti di chimica organica, il legame chimico. Orbitali atomici. Legame covalente secondo il modello del legame di valenza, orbitali ibridi sp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sp</a:t>
            </a:r>
            <a:r>
              <a:rPr lang="it-IT" baseline="30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; concetto di risonanza. Acidi e basi.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2) Struttura, nomenclatura e proprietà degli alcani.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Cicloalcani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Reazioni degli alcani. </a:t>
            </a:r>
            <a:b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3) Stereochimica. Enantiomeri e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diastereoisomeri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Chiralità. Carbonio chirale. Potere ottico rotatorio.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4) Alcheni e alchini. Struttura, nomenclatura e proprietà.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5) Gruppi funzionali e reazioni in chimica organica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6) Reazioni degli alcheni: addizione elettrofila. Reazione di idrogenazione degli alcheni.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7) Benzene e derivati. Nomenclatura. Concetto di aromaticità.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Eterocicli</a:t>
            </a: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aromatici</a:t>
            </a:r>
            <a:r>
              <a:rPr lang="it-IT" dirty="0">
                <a:solidFill>
                  <a:srgbClr val="385623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8) Struttura, nomenclatura e cenni sulla reattività di alogenuri alchilici, alcoli, eteri, tioli, ammine, aldeidi e chetoni, acidi carbossilici e derivati.</a:t>
            </a:r>
            <a:b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01607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F3740B86-99D9-47D0-9565-8AE847FFEB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964" y="551329"/>
            <a:ext cx="10650071" cy="5755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64435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B25C76-65E3-4FEE-9136-1C2CC6D3C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612" y="0"/>
            <a:ext cx="875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5316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29A8E0EF-AB25-4920-BCF6-743F8E6B0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823" y="475129"/>
            <a:ext cx="10578353" cy="5907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9666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D41789BE-935C-4D63-92EF-2C486387A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79" y="0"/>
            <a:ext cx="92354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08621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760D125-92B4-4ED3-AD69-BB2A67CEA4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0"/>
            <a:ext cx="94614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6702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84EDE198-563E-4840-B7D7-A9D7C9AAB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2424" y="828675"/>
            <a:ext cx="7677785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6424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18753FCA-D380-48E4-B612-0DB8BB6D95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9921" y="312531"/>
            <a:ext cx="8603979" cy="494189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C8E3F0-D71F-4350-97D4-56C95D24142A}"/>
              </a:ext>
            </a:extLst>
          </p:cNvPr>
          <p:cNvSpPr txBox="1"/>
          <p:nvPr/>
        </p:nvSpPr>
        <p:spPr>
          <a:xfrm>
            <a:off x="1367406" y="5254422"/>
            <a:ext cx="10419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La lunghezza del legame C-H è correlata alla percentuale di carattere s dell’orbitale ibrido che, per </a:t>
            </a:r>
            <a:r>
              <a:rPr lang="it-IT" dirty="0" err="1"/>
              <a:t>sp</a:t>
            </a:r>
            <a:r>
              <a:rPr lang="it-IT" dirty="0"/>
              <a:t> è il 50%, per sp</a:t>
            </a:r>
            <a:r>
              <a:rPr lang="it-IT" baseline="30000" dirty="0"/>
              <a:t>2</a:t>
            </a:r>
            <a:r>
              <a:rPr lang="it-IT" dirty="0"/>
              <a:t> il 33,3% , per sp</a:t>
            </a:r>
            <a:r>
              <a:rPr lang="it-IT" baseline="30000" dirty="0"/>
              <a:t>3</a:t>
            </a:r>
            <a:r>
              <a:rPr lang="it-IT" dirty="0"/>
              <a:t> il 25%.</a:t>
            </a:r>
          </a:p>
          <a:p>
            <a:r>
              <a:rPr lang="it-IT" dirty="0"/>
              <a:t>Tanto più corto è il legame, tanto più forte è.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64931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0D97D8C-A060-4209-8C26-F06109A9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 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44CA9B-D766-48C9-A8F2-9E13158A57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Alcune molecole non possono essere rappresentate da una </a:t>
            </a:r>
            <a:r>
              <a:rPr lang="en-US" dirty="0" err="1"/>
              <a:t>singola</a:t>
            </a:r>
            <a:r>
              <a:rPr lang="en-US" dirty="0"/>
              <a:t> </a:t>
            </a:r>
            <a:r>
              <a:rPr lang="en-US" dirty="0" err="1"/>
              <a:t>struttura</a:t>
            </a:r>
            <a:r>
              <a:rPr lang="en-US" dirty="0"/>
              <a:t> di Lewis. Ad es. </a:t>
            </a:r>
            <a:r>
              <a:rPr lang="en-US" dirty="0" err="1"/>
              <a:t>ione</a:t>
            </a:r>
            <a:r>
              <a:rPr lang="en-US" dirty="0"/>
              <a:t> </a:t>
            </a:r>
            <a:r>
              <a:rPr lang="en-US" dirty="0" err="1"/>
              <a:t>carbonato</a:t>
            </a:r>
            <a:r>
              <a:rPr lang="en-US" dirty="0"/>
              <a:t> CO</a:t>
            </a:r>
            <a:r>
              <a:rPr lang="en-US" baseline="-25000" dirty="0"/>
              <a:t>3</a:t>
            </a:r>
            <a:r>
              <a:rPr lang="en-US" baseline="30000" dirty="0"/>
              <a:t>-- </a:t>
            </a:r>
            <a:r>
              <a:rPr lang="en-US" dirty="0"/>
              <a:t>: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E635D67-6367-48AC-938D-06E5AED11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1151" y="3763778"/>
            <a:ext cx="3944471" cy="14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2858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223A17-7016-4C37-9FFA-A576A8B7E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Forme limite di risonanza e ibrido di risonanza </a:t>
            </a:r>
            <a:endParaRPr lang="en-US" dirty="0"/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01F7F6B-8C71-477F-9D45-B43D4A355F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0716" y="1861442"/>
            <a:ext cx="7517067" cy="125716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A6FDAC0-4041-46F9-B0D6-EB3F251E1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212" y="3974286"/>
            <a:ext cx="4625788" cy="1129553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E9A02802-4B95-4AE8-A7B4-54FE709F39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457" y="3974286"/>
            <a:ext cx="1828800" cy="1362635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4A515243-965F-425F-8B0E-82BBEFC501E7}"/>
              </a:ext>
            </a:extLst>
          </p:cNvPr>
          <p:cNvSpPr/>
          <p:nvPr/>
        </p:nvSpPr>
        <p:spPr>
          <a:xfrm>
            <a:off x="2242657" y="57232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/>
              <a:t>Il movimento di elettroni si rappresenta con una freccia ricurva.</a:t>
            </a:r>
          </a:p>
          <a:p>
            <a:r>
              <a:rPr lang="it-IT" dirty="0"/>
              <a:t>La risonanza si indica con una freccia a doppia punta.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73088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9486ED-3E67-4356-A29D-6A032BAF7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Risonanza</a:t>
            </a:r>
            <a:endParaRPr lang="en-US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6FC952D-63B9-41E0-BDDE-2AEBA29AE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Le strutture di risonanza (forme limite di risonanza) non sono reali</a:t>
            </a:r>
          </a:p>
          <a:p>
            <a:r>
              <a:rPr lang="it-IT" dirty="0"/>
              <a:t>Nessuna singola struttura di risonanza può adeguatamente rappresentare la reale struttura di una specie con elettroni delocalizzati</a:t>
            </a:r>
          </a:p>
          <a:p>
            <a:r>
              <a:rPr lang="it-IT" dirty="0"/>
              <a:t>Le strutture di risonanza differiscono solo per la distribuzione degli elettroni, non dei nuclei (non sono isomeri)</a:t>
            </a:r>
          </a:p>
          <a:p>
            <a:r>
              <a:rPr lang="it-IT" dirty="0"/>
              <a:t>Le strutture di risonanza non sono in equilibrio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9643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96409F0-6AAC-437A-9F2C-1A1800D55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Libri di testo</a:t>
            </a:r>
            <a:endParaRPr lang="en-US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139D9ED-387D-4AE9-82A9-CC5A06B61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024" y="1785516"/>
            <a:ext cx="8041095" cy="4391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65998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8DF6A5A-070A-4944-8344-C78021C376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842" y="1618689"/>
            <a:ext cx="3033433" cy="46308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337167-6924-4853-9D49-79CCABCE0D95}"/>
              </a:ext>
            </a:extLst>
          </p:cNvPr>
          <p:cNvSpPr txBox="1"/>
          <p:nvPr/>
        </p:nvSpPr>
        <p:spPr>
          <a:xfrm>
            <a:off x="2619375" y="608485"/>
            <a:ext cx="6509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Disegna, per le seguenti strutture, un’altra forma limite di risonanza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2884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D59E7A-3C7D-4A33-A716-F34710E3C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0101.jpg">
            <a:extLst>
              <a:ext uri="{FF2B5EF4-FFF2-40B4-BE49-F238E27FC236}">
                <a16:creationId xmlns:a16="http://schemas.microsoft.com/office/drawing/2014/main" id="{402B7F9D-8B8D-4EF1-B390-FC361F0DCB3D}"/>
              </a:ext>
            </a:extLst>
          </p:cNvPr>
          <p:cNvPicPr>
            <a:picLocks noGrp="1" noChangeAspect="1"/>
          </p:cNvPicPr>
          <p:nvPr isPhoto="1">
            <p:ph idx="1"/>
          </p:nvPr>
        </p:nvPicPr>
        <p:blipFill rotWithShape="1">
          <a:blip r:embed="rId2">
            <a:lum/>
          </a:blip>
          <a:srcRect r="62515" b="37044"/>
          <a:stretch/>
        </p:blipFill>
        <p:spPr>
          <a:xfrm>
            <a:off x="1333150" y="2083236"/>
            <a:ext cx="2731651" cy="34123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510B570E-635A-44E5-920E-9D5387766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539" b="22813"/>
          <a:stretch/>
        </p:blipFill>
        <p:spPr>
          <a:xfrm>
            <a:off x="5722073" y="1587286"/>
            <a:ext cx="4353105" cy="4672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02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EC7AB4-C551-4A98-97FA-4BA358887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/>
              <a:t>Struttura elettronica degli atomi</a:t>
            </a:r>
            <a:endParaRPr lang="en-US" dirty="0"/>
          </a:p>
        </p:txBody>
      </p:sp>
      <p:pic>
        <p:nvPicPr>
          <p:cNvPr id="4" name="Picture 1" descr="tab0101.jpg">
            <a:extLst>
              <a:ext uri="{FF2B5EF4-FFF2-40B4-BE49-F238E27FC236}">
                <a16:creationId xmlns:a16="http://schemas.microsoft.com/office/drawing/2014/main" id="{09FC8F3D-6395-4BEA-B815-4AB9CD674477}"/>
              </a:ext>
            </a:extLst>
          </p:cNvPr>
          <p:cNvPicPr>
            <a:picLocks noGrp="1" noChangeAspect="1"/>
          </p:cNvPicPr>
          <p:nvPr isPhoto="1"/>
        </p:nvPicPr>
        <p:blipFill rotWithShape="1">
          <a:blip r:embed="rId2" cstate="print">
            <a:lum/>
          </a:blip>
          <a:srcRect b="26007"/>
          <a:stretch/>
        </p:blipFill>
        <p:spPr>
          <a:xfrm>
            <a:off x="1208015" y="2221001"/>
            <a:ext cx="9144000" cy="26194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344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58FE1F-0DE7-9C4C-9BF4-E3B1E8F97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3" y="0"/>
            <a:ext cx="12106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05090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2056</TotalTime>
  <Words>1454</Words>
  <Application>Microsoft Macintosh PowerPoint</Application>
  <PresentationFormat>Widescreen</PresentationFormat>
  <Paragraphs>197</Paragraphs>
  <Slides>60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6" baseType="lpstr">
      <vt:lpstr>Arial</vt:lpstr>
      <vt:lpstr>Calibri</vt:lpstr>
      <vt:lpstr>Calibri Light</vt:lpstr>
      <vt:lpstr>Symbol</vt:lpstr>
      <vt:lpstr>Tema di Office</vt:lpstr>
      <vt:lpstr>CS ChemDraw Drawing</vt:lpstr>
      <vt:lpstr>Chimica generale con laboratorio ed elementi di organica (12 CFU)</vt:lpstr>
      <vt:lpstr>Orario lezioni frontali Elementi di chimica organica</vt:lpstr>
      <vt:lpstr>Modalità d’esame</vt:lpstr>
      <vt:lpstr>Obiettivi del corso</vt:lpstr>
      <vt:lpstr>PowerPoint Presentation</vt:lpstr>
      <vt:lpstr>Libri di testo</vt:lpstr>
      <vt:lpstr>Struttura elettronica degli atomi</vt:lpstr>
      <vt:lpstr>Struttura elettronica degli atomi</vt:lpstr>
      <vt:lpstr>PowerPoint Presentation</vt:lpstr>
      <vt:lpstr>Configurazione elettronica fondamentale</vt:lpstr>
      <vt:lpstr>Orbitali atomici</vt:lpstr>
      <vt:lpstr>Strutture di Lewis</vt:lpstr>
      <vt:lpstr>Regola dell’ottetto</vt:lpstr>
      <vt:lpstr>Elettronegatività dell’atomo</vt:lpstr>
      <vt:lpstr>PowerPoint Presentation</vt:lpstr>
      <vt:lpstr>PowerPoint Presentation</vt:lpstr>
      <vt:lpstr>PowerPoint Presentation</vt:lpstr>
      <vt:lpstr>Legame ionico</vt:lpstr>
      <vt:lpstr>Legame covalente</vt:lpstr>
      <vt:lpstr>Acido cloridrico</vt:lpstr>
      <vt:lpstr>Esercizi</vt:lpstr>
      <vt:lpstr>Esercizi</vt:lpstr>
      <vt:lpstr>Acido acetico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Numero di legami covalenti degli atomi in molecole organiche neutre</vt:lpstr>
      <vt:lpstr>Carica formale esercizi ed esempi</vt:lpstr>
      <vt:lpstr>Carica formale</vt:lpstr>
      <vt:lpstr>Acido nitrico HNO3</vt:lpstr>
      <vt:lpstr>Cariche formali più comuni</vt:lpstr>
      <vt:lpstr>PowerPoint Presentation</vt:lpstr>
      <vt:lpstr>Lunghezze, angoli di legame e forma delle molecole</vt:lpstr>
      <vt:lpstr>PowerPoint Presentation</vt:lpstr>
      <vt:lpstr>Modello VSEPR  Valence Shell Electron Pair Repulsion repulsione tra le coppie di elettroni del guscio di valenza</vt:lpstr>
      <vt:lpstr>Esempi </vt:lpstr>
      <vt:lpstr>PowerPoint Presentation</vt:lpstr>
      <vt:lpstr>PowerPoint Presentation</vt:lpstr>
      <vt:lpstr>Molecole polari e non polari</vt:lpstr>
      <vt:lpstr>PowerPoint Presentation</vt:lpstr>
      <vt:lpstr>PowerPoint Presentation</vt:lpstr>
      <vt:lpstr>Chimica organica</vt:lpstr>
      <vt:lpstr>Legame covalente secondo il modello del legame di valenza</vt:lpstr>
      <vt:lpstr>Legame covalente secondo il modello del legame di valenza</vt:lpstr>
      <vt:lpstr>Teoria degli Orbitali ibridi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Risonanza </vt:lpstr>
      <vt:lpstr>Forme limite di risonanza e ibrido di risonanza </vt:lpstr>
      <vt:lpstr>Risonanza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Chimica organica</dc:title>
  <dc:creator>NITTI PATRIZIA</dc:creator>
  <cp:lastModifiedBy>GOBBO PIERANGELO</cp:lastModifiedBy>
  <cp:revision>119</cp:revision>
  <dcterms:created xsi:type="dcterms:W3CDTF">2022-02-16T15:06:20Z</dcterms:created>
  <dcterms:modified xsi:type="dcterms:W3CDTF">2024-02-26T12:52:10Z</dcterms:modified>
</cp:coreProperties>
</file>