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1"/>
  </p:notesMasterIdLst>
  <p:sldIdLst>
    <p:sldId id="256" r:id="rId3"/>
    <p:sldId id="257" r:id="rId4"/>
    <p:sldId id="258" r:id="rId5"/>
    <p:sldId id="261" r:id="rId6"/>
    <p:sldId id="266" r:id="rId7"/>
    <p:sldId id="379" r:id="rId8"/>
    <p:sldId id="262" r:id="rId9"/>
    <p:sldId id="259" r:id="rId10"/>
    <p:sldId id="380" r:id="rId11"/>
    <p:sldId id="381" r:id="rId12"/>
    <p:sldId id="382" r:id="rId13"/>
    <p:sldId id="265" r:id="rId14"/>
    <p:sldId id="267" r:id="rId15"/>
    <p:sldId id="388" r:id="rId16"/>
    <p:sldId id="268" r:id="rId17"/>
    <p:sldId id="383" r:id="rId18"/>
    <p:sldId id="269" r:id="rId19"/>
    <p:sldId id="270" r:id="rId20"/>
    <p:sldId id="271" r:id="rId21"/>
    <p:sldId id="272" r:id="rId22"/>
    <p:sldId id="385" r:id="rId23"/>
    <p:sldId id="386" r:id="rId24"/>
    <p:sldId id="273" r:id="rId25"/>
    <p:sldId id="387" r:id="rId26"/>
    <p:sldId id="274" r:id="rId27"/>
    <p:sldId id="390" r:id="rId28"/>
    <p:sldId id="260" r:id="rId29"/>
    <p:sldId id="389" r:id="rId30"/>
    <p:sldId id="276" r:id="rId31"/>
    <p:sldId id="391" r:id="rId32"/>
    <p:sldId id="277" r:id="rId33"/>
    <p:sldId id="393" r:id="rId34"/>
    <p:sldId id="278" r:id="rId35"/>
    <p:sldId id="394" r:id="rId36"/>
    <p:sldId id="279" r:id="rId37"/>
    <p:sldId id="280" r:id="rId38"/>
    <p:sldId id="282" r:id="rId39"/>
    <p:sldId id="281" r:id="rId40"/>
    <p:sldId id="395" r:id="rId41"/>
    <p:sldId id="284" r:id="rId42"/>
    <p:sldId id="396" r:id="rId43"/>
    <p:sldId id="285" r:id="rId44"/>
    <p:sldId id="286" r:id="rId45"/>
    <p:sldId id="287" r:id="rId46"/>
    <p:sldId id="397" r:id="rId47"/>
    <p:sldId id="399" r:id="rId48"/>
    <p:sldId id="400" r:id="rId49"/>
    <p:sldId id="401" r:id="rId50"/>
    <p:sldId id="409" r:id="rId51"/>
    <p:sldId id="403" r:id="rId52"/>
    <p:sldId id="290" r:id="rId53"/>
    <p:sldId id="404" r:id="rId54"/>
    <p:sldId id="291" r:id="rId55"/>
    <p:sldId id="293" r:id="rId56"/>
    <p:sldId id="405" r:id="rId57"/>
    <p:sldId id="406" r:id="rId58"/>
    <p:sldId id="407" r:id="rId59"/>
    <p:sldId id="292" r:id="rId60"/>
    <p:sldId id="294" r:id="rId61"/>
    <p:sldId id="297" r:id="rId62"/>
    <p:sldId id="408" r:id="rId63"/>
    <p:sldId id="298" r:id="rId64"/>
    <p:sldId id="300" r:id="rId65"/>
    <p:sldId id="301" r:id="rId66"/>
    <p:sldId id="303" r:id="rId67"/>
    <p:sldId id="410" r:id="rId68"/>
    <p:sldId id="302" r:id="rId69"/>
    <p:sldId id="305" r:id="rId70"/>
    <p:sldId id="304" r:id="rId71"/>
    <p:sldId id="307" r:id="rId72"/>
    <p:sldId id="306" r:id="rId73"/>
    <p:sldId id="411" r:id="rId74"/>
    <p:sldId id="412" r:id="rId75"/>
    <p:sldId id="414" r:id="rId76"/>
    <p:sldId id="275" r:id="rId77"/>
    <p:sldId id="416" r:id="rId78"/>
    <p:sldId id="417" r:id="rId79"/>
    <p:sldId id="418" r:id="rId8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1"/>
    <p:restoredTop sz="93631"/>
  </p:normalViewPr>
  <p:slideViewPr>
    <p:cSldViewPr>
      <p:cViewPr varScale="1">
        <p:scale>
          <a:sx n="120" d="100"/>
          <a:sy n="120" d="100"/>
        </p:scale>
        <p:origin x="192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15</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17</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18</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19</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20</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23</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25</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29</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31</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33</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35</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36</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37</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38</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39</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40</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42</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43</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44</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51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53</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54</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58</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59</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60</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62</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63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64</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D6DA9BC-7E7B-4A8A-ADBC-7A8A409628A5}" type="slidenum">
              <a:rPr lang="it-IT" altLang="it-IT"/>
              <a:pPr/>
              <a:t>65</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67</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68</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69</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70</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F08F65B-5511-4B99-B18F-E55D387EEB00}" type="slidenum">
              <a:rPr lang="it-IT" altLang="it-IT"/>
              <a:pPr/>
              <a:t>71</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78</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12</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13</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3/15/21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3/15/21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3/15/21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3/15/21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3/15/21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23">
            <a:extLst>
              <a:ext uri="{FF2B5EF4-FFF2-40B4-BE49-F238E27FC236}">
                <a16:creationId xmlns:a16="http://schemas.microsoft.com/office/drawing/2014/main" id="{2873BC4F-049B-C34B-9DF7-731D638C6F8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40074" y="1052736"/>
            <a:ext cx="8971249" cy="5589240"/>
          </a:xfrm>
          <a:prstGeom prst="rect">
            <a:avLst/>
          </a:prstGeom>
          <a:noFill/>
          <a:ln>
            <a:noFill/>
          </a:ln>
        </p:spPr>
      </p:pic>
    </p:spTree>
    <p:extLst>
      <p:ext uri="{BB962C8B-B14F-4D97-AF65-F5344CB8AC3E}">
        <p14:creationId xmlns:p14="http://schemas.microsoft.com/office/powerpoint/2010/main" val="316349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90872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755576" y="1295400"/>
            <a:ext cx="7560840"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Molte arterie sono rappresentate da questa tipologia (es: Succlavia, Carotide, Celiaca, Mesenteriche, Renali e molte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128593"/>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323528" y="1052736"/>
            <a:ext cx="8424936"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323528" y="836712"/>
            <a:ext cx="8496944"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397891" y="1137629"/>
            <a:ext cx="8280920"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59320"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395534" y="764704"/>
            <a:ext cx="8280921"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3568" y="-134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827584" y="764704"/>
            <a:ext cx="7920880"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755576" y="908720"/>
            <a:ext cx="7920880" cy="5805264"/>
          </a:xfrm>
        </p:spPr>
        <p:txBody>
          <a:bodyPr/>
          <a:lstStyle/>
          <a:p>
            <a:r>
              <a:rPr lang="it-IT" sz="2200" dirty="0">
                <a:solidFill>
                  <a:schemeClr val="tx1"/>
                </a:solidFill>
                <a:latin typeface="Chalkboard" panose="03050602040202020205" pitchFamily="66" charset="77"/>
              </a:rPr>
              <a:t>Il loro LUME è limitato da Cellule Endoteliali.</a:t>
            </a:r>
          </a:p>
          <a:p>
            <a:r>
              <a:rPr lang="it-IT" sz="2200" dirty="0">
                <a:solidFill>
                  <a:schemeClr val="tx1"/>
                </a:solidFill>
                <a:latin typeface="Chalkboard" panose="03050602040202020205" pitchFamily="66" charset="77"/>
              </a:rPr>
              <a:t>Esternamente all’Endotelio sono presenti i PERICITI (Cellule con proprietà Contrattili e Fagocitarie).</a:t>
            </a:r>
          </a:p>
          <a:p>
            <a:r>
              <a:rPr lang="it-IT" sz="2200" dirty="0">
                <a:solidFill>
                  <a:schemeClr val="tx1"/>
                </a:solidFill>
                <a:latin typeface="Chalkboard" panose="03050602040202020205" pitchFamily="66" charset="77"/>
              </a:rPr>
              <a:t>Molecole LIPOFILE passano per semplice diffusione.</a:t>
            </a:r>
          </a:p>
          <a:p>
            <a:r>
              <a:rPr lang="it-IT" sz="22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200" dirty="0" err="1">
                <a:solidFill>
                  <a:schemeClr val="tx1"/>
                </a:solidFill>
                <a:latin typeface="Chalkboard" panose="03050602040202020205" pitchFamily="66" charset="77"/>
              </a:rPr>
              <a:t>carriers</a:t>
            </a:r>
            <a:r>
              <a:rPr lang="it-IT" sz="2200" dirty="0">
                <a:solidFill>
                  <a:schemeClr val="tx1"/>
                </a:solidFill>
                <a:latin typeface="Chalkboard" panose="03050602040202020205" pitchFamily="66" charset="77"/>
              </a:rPr>
              <a:t>».</a:t>
            </a:r>
          </a:p>
          <a:p>
            <a:r>
              <a:rPr lang="it-IT" sz="22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200" dirty="0" err="1">
                <a:solidFill>
                  <a:schemeClr val="tx1"/>
                </a:solidFill>
                <a:latin typeface="Chalkboard" panose="03050602040202020205" pitchFamily="66" charset="77"/>
              </a:rPr>
              <a:t>kDa</a:t>
            </a:r>
            <a:r>
              <a:rPr lang="it-IT" sz="2200" dirty="0">
                <a:solidFill>
                  <a:schemeClr val="tx1"/>
                </a:solidFill>
                <a:latin typeface="Chalkboard" panose="03050602040202020205" pitchFamily="66" charset="77"/>
              </a:rPr>
              <a:t> nei capillari del Glomerulo Renale, impegnato nella Ultrafiltrazione del Plasma, per la produzione della PREURINA) </a:t>
            </a:r>
          </a:p>
        </p:txBody>
      </p:sp>
    </p:spTree>
    <p:extLst>
      <p:ext uri="{BB962C8B-B14F-4D97-AF65-F5344CB8AC3E}">
        <p14:creationId xmlns:p14="http://schemas.microsoft.com/office/powerpoint/2010/main" val="1076517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467544" y="1184598"/>
            <a:ext cx="8352928"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21804" y="116632"/>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251520" y="878632"/>
            <a:ext cx="8712968"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55576" y="28295"/>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790295"/>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467544" y="836712"/>
            <a:ext cx="8352928"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5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endParaRPr lang="it-IT" sz="2500" b="1" dirty="0">
              <a:solidFill>
                <a:schemeClr val="tx1"/>
              </a:solidFill>
              <a:latin typeface="Comic Sans MS" panose="030F0902030302020204" pitchFamily="66" charset="0"/>
            </a:endParaRPr>
          </a:p>
          <a:p>
            <a:r>
              <a:rPr lang="it-IT" sz="25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500" b="1" dirty="0">
              <a:solidFill>
                <a:schemeClr val="tx1"/>
              </a:solidFill>
              <a:latin typeface="Comic Sans MS" panose="030F0902030302020204" pitchFamily="66" charset="0"/>
            </a:endParaRPr>
          </a:p>
          <a:p>
            <a:r>
              <a:rPr lang="it-IT" sz="25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BASE del CUORE</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0" y="764704"/>
            <a:ext cx="9144000" cy="6093296"/>
          </a:xfrm>
        </p:spPr>
        <p:txBody>
          <a:bodyPr/>
          <a:lstStyle/>
          <a:p>
            <a:r>
              <a:rPr lang="it-IT" b="1" dirty="0">
                <a:solidFill>
                  <a:schemeClr val="tx1"/>
                </a:solidFill>
                <a:latin typeface="Chalkboard" panose="03050602040202020205" pitchFamily="66" charset="77"/>
              </a:rPr>
              <a:t>A livello della BASE, costituita dalle Cavità Superiori del Cuore, denominate ATRII, si osservano le porzioni più prossime al cuore dei Grossi Vasi (Peduncolo Vascolare), che da destra verso sinistra sono VENA CAVA SUPERIORE, AORTA ASCENDENTE e TRONCO ARTERIOSO POLMONARE.</a:t>
            </a:r>
          </a:p>
        </p:txBody>
      </p:sp>
    </p:spTree>
    <p:extLst>
      <p:ext uri="{BB962C8B-B14F-4D97-AF65-F5344CB8AC3E}">
        <p14:creationId xmlns:p14="http://schemas.microsoft.com/office/powerpoint/2010/main" val="3534731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 CUORE: FACCIA STERNO-COSTALE</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19209" y="620688"/>
            <a:ext cx="9144000" cy="6093296"/>
          </a:xfrm>
        </p:spPr>
        <p:txBody>
          <a:bodyPr/>
          <a:lstStyle/>
          <a:p>
            <a:r>
              <a:rPr lang="it-IT" sz="2400" b="1" dirty="0" err="1">
                <a:solidFill>
                  <a:schemeClr val="tx1"/>
                </a:solidFill>
                <a:latin typeface="Copperplate" panose="02000504000000020004" pitchFamily="2" charset="77"/>
              </a:rPr>
              <a:t>Puo’</a:t>
            </a:r>
            <a:r>
              <a:rPr lang="it-IT" sz="2400" b="1" dirty="0">
                <a:solidFill>
                  <a:schemeClr val="tx1"/>
                </a:solidFill>
                <a:latin typeface="Copperplate" panose="02000504000000020004" pitchFamily="2" charset="77"/>
              </a:rPr>
              <a:t> essere suddivisa in una Porzione POSTERO-SUPERIORE (di competenza ATRIALE) ed una INFERO-ANTERIORE (di competenza VENTRICOLARE), separate dal SOLCO ATRIO-VENTRICOLARE (o CORONARIO) ANTERIORE. </a:t>
            </a:r>
          </a:p>
          <a:p>
            <a:r>
              <a:rPr lang="it-IT" sz="2400" b="1" dirty="0">
                <a:solidFill>
                  <a:schemeClr val="tx1"/>
                </a:solidFill>
                <a:latin typeface="Copperplate" panose="02000504000000020004" pitchFamily="2" charset="77"/>
              </a:rPr>
              <a:t>Nella porzione ATRIALE la maggior parte dei due atri è coperta dalla presenza del Peduncolo Vascolare. Vi si possono osservare le loro propaggini Antero-Laterali dette AURICOLE.</a:t>
            </a:r>
          </a:p>
          <a:p>
            <a:r>
              <a:rPr lang="it-IT" sz="2400" b="1" dirty="0">
                <a:solidFill>
                  <a:schemeClr val="tx1"/>
                </a:solidFill>
                <a:latin typeface="Copperplate" panose="02000504000000020004" pitchFamily="2" charset="77"/>
              </a:rPr>
              <a:t>Nella Porzione VENTRICOLARE è apprezzabile il SOLCO INTERVENTRICOLARE ANTERIORE, corrispondente al Setto Interventricolare della conformazione interna.</a:t>
            </a:r>
          </a:p>
          <a:p>
            <a:r>
              <a:rPr lang="it-IT" sz="2400" b="1" dirty="0">
                <a:solidFill>
                  <a:schemeClr val="tx1"/>
                </a:solidFill>
                <a:latin typeface="Copperplate" panose="02000504000000020004" pitchFamily="2" charset="77"/>
              </a:rPr>
              <a:t>Circa due terzi sono di competenza del Ventricolo Destro, un terzo del Ventricolo Sinistro.</a:t>
            </a:r>
          </a:p>
        </p:txBody>
      </p:sp>
    </p:spTree>
    <p:extLst>
      <p:ext uri="{BB962C8B-B14F-4D97-AF65-F5344CB8AC3E}">
        <p14:creationId xmlns:p14="http://schemas.microsoft.com/office/powerpoint/2010/main" val="3120021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 CUORE: FACCIA DIAFRAMMATICA</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19209" y="620688"/>
            <a:ext cx="9144000" cy="6093296"/>
          </a:xfrm>
        </p:spPr>
        <p:txBody>
          <a:bodyPr/>
          <a:lstStyle/>
          <a:p>
            <a:r>
              <a:rPr lang="it-IT" sz="2400" b="1" dirty="0">
                <a:solidFill>
                  <a:schemeClr val="tx1"/>
                </a:solidFill>
                <a:latin typeface="Comic Sans MS" panose="030F0902030302020204" pitchFamily="66" charset="0"/>
              </a:rPr>
              <a:t>Poggia sul Centro Frenico (o Aponeurotico) del Muscolo Diaframma.</a:t>
            </a:r>
          </a:p>
          <a:p>
            <a:r>
              <a:rPr lang="it-IT" sz="2400" b="1" dirty="0">
                <a:solidFill>
                  <a:schemeClr val="tx1"/>
                </a:solidFill>
                <a:latin typeface="Comic Sans MS" panose="030F0902030302020204" pitchFamily="66" charset="0"/>
              </a:rPr>
              <a:t>Le Porzioni ATRIALE e VENTRICOLARE sono separate dal SOLCO ATRIO-VENTRICOLARE (o CORONARIO) POSTERIORE</a:t>
            </a:r>
          </a:p>
          <a:p>
            <a:r>
              <a:rPr lang="it-IT" sz="2400" b="1" dirty="0">
                <a:solidFill>
                  <a:schemeClr val="tx1"/>
                </a:solidFill>
                <a:latin typeface="Comic Sans MS" panose="030F0902030302020204" pitchFamily="66" charset="0"/>
              </a:rPr>
              <a:t>Nella Porzione ATRIALE si possono osservare le facce posteriori dei due atrii. L’ Atrio Destro, di forma cubica, presenta l’ afferenza delle VENE CAVE SUPERIORE ed INFERIORE e del SENO VENOSO CORONARIO. L’ATRIO SINISTRO l’afferenza delle 4 VENE POLMONARI.</a:t>
            </a:r>
          </a:p>
          <a:p>
            <a:r>
              <a:rPr lang="it-IT" sz="2400" b="1" dirty="0">
                <a:solidFill>
                  <a:schemeClr val="tx1"/>
                </a:solidFill>
                <a:latin typeface="Comic Sans MS" panose="030F0902030302020204" pitchFamily="66" charset="0"/>
              </a:rPr>
              <a:t>Nella PORZIONE VENTRICOLARE è presente il SOLCO INTERVENTRICOLARE POSTERIORE.</a:t>
            </a:r>
          </a:p>
          <a:p>
            <a:r>
              <a:rPr lang="it-IT" sz="2400" b="1" dirty="0">
                <a:solidFill>
                  <a:schemeClr val="tx1"/>
                </a:solidFill>
                <a:latin typeface="Comic Sans MS" panose="030F0902030302020204" pitchFamily="66" charset="0"/>
              </a:rPr>
              <a:t>Prevale la porzione di competenza dell’ Atrio Sinistro (due terzi) rispetto all’ Atrio Destro (un terzo).</a:t>
            </a:r>
          </a:p>
          <a:p>
            <a:endParaRPr lang="it-IT" sz="24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745266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degli ATRII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pperplate" panose="02000504000000020004" pitchFamily="2" charset="77"/>
              </a:rPr>
              <a:t>La parete interna degli atrii si presenta liscia, ad eccezione delle due Porzioni Antero-Laterali (AURICOLE) dove sono presenti i rilievi dei MUSCOLI PETTINATI.</a:t>
            </a:r>
          </a:p>
          <a:p>
            <a:r>
              <a:rPr lang="it-IT" sz="2500" b="1" dirty="0">
                <a:solidFill>
                  <a:schemeClr val="tx1"/>
                </a:solidFill>
                <a:latin typeface="Copperplate" panose="02000504000000020004" pitchFamily="2" charset="77"/>
              </a:rPr>
              <a:t>Sulla PARETE MEDIALE è presente la FOSSA OVALE come residuo del FORAME di BOTALLO della Vita Prenatale. Nell’ ATRIO DESTRO si osservano gli SBOCCHI delle VENE CAVE SUPERIORE, INFERIORE (con VALVOLA di EUSTACHIO) e del SENO VENOSO CORONARIO (con VALVOLA di TEBESIO)</a:t>
            </a:r>
          </a:p>
          <a:p>
            <a:r>
              <a:rPr lang="it-IT" sz="2500" b="1" dirty="0">
                <a:solidFill>
                  <a:schemeClr val="tx1"/>
                </a:solidFill>
                <a:latin typeface="Copperplate" panose="02000504000000020004" pitchFamily="2" charset="77"/>
              </a:rPr>
              <a:t>Nell’ ATRIO SINISTRO, </a:t>
            </a:r>
            <a:r>
              <a:rPr lang="it-IT" sz="2500" b="1" dirty="0" err="1">
                <a:solidFill>
                  <a:schemeClr val="tx1"/>
                </a:solidFill>
                <a:latin typeface="Copperplate" panose="02000504000000020004" pitchFamily="2" charset="77"/>
              </a:rPr>
              <a:t>volumetricamente</a:t>
            </a:r>
            <a:r>
              <a:rPr lang="it-IT" sz="2500" b="1" dirty="0">
                <a:solidFill>
                  <a:schemeClr val="tx1"/>
                </a:solidFill>
                <a:latin typeface="Copperplate" panose="02000504000000020004" pitchFamily="2" charset="77"/>
              </a:rPr>
              <a:t> maggiore, si riscontrano gli sbocchi delle 4 VENE POLMONARI.</a:t>
            </a:r>
          </a:p>
        </p:txBody>
      </p:sp>
    </p:spTree>
    <p:extLst>
      <p:ext uri="{BB962C8B-B14F-4D97-AF65-F5344CB8AC3E}">
        <p14:creationId xmlns:p14="http://schemas.microsoft.com/office/powerpoint/2010/main" val="2060386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822564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539552" y="1052736"/>
            <a:ext cx="8280920" cy="5805264"/>
          </a:xfrm>
        </p:spPr>
        <p:txBody>
          <a:bodyPr/>
          <a:lstStyle/>
          <a:p>
            <a:r>
              <a:rPr lang="it-IT" sz="2400" b="1" dirty="0">
                <a:solidFill>
                  <a:schemeClr val="tx1"/>
                </a:solidFill>
                <a:latin typeface="Chalkboard" panose="03050602040202020205" pitchFamily="66" charset="77"/>
              </a:rPr>
              <a:t>La Tonaca Intima del Cuore riveste le 4 Cavità e viene definita ENDOCARDIO (cellule appiattite).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Profondamente allo Strato </a:t>
            </a:r>
            <a:r>
              <a:rPr lang="it-IT" sz="2400" b="1" dirty="0" err="1">
                <a:solidFill>
                  <a:schemeClr val="tx1"/>
                </a:solidFill>
                <a:latin typeface="Chalkboard" panose="03050602040202020205" pitchFamily="66" charset="77"/>
              </a:rPr>
              <a:t>Sottoendocardico</a:t>
            </a:r>
            <a:r>
              <a:rPr lang="it-IT" sz="2400" b="1" dirty="0">
                <a:solidFill>
                  <a:schemeClr val="tx1"/>
                </a:solidFill>
                <a:latin typeface="Chalkboard" panose="03050602040202020205" pitchFamily="66" charset="77"/>
              </a:rPr>
              <a:t> si localizza la Tonaca Media (molto spessa) del MIOCARDIO.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 Tonaca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467544" y="620688"/>
            <a:ext cx="8208912"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STRUTTURALE TRIDIMENSIONALE DEL MIOCARDIO COMUNE</a:t>
            </a:r>
          </a:p>
        </p:txBody>
      </p:sp>
      <p:pic>
        <p:nvPicPr>
          <p:cNvPr id="52226"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792163" y="1143000"/>
            <a:ext cx="7991475" cy="5715000"/>
          </a:xfrm>
          <a:prstGeom prst="rect">
            <a:avLst/>
          </a:prstGeom>
          <a:noFill/>
          <a:ln>
            <a:noFill/>
          </a:ln>
          <a:effectLst/>
          <a:extLst>
            <a:ext uri="{909E8E84-426E-40DD-AFC4-6F175D3DCCD1}">
              <a14:hiddenFill xmlns:a14="http://schemas.microsoft.com/office/drawing/2010/main">
                <a:blipFill dpi="0" rotWithShape="0">
                  <a:blip>
                    <a:lum bright="-18000" contrast="12000"/>
                  </a:blip>
                  <a:srcRect l="3145" t="2538" r="94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86872B-0FB6-204B-AFCB-400962518E8C}"/>
              </a:ext>
            </a:extLst>
          </p:cNvPr>
          <p:cNvSpPr>
            <a:spLocks noGrp="1"/>
          </p:cNvSpPr>
          <p:nvPr>
            <p:ph type="title"/>
          </p:nvPr>
        </p:nvSpPr>
        <p:spPr>
          <a:xfrm>
            <a:off x="35604"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MIOCARDIO COMUNE: ASPETTI STRUTTURALI</a:t>
            </a:r>
          </a:p>
        </p:txBody>
      </p:sp>
      <p:sp>
        <p:nvSpPr>
          <p:cNvPr id="3" name="Segnaposto contenuto 2">
            <a:extLst>
              <a:ext uri="{FF2B5EF4-FFF2-40B4-BE49-F238E27FC236}">
                <a16:creationId xmlns:a16="http://schemas.microsoft.com/office/drawing/2014/main" id="{DC94A857-C511-DD45-A93B-2AA77B038818}"/>
              </a:ext>
            </a:extLst>
          </p:cNvPr>
          <p:cNvSpPr>
            <a:spLocks noGrp="1"/>
          </p:cNvSpPr>
          <p:nvPr>
            <p:ph idx="1"/>
          </p:nvPr>
        </p:nvSpPr>
        <p:spPr>
          <a:xfrm>
            <a:off x="575956" y="1018152"/>
            <a:ext cx="8568044" cy="5661248"/>
          </a:xfrm>
        </p:spPr>
        <p:txBody>
          <a:bodyPr/>
          <a:lstStyle/>
          <a:p>
            <a:r>
              <a:rPr lang="it-IT" sz="3000" b="1" dirty="0">
                <a:solidFill>
                  <a:schemeClr val="tx1"/>
                </a:solidFill>
                <a:latin typeface="Chalkduster" panose="03050602040202020205" pitchFamily="66" charset="77"/>
              </a:rPr>
              <a:t>È  costituito da FIBROCELLULE STRIATE, connesse tra loro mediante Giunzioni Serrate, che consentono il passaggio di soluti tra le fibrocellule stesse. Le giunzioni si dispongono anche «obliquamente» tra le fibrocellule, costituendo i cosiddetti DISCHI INTERCALARI, che per la loro caratteristica disposizione «a scalare», si definiscono anche Strie Scalariformi</a:t>
            </a:r>
          </a:p>
        </p:txBody>
      </p:sp>
    </p:spTree>
    <p:extLst>
      <p:ext uri="{BB962C8B-B14F-4D97-AF65-F5344CB8AC3E}">
        <p14:creationId xmlns:p14="http://schemas.microsoft.com/office/powerpoint/2010/main" val="28740540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Le 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609600" y="0"/>
            <a:ext cx="7772400" cy="47667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3200" dirty="0">
                <a:solidFill>
                  <a:schemeClr val="tx1"/>
                </a:solidFill>
                <a:latin typeface="Gurmukhi MN" panose="02020600050405020304" pitchFamily="18" charset="0"/>
                <a:cs typeface="Gurmukhi MN" panose="02020600050405020304" pitchFamily="18" charset="0"/>
              </a:rPr>
              <a:t>SISTEMA NODALE</a:t>
            </a:r>
          </a:p>
        </p:txBody>
      </p:sp>
      <p:sp>
        <p:nvSpPr>
          <p:cNvPr id="55298" name="Rectangle 2"/>
          <p:cNvSpPr>
            <a:spLocks noGrp="1" noChangeArrowheads="1"/>
          </p:cNvSpPr>
          <p:nvPr>
            <p:ph type="body" idx="1"/>
          </p:nvPr>
        </p:nvSpPr>
        <p:spPr>
          <a:xfrm>
            <a:off x="467544" y="620688"/>
            <a:ext cx="8447856" cy="5715000"/>
          </a:xfrm>
          <a:ln/>
        </p:spPr>
        <p:txBody>
          <a:bodyPr/>
          <a:lstStyle/>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SENO-ATRIALE è situato in prossimità dello sbocco della VENA CAVA SUPERIORE nell’ ATRIO DESTRO.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È definito il SEGNAPASSO («Pace Maker»), determinando l’ avvio e il ritmo della Frequenza Cardiaca (numero di battiti al minuto). Dal Nodo Seno-Atriale si dipartono Fibre di Miocardio Specifico che lo collegano al NODO ATRIO-VENTRICOLARE ed al Miocardio Comune dell’ Atrio Sinistro.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b="1" dirty="0">
              <a:solidFill>
                <a:schemeClr val="tx1"/>
              </a:solidFill>
              <a:latin typeface="Chalkboard" panose="03050602040202020205" pitchFamily="66" charset="77"/>
            </a:endParaRP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ATRIO-VENTRICOLARE è situato in Atrio Destro in prossimità del Setto Interatriale. Provvede a rallentare la Frequenza Cardiaca per garantire la completa contrazione degli Atrii</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E5768-DA3E-004D-93C8-04694CC1F08E}"/>
              </a:ext>
            </a:extLst>
          </p:cNvPr>
          <p:cNvSpPr>
            <a:spLocks noGrp="1"/>
          </p:cNvSpPr>
          <p:nvPr>
            <p:ph type="title"/>
          </p:nvPr>
        </p:nvSpPr>
        <p:spPr>
          <a:xfrm>
            <a:off x="685800" y="35897"/>
            <a:ext cx="7753350" cy="728807"/>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ATRIOVENTRICOLARE</a:t>
            </a:r>
          </a:p>
        </p:txBody>
      </p:sp>
      <p:sp>
        <p:nvSpPr>
          <p:cNvPr id="3" name="Segnaposto contenuto 2">
            <a:extLst>
              <a:ext uri="{FF2B5EF4-FFF2-40B4-BE49-F238E27FC236}">
                <a16:creationId xmlns:a16="http://schemas.microsoft.com/office/drawing/2014/main" id="{75657DA7-8255-3448-959A-163543897EC8}"/>
              </a:ext>
            </a:extLst>
          </p:cNvPr>
          <p:cNvSpPr>
            <a:spLocks noGrp="1"/>
          </p:cNvSpPr>
          <p:nvPr>
            <p:ph idx="1"/>
          </p:nvPr>
        </p:nvSpPr>
        <p:spPr>
          <a:xfrm>
            <a:off x="0" y="1052736"/>
            <a:ext cx="9144000" cy="5805264"/>
          </a:xfrm>
        </p:spPr>
        <p:txBody>
          <a:bodyPr/>
          <a:lstStyle/>
          <a:p>
            <a:r>
              <a:rPr lang="it-IT" b="1" dirty="0">
                <a:solidFill>
                  <a:schemeClr val="tx1"/>
                </a:solidFill>
                <a:latin typeface="Bradley Hand" pitchFamily="2" charset="77"/>
              </a:rPr>
              <a:t>Nel SETTO INTERATRIALE si origina a partire dal Nodo </a:t>
            </a:r>
            <a:r>
              <a:rPr lang="it-IT" b="1" dirty="0" err="1">
                <a:solidFill>
                  <a:schemeClr val="tx1"/>
                </a:solidFill>
                <a:latin typeface="Bradley Hand" pitchFamily="2" charset="77"/>
              </a:rPr>
              <a:t>AtrioVentricolare</a:t>
            </a:r>
            <a:r>
              <a:rPr lang="it-IT" b="1" dirty="0">
                <a:solidFill>
                  <a:schemeClr val="tx1"/>
                </a:solidFill>
                <a:latin typeface="Bradley Hand" pitchFamily="2" charset="77"/>
              </a:rPr>
              <a:t> per proseguire per un breve tratto nel SETTO INTERVENTRICOLARE.</a:t>
            </a:r>
          </a:p>
          <a:p>
            <a:endParaRPr lang="it-IT" b="1" dirty="0">
              <a:solidFill>
                <a:schemeClr val="tx1"/>
              </a:solidFill>
              <a:latin typeface="Bradley Hand" pitchFamily="2" charset="77"/>
            </a:endParaRPr>
          </a:p>
          <a:p>
            <a:r>
              <a:rPr lang="it-IT" b="1" dirty="0">
                <a:solidFill>
                  <a:schemeClr val="tx1"/>
                </a:solidFill>
                <a:latin typeface="Bradley Hand" pitchFamily="2" charset="77"/>
              </a:rPr>
              <a:t>Vi si dipartono le 2 BRANCHE DESTRA e SINISTRA che distribuiscono l’ impulso contrattile ai Ventricoli, tramite le cosiddette FIBRE di PURKINJE</a:t>
            </a:r>
          </a:p>
        </p:txBody>
      </p:sp>
    </p:spTree>
    <p:extLst>
      <p:ext uri="{BB962C8B-B14F-4D97-AF65-F5344CB8AC3E}">
        <p14:creationId xmlns:p14="http://schemas.microsoft.com/office/powerpoint/2010/main" val="3398619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36F7D488-991D-704C-9CA7-0F29A13C90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525463"/>
            <a:ext cx="89281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049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539552" y="908720"/>
            <a:ext cx="8208912"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5950</TotalTime>
  <Words>3247</Words>
  <Application>Microsoft Macintosh PowerPoint</Application>
  <PresentationFormat>Presentazione su schermo (4:3)</PresentationFormat>
  <Paragraphs>311</Paragraphs>
  <Slides>78</Slides>
  <Notes>44</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78</vt:i4>
      </vt:variant>
    </vt:vector>
  </HeadingPairs>
  <TitlesOfParts>
    <vt:vector size="97" baseType="lpstr">
      <vt:lpstr>Microsoft YaHei</vt:lpstr>
      <vt:lpstr>ＭＳ Ｐゴシック</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Lucida Sans Unicode</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CENNI ALLA CIRCOLAZIONE FETALE</vt:lpstr>
      <vt:lpstr>Presentazione standard di PowerPoint</vt:lpstr>
      <vt:lpstr>Presentazione standard di PowerPoint</vt:lpstr>
      <vt:lpstr>Presentazione standard di PowerPoint</vt:lpstr>
      <vt:lpstr>TONACHE  DEI  VASI  SANGUIFERI</vt:lpstr>
      <vt:lpstr>Presentazione standard di PowerPoint</vt:lpstr>
      <vt:lpstr> ARTERIA vs. VENA</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Presentazione standard di PowerPoint</vt:lpstr>
      <vt:lpstr>CUORE</vt:lpstr>
      <vt:lpstr>CUORE: RIFERIMENTI TOPOGRAFICI</vt:lpstr>
      <vt:lpstr>Presentazione standard di PowerPoint</vt:lpstr>
      <vt:lpstr>PERICARDIO</vt:lpstr>
      <vt:lpstr>PERICARDIO</vt:lpstr>
      <vt:lpstr>Presentazione standard di PowerPoint</vt:lpstr>
      <vt:lpstr>Presentazione standard di PowerPoint</vt:lpstr>
      <vt:lpstr>CONFORMAZIONE ESTERNA DEL CUORE</vt:lpstr>
      <vt:lpstr>BASE del CUORE</vt:lpstr>
      <vt:lpstr> CUORE: FACCIA STERNO-COSTALE</vt:lpstr>
      <vt:lpstr> CUORE: FACCIA DIAFRAMMATICA</vt:lpstr>
      <vt:lpstr>RAPPORTI PRINCIPALI del CUORE</vt:lpstr>
      <vt:lpstr>CONFORMAZIONE INTERNA del CUORE</vt:lpstr>
      <vt:lpstr>Presentazione standard di PowerPoint</vt:lpstr>
      <vt:lpstr>CONFORMAZIONE INTERNA degli ATRII</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vt:lpstr>
      <vt:lpstr>STRUTTURALE TRIDIMENSIONALE DEL MIOCARDIO COMUNE</vt:lpstr>
      <vt:lpstr>MIOCARDIO COMUNE: ASPETTI STRUTTURALI</vt:lpstr>
      <vt:lpstr>MIOCARDIO COMUNE: ULTRASTRUTTURA</vt:lpstr>
      <vt:lpstr>MIOCARDIO  SPECIFICO</vt:lpstr>
      <vt:lpstr>MIOCARDIO SPECIFICO  SISTEMA DI CONDUZIONE</vt:lpstr>
      <vt:lpstr>SISTEMA DI CONDUZIONE DEL CUORE</vt:lpstr>
      <vt:lpstr> SISTEMA NODALE</vt:lpstr>
      <vt:lpstr>SISTEMA   ATRIOVENTRICOLARE</vt:lpstr>
      <vt:lpstr>Presentazione standard di PowerPoint</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428</cp:revision>
  <cp:lastPrinted>2020-02-13T11:48:13Z</cp:lastPrinted>
  <dcterms:created xsi:type="dcterms:W3CDTF">2000-11-30T12:44:42Z</dcterms:created>
  <dcterms:modified xsi:type="dcterms:W3CDTF">2021-03-15T11:31:16Z</dcterms:modified>
</cp:coreProperties>
</file>