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4" r:id="rId3"/>
    <p:sldId id="267" r:id="rId4"/>
    <p:sldId id="291" r:id="rId5"/>
    <p:sldId id="294" r:id="rId6"/>
    <p:sldId id="295" r:id="rId7"/>
    <p:sldId id="278" r:id="rId8"/>
    <p:sldId id="269" r:id="rId9"/>
    <p:sldId id="279" r:id="rId10"/>
    <p:sldId id="257" r:id="rId11"/>
    <p:sldId id="270" r:id="rId12"/>
    <p:sldId id="280" r:id="rId13"/>
    <p:sldId id="265" r:id="rId14"/>
    <p:sldId id="273" r:id="rId15"/>
    <p:sldId id="283" r:id="rId16"/>
    <p:sldId id="271" r:id="rId17"/>
    <p:sldId id="281" r:id="rId18"/>
    <p:sldId id="272" r:id="rId19"/>
    <p:sldId id="282" r:id="rId20"/>
    <p:sldId id="274" r:id="rId21"/>
    <p:sldId id="29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59" d="100"/>
          <a:sy n="59" d="100"/>
        </p:scale>
        <p:origin x="143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C9E96E-DE4C-92E0-39E8-2E973C3CF056}"/>
              </a:ext>
            </a:extLst>
          </p:cNvPr>
          <p:cNvSpPr txBox="1"/>
          <p:nvPr/>
        </p:nvSpPr>
        <p:spPr>
          <a:xfrm>
            <a:off x="2688567" y="2132856"/>
            <a:ext cx="37668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000" dirty="0">
                <a:solidFill>
                  <a:schemeClr val="bg1"/>
                </a:solidFill>
              </a:rPr>
              <a:t>Dalla chimica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alla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biochimica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D357E73-6330-01C8-D64E-B4835E34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10" y="307123"/>
            <a:ext cx="2371725" cy="1924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ACC31B-EED6-D96A-5817-A1BCE18C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2857500" cy="190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09331C-649E-24CF-1CF0-09A4F8281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"/>
          <a:stretch/>
        </p:blipFill>
        <p:spPr>
          <a:xfrm>
            <a:off x="285065" y="4609112"/>
            <a:ext cx="1988308" cy="1369796"/>
          </a:xfrm>
          <a:prstGeom prst="rect">
            <a:avLst/>
          </a:prstGeom>
        </p:spPr>
      </p:pic>
      <p:pic>
        <p:nvPicPr>
          <p:cNvPr id="1026" name="Picture 2" descr="Wallpaper Man Muscle Human back Black background">
            <a:extLst>
              <a:ext uri="{FF2B5EF4-FFF2-40B4-BE49-F238E27FC236}">
                <a16:creationId xmlns:a16="http://schemas.microsoft.com/office/drawing/2014/main" id="{BD9E9EF6-1786-EE97-0864-7DFD8A09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5453"/>
            <a:ext cx="4067944" cy="24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2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stronomia.com/wp-content/uploads/2011/03/heic0601a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36525"/>
            <a:ext cx="9144032" cy="908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\Desktop\Conferenza\TERRA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72" y="285728"/>
            <a:ext cx="6248400" cy="630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Esperimento di Miller-</a:t>
            </a:r>
            <a:r>
              <a:rPr lang="it-IT" dirty="0" err="1">
                <a:solidFill>
                  <a:schemeClr val="bg1"/>
                </a:solidFill>
              </a:rPr>
              <a:t>Urey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Miller-Urey experiment-it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62"/>
            <a:ext cx="6134100" cy="5715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72264" y="5214950"/>
            <a:ext cx="849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Acqua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8662" y="4429132"/>
            <a:ext cx="16709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Condensatore</a:t>
            </a:r>
          </a:p>
        </p:txBody>
      </p:sp>
    </p:spTree>
    <p:extLst>
      <p:ext uri="{BB962C8B-B14F-4D97-AF65-F5344CB8AC3E}">
        <p14:creationId xmlns:p14="http://schemas.microsoft.com/office/powerpoint/2010/main" val="322631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ceanexplorer.noaa.gov/explorations/05lostcity/background/chem/media/sully2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lipidi</a:t>
            </a:r>
          </a:p>
        </p:txBody>
      </p:sp>
      <p:pic>
        <p:nvPicPr>
          <p:cNvPr id="1026" name="Picture 2" descr="C:\Users\Mario\Documents\Mario\PhD\presentazioni\Esobiologia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71" y="1857364"/>
            <a:ext cx="877114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8000" y="357166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>
                <a:solidFill>
                  <a:schemeClr val="bg1"/>
                </a:solidFill>
              </a:rPr>
              <a:t>Es</a:t>
            </a:r>
            <a:r>
              <a:rPr lang="it-IT" sz="4000" b="1" dirty="0">
                <a:solidFill>
                  <a:schemeClr val="bg1"/>
                </a:solidFill>
              </a:rPr>
              <a:t>: le micelle</a:t>
            </a:r>
          </a:p>
        </p:txBody>
      </p:sp>
      <p:pic>
        <p:nvPicPr>
          <p:cNvPr id="39938" name="Picture 2" descr="http://scienceforlife.altervista.org/blog/wp-content/uploads/2013/02/2mice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687" y="1428736"/>
            <a:ext cx="621258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15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RNA</a:t>
            </a:r>
          </a:p>
        </p:txBody>
      </p:sp>
      <p:pic>
        <p:nvPicPr>
          <p:cNvPr id="15362" name="Picture 2" descr="F:\Scan Folder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4204" y="1643049"/>
            <a:ext cx="8646952" cy="440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3042651" y="298728"/>
            <a:ext cx="302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 </a:t>
            </a:r>
            <a:r>
              <a:rPr lang="it-IT" sz="4000" b="1" dirty="0" err="1">
                <a:solidFill>
                  <a:schemeClr val="bg1"/>
                </a:solidFill>
              </a:rPr>
              <a:t>ribozimi…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ario\Documents\Mario\PhD\presentazioni\Esobiologia\foto\riboso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268" y="3714752"/>
            <a:ext cx="3671120" cy="2857520"/>
          </a:xfrm>
          <a:prstGeom prst="rect">
            <a:avLst/>
          </a:prstGeom>
          <a:noFill/>
        </p:spPr>
      </p:pic>
      <p:pic>
        <p:nvPicPr>
          <p:cNvPr id="16386" name="Picture 2" descr="File:Ribozy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214" y="1071558"/>
            <a:ext cx="7620000" cy="1714500"/>
          </a:xfrm>
          <a:prstGeom prst="rect">
            <a:avLst/>
          </a:prstGeom>
          <a:noFill/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3127161" y="3000372"/>
            <a:ext cx="2945037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…e</a:t>
            </a:r>
            <a:r>
              <a:rPr lang="it-IT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ribosomi.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403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Proteine</a:t>
            </a:r>
          </a:p>
        </p:txBody>
      </p:sp>
      <p:pic>
        <p:nvPicPr>
          <p:cNvPr id="1027" name="Picture 3" descr="C:\Users\Mario\Documents\Mario\PhD\presentazioni\Esobiologia\prot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14488"/>
            <a:ext cx="90910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76799" y="435098"/>
            <a:ext cx="253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Es.: i prioni</a:t>
            </a:r>
          </a:p>
        </p:txBody>
      </p:sp>
      <p:pic>
        <p:nvPicPr>
          <p:cNvPr id="2050" name="Picture 2" descr="http://whyfiles.org/193prion/images/structure.gif"/>
          <p:cNvPicPr>
            <a:picLocks noChangeAspect="1" noChangeArrowheads="1"/>
          </p:cNvPicPr>
          <p:nvPr/>
        </p:nvPicPr>
        <p:blipFill>
          <a:blip r:embed="rId2"/>
          <a:srcRect t="11158"/>
          <a:stretch>
            <a:fillRect/>
          </a:stretch>
        </p:blipFill>
        <p:spPr bwMode="auto">
          <a:xfrm>
            <a:off x="1285852" y="1571612"/>
            <a:ext cx="6089014" cy="3981448"/>
          </a:xfrm>
          <a:prstGeom prst="rect">
            <a:avLst/>
          </a:prstGeom>
          <a:noFill/>
        </p:spPr>
      </p:pic>
      <p:sp>
        <p:nvSpPr>
          <p:cNvPr id="7" name="Freccia a destra 6"/>
          <p:cNvSpPr/>
          <p:nvPr/>
        </p:nvSpPr>
        <p:spPr>
          <a:xfrm>
            <a:off x="4429124" y="3571876"/>
            <a:ext cx="714380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2605627"/>
            <a:ext cx="530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</a:rPr>
              <a:t>ABIOGENESI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4834" y="285728"/>
            <a:ext cx="375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Somma di fattori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5463147"/>
            <a:ext cx="8718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u="sng" dirty="0">
                <a:solidFill>
                  <a:schemeClr val="bg1"/>
                </a:solidFill>
              </a:rPr>
              <a:t>L</a:t>
            </a:r>
            <a:r>
              <a:rPr lang="it-IT" sz="4000" b="1" i="1" dirty="0">
                <a:solidFill>
                  <a:schemeClr val="bg1"/>
                </a:solidFill>
              </a:rPr>
              <a:t>ast </a:t>
            </a:r>
            <a:r>
              <a:rPr lang="it-IT" sz="4000" b="1" i="1" u="sng" dirty="0">
                <a:solidFill>
                  <a:schemeClr val="bg1"/>
                </a:solidFill>
              </a:rPr>
              <a:t>U</a:t>
            </a:r>
            <a:r>
              <a:rPr lang="it-IT" sz="4000" b="1" i="1" dirty="0">
                <a:solidFill>
                  <a:schemeClr val="bg1"/>
                </a:solidFill>
              </a:rPr>
              <a:t>niversal </a:t>
            </a:r>
            <a:r>
              <a:rPr lang="it-IT" sz="4000" b="1" i="1" u="sng" dirty="0">
                <a:solidFill>
                  <a:schemeClr val="bg1"/>
                </a:solidFill>
              </a:rPr>
              <a:t>C</a:t>
            </a:r>
            <a:r>
              <a:rPr lang="it-IT" sz="4000" b="1" i="1" dirty="0">
                <a:solidFill>
                  <a:schemeClr val="bg1"/>
                </a:solidFill>
              </a:rPr>
              <a:t>ommon </a:t>
            </a:r>
            <a:r>
              <a:rPr lang="it-IT" sz="4000" b="1" i="1" u="sng" dirty="0" err="1">
                <a:solidFill>
                  <a:schemeClr val="bg1"/>
                </a:solidFill>
              </a:rPr>
              <a:t>A</a:t>
            </a:r>
            <a:r>
              <a:rPr lang="it-IT" sz="4000" b="1" i="1" dirty="0" err="1">
                <a:solidFill>
                  <a:schemeClr val="bg1"/>
                </a:solidFill>
              </a:rPr>
              <a:t>ncestor</a:t>
            </a:r>
            <a:r>
              <a:rPr lang="it-IT" sz="4000" b="1" i="1" dirty="0">
                <a:solidFill>
                  <a:schemeClr val="bg1"/>
                </a:solidFill>
              </a:rPr>
              <a:t> </a:t>
            </a:r>
            <a:r>
              <a:rPr lang="it-IT" sz="4000" b="1" dirty="0">
                <a:solidFill>
                  <a:schemeClr val="bg1"/>
                </a:solidFill>
              </a:rPr>
              <a:t>(LUCA)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La prima </a:t>
            </a:r>
            <a:r>
              <a:rPr lang="it-IT" sz="4000" b="1" dirty="0" err="1">
                <a:solidFill>
                  <a:schemeClr val="bg1"/>
                </a:solidFill>
              </a:rPr>
              <a:t>protocellula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ars.els-cdn.com/content/image/1-s2.0-S1387181110004063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9211"/>
            <a:ext cx="5364126" cy="413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53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Nascita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Metabolismo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Riproduzione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Morte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620688"/>
            <a:ext cx="7984237" cy="5632311"/>
            <a:chOff x="1000100" y="857232"/>
            <a:chExt cx="7984237" cy="5632311"/>
          </a:xfrm>
        </p:grpSpPr>
        <p:sp>
          <p:nvSpPr>
            <p:cNvPr id="2" name="CasellaDiTesto 1"/>
            <p:cNvSpPr txBox="1"/>
            <p:nvPr/>
          </p:nvSpPr>
          <p:spPr>
            <a:xfrm>
              <a:off x="1000100" y="857232"/>
              <a:ext cx="7984237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chemeClr val="bg1"/>
                  </a:solidFill>
                </a:rPr>
                <a:t>      Componenti di un essere vivente:</a:t>
              </a:r>
            </a:p>
            <a:p>
              <a:pPr algn="ctr"/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contenitiva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genetica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metabolica</a:t>
              </a: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6550416" y="2285992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destra 3"/>
            <p:cNvSpPr/>
            <p:nvPr/>
          </p:nvSpPr>
          <p:spPr>
            <a:xfrm>
              <a:off x="6572264" y="41513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6688732" y="59515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999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620688"/>
            <a:ext cx="8732006" cy="6247864"/>
            <a:chOff x="1000100" y="857232"/>
            <a:chExt cx="8732006" cy="6247864"/>
          </a:xfrm>
        </p:grpSpPr>
        <p:sp>
          <p:nvSpPr>
            <p:cNvPr id="2" name="CasellaDiTesto 1"/>
            <p:cNvSpPr txBox="1"/>
            <p:nvPr/>
          </p:nvSpPr>
          <p:spPr>
            <a:xfrm>
              <a:off x="1000100" y="857232"/>
              <a:ext cx="8732006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chemeClr val="bg1"/>
                  </a:solidFill>
                </a:rPr>
                <a:t>      Componenti di un essere vivente:</a:t>
              </a:r>
            </a:p>
            <a:p>
              <a:pPr algn="ctr"/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contenitiva              Lipidi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genetica                    acidi</a:t>
              </a:r>
            </a:p>
            <a:p>
              <a:r>
                <a:rPr lang="it-IT" sz="4000" b="1" dirty="0">
                  <a:solidFill>
                    <a:schemeClr val="bg1"/>
                  </a:solidFill>
                </a:rPr>
                <a:t>                                                          nucleici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metabolica             Proteine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6550416" y="2285992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destra 3"/>
            <p:cNvSpPr/>
            <p:nvPr/>
          </p:nvSpPr>
          <p:spPr>
            <a:xfrm>
              <a:off x="6572264" y="41513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6688732" y="59515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7708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y-personaltrainer.it/nutrizione/acidi-grassi-satu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30494"/>
            <a:ext cx="3500462" cy="258432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843356" y="285728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Lipidi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500694" y="1071546"/>
            <a:ext cx="3071834" cy="4143404"/>
            <a:chOff x="5500694" y="642918"/>
            <a:chExt cx="3071834" cy="4143404"/>
          </a:xfrm>
        </p:grpSpPr>
        <p:sp>
          <p:nvSpPr>
            <p:cNvPr id="7" name="Rettangolo 6"/>
            <p:cNvSpPr/>
            <p:nvPr/>
          </p:nvSpPr>
          <p:spPr>
            <a:xfrm>
              <a:off x="5572132" y="642918"/>
              <a:ext cx="3000396" cy="414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842" name="Picture 2" descr="http://upload.wikimedia.org/wikipedia/commons/thumb/e/e9/Fosfolipide.svg/300px-Fosfolipide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642918"/>
              <a:ext cx="2857500" cy="4048125"/>
            </a:xfrm>
            <a:prstGeom prst="rect">
              <a:avLst/>
            </a:prstGeom>
            <a:noFill/>
          </p:spPr>
        </p:pic>
      </p:grpSp>
      <p:pic>
        <p:nvPicPr>
          <p:cNvPr id="35844" name="Picture 4" descr="http://www.superagatoide.altervista.org/images/glicer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33" y="4996186"/>
            <a:ext cx="3505209" cy="136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larapedia.com/biologia_appunti/biologia_appunti_parte_2_clip_image06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214842" cy="1562978"/>
          </a:xfrm>
          <a:prstGeom prst="rect">
            <a:avLst/>
          </a:prstGeom>
          <a:noFill/>
        </p:spPr>
      </p:pic>
      <p:pic>
        <p:nvPicPr>
          <p:cNvPr id="18438" name="Picture 6" descr="http://www.iisalessandrini.it/progetti/studenti/vmazzocchi/IMMAGINI%20REALI%20BIO/basi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429024" cy="342902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00166" y="71414"/>
            <a:ext cx="606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Acidi nucleici (DNA/RNA)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28662" y="4929198"/>
            <a:ext cx="2209800" cy="1647825"/>
            <a:chOff x="5500694" y="4857760"/>
            <a:chExt cx="2209800" cy="1647825"/>
          </a:xfrm>
        </p:grpSpPr>
        <p:sp>
          <p:nvSpPr>
            <p:cNvPr id="12" name="Rettangolo 11"/>
            <p:cNvSpPr/>
            <p:nvPr/>
          </p:nvSpPr>
          <p:spPr>
            <a:xfrm>
              <a:off x="5786446" y="4929198"/>
              <a:ext cx="1857388" cy="150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446" name="Picture 14" descr="http://www.m2c3.com/chemistry/VLI/M2_Topic2/phosphate1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94" y="4857760"/>
              <a:ext cx="2209800" cy="1647825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http://upload.wikimedia.org/wikipedia/commons/thumb/d/d8/Benzopyrene_DNA_adduct_1JDG.png/250px-Benzopyrene_DNA_adduct_1JD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286124"/>
            <a:ext cx="2381250" cy="3295651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5/57/ARNm-Rasmol.gif/200px-ARNm-Rasmo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143380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2.gstatic.com/images?q=tbn:ANd9GcRzCJ_JFzK76yZUWqZuY8ioPRTIEQXSQ5dCFW6a7ZKBdjhm67B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-24"/>
            <a:ext cx="1619276" cy="1208230"/>
          </a:xfrm>
          <a:prstGeom prst="rect">
            <a:avLst/>
          </a:prstGeom>
          <a:noFill/>
        </p:spPr>
      </p:pic>
      <p:pic>
        <p:nvPicPr>
          <p:cNvPr id="23554" name="Picture 2" descr="https://encrypted-tbn3.gstatic.com/images?q=tbn:ANd9GcReYMKw2aBsJwQCC-AyzM1kJz4vZApn67Nvz0_NvXpHl4C3kP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4591" cy="137487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214678" y="159229"/>
            <a:ext cx="2633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Proteine</a:t>
            </a:r>
          </a:p>
        </p:txBody>
      </p:sp>
      <p:pic>
        <p:nvPicPr>
          <p:cNvPr id="23558" name="Picture 6" descr="http://matznerd.com/wp-content/uploads/2012/12/amino-acid-tabl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72734"/>
            <a:ext cx="6143668" cy="551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109</Words>
  <Application>Microsoft Office PowerPoint</Application>
  <PresentationFormat>Presentazione su schermo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Esperimento di Miller-Urey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Es. ribozimi…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Mario Mardirossian</cp:lastModifiedBy>
  <cp:revision>35</cp:revision>
  <dcterms:created xsi:type="dcterms:W3CDTF">2013-05-06T19:44:42Z</dcterms:created>
  <dcterms:modified xsi:type="dcterms:W3CDTF">2024-03-03T21:10:58Z</dcterms:modified>
</cp:coreProperties>
</file>