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9" r:id="rId1"/>
  </p:sldMasterIdLst>
  <p:notesMasterIdLst>
    <p:notesMasterId r:id="rId56"/>
  </p:notesMasterIdLst>
  <p:sldIdLst>
    <p:sldId id="256" r:id="rId2"/>
    <p:sldId id="479" r:id="rId3"/>
    <p:sldId id="480" r:id="rId4"/>
    <p:sldId id="481" r:id="rId5"/>
    <p:sldId id="482" r:id="rId6"/>
    <p:sldId id="453" r:id="rId7"/>
    <p:sldId id="311" r:id="rId8"/>
    <p:sldId id="320" r:id="rId9"/>
    <p:sldId id="323" r:id="rId10"/>
    <p:sldId id="258" r:id="rId11"/>
    <p:sldId id="489" r:id="rId12"/>
    <p:sldId id="484" r:id="rId13"/>
    <p:sldId id="461" r:id="rId14"/>
    <p:sldId id="324" r:id="rId15"/>
    <p:sldId id="325" r:id="rId16"/>
    <p:sldId id="466" r:id="rId17"/>
    <p:sldId id="467" r:id="rId18"/>
    <p:sldId id="468" r:id="rId19"/>
    <p:sldId id="469" r:id="rId20"/>
    <p:sldId id="470" r:id="rId21"/>
    <p:sldId id="471" r:id="rId22"/>
    <p:sldId id="429" r:id="rId23"/>
    <p:sldId id="483" r:id="rId24"/>
    <p:sldId id="430" r:id="rId25"/>
    <p:sldId id="472" r:id="rId26"/>
    <p:sldId id="473" r:id="rId27"/>
    <p:sldId id="474" r:id="rId28"/>
    <p:sldId id="475" r:id="rId29"/>
    <p:sldId id="477" r:id="rId30"/>
    <p:sldId id="476" r:id="rId31"/>
    <p:sldId id="478" r:id="rId32"/>
    <p:sldId id="462" r:id="rId33"/>
    <p:sldId id="490" r:id="rId34"/>
    <p:sldId id="463" r:id="rId35"/>
    <p:sldId id="464" r:id="rId36"/>
    <p:sldId id="491" r:id="rId37"/>
    <p:sldId id="492" r:id="rId38"/>
    <p:sldId id="493" r:id="rId39"/>
    <p:sldId id="494" r:id="rId40"/>
    <p:sldId id="465" r:id="rId41"/>
    <p:sldId id="329" r:id="rId42"/>
    <p:sldId id="431" r:id="rId43"/>
    <p:sldId id="432" r:id="rId44"/>
    <p:sldId id="326" r:id="rId45"/>
    <p:sldId id="458" r:id="rId46"/>
    <p:sldId id="422" r:id="rId47"/>
    <p:sldId id="328" r:id="rId48"/>
    <p:sldId id="360" r:id="rId49"/>
    <p:sldId id="485" r:id="rId50"/>
    <p:sldId id="486" r:id="rId51"/>
    <p:sldId id="487" r:id="rId52"/>
    <p:sldId id="488" r:id="rId53"/>
    <p:sldId id="455" r:id="rId54"/>
    <p:sldId id="428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FA00"/>
    <a:srgbClr val="0096FF"/>
    <a:srgbClr val="73FEFF"/>
    <a:srgbClr val="00FA00"/>
    <a:srgbClr val="FF9300"/>
    <a:srgbClr val="0432FF"/>
    <a:srgbClr val="FFFFFF"/>
    <a:srgbClr val="D20001"/>
    <a:srgbClr val="D5FC79"/>
    <a:srgbClr val="E5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24"/>
    <p:restoredTop sz="86389"/>
  </p:normalViewPr>
  <p:slideViewPr>
    <p:cSldViewPr snapToGrid="0" snapToObjects="1">
      <p:cViewPr varScale="1">
        <p:scale>
          <a:sx n="103" d="100"/>
          <a:sy n="103" d="100"/>
        </p:scale>
        <p:origin x="13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F39D-D83A-574F-8510-2A90E7253887}" type="datetimeFigureOut">
              <a:rPr lang="it-IT" smtClean="0"/>
              <a:t>01/03/2024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B2CA5-AF6B-3C4C-8873-8B7CCF8C8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86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2478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indent="-285750" defTabSz="947738"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2pPr>
            <a:lvl3pPr marL="1143000" indent="-228600" defTabSz="947738"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3pPr>
            <a:lvl4pPr marL="1600200" indent="-228600" defTabSz="947738"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4pPr>
            <a:lvl5pPr marL="2057400" indent="-228600" defTabSz="947738"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Arial" panose="020B0604020202020204" pitchFamily="34" charset="0"/>
              </a:defRPr>
            </a:lvl9pPr>
          </a:lstStyle>
          <a:p>
            <a:fld id="{254BEDA8-2945-4C74-9C50-9CA1893E5782}" type="slidenum">
              <a:rPr lang="it-IT" sz="1200" smtClean="0">
                <a:solidFill>
                  <a:schemeClr val="tx1"/>
                </a:solidFill>
              </a:rPr>
              <a:pPr/>
              <a:t>48</a:t>
            </a:fld>
            <a:endParaRPr lang="it-IT" sz="1200" smtClean="0">
              <a:solidFill>
                <a:schemeClr val="tx1"/>
              </a:solidFill>
            </a:endParaRPr>
          </a:p>
        </p:txBody>
      </p:sp>
      <p:sp>
        <p:nvSpPr>
          <p:cNvPr id="150531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62" tIns="47781" rIns="95562" bIns="47781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6288" indent="-2984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5388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3225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1063" indent="-239713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263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5463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2663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79863" indent="-239713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ACC82F-951C-4B16-96A2-F7B669439887}" type="slidenum">
              <a:rPr lang="it-IT" sz="1300"/>
              <a:pPr algn="r" eaLnBrk="1" hangingPunct="1">
                <a:spcBef>
                  <a:spcPct val="0"/>
                </a:spcBef>
              </a:pPr>
              <a:t>48</a:t>
            </a:fld>
            <a:endParaRPr lang="it-IT" sz="1300"/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562" tIns="47781" rIns="95562" bIns="47781"/>
          <a:lstStyle/>
          <a:p>
            <a:pPr eaLnBrk="1" hangingPunct="1"/>
            <a:r>
              <a:rPr lang="en-US" smtClean="0"/>
              <a:t>4016</a:t>
            </a: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27244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piè di pagina 59">
            <a:extLst>
              <a:ext uri="{FF2B5EF4-FFF2-40B4-BE49-F238E27FC236}">
                <a16:creationId xmlns:a16="http://schemas.microsoft.com/office/drawing/2014/main" id="{8E908574-7C0B-7441-8169-810AD90BF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it-IT" altLang="it-IT"/>
              <a:t>FEBBRAIO 2008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it-IT" altLang="it-IT"/>
          </a:p>
        </p:txBody>
      </p:sp>
      <p:sp>
        <p:nvSpPr>
          <p:cNvPr id="62466" name="Segnaposto numero diapositiva 60">
            <a:extLst>
              <a:ext uri="{FF2B5EF4-FFF2-40B4-BE49-F238E27FC236}">
                <a16:creationId xmlns:a16="http://schemas.microsoft.com/office/drawing/2014/main" id="{969909EF-1698-9C4C-96A9-56F1B3B84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F92C9A40-4374-1340-BE70-8F6BB523455F}" type="slidenum">
              <a:rPr lang="en-GB" altLang="it-IT"/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7</a:t>
            </a:fld>
            <a:endParaRPr lang="en-GB" altLang="it-IT"/>
          </a:p>
        </p:txBody>
      </p:sp>
      <p:sp>
        <p:nvSpPr>
          <p:cNvPr id="62467" name="Segnaposto immagine diapositiva 1">
            <a:extLst>
              <a:ext uri="{FF2B5EF4-FFF2-40B4-BE49-F238E27FC236}">
                <a16:creationId xmlns:a16="http://schemas.microsoft.com/office/drawing/2014/main" id="{0EEFB68D-4655-7D45-8FAF-77FBA7B131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685800"/>
            <a:ext cx="6091237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2468" name="Segnaposto note 2">
            <a:extLst>
              <a:ext uri="{FF2B5EF4-FFF2-40B4-BE49-F238E27FC236}">
                <a16:creationId xmlns:a16="http://schemas.microsoft.com/office/drawing/2014/main" id="{13828802-3D7F-C848-B02B-C11F562CB23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07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egnaposto piè di pagina 59">
            <a:extLst>
              <a:ext uri="{FF2B5EF4-FFF2-40B4-BE49-F238E27FC236}">
                <a16:creationId xmlns:a16="http://schemas.microsoft.com/office/drawing/2014/main" id="{E4B7A9B5-FCBE-FB4B-9893-0EDA0E4DC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it-IT" altLang="it-IT"/>
              <a:t>FEBBRAIO 2008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it-IT" altLang="it-IT"/>
          </a:p>
        </p:txBody>
      </p:sp>
      <p:sp>
        <p:nvSpPr>
          <p:cNvPr id="67586" name="Segnaposto numero diapositiva 60">
            <a:extLst>
              <a:ext uri="{FF2B5EF4-FFF2-40B4-BE49-F238E27FC236}">
                <a16:creationId xmlns:a16="http://schemas.microsoft.com/office/drawing/2014/main" id="{A7181665-0FD9-7B40-9AC1-253186121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4C3C9378-3886-2840-BAB9-B8FFEF984E7F}" type="slidenum">
              <a:rPr lang="en-GB" altLang="it-IT"/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9</a:t>
            </a:fld>
            <a:endParaRPr lang="en-GB" altLang="it-IT"/>
          </a:p>
        </p:txBody>
      </p:sp>
      <p:sp>
        <p:nvSpPr>
          <p:cNvPr id="67587" name="Segnaposto immagine diapositiva 1">
            <a:extLst>
              <a:ext uri="{FF2B5EF4-FFF2-40B4-BE49-F238E27FC236}">
                <a16:creationId xmlns:a16="http://schemas.microsoft.com/office/drawing/2014/main" id="{7799E9BE-3786-CD44-B5A6-8A37A31B29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685800"/>
            <a:ext cx="6091237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67588" name="Segnaposto note 2">
            <a:extLst>
              <a:ext uri="{FF2B5EF4-FFF2-40B4-BE49-F238E27FC236}">
                <a16:creationId xmlns:a16="http://schemas.microsoft.com/office/drawing/2014/main" id="{779DEBF3-0B37-324E-95AA-866644DE791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2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piè di pagina 59">
            <a:extLst>
              <a:ext uri="{FF2B5EF4-FFF2-40B4-BE49-F238E27FC236}">
                <a16:creationId xmlns:a16="http://schemas.microsoft.com/office/drawing/2014/main" id="{9C76671D-9D41-C441-9442-0406888E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it-IT" altLang="it-IT"/>
              <a:t>FEBBRAIO 2008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it-IT" altLang="it-IT"/>
          </a:p>
        </p:txBody>
      </p:sp>
      <p:sp>
        <p:nvSpPr>
          <p:cNvPr id="70658" name="Segnaposto numero diapositiva 60">
            <a:extLst>
              <a:ext uri="{FF2B5EF4-FFF2-40B4-BE49-F238E27FC236}">
                <a16:creationId xmlns:a16="http://schemas.microsoft.com/office/drawing/2014/main" id="{D1B20140-C94B-4B49-A555-AF79AEA17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8876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4" tIns="46798" rIns="90004" bIns="46798" anchor="b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95000"/>
              </a:lnSpc>
              <a:spcBef>
                <a:spcPct val="0"/>
              </a:spcBef>
            </a:pPr>
            <a:fld id="{832EF99A-36E0-004D-BB05-B9066E04F63E}" type="slidenum">
              <a:rPr lang="en-GB" altLang="it-IT"/>
              <a:pPr algn="r" eaLnBrk="1" hangingPunct="1">
                <a:lnSpc>
                  <a:spcPct val="95000"/>
                </a:lnSpc>
                <a:spcBef>
                  <a:spcPct val="0"/>
                </a:spcBef>
              </a:pPr>
              <a:t>10</a:t>
            </a:fld>
            <a:endParaRPr lang="en-GB" altLang="it-IT"/>
          </a:p>
        </p:txBody>
      </p:sp>
      <p:sp>
        <p:nvSpPr>
          <p:cNvPr id="70659" name="Segnaposto immagine diapositiva 1">
            <a:extLst>
              <a:ext uri="{FF2B5EF4-FFF2-40B4-BE49-F238E27FC236}">
                <a16:creationId xmlns:a16="http://schemas.microsoft.com/office/drawing/2014/main" id="{6D85362C-27F9-9641-A4AE-198E76B676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685800"/>
            <a:ext cx="6091237" cy="3427413"/>
          </a:xfrm>
          <a:solidFill>
            <a:srgbClr val="5B9BD5"/>
          </a:solidFill>
          <a:ln w="25402">
            <a:solidFill>
              <a:srgbClr val="41719C"/>
            </a:solidFill>
            <a:miter lim="800000"/>
            <a:headEnd/>
            <a:tailEnd/>
          </a:ln>
        </p:spPr>
      </p:sp>
      <p:sp>
        <p:nvSpPr>
          <p:cNvPr id="70660" name="Segnaposto note 2">
            <a:extLst>
              <a:ext uri="{FF2B5EF4-FFF2-40B4-BE49-F238E27FC236}">
                <a16:creationId xmlns:a16="http://schemas.microsoft.com/office/drawing/2014/main" id="{7496AF33-7BA1-6F42-A7B8-FF6C936DD55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/>
        <p:txBody>
          <a:bodyPr/>
          <a:lstStyle/>
          <a:p>
            <a:pPr eaLnBrk="1"/>
            <a:endParaRPr altLang="it-IT">
              <a:latin typeface="Times New Roman" panose="02020603050405020304" pitchFamily="18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1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8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5DBB39-FE50-4AEF-8D8F-71936AC5BF6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77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2CA5-AF6B-3C4C-8873-8B7CCF8C867A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45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F55CD-48CE-4573-93F6-70D2DA46B9C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6924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F6563-D069-C14B-8CCB-D96561CDFEB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7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0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65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205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2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80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4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6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72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0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7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6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0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TEFANO.PALCIC@units.it" TargetMode="External"/><Relationship Id="rId4" Type="http://schemas.openxmlformats.org/officeDocument/2006/relationships/hyperlink" Target="mailto:stefano.palcic@asugi.sanita.fvg.i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8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hyperlink" Target="http://www.doktoronline.no/images/mediweb/archieco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o.palcic@asugi.sanita.fvg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ndia, trial clinici bloccati&quot;Mai più test a danno dei malati&quot; - la  Repubblica">
            <a:extLst>
              <a:ext uri="{FF2B5EF4-FFF2-40B4-BE49-F238E27FC236}">
                <a16:creationId xmlns:a16="http://schemas.microsoft.com/office/drawing/2014/main" id="{A3BF3812-AD09-0C49-ABF2-817705063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47" y="1490132"/>
            <a:ext cx="3122592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667225" y="779352"/>
            <a:ext cx="831622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4200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it-IT" sz="4200" cap="all" dirty="0" err="1" smtClean="0">
                <a:solidFill>
                  <a:prstClr val="black"/>
                </a:solidFill>
                <a:ea typeface="+mj-ea"/>
                <a:cs typeface="+mj-cs"/>
              </a:rPr>
              <a:t>farmacoeconomia</a:t>
            </a:r>
            <a:endParaRPr lang="it-IT" b="1" dirty="0" smtClean="0"/>
          </a:p>
          <a:p>
            <a:endParaRPr lang="it-IT" sz="2000" b="1" dirty="0" smtClean="0"/>
          </a:p>
          <a:p>
            <a:endParaRPr lang="it-IT" sz="2000" b="1" dirty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r>
              <a:rPr lang="it-IT" sz="2000" b="1" dirty="0" smtClean="0"/>
              <a:t>Stefano PALCIC </a:t>
            </a:r>
          </a:p>
          <a:p>
            <a:endParaRPr lang="it-IT" sz="2000" b="1" dirty="0" smtClean="0"/>
          </a:p>
          <a:p>
            <a:endParaRPr lang="it-IT" sz="2000" b="1" dirty="0"/>
          </a:p>
          <a:p>
            <a:r>
              <a:rPr lang="it-IT" sz="2000" b="1" dirty="0" smtClean="0"/>
              <a:t>Dirigente Responsabile </a:t>
            </a:r>
          </a:p>
          <a:p>
            <a:r>
              <a:rPr lang="it-IT" sz="2000" b="1" dirty="0" smtClean="0"/>
              <a:t>Struttura Farmaceutica convenzionata e per conto  </a:t>
            </a:r>
          </a:p>
          <a:p>
            <a:r>
              <a:rPr lang="it-IT" sz="2000" b="1" dirty="0" smtClean="0"/>
              <a:t>Azienda Sanitaria Universitaria Giuliano-</a:t>
            </a:r>
            <a:r>
              <a:rPr lang="it-IT" sz="2000" b="1" dirty="0" err="1"/>
              <a:t>I</a:t>
            </a:r>
            <a:r>
              <a:rPr lang="it-IT" sz="2000" b="1" dirty="0" err="1" smtClean="0"/>
              <a:t>sontina</a:t>
            </a:r>
            <a:r>
              <a:rPr lang="it-IT" sz="2000" b="1" dirty="0" smtClean="0"/>
              <a:t> (ASUGI)</a:t>
            </a:r>
          </a:p>
          <a:p>
            <a:endParaRPr lang="it-IT" sz="2000" b="1" dirty="0"/>
          </a:p>
          <a:p>
            <a:endParaRPr lang="it-IT" sz="2000" b="1" dirty="0" smtClean="0"/>
          </a:p>
          <a:p>
            <a:endParaRPr lang="it-IT" sz="2000" b="1" dirty="0" smtClean="0"/>
          </a:p>
          <a:p>
            <a:endParaRPr lang="it-IT" dirty="0"/>
          </a:p>
          <a:p>
            <a:endParaRPr lang="it-IT" sz="4200" cap="all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67225" y="5071011"/>
            <a:ext cx="394691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432FF"/>
                </a:solidFill>
                <a:hlinkClick r:id="rId4"/>
              </a:rPr>
              <a:t>stefano.palcic@asugi.sanita.fvg.it</a:t>
            </a:r>
            <a:r>
              <a:rPr lang="it-IT" b="1" dirty="0" smtClean="0">
                <a:solidFill>
                  <a:srgbClr val="0432FF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0432FF"/>
                </a:solidFill>
                <a:hlinkClick r:id="rId5"/>
              </a:rPr>
              <a:t>STEFANO.PALCIC@units.it</a:t>
            </a:r>
            <a:endParaRPr lang="it-IT" b="1" dirty="0" smtClean="0">
              <a:solidFill>
                <a:srgbClr val="0432FF"/>
              </a:solidFill>
            </a:endParaRPr>
          </a:p>
          <a:p>
            <a:endParaRPr lang="it-IT" b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48E26F-BB88-EF4A-9793-0CD9D830AB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34013" y="1254125"/>
            <a:ext cx="6757987" cy="2174875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695"/>
              </a:spcBef>
              <a:buNone/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1- Accordo negoziale su:  -Prezzi</a:t>
            </a:r>
          </a:p>
          <a:p>
            <a:pPr marL="0" indent="0">
              <a:spcBef>
                <a:spcPts val="695"/>
              </a:spcBef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				  -Regime di fornitura</a:t>
            </a:r>
          </a:p>
          <a:p>
            <a:pPr marL="0" indent="0">
              <a:spcBef>
                <a:spcPts val="695"/>
              </a:spcBef>
              <a:buNone/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				  -Classe di rimborsabilità</a:t>
            </a:r>
          </a:p>
          <a:p>
            <a:pPr marL="0" indent="0">
              <a:spcBef>
                <a:spcPts val="695"/>
              </a:spcBef>
              <a:buNone/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2- Valutazione farmaco-economica (Costo/Efficacia)</a:t>
            </a:r>
          </a:p>
          <a:p>
            <a:pPr marL="0" indent="0">
              <a:spcBef>
                <a:spcPts val="695"/>
              </a:spcBef>
              <a:buNone/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3- Monitoraggio su tetto di spesa</a:t>
            </a:r>
          </a:p>
          <a:p>
            <a:pPr marL="0" indent="0">
              <a:spcBef>
                <a:spcPts val="695"/>
              </a:spcBef>
              <a:buNone/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4- Verifica prezzo e condizioni di rimborsabilità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64062E-24A4-754D-AE54-88E19B0401EF}"/>
              </a:ext>
            </a:extLst>
          </p:cNvPr>
          <p:cNvSpPr txBox="1"/>
          <p:nvPr/>
        </p:nvSpPr>
        <p:spPr>
          <a:xfrm>
            <a:off x="5093777" y="447336"/>
            <a:ext cx="675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COMITATO PREZZI E RIMBORSO (CPR)</a:t>
            </a:r>
          </a:p>
        </p:txBody>
      </p:sp>
      <p:sp>
        <p:nvSpPr>
          <p:cNvPr id="5" name="Segnaposto testo 2">
            <a:extLst>
              <a:ext uri="{FF2B5EF4-FFF2-40B4-BE49-F238E27FC236}">
                <a16:creationId xmlns:a16="http://schemas.microsoft.com/office/drawing/2014/main" id="{CD62E5C2-D5AE-3C44-AC0B-6C4A8362EBD5}"/>
              </a:ext>
            </a:extLst>
          </p:cNvPr>
          <p:cNvSpPr txBox="1">
            <a:spLocks/>
          </p:cNvSpPr>
          <p:nvPr/>
        </p:nvSpPr>
        <p:spPr>
          <a:xfrm>
            <a:off x="415871" y="3940595"/>
            <a:ext cx="11360258" cy="24700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95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2000" dirty="0"/>
              <a:t>CRITERI DI NEGOZIAZIONE E RIMBORSABILITÀ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dirty="0"/>
              <a:t>Il medicinale è ritenuto utile per il trattamento di patologie per le quali non esiste alcuna terapia efficace;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u="sng" dirty="0"/>
              <a:t>Rapporto rischio/beneficio</a:t>
            </a:r>
            <a:r>
              <a:rPr lang="it-IT" sz="1800" dirty="0"/>
              <a:t> più favorevole rispetto a farmaci già disponibili per le stesse indicazioni;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dirty="0"/>
              <a:t>Valutazione </a:t>
            </a:r>
            <a:r>
              <a:rPr lang="it-IT" sz="1800" dirty="0" smtClean="0"/>
              <a:t>dell’</a:t>
            </a:r>
            <a:r>
              <a:rPr lang="it-IT" sz="1800" u="sng" dirty="0" smtClean="0"/>
              <a:t>impatto </a:t>
            </a:r>
            <a:r>
              <a:rPr lang="it-IT" sz="1800" u="sng" dirty="0"/>
              <a:t>economico sul SSN</a:t>
            </a:r>
            <a:r>
              <a:rPr lang="it-IT" sz="1800" dirty="0"/>
              <a:t>;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dirty="0"/>
              <a:t>Miglior rapporto </a:t>
            </a:r>
            <a:r>
              <a:rPr lang="it-IT" sz="1800" u="sng" dirty="0"/>
              <a:t>costo terapia/die</a:t>
            </a:r>
            <a:r>
              <a:rPr lang="it-IT" sz="1800" dirty="0"/>
              <a:t> a </a:t>
            </a:r>
            <a:r>
              <a:rPr lang="it-IT" sz="1800" b="1" dirty="0"/>
              <a:t>confronto</a:t>
            </a:r>
            <a:r>
              <a:rPr lang="it-IT" sz="1800" dirty="0"/>
              <a:t> con prodotti della </a:t>
            </a:r>
            <a:r>
              <a:rPr lang="it-IT" sz="1800" b="1" dirty="0"/>
              <a:t>stessa efficacia</a:t>
            </a:r>
            <a:r>
              <a:rPr lang="it-IT" sz="1800" dirty="0"/>
              <a:t>;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dirty="0"/>
              <a:t>Stima delle quote di mercato acquisibili;</a:t>
            </a:r>
          </a:p>
          <a:p>
            <a:pPr>
              <a:spcBef>
                <a:spcPts val="695"/>
              </a:spcBef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1800" dirty="0"/>
              <a:t>Confronto con i prezzi e i consumi degli altri Paesi europei.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1136289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4" y="139960"/>
            <a:ext cx="11504647" cy="63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4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>
            <a:extLst>
              <a:ext uri="{FF2B5EF4-FFF2-40B4-BE49-F238E27FC236}">
                <a16:creationId xmlns:a16="http://schemas.microsoft.com/office/drawing/2014/main" id="{CD62E5C2-D5AE-3C44-AC0B-6C4A8362EBD5}"/>
              </a:ext>
            </a:extLst>
          </p:cNvPr>
          <p:cNvSpPr txBox="1">
            <a:spLocks/>
          </p:cNvSpPr>
          <p:nvPr/>
        </p:nvSpPr>
        <p:spPr>
          <a:xfrm>
            <a:off x="705120" y="1436915"/>
            <a:ext cx="11360258" cy="5178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95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3900" b="1" dirty="0" smtClean="0"/>
              <a:t>Commissione Scientifico Economica (CSE)</a:t>
            </a:r>
          </a:p>
          <a:p>
            <a:pPr marL="0" indent="0">
              <a:spcBef>
                <a:spcPts val="695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endParaRPr lang="it-IT" sz="2000" dirty="0"/>
          </a:p>
          <a:p>
            <a:pPr marL="0" indent="0">
              <a:spcBef>
                <a:spcPts val="695"/>
              </a:spcBef>
              <a:spcAft>
                <a:spcPts val="300"/>
              </a:spcAft>
              <a:buFont typeface="Arial" panose="020B0604020202020204" pitchFamily="34" charset="0"/>
              <a:buNone/>
              <a:tabLst>
                <a:tab pos="1104476" algn="l"/>
                <a:tab pos="2018876" algn="l"/>
                <a:tab pos="2933276" algn="l"/>
                <a:tab pos="3847676" algn="l"/>
                <a:tab pos="4762076" algn="l"/>
                <a:tab pos="5676476" algn="l"/>
                <a:tab pos="6590876" algn="l"/>
                <a:tab pos="7505276" algn="l"/>
                <a:tab pos="8419676" algn="l"/>
                <a:tab pos="9334076" algn="l"/>
                <a:tab pos="10248476" algn="l"/>
              </a:tabLst>
              <a:defRPr/>
            </a:pPr>
            <a:r>
              <a:rPr lang="it-IT" sz="2000" b="1" dirty="0" smtClean="0"/>
              <a:t>Dal 2024 è prevista la nuova CSE</a:t>
            </a:r>
          </a:p>
          <a:p>
            <a:r>
              <a:rPr lang="it-IT" dirty="0"/>
              <a:t>In seguito alla soppressione di Commissione tecnico-scientifica e Comitato prezzi e rimborsi, viene istituita la</a:t>
            </a:r>
            <a:r>
              <a:rPr lang="it-IT" b="1" dirty="0"/>
              <a:t> Commissione scientifico-economica (CSE</a:t>
            </a:r>
            <a:r>
              <a:rPr lang="it-IT" b="1" dirty="0" smtClean="0"/>
              <a:t>).</a:t>
            </a:r>
            <a:endParaRPr lang="it-IT" dirty="0"/>
          </a:p>
          <a:p>
            <a:r>
              <a:rPr lang="it-IT" dirty="0"/>
              <a:t>La Commissione scientifica ed economica del farmaco svolge le </a:t>
            </a:r>
            <a:r>
              <a:rPr lang="it-IT" dirty="0" smtClean="0"/>
              <a:t>funzioni con </a:t>
            </a:r>
            <a:r>
              <a:rPr lang="it-IT" dirty="0"/>
              <a:t>autonomia sul piano tecnico-scientifico e </a:t>
            </a:r>
            <a:r>
              <a:rPr lang="it-IT" dirty="0" smtClean="0"/>
              <a:t>sanitario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dirty="0"/>
              <a:t>La Commissione scientifica ed economica del farmaco è nominata con decreto del Ministro della salute ed è composta da </a:t>
            </a:r>
            <a:r>
              <a:rPr lang="it-IT" dirty="0" smtClean="0"/>
              <a:t>10 </a:t>
            </a:r>
            <a:r>
              <a:rPr lang="it-IT" dirty="0"/>
              <a:t>membri</a:t>
            </a:r>
            <a:r>
              <a:rPr lang="it-IT" dirty="0" smtClean="0"/>
              <a:t>, tra </a:t>
            </a:r>
            <a:r>
              <a:rPr lang="it-IT" dirty="0"/>
              <a:t>persone di comprovata e documentata competenza </a:t>
            </a:r>
            <a:r>
              <a:rPr lang="it-IT" dirty="0" smtClean="0"/>
              <a:t>tecnico scientifica </a:t>
            </a:r>
            <a:r>
              <a:rPr lang="it-IT" dirty="0"/>
              <a:t>nazionale e internazionale, almeno quinquennale nel settore della valutazione dei farmaci e nel settore della metodologia di determinazione del prezzo dei farmaci, della </a:t>
            </a:r>
            <a:r>
              <a:rPr lang="it-IT" dirty="0" err="1" smtClean="0"/>
              <a:t>farmacoeconomia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 </a:t>
            </a:r>
            <a:r>
              <a:rPr lang="it-IT" dirty="0"/>
              <a:t>componenti non di diritto durano in carica tre anni, rinnovabili consecutivamente per una sola volta.</a:t>
            </a:r>
            <a:r>
              <a:rPr lang="it-IT" sz="2000" dirty="0"/>
              <a:t/>
            </a:r>
            <a:br>
              <a:rPr lang="it-IT" sz="2000" dirty="0"/>
            </a:b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19487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438150"/>
            <a:ext cx="1140142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8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ttangolo 1">
            <a:extLst>
              <a:ext uri="{FF2B5EF4-FFF2-40B4-BE49-F238E27FC236}">
                <a16:creationId xmlns:a16="http://schemas.microsoft.com/office/drawing/2014/main" id="{EEA05115-EFFE-2647-BD42-8CE6D51D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97" y="974376"/>
            <a:ext cx="109824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dirty="0">
                <a:latin typeface="+mn-lt"/>
              </a:rPr>
              <a:t>Nasce per fornire una risposta operativa al </a:t>
            </a:r>
            <a:r>
              <a:rPr lang="it-IT" altLang="it-IT" u="sng" dirty="0">
                <a:latin typeface="+mn-lt"/>
              </a:rPr>
              <a:t>divario tra le risorse limitate del SSN, la crescente domanda di salute e l’innovazione tecnologica</a:t>
            </a:r>
          </a:p>
          <a:p>
            <a:pPr algn="ctr" eaLnBrk="1" hangingPunct="1"/>
            <a:endParaRPr lang="it-IT" altLang="it-IT" sz="2000" dirty="0">
              <a:latin typeface="+mn-lt"/>
            </a:endParaRPr>
          </a:p>
          <a:p>
            <a:pPr algn="ctr" eaLnBrk="1" hangingPunct="1"/>
            <a:r>
              <a:rPr lang="it-IT" altLang="it-IT" dirty="0">
                <a:solidFill>
                  <a:schemeClr val="tx2"/>
                </a:solidFill>
                <a:latin typeface="+mn-lt"/>
              </a:rPr>
              <a:t>Per garantire l’universalità del SSN: facilitare la traduzione dei progressi scientifici innovativi in tecnologie che soddisfino adeguate normative, velocizzino l’accesso dei pazienti a terapie efficaci e che siano, altresì, economicamente sostenibili.</a:t>
            </a:r>
          </a:p>
        </p:txBody>
      </p:sp>
      <p:sp>
        <p:nvSpPr>
          <p:cNvPr id="73730" name="Rettangolo 2">
            <a:extLst>
              <a:ext uri="{FF2B5EF4-FFF2-40B4-BE49-F238E27FC236}">
                <a16:creationId xmlns:a16="http://schemas.microsoft.com/office/drawing/2014/main" id="{D17E641A-E042-2847-B1AD-B23FB009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9" y="2947681"/>
            <a:ext cx="10475187" cy="923330"/>
          </a:xfrm>
          <a:prstGeom prst="rect">
            <a:avLst/>
          </a:prstGeom>
          <a:noFill/>
          <a:ln w="127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it-IT" altLang="it-IT" dirty="0" smtClean="0">
                <a:latin typeface="+mn-lt"/>
              </a:rPr>
              <a:t>❗ ️</a:t>
            </a:r>
            <a:r>
              <a:rPr lang="it-IT" altLang="it-IT" i="1" dirty="0" smtClean="0">
                <a:latin typeface="+mn-lt"/>
              </a:rPr>
              <a:t> </a:t>
            </a:r>
            <a:r>
              <a:rPr lang="it-IT" altLang="it-IT" i="1" dirty="0">
                <a:latin typeface="+mn-lt"/>
              </a:rPr>
              <a:t>In tale contesto il </a:t>
            </a:r>
            <a:r>
              <a:rPr lang="it-IT" altLang="it-IT" b="1" i="1" dirty="0">
                <a:latin typeface="+mn-lt"/>
              </a:rPr>
              <a:t>farmacista delle Aziende Sanitarie </a:t>
            </a:r>
            <a:r>
              <a:rPr lang="it-IT" altLang="it-IT" i="1" dirty="0">
                <a:latin typeface="+mn-lt"/>
              </a:rPr>
              <a:t>rappresenta una figura professionale strategica in quanto può essere considerato un “ponte” tra il mondo clinico e quello tecnico-amministrativo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434F9D-5015-B64B-B723-794D76E5B311}"/>
              </a:ext>
            </a:extLst>
          </p:cNvPr>
          <p:cNvSpPr txBox="1"/>
          <p:nvPr/>
        </p:nvSpPr>
        <p:spPr>
          <a:xfrm>
            <a:off x="2324746" y="109346"/>
            <a:ext cx="6958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HTA </a:t>
            </a:r>
          </a:p>
          <a:p>
            <a:pPr algn="ctr"/>
            <a:r>
              <a:rPr lang="it-IT" dirty="0"/>
              <a:t>(</a:t>
            </a:r>
            <a:r>
              <a:rPr lang="it-IT" i="1" dirty="0" err="1"/>
              <a:t>H</a:t>
            </a:r>
            <a:r>
              <a:rPr lang="it-IT" altLang="it-IT" i="1" dirty="0" err="1"/>
              <a:t>ealth</a:t>
            </a:r>
            <a:r>
              <a:rPr lang="it-IT" altLang="it-IT" i="1" dirty="0"/>
              <a:t> Technology </a:t>
            </a:r>
            <a:r>
              <a:rPr lang="it-IT" altLang="it-IT" i="1" dirty="0" err="1"/>
              <a:t>Assessment</a:t>
            </a:r>
            <a:r>
              <a:rPr lang="it-IT" altLang="it-IT" dirty="0"/>
              <a:t>)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59330" y="4059212"/>
            <a:ext cx="11261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>
                <a:solidFill>
                  <a:srgbClr val="002060"/>
                </a:solidFill>
                <a:latin typeface="Calibri"/>
              </a:rPr>
              <a:t>L’utilizzo dell’HTA come strumento a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supporto dei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processi decisionali, allocazione e utilizzo delle risorse all’interno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del Servizio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Sanitario Nazionale è infatti espressamente richiamato </a:t>
            </a:r>
            <a:r>
              <a:rPr lang="it-IT" kern="0" dirty="0" smtClean="0">
                <a:solidFill>
                  <a:srgbClr val="002060"/>
                </a:solidFill>
                <a:latin typeface="Calibri"/>
              </a:rPr>
              <a:t>dalla </a:t>
            </a:r>
            <a:r>
              <a:rPr lang="it-IT" b="1" kern="0" dirty="0">
                <a:solidFill>
                  <a:srgbClr val="002060"/>
                </a:solidFill>
                <a:latin typeface="Calibri"/>
              </a:rPr>
              <a:t>Legge di Stabilità </a:t>
            </a:r>
            <a:r>
              <a:rPr lang="it-IT" b="1" kern="0" dirty="0" smtClean="0">
                <a:solidFill>
                  <a:srgbClr val="002060"/>
                </a:solidFill>
                <a:latin typeface="Calibri"/>
              </a:rPr>
              <a:t>2015</a:t>
            </a:r>
            <a:r>
              <a:rPr lang="it-IT" kern="0" dirty="0" smtClean="0">
                <a:solidFill>
                  <a:srgbClr val="002060"/>
                </a:solidFill>
                <a:latin typeface="Calibri"/>
              </a:rPr>
              <a:t>.</a:t>
            </a:r>
            <a:endParaRPr lang="it-IT" dirty="0" smtClean="0">
              <a:solidFill>
                <a:srgbClr val="002060"/>
              </a:solidFill>
              <a:latin typeface="Calibri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smtClean="0">
                <a:solidFill>
                  <a:srgbClr val="002060"/>
                </a:solidFill>
                <a:latin typeface="Calibri"/>
              </a:rPr>
              <a:t>art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.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26 - Creazione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di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un modello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istituzionale di HTA dei dispositivi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medici </a:t>
            </a:r>
            <a:endParaRPr lang="it-IT" dirty="0">
              <a:solidFill>
                <a:srgbClr val="002060"/>
              </a:solidFill>
              <a:latin typeface="Calibri"/>
            </a:endParaRPr>
          </a:p>
          <a:p>
            <a:pPr marL="285750" lvl="0" indent="-285750" defTabSz="91440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dirty="0" smtClean="0">
                <a:solidFill>
                  <a:srgbClr val="002060"/>
                </a:solidFill>
                <a:latin typeface="Calibri"/>
              </a:rPr>
              <a:t>art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.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27 - Valutazione nazionale </a:t>
            </a:r>
            <a:r>
              <a:rPr lang="it-IT" dirty="0">
                <a:solidFill>
                  <a:srgbClr val="002060"/>
                </a:solidFill>
                <a:latin typeface="Calibri"/>
              </a:rPr>
              <a:t>dei medicinali secondo la metodologia </a:t>
            </a:r>
            <a:r>
              <a:rPr lang="it-IT" dirty="0" smtClean="0">
                <a:solidFill>
                  <a:srgbClr val="002060"/>
                </a:solidFill>
                <a:latin typeface="Calibri"/>
              </a:rPr>
              <a:t>dell’HTA.</a:t>
            </a:r>
            <a:endParaRPr lang="it-IT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849286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magine 30">
            <a:extLst>
              <a:ext uri="{FF2B5EF4-FFF2-40B4-BE49-F238E27FC236}">
                <a16:creationId xmlns:a16="http://schemas.microsoft.com/office/drawing/2014/main" id="{5F36585A-E9D1-2E4E-9265-10285920E5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9171" cy="6858000"/>
          </a:xfrm>
          <a:prstGeom prst="rect">
            <a:avLst/>
          </a:prstGeom>
        </p:spPr>
      </p:pic>
      <p:sp>
        <p:nvSpPr>
          <p:cNvPr id="2" name="Oval 2">
            <a:extLst>
              <a:ext uri="{FF2B5EF4-FFF2-40B4-BE49-F238E27FC236}">
                <a16:creationId xmlns:a16="http://schemas.microsoft.com/office/drawing/2014/main" id="{7EC8159B-A4B5-6449-A2D6-8F318300CB85}"/>
              </a:ext>
            </a:extLst>
          </p:cNvPr>
          <p:cNvSpPr>
            <a:spLocks/>
          </p:cNvSpPr>
          <p:nvPr/>
        </p:nvSpPr>
        <p:spPr bwMode="auto">
          <a:xfrm>
            <a:off x="2432166" y="5275620"/>
            <a:ext cx="7289118" cy="819744"/>
          </a:xfrm>
          <a:custGeom>
            <a:avLst/>
            <a:gdLst>
              <a:gd name="T0" fmla="*/ 2772569 w 5545141"/>
              <a:gd name="T1" fmla="*/ 0 h 811209"/>
              <a:gd name="T2" fmla="*/ 5545137 w 5545141"/>
              <a:gd name="T3" fmla="*/ 405607 h 811209"/>
              <a:gd name="T4" fmla="*/ 2772569 w 5545141"/>
              <a:gd name="T5" fmla="*/ 811213 h 811209"/>
              <a:gd name="T6" fmla="*/ 0 w 5545141"/>
              <a:gd name="T7" fmla="*/ 405607 h 811209"/>
              <a:gd name="T8" fmla="*/ 812066 w 5545141"/>
              <a:gd name="T9" fmla="*/ 118800 h 811209"/>
              <a:gd name="T10" fmla="*/ 812066 w 5545141"/>
              <a:gd name="T11" fmla="*/ 692413 h 811209"/>
              <a:gd name="T12" fmla="*/ 4733071 w 5545141"/>
              <a:gd name="T13" fmla="*/ 692413 h 811209"/>
              <a:gd name="T14" fmla="*/ 4733071 w 5545141"/>
              <a:gd name="T15" fmla="*/ 118800 h 811209"/>
              <a:gd name="T16" fmla="*/ 17694720 60000 65536"/>
              <a:gd name="T17" fmla="*/ 0 60000 65536"/>
              <a:gd name="T18" fmla="*/ 5898240 60000 65536"/>
              <a:gd name="T19" fmla="*/ 11796480 60000 65536"/>
              <a:gd name="T20" fmla="*/ 17694720 60000 65536"/>
              <a:gd name="T21" fmla="*/ 5898240 60000 65536"/>
              <a:gd name="T22" fmla="*/ 5898240 60000 65536"/>
              <a:gd name="T23" fmla="*/ 17694720 60000 65536"/>
              <a:gd name="T24" fmla="*/ 812067 w 5545141"/>
              <a:gd name="T25" fmla="*/ 118799 h 811209"/>
              <a:gd name="T26" fmla="*/ 4733074 w 5545141"/>
              <a:gd name="T27" fmla="*/ 692410 h 81120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45141" h="811209">
                <a:moveTo>
                  <a:pt x="0" y="405605"/>
                </a:moveTo>
                <a:lnTo>
                  <a:pt x="0" y="405605"/>
                </a:lnTo>
                <a:cubicBezTo>
                  <a:pt x="0" y="629614"/>
                  <a:pt x="1241322" y="811210"/>
                  <a:pt x="2772571" y="811210"/>
                </a:cubicBezTo>
                <a:cubicBezTo>
                  <a:pt x="4303819" y="811210"/>
                  <a:pt x="5545142" y="629614"/>
                  <a:pt x="5545142" y="405605"/>
                </a:cubicBezTo>
                <a:cubicBezTo>
                  <a:pt x="5545142" y="181595"/>
                  <a:pt x="4303819" y="0"/>
                  <a:pt x="2772571" y="0"/>
                </a:cubicBezTo>
                <a:cubicBezTo>
                  <a:pt x="1241322" y="0"/>
                  <a:pt x="0" y="181595"/>
                  <a:pt x="0" y="405604"/>
                </a:cubicBezTo>
                <a:lnTo>
                  <a:pt x="0" y="405605"/>
                </a:lnTo>
                <a:close/>
              </a:path>
            </a:pathLst>
          </a:custGeom>
          <a:solidFill>
            <a:srgbClr val="FF0000"/>
          </a:solidFill>
          <a:ln w="31747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lIns="91247" tIns="45628" rIns="91247" bIns="45628" anchor="ctr"/>
          <a:lstStyle/>
          <a:p>
            <a:pPr algn="ctr"/>
            <a:endParaRPr lang="it-IT" sz="200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30B568C-CCFB-5045-A75F-1DBB65980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972" y="5469779"/>
            <a:ext cx="5491162" cy="4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7" tIns="45628" rIns="91247" bIns="45628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LIMITATEZZA</a:t>
            </a:r>
            <a:r>
              <a:rPr lang="it-IT" altLang="it-I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RISORSE</a:t>
            </a:r>
            <a:r>
              <a:rPr lang="it-IT" altLang="it-IT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it-IT" altLang="it-IT" sz="2400" b="1" dirty="0">
                <a:solidFill>
                  <a:schemeClr val="bg1"/>
                </a:solidFill>
                <a:latin typeface="+mn-lt"/>
              </a:rPr>
              <a:t>ECONOMICHE!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1E644F97-E690-314A-92F3-5C87C1E7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3839" y="1743669"/>
            <a:ext cx="4685508" cy="6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7" tIns="45628" rIns="91247" bIns="45628" anchorCtr="1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PROGRESSO TECNOLOGIA E RICERCA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 SANITÀ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A3A1B57-78A0-C548-8807-F86CCB8A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01" y="1554307"/>
            <a:ext cx="3204334" cy="67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7" tIns="45628" rIns="91247" bIns="45628" anchorCtr="1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AUMENTO POPOLAZIONE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ANZIANA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CAD4D07-221E-FD4D-BACA-86C51F95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464" y="3978738"/>
            <a:ext cx="4271934" cy="3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7" tIns="45628" rIns="91247" bIns="45628" anchorCtr="1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INCREMENTO DOMANDA DI SALUTE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DF602353-A75E-2D4E-9DFD-702932193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549" y="3624883"/>
            <a:ext cx="3494087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7" tIns="45628" rIns="91247" bIns="45628" anchorCtr="1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INCIDENZA SUI COSTI SOSTENUTI</a:t>
            </a:r>
            <a:r>
              <a:rPr lang="it-IT" altLang="it-IT" sz="1800" b="1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FC80FC7E-9843-2148-B846-1B853092B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62" y="2922698"/>
            <a:ext cx="3633939" cy="38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7" tIns="45628" rIns="91247" bIns="45628" anchorCtr="1">
            <a:spAutoFit/>
          </a:bodyPr>
          <a:lstStyle>
            <a:lvl1pPr defTabSz="457200"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it-IT" altLang="it-IT" sz="19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Aumento patologie croniche</a:t>
            </a:r>
          </a:p>
        </p:txBody>
      </p:sp>
      <p:pic>
        <p:nvPicPr>
          <p:cNvPr id="14" name="Picture 4" descr="no_money">
            <a:extLst>
              <a:ext uri="{FF2B5EF4-FFF2-40B4-BE49-F238E27FC236}">
                <a16:creationId xmlns:a16="http://schemas.microsoft.com/office/drawing/2014/main" id="{8F02B085-C774-3145-A354-DD63B8C6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111">
            <a:off x="9940958" y="5083814"/>
            <a:ext cx="2038536" cy="120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4" descr="Anziana Trasparente.png">
            <a:extLst>
              <a:ext uri="{FF2B5EF4-FFF2-40B4-BE49-F238E27FC236}">
                <a16:creationId xmlns:a16="http://schemas.microsoft.com/office/drawing/2014/main" id="{4E88F314-F7CF-E247-8BD8-B679DD19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73" y="1126511"/>
            <a:ext cx="1780428" cy="129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>
            <a:off x="3519504" y="2264618"/>
            <a:ext cx="1" cy="6794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0262EB3-E28E-6148-A3A9-2BD42E46C51D}"/>
              </a:ext>
            </a:extLst>
          </p:cNvPr>
          <p:cNvCxnSpPr>
            <a:cxnSpLocks/>
          </p:cNvCxnSpPr>
          <p:nvPr/>
        </p:nvCxnSpPr>
        <p:spPr>
          <a:xfrm>
            <a:off x="3519503" y="3310323"/>
            <a:ext cx="1" cy="679498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00BFD0C1-814C-2947-920A-E0D74BCB6045}"/>
              </a:ext>
            </a:extLst>
          </p:cNvPr>
          <p:cNvCxnSpPr>
            <a:cxnSpLocks/>
          </p:cNvCxnSpPr>
          <p:nvPr/>
        </p:nvCxnSpPr>
        <p:spPr>
          <a:xfrm>
            <a:off x="9066592" y="2435467"/>
            <a:ext cx="0" cy="107289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0ED68C47-2C00-2E45-B25B-1152A3AA3B63}"/>
              </a:ext>
            </a:extLst>
          </p:cNvPr>
          <p:cNvCxnSpPr>
            <a:cxnSpLocks/>
          </p:cNvCxnSpPr>
          <p:nvPr/>
        </p:nvCxnSpPr>
        <p:spPr>
          <a:xfrm>
            <a:off x="3519503" y="4316056"/>
            <a:ext cx="778177" cy="911790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773AFA6-2E92-F84A-B102-1307CA116C50}"/>
              </a:ext>
            </a:extLst>
          </p:cNvPr>
          <p:cNvCxnSpPr>
            <a:cxnSpLocks/>
          </p:cNvCxnSpPr>
          <p:nvPr/>
        </p:nvCxnSpPr>
        <p:spPr>
          <a:xfrm flipH="1">
            <a:off x="8261864" y="4316056"/>
            <a:ext cx="693420" cy="969199"/>
          </a:xfrm>
          <a:prstGeom prst="straightConnector1">
            <a:avLst/>
          </a:prstGeom>
          <a:ln w="635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74B0FEE-C10C-9142-AD46-8B752BAC5E22}"/>
              </a:ext>
            </a:extLst>
          </p:cNvPr>
          <p:cNvSpPr txBox="1"/>
          <p:nvPr/>
        </p:nvSpPr>
        <p:spPr>
          <a:xfrm>
            <a:off x="3437446" y="340742"/>
            <a:ext cx="531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SITUAZIONE ATTUALE</a:t>
            </a:r>
          </a:p>
        </p:txBody>
      </p:sp>
    </p:spTree>
    <p:extLst>
      <p:ext uri="{BB962C8B-B14F-4D97-AF65-F5344CB8AC3E}">
        <p14:creationId xmlns:p14="http://schemas.microsoft.com/office/powerpoint/2010/main" val="21073169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5" y="356527"/>
            <a:ext cx="10930229" cy="61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32" y="195941"/>
            <a:ext cx="11026936" cy="62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4062E-24A4-754D-AE54-88E19B0401EF}"/>
              </a:ext>
            </a:extLst>
          </p:cNvPr>
          <p:cNvSpPr txBox="1"/>
          <p:nvPr/>
        </p:nvSpPr>
        <p:spPr>
          <a:xfrm>
            <a:off x="4372947" y="521981"/>
            <a:ext cx="781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Tasso di supporto potenziale Anno 2000</a:t>
            </a:r>
            <a:endParaRPr lang="it-IT" sz="2800" b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1343781"/>
            <a:ext cx="10459617" cy="48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1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4062E-24A4-754D-AE54-88E19B0401EF}"/>
              </a:ext>
            </a:extLst>
          </p:cNvPr>
          <p:cNvSpPr txBox="1"/>
          <p:nvPr/>
        </p:nvSpPr>
        <p:spPr>
          <a:xfrm>
            <a:off x="4372947" y="521981"/>
            <a:ext cx="781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Tasso di supporto potenziale Anno 2020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" y="1287624"/>
            <a:ext cx="10574402" cy="53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0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PROGRAMMA FARMACOECONOMIA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895981"/>
            <a:ext cx="10820400" cy="4299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sz="2900" dirty="0"/>
              <a:t> </a:t>
            </a:r>
          </a:p>
          <a:p>
            <a:r>
              <a:rPr lang="it-IT" sz="2900" dirty="0"/>
              <a:t>Introduzione alla </a:t>
            </a:r>
            <a:r>
              <a:rPr lang="it-IT" sz="2900" dirty="0" err="1"/>
              <a:t>farmacoeconomia</a:t>
            </a:r>
            <a:r>
              <a:rPr lang="it-IT" sz="2900" dirty="0"/>
              <a:t>. Definizione e scopo della </a:t>
            </a:r>
            <a:r>
              <a:rPr lang="it-IT" sz="2900" dirty="0" err="1"/>
              <a:t>farmacoeconomia</a:t>
            </a:r>
            <a:r>
              <a:rPr lang="it-IT" sz="2900" dirty="0"/>
              <a:t>.</a:t>
            </a:r>
          </a:p>
          <a:p>
            <a:r>
              <a:rPr lang="it-IT" sz="2900" dirty="0"/>
              <a:t>Cenni sull’autorizzazione all'immissione in commercio, l’assegnazione del prezzo e rimborsabilità (classi di rimborsabilità, prezzo, negoziazione).</a:t>
            </a:r>
          </a:p>
          <a:p>
            <a:r>
              <a:rPr lang="it-IT" sz="2900" dirty="0"/>
              <a:t>AIFA e il processo di valutazione dei farmaci: commissione tecnico scientifica e il comitato prezzi e rimborso. Criteri di negoziazione e rimborsabilità. Prontuari terapeutici.</a:t>
            </a:r>
          </a:p>
          <a:p>
            <a:r>
              <a:rPr lang="it-IT" sz="2900" dirty="0"/>
              <a:t>L’</a:t>
            </a:r>
            <a:r>
              <a:rPr lang="it-IT" sz="2900" dirty="0" err="1"/>
              <a:t>Health</a:t>
            </a:r>
            <a:r>
              <a:rPr lang="it-IT" sz="2900" dirty="0"/>
              <a:t> Technology </a:t>
            </a:r>
            <a:r>
              <a:rPr lang="it-IT" sz="2900" dirty="0" err="1"/>
              <a:t>Assessment</a:t>
            </a:r>
            <a:r>
              <a:rPr lang="it-IT" sz="2900" dirty="0"/>
              <a:t> (HTA) e la sua integrazione nel processo </a:t>
            </a:r>
            <a:r>
              <a:rPr lang="it-IT" sz="2900" dirty="0" err="1"/>
              <a:t>regolatorio</a:t>
            </a:r>
            <a:r>
              <a:rPr lang="it-IT" sz="2900" dirty="0"/>
              <a:t>.</a:t>
            </a:r>
          </a:p>
          <a:p>
            <a:r>
              <a:rPr lang="it-IT" sz="2900" dirty="0"/>
              <a:t>Definizione e scopo, caratteristiche di HTA nella valutazione formale di un processo.</a:t>
            </a:r>
          </a:p>
          <a:p>
            <a:r>
              <a:rPr lang="it-IT" sz="2900" dirty="0" err="1"/>
              <a:t>Horizon</a:t>
            </a:r>
            <a:r>
              <a:rPr lang="it-IT" sz="2900" dirty="0"/>
              <a:t> scanning: definizione e scopo. L'HTA nelle aziende sanitarie del SSN. </a:t>
            </a:r>
          </a:p>
          <a:p>
            <a:r>
              <a:rPr lang="it-IT" sz="2900" dirty="0"/>
              <a:t>La sostenibilità del SSN. Criticità dei paesi industrializzati. Principi fondamentali. </a:t>
            </a:r>
          </a:p>
          <a:p>
            <a:r>
              <a:rPr lang="it-IT" sz="2900" dirty="0"/>
              <a:t>Le risorse sanitarie: concetto di domanda e bisogni sanitari. Offerta dei servizi sanitari. </a:t>
            </a:r>
          </a:p>
          <a:p>
            <a:r>
              <a:rPr lang="it-IT" sz="2900" dirty="0"/>
              <a:t>Ripartizione della spesa sanitaria. Spesa pubblica e spesa privata. Sprechi della spesa sanitaria.</a:t>
            </a:r>
          </a:p>
          <a:p>
            <a:r>
              <a:rPr lang="it-IT" sz="2900" dirty="0"/>
              <a:t>Le dimensioni del valore terapeutico di un trattamento farmacologico. </a:t>
            </a:r>
          </a:p>
          <a:p>
            <a:r>
              <a:rPr lang="it-IT" sz="2900" dirty="0"/>
              <a:t>Innovazione e sostenibilità.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9587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64062E-24A4-754D-AE54-88E19B0401EF}"/>
              </a:ext>
            </a:extLst>
          </p:cNvPr>
          <p:cNvSpPr txBox="1"/>
          <p:nvPr/>
        </p:nvSpPr>
        <p:spPr>
          <a:xfrm>
            <a:off x="4372947" y="521981"/>
            <a:ext cx="7819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Tasso di supporto potenziale Anno 2050</a:t>
            </a:r>
            <a:endParaRPr lang="it-IT" sz="28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82" y="1389288"/>
            <a:ext cx="10105052" cy="49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3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36097" y="329761"/>
            <a:ext cx="7763070" cy="129302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Innovazione TECNOLOGICA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2857"/>
            <a:ext cx="10638745" cy="495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05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00CE5-FBF5-4508-A23F-F20B5B1BFC50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968BD714-53F0-4A4F-970E-0CCCA4581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017" y="620689"/>
            <a:ext cx="11020926" cy="5991867"/>
          </a:xfrm>
          <a:prstGeom prst="rect">
            <a:avLst/>
          </a:prstGeom>
        </p:spPr>
      </p:pic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3134773" y="12591"/>
            <a:ext cx="8117159" cy="928688"/>
          </a:xfrm>
        </p:spPr>
        <p:txBody>
          <a:bodyPr>
            <a:normAutofit/>
          </a:bodyPr>
          <a:lstStyle/>
          <a:p>
            <a:r>
              <a:rPr lang="it-IT" sz="2600" dirty="0" smtClean="0">
                <a:solidFill>
                  <a:srgbClr val="0070C0"/>
                </a:solidFill>
              </a:rPr>
              <a:t>Prossimi farmaci in arrivo</a:t>
            </a:r>
            <a:endParaRPr lang="it-IT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29570" y="729500"/>
            <a:ext cx="5534608" cy="1293028"/>
          </a:xfrm>
        </p:spPr>
        <p:txBody>
          <a:bodyPr/>
          <a:lstStyle/>
          <a:p>
            <a:pPr fontAlgn="t"/>
            <a:r>
              <a:rPr lang="it-IT" b="1" dirty="0" err="1">
                <a:solidFill>
                  <a:srgbClr val="0066CC"/>
                </a:solidFill>
                <a:latin typeface="Titillium Web"/>
              </a:rPr>
              <a:t>Horizon</a:t>
            </a:r>
            <a:r>
              <a:rPr lang="it-IT" b="1" dirty="0">
                <a:solidFill>
                  <a:srgbClr val="0066CC"/>
                </a:solidFill>
                <a:latin typeface="Titillium Web"/>
              </a:rPr>
              <a:t> Scanning</a:t>
            </a:r>
            <a:br>
              <a:rPr lang="it-IT" b="1" dirty="0">
                <a:solidFill>
                  <a:srgbClr val="0066CC"/>
                </a:solidFill>
                <a:latin typeface="Titillium Web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5003" y="2055017"/>
            <a:ext cx="8556172" cy="475377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212529"/>
                </a:solidFill>
                <a:latin typeface="Titillium Web"/>
              </a:rPr>
              <a:t>L’attività </a:t>
            </a:r>
            <a:r>
              <a:rPr lang="it-IT" dirty="0">
                <a:solidFill>
                  <a:srgbClr val="212529"/>
                </a:solidFill>
                <a:latin typeface="Titillium Web"/>
              </a:rPr>
              <a:t>di </a:t>
            </a:r>
            <a:r>
              <a:rPr lang="it-IT" dirty="0" err="1">
                <a:solidFill>
                  <a:srgbClr val="212529"/>
                </a:solidFill>
                <a:latin typeface="Titillium Web"/>
              </a:rPr>
              <a:t>Horizon</a:t>
            </a:r>
            <a:r>
              <a:rPr lang="it-IT" dirty="0">
                <a:solidFill>
                  <a:srgbClr val="212529"/>
                </a:solidFill>
                <a:latin typeface="Titillium Web"/>
              </a:rPr>
              <a:t> Scanning viene definita in generale come l'identificazione sistematica di tecnologie sanitarie nuove, emergenti o obsolete e potenzialmente in grado di produrre effetti sulla salute, sui servizi sanitari e sulla società. Nel contesto di AIFA, tale attività ha una funzione strategica poiché permette di identificare e valutare precocemente nuovi medicinali e nuove indicazioni terapeutiche di medicinali già in commercio che, una volta commercializzati, potrebbero avere un impatto clinico ed economico significativo sul Servizio Sanitario Nazionale.</a:t>
            </a:r>
          </a:p>
          <a:p>
            <a:r>
              <a:rPr lang="it-IT" dirty="0">
                <a:solidFill>
                  <a:srgbClr val="212529"/>
                </a:solidFill>
                <a:latin typeface="Titillium Web"/>
              </a:rPr>
              <a:t>L’obiettivo principale è supportare i processi decisionali dell’Agenzia mediante la produzione di documenti informativi utili a programmare con anticipo l’introduzione di medicinali innovativi e a favorire una corretta e trasparente allocazione delle risorse economiche del Servizio Sanitario Nazionale.</a:t>
            </a:r>
          </a:p>
          <a:p>
            <a:r>
              <a:rPr lang="it-IT" dirty="0">
                <a:solidFill>
                  <a:srgbClr val="212529"/>
                </a:solidFill>
                <a:latin typeface="Titillium Web"/>
              </a:rPr>
              <a:t>L’attività di </a:t>
            </a:r>
            <a:r>
              <a:rPr lang="it-IT" dirty="0" err="1">
                <a:solidFill>
                  <a:srgbClr val="212529"/>
                </a:solidFill>
                <a:latin typeface="Titillium Web"/>
              </a:rPr>
              <a:t>Horizon</a:t>
            </a:r>
            <a:r>
              <a:rPr lang="it-IT" dirty="0">
                <a:solidFill>
                  <a:srgbClr val="212529"/>
                </a:solidFill>
                <a:latin typeface="Titillium Web"/>
              </a:rPr>
              <a:t> Scanning permette infine di fornire un’informazione precoce a operatori sanitari, pazienti, cittadini e associazioni sulle strategie terapeutiche potenzialmente promettenti in arrivo.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07" y="1037663"/>
            <a:ext cx="2863137" cy="54543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05" y="52797"/>
            <a:ext cx="3273295" cy="196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9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48660" y="297825"/>
            <a:ext cx="8117159" cy="928688"/>
          </a:xfrm>
        </p:spPr>
        <p:txBody>
          <a:bodyPr>
            <a:normAutofit/>
          </a:bodyPr>
          <a:lstStyle/>
          <a:p>
            <a:r>
              <a:rPr lang="it-IT" sz="2600" dirty="0">
                <a:solidFill>
                  <a:srgbClr val="0070C0"/>
                </a:solidFill>
              </a:rPr>
              <a:t>Perché </a:t>
            </a:r>
            <a:r>
              <a:rPr lang="it-IT" sz="2600" dirty="0" smtClean="0">
                <a:solidFill>
                  <a:srgbClr val="0070C0"/>
                </a:solidFill>
              </a:rPr>
              <a:t>si useranno </a:t>
            </a:r>
            <a:r>
              <a:rPr lang="it-IT" sz="2600" dirty="0">
                <a:solidFill>
                  <a:srgbClr val="0070C0"/>
                </a:solidFill>
              </a:rPr>
              <a:t>molti farmaci in più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322766"/>
            <a:ext cx="10751419" cy="353799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endParaRPr lang="it-IT" sz="1800" dirty="0" smtClean="0"/>
          </a:p>
          <a:p>
            <a:r>
              <a:rPr lang="it-IT" sz="1800" dirty="0" smtClean="0"/>
              <a:t>Più </a:t>
            </a:r>
            <a:r>
              <a:rPr lang="it-IT" sz="1800" dirty="0"/>
              <a:t>linee successive di terapia</a:t>
            </a:r>
          </a:p>
          <a:p>
            <a:r>
              <a:rPr lang="it-IT" sz="1800" dirty="0"/>
              <a:t>Combinazioni di più farmaci sulla stessa linea </a:t>
            </a:r>
          </a:p>
          <a:p>
            <a:r>
              <a:rPr lang="it-IT" sz="1800" dirty="0"/>
              <a:t>Tempi di terapia anticipati</a:t>
            </a:r>
          </a:p>
          <a:p>
            <a:r>
              <a:rPr lang="it-IT" sz="1800" dirty="0"/>
              <a:t>Terapie di mantenimento in assenza di </a:t>
            </a:r>
            <a:r>
              <a:rPr lang="it-IT" sz="1800" dirty="0" err="1"/>
              <a:t>progessione</a:t>
            </a:r>
            <a:r>
              <a:rPr lang="it-IT" sz="1800" dirty="0"/>
              <a:t> di  malattia </a:t>
            </a:r>
            <a:endParaRPr lang="it-IT" sz="1800" dirty="0" smtClean="0"/>
          </a:p>
          <a:p>
            <a:r>
              <a:rPr lang="it-IT" sz="1800" dirty="0" smtClean="0"/>
              <a:t>Incertezza </a:t>
            </a:r>
            <a:r>
              <a:rPr lang="it-IT" sz="1800" dirty="0"/>
              <a:t>sulla durata ottimale della terapia, no </a:t>
            </a:r>
            <a:r>
              <a:rPr lang="it-IT" sz="1800" dirty="0" err="1"/>
              <a:t>stopping</a:t>
            </a:r>
            <a:r>
              <a:rPr lang="it-IT" sz="1800" dirty="0"/>
              <a:t> </a:t>
            </a:r>
            <a:r>
              <a:rPr lang="it-IT" sz="1800" dirty="0" err="1"/>
              <a:t>rules</a:t>
            </a:r>
            <a:endParaRPr lang="it-IT" sz="1800" dirty="0"/>
          </a:p>
          <a:p>
            <a:r>
              <a:rPr lang="it-IT" sz="1800" dirty="0"/>
              <a:t>Malattie rare orfane di trattamenti attivi</a:t>
            </a:r>
          </a:p>
          <a:p>
            <a:r>
              <a:rPr lang="it-IT" sz="1800" dirty="0"/>
              <a:t>Meccanismi citostatici piuttosto che citotossici (</a:t>
            </a:r>
            <a:r>
              <a:rPr lang="it-IT" sz="1800" dirty="0" err="1"/>
              <a:t>targeted</a:t>
            </a:r>
            <a:r>
              <a:rPr lang="it-IT" sz="1800" dirty="0"/>
              <a:t> </a:t>
            </a:r>
            <a:r>
              <a:rPr lang="it-IT" sz="1800" dirty="0" err="1"/>
              <a:t>therapy</a:t>
            </a:r>
            <a:r>
              <a:rPr lang="it-IT" sz="1800" dirty="0"/>
              <a:t>)</a:t>
            </a:r>
          </a:p>
          <a:p>
            <a:r>
              <a:rPr lang="it-IT" sz="1800" dirty="0"/>
              <a:t>Profili di tossicità più accettabili</a:t>
            </a:r>
          </a:p>
          <a:p>
            <a:endParaRPr lang="it-IT" sz="1625" dirty="0">
              <a:solidFill>
                <a:srgbClr val="FF0000"/>
              </a:solidFill>
            </a:endParaRPr>
          </a:p>
          <a:p>
            <a:endParaRPr lang="it-IT" sz="1625" dirty="0">
              <a:solidFill>
                <a:srgbClr val="FF0000"/>
              </a:solidFill>
            </a:endParaRPr>
          </a:p>
          <a:p>
            <a:endParaRPr lang="it-IT" sz="1625" dirty="0"/>
          </a:p>
          <a:p>
            <a:endParaRPr lang="it-IT" sz="1625" dirty="0"/>
          </a:p>
          <a:p>
            <a:endParaRPr lang="it-IT" sz="1625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>
            <a:off x="273514" y="5478165"/>
            <a:ext cx="956243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228D7831-3EBC-5945-913A-9C256F8F6E10}"/>
              </a:ext>
            </a:extLst>
          </p:cNvPr>
          <p:cNvGrpSpPr/>
          <p:nvPr/>
        </p:nvGrpSpPr>
        <p:grpSpPr>
          <a:xfrm>
            <a:off x="1375732" y="4435856"/>
            <a:ext cx="10290088" cy="1550140"/>
            <a:chOff x="2778520" y="1067557"/>
            <a:chExt cx="10244538" cy="1550140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DBAEF1-6A5D-F14B-972D-A0EECD9D2BDF}"/>
                </a:ext>
              </a:extLst>
            </p:cNvPr>
            <p:cNvSpPr txBox="1"/>
            <p:nvPr/>
          </p:nvSpPr>
          <p:spPr>
            <a:xfrm>
              <a:off x="2778520" y="1909811"/>
              <a:ext cx="10244538" cy="7078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smtClean="0">
                  <a:solidFill>
                    <a:srgbClr val="000000"/>
                  </a:solidFill>
                </a:rPr>
                <a:t> Necessità di saper valutare efficacia (studi), sicurezza (farmacovigilanza) e impatto economico (</a:t>
              </a:r>
              <a:r>
                <a:rPr lang="it-IT" sz="2000" dirty="0" err="1" smtClean="0">
                  <a:solidFill>
                    <a:srgbClr val="000000"/>
                  </a:solidFill>
                </a:rPr>
                <a:t>farmacoeconomia</a:t>
              </a:r>
              <a:r>
                <a:rPr lang="it-IT" sz="2000" dirty="0" smtClean="0">
                  <a:solidFill>
                    <a:srgbClr val="000000"/>
                  </a:solidFill>
                </a:rPr>
                <a:t>) </a:t>
              </a:r>
              <a:endParaRPr lang="it-IT" sz="20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E6021868-9512-7B45-8D8C-7C3257A5308C}"/>
                </a:ext>
              </a:extLst>
            </p:cNvPr>
            <p:cNvSpPr txBox="1"/>
            <p:nvPr/>
          </p:nvSpPr>
          <p:spPr>
            <a:xfrm rot="5400000">
              <a:off x="7305808" y="950020"/>
              <a:ext cx="688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5400" b="1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9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12" y="1071562"/>
            <a:ext cx="97821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79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01" y="346204"/>
            <a:ext cx="1050121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63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62473" y="1142524"/>
            <a:ext cx="106835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22680"/>
            <a:r>
              <a:rPr lang="it-IT" sz="2800" dirty="0">
                <a:solidFill>
                  <a:srgbClr val="002753"/>
                </a:solidFill>
                <a:latin typeface="Arial" panose="020B0604020202020204" pitchFamily="34" charset="0"/>
              </a:rPr>
              <a:t>ABBIAMO SOLUZIONI</a:t>
            </a:r>
            <a:r>
              <a:rPr lang="it-IT" sz="2800" dirty="0" smtClean="0">
                <a:solidFill>
                  <a:srgbClr val="002753"/>
                </a:solidFill>
                <a:latin typeface="Arial" panose="020B0604020202020204" pitchFamily="34" charset="0"/>
              </a:rPr>
              <a:t>?</a:t>
            </a:r>
          </a:p>
          <a:p>
            <a:pPr marR="122680"/>
            <a:endParaRPr lang="it-IT" sz="2800" dirty="0">
              <a:solidFill>
                <a:srgbClr val="002753"/>
              </a:solidFill>
              <a:latin typeface="Arial" panose="020B0604020202020204" pitchFamily="34" charset="0"/>
            </a:endParaRPr>
          </a:p>
          <a:p>
            <a:pPr marR="14200"/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</a:rPr>
              <a:t>Non possiamo eliminare il razionamento ma possiamo cercare di minimizzarne gli effetti negativi, attraverso diverse strade: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2753"/>
                </a:solidFill>
                <a:latin typeface="Arial" panose="020B0604020202020204" pitchFamily="34" charset="0"/>
              </a:rPr>
              <a:t>Promuovere l’efficienza (lotta agli sprechi, miglior </a:t>
            </a:r>
            <a:r>
              <a:rPr lang="it-IT" sz="2400" dirty="0" smtClean="0">
                <a:solidFill>
                  <a:srgbClr val="002753"/>
                </a:solidFill>
                <a:latin typeface="Arial" panose="020B0604020202020204" pitchFamily="34" charset="0"/>
              </a:rPr>
              <a:t>management)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753"/>
                </a:solidFill>
                <a:latin typeface="Arial" panose="020B0604020202020204" pitchFamily="34" charset="0"/>
              </a:rPr>
              <a:t>Rivedere </a:t>
            </a:r>
            <a:r>
              <a:rPr lang="it-IT" sz="2400" dirty="0">
                <a:solidFill>
                  <a:srgbClr val="002753"/>
                </a:solidFill>
                <a:latin typeface="Arial" panose="020B0604020202020204" pitchFamily="34" charset="0"/>
              </a:rPr>
              <a:t>i confini tra «sanità» e benessere, assegnando un ruolo più maturo ai consumi privati (già oggi = 25% </a:t>
            </a:r>
            <a:r>
              <a:rPr lang="it-IT" sz="2400" dirty="0" smtClean="0">
                <a:solidFill>
                  <a:srgbClr val="002753"/>
                </a:solidFill>
                <a:latin typeface="Arial" panose="020B0604020202020204" pitchFamily="34" charset="0"/>
              </a:rPr>
              <a:t>spesa…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753"/>
                </a:solidFill>
                <a:latin typeface="Arial" panose="020B0604020202020204" pitchFamily="34" charset="0"/>
              </a:rPr>
              <a:t>Selezionare </a:t>
            </a:r>
            <a:r>
              <a:rPr lang="it-IT" sz="2400" dirty="0">
                <a:solidFill>
                  <a:srgbClr val="002753"/>
                </a:solidFill>
                <a:latin typeface="Arial" panose="020B0604020202020204" pitchFamily="34" charset="0"/>
              </a:rPr>
              <a:t>le azioni e l’innovazione sulla base dell’efficienza </a:t>
            </a:r>
            <a:r>
              <a:rPr lang="it-IT" sz="2400" dirty="0" smtClean="0">
                <a:solidFill>
                  <a:srgbClr val="002753"/>
                </a:solidFill>
                <a:latin typeface="Arial" panose="020B0604020202020204" pitchFamily="34" charset="0"/>
              </a:rPr>
              <a:t>allocativa </a:t>
            </a:r>
            <a:r>
              <a:rPr lang="it-IT" sz="2200" dirty="0" smtClean="0">
                <a:solidFill>
                  <a:srgbClr val="002753"/>
                </a:solidFill>
                <a:latin typeface="Arial" panose="020B0604020202020204" pitchFamily="34" charset="0"/>
              </a:rPr>
              <a:t>Massimizzando </a:t>
            </a:r>
            <a:r>
              <a:rPr lang="it-IT" sz="2200" dirty="0">
                <a:solidFill>
                  <a:srgbClr val="002753"/>
                </a:solidFill>
                <a:latin typeface="Arial" panose="020B0604020202020204" pitchFamily="34" charset="0"/>
              </a:rPr>
              <a:t>i benefici di salute ottenibili con risorse scarse</a:t>
            </a:r>
          </a:p>
          <a:p>
            <a:pPr lvl="1"/>
            <a:endParaRPr lang="it-IT" sz="2200" dirty="0">
              <a:solidFill>
                <a:srgbClr val="002753"/>
              </a:solidFill>
              <a:latin typeface="Arial" panose="020B0604020202020204" pitchFamily="34" charset="0"/>
            </a:endParaRPr>
          </a:p>
          <a:p>
            <a:endParaRPr lang="it-IT" sz="2200" dirty="0">
              <a:solidFill>
                <a:srgbClr val="002753"/>
              </a:solidFill>
              <a:latin typeface="Arial" panose="020B0604020202020204" pitchFamily="34" charset="0"/>
            </a:endParaRPr>
          </a:p>
          <a:p>
            <a:r>
              <a:rPr lang="it-IT" sz="2000" b="1" dirty="0">
                <a:solidFill>
                  <a:srgbClr val="FFFFFF"/>
                </a:solidFill>
                <a:latin typeface="Verdana" panose="020B0604030504040204" pitchFamily="34" charset="0"/>
              </a:rPr>
              <a:t>Diventa importante la percezione di beneficio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" y="4805848"/>
            <a:ext cx="7296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42188" y="1846823"/>
            <a:ext cx="899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46530"/>
            <a:r>
              <a:rPr lang="it-IT" sz="2800" dirty="0">
                <a:solidFill>
                  <a:srgbClr val="002753"/>
                </a:solidFill>
                <a:latin typeface="Arial" panose="020B0604020202020204" pitchFamily="34" charset="0"/>
              </a:rPr>
              <a:t>COSA SIGNIFICA RAZIONARE IN MODO ESPLICITO</a:t>
            </a:r>
          </a:p>
          <a:p>
            <a:r>
              <a:rPr lang="it-IT" sz="2800" dirty="0">
                <a:solidFill>
                  <a:srgbClr val="002753"/>
                </a:solidFill>
                <a:latin typeface="Arial" panose="020B0604020202020204" pitchFamily="34" charset="0"/>
              </a:rPr>
              <a:t>Una (</a:t>
            </a:r>
            <a:r>
              <a:rPr lang="it-IT" sz="2800" dirty="0" err="1">
                <a:solidFill>
                  <a:srgbClr val="002753"/>
                </a:solidFill>
                <a:latin typeface="Arial" panose="020B0604020202020204" pitchFamily="34" charset="0"/>
              </a:rPr>
              <a:t>ri</a:t>
            </a:r>
            <a:r>
              <a:rPr lang="it-IT" sz="2800" dirty="0">
                <a:solidFill>
                  <a:srgbClr val="002753"/>
                </a:solidFill>
                <a:latin typeface="Arial" panose="020B0604020202020204" pitchFamily="34" charset="0"/>
              </a:rPr>
              <a:t>)allocazione delle risorse da un’assistenza sanitaria a basso valore ad una ad alto </a:t>
            </a:r>
            <a:r>
              <a:rPr lang="it-IT" sz="2800" dirty="0" smtClean="0">
                <a:solidFill>
                  <a:srgbClr val="002753"/>
                </a:solidFill>
                <a:latin typeface="Arial" panose="020B0604020202020204" pitchFamily="34" charset="0"/>
              </a:rPr>
              <a:t>valore è </a:t>
            </a:r>
            <a:r>
              <a:rPr lang="it-IT" sz="2800" dirty="0">
                <a:solidFill>
                  <a:srgbClr val="002753"/>
                </a:solidFill>
                <a:latin typeface="Arial" panose="020B0604020202020204" pitchFamily="34" charset="0"/>
              </a:rPr>
              <a:t>prioritaria al fine di garantire la sostenibilità dei sistemi sanitari</a:t>
            </a:r>
          </a:p>
        </p:txBody>
      </p:sp>
    </p:spTree>
    <p:extLst>
      <p:ext uri="{BB962C8B-B14F-4D97-AF65-F5344CB8AC3E}">
        <p14:creationId xmlns:p14="http://schemas.microsoft.com/office/powerpoint/2010/main" val="336311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87" y="1548883"/>
            <a:ext cx="10356979" cy="46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567544"/>
            <a:ext cx="10820400" cy="4651142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Studi osservazionali e sperimentali: nozioni di base per leggere uno studio clinico.  </a:t>
            </a:r>
          </a:p>
          <a:p>
            <a:r>
              <a:rPr lang="it-IT" dirty="0"/>
              <a:t>Classificazione delle sperimentazioni: sperimentazioni non controllate, sperimentazioni controllate non randomizzate, sperimentazioni controllate e randomizzate. </a:t>
            </a:r>
            <a:r>
              <a:rPr lang="it-IT" dirty="0" err="1"/>
              <a:t>Metanalisi</a:t>
            </a:r>
            <a:r>
              <a:rPr lang="it-IT" dirty="0"/>
              <a:t> e revisioni sistematiche. </a:t>
            </a:r>
          </a:p>
          <a:p>
            <a:r>
              <a:rPr lang="it-IT" dirty="0"/>
              <a:t>Piramide delle evidenze. Cenni di analisi statistica. Il disegno sperimentale: principi essenziali, randomizzazione, cecità, gruppo di controllo, </a:t>
            </a:r>
            <a:r>
              <a:rPr lang="it-IT" dirty="0" err="1"/>
              <a:t>endpoint</a:t>
            </a:r>
            <a:r>
              <a:rPr lang="it-IT" dirty="0"/>
              <a:t> veri e surrogati. Fattori di confondimento, potenza statistica, dimensione del campione.</a:t>
            </a:r>
          </a:p>
          <a:p>
            <a:r>
              <a:rPr lang="it-IT" dirty="0"/>
              <a:t>La valutazione di efficacia dei farmaci: significato di </a:t>
            </a:r>
            <a:r>
              <a:rPr lang="it-IT" dirty="0" err="1"/>
              <a:t>efficacy</a:t>
            </a:r>
            <a:r>
              <a:rPr lang="it-IT" dirty="0"/>
              <a:t> e di </a:t>
            </a:r>
            <a:r>
              <a:rPr lang="it-IT" dirty="0" err="1"/>
              <a:t>effectiveness</a:t>
            </a:r>
            <a:r>
              <a:rPr lang="it-IT" dirty="0"/>
              <a:t>.</a:t>
            </a:r>
          </a:p>
          <a:p>
            <a:r>
              <a:rPr lang="it-IT" dirty="0"/>
              <a:t>NNT come indicatore della convenienza dell’investimento.</a:t>
            </a:r>
          </a:p>
          <a:p>
            <a:r>
              <a:rPr lang="it-IT" dirty="0"/>
              <a:t>Esempi di valutazione di studi sui farmaci. Significatività statistica e significatività clinica. </a:t>
            </a:r>
          </a:p>
          <a:p>
            <a:r>
              <a:rPr lang="it-IT" dirty="0"/>
              <a:t>Analisi critica degli studi. Valutazione dell’innovazione, del “</a:t>
            </a:r>
            <a:r>
              <a:rPr lang="it-IT" dirty="0" err="1"/>
              <a:t>place</a:t>
            </a:r>
            <a:r>
              <a:rPr lang="it-IT" dirty="0"/>
              <a:t> in </a:t>
            </a:r>
            <a:r>
              <a:rPr lang="it-IT" dirty="0" err="1"/>
              <a:t>therapy</a:t>
            </a:r>
            <a:r>
              <a:rPr lang="it-IT" dirty="0"/>
              <a:t>” di un medicinale.</a:t>
            </a:r>
          </a:p>
          <a:p>
            <a:r>
              <a:rPr lang="it-IT" dirty="0"/>
              <a:t>Appropriatezza terapeutica e impatto economico.</a:t>
            </a:r>
          </a:p>
          <a:p>
            <a:r>
              <a:rPr lang="it-IT" dirty="0"/>
              <a:t>Aderenza al trattamento, correlazione con i costi e ruolo del farmacista. </a:t>
            </a:r>
          </a:p>
          <a:p>
            <a:r>
              <a:rPr lang="it-IT" dirty="0"/>
              <a:t>La </a:t>
            </a:r>
            <a:r>
              <a:rPr lang="it-IT" dirty="0" err="1"/>
              <a:t>politerapia</a:t>
            </a:r>
            <a:r>
              <a:rPr lang="it-IT" dirty="0"/>
              <a:t> nelle patologie croniche, le interazioni farmacologiche e le ADR. </a:t>
            </a:r>
          </a:p>
          <a:p>
            <a:r>
              <a:rPr lang="it-IT" dirty="0"/>
              <a:t>Efficacia, sicurezza e costi. Il valore economico di un trattamento farmacologico.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819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5052" y="791628"/>
            <a:ext cx="11321143" cy="1293028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/>
            </a:r>
            <a:br>
              <a:rPr lang="it-IT" dirty="0"/>
            </a:br>
            <a:r>
              <a:rPr lang="it-IT" dirty="0"/>
              <a:t>IL </a:t>
            </a:r>
            <a:r>
              <a:rPr lang="it-IT" dirty="0" smtClean="0"/>
              <a:t>CONCETTO DI </a:t>
            </a:r>
            <a:r>
              <a:rPr lang="it-IT" dirty="0"/>
              <a:t>VALORE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60564"/>
            <a:ext cx="10820400" cy="26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0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0" y="587828"/>
            <a:ext cx="10834395" cy="58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64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6" y="764373"/>
            <a:ext cx="10916816" cy="52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09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535" y="951722"/>
            <a:ext cx="9853126" cy="5486399"/>
          </a:xfrm>
          <a:prstGeom prst="rect">
            <a:avLst/>
          </a:prstGeom>
        </p:spPr>
      </p:pic>
      <p:sp>
        <p:nvSpPr>
          <p:cNvPr id="5" name="Freccia destra 5">
            <a:extLst>
              <a:ext uri="{FF2B5EF4-FFF2-40B4-BE49-F238E27FC236}">
                <a16:creationId xmlns:a16="http://schemas.microsoft.com/office/drawing/2014/main" id="{10C05BA8-B1D4-A143-99E1-034AB95A91C9}"/>
              </a:ext>
            </a:extLst>
          </p:cNvPr>
          <p:cNvSpPr/>
          <p:nvPr/>
        </p:nvSpPr>
        <p:spPr>
          <a:xfrm rot="16200000">
            <a:off x="6482194" y="5809634"/>
            <a:ext cx="473777" cy="254000"/>
          </a:xfrm>
          <a:prstGeom prst="rightArrow">
            <a:avLst>
              <a:gd name="adj1" fmla="val 42421"/>
              <a:gd name="adj2" fmla="val 50000"/>
            </a:avLst>
          </a:prstGeom>
          <a:solidFill>
            <a:srgbClr val="8EFA00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2461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9" y="961053"/>
            <a:ext cx="11344275" cy="55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38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653144"/>
            <a:ext cx="10954528" cy="54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38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0220" y="1110343"/>
            <a:ext cx="9638523" cy="5365102"/>
          </a:xfrm>
          <a:prstGeom prst="rect">
            <a:avLst/>
          </a:prstGeom>
        </p:spPr>
      </p:pic>
      <p:sp>
        <p:nvSpPr>
          <p:cNvPr id="5" name="Freccia destra 5">
            <a:extLst>
              <a:ext uri="{FF2B5EF4-FFF2-40B4-BE49-F238E27FC236}">
                <a16:creationId xmlns:a16="http://schemas.microsoft.com/office/drawing/2014/main" id="{10C05BA8-B1D4-A143-99E1-034AB95A91C9}"/>
              </a:ext>
            </a:extLst>
          </p:cNvPr>
          <p:cNvSpPr/>
          <p:nvPr/>
        </p:nvSpPr>
        <p:spPr>
          <a:xfrm rot="16200000">
            <a:off x="6482196" y="5809633"/>
            <a:ext cx="473777" cy="254000"/>
          </a:xfrm>
          <a:prstGeom prst="rightArrow">
            <a:avLst>
              <a:gd name="adj1" fmla="val 42421"/>
              <a:gd name="adj2" fmla="val 50000"/>
            </a:avLst>
          </a:prstGeom>
          <a:solidFill>
            <a:srgbClr val="8EFA00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213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7665" y="643813"/>
            <a:ext cx="10562253" cy="55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2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4" y="867747"/>
            <a:ext cx="10450285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12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204" y="1296955"/>
            <a:ext cx="9330611" cy="492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8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55576"/>
            <a:ext cx="10820400" cy="4763109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scelta della tecnica di valutazione </a:t>
            </a:r>
            <a:r>
              <a:rPr lang="it-IT" dirty="0" err="1"/>
              <a:t>farmacoeconomica</a:t>
            </a:r>
            <a:r>
              <a:rPr lang="it-IT" dirty="0"/>
              <a:t>: elementi fondamentali e uso della </a:t>
            </a:r>
            <a:r>
              <a:rPr lang="it-IT" dirty="0" err="1"/>
              <a:t>farmacoeconomia</a:t>
            </a:r>
            <a:r>
              <a:rPr lang="it-IT" dirty="0"/>
              <a:t>. </a:t>
            </a:r>
          </a:p>
          <a:p>
            <a:r>
              <a:rPr lang="it-IT" dirty="0"/>
              <a:t>Definizione del punto di vista dell’analisi, orizzonte temporale, attualizzazione dei costi.</a:t>
            </a:r>
          </a:p>
          <a:p>
            <a:r>
              <a:rPr lang="it-IT" dirty="0"/>
              <a:t>Concetto di </a:t>
            </a:r>
            <a:r>
              <a:rPr lang="it-IT" dirty="0" err="1"/>
              <a:t>Disease</a:t>
            </a:r>
            <a:r>
              <a:rPr lang="it-IT" dirty="0"/>
              <a:t> management.</a:t>
            </a:r>
          </a:p>
          <a:p>
            <a:r>
              <a:rPr lang="it-IT" dirty="0"/>
              <a:t>Analisi dei costi e degli esiti di una terapia.</a:t>
            </a:r>
          </a:p>
          <a:p>
            <a:r>
              <a:rPr lang="it-IT" dirty="0"/>
              <a:t>Fasi del computo dei costi. Costi variabili e fissi. Tipologie di costo (medici diretti, non medici diretti, indiretti e intangibili). </a:t>
            </a:r>
          </a:p>
          <a:p>
            <a:r>
              <a:rPr lang="it-IT" dirty="0"/>
              <a:t>Esiti (</a:t>
            </a:r>
            <a:r>
              <a:rPr lang="it-IT" dirty="0" err="1"/>
              <a:t>efficacy</a:t>
            </a:r>
            <a:r>
              <a:rPr lang="it-IT" dirty="0"/>
              <a:t> ed </a:t>
            </a:r>
            <a:r>
              <a:rPr lang="it-IT" dirty="0" err="1"/>
              <a:t>effectivness</a:t>
            </a:r>
            <a:r>
              <a:rPr lang="it-IT" dirty="0"/>
              <a:t>; </a:t>
            </a:r>
            <a:r>
              <a:rPr lang="it-IT" dirty="0" err="1"/>
              <a:t>safety</a:t>
            </a:r>
            <a:r>
              <a:rPr lang="it-IT" dirty="0"/>
              <a:t>). Indicatori di esito. Metodologie di raccolta dei costi e degli esiti. Valutazione economica e studi clinici. </a:t>
            </a:r>
          </a:p>
          <a:p>
            <a:r>
              <a:rPr lang="it-IT" dirty="0"/>
              <a:t>Le principali tipologie di analisi </a:t>
            </a:r>
            <a:r>
              <a:rPr lang="it-IT" dirty="0" err="1"/>
              <a:t>farmacoeconomica</a:t>
            </a:r>
            <a:r>
              <a:rPr lang="it-IT" dirty="0"/>
              <a:t>.</a:t>
            </a:r>
          </a:p>
          <a:p>
            <a:r>
              <a:rPr lang="it-IT" dirty="0"/>
              <a:t>Analisi di minimizzazione dei costi (CMA): quando si può utilizzare questo tipo di analisi. Esempi.</a:t>
            </a:r>
          </a:p>
          <a:p>
            <a:r>
              <a:rPr lang="it-IT" dirty="0"/>
              <a:t>Analisi costo-efficacia (CEA): definizione, obiettivi, caratteristiche, </a:t>
            </a:r>
            <a:r>
              <a:rPr lang="it-IT" dirty="0" err="1"/>
              <a:t>cost-effectiveness</a:t>
            </a:r>
            <a:r>
              <a:rPr lang="it-IT" dirty="0"/>
              <a:t> ratio, i quadranti della CEA, metodi, indici costi-efficacia, uso e applicazione della CEA, analisi incrementale (ICER), esempi, criticità Il rapporto di costo - efficacia di un trattamento farmacologico. La valutazione </a:t>
            </a:r>
            <a:r>
              <a:rPr lang="it-IT" dirty="0" err="1"/>
              <a:t>farmacoeconomica</a:t>
            </a:r>
            <a:r>
              <a:rPr lang="it-IT" dirty="0"/>
              <a:t> di confronto. </a:t>
            </a:r>
          </a:p>
          <a:p>
            <a:r>
              <a:rPr lang="it-IT" dirty="0"/>
              <a:t>Analisi costo-utilità (CUA): definizione, obiettivi, caratteristiche, </a:t>
            </a:r>
            <a:r>
              <a:rPr lang="it-IT" dirty="0" err="1"/>
              <a:t>quality-adjusted</a:t>
            </a:r>
            <a:r>
              <a:rPr lang="it-IT" dirty="0"/>
              <a:t> life </a:t>
            </a:r>
            <a:r>
              <a:rPr lang="it-IT" dirty="0" err="1"/>
              <a:t>year</a:t>
            </a:r>
            <a:r>
              <a:rPr lang="it-IT" dirty="0"/>
              <a:t> (QALY), interpretazione ed uso del QALY, esempi. </a:t>
            </a:r>
          </a:p>
          <a:p>
            <a:r>
              <a:rPr lang="it-IT" dirty="0"/>
              <a:t>Analisi di costo-beneficio (CBA): monetizzazione degli </a:t>
            </a:r>
            <a:r>
              <a:rPr lang="it-IT" dirty="0" err="1"/>
              <a:t>outcome</a:t>
            </a:r>
            <a:r>
              <a:rPr lang="it-IT" dirty="0"/>
              <a:t> sanitari.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82849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509587"/>
            <a:ext cx="1122997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40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BB544EA0-1941-114F-B8FF-CAF862C4B3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9171" cy="685800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8C7C593-1362-5143-BF12-478F701AAFF9}"/>
              </a:ext>
            </a:extLst>
          </p:cNvPr>
          <p:cNvGrpSpPr/>
          <p:nvPr/>
        </p:nvGrpSpPr>
        <p:grpSpPr>
          <a:xfrm>
            <a:off x="5117784" y="260350"/>
            <a:ext cx="3889375" cy="2203450"/>
            <a:chOff x="6283644" y="260350"/>
            <a:chExt cx="3889375" cy="2203450"/>
          </a:xfrm>
        </p:grpSpPr>
        <p:sp>
          <p:nvSpPr>
            <p:cNvPr id="79875" name="Text Box 32">
              <a:extLst>
                <a:ext uri="{FF2B5EF4-FFF2-40B4-BE49-F238E27FC236}">
                  <a16:creationId xmlns:a16="http://schemas.microsoft.com/office/drawing/2014/main" id="{9A59621F-C5B3-4D44-B2BD-686DEC4497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8735" y="260350"/>
              <a:ext cx="3708400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buSzTx/>
                <a:buNone/>
              </a:pPr>
              <a:r>
                <a:rPr lang="it-IT" altLang="it-IT" sz="1800" b="1" i="1" dirty="0">
                  <a:solidFill>
                    <a:srgbClr val="FF0000"/>
                  </a:solidFill>
                  <a:latin typeface="+mn-lt"/>
                </a:rPr>
                <a:t>2000 </a:t>
              </a:r>
            </a:p>
            <a:p>
              <a:pPr algn="ctr">
                <a:spcBef>
                  <a:spcPts val="200"/>
                </a:spcBef>
                <a:buSzTx/>
                <a:buNone/>
              </a:pPr>
              <a:endParaRPr lang="it-IT" altLang="it-IT" sz="1600" b="1" dirty="0">
                <a:latin typeface="+mn-lt"/>
              </a:endParaRPr>
            </a:p>
            <a:p>
              <a:pPr algn="ctr">
                <a:spcBef>
                  <a:spcPts val="200"/>
                </a:spcBef>
                <a:buSzTx/>
                <a:buNone/>
              </a:pPr>
              <a:endParaRPr lang="it-IT" altLang="it-IT" sz="1600" b="1" dirty="0">
                <a:latin typeface="+mn-lt"/>
              </a:endParaRPr>
            </a:p>
            <a:p>
              <a:pPr algn="ctr">
                <a:spcBef>
                  <a:spcPts val="200"/>
                </a:spcBef>
                <a:buSzTx/>
                <a:buNone/>
              </a:pPr>
              <a:r>
                <a:rPr lang="it-IT" altLang="it-IT" sz="1600" b="1" dirty="0">
                  <a:latin typeface="+mn-lt"/>
                </a:rPr>
                <a:t>Riforme per il contenimento dei costi attraverso il recupero di efficacia, appropriatezza ed efficienza</a:t>
              </a:r>
            </a:p>
            <a:p>
              <a:pPr algn="ctr">
                <a:spcBef>
                  <a:spcPts val="200"/>
                </a:spcBef>
                <a:buSzTx/>
                <a:buNone/>
              </a:pPr>
              <a:endParaRPr lang="it-IT" altLang="it-IT" sz="1600" b="1" dirty="0">
                <a:latin typeface="+mn-lt"/>
              </a:endParaRPr>
            </a:p>
          </p:txBody>
        </p:sp>
        <p:sp>
          <p:nvSpPr>
            <p:cNvPr id="79876" name="Rectangle 33">
              <a:extLst>
                <a:ext uri="{FF2B5EF4-FFF2-40B4-BE49-F238E27FC236}">
                  <a16:creationId xmlns:a16="http://schemas.microsoft.com/office/drawing/2014/main" id="{3BBDD277-A56E-DF40-BB62-CBE6FFEEA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644" y="908051"/>
              <a:ext cx="3889375" cy="1541463"/>
            </a:xfrm>
            <a:prstGeom prst="rect">
              <a:avLst/>
            </a:prstGeom>
            <a:noFill/>
            <a:ln w="3810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800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A74D0EDB-0387-AB4B-9AF7-B0A8613202BC}"/>
              </a:ext>
            </a:extLst>
          </p:cNvPr>
          <p:cNvGrpSpPr/>
          <p:nvPr/>
        </p:nvGrpSpPr>
        <p:grpSpPr>
          <a:xfrm>
            <a:off x="570548" y="160020"/>
            <a:ext cx="3600450" cy="2289494"/>
            <a:chOff x="1919288" y="160020"/>
            <a:chExt cx="3600450" cy="2289494"/>
          </a:xfrm>
        </p:grpSpPr>
        <p:sp>
          <p:nvSpPr>
            <p:cNvPr id="79874" name="Text Box 31">
              <a:extLst>
                <a:ext uri="{FF2B5EF4-FFF2-40B4-BE49-F238E27FC236}">
                  <a16:creationId xmlns:a16="http://schemas.microsoft.com/office/drawing/2014/main" id="{1C01B11B-4D75-704C-80E2-F550EAC9D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6613" y="160020"/>
              <a:ext cx="3276600" cy="182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buSzTx/>
                <a:buNone/>
              </a:pPr>
              <a:r>
                <a:rPr lang="it-IT" altLang="it-IT" sz="1800" b="1" i="1" dirty="0">
                  <a:solidFill>
                    <a:srgbClr val="FF0000"/>
                  </a:solidFill>
                  <a:latin typeface="+mn-lt"/>
                </a:rPr>
                <a:t>1990 </a:t>
              </a:r>
            </a:p>
            <a:p>
              <a:pPr>
                <a:spcBef>
                  <a:spcPts val="200"/>
                </a:spcBef>
                <a:buSzTx/>
                <a:buNone/>
              </a:pPr>
              <a:endParaRPr lang="it-IT" altLang="it-IT" sz="1800" b="1" dirty="0">
                <a:solidFill>
                  <a:srgbClr val="FF0000"/>
                </a:solidFill>
                <a:latin typeface="+mn-lt"/>
              </a:endParaRPr>
            </a:p>
            <a:p>
              <a:pPr algn="ctr">
                <a:spcBef>
                  <a:spcPts val="200"/>
                </a:spcBef>
                <a:buSzTx/>
                <a:buNone/>
              </a:pPr>
              <a:endParaRPr lang="it-IT" altLang="it-IT" sz="1800" b="1" dirty="0">
                <a:solidFill>
                  <a:srgbClr val="C0504D"/>
                </a:solidFill>
                <a:latin typeface="+mn-lt"/>
              </a:endParaRPr>
            </a:p>
            <a:p>
              <a:pPr algn="ctr">
                <a:spcBef>
                  <a:spcPts val="200"/>
                </a:spcBef>
                <a:buSzTx/>
                <a:buNone/>
              </a:pPr>
              <a:r>
                <a:rPr lang="it-IT" altLang="it-IT" sz="1800" b="1" dirty="0">
                  <a:latin typeface="+mn-lt"/>
                </a:rPr>
                <a:t>Interventi di Budget per il contenimento dei costi </a:t>
              </a:r>
            </a:p>
            <a:p>
              <a:pPr algn="ctr">
                <a:spcBef>
                  <a:spcPts val="200"/>
                </a:spcBef>
                <a:buSzTx/>
                <a:buNone/>
              </a:pPr>
              <a:r>
                <a:rPr lang="it-IT" altLang="it-IT" sz="1600" b="1" i="1" dirty="0">
                  <a:latin typeface="+mn-lt"/>
                </a:rPr>
                <a:t>(‘Imperativo economico’)</a:t>
              </a:r>
            </a:p>
          </p:txBody>
        </p:sp>
        <p:sp>
          <p:nvSpPr>
            <p:cNvPr id="79877" name="Rectangle 34">
              <a:extLst>
                <a:ext uri="{FF2B5EF4-FFF2-40B4-BE49-F238E27FC236}">
                  <a16:creationId xmlns:a16="http://schemas.microsoft.com/office/drawing/2014/main" id="{BA174EBB-6F29-6046-A18D-46B4EE6F7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908051"/>
              <a:ext cx="3600450" cy="1541463"/>
            </a:xfrm>
            <a:prstGeom prst="rect">
              <a:avLst/>
            </a:prstGeom>
            <a:noFill/>
            <a:ln w="3810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800"/>
            </a:p>
          </p:txBody>
        </p:sp>
      </p:grpSp>
      <p:sp>
        <p:nvSpPr>
          <p:cNvPr id="79878" name="Line 35">
            <a:extLst>
              <a:ext uri="{FF2B5EF4-FFF2-40B4-BE49-F238E27FC236}">
                <a16:creationId xmlns:a16="http://schemas.microsoft.com/office/drawing/2014/main" id="{B0046221-96AA-6240-ADF2-007FB4BBC6E3}"/>
              </a:ext>
            </a:extLst>
          </p:cNvPr>
          <p:cNvSpPr>
            <a:spLocks/>
          </p:cNvSpPr>
          <p:nvPr/>
        </p:nvSpPr>
        <p:spPr bwMode="auto">
          <a:xfrm>
            <a:off x="2063750" y="620713"/>
            <a:ext cx="7848600" cy="0"/>
          </a:xfrm>
          <a:custGeom>
            <a:avLst/>
            <a:gdLst>
              <a:gd name="T0" fmla="*/ 3924300 w 7848596"/>
              <a:gd name="T1" fmla="*/ 7848600 w 7848596"/>
              <a:gd name="T2" fmla="*/ 3924300 w 7848596"/>
              <a:gd name="T3" fmla="*/ 0 w 7848596"/>
              <a:gd name="T4" fmla="*/ 0 w 7848596"/>
              <a:gd name="T5" fmla="*/ 7848600 w 784859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848596"/>
              <a:gd name="T13" fmla="*/ 7848596 w 784859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848596">
                <a:moveTo>
                  <a:pt x="0" y="0"/>
                </a:moveTo>
                <a:lnTo>
                  <a:pt x="7848596" y="1"/>
                </a:lnTo>
              </a:path>
            </a:pathLst>
          </a:custGeom>
          <a:noFill/>
          <a:ln w="38103" cap="flat">
            <a:solidFill>
              <a:srgbClr val="FF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879" name="Line 36">
            <a:extLst>
              <a:ext uri="{FF2B5EF4-FFF2-40B4-BE49-F238E27FC236}">
                <a16:creationId xmlns:a16="http://schemas.microsoft.com/office/drawing/2014/main" id="{20006872-04CC-AD44-908A-8D3E331CCDE1}"/>
              </a:ext>
            </a:extLst>
          </p:cNvPr>
          <p:cNvSpPr>
            <a:spLocks/>
          </p:cNvSpPr>
          <p:nvPr/>
        </p:nvSpPr>
        <p:spPr bwMode="auto">
          <a:xfrm>
            <a:off x="2071054" y="620714"/>
            <a:ext cx="1587" cy="257175"/>
          </a:xfrm>
          <a:custGeom>
            <a:avLst/>
            <a:gdLst>
              <a:gd name="T0" fmla="*/ 794 w 1591"/>
              <a:gd name="T1" fmla="*/ 0 h 257175"/>
              <a:gd name="T2" fmla="*/ 1587 w 1591"/>
              <a:gd name="T3" fmla="*/ 128588 h 257175"/>
              <a:gd name="T4" fmla="*/ 794 w 1591"/>
              <a:gd name="T5" fmla="*/ 257175 h 257175"/>
              <a:gd name="T6" fmla="*/ 0 w 1591"/>
              <a:gd name="T7" fmla="*/ 128588 h 257175"/>
              <a:gd name="T8" fmla="*/ 0 w 1591"/>
              <a:gd name="T9" fmla="*/ 0 h 257175"/>
              <a:gd name="T10" fmla="*/ 1587 w 1591"/>
              <a:gd name="T11" fmla="*/ 257175 h 257175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591"/>
              <a:gd name="T19" fmla="*/ 0 h 257175"/>
              <a:gd name="T20" fmla="*/ 1591 w 1591"/>
              <a:gd name="T21" fmla="*/ 257175 h 257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1" h="257175">
                <a:moveTo>
                  <a:pt x="0" y="0"/>
                </a:moveTo>
                <a:lnTo>
                  <a:pt x="1591" y="257175"/>
                </a:lnTo>
              </a:path>
            </a:pathLst>
          </a:custGeom>
          <a:noFill/>
          <a:ln w="38103" cap="flat">
            <a:solidFill>
              <a:srgbClr val="C050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9880" name="Line 37">
            <a:extLst>
              <a:ext uri="{FF2B5EF4-FFF2-40B4-BE49-F238E27FC236}">
                <a16:creationId xmlns:a16="http://schemas.microsoft.com/office/drawing/2014/main" id="{DC7318BF-2D0E-8749-9BD9-115C9E353EA8}"/>
              </a:ext>
            </a:extLst>
          </p:cNvPr>
          <p:cNvSpPr>
            <a:spLocks/>
          </p:cNvSpPr>
          <p:nvPr/>
        </p:nvSpPr>
        <p:spPr bwMode="auto">
          <a:xfrm>
            <a:off x="6888164" y="620714"/>
            <a:ext cx="1587" cy="257175"/>
          </a:xfrm>
          <a:custGeom>
            <a:avLst/>
            <a:gdLst>
              <a:gd name="T0" fmla="*/ 794 w 1591"/>
              <a:gd name="T1" fmla="*/ 0 h 257175"/>
              <a:gd name="T2" fmla="*/ 1587 w 1591"/>
              <a:gd name="T3" fmla="*/ 128588 h 257175"/>
              <a:gd name="T4" fmla="*/ 794 w 1591"/>
              <a:gd name="T5" fmla="*/ 257175 h 257175"/>
              <a:gd name="T6" fmla="*/ 0 w 1591"/>
              <a:gd name="T7" fmla="*/ 128588 h 257175"/>
              <a:gd name="T8" fmla="*/ 0 w 1591"/>
              <a:gd name="T9" fmla="*/ 0 h 257175"/>
              <a:gd name="T10" fmla="*/ 1587 w 1591"/>
              <a:gd name="T11" fmla="*/ 257175 h 257175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5898240 60000 65536"/>
              <a:gd name="T17" fmla="*/ 17694720 60000 65536"/>
              <a:gd name="T18" fmla="*/ 0 w 1591"/>
              <a:gd name="T19" fmla="*/ 0 h 257175"/>
              <a:gd name="T20" fmla="*/ 1591 w 1591"/>
              <a:gd name="T21" fmla="*/ 257175 h 257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1" h="257175">
                <a:moveTo>
                  <a:pt x="0" y="0"/>
                </a:moveTo>
                <a:lnTo>
                  <a:pt x="1591" y="257175"/>
                </a:lnTo>
              </a:path>
            </a:pathLst>
          </a:custGeom>
          <a:noFill/>
          <a:ln w="38103" cap="flat">
            <a:solidFill>
              <a:srgbClr val="C0504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" name="Group 38">
            <a:extLst>
              <a:ext uri="{FF2B5EF4-FFF2-40B4-BE49-F238E27FC236}">
                <a16:creationId xmlns:a16="http://schemas.microsoft.com/office/drawing/2014/main" id="{CE617730-E2F1-524F-B7DB-2D2E0F486BB0}"/>
              </a:ext>
            </a:extLst>
          </p:cNvPr>
          <p:cNvGrpSpPr>
            <a:grpSpLocks/>
          </p:cNvGrpSpPr>
          <p:nvPr/>
        </p:nvGrpSpPr>
        <p:grpSpPr bwMode="auto">
          <a:xfrm>
            <a:off x="3071813" y="2851150"/>
            <a:ext cx="7345362" cy="1671638"/>
            <a:chOff x="1547814" y="2851154"/>
            <a:chExt cx="7345356" cy="1671642"/>
          </a:xfrm>
        </p:grpSpPr>
        <p:sp>
          <p:nvSpPr>
            <p:cNvPr id="79886" name="Rectangle 39">
              <a:extLst>
                <a:ext uri="{FF2B5EF4-FFF2-40B4-BE49-F238E27FC236}">
                  <a16:creationId xmlns:a16="http://schemas.microsoft.com/office/drawing/2014/main" id="{0186440E-D7D5-F043-8D23-7CF5F771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814" y="2916314"/>
              <a:ext cx="5508629" cy="129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spcBef>
                  <a:spcPts val="1400"/>
                </a:spcBef>
                <a:buSzTx/>
                <a:buNone/>
              </a:pPr>
              <a:r>
                <a:rPr lang="it-IT" altLang="it-IT" sz="2400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“Tutti i trattamenti efficaci dovrebbero essere gratuiti”</a:t>
              </a:r>
              <a:br>
                <a:rPr lang="it-IT" altLang="it-IT" sz="2400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</a:br>
              <a:r>
                <a:rPr lang="it-IT" altLang="it-IT" sz="1800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Archie </a:t>
              </a:r>
              <a:r>
                <a:rPr lang="it-IT" altLang="it-IT" sz="1800" i="1" dirty="0" err="1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Cochrane</a:t>
              </a:r>
              <a:r>
                <a:rPr lang="it-IT" altLang="it-IT" sz="1800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, </a:t>
              </a:r>
              <a:r>
                <a:rPr lang="it-IT" altLang="it-IT" sz="1800" b="1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1971</a:t>
              </a:r>
              <a:r>
                <a:rPr lang="it-IT" altLang="it-IT" sz="1800" i="1" dirty="0">
                  <a:solidFill>
                    <a:schemeClr val="bg1"/>
                  </a:solidFill>
                  <a:latin typeface="+mn-lt"/>
                  <a:cs typeface="Bradley Hand ITC" panose="020F0502020204030204" pitchFamily="34" charset="0"/>
                </a:rPr>
                <a:t> </a:t>
              </a:r>
            </a:p>
          </p:txBody>
        </p:sp>
        <p:pic>
          <p:nvPicPr>
            <p:cNvPr id="79887" name="Picture 40" descr="archieco">
              <a:hlinkClick r:id="rId4"/>
              <a:extLst>
                <a:ext uri="{FF2B5EF4-FFF2-40B4-BE49-F238E27FC236}">
                  <a16:creationId xmlns:a16="http://schemas.microsoft.com/office/drawing/2014/main" id="{EE222DB3-56F0-404C-95A7-33AD03718B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45" y="2851154"/>
              <a:ext cx="1800225" cy="167022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888" name="Rectangle 41">
              <a:extLst>
                <a:ext uri="{FF2B5EF4-FFF2-40B4-BE49-F238E27FC236}">
                  <a16:creationId xmlns:a16="http://schemas.microsoft.com/office/drawing/2014/main" id="{B1E631BE-3C4D-DC43-A283-D672FA6FF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611" y="2851154"/>
              <a:ext cx="6913558" cy="1671642"/>
            </a:xfrm>
            <a:prstGeom prst="rect">
              <a:avLst/>
            </a:prstGeom>
            <a:noFill/>
            <a:ln w="38103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800" i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:a16="http://schemas.microsoft.com/office/drawing/2014/main" id="{229AB553-4E44-3641-8A62-0FEAF9C9408A}"/>
              </a:ext>
            </a:extLst>
          </p:cNvPr>
          <p:cNvGrpSpPr>
            <a:grpSpLocks/>
          </p:cNvGrpSpPr>
          <p:nvPr/>
        </p:nvGrpSpPr>
        <p:grpSpPr bwMode="auto">
          <a:xfrm>
            <a:off x="822974" y="4862577"/>
            <a:ext cx="6839571" cy="1669913"/>
            <a:chOff x="396255" y="4862578"/>
            <a:chExt cx="6839575" cy="1669913"/>
          </a:xfrm>
        </p:grpSpPr>
        <p:sp>
          <p:nvSpPr>
            <p:cNvPr id="79883" name="Rectangle 43">
              <a:extLst>
                <a:ext uri="{FF2B5EF4-FFF2-40B4-BE49-F238E27FC236}">
                  <a16:creationId xmlns:a16="http://schemas.microsoft.com/office/drawing/2014/main" id="{9A9371C0-5D69-8348-8133-581637AF5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7700" y="4926311"/>
              <a:ext cx="5338130" cy="1291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1400"/>
                </a:spcBef>
                <a:buSzTx/>
                <a:buNone/>
              </a:pPr>
              <a:r>
                <a:rPr lang="it-IT" altLang="it-IT" sz="2400" i="1" dirty="0">
                  <a:solidFill>
                    <a:schemeClr val="bg1"/>
                  </a:solidFill>
                  <a:latin typeface="+mn-lt"/>
                </a:rPr>
                <a:t>“Tutti i trattamenti costo-efficacia dovrebbero essere gratuiti” </a:t>
              </a:r>
              <a:br>
                <a:rPr lang="it-IT" altLang="it-IT" sz="2400" i="1" dirty="0">
                  <a:solidFill>
                    <a:schemeClr val="bg1"/>
                  </a:solidFill>
                  <a:latin typeface="+mn-lt"/>
                </a:rPr>
              </a:br>
              <a:r>
                <a:rPr lang="it-IT" altLang="it-IT" sz="1800" i="1" dirty="0">
                  <a:solidFill>
                    <a:schemeClr val="bg1"/>
                  </a:solidFill>
                  <a:latin typeface="+mn-lt"/>
                </a:rPr>
                <a:t>Alan Williams, </a:t>
              </a:r>
              <a:r>
                <a:rPr lang="it-IT" altLang="it-IT" sz="1800" b="1" i="1" dirty="0">
                  <a:solidFill>
                    <a:schemeClr val="bg1"/>
                  </a:solidFill>
                  <a:latin typeface="+mn-lt"/>
                </a:rPr>
                <a:t>1997</a:t>
              </a:r>
            </a:p>
          </p:txBody>
        </p:sp>
        <p:pic>
          <p:nvPicPr>
            <p:cNvPr id="79884" name="Picture 44" descr="williams.gif (21140 bytes)">
              <a:extLst>
                <a:ext uri="{FF2B5EF4-FFF2-40B4-BE49-F238E27FC236}">
                  <a16:creationId xmlns:a16="http://schemas.microsoft.com/office/drawing/2014/main" id="{9CD7E20D-4DDA-B947-B66F-4F4FD85AC4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952" t="3619" r="9357" b="10755"/>
            <a:stretch/>
          </p:blipFill>
          <p:spPr bwMode="auto">
            <a:xfrm>
              <a:off x="422594" y="4862578"/>
              <a:ext cx="1396836" cy="16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85" name="Rectangle 45">
              <a:extLst>
                <a:ext uri="{FF2B5EF4-FFF2-40B4-BE49-F238E27FC236}">
                  <a16:creationId xmlns:a16="http://schemas.microsoft.com/office/drawing/2014/main" id="{53083D88-8546-494A-B4E6-1BE42F05A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55" y="4862578"/>
              <a:ext cx="6699580" cy="1669913"/>
            </a:xfrm>
            <a:prstGeom prst="rect">
              <a:avLst/>
            </a:prstGeom>
            <a:noFill/>
            <a:ln w="38103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ts val="800"/>
                </a:spcBef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ts val="700"/>
                </a:spcBef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ts val="600"/>
                </a:spcBef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ts val="500"/>
                </a:spcBef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endParaRPr lang="it-IT" altLang="it-IT" sz="1800"/>
            </a:p>
          </p:txBody>
        </p:sp>
      </p:grpSp>
      <p:pic>
        <p:nvPicPr>
          <p:cNvPr id="19" name="Picture 2" descr="pag 2">
            <a:extLst>
              <a:ext uri="{FF2B5EF4-FFF2-40B4-BE49-F238E27FC236}">
                <a16:creationId xmlns:a16="http://schemas.microsoft.com/office/drawing/2014/main" id="{FE2CEDCA-54B7-DA4F-A637-741534EBE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68"/>
          <a:stretch/>
        </p:blipFill>
        <p:spPr bwMode="auto">
          <a:xfrm>
            <a:off x="8359775" y="6073778"/>
            <a:ext cx="3830584" cy="8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50199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B82AB1-3F9F-45D8-8D2E-46D7D0EE94A3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7" name="Grafico 6"/>
          <p:cNvGraphicFramePr/>
          <p:nvPr/>
        </p:nvGraphicFramePr>
        <p:xfrm>
          <a:off x="5854554" y="1955971"/>
          <a:ext cx="4380676" cy="2924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3796" name="Segnaposto contenut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265" y="1328738"/>
            <a:ext cx="11078678" cy="5303068"/>
          </a:xfrm>
        </p:spPr>
      </p:pic>
      <p:sp>
        <p:nvSpPr>
          <p:cNvPr id="10" name="Rettangolo 9"/>
          <p:cNvSpPr/>
          <p:nvPr/>
        </p:nvSpPr>
        <p:spPr>
          <a:xfrm>
            <a:off x="1703387" y="381000"/>
            <a:ext cx="10385943" cy="623889"/>
          </a:xfrm>
          <a:prstGeom prst="rect">
            <a:avLst/>
          </a:prstGeom>
          <a:solidFill>
            <a:srgbClr val="214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Farmaceutica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obiettivi REGIONE FVG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73" y="442762"/>
            <a:ext cx="10260530" cy="6237171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 flipV="1">
            <a:off x="5617811" y="1501541"/>
            <a:ext cx="1" cy="647574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>
            <a:off x="8032149" y="2628499"/>
            <a:ext cx="0" cy="55666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>
            <a:off x="4283043" y="3282215"/>
            <a:ext cx="52631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1422884-5E4D-FA46-97B1-D2B49D3A7036}"/>
              </a:ext>
            </a:extLst>
          </p:cNvPr>
          <p:cNvCxnSpPr>
            <a:cxnSpLocks/>
          </p:cNvCxnSpPr>
          <p:nvPr/>
        </p:nvCxnSpPr>
        <p:spPr>
          <a:xfrm>
            <a:off x="6495249" y="5359668"/>
            <a:ext cx="52631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4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">
            <a:extLst>
              <a:ext uri="{FF2B5EF4-FFF2-40B4-BE49-F238E27FC236}">
                <a16:creationId xmlns:a16="http://schemas.microsoft.com/office/drawing/2014/main" id="{2FBF3CB4-59C0-5548-BB25-D16219BDD3B4}"/>
              </a:ext>
            </a:extLst>
          </p:cNvPr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3056600" y="1984788"/>
            <a:ext cx="8089053" cy="4275095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 smtClean="0">
                <a:ea typeface="ＭＳ Ｐゴシック" panose="020B0600070205080204" pitchFamily="34" charset="-128"/>
              </a:rPr>
              <a:t>Ministero</a:t>
            </a: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della</a:t>
            </a:r>
            <a:r>
              <a:rPr lang="en-US" altLang="it-IT" sz="1800" dirty="0">
                <a:ea typeface="ＭＳ Ｐゴシック" panose="020B0600070205080204" pitchFamily="34" charset="-128"/>
              </a:rPr>
              <a:t> Salute</a:t>
            </a:r>
          </a:p>
          <a:p>
            <a:pPr>
              <a:spcBef>
                <a:spcPts val="500"/>
              </a:spcBef>
              <a:buNone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 smtClean="0">
                <a:ea typeface="ＭＳ Ｐゴシック" panose="020B0600070205080204" pitchFamily="34" charset="-128"/>
              </a:rPr>
              <a:t>Agenzia</a:t>
            </a: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Italiana</a:t>
            </a:r>
            <a:r>
              <a:rPr lang="en-US" altLang="it-IT" sz="1800" dirty="0">
                <a:ea typeface="ＭＳ Ｐゴシック" panose="020B0600070205080204" pitchFamily="34" charset="-128"/>
              </a:rPr>
              <a:t> del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Farmaco</a:t>
            </a:r>
            <a:r>
              <a:rPr lang="en-US" altLang="it-IT" sz="1800" dirty="0">
                <a:ea typeface="ＭＳ Ｐゴシック" panose="020B0600070205080204" pitchFamily="34" charset="-128"/>
              </a:rPr>
              <a:t> – AIFA 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it-IT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altLang="it-IT" sz="1800" dirty="0" err="1" smtClean="0">
                <a:ea typeface="ＭＳ Ｐゴシック" panose="020B0600070205080204" pitchFamily="34" charset="-128"/>
              </a:rPr>
              <a:t>Agenzia</a:t>
            </a:r>
            <a:r>
              <a:rPr altLang="it-IT" sz="1800" dirty="0" smtClean="0">
                <a:ea typeface="ＭＳ Ｐゴシック" panose="020B0600070205080204" pitchFamily="34" charset="-128"/>
              </a:rPr>
              <a:t> </a:t>
            </a:r>
            <a:r>
              <a:rPr altLang="it-IT" sz="1800" dirty="0">
                <a:ea typeface="ＭＳ Ｐゴシック" panose="020B0600070205080204" pitchFamily="34" charset="-128"/>
              </a:rPr>
              <a:t>Nazionale per </a:t>
            </a:r>
            <a:r>
              <a:rPr altLang="it-IT" sz="1800" dirty="0" err="1">
                <a:ea typeface="ＭＳ Ｐゴシック" panose="020B0600070205080204" pitchFamily="34" charset="-128"/>
              </a:rPr>
              <a:t>i</a:t>
            </a:r>
            <a:r>
              <a:rPr altLang="it-IT" sz="1800" dirty="0">
                <a:ea typeface="ＭＳ Ｐゴシック" panose="020B0600070205080204" pitchFamily="34" charset="-128"/>
              </a:rPr>
              <a:t> </a:t>
            </a:r>
            <a:r>
              <a:rPr altLang="it-IT" sz="1800" dirty="0" err="1">
                <a:ea typeface="ＭＳ Ｐゴシック" panose="020B0600070205080204" pitchFamily="34" charset="-128"/>
              </a:rPr>
              <a:t>Servizi</a:t>
            </a:r>
            <a:r>
              <a:rPr altLang="it-IT" sz="1800" dirty="0">
                <a:ea typeface="ＭＳ Ｐゴシック" panose="020B0600070205080204" pitchFamily="34" charset="-128"/>
              </a:rPr>
              <a:t> </a:t>
            </a:r>
            <a:r>
              <a:rPr altLang="it-IT" sz="1800" dirty="0" err="1">
                <a:ea typeface="ＭＳ Ｐゴシック" panose="020B0600070205080204" pitchFamily="34" charset="-128"/>
              </a:rPr>
              <a:t>Sanitari</a:t>
            </a:r>
            <a:r>
              <a:rPr altLang="it-IT" sz="1800" dirty="0">
                <a:ea typeface="ＭＳ Ｐゴシック" panose="020B0600070205080204" pitchFamily="34" charset="-128"/>
              </a:rPr>
              <a:t> </a:t>
            </a:r>
            <a:r>
              <a:rPr altLang="it-IT" sz="1800" dirty="0" err="1">
                <a:ea typeface="ＭＳ Ｐゴシック" panose="020B0600070205080204" pitchFamily="34" charset="-128"/>
              </a:rPr>
              <a:t>Regionali</a:t>
            </a:r>
            <a:r>
              <a:rPr altLang="it-IT" sz="1800" dirty="0">
                <a:ea typeface="ＭＳ Ｐゴシック" panose="020B0600070205080204" pitchFamily="34" charset="-128"/>
              </a:rPr>
              <a:t>- </a:t>
            </a:r>
            <a:r>
              <a:rPr altLang="it-IT" sz="1800" dirty="0" err="1">
                <a:ea typeface="ＭＳ Ｐゴシック" panose="020B0600070205080204" pitchFamily="34" charset="-128"/>
              </a:rPr>
              <a:t>Age.na.s</a:t>
            </a:r>
            <a:r>
              <a:rPr altLang="it-IT" sz="1800" dirty="0" smtClean="0">
                <a:ea typeface="ＭＳ Ｐゴシック" panose="020B0600070205080204" pitchFamily="34" charset="-128"/>
              </a:rPr>
              <a:t>.</a:t>
            </a:r>
            <a:endParaRPr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 smtClean="0">
                <a:ea typeface="ＭＳ Ｐゴシック" panose="020B0600070205080204" pitchFamily="34" charset="-128"/>
              </a:rPr>
              <a:t>Istituto</a:t>
            </a: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Superiore</a:t>
            </a:r>
            <a:r>
              <a:rPr lang="en-US" altLang="it-IT" sz="1800" dirty="0">
                <a:ea typeface="ＭＳ Ｐゴシック" panose="020B0600070205080204" pitchFamily="34" charset="-128"/>
              </a:rPr>
              <a:t> di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Sanità</a:t>
            </a: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 smtClean="0">
                <a:ea typeface="ＭＳ Ｐゴシック" panose="020B0600070205080204" pitchFamily="34" charset="-128"/>
              </a:rPr>
              <a:t>Regioni</a:t>
            </a: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en-US" altLang="it-IT" sz="1800" dirty="0">
              <a:ea typeface="ＭＳ Ｐゴシック" panose="020B0600070205080204" pitchFamily="34" charset="-128"/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 smtClean="0">
                <a:ea typeface="ＭＳ Ｐゴシック" panose="020B0600070205080204" pitchFamily="34" charset="-128"/>
              </a:rPr>
              <a:t>Aziende</a:t>
            </a:r>
            <a:r>
              <a:rPr lang="en-US" altLang="it-IT" sz="1800" dirty="0" smtClean="0">
                <a:ea typeface="ＭＳ Ｐゴシック" panose="020B0600070205080204" pitchFamily="34" charset="-128"/>
              </a:rPr>
              <a:t> </a:t>
            </a:r>
            <a:r>
              <a:rPr lang="en-US" altLang="it-IT" sz="1800" dirty="0" err="1">
                <a:ea typeface="ＭＳ Ｐゴシック" panose="020B0600070205080204" pitchFamily="34" charset="-128"/>
              </a:rPr>
              <a:t>sanitarie</a:t>
            </a:r>
            <a:r>
              <a:rPr lang="en-US" altLang="it-IT" sz="1800" dirty="0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E67DB2-6366-AA40-9E81-4003A33B02E8}"/>
              </a:ext>
            </a:extLst>
          </p:cNvPr>
          <p:cNvSpPr txBox="1"/>
          <p:nvPr/>
        </p:nvSpPr>
        <p:spPr>
          <a:xfrm>
            <a:off x="2610220" y="1258622"/>
            <a:ext cx="5181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HTA IN ITALIA</a:t>
            </a:r>
          </a:p>
          <a:p>
            <a:pPr algn="ctr"/>
            <a:r>
              <a:rPr lang="it-IT" dirty="0"/>
              <a:t>SOGGETTI COINVOLTI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952901" y="255456"/>
            <a:ext cx="10789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 VALUTAZIONE DELLA TECNOLOGIA SANITARIA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</a:rPr>
              <a:t>è il concetto base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per il GOVERNO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DELL</a:t>
            </a:r>
            <a:r>
              <a:rPr lang="it-IT" sz="2000" dirty="0" smtClean="0">
                <a:solidFill>
                  <a:srgbClr val="FF0000"/>
                </a:solidFill>
                <a:latin typeface="MS PGothic" panose="020B0600070205080204" pitchFamily="34" charset="-128"/>
              </a:rPr>
              <a:t>’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INNOVAZIONE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 la </a:t>
            </a:r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SOSTENIBILITA</a:t>
            </a:r>
            <a:r>
              <a:rPr lang="it-IT" sz="2000" dirty="0" smtClean="0">
                <a:solidFill>
                  <a:srgbClr val="FF0000"/>
                </a:solidFill>
                <a:latin typeface="MS PGothic" panose="020B0600070205080204" pitchFamily="34" charset="-128"/>
              </a:rPr>
              <a:t>’</a:t>
            </a:r>
            <a:r>
              <a:rPr lang="it-IT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DEL SISTEMA SANITARIO</a:t>
            </a:r>
            <a:endParaRPr lang="it-IT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8711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129" y="1354350"/>
            <a:ext cx="1570383" cy="13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5161389" y="1870168"/>
            <a:ext cx="34885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500" dirty="0" err="1">
                <a:solidFill>
                  <a:srgbClr val="0070C0"/>
                </a:solidFill>
              </a:rPr>
              <a:t>Agenzie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Regolatorie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Internazionali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5358174" y="3258873"/>
            <a:ext cx="30365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500" dirty="0" err="1">
                <a:solidFill>
                  <a:srgbClr val="0070C0"/>
                </a:solidFill>
              </a:rPr>
              <a:t>Agenzie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Regolatorie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Nazionali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5824785" y="4687753"/>
            <a:ext cx="17973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¡"/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buFont typeface="Wingdings" charset="0"/>
              <a:buNone/>
            </a:pPr>
            <a:r>
              <a:rPr lang="en-US" sz="1500" dirty="0" err="1">
                <a:solidFill>
                  <a:srgbClr val="0070C0"/>
                </a:solidFill>
              </a:rPr>
              <a:t>Livello</a:t>
            </a:r>
            <a:r>
              <a:rPr lang="en-US" sz="1500" dirty="0">
                <a:solidFill>
                  <a:srgbClr val="0070C0"/>
                </a:solidFill>
              </a:rPr>
              <a:t> </a:t>
            </a:r>
            <a:r>
              <a:rPr lang="en-US" sz="1500" dirty="0" err="1">
                <a:solidFill>
                  <a:srgbClr val="0070C0"/>
                </a:solidFill>
              </a:rPr>
              <a:t>Regionale</a:t>
            </a:r>
            <a:endParaRPr lang="en-US" sz="1500" dirty="0">
              <a:solidFill>
                <a:srgbClr val="0070C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751" y="510067"/>
            <a:ext cx="7104772" cy="857250"/>
          </a:xfrm>
        </p:spPr>
        <p:txBody>
          <a:bodyPr>
            <a:normAutofit/>
          </a:bodyPr>
          <a:lstStyle/>
          <a:p>
            <a:pPr algn="ctr"/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Il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percorso</a:t>
            </a:r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approvazione</a:t>
            </a:r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 e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valutazione</a:t>
            </a:r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dei</a:t>
            </a:r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nuovi</a:t>
            </a:r>
            <a:r>
              <a:rPr lang="en-GB" sz="1800" b="1" dirty="0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800" b="1" dirty="0" err="1">
                <a:solidFill>
                  <a:srgbClr val="A50021"/>
                </a:solidFill>
                <a:latin typeface="Arial" charset="0"/>
                <a:ea typeface="ＭＳ Ｐゴシック" charset="0"/>
                <a:cs typeface="ＭＳ Ｐゴシック" charset="0"/>
              </a:rPr>
              <a:t>farmaci</a:t>
            </a:r>
            <a:endParaRPr lang="en-US" sz="1800" b="1" dirty="0">
              <a:solidFill>
                <a:srgbClr val="A5002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8" name="Picture 7" descr="ANd9GcQU_kWkGUWWrN2xtLaVwOIe_M8cxk67iR4tG-yl76me_82n8ND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02" y="2901568"/>
            <a:ext cx="1236035" cy="136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01" y="4423244"/>
            <a:ext cx="861238" cy="8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917657-94F8-45AA-9B3B-2F6B23BDB9DD}"/>
              </a:ext>
            </a:extLst>
          </p:cNvPr>
          <p:cNvSpPr txBox="1"/>
          <p:nvPr/>
        </p:nvSpPr>
        <p:spPr bwMode="auto">
          <a:xfrm>
            <a:off x="3800125" y="5593133"/>
            <a:ext cx="1558049" cy="81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 dirty="0">
                <a:solidFill>
                  <a:srgbClr val="0070C0"/>
                </a:solidFill>
                <a:latin typeface="Calibri" panose="020F0502020204030204" pitchFamily="34" charset="0"/>
              </a:rPr>
              <a:t>UTILIZZO LOCALE   </a:t>
            </a:r>
            <a:r>
              <a:rPr lang="it-IT" sz="1350" dirty="0">
                <a:solidFill>
                  <a:schemeClr val="bg1"/>
                </a:solidFill>
                <a:latin typeface="Calibri" panose="020F0502020204030204" pitchFamily="34" charset="0"/>
              </a:rPr>
              <a:t>di tipo </a:t>
            </a:r>
            <a:endParaRPr lang="it-IT" sz="135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it-IT" sz="135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OTTIMALE</a:t>
            </a:r>
            <a:r>
              <a:rPr lang="it-IT" sz="1350" dirty="0">
                <a:solidFill>
                  <a:schemeClr val="bg1"/>
                </a:solidFill>
                <a:latin typeface="Calibri" panose="020F0502020204030204" pitchFamily="34" charset="0"/>
              </a:rPr>
              <a:t>,  non </a:t>
            </a:r>
            <a:endParaRPr lang="it-IT" sz="135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798" y="670108"/>
            <a:ext cx="8268101" cy="57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04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3A6FC24-76B6-764D-8C51-0198C2FB7C66}"/>
              </a:ext>
            </a:extLst>
          </p:cNvPr>
          <p:cNvSpPr/>
          <p:nvPr/>
        </p:nvSpPr>
        <p:spPr>
          <a:xfrm>
            <a:off x="895149" y="1995143"/>
            <a:ext cx="10895798" cy="353444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/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ea typeface="Osaka" pitchFamily="16"/>
              </a:rPr>
              <a:t>Tre diversi significati: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>
                <a:ea typeface="Osaka" pitchFamily="16"/>
              </a:rPr>
              <a:t>L’ACCEZIONE COMMERCIALE</a:t>
            </a:r>
            <a:r>
              <a:rPr lang="it-IT" kern="0" dirty="0">
                <a:ea typeface="Osaka" pitchFamily="16"/>
              </a:rPr>
              <a:t>  ➜ </a:t>
            </a:r>
            <a:r>
              <a:rPr lang="it-IT" kern="0" dirty="0">
                <a:solidFill>
                  <a:srgbClr val="FF0000"/>
                </a:solidFill>
                <a:ea typeface="Osaka" pitchFamily="16"/>
              </a:rPr>
              <a:t>è innovazione ogni farmaco </a:t>
            </a:r>
            <a:r>
              <a:rPr lang="it-IT" i="1" kern="0" dirty="0">
                <a:solidFill>
                  <a:srgbClr val="FF0000"/>
                </a:solidFill>
                <a:ea typeface="Osaka" pitchFamily="16"/>
              </a:rPr>
              <a:t>“me </a:t>
            </a:r>
            <a:r>
              <a:rPr lang="it-IT" i="1" kern="0" dirty="0" err="1">
                <a:solidFill>
                  <a:srgbClr val="FF0000"/>
                </a:solidFill>
                <a:ea typeface="Osaka" pitchFamily="16"/>
              </a:rPr>
              <a:t>too</a:t>
            </a:r>
            <a:r>
              <a:rPr lang="it-IT" i="1" kern="0" dirty="0">
                <a:solidFill>
                  <a:srgbClr val="FF0000"/>
                </a:solidFill>
                <a:ea typeface="Osaka" pitchFamily="16"/>
              </a:rPr>
              <a:t>”</a:t>
            </a:r>
            <a:r>
              <a:rPr lang="it-IT" kern="0" dirty="0">
                <a:solidFill>
                  <a:srgbClr val="FF0000"/>
                </a:solidFill>
                <a:ea typeface="Osaka" pitchFamily="16"/>
              </a:rPr>
              <a:t>, ogni nuova sostanza, nuova indicazione, nuova formulazione e nuovo metodo di trattamento di recente commercializzazione;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ea typeface="Osaka" pitchFamily="16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>
                <a:ea typeface="Osaka" pitchFamily="16"/>
              </a:rPr>
              <a:t>L’ACCEZIONE TECNOLOGICA </a:t>
            </a:r>
            <a:r>
              <a:rPr lang="it-IT" kern="0" dirty="0">
                <a:ea typeface="Osaka" pitchFamily="16"/>
              </a:rPr>
              <a:t>➜  </a:t>
            </a:r>
            <a:r>
              <a:rPr lang="it-IT" kern="0" dirty="0">
                <a:solidFill>
                  <a:srgbClr val="FF9300"/>
                </a:solidFill>
                <a:ea typeface="Osaka" pitchFamily="16"/>
              </a:rPr>
              <a:t>innovazione industriale come l’impiego di biotecnologie o l’introduzione di nuovi metodi di rilascio del principio attivo o la selezione di un isomero o di un metabolita;</a:t>
            </a: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kern="0" dirty="0">
              <a:ea typeface="Osaka" pitchFamily="16"/>
            </a:endParaRPr>
          </a:p>
          <a:p>
            <a:pPr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kern="0" dirty="0">
                <a:ea typeface="Osaka" pitchFamily="16"/>
              </a:rPr>
              <a:t>L’ACCEZIONE DI REALE </a:t>
            </a:r>
            <a:r>
              <a:rPr lang="it-IT" kern="0" dirty="0">
                <a:ea typeface="Osaka" pitchFamily="16"/>
              </a:rPr>
              <a:t>➜ </a:t>
            </a:r>
            <a:r>
              <a:rPr lang="it-IT" kern="0" dirty="0">
                <a:solidFill>
                  <a:srgbClr val="00B050"/>
                </a:solidFill>
                <a:ea typeface="Osaka" pitchFamily="16"/>
              </a:rPr>
              <a:t>novità terapeutica secondo cui un nuovo trattamento è </a:t>
            </a:r>
            <a:r>
              <a:rPr lang="it-IT" b="1" kern="0" dirty="0">
                <a:solidFill>
                  <a:srgbClr val="00B050"/>
                </a:solidFill>
                <a:ea typeface="Osaka" pitchFamily="16"/>
              </a:rPr>
              <a:t>innovativo</a:t>
            </a:r>
            <a:r>
              <a:rPr lang="it-IT" kern="0" dirty="0">
                <a:solidFill>
                  <a:srgbClr val="00B050"/>
                </a:solidFill>
                <a:ea typeface="Osaka" pitchFamily="16"/>
              </a:rPr>
              <a:t> quando offre al paziente </a:t>
            </a:r>
            <a:r>
              <a:rPr lang="it-IT" b="1" kern="0" dirty="0">
                <a:solidFill>
                  <a:srgbClr val="00B050"/>
                </a:solidFill>
                <a:ea typeface="Osaka" pitchFamily="16"/>
              </a:rPr>
              <a:t>benefici maggiori </a:t>
            </a:r>
            <a:r>
              <a:rPr lang="it-IT" kern="0" dirty="0">
                <a:solidFill>
                  <a:srgbClr val="00B050"/>
                </a:solidFill>
                <a:ea typeface="Osaka" pitchFamily="16"/>
              </a:rPr>
              <a:t>rispetto alle opzioni precedentemente disponibili</a:t>
            </a:r>
          </a:p>
        </p:txBody>
      </p:sp>
      <p:pic>
        <p:nvPicPr>
          <p:cNvPr id="7" name="Picture 2" descr="pag 2">
            <a:extLst>
              <a:ext uri="{FF2B5EF4-FFF2-40B4-BE49-F238E27FC236}">
                <a16:creationId xmlns:a16="http://schemas.microsoft.com/office/drawing/2014/main" id="{3236F09C-FF7A-E54D-9C2F-9DF4E8BF02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068"/>
          <a:stretch/>
        </p:blipFill>
        <p:spPr bwMode="auto">
          <a:xfrm>
            <a:off x="8339401" y="6046533"/>
            <a:ext cx="3830584" cy="81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D8C4DF-AB21-8F46-8456-E418566B7FA3}"/>
              </a:ext>
            </a:extLst>
          </p:cNvPr>
          <p:cNvSpPr txBox="1"/>
          <p:nvPr/>
        </p:nvSpPr>
        <p:spPr>
          <a:xfrm>
            <a:off x="4488443" y="435289"/>
            <a:ext cx="7701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COSA È </a:t>
            </a:r>
            <a:r>
              <a:rPr lang="it-IT" sz="3200" i="1" dirty="0"/>
              <a:t>INNOVAZIONE</a:t>
            </a:r>
            <a:r>
              <a:rPr lang="it-IT" sz="3200" dirty="0"/>
              <a:t>?</a:t>
            </a:r>
          </a:p>
          <a:p>
            <a:pPr algn="ctr"/>
            <a:r>
              <a:rPr lang="it-IT" sz="2800" dirty="0"/>
              <a:t>(ISDB, 2001) L’ESEMPIO DEL FARMACO</a:t>
            </a:r>
          </a:p>
        </p:txBody>
      </p:sp>
    </p:spTree>
    <p:extLst>
      <p:ext uri="{BB962C8B-B14F-4D97-AF65-F5344CB8AC3E}">
        <p14:creationId xmlns:p14="http://schemas.microsoft.com/office/powerpoint/2010/main" val="721576602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3"/>
          <p:cNvSpPr txBox="1">
            <a:spLocks noChangeArrowheads="1"/>
          </p:cNvSpPr>
          <p:nvPr/>
        </p:nvSpPr>
        <p:spPr bwMode="auto">
          <a:xfrm>
            <a:off x="1058779" y="1989139"/>
            <a:ext cx="10491537" cy="4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it-IT" sz="2400" dirty="0"/>
              <a:t>È SEMPRE IMPORTANTE ESERCITARE SPIRITO CRITICO NELLA VALUTAZIONE DEI “nuovi” FARMACI </a:t>
            </a:r>
          </a:p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it-IT" sz="2400" dirty="0">
                <a:solidFill>
                  <a:srgbClr val="FF0000"/>
                </a:solidFill>
              </a:rPr>
              <a:t>Il farmacista SSN ha un ruolo fondamentale assieme al clinico nel valutare il «</a:t>
            </a:r>
            <a:r>
              <a:rPr lang="it-IT" sz="2400" dirty="0" err="1">
                <a:solidFill>
                  <a:srgbClr val="FF0000"/>
                </a:solidFill>
              </a:rPr>
              <a:t>place</a:t>
            </a:r>
            <a:r>
              <a:rPr lang="it-IT" sz="2400" dirty="0">
                <a:solidFill>
                  <a:srgbClr val="FF0000"/>
                </a:solidFill>
              </a:rPr>
              <a:t> in </a:t>
            </a:r>
            <a:r>
              <a:rPr lang="it-IT" sz="2400" dirty="0" err="1">
                <a:solidFill>
                  <a:srgbClr val="FF0000"/>
                </a:solidFill>
              </a:rPr>
              <a:t>therapy</a:t>
            </a:r>
            <a:r>
              <a:rPr lang="it-IT" sz="2400" dirty="0">
                <a:solidFill>
                  <a:srgbClr val="FF0000"/>
                </a:solidFill>
              </a:rPr>
              <a:t>» di un farmaco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400" dirty="0"/>
              <a:t> SOVRASTIMA DEI BENEFICI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it-IT" sz="2400" dirty="0"/>
              <a:t> SOTTOSTIMA DELLA TOSSICITÀ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it-IT" sz="2400" dirty="0"/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it-IT" sz="2000" dirty="0"/>
              <a:t>I farmaci vengono registrati e viene concessa l’autorizzazione all’immissione in commercio in seguito ai risultati degli </a:t>
            </a:r>
            <a:r>
              <a:rPr lang="it-IT" sz="2000" b="1" dirty="0"/>
              <a:t>studi clinici. 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782889" y="5229225"/>
            <a:ext cx="6408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it-IT" sz="1400">
              <a:solidFill>
                <a:srgbClr val="0000FF"/>
              </a:solidFill>
            </a:endParaRP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3840163" y="419479"/>
            <a:ext cx="83518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dirty="0">
                <a:solidFill>
                  <a:srgbClr val="0000FF"/>
                </a:solidFill>
              </a:rPr>
              <a:t>Un nuovo farmaco, a volte, può essere una </a:t>
            </a:r>
            <a:r>
              <a:rPr lang="it-IT" dirty="0">
                <a:solidFill>
                  <a:srgbClr val="009900"/>
                </a:solidFill>
              </a:rPr>
              <a:t>reale novità terapeutica</a:t>
            </a:r>
            <a:r>
              <a:rPr lang="it-IT" dirty="0">
                <a:solidFill>
                  <a:srgbClr val="0000FF"/>
                </a:solidFill>
              </a:rPr>
              <a:t>, a volte siamo in presenza di farmaci </a:t>
            </a:r>
            <a:r>
              <a:rPr lang="it-IT" dirty="0">
                <a:solidFill>
                  <a:srgbClr val="FF3300"/>
                </a:solidFill>
              </a:rPr>
              <a:t>me-</a:t>
            </a:r>
            <a:r>
              <a:rPr lang="it-IT" dirty="0" err="1">
                <a:solidFill>
                  <a:srgbClr val="FF3300"/>
                </a:solidFill>
              </a:rPr>
              <a:t>too</a:t>
            </a:r>
            <a:endParaRPr lang="it-IT" dirty="0">
              <a:solidFill>
                <a:srgbClr val="FF3300"/>
              </a:solidFill>
            </a:endParaRPr>
          </a:p>
        </p:txBody>
      </p:sp>
      <p:pic>
        <p:nvPicPr>
          <p:cNvPr id="5" name="Picture 2" descr="Analisi critica di uno studio clinico | Ecran project">
            <a:extLst>
              <a:ext uri="{FF2B5EF4-FFF2-40B4-BE49-F238E27FC236}">
                <a16:creationId xmlns:a16="http://schemas.microsoft.com/office/drawing/2014/main" id="{118913E1-B94E-354F-9615-B75160A5D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8581" y="4248219"/>
            <a:ext cx="1792577" cy="13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3783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3" y="513182"/>
            <a:ext cx="10522793" cy="57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6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5049" y="1268963"/>
            <a:ext cx="10820400" cy="550022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Analisi </a:t>
            </a:r>
            <a:r>
              <a:rPr lang="it-IT" dirty="0" err="1"/>
              <a:t>cost</a:t>
            </a:r>
            <a:r>
              <a:rPr lang="it-IT" dirty="0"/>
              <a:t> of </a:t>
            </a:r>
            <a:r>
              <a:rPr lang="it-IT" dirty="0" err="1"/>
              <a:t>illness</a:t>
            </a:r>
            <a:r>
              <a:rPr lang="it-IT" dirty="0"/>
              <a:t>: definizione, obiettivi, studi prospettici e retrospettivi, modelli, identificazione dei costi, calcolo complessivo dei costi, esempi</a:t>
            </a:r>
          </a:p>
          <a:p>
            <a:r>
              <a:rPr lang="it-IT" dirty="0"/>
              <a:t>Esempi di studi </a:t>
            </a:r>
            <a:r>
              <a:rPr lang="it-IT" dirty="0" err="1"/>
              <a:t>farmacoepidemiologici</a:t>
            </a:r>
            <a:r>
              <a:rPr lang="it-IT" dirty="0"/>
              <a:t> e analisi dei costi.</a:t>
            </a:r>
          </a:p>
          <a:p>
            <a:r>
              <a:rPr lang="it-IT" dirty="0"/>
              <a:t>I processi decisionali in sanità. Esempi di analisi dell’impatto economico delle scelte terapeutiche in sanità. Budget Impact Analysis. Modello decisionale esplicito (HTA).</a:t>
            </a:r>
          </a:p>
          <a:p>
            <a:r>
              <a:rPr lang="it-IT" dirty="0"/>
              <a:t>Come valutare gli studi di </a:t>
            </a:r>
            <a:r>
              <a:rPr lang="it-IT" dirty="0" err="1"/>
              <a:t>farmacoeconomia</a:t>
            </a:r>
            <a:r>
              <a:rPr lang="it-IT" dirty="0"/>
              <a:t>: un esempio di </a:t>
            </a:r>
            <a:r>
              <a:rPr lang="it-IT" dirty="0" err="1"/>
              <a:t>check</a:t>
            </a:r>
            <a:r>
              <a:rPr lang="it-IT" dirty="0"/>
              <a:t> list.</a:t>
            </a:r>
          </a:p>
          <a:p>
            <a:r>
              <a:rPr lang="it-IT" dirty="0"/>
              <a:t>Come leggere e interpretare i dati di prescrizione. </a:t>
            </a:r>
          </a:p>
          <a:p>
            <a:r>
              <a:rPr lang="it-IT" dirty="0"/>
              <a:t>Aspetti </a:t>
            </a:r>
            <a:r>
              <a:rPr lang="it-IT" dirty="0" err="1"/>
              <a:t>farmacoeconomici</a:t>
            </a:r>
            <a:r>
              <a:rPr lang="it-IT" dirty="0"/>
              <a:t> e appropriatezza terapeutica. </a:t>
            </a:r>
          </a:p>
          <a:p>
            <a:r>
              <a:rPr lang="it-IT" dirty="0"/>
              <a:t>Unità di misura del consumo di farmaci (DDD/1000 ab die). Confronti nel tempo, fra realtà diverse e all’interno di gruppi terapeutici diversi. </a:t>
            </a:r>
          </a:p>
          <a:p>
            <a:r>
              <a:rPr lang="it-IT" dirty="0"/>
              <a:t>Misure esposizione, intensità. Prevalenza, intensità d’uso. DDD/utilizzatore</a:t>
            </a:r>
          </a:p>
          <a:p>
            <a:r>
              <a:rPr lang="it-IT" dirty="0"/>
              <a:t>Spesa e consumi. Rapporto Nazionale sull’uso dei farmaci in Italia. </a:t>
            </a:r>
          </a:p>
          <a:p>
            <a:r>
              <a:rPr lang="it-IT" dirty="0"/>
              <a:t>Statistiche sull’uso dei farmaci. Studi di appropriatezza.  </a:t>
            </a:r>
          </a:p>
          <a:p>
            <a:r>
              <a:rPr lang="it-IT" dirty="0"/>
              <a:t>I principali decisori delle valutazioni </a:t>
            </a:r>
            <a:r>
              <a:rPr lang="it-IT" dirty="0" err="1"/>
              <a:t>farmacoeconomiche</a:t>
            </a:r>
            <a:r>
              <a:rPr lang="it-IT" dirty="0"/>
              <a:t>: società e SSN.</a:t>
            </a:r>
          </a:p>
          <a:p>
            <a:r>
              <a:rPr lang="it-IT" dirty="0"/>
              <a:t>La figura del farmacista in </a:t>
            </a:r>
            <a:r>
              <a:rPr lang="it-IT" dirty="0" err="1"/>
              <a:t>farmacoeconomia</a:t>
            </a:r>
            <a:r>
              <a:rPr lang="it-IT" dirty="0"/>
              <a:t>. Risorse e spesa sanitaria. </a:t>
            </a:r>
            <a:r>
              <a:rPr lang="it-IT" dirty="0" err="1"/>
              <a:t>Governance</a:t>
            </a:r>
            <a:r>
              <a:rPr lang="it-IT" dirty="0"/>
              <a:t> farmaceutica.</a:t>
            </a:r>
          </a:p>
          <a:p>
            <a:r>
              <a:rPr lang="it-IT" dirty="0"/>
              <a:t>La spesa farmaceutica e il consumo dei farmaci in Italia. La spesa farmaceutica: ospedaliera, diretta, convenzionata e distribuzione per conto. </a:t>
            </a:r>
          </a:p>
          <a:p>
            <a:r>
              <a:rPr lang="it-IT" dirty="0"/>
              <a:t>Il mercato farmaceutico: criticità, contenimento della spesa pubblica, controllo delle prescrizioni, controllo dell'offerta, regolazione ed accesso al mercato. Attori principali del mercato sanitario. </a:t>
            </a:r>
          </a:p>
          <a:p>
            <a:r>
              <a:rPr lang="it-IT" dirty="0" err="1"/>
              <a:t>Biosimilari</a:t>
            </a:r>
            <a:r>
              <a:rPr lang="it-IT" dirty="0"/>
              <a:t> ed equivalenti dal punto di vista </a:t>
            </a:r>
            <a:r>
              <a:rPr lang="it-IT" dirty="0" err="1"/>
              <a:t>farmacoeconomico</a:t>
            </a:r>
            <a:r>
              <a:rPr lang="it-IT" dirty="0"/>
              <a:t>. Esempi. 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210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4" y="419878"/>
            <a:ext cx="10386429" cy="63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74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78" y="186611"/>
            <a:ext cx="10888824" cy="63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20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5" y="513184"/>
            <a:ext cx="10338318" cy="584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1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Di cosa parleremo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14915"/>
            <a:ext cx="11259152" cy="4091502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/>
              <a:t>L’AIFA e il processo di valutazione dei </a:t>
            </a:r>
            <a:r>
              <a:rPr lang="it-IT" sz="7200" dirty="0" smtClean="0"/>
              <a:t>farmaci</a:t>
            </a:r>
            <a:r>
              <a:rPr lang="it-IT" sz="7200" dirty="0"/>
              <a:t>.</a:t>
            </a:r>
            <a:r>
              <a:rPr lang="it-IT" sz="7200" dirty="0" smtClean="0"/>
              <a:t> L’</a:t>
            </a:r>
            <a:r>
              <a:rPr lang="it-IT" sz="7200" dirty="0" err="1" smtClean="0"/>
              <a:t>Health</a:t>
            </a:r>
            <a:r>
              <a:rPr lang="it-IT" sz="7200" dirty="0" smtClean="0"/>
              <a:t> </a:t>
            </a:r>
            <a:r>
              <a:rPr lang="it-IT" sz="7200" dirty="0"/>
              <a:t>Technology </a:t>
            </a:r>
            <a:r>
              <a:rPr lang="it-IT" sz="7200" dirty="0" err="1"/>
              <a:t>Assessment</a:t>
            </a:r>
            <a:r>
              <a:rPr lang="it-IT" sz="7200" dirty="0"/>
              <a:t> e la sua integrazione nel processo </a:t>
            </a:r>
            <a:r>
              <a:rPr lang="it-IT" sz="7200" dirty="0" err="1"/>
              <a:t>regolatorio</a:t>
            </a:r>
            <a:r>
              <a:rPr lang="it-IT" sz="7200" dirty="0" smtClean="0"/>
              <a:t>.</a:t>
            </a:r>
            <a:endParaRPr lang="it-IT" sz="7200" dirty="0"/>
          </a:p>
          <a:p>
            <a:r>
              <a:rPr lang="it-IT" sz="7200" b="1" dirty="0">
                <a:solidFill>
                  <a:srgbClr val="0070C0"/>
                </a:solidFill>
              </a:rPr>
              <a:t>Studi osservazionali e sperimentali</a:t>
            </a:r>
            <a:r>
              <a:rPr lang="it-IT" sz="7200" dirty="0">
                <a:solidFill>
                  <a:srgbClr val="0070C0"/>
                </a:solidFill>
              </a:rPr>
              <a:t>: nozioni di base per leggere uno studio clinico. </a:t>
            </a:r>
            <a:r>
              <a:rPr lang="it-IT" sz="7200" dirty="0" smtClean="0">
                <a:solidFill>
                  <a:srgbClr val="0070C0"/>
                </a:solidFill>
              </a:rPr>
              <a:t>Piramide </a:t>
            </a:r>
            <a:r>
              <a:rPr lang="it-IT" sz="7200" dirty="0">
                <a:solidFill>
                  <a:srgbClr val="0070C0"/>
                </a:solidFill>
              </a:rPr>
              <a:t>delle </a:t>
            </a:r>
            <a:r>
              <a:rPr lang="it-IT" sz="7200" dirty="0" smtClean="0">
                <a:solidFill>
                  <a:srgbClr val="0070C0"/>
                </a:solidFill>
              </a:rPr>
              <a:t>evidenze.</a:t>
            </a:r>
            <a:r>
              <a:rPr lang="it-IT" sz="7200" dirty="0">
                <a:solidFill>
                  <a:srgbClr val="0070C0"/>
                </a:solidFill>
              </a:rPr>
              <a:t> </a:t>
            </a:r>
            <a:r>
              <a:rPr lang="it-IT" sz="7200" dirty="0" smtClean="0">
                <a:solidFill>
                  <a:srgbClr val="0070C0"/>
                </a:solidFill>
              </a:rPr>
              <a:t>La valutazione di efficacia dei farmaci: significato di </a:t>
            </a:r>
            <a:r>
              <a:rPr lang="it-IT" sz="7200" dirty="0" err="1" smtClean="0">
                <a:solidFill>
                  <a:srgbClr val="0070C0"/>
                </a:solidFill>
              </a:rPr>
              <a:t>efficacy</a:t>
            </a:r>
            <a:r>
              <a:rPr lang="it-IT" sz="7200" dirty="0" smtClean="0">
                <a:solidFill>
                  <a:srgbClr val="0070C0"/>
                </a:solidFill>
              </a:rPr>
              <a:t> e di </a:t>
            </a:r>
            <a:r>
              <a:rPr lang="it-IT" sz="7200" dirty="0" err="1" smtClean="0">
                <a:solidFill>
                  <a:srgbClr val="0070C0"/>
                </a:solidFill>
              </a:rPr>
              <a:t>effectiveness</a:t>
            </a:r>
            <a:r>
              <a:rPr lang="it-IT" sz="7200" dirty="0" smtClean="0">
                <a:solidFill>
                  <a:srgbClr val="0070C0"/>
                </a:solidFill>
              </a:rPr>
              <a:t>. Esempi di valutazione di studi sui farmaci e ruolo farmacista ospedaliero. </a:t>
            </a:r>
          </a:p>
          <a:p>
            <a:endParaRPr lang="it-IT" sz="7200" dirty="0" smtClean="0"/>
          </a:p>
          <a:p>
            <a:r>
              <a:rPr lang="it-IT" sz="7200" dirty="0" smtClean="0"/>
              <a:t>Gli </a:t>
            </a:r>
            <a:r>
              <a:rPr lang="it-IT" sz="7200" dirty="0"/>
              <a:t>studi </a:t>
            </a:r>
            <a:r>
              <a:rPr lang="it-IT" sz="7200" dirty="0" err="1" smtClean="0"/>
              <a:t>farmacoepidemiologici</a:t>
            </a:r>
            <a:r>
              <a:rPr lang="it-IT" sz="7200" dirty="0" smtClean="0"/>
              <a:t>. Appropriatezza </a:t>
            </a:r>
            <a:r>
              <a:rPr lang="it-IT" sz="7200" dirty="0"/>
              <a:t>terapeutica e impatto </a:t>
            </a:r>
            <a:r>
              <a:rPr lang="it-IT" sz="7200" dirty="0" smtClean="0"/>
              <a:t>economico. Aderenza </a:t>
            </a:r>
            <a:r>
              <a:rPr lang="it-IT" sz="7200" dirty="0"/>
              <a:t>al trattamento e ruolo del farmacista. </a:t>
            </a:r>
            <a:endParaRPr lang="it-IT" sz="7200" dirty="0" smtClean="0"/>
          </a:p>
          <a:p>
            <a:endParaRPr lang="it-IT" sz="7200" dirty="0"/>
          </a:p>
          <a:p>
            <a:r>
              <a:rPr lang="it-IT" sz="7200" dirty="0"/>
              <a:t>La </a:t>
            </a:r>
            <a:r>
              <a:rPr lang="it-IT" sz="7200" b="1" dirty="0"/>
              <a:t>farmacovigilanza</a:t>
            </a:r>
            <a:r>
              <a:rPr lang="it-IT" sz="7200" dirty="0"/>
              <a:t>. </a:t>
            </a:r>
            <a:r>
              <a:rPr lang="it-IT" sz="7200" dirty="0" smtClean="0"/>
              <a:t>La </a:t>
            </a:r>
            <a:r>
              <a:rPr lang="it-IT" sz="7200" dirty="0" err="1"/>
              <a:t>politerapia</a:t>
            </a:r>
            <a:r>
              <a:rPr lang="it-IT" sz="7200" dirty="0"/>
              <a:t> nelle patologie croniche, le interazioni farmacologiche e le ADR.  </a:t>
            </a:r>
            <a:endParaRPr lang="it-IT" sz="7200" dirty="0" smtClean="0"/>
          </a:p>
          <a:p>
            <a:pPr marL="0" indent="0">
              <a:buNone/>
            </a:pPr>
            <a:endParaRPr lang="it-IT" sz="7200" dirty="0"/>
          </a:p>
          <a:p>
            <a:r>
              <a:rPr lang="it-IT" sz="7200" dirty="0"/>
              <a:t>Principi di </a:t>
            </a:r>
            <a:r>
              <a:rPr lang="it-IT" sz="7200" b="1" dirty="0" err="1" smtClean="0"/>
              <a:t>farmacoeconomia</a:t>
            </a:r>
            <a:r>
              <a:rPr lang="it-IT" sz="7200" dirty="0" smtClean="0"/>
              <a:t>. Analisi </a:t>
            </a:r>
            <a:r>
              <a:rPr lang="it-IT" sz="7200" dirty="0"/>
              <a:t>dei costi e degli esiti di una terapia farmacologica.</a:t>
            </a:r>
          </a:p>
          <a:p>
            <a:pPr marL="0" indent="0">
              <a:buNone/>
            </a:pPr>
            <a:r>
              <a:rPr lang="it-IT" sz="7200" dirty="0" smtClean="0"/>
              <a:t>    Il </a:t>
            </a:r>
            <a:r>
              <a:rPr lang="it-IT" sz="7200" dirty="0"/>
              <a:t>rapporto di costo - efficacia di un trattamento </a:t>
            </a:r>
            <a:r>
              <a:rPr lang="it-IT" sz="7200" dirty="0" smtClean="0"/>
              <a:t>farmacologico. </a:t>
            </a:r>
          </a:p>
          <a:p>
            <a:pPr marL="0" indent="0">
              <a:buNone/>
            </a:pPr>
            <a:endParaRPr lang="it-IT" sz="7200" b="1" dirty="0"/>
          </a:p>
          <a:p>
            <a:r>
              <a:rPr lang="it-IT" sz="7200" b="1" dirty="0" err="1" smtClean="0"/>
              <a:t>Farmacoepidemiologia</a:t>
            </a:r>
            <a:r>
              <a:rPr lang="it-IT" sz="7200" b="1" dirty="0" smtClean="0"/>
              <a:t> </a:t>
            </a:r>
            <a:r>
              <a:rPr lang="it-IT" sz="7200" b="1" dirty="0"/>
              <a:t>e </a:t>
            </a:r>
            <a:r>
              <a:rPr lang="it-IT" sz="7200" b="1" dirty="0" err="1"/>
              <a:t>farmacoutilizzazione</a:t>
            </a:r>
            <a:r>
              <a:rPr lang="it-IT" sz="7200" dirty="0"/>
              <a:t>. </a:t>
            </a:r>
            <a:r>
              <a:rPr lang="it-IT" sz="7200" dirty="0" smtClean="0"/>
              <a:t>Come </a:t>
            </a:r>
            <a:r>
              <a:rPr lang="it-IT" sz="7200" dirty="0"/>
              <a:t>leggere e interpretare i dati di prescrizione.</a:t>
            </a:r>
          </a:p>
          <a:p>
            <a:pPr marL="0" indent="0">
              <a:buNone/>
            </a:pPr>
            <a:r>
              <a:rPr lang="it-IT" sz="7200" dirty="0" smtClean="0"/>
              <a:t>    Le </a:t>
            </a:r>
            <a:r>
              <a:rPr lang="it-IT" sz="7200" dirty="0"/>
              <a:t>DDD. Spesa e consumi. </a:t>
            </a:r>
            <a:r>
              <a:rPr lang="it-IT" sz="7200" dirty="0" smtClean="0"/>
              <a:t>Rapporto </a:t>
            </a:r>
            <a:r>
              <a:rPr lang="it-IT" sz="7200" dirty="0"/>
              <a:t>Nazionale sull’uso dei farmaci in Italia.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reccia destra 5">
            <a:extLst>
              <a:ext uri="{FF2B5EF4-FFF2-40B4-BE49-F238E27FC236}">
                <a16:creationId xmlns:a16="http://schemas.microsoft.com/office/drawing/2014/main" id="{10C05BA8-B1D4-A143-99E1-034AB95A91C9}"/>
              </a:ext>
            </a:extLst>
          </p:cNvPr>
          <p:cNvSpPr/>
          <p:nvPr/>
        </p:nvSpPr>
        <p:spPr>
          <a:xfrm>
            <a:off x="212023" y="1896943"/>
            <a:ext cx="473777" cy="254000"/>
          </a:xfrm>
          <a:prstGeom prst="rightArrow">
            <a:avLst>
              <a:gd name="adj1" fmla="val 42421"/>
              <a:gd name="adj2" fmla="val 50000"/>
            </a:avLst>
          </a:prstGeom>
          <a:solidFill>
            <a:srgbClr val="009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8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4389121"/>
            <a:ext cx="10820400" cy="1819300"/>
          </a:xfrm>
        </p:spPr>
        <p:txBody>
          <a:bodyPr>
            <a:noAutofit/>
          </a:bodyPr>
          <a:lstStyle/>
          <a:p>
            <a:r>
              <a:rPr lang="it-IT" sz="2800" dirty="0" smtClean="0"/>
              <a:t>Per informazioni, approfondimenti:</a:t>
            </a:r>
            <a:endParaRPr lang="it-IT" sz="2800" dirty="0"/>
          </a:p>
          <a:p>
            <a:r>
              <a:rPr lang="it-IT" sz="2800" dirty="0" smtClean="0"/>
              <a:t>email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STEFANO.PALCIC@units.it</a:t>
            </a:r>
            <a:endParaRPr lang="it-IT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0403995978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39015" y="1607419"/>
            <a:ext cx="1124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Al laureato in Farmacia e CTF sono richieste sempre di più tali conoscenze nei vari sbocchi professionali </a:t>
            </a:r>
          </a:p>
          <a:p>
            <a:r>
              <a:rPr lang="it-IT" sz="2400" dirty="0" smtClean="0"/>
              <a:t>(es. aderenza </a:t>
            </a:r>
            <a:r>
              <a:rPr lang="it-IT" sz="2400" dirty="0" smtClean="0">
                <a:sym typeface="Wingdings" panose="05000000000000000000" pitchFamily="2" charset="2"/>
              </a:rPr>
              <a:t> farmacia dei servizi; </a:t>
            </a:r>
          </a:p>
          <a:p>
            <a:r>
              <a:rPr lang="it-IT" sz="2400" dirty="0" smtClean="0">
                <a:sym typeface="Wingdings" panose="05000000000000000000" pitchFamily="2" charset="2"/>
              </a:rPr>
              <a:t>studi</a:t>
            </a:r>
            <a:r>
              <a:rPr lang="it-IT" sz="2400" smtClean="0">
                <a:sym typeface="Wingdings" panose="05000000000000000000" pitchFamily="2" charset="2"/>
              </a:rPr>
              <a:t>, dossier </a:t>
            </a:r>
            <a:r>
              <a:rPr lang="it-IT" sz="2400" dirty="0" smtClean="0">
                <a:sym typeface="Wingdings" panose="05000000000000000000" pitchFamily="2" charset="2"/>
              </a:rPr>
              <a:t> industria; </a:t>
            </a:r>
          </a:p>
          <a:p>
            <a:r>
              <a:rPr lang="it-IT" sz="2400" dirty="0" smtClean="0">
                <a:sym typeface="Wingdings" panose="05000000000000000000" pitchFamily="2" charset="2"/>
              </a:rPr>
              <a:t>appropriatezza, </a:t>
            </a:r>
            <a:r>
              <a:rPr lang="it-IT" sz="2400" dirty="0" err="1" smtClean="0">
                <a:sym typeface="Wingdings" panose="05000000000000000000" pitchFamily="2" charset="2"/>
              </a:rPr>
              <a:t>farmacoepidemiologia</a:t>
            </a:r>
            <a:r>
              <a:rPr lang="it-IT" sz="2400" dirty="0" smtClean="0">
                <a:sym typeface="Wingdings" panose="05000000000000000000" pitchFamily="2" charset="2"/>
              </a:rPr>
              <a:t>  istituzioni, ospedali e Aziende Sanitarie SSN)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6350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>
            <a:normAutofit/>
          </a:bodyPr>
          <a:lstStyle/>
          <a:p>
            <a:r>
              <a:rPr lang="it-IT" sz="3200" dirty="0" smtClean="0"/>
              <a:t>Di cosa parleremo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414915"/>
            <a:ext cx="11259152" cy="4091502"/>
          </a:xfrm>
        </p:spPr>
        <p:txBody>
          <a:bodyPr>
            <a:normAutofit fontScale="25000" lnSpcReduction="20000"/>
          </a:bodyPr>
          <a:lstStyle/>
          <a:p>
            <a:r>
              <a:rPr lang="it-IT" sz="7200" dirty="0">
                <a:solidFill>
                  <a:srgbClr val="0070C0"/>
                </a:solidFill>
              </a:rPr>
              <a:t>L’AIFA e il processo di valutazione dei </a:t>
            </a:r>
            <a:r>
              <a:rPr lang="it-IT" sz="7200" dirty="0" smtClean="0">
                <a:solidFill>
                  <a:srgbClr val="0070C0"/>
                </a:solidFill>
              </a:rPr>
              <a:t>farmaci</a:t>
            </a:r>
            <a:r>
              <a:rPr lang="it-IT" sz="7200" dirty="0">
                <a:solidFill>
                  <a:srgbClr val="0070C0"/>
                </a:solidFill>
              </a:rPr>
              <a:t>.</a:t>
            </a:r>
            <a:r>
              <a:rPr lang="it-IT" sz="7200" dirty="0" smtClean="0">
                <a:solidFill>
                  <a:srgbClr val="0070C0"/>
                </a:solidFill>
              </a:rPr>
              <a:t> L’</a:t>
            </a:r>
            <a:r>
              <a:rPr lang="it-IT" sz="7200" dirty="0" err="1" smtClean="0">
                <a:solidFill>
                  <a:srgbClr val="0070C0"/>
                </a:solidFill>
              </a:rPr>
              <a:t>Health</a:t>
            </a:r>
            <a:r>
              <a:rPr lang="it-IT" sz="7200" dirty="0" smtClean="0">
                <a:solidFill>
                  <a:srgbClr val="0070C0"/>
                </a:solidFill>
              </a:rPr>
              <a:t> </a:t>
            </a:r>
            <a:r>
              <a:rPr lang="it-IT" sz="7200" dirty="0">
                <a:solidFill>
                  <a:srgbClr val="0070C0"/>
                </a:solidFill>
              </a:rPr>
              <a:t>Technology </a:t>
            </a:r>
            <a:r>
              <a:rPr lang="it-IT" sz="7200" dirty="0" err="1">
                <a:solidFill>
                  <a:srgbClr val="0070C0"/>
                </a:solidFill>
              </a:rPr>
              <a:t>Assessment</a:t>
            </a:r>
            <a:r>
              <a:rPr lang="it-IT" sz="7200" dirty="0">
                <a:solidFill>
                  <a:srgbClr val="0070C0"/>
                </a:solidFill>
              </a:rPr>
              <a:t> e la sua integrazione nel processo </a:t>
            </a:r>
            <a:r>
              <a:rPr lang="it-IT" sz="7200" dirty="0" err="1">
                <a:solidFill>
                  <a:srgbClr val="0070C0"/>
                </a:solidFill>
              </a:rPr>
              <a:t>regolatorio</a:t>
            </a:r>
            <a:r>
              <a:rPr lang="it-IT" sz="7200" dirty="0" smtClean="0">
                <a:solidFill>
                  <a:srgbClr val="0070C0"/>
                </a:solidFill>
              </a:rPr>
              <a:t>.</a:t>
            </a:r>
            <a:endParaRPr lang="it-IT" sz="7200" dirty="0">
              <a:solidFill>
                <a:srgbClr val="0070C0"/>
              </a:solidFill>
            </a:endParaRPr>
          </a:p>
          <a:p>
            <a:r>
              <a:rPr lang="it-IT" sz="7200" b="1" dirty="0"/>
              <a:t>Studi osservazionali e sperimentali</a:t>
            </a:r>
            <a:r>
              <a:rPr lang="it-IT" sz="7200" dirty="0"/>
              <a:t>: nozioni di base per leggere uno studio clinico. </a:t>
            </a:r>
            <a:r>
              <a:rPr lang="it-IT" sz="7200" dirty="0" smtClean="0"/>
              <a:t>Piramide </a:t>
            </a:r>
            <a:r>
              <a:rPr lang="it-IT" sz="7200" dirty="0"/>
              <a:t>delle </a:t>
            </a:r>
            <a:r>
              <a:rPr lang="it-IT" sz="7200" dirty="0" smtClean="0"/>
              <a:t>evidenze.</a:t>
            </a:r>
            <a:r>
              <a:rPr lang="it-IT" sz="7200" dirty="0"/>
              <a:t> </a:t>
            </a:r>
            <a:r>
              <a:rPr lang="it-IT" sz="7200" dirty="0" smtClean="0"/>
              <a:t>La valutazione di efficacia dei farmaci: significato di </a:t>
            </a:r>
            <a:r>
              <a:rPr lang="it-IT" sz="7200" dirty="0" err="1" smtClean="0"/>
              <a:t>efficacy</a:t>
            </a:r>
            <a:r>
              <a:rPr lang="it-IT" sz="7200" dirty="0" smtClean="0"/>
              <a:t> e di </a:t>
            </a:r>
            <a:r>
              <a:rPr lang="it-IT" sz="7200" dirty="0" err="1" smtClean="0"/>
              <a:t>effectiveness</a:t>
            </a:r>
            <a:r>
              <a:rPr lang="it-IT" sz="7200" dirty="0" smtClean="0"/>
              <a:t>. Esempi di valutazione di studi sui farmaci e ruolo farmacista ospedaliero. </a:t>
            </a:r>
          </a:p>
          <a:p>
            <a:endParaRPr lang="it-IT" sz="7200" dirty="0" smtClean="0"/>
          </a:p>
          <a:p>
            <a:r>
              <a:rPr lang="it-IT" sz="7200" dirty="0" smtClean="0"/>
              <a:t>Gli </a:t>
            </a:r>
            <a:r>
              <a:rPr lang="it-IT" sz="7200" dirty="0"/>
              <a:t>studi </a:t>
            </a:r>
            <a:r>
              <a:rPr lang="it-IT" sz="7200" dirty="0" err="1" smtClean="0"/>
              <a:t>farmacoepidemiologici</a:t>
            </a:r>
            <a:r>
              <a:rPr lang="it-IT" sz="7200" dirty="0" smtClean="0"/>
              <a:t>. Appropriatezza </a:t>
            </a:r>
            <a:r>
              <a:rPr lang="it-IT" sz="7200" dirty="0"/>
              <a:t>terapeutica e impatto </a:t>
            </a:r>
            <a:r>
              <a:rPr lang="it-IT" sz="7200" dirty="0" smtClean="0"/>
              <a:t>economico. Aderenza </a:t>
            </a:r>
            <a:r>
              <a:rPr lang="it-IT" sz="7200" dirty="0"/>
              <a:t>al trattamento e ruolo del farmacista. </a:t>
            </a:r>
            <a:endParaRPr lang="it-IT" sz="7200" dirty="0" smtClean="0"/>
          </a:p>
          <a:p>
            <a:endParaRPr lang="it-IT" sz="7200" dirty="0"/>
          </a:p>
          <a:p>
            <a:r>
              <a:rPr lang="it-IT" sz="7200" dirty="0"/>
              <a:t>La </a:t>
            </a:r>
            <a:r>
              <a:rPr lang="it-IT" sz="7200" b="1" dirty="0"/>
              <a:t>farmacovigilanza</a:t>
            </a:r>
            <a:r>
              <a:rPr lang="it-IT" sz="7200" dirty="0"/>
              <a:t>. </a:t>
            </a:r>
            <a:r>
              <a:rPr lang="it-IT" sz="7200" dirty="0" smtClean="0"/>
              <a:t>La </a:t>
            </a:r>
            <a:r>
              <a:rPr lang="it-IT" sz="7200" dirty="0" err="1"/>
              <a:t>politerapia</a:t>
            </a:r>
            <a:r>
              <a:rPr lang="it-IT" sz="7200" dirty="0"/>
              <a:t> nelle patologie croniche, le interazioni farmacologiche e le ADR.  </a:t>
            </a:r>
            <a:endParaRPr lang="it-IT" sz="7200" dirty="0" smtClean="0"/>
          </a:p>
          <a:p>
            <a:pPr marL="0" indent="0">
              <a:buNone/>
            </a:pPr>
            <a:endParaRPr lang="it-IT" sz="7200" dirty="0"/>
          </a:p>
          <a:p>
            <a:r>
              <a:rPr lang="it-IT" sz="7200" dirty="0"/>
              <a:t>Principi di </a:t>
            </a:r>
            <a:r>
              <a:rPr lang="it-IT" sz="7200" b="1" dirty="0" err="1" smtClean="0"/>
              <a:t>farmacoeconomia</a:t>
            </a:r>
            <a:r>
              <a:rPr lang="it-IT" sz="7200" dirty="0" smtClean="0"/>
              <a:t>. Analisi </a:t>
            </a:r>
            <a:r>
              <a:rPr lang="it-IT" sz="7200" dirty="0"/>
              <a:t>dei costi e degli esiti di una terapia farmacologica.</a:t>
            </a:r>
          </a:p>
          <a:p>
            <a:pPr marL="0" indent="0">
              <a:buNone/>
            </a:pPr>
            <a:r>
              <a:rPr lang="it-IT" sz="7200" dirty="0" smtClean="0"/>
              <a:t>    Il </a:t>
            </a:r>
            <a:r>
              <a:rPr lang="it-IT" sz="7200" dirty="0"/>
              <a:t>rapporto di costo - efficacia di un trattamento </a:t>
            </a:r>
            <a:r>
              <a:rPr lang="it-IT" sz="7200" dirty="0" smtClean="0"/>
              <a:t>farmacologico. </a:t>
            </a:r>
          </a:p>
          <a:p>
            <a:pPr marL="0" indent="0">
              <a:buNone/>
            </a:pPr>
            <a:endParaRPr lang="it-IT" sz="7200" b="1" dirty="0"/>
          </a:p>
          <a:p>
            <a:r>
              <a:rPr lang="it-IT" sz="7200" b="1" dirty="0" err="1" smtClean="0"/>
              <a:t>Farmacoepidemiologia</a:t>
            </a:r>
            <a:r>
              <a:rPr lang="it-IT" sz="7200" b="1" dirty="0" smtClean="0"/>
              <a:t> </a:t>
            </a:r>
            <a:r>
              <a:rPr lang="it-IT" sz="7200" b="1" dirty="0"/>
              <a:t>e </a:t>
            </a:r>
            <a:r>
              <a:rPr lang="it-IT" sz="7200" b="1" dirty="0" err="1"/>
              <a:t>farmacoutilizzazione</a:t>
            </a:r>
            <a:r>
              <a:rPr lang="it-IT" sz="7200" dirty="0"/>
              <a:t>. </a:t>
            </a:r>
            <a:r>
              <a:rPr lang="it-IT" sz="7200" dirty="0" smtClean="0"/>
              <a:t>Come </a:t>
            </a:r>
            <a:r>
              <a:rPr lang="it-IT" sz="7200" dirty="0"/>
              <a:t>leggere e interpretare i dati di prescrizione.</a:t>
            </a:r>
          </a:p>
          <a:p>
            <a:pPr marL="0" indent="0">
              <a:buNone/>
            </a:pPr>
            <a:r>
              <a:rPr lang="it-IT" sz="7200" dirty="0" smtClean="0"/>
              <a:t>    Le </a:t>
            </a:r>
            <a:r>
              <a:rPr lang="it-IT" sz="7200" dirty="0"/>
              <a:t>DDD. Spesa e consumi. </a:t>
            </a:r>
            <a:r>
              <a:rPr lang="it-IT" sz="7200" dirty="0" smtClean="0"/>
              <a:t>Rapporto </a:t>
            </a:r>
            <a:r>
              <a:rPr lang="it-IT" sz="7200" dirty="0"/>
              <a:t>Nazionale sull’uso dei farmaci in Italia.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Freccia destra 5">
            <a:extLst>
              <a:ext uri="{FF2B5EF4-FFF2-40B4-BE49-F238E27FC236}">
                <a16:creationId xmlns:a16="http://schemas.microsoft.com/office/drawing/2014/main" id="{10C05BA8-B1D4-A143-99E1-034AB95A91C9}"/>
              </a:ext>
            </a:extLst>
          </p:cNvPr>
          <p:cNvSpPr/>
          <p:nvPr/>
        </p:nvSpPr>
        <p:spPr>
          <a:xfrm>
            <a:off x="212023" y="1414915"/>
            <a:ext cx="473777" cy="254000"/>
          </a:xfrm>
          <a:prstGeom prst="rightArrow">
            <a:avLst>
              <a:gd name="adj1" fmla="val 42421"/>
              <a:gd name="adj2" fmla="val 50000"/>
            </a:avLst>
          </a:prstGeom>
          <a:solidFill>
            <a:srgbClr val="0096FF"/>
          </a:solidFill>
          <a:ln>
            <a:solidFill>
              <a:srgbClr val="009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5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ttangolo 6">
            <a:extLst>
              <a:ext uri="{FF2B5EF4-FFF2-40B4-BE49-F238E27FC236}">
                <a16:creationId xmlns:a16="http://schemas.microsoft.com/office/drawing/2014/main" id="{ADD3F4B9-F4CB-2048-BDBE-40565BFA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3" y="1824851"/>
            <a:ext cx="110991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dirty="0">
                <a:latin typeface="+mn-lt"/>
              </a:rPr>
              <a:t>L’ </a:t>
            </a:r>
            <a:r>
              <a:rPr lang="it-IT" altLang="it-IT" u="sng" dirty="0">
                <a:latin typeface="+mn-lt"/>
              </a:rPr>
              <a:t>autorizzazione all’immissione in commercio</a:t>
            </a:r>
            <a:r>
              <a:rPr lang="it-IT" altLang="it-IT" dirty="0">
                <a:latin typeface="+mn-lt"/>
              </a:rPr>
              <a:t> dei medicinali può avvenire</a:t>
            </a:r>
          </a:p>
          <a:p>
            <a:pPr eaLnBrk="1" hangingPunct="1"/>
            <a:r>
              <a:rPr lang="it-IT" altLang="it-IT" dirty="0">
                <a:latin typeface="+mn-lt"/>
              </a:rPr>
              <a:t>tramite</a:t>
            </a:r>
            <a:r>
              <a:rPr lang="it-IT" altLang="it-IT" dirty="0" smtClean="0">
                <a:latin typeface="+mn-lt"/>
              </a:rPr>
              <a:t>:</a:t>
            </a:r>
          </a:p>
          <a:p>
            <a:pPr eaLnBrk="1" hangingPunct="1"/>
            <a:endParaRPr lang="it-IT" altLang="it-IT" dirty="0">
              <a:latin typeface="+mn-lt"/>
            </a:endParaRP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altLang="it-IT" dirty="0">
                <a:latin typeface="+mn-lt"/>
              </a:rPr>
              <a:t>PROCEDURA CENTRALIZZATA </a:t>
            </a:r>
            <a:r>
              <a:rPr lang="it-IT" altLang="it-IT" sz="1600" dirty="0">
                <a:latin typeface="+mn-lt"/>
              </a:rPr>
              <a:t>(che coinvolge tutti i paesi membri dell’Unione Europea)</a:t>
            </a:r>
            <a:r>
              <a:rPr lang="it-IT" altLang="it-IT" dirty="0">
                <a:latin typeface="+mn-lt"/>
              </a:rPr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altLang="it-IT" dirty="0">
                <a:latin typeface="+mn-lt"/>
              </a:rPr>
              <a:t>PROCEDURA DI MUTUO RICONOSCIMENTO;</a:t>
            </a:r>
            <a:endParaRPr lang="it-IT" altLang="it-IT" sz="1600" dirty="0">
              <a:latin typeface="+mn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altLang="it-IT" dirty="0">
                <a:latin typeface="+mn-lt"/>
              </a:rPr>
              <a:t>PROCEDURA DECENTRATA</a:t>
            </a:r>
            <a:r>
              <a:rPr lang="it-IT" altLang="it-IT" sz="1600" dirty="0">
                <a:latin typeface="+mn-lt"/>
              </a:rPr>
              <a:t> </a:t>
            </a:r>
            <a:r>
              <a:rPr lang="it-IT" altLang="it-IT" sz="1600" dirty="0"/>
              <a:t>(</a:t>
            </a:r>
            <a:r>
              <a:rPr lang="it-IT" altLang="it-IT" sz="1600" dirty="0">
                <a:latin typeface="+mn-lt"/>
              </a:rPr>
              <a:t>che coinvolge solo una parte dei paesi membri dell’UE);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it-IT" altLang="it-IT" dirty="0">
                <a:latin typeface="+mn-lt"/>
              </a:rPr>
              <a:t>PROCEDURA NAZIONALE.</a:t>
            </a:r>
          </a:p>
        </p:txBody>
      </p:sp>
      <p:sp>
        <p:nvSpPr>
          <p:cNvPr id="61442" name="Rettangolo 7">
            <a:extLst>
              <a:ext uri="{FF2B5EF4-FFF2-40B4-BE49-F238E27FC236}">
                <a16:creationId xmlns:a16="http://schemas.microsoft.com/office/drawing/2014/main" id="{A98A2E0D-660B-B44A-A0F8-380AD8C9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88" y="322344"/>
            <a:ext cx="5073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sz="2800" dirty="0">
                <a:latin typeface="+mn-lt"/>
              </a:rPr>
              <a:t>IL PROCESSO REGOLATORIO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F97D1BD-82E3-D54E-AE0A-48D9F40138B3}"/>
              </a:ext>
            </a:extLst>
          </p:cNvPr>
          <p:cNvGrpSpPr/>
          <p:nvPr/>
        </p:nvGrpSpPr>
        <p:grpSpPr>
          <a:xfrm>
            <a:off x="1083011" y="3952068"/>
            <a:ext cx="10025977" cy="2806955"/>
            <a:chOff x="1083011" y="3952068"/>
            <a:chExt cx="10025977" cy="2806955"/>
          </a:xfrm>
        </p:grpSpPr>
        <p:sp>
          <p:nvSpPr>
            <p:cNvPr id="3" name="Rettangolo con angoli arrotondati 2">
              <a:extLst>
                <a:ext uri="{FF2B5EF4-FFF2-40B4-BE49-F238E27FC236}">
                  <a16:creationId xmlns:a16="http://schemas.microsoft.com/office/drawing/2014/main" id="{6DB91D27-D394-7544-B4CF-E430A6DBB362}"/>
                </a:ext>
              </a:extLst>
            </p:cNvPr>
            <p:cNvSpPr/>
            <p:nvPr/>
          </p:nvSpPr>
          <p:spPr>
            <a:xfrm>
              <a:off x="1083011" y="3952068"/>
              <a:ext cx="10025977" cy="28069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61443" name="Rettangolo 8">
              <a:extLst>
                <a:ext uri="{FF2B5EF4-FFF2-40B4-BE49-F238E27FC236}">
                  <a16:creationId xmlns:a16="http://schemas.microsoft.com/office/drawing/2014/main" id="{D478C5D6-86A3-1044-938C-A9A9DFF74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495" y="4132257"/>
              <a:ext cx="7823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it-IT" altLang="it-IT" dirty="0">
                  <a:latin typeface="+mn-lt"/>
                </a:rPr>
                <a:t>Livello europeo: </a:t>
              </a:r>
              <a:r>
                <a:rPr lang="it-IT" altLang="it-IT" sz="2000" b="1" dirty="0">
                  <a:latin typeface="+mn-lt"/>
                </a:rPr>
                <a:t>EUROPEAN MEDICINES AGENCY (EMA)</a:t>
              </a:r>
            </a:p>
          </p:txBody>
        </p:sp>
        <p:sp>
          <p:nvSpPr>
            <p:cNvPr id="61444" name="Rettangolo 10">
              <a:extLst>
                <a:ext uri="{FF2B5EF4-FFF2-40B4-BE49-F238E27FC236}">
                  <a16:creationId xmlns:a16="http://schemas.microsoft.com/office/drawing/2014/main" id="{8D06150D-C8C7-EC48-ACE6-D50FACC95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131" y="4697851"/>
              <a:ext cx="984373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it-IT" altLang="it-IT" sz="1600" dirty="0">
                  <a:latin typeface="+mn-lt"/>
                </a:rPr>
                <a:t>Nel caso della </a:t>
              </a:r>
              <a:r>
                <a:rPr lang="it-IT" altLang="it-IT" sz="1600" u="sng" dirty="0">
                  <a:latin typeface="+mn-lt"/>
                </a:rPr>
                <a:t>procedura centralizzata </a:t>
              </a:r>
              <a:r>
                <a:rPr lang="it-IT" altLang="it-IT" sz="1600" dirty="0">
                  <a:latin typeface="+mn-lt"/>
                </a:rPr>
                <a:t>le aziende farmaceutiche presentano all’EMA un’unica richiesta di introduzione in commercio valida per tutti i paesi dell’UE.</a:t>
              </a:r>
            </a:p>
            <a:p>
              <a:pPr algn="ctr" eaLnBrk="1" hangingPunct="1"/>
              <a:r>
                <a:rPr lang="it-IT" altLang="it-IT" sz="2200" dirty="0">
                  <a:latin typeface="+mn-lt"/>
                </a:rPr>
                <a:t>↓</a:t>
              </a:r>
            </a:p>
            <a:p>
              <a:pPr algn="ctr" eaLnBrk="1" hangingPunct="1"/>
              <a:r>
                <a:rPr lang="it-IT" altLang="it-IT" sz="1600" dirty="0">
                  <a:latin typeface="+mn-lt"/>
                </a:rPr>
                <a:t>Tale autorizzazione viene rilasciata con decisione della Commissione Europea,</a:t>
              </a:r>
            </a:p>
            <a:p>
              <a:pPr algn="ctr" eaLnBrk="1" hangingPunct="1"/>
              <a:r>
                <a:rPr lang="it-IT" altLang="it-IT" sz="1600" dirty="0">
                  <a:latin typeface="+mn-lt"/>
                </a:rPr>
                <a:t>sulla base di una valutazione scientifica relative a </a:t>
              </a:r>
              <a:r>
                <a:rPr lang="it-IT" altLang="it-IT" sz="1600" u="sng" dirty="0">
                  <a:latin typeface="+mn-lt"/>
                </a:rPr>
                <a:t>qualità, </a:t>
              </a:r>
              <a:r>
                <a:rPr lang="it-IT" altLang="it-IT" sz="1600" b="1" u="sng" dirty="0">
                  <a:latin typeface="+mn-lt"/>
                </a:rPr>
                <a:t>sicurezza ed efficacia</a:t>
              </a:r>
              <a:r>
                <a:rPr lang="it-IT" altLang="it-IT" sz="1600" b="1" dirty="0">
                  <a:latin typeface="+mn-lt"/>
                </a:rPr>
                <a:t> </a:t>
              </a:r>
              <a:r>
                <a:rPr lang="it-IT" altLang="it-IT" sz="1600" dirty="0">
                  <a:latin typeface="+mn-lt"/>
                </a:rPr>
                <a:t>da parte del Comitato per i medicinali per uso umano </a:t>
              </a:r>
            </a:p>
            <a:p>
              <a:pPr algn="ctr" eaLnBrk="1" hangingPunct="1"/>
              <a:r>
                <a:rPr lang="it-IT" altLang="it-IT" sz="1600" dirty="0">
                  <a:latin typeface="+mn-lt"/>
                </a:rPr>
                <a:t>(</a:t>
              </a:r>
              <a:r>
                <a:rPr lang="it-IT" altLang="it-IT" sz="1600" i="1" dirty="0">
                  <a:latin typeface="+mn-lt"/>
                </a:rPr>
                <a:t>CHMP, </a:t>
              </a:r>
              <a:r>
                <a:rPr lang="it-IT" altLang="it-IT" sz="1600" i="1" dirty="0" err="1">
                  <a:latin typeface="+mn-lt"/>
                </a:rPr>
                <a:t>Committee</a:t>
              </a:r>
              <a:r>
                <a:rPr lang="it-IT" altLang="it-IT" sz="1600" i="1" dirty="0">
                  <a:latin typeface="+mn-lt"/>
                </a:rPr>
                <a:t> for </a:t>
              </a:r>
              <a:r>
                <a:rPr lang="it-IT" altLang="it-IT" sz="1600" i="1" dirty="0" err="1">
                  <a:latin typeface="+mn-lt"/>
                </a:rPr>
                <a:t>Medicinal</a:t>
              </a:r>
              <a:r>
                <a:rPr lang="it-IT" altLang="it-IT" sz="1600" i="1" dirty="0">
                  <a:latin typeface="+mn-lt"/>
                </a:rPr>
                <a:t> </a:t>
              </a:r>
              <a:r>
                <a:rPr lang="it-IT" altLang="it-IT" sz="1600" i="1" dirty="0" err="1">
                  <a:latin typeface="+mn-lt"/>
                </a:rPr>
                <a:t>Products</a:t>
              </a:r>
              <a:r>
                <a:rPr lang="it-IT" altLang="it-IT" sz="1600" i="1" dirty="0">
                  <a:latin typeface="+mn-lt"/>
                </a:rPr>
                <a:t> for Human us</a:t>
              </a:r>
              <a:r>
                <a:rPr lang="it-IT" altLang="it-IT" sz="1600" dirty="0">
                  <a:latin typeface="+mn-lt"/>
                </a:rPr>
                <a:t>e).</a:t>
              </a:r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0602C8-54CC-B149-A0B1-07FE0CDBF5C0}"/>
              </a:ext>
            </a:extLst>
          </p:cNvPr>
          <p:cNvSpPr txBox="1"/>
          <p:nvPr/>
        </p:nvSpPr>
        <p:spPr>
          <a:xfrm>
            <a:off x="2685448" y="1091799"/>
            <a:ext cx="950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it-IT" sz="1600" dirty="0"/>
              <a:t>L’autorizzazione all’immissione in commercio (AIC) e la negoziazione del prezzo di un medicinale per uso umano seguono un processo ben definito che coinvolge diversi organismi. </a:t>
            </a:r>
          </a:p>
        </p:txBody>
      </p:sp>
      <p:pic>
        <p:nvPicPr>
          <p:cNvPr id="36866" name="Picture 2" descr="European Medicines Agency |">
            <a:extLst>
              <a:ext uri="{FF2B5EF4-FFF2-40B4-BE49-F238E27FC236}">
                <a16:creationId xmlns:a16="http://schemas.microsoft.com/office/drawing/2014/main" id="{5CBD45D9-7FA7-6748-8466-797FA5D2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1349" y="4046279"/>
            <a:ext cx="2843660" cy="5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28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ttangolo 1">
            <a:extLst>
              <a:ext uri="{FF2B5EF4-FFF2-40B4-BE49-F238E27FC236}">
                <a16:creationId xmlns:a16="http://schemas.microsoft.com/office/drawing/2014/main" id="{58052C62-AAE7-A846-B22E-78DC65F9C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995" y="2362358"/>
            <a:ext cx="917790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b="1" dirty="0" smtClean="0">
                <a:latin typeface="+mn-lt"/>
              </a:rPr>
              <a:t>Fino al 2024 </a:t>
            </a:r>
            <a:r>
              <a:rPr lang="it-IT" altLang="it-IT" dirty="0" smtClean="0">
                <a:latin typeface="+mn-lt"/>
              </a:rPr>
              <a:t>l’AIFA </a:t>
            </a:r>
            <a:r>
              <a:rPr lang="it-IT" altLang="it-IT" dirty="0">
                <a:latin typeface="+mn-lt"/>
              </a:rPr>
              <a:t>si </a:t>
            </a:r>
            <a:r>
              <a:rPr lang="it-IT" altLang="it-IT" dirty="0" smtClean="0">
                <a:latin typeface="+mn-lt"/>
              </a:rPr>
              <a:t>avvaleva </a:t>
            </a:r>
            <a:r>
              <a:rPr lang="it-IT" altLang="it-IT" dirty="0">
                <a:latin typeface="+mn-lt"/>
              </a:rPr>
              <a:t>principalmente del supporto di due Commissioni consultive e </a:t>
            </a:r>
            <a:r>
              <a:rPr lang="it-IT" altLang="it-IT" dirty="0" smtClean="0">
                <a:latin typeface="+mn-lt"/>
              </a:rPr>
              <a:t>tecnico-scientifiche che nella riforma confluiranno in un’unica commissione:</a:t>
            </a:r>
            <a:endParaRPr lang="it-IT" altLang="it-IT" dirty="0">
              <a:latin typeface="+mn-lt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it-IT" altLang="it-IT" u="sng" dirty="0">
                <a:latin typeface="+mn-lt"/>
              </a:rPr>
              <a:t>la Commissione Tecnico Scientifica (CTS</a:t>
            </a:r>
            <a:r>
              <a:rPr lang="it-IT" altLang="it-IT" dirty="0">
                <a:latin typeface="+mn-lt"/>
              </a:rPr>
              <a:t>)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it-IT" altLang="it-IT" u="sng" dirty="0">
                <a:latin typeface="+mn-lt"/>
              </a:rPr>
              <a:t>il Comitato Prezzi e Rimborso (CPR)</a:t>
            </a:r>
            <a:endParaRPr lang="it-IT" altLang="it-IT" dirty="0">
              <a:latin typeface="+mn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929D55F-55B0-0E4C-B0A3-EE63873700EF}"/>
              </a:ext>
            </a:extLst>
          </p:cNvPr>
          <p:cNvSpPr txBox="1"/>
          <p:nvPr/>
        </p:nvSpPr>
        <p:spPr>
          <a:xfrm>
            <a:off x="1681427" y="4126569"/>
            <a:ext cx="8803037" cy="225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/>
              <a:t>L’iter usuale si compone di 4 </a:t>
            </a:r>
            <a:r>
              <a:rPr lang="it-IT" altLang="it-IT" dirty="0" smtClean="0"/>
              <a:t>fasi che prendono </a:t>
            </a:r>
            <a:r>
              <a:rPr lang="it-IT" altLang="it-IT" dirty="0"/>
              <a:t>avvio dalla ricezione del </a:t>
            </a:r>
            <a:r>
              <a:rPr lang="it-IT" altLang="it-IT" u="sng" dirty="0"/>
              <a:t>dossier proposto dall’azienda </a:t>
            </a:r>
            <a:r>
              <a:rPr lang="it-IT" altLang="it-IT" u="sng" dirty="0" smtClean="0"/>
              <a:t>farmaceutica</a:t>
            </a:r>
            <a:r>
              <a:rPr lang="it-IT" altLang="it-IT" dirty="0" smtClean="0"/>
              <a:t>:</a:t>
            </a:r>
            <a:endParaRPr lang="it-IT" altLang="it-IT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altLang="it-IT" dirty="0"/>
              <a:t>valutazione del Segretariato dell’Ufficio Prezzi e Rimborsi (ora Unità di HTA);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altLang="it-IT" dirty="0"/>
              <a:t>apertura CTS;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altLang="it-IT" dirty="0"/>
              <a:t>eventuale approfondimento CTS;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it-IT" altLang="it-IT" dirty="0"/>
              <a:t>istruttoria CPR</a:t>
            </a:r>
            <a:r>
              <a:rPr lang="it-IT" altLang="it-IT" dirty="0" smtClean="0"/>
              <a:t>.</a:t>
            </a:r>
            <a:endParaRPr lang="it-IT" altLang="it-IT" dirty="0"/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46A690F4-1B54-E747-BD55-310AC64BE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137" y="490535"/>
            <a:ext cx="7372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it-IT" altLang="it-IT" dirty="0">
                <a:latin typeface="+mn-lt"/>
              </a:rPr>
              <a:t>Livello nazionale: </a:t>
            </a:r>
            <a:r>
              <a:rPr lang="it-IT" altLang="it-IT" sz="2000" b="1" dirty="0">
                <a:latin typeface="+mn-lt"/>
              </a:rPr>
              <a:t>AGENZIA ITALIANA DEL FARMACO (AIFA)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7274C1F-593E-CE48-9860-ACAA32818936}"/>
              </a:ext>
            </a:extLst>
          </p:cNvPr>
          <p:cNvSpPr/>
          <p:nvPr/>
        </p:nvSpPr>
        <p:spPr>
          <a:xfrm>
            <a:off x="1609534" y="1290644"/>
            <a:ext cx="8371863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</a:rPr>
              <a:t>Istituita nel 2003, l’AIFA è un organismo di diritto pubblico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kern="0" dirty="0">
                <a:solidFill>
                  <a:srgbClr val="000000"/>
                </a:solidFill>
              </a:rPr>
              <a:t>che </a:t>
            </a:r>
            <a:r>
              <a:rPr lang="it-IT" kern="0" dirty="0" smtClean="0">
                <a:solidFill>
                  <a:srgbClr val="000000"/>
                </a:solidFill>
              </a:rPr>
              <a:t>opera in </a:t>
            </a:r>
            <a:r>
              <a:rPr lang="it-IT" i="1" kern="0" dirty="0">
                <a:solidFill>
                  <a:srgbClr val="000000"/>
                </a:solidFill>
              </a:rPr>
              <a:t>autonomia, trasparenza ed </a:t>
            </a:r>
            <a:r>
              <a:rPr lang="it-IT" i="1" kern="0" dirty="0" smtClean="0">
                <a:solidFill>
                  <a:srgbClr val="000000"/>
                </a:solidFill>
              </a:rPr>
              <a:t>economicità</a:t>
            </a:r>
            <a:r>
              <a:rPr lang="it-IT" kern="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7" name="Picture 2" descr="Open Data | Agenzia Italiana del Farmaco">
            <a:extLst>
              <a:ext uri="{FF2B5EF4-FFF2-40B4-BE49-F238E27FC236}">
                <a16:creationId xmlns:a16="http://schemas.microsoft.com/office/drawing/2014/main" id="{C8FD9E66-5B06-C448-8E59-5B6C0A6C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671" y="1033280"/>
            <a:ext cx="2820692" cy="11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429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6EBCBA-203C-7B43-B2D0-5293109EA1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0771" y="1783080"/>
            <a:ext cx="10568538" cy="420528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tabLst>
                <a:tab pos="342717" algn="l"/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Valuta il </a:t>
            </a:r>
            <a:r>
              <a:rPr lang="it-IT" sz="1800" u="sng" dirty="0"/>
              <a:t>valore terapeutico</a:t>
            </a:r>
            <a:r>
              <a:rPr lang="it-IT" sz="1800" dirty="0"/>
              <a:t>, le </a:t>
            </a:r>
            <a:r>
              <a:rPr lang="it-IT" sz="1800" u="sng" dirty="0"/>
              <a:t>sperimentazioni cliniche</a:t>
            </a:r>
            <a:r>
              <a:rPr lang="it-IT" sz="1800" dirty="0"/>
              <a:t>, </a:t>
            </a:r>
            <a:r>
              <a:rPr lang="it-IT" sz="1800" dirty="0" smtClean="0"/>
              <a:t>l’attività </a:t>
            </a:r>
            <a:r>
              <a:rPr lang="it-IT" sz="1800" dirty="0"/>
              <a:t>di </a:t>
            </a:r>
            <a:r>
              <a:rPr lang="it-IT" sz="1800" u="sng" dirty="0"/>
              <a:t>farmacovigilanza</a:t>
            </a:r>
          </a:p>
          <a:p>
            <a:pPr>
              <a:lnSpc>
                <a:spcPct val="150000"/>
              </a:lnSpc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Definisce il </a:t>
            </a:r>
            <a:r>
              <a:rPr lang="it-IT" sz="1800" i="1" u="sng" dirty="0" err="1"/>
              <a:t>place</a:t>
            </a:r>
            <a:r>
              <a:rPr lang="it-IT" sz="1800" i="1" u="sng" dirty="0"/>
              <a:t> in </a:t>
            </a:r>
            <a:r>
              <a:rPr lang="it-IT" sz="1800" i="1" u="sng" dirty="0" err="1"/>
              <a:t>therapy</a:t>
            </a:r>
            <a:r>
              <a:rPr lang="it-IT" sz="1800" i="1" dirty="0"/>
              <a:t>, </a:t>
            </a:r>
            <a:r>
              <a:rPr lang="it-IT" altLang="it-IT" sz="1800" dirty="0"/>
              <a:t>il ruolo del medicinale nello specifico contesto terapeutico</a:t>
            </a:r>
            <a:endParaRPr lang="it-IT" sz="1800" i="1" dirty="0"/>
          </a:p>
          <a:p>
            <a:pPr>
              <a:lnSpc>
                <a:spcPct val="150000"/>
              </a:lnSpc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Definisce il </a:t>
            </a:r>
            <a:r>
              <a:rPr lang="it-IT" sz="1800" u="sng" dirty="0"/>
              <a:t>regime di fornitura</a:t>
            </a:r>
            <a:r>
              <a:rPr lang="it-IT" sz="1800" dirty="0"/>
              <a:t> (prescrivibilità specialisti)</a:t>
            </a:r>
          </a:p>
          <a:p>
            <a:pPr>
              <a:lnSpc>
                <a:spcPct val="150000"/>
              </a:lnSpc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Stabilisce il </a:t>
            </a:r>
            <a:r>
              <a:rPr lang="it-IT" sz="1800" u="sng" dirty="0"/>
              <a:t>grado di innovatività</a:t>
            </a:r>
          </a:p>
          <a:p>
            <a:pPr>
              <a:lnSpc>
                <a:spcPct val="150000"/>
              </a:lnSpc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Classifica i farmaci ai </a:t>
            </a:r>
            <a:r>
              <a:rPr lang="it-IT" sz="1800" u="sng" dirty="0"/>
              <a:t>fini di rimborsabilità</a:t>
            </a:r>
            <a:r>
              <a:rPr lang="it-IT" sz="1800" dirty="0"/>
              <a:t> SSN</a:t>
            </a:r>
          </a:p>
          <a:p>
            <a:pPr>
              <a:lnSpc>
                <a:spcPct val="150000"/>
              </a:lnSpc>
              <a:tabLst>
                <a:tab pos="914034" algn="l"/>
                <a:tab pos="1828434" algn="l"/>
                <a:tab pos="2742834" algn="l"/>
                <a:tab pos="3657234" algn="l"/>
                <a:tab pos="4571634" algn="l"/>
                <a:tab pos="5486034" algn="l"/>
                <a:tab pos="6400434" algn="l"/>
                <a:tab pos="7314834" algn="l"/>
                <a:tab pos="8229234" algn="l"/>
                <a:tab pos="9143634" algn="l"/>
                <a:tab pos="10058034" algn="l"/>
              </a:tabLst>
              <a:defRPr/>
            </a:pPr>
            <a:r>
              <a:rPr lang="it-IT" sz="1800" dirty="0"/>
              <a:t>Eventuale inclusione in </a:t>
            </a:r>
            <a:r>
              <a:rPr lang="it-IT" sz="1800" u="sng" dirty="0"/>
              <a:t>PHT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F5D3B7-A9C3-604A-90E5-212F76FB0912}"/>
              </a:ext>
            </a:extLst>
          </p:cNvPr>
          <p:cNvSpPr txBox="1"/>
          <p:nvPr/>
        </p:nvSpPr>
        <p:spPr>
          <a:xfrm>
            <a:off x="4463512" y="602320"/>
            <a:ext cx="784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COMMISSIONE TECNICO SCIENTIFICA (CTS)</a:t>
            </a:r>
          </a:p>
        </p:txBody>
      </p:sp>
    </p:spTree>
    <p:extLst>
      <p:ext uri="{BB962C8B-B14F-4D97-AF65-F5344CB8AC3E}">
        <p14:creationId xmlns:p14="http://schemas.microsoft.com/office/powerpoint/2010/main" val="42752613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2656</Words>
  <Application>Microsoft Office PowerPoint</Application>
  <PresentationFormat>Widescreen</PresentationFormat>
  <Paragraphs>278</Paragraphs>
  <Slides>54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9" baseType="lpstr">
      <vt:lpstr>Microsoft YaHei</vt:lpstr>
      <vt:lpstr>ＭＳ Ｐゴシック</vt:lpstr>
      <vt:lpstr>ＭＳ Ｐゴシック</vt:lpstr>
      <vt:lpstr>Arial</vt:lpstr>
      <vt:lpstr>Arial Unicode MS</vt:lpstr>
      <vt:lpstr>Bradley Hand ITC</vt:lpstr>
      <vt:lpstr>Calibri</vt:lpstr>
      <vt:lpstr>Century Gothic</vt:lpstr>
      <vt:lpstr>Osaka</vt:lpstr>
      <vt:lpstr>Tahoma</vt:lpstr>
      <vt:lpstr>Times New Roman</vt:lpstr>
      <vt:lpstr>Titillium Web</vt:lpstr>
      <vt:lpstr>Verdana</vt:lpstr>
      <vt:lpstr>Wingdings</vt:lpstr>
      <vt:lpstr>Scia di vapore</vt:lpstr>
      <vt:lpstr>Presentazione standard di PowerPoint</vt:lpstr>
      <vt:lpstr>PROGRAMMA FARMACOECONOMIA </vt:lpstr>
      <vt:lpstr>Presentazione standard di PowerPoint</vt:lpstr>
      <vt:lpstr>Presentazione standard di PowerPoint</vt:lpstr>
      <vt:lpstr>Presentazione standard di PowerPoint</vt:lpstr>
      <vt:lpstr>Di cosa parleremo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Innovazione TECNOLOGICA</vt:lpstr>
      <vt:lpstr>Prossimi farmaci in arrivo</vt:lpstr>
      <vt:lpstr>Horizon Scanning </vt:lpstr>
      <vt:lpstr>Perché si useranno molti farmaci in più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IL CONCETTO DI VALORE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percorso di approvazione e valutazione dei nuovi farmaci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 cosa parleremo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Pillole di biostatistica per la ricerca clinica</dc:title>
  <dc:creator>BIASINUTTO CHIARA [FA0100453]</dc:creator>
  <cp:lastModifiedBy>Stefano Palcic</cp:lastModifiedBy>
  <cp:revision>226</cp:revision>
  <dcterms:created xsi:type="dcterms:W3CDTF">2021-01-14T10:15:57Z</dcterms:created>
  <dcterms:modified xsi:type="dcterms:W3CDTF">2024-03-01T11:38:49Z</dcterms:modified>
</cp:coreProperties>
</file>