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59" r:id="rId3"/>
    <p:sldId id="260" r:id="rId4"/>
    <p:sldId id="261" r:id="rId5"/>
    <p:sldId id="262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14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24BE74-64CD-6E4B-B024-8679F43DE493}" type="datetimeFigureOut">
              <a:rPr lang="it-IT" smtClean="0"/>
              <a:t>05/03/24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892F8-6293-F741-97D9-CEB9E78F051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045073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727F29-9D4D-CC41-89DF-90ECF2D44C88}" type="datetimeFigureOut">
              <a:rPr lang="it-IT" smtClean="0"/>
              <a:t>05/03/24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8DFD16-409E-CD4E-8FCE-D92DF7204C7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224128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6950F-DB7A-9C42-B5B7-378993F5FADD}" type="datetime1">
              <a:rPr lang="it-IT" smtClean="0"/>
              <a:t>05/03/24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Università di Trieste - Dipartimento di Studi Umanistici, corso di Storia Contemporanea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18BE6FD1-99EB-274F-ACD2-B5DEAA0C114E}" type="datetime1">
              <a:rPr lang="it-IT" smtClean="0"/>
              <a:t>05/03/24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Università di Trieste - Dipartimento di Studi Umanistici, corso di Storia Contemporanea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3FA8D-00C9-114F-A49F-3F9F7822171A}" type="datetime1">
              <a:rPr lang="it-IT" smtClean="0"/>
              <a:t>05/03/24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Università di Trieste - Dipartimento di Studi Umanistici, corso di Storia Contemporanea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6CB36533-B1F6-8748-B203-C47E86036BD3}" type="datetime1">
              <a:rPr lang="it-IT" smtClean="0"/>
              <a:t>05/03/24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Università di Trieste - Dipartimento di Studi Umanistici, corso di Storia Contemporanea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456EA85F-A22F-BE4D-979A-3A64E1277D14}" type="datetime1">
              <a:rPr lang="it-IT" smtClean="0"/>
              <a:t>05/03/24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Università di Trieste - Dipartimento di Studi Umanistici, corso di Storia Contemporanea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294EB-491B-884B-8BD9-6BD40A8CF093}" type="datetime1">
              <a:rPr lang="it-IT" smtClean="0"/>
              <a:t>05/03/24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Università di Trieste - Dipartimento di Studi Umanistici, corso di Storia Contemporanea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99ED4-A1D5-174A-A131-94D41CB4F749}" type="datetime1">
              <a:rPr lang="it-IT" smtClean="0"/>
              <a:t>05/03/24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Università di Trieste - Dipartimento di Studi Umanistici, corso di Storia Contemporanea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AFCE-B80F-3447-877C-F2836811A7FA}" type="datetime1">
              <a:rPr lang="it-IT" smtClean="0"/>
              <a:t>05/03/24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Università di Trieste - Dipartimento di Studi Umanistici, corso di Storia Contemporanea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B868B-CCA8-1442-A20E-E85400118F79}" type="datetime1">
              <a:rPr lang="it-IT" smtClean="0"/>
              <a:t>05/03/24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Università di Trieste - Dipartimento di Studi Umanistici, corso di Storia Contemporanea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5D970-2DF0-8D47-9E48-68EDECC72BF3}" type="datetime1">
              <a:rPr lang="it-IT" smtClean="0"/>
              <a:t>05/03/24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Università di Trieste - Dipartimento di Studi Umanistici, corso di Storia Contemporanea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A42130DF-353F-B645-A768-9A2B91ECF140}" type="datetime1">
              <a:rPr lang="it-IT" smtClean="0"/>
              <a:t>05/03/24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Università di Trieste - Dipartimento di Studi Umanistici, corso di Storia Contemporanea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E67043A2-A80E-D44A-A374-64D9DCDCA7C6}" type="datetime1">
              <a:rPr lang="it-IT" smtClean="0"/>
              <a:t>05/03/24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r>
              <a:rPr lang="en-US" smtClean="0"/>
              <a:t>Università di Trieste - Dipartimento di Studi Umanistici, corso di Storia Contemporanea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9B312-5CE5-F842-B71D-FCCDB4FA927B}" type="datetime1">
              <a:rPr lang="it-IT" smtClean="0"/>
              <a:t>05/03/24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Università di Trieste - Dipartimento di Studi Umanistici, corso di Storia Contemporanea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64C4B-2C74-0345-A042-90949CEC4E5D}" type="datetime1">
              <a:rPr lang="it-IT" smtClean="0"/>
              <a:t>05/03/24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Università di Trieste - Dipartimento di Studi Umanistici, corso di Storia Contemporanea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B0B1ED2-B814-8447-80A9-0FBE89DE3D8E}" type="datetime1">
              <a:rPr lang="it-IT" smtClean="0"/>
              <a:t>05/03/24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Università di Trieste - Dipartimento di Studi Umanistici, corso di Storia Contemporanea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4817AC7-8B8E-CE48-BC94-10AE5DE486D3}" type="datetime1">
              <a:rPr lang="it-IT" smtClean="0"/>
              <a:t>05/03/24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Università di Trieste - Dipartimento di Studi Umanistici, corso di Storia Contemporanea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 dt="0"/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Storia Contemporanea</a:t>
            </a:r>
            <a:br>
              <a:rPr lang="it-IT" dirty="0" smtClean="0"/>
            </a:br>
            <a:r>
              <a:rPr lang="it-IT" dirty="0" smtClean="0"/>
              <a:t>(Presentazione del corso) 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Prof.ssa Tullia </a:t>
            </a:r>
            <a:r>
              <a:rPr lang="it-IT" dirty="0" err="1" smtClean="0"/>
              <a:t>Catalan</a:t>
            </a:r>
            <a:endParaRPr lang="it-IT" dirty="0" smtClean="0"/>
          </a:p>
          <a:p>
            <a:r>
              <a:rPr lang="it-IT" dirty="0" smtClean="0"/>
              <a:t>Lezione del giorno 11.03.2020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23476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programma del corso: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I</a:t>
            </a:r>
            <a:r>
              <a:rPr lang="it-IT" dirty="0" smtClean="0">
                <a:solidFill>
                  <a:srgbClr val="FF0000"/>
                </a:solidFill>
              </a:rPr>
              <a:t> prerequisiti richiesti:  </a:t>
            </a:r>
            <a:r>
              <a:rPr lang="it-IT" dirty="0" smtClean="0"/>
              <a:t>(lineamenti generali della storia dell’Ottocento e del Novecento)</a:t>
            </a:r>
          </a:p>
          <a:p>
            <a:pPr marL="0" indent="0">
              <a:buNone/>
            </a:pPr>
            <a:r>
              <a:rPr lang="it-IT" dirty="0" smtClean="0"/>
              <a:t>Fare riferimento al manuale dell’ultimo anno di scuola superiore. E’ richiesta la conoscenza dei momenti “chiave” della storia contemporanea. </a:t>
            </a:r>
            <a:endParaRPr lang="it-IT" dirty="0"/>
          </a:p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Obiettivi: </a:t>
            </a:r>
            <a:r>
              <a:rPr lang="it-IT" dirty="0" smtClean="0"/>
              <a:t>Fornire una conoscenza generale delle principali questioni della storia contemporanea, con attenzione anche alle  metodologie e alle fonti che caratterizzano il lavoro degli storici. 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Università di Trieste - Dipartimento di Studi Umanistici, corso di Storia Contemporanea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749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Metodi e obiettivi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Il mio metodo è di affrontare i grandi temi della storia contemporanea in prospettiva diacronica, in modo da farvi ragionare in un’ottica di lungo periodo (Ottocento-Novecento). </a:t>
            </a:r>
          </a:p>
          <a:p>
            <a:r>
              <a:rPr lang="it-IT" dirty="0" smtClean="0"/>
              <a:t>Non riusciremo ad affrontare durante il corso tutti i temi che trovate sul manuale di Alberto M. </a:t>
            </a:r>
            <a:r>
              <a:rPr lang="it-IT" dirty="0" err="1" smtClean="0"/>
              <a:t>Banti</a:t>
            </a:r>
            <a:r>
              <a:rPr lang="it-IT" dirty="0" smtClean="0"/>
              <a:t> (2 volumi), ma alla fine delle lezioni avrete le capacità di analizzare un grande evento  (ad esempio la I guerra mondiale; il </a:t>
            </a:r>
            <a:r>
              <a:rPr lang="mr-IN" dirty="0" smtClean="0"/>
              <a:t>’</a:t>
            </a:r>
            <a:r>
              <a:rPr lang="it-IT" dirty="0" smtClean="0"/>
              <a:t>68 e i movimenti giovanili; il crollo del muro di Berlino nel 1989</a:t>
            </a:r>
            <a:r>
              <a:rPr lang="mr-IN" dirty="0" smtClean="0"/>
              <a:t>…</a:t>
            </a:r>
            <a:r>
              <a:rPr lang="it-IT" dirty="0" err="1" smtClean="0"/>
              <a:t>etc</a:t>
            </a:r>
            <a:r>
              <a:rPr lang="it-IT" dirty="0" smtClean="0"/>
              <a:t>) conoscendo le sue origini, il contesto, i protagonisti principali, le sue conseguenze sulla società, l’economia, la cultura.  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Università di Trieste - Dipartimento di Studi Umanistici, corso di Storia Contemporanea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171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Alcuni dei temi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it-IT" sz="5600" dirty="0" smtClean="0"/>
              <a:t>I </a:t>
            </a:r>
            <a:r>
              <a:rPr lang="it-IT" sz="5600" dirty="0" smtClean="0"/>
              <a:t>diritti di cittadinanza </a:t>
            </a:r>
          </a:p>
          <a:p>
            <a:pPr marL="0" indent="0">
              <a:buNone/>
            </a:pPr>
            <a:r>
              <a:rPr lang="it-IT" sz="5600" dirty="0" smtClean="0"/>
              <a:t>I movimenti e i partiti politici fra Ottocento e Novecento</a:t>
            </a:r>
          </a:p>
          <a:p>
            <a:pPr marL="0" indent="0">
              <a:buNone/>
            </a:pPr>
            <a:r>
              <a:rPr lang="it-IT" sz="5600" dirty="0" smtClean="0"/>
              <a:t>Colonizzazione e decolonizzazione;</a:t>
            </a:r>
          </a:p>
          <a:p>
            <a:pPr marL="0" indent="0">
              <a:buNone/>
            </a:pPr>
            <a:r>
              <a:rPr lang="it-IT" sz="5600" dirty="0" smtClean="0"/>
              <a:t> I giovani e la politica</a:t>
            </a:r>
          </a:p>
          <a:p>
            <a:pPr marL="0" indent="0">
              <a:buNone/>
            </a:pPr>
            <a:r>
              <a:rPr lang="it-IT" sz="5600" dirty="0" smtClean="0"/>
              <a:t>I genocidi ; Le guerre mondiali; I totalitarismi</a:t>
            </a:r>
          </a:p>
          <a:p>
            <a:pPr marL="0" indent="0">
              <a:buNone/>
            </a:pPr>
            <a:r>
              <a:rPr lang="it-IT" sz="5600" dirty="0" smtClean="0"/>
              <a:t>La guerra </a:t>
            </a:r>
            <a:r>
              <a:rPr lang="it-IT" sz="5600" dirty="0" smtClean="0"/>
              <a:t>fredda</a:t>
            </a:r>
          </a:p>
          <a:p>
            <a:pPr marL="0" indent="0">
              <a:buNone/>
            </a:pPr>
            <a:r>
              <a:rPr lang="it-IT" sz="5600" dirty="0" smtClean="0"/>
              <a:t>Il Sessantotto</a:t>
            </a:r>
            <a:endParaRPr lang="it-IT" sz="5600" dirty="0" smtClean="0"/>
          </a:p>
          <a:p>
            <a:pPr marL="0" indent="0">
              <a:buNone/>
            </a:pPr>
            <a:r>
              <a:rPr lang="it-IT" sz="5600" dirty="0" smtClean="0"/>
              <a:t>Il terrorismo</a:t>
            </a:r>
          </a:p>
          <a:p>
            <a:pPr marL="0" indent="0">
              <a:buNone/>
            </a:pPr>
            <a:r>
              <a:rPr lang="it-IT" sz="5600" dirty="0" smtClean="0"/>
              <a:t>La caduta del  Muro di Berlino</a:t>
            </a:r>
          </a:p>
          <a:p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Università di Trieste - Dipartimento di Studi Umanistici, corso di Storia Contemporanea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55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libri da studiare: il manuale 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Alberto M. </a:t>
            </a:r>
            <a:r>
              <a:rPr lang="it-IT" dirty="0" err="1" smtClean="0"/>
              <a:t>Banti</a:t>
            </a:r>
            <a:r>
              <a:rPr lang="it-IT" dirty="0" smtClean="0"/>
              <a:t>, vol. 1 (da pag.  165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dirty="0" smtClean="0"/>
              <a:t>Alberto M. </a:t>
            </a:r>
            <a:r>
              <a:rPr lang="it-IT" dirty="0" err="1" smtClean="0"/>
              <a:t>Banti</a:t>
            </a:r>
            <a:r>
              <a:rPr lang="it-IT" dirty="0" smtClean="0"/>
              <a:t>, </a:t>
            </a:r>
            <a:r>
              <a:rPr lang="it-IT" dirty="0" err="1" smtClean="0"/>
              <a:t>vol</a:t>
            </a:r>
            <a:r>
              <a:rPr lang="it-IT" dirty="0" smtClean="0"/>
              <a:t> 2 (da fare tutto) </a:t>
            </a:r>
            <a:endParaRPr lang="it-IT" dirty="0"/>
          </a:p>
        </p:txBody>
      </p:sp>
      <p:pic>
        <p:nvPicPr>
          <p:cNvPr id="9" name="Segnaposto contenuto 8"/>
          <p:cNvPicPr>
            <a:picLocks noGrp="1" noChangeAspect="1"/>
          </p:cNvPicPr>
          <p:nvPr>
            <p:ph sz="quarter" idx="4"/>
          </p:nvPr>
        </p:nvPicPr>
        <p:blipFill>
          <a:blip r:embed="rId2"/>
          <a:srcRect l="-33714" r="-33714"/>
          <a:stretch>
            <a:fillRect/>
          </a:stretch>
        </p:blipFill>
        <p:spPr/>
      </p:pic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Università di Trieste - Dipartimento di Studi Umanistici, corso di Storia Contemporanea</a:t>
            </a:r>
            <a:endParaRPr lang="en-US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5</a:t>
            </a:fld>
            <a:endParaRPr lang="en-US"/>
          </a:p>
        </p:txBody>
      </p:sp>
      <p:pic>
        <p:nvPicPr>
          <p:cNvPr id="14" name="Segnaposto contenuto 13" descr="9788842091431_0_221_0_75.jpg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430" r="-3543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960161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Modalità di esame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L’esame è orale. </a:t>
            </a:r>
            <a:r>
              <a:rPr lang="it-IT" dirty="0" smtClean="0"/>
              <a:t>Non sono previsti appelli straordinari all’infuori di quelli </a:t>
            </a:r>
            <a:r>
              <a:rPr lang="it-IT" dirty="0" smtClean="0"/>
              <a:t>calendarizzati. </a:t>
            </a:r>
            <a:endParaRPr lang="it-IT" dirty="0" smtClean="0"/>
          </a:p>
          <a:p>
            <a:r>
              <a:rPr lang="it-IT" dirty="0" smtClean="0"/>
              <a:t>E</a:t>
            </a:r>
            <a:r>
              <a:rPr lang="it-IT" dirty="0" smtClean="0"/>
              <a:t>’ un esame che richiede uno studio approfondito e attento. Partite prima dal manuale e poi passate al testo </a:t>
            </a:r>
            <a:r>
              <a:rPr lang="it-IT" dirty="0" smtClean="0"/>
              <a:t>a scelta. Non è un esame che si </a:t>
            </a:r>
            <a:r>
              <a:rPr lang="it-IT" dirty="0" smtClean="0"/>
              <a:t>prepara in 15 giorni</a:t>
            </a:r>
            <a:r>
              <a:rPr lang="mr-IN" dirty="0" smtClean="0"/>
              <a:t>…</a:t>
            </a:r>
            <a:r>
              <a:rPr lang="it-IT" dirty="0" smtClean="0"/>
              <a:t>..</a:t>
            </a:r>
          </a:p>
          <a:p>
            <a:r>
              <a:rPr lang="it-IT" dirty="0" smtClean="0"/>
              <a:t>Durante l’esame vi chiederò di ricostruire alcuni eventi della storia fra Ottocento e Novecento. Dovrete saperli collocare nell’arco temporale e in una prospettiva internazionale (studiate sempre con davanti le carte geo-politiche, vi sarà di grande aiuto), conoscerne le radici e le implicazioni per le società coeve. 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Università di Trieste - Dipartimento di Studi Umanistici, corso di Storia Contemporanea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245330"/>
      </p:ext>
    </p:extLst>
  </p:cSld>
  <p:clrMapOvr>
    <a:masterClrMapping/>
  </p:clrMapOvr>
</p:sld>
</file>

<file path=ppt/theme/theme1.xml><?xml version="1.0" encoding="utf-8"?>
<a:theme xmlns:a="http://schemas.openxmlformats.org/drawingml/2006/main" name="Percezione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Perception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Percezione.thmx</Template>
  <TotalTime>1386</TotalTime>
  <Words>461</Words>
  <Application>Microsoft Macintosh PowerPoint</Application>
  <PresentationFormat>Presentazione su schermo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Percezione</vt:lpstr>
      <vt:lpstr>Storia Contemporanea (Presentazione del corso) </vt:lpstr>
      <vt:lpstr>Il programma del corso: </vt:lpstr>
      <vt:lpstr>Metodi e obiettivi</vt:lpstr>
      <vt:lpstr>Alcuni dei temi</vt:lpstr>
      <vt:lpstr>I libri da studiare: il manuale </vt:lpstr>
      <vt:lpstr>Modalità di esame</vt:lpstr>
    </vt:vector>
  </TitlesOfParts>
  <Company>Università degli studi di Trieste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Storia Contemporanea (Presentazione del corso) </dc:title>
  <dc:creator>Tullia Catalan</dc:creator>
  <cp:lastModifiedBy>Tullia Catalan</cp:lastModifiedBy>
  <cp:revision>53</cp:revision>
  <dcterms:created xsi:type="dcterms:W3CDTF">2020-03-11T14:34:34Z</dcterms:created>
  <dcterms:modified xsi:type="dcterms:W3CDTF">2024-03-06T12:31:48Z</dcterms:modified>
</cp:coreProperties>
</file>