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notesMasterIdLst>
    <p:notesMasterId r:id="rId59"/>
  </p:notesMasterIdLst>
  <p:sldIdLst>
    <p:sldId id="256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8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9" r:id="rId41"/>
    <p:sldId id="500" r:id="rId42"/>
    <p:sldId id="501" r:id="rId43"/>
    <p:sldId id="502" r:id="rId44"/>
    <p:sldId id="504" r:id="rId45"/>
    <p:sldId id="519" r:id="rId46"/>
    <p:sldId id="513" r:id="rId47"/>
    <p:sldId id="505" r:id="rId48"/>
    <p:sldId id="511" r:id="rId49"/>
    <p:sldId id="512" r:id="rId50"/>
    <p:sldId id="514" r:id="rId51"/>
    <p:sldId id="515" r:id="rId52"/>
    <p:sldId id="517" r:id="rId53"/>
    <p:sldId id="518" r:id="rId54"/>
    <p:sldId id="507" r:id="rId55"/>
    <p:sldId id="508" r:id="rId56"/>
    <p:sldId id="509" r:id="rId57"/>
    <p:sldId id="51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3FEFF"/>
    <a:srgbClr val="00FA00"/>
    <a:srgbClr val="FF9300"/>
    <a:srgbClr val="0432FF"/>
    <a:srgbClr val="FFFFFF"/>
    <a:srgbClr val="D20001"/>
    <a:srgbClr val="D5FC79"/>
    <a:srgbClr val="E5F6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24"/>
    <p:restoredTop sz="86389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F39D-D83A-574F-8510-2A90E7253887}" type="datetimeFigureOut">
              <a:rPr lang="it-IT" smtClean="0"/>
              <a:t>14/04/2023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2CA5-AF6B-3C4C-8873-8B7CCF8C8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6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47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79618B-35AA-43D4-9CBF-B6624B16B9E3}" type="slidenum">
              <a:rPr lang="it-IT" altLang="it-IT" sz="1200"/>
              <a:pPr algn="r" eaLnBrk="1" hangingPunct="1"/>
              <a:t>23</a:t>
            </a:fld>
            <a:endParaRPr lang="it-IT" altLang="it-IT" sz="120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0C9422D-E009-45B5-9975-7B6B4F661F62}" type="slidenum">
              <a:rPr lang="it-IT" altLang="it-IT" sz="1200"/>
              <a:pPr algn="r" eaLnBrk="1" hangingPunct="1"/>
              <a:t>23</a:t>
            </a:fld>
            <a:endParaRPr lang="it-IT" altLang="it-IT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6125"/>
            <a:ext cx="6610350" cy="37195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629159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111539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276228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1808771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369243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mtClean="0"/>
              <a:t>Pazienti fragili</a:t>
            </a:r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85C29C-C073-4A2B-A5CD-81FFC081B2B3}" type="slidenum">
              <a:rPr lang="it-IT" altLang="it-IT" smtClean="0"/>
              <a:pPr/>
              <a:t>29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61301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mtClean="0"/>
              <a:t>Pazienti fragili</a:t>
            </a:r>
          </a:p>
        </p:txBody>
      </p:sp>
      <p:sp>
        <p:nvSpPr>
          <p:cNvPr id="849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1B3094-4A03-4DA1-BEDD-3B4BB393F6FC}" type="slidenum">
              <a:rPr lang="it-IT" altLang="it-IT" smtClean="0"/>
              <a:pPr/>
              <a:t>30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5878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6E90A8-58FD-4147-B89D-C22694DD2FB8}" type="slidenum">
              <a:rPr lang="it-IT" altLang="it-IT" smtClean="0">
                <a:solidFill>
                  <a:srgbClr val="000000"/>
                </a:solidFill>
              </a:rPr>
              <a:pPr eaLnBrk="1" hangingPunct="1"/>
              <a:t>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7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F06FC7-EE2B-40CD-A06D-D654DFE1F9A4}" type="slidenum">
              <a:rPr lang="it-IT" altLang="it-IT" smtClean="0"/>
              <a:pPr eaLnBrk="1" hangingPunct="1"/>
              <a:t>11</a:t>
            </a:fld>
            <a:endParaRPr lang="it-IT" altLang="it-I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9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1FE142-97B1-4125-8EE1-061EA261838B}" type="slidenum">
              <a:rPr lang="it-IT" altLang="it-IT" smtClean="0">
                <a:solidFill>
                  <a:srgbClr val="000000"/>
                </a:solidFill>
              </a:rPr>
              <a:pPr eaLnBrk="1" hangingPunct="1"/>
              <a:t>15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9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CB49BB-1F2E-4B4D-BE8A-43DDE15E89AB}" type="slidenum">
              <a:rPr lang="it-IT" altLang="it-IT" smtClean="0"/>
              <a:pPr/>
              <a:t>17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4040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277518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458146-0F27-4B69-B2D6-6749522B3877}" type="slidenum">
              <a:rPr lang="it-IT" altLang="it-IT" sz="1200"/>
              <a:pPr algn="r" eaLnBrk="1" hangingPunct="1"/>
              <a:t>20</a:t>
            </a:fld>
            <a:endParaRPr lang="it-IT" altLang="it-IT" sz="120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CA9DE0-FB24-4B0D-B6A4-F743C141A8CF}" type="slidenum">
              <a:rPr lang="it-IT" altLang="it-IT" sz="1200"/>
              <a:pPr algn="r" eaLnBrk="1" hangingPunct="1"/>
              <a:t>20</a:t>
            </a:fld>
            <a:endParaRPr lang="it-IT" altLang="it-IT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6125"/>
            <a:ext cx="6610350" cy="37195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1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B7335F3-09CD-4B4A-828D-AA3BF947C251}" type="slidenum">
              <a:rPr lang="it-IT" altLang="it-IT" sz="1200"/>
              <a:pPr algn="r" eaLnBrk="1" hangingPunct="1"/>
              <a:t>21</a:t>
            </a:fld>
            <a:endParaRPr lang="it-IT" altLang="it-I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1225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87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05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2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6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7592-25D7-4C1A-BEF4-5614B71C42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3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0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EFANO.PALCIC@units.it" TargetMode="External"/><Relationship Id="rId4" Type="http://schemas.openxmlformats.org/officeDocument/2006/relationships/hyperlink" Target="mailto:stefano.palcic@asugi.sanita.fvg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dia, trial clinici bloccati&quot;Mai più test a danno dei malati&quot; - la  Repubblica">
            <a:extLst>
              <a:ext uri="{FF2B5EF4-FFF2-40B4-BE49-F238E27FC236}">
                <a16:creationId xmlns:a16="http://schemas.microsoft.com/office/drawing/2014/main" id="{A3BF3812-AD09-0C49-ABF2-81770506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47" y="1490132"/>
            <a:ext cx="3122592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67225" y="5071011"/>
            <a:ext cx="3882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432FF"/>
                </a:solidFill>
                <a:hlinkClick r:id="rId4"/>
              </a:rPr>
              <a:t>stefano.palcic@asugi.sanita.fvg.it</a:t>
            </a:r>
            <a:endParaRPr lang="it-IT" b="1" dirty="0" smtClean="0">
              <a:solidFill>
                <a:srgbClr val="0432FF"/>
              </a:solidFill>
            </a:endParaRPr>
          </a:p>
          <a:p>
            <a:r>
              <a:rPr lang="it-IT" b="1" dirty="0" smtClean="0">
                <a:solidFill>
                  <a:srgbClr val="0432FF"/>
                </a:solidFill>
                <a:hlinkClick r:id="rId5"/>
              </a:rPr>
              <a:t>STEFANO.PALCIC@units.it</a:t>
            </a:r>
            <a:endParaRPr lang="it-IT" b="1" dirty="0" smtClean="0">
              <a:solidFill>
                <a:srgbClr val="0432FF"/>
              </a:solidFill>
            </a:endParaRPr>
          </a:p>
          <a:p>
            <a:endParaRPr lang="it-IT" b="1" dirty="0">
              <a:solidFill>
                <a:srgbClr val="0432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67225" y="779352"/>
            <a:ext cx="83162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200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it-IT" sz="4200" cap="all" dirty="0" err="1" smtClean="0">
                <a:solidFill>
                  <a:prstClr val="black"/>
                </a:solidFill>
                <a:ea typeface="+mj-ea"/>
                <a:cs typeface="+mj-cs"/>
              </a:rPr>
              <a:t>farmacoeconomia</a:t>
            </a:r>
            <a:endParaRPr lang="it-IT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Stefano PALCIC </a:t>
            </a:r>
          </a:p>
          <a:p>
            <a:endParaRPr lang="it-IT" sz="2000" b="1" dirty="0"/>
          </a:p>
          <a:p>
            <a:r>
              <a:rPr lang="it-IT" sz="2000" b="1" dirty="0" smtClean="0"/>
              <a:t>Dirigente responsabile Farmaceutica convenzionata e per conto  </a:t>
            </a:r>
          </a:p>
          <a:p>
            <a:r>
              <a:rPr lang="it-IT" sz="2000" b="1" dirty="0" smtClean="0"/>
              <a:t>Azienda Sanitaria Universitaria Giuliano-</a:t>
            </a:r>
            <a:r>
              <a:rPr lang="it-IT" sz="2000" b="1" dirty="0" err="1"/>
              <a:t>I</a:t>
            </a:r>
            <a:r>
              <a:rPr lang="it-IT" sz="2000" b="1" dirty="0" err="1" smtClean="0"/>
              <a:t>sontina</a:t>
            </a:r>
            <a:r>
              <a:rPr lang="it-IT" sz="2000" b="1" dirty="0" smtClean="0"/>
              <a:t> (ASUGI)</a:t>
            </a:r>
          </a:p>
          <a:p>
            <a:endParaRPr lang="it-IT" dirty="0"/>
          </a:p>
          <a:p>
            <a:endParaRPr lang="it-IT" sz="4200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5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7453" y="241692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Cosa serve?</a:t>
            </a:r>
            <a:endParaRPr lang="it-IT" dirty="0"/>
          </a:p>
        </p:txBody>
      </p:sp>
      <p:sp>
        <p:nvSpPr>
          <p:cNvPr id="43012" name="AutoShape 3" descr="Risultati immagini per fasi sperimentazione clinica"/>
          <p:cNvSpPr>
            <a:spLocks noChangeAspect="1" noChangeArrowheads="1"/>
          </p:cNvSpPr>
          <p:nvPr/>
        </p:nvSpPr>
        <p:spPr bwMode="auto">
          <a:xfrm>
            <a:off x="1679575" y="-1074738"/>
            <a:ext cx="42672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3013" name="AutoShape 5" descr="Risultati immagini per fasi sperimentazione clinica"/>
          <p:cNvSpPr>
            <a:spLocks noChangeAspect="1" noChangeArrowheads="1"/>
          </p:cNvSpPr>
          <p:nvPr/>
        </p:nvSpPr>
        <p:spPr bwMode="auto">
          <a:xfrm>
            <a:off x="1679575" y="-1074738"/>
            <a:ext cx="42672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3014" name="AutoShape 7" descr="Risultati immagini per fasi sperimentazione clinica"/>
          <p:cNvSpPr>
            <a:spLocks noChangeAspect="1" noChangeArrowheads="1"/>
          </p:cNvSpPr>
          <p:nvPr/>
        </p:nvSpPr>
        <p:spPr bwMode="auto">
          <a:xfrm>
            <a:off x="1679575" y="-1074738"/>
            <a:ext cx="42672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3015" name="CasellaDiTesto 2"/>
          <p:cNvSpPr txBox="1">
            <a:spLocks noChangeArrowheads="1"/>
          </p:cNvSpPr>
          <p:nvPr/>
        </p:nvSpPr>
        <p:spPr bwMode="auto">
          <a:xfrm>
            <a:off x="1992314" y="1989138"/>
            <a:ext cx="777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/>
              <a:t>EVIDENZIARE SEGNALE DI ALLARME</a:t>
            </a:r>
          </a:p>
        </p:txBody>
      </p:sp>
      <p:sp>
        <p:nvSpPr>
          <p:cNvPr id="43016" name="AutoShape 2" descr="Risultati immagini per SEGNA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430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9" y="2492376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CasellaDiTesto 2"/>
          <p:cNvSpPr txBox="1">
            <a:spLocks noChangeArrowheads="1"/>
          </p:cNvSpPr>
          <p:nvPr/>
        </p:nvSpPr>
        <p:spPr bwMode="auto">
          <a:xfrm>
            <a:off x="1992314" y="4652964"/>
            <a:ext cx="7775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Insieme di attività in cui l’obiettivo è quello di fornire in modo continuativo le migliori informazioni possibili sulla sicurezza dei farmaci permettendo così l’adozione  delle misure opportune e in tal modo assicurare che i farmaci disponibili sul mercato presentino, nelle condizioni d’utilizzo autorizzate, </a:t>
            </a:r>
            <a:r>
              <a:rPr lang="it-IT" altLang="it-IT" sz="1800" b="1" dirty="0"/>
              <a:t>un rapporto rischio-beneficio favorevole per la popolazione</a:t>
            </a:r>
          </a:p>
        </p:txBody>
      </p:sp>
    </p:spTree>
    <p:extLst>
      <p:ext uri="{BB962C8B-B14F-4D97-AF65-F5344CB8AC3E}">
        <p14:creationId xmlns:p14="http://schemas.microsoft.com/office/powerpoint/2010/main" val="11464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52626" y="1812926"/>
            <a:ext cx="80740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088" indent="-446088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it-IT" altLang="it-IT" dirty="0"/>
              <a:t>si evidenzia un </a:t>
            </a:r>
            <a:r>
              <a:rPr lang="it-IT" altLang="it-IT" b="1" dirty="0"/>
              <a:t>rischio precedentemente non noto </a:t>
            </a:r>
            <a:r>
              <a:rPr lang="it-IT" altLang="it-IT" dirty="0"/>
              <a:t>(reazioni  gravi inattese e tutte le ADR fa farmaci sotto monitoraggio addizionale)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it-IT" altLang="it-IT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it-IT" altLang="it-IT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it-IT" altLang="it-IT" dirty="0"/>
              <a:t>aumenta la frequenza o la gravità di un </a:t>
            </a:r>
            <a:r>
              <a:rPr lang="it-IT" altLang="it-IT" b="1" dirty="0"/>
              <a:t>rischio noto </a:t>
            </a:r>
            <a:r>
              <a:rPr lang="it-IT" altLang="it-IT" dirty="0"/>
              <a:t>(reazioni gravi attese)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465855" y="388554"/>
            <a:ext cx="7556500" cy="9128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en-GB" altLang="it-IT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GB" altLang="it-IT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segnale</a:t>
            </a:r>
            <a:r>
              <a:rPr lang="en-GB" altLang="it-IT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emerge </a:t>
            </a:r>
            <a:r>
              <a:rPr lang="en-GB" altLang="it-IT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quando</a:t>
            </a:r>
            <a:endParaRPr lang="en-GB" altLang="it-IT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10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82741" y="828825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 dirty="0" smtClean="0"/>
              <a:t>MEDICINALI SOTTOPOSTI A MONITORAGGIO ADDIZIONALE</a:t>
            </a:r>
            <a:endParaRPr lang="it-IT" sz="2800" dirty="0"/>
          </a:p>
        </p:txBody>
      </p:sp>
      <p:sp>
        <p:nvSpPr>
          <p:cNvPr id="47107" name="AutoShape 2" descr="Risultati immagini per farmaci sotto monitoraggio addiziona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8" y="818147"/>
            <a:ext cx="3870592" cy="20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73767" y="3111500"/>
            <a:ext cx="10828421" cy="373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sz="1600" dirty="0"/>
              <a:t>1. contiene un nuovo PA autorizzato nell’UE dopo il 1° gennaio 2011;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600" dirty="0"/>
              <a:t>2. se è un medicinale biologico, come un vaccino o un medicinale derivato da plasma (sangue), per il quale è disponibile una limitata esperienza successiva all’immissione in commercio;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600" dirty="0"/>
              <a:t>3. se al medicinale è stata rilasciata un’autorizzazione “</a:t>
            </a:r>
            <a:r>
              <a:rPr lang="it-IT" sz="1600" u="sng" dirty="0"/>
              <a:t>subordinata a condizioni</a:t>
            </a:r>
            <a:r>
              <a:rPr lang="it-IT" sz="1600" dirty="0"/>
              <a:t>” (nel caso in cui la ditta che commercializza il medicinale sia tenuta a fornire ulteriori informazioni sullo stesso) o se è stato autorizzato in circostanze eccezionali (se vi sono ragioni specifiche per cui la ditta non può fornire dati completi);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600" dirty="0"/>
              <a:t>4. se la ditta che commercializza il medicinale è tenuta a svolgere ulteriori studi, per esempio per fornire nuove informazioni sull’uso del medicinale nel lungo termine o su un effetto indesiderato raro osservato nel corso degli studi clinici.</a:t>
            </a:r>
          </a:p>
        </p:txBody>
      </p:sp>
    </p:spTree>
    <p:extLst>
      <p:ext uri="{BB962C8B-B14F-4D97-AF65-F5344CB8AC3E}">
        <p14:creationId xmlns:p14="http://schemas.microsoft.com/office/powerpoint/2010/main" val="17798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20913" y="549275"/>
            <a:ext cx="8196262" cy="1016000"/>
          </a:xfrm>
          <a:prstGeom prst="rect">
            <a:avLst/>
          </a:prstGeom>
          <a:extLst/>
        </p:spPr>
        <p:txBody>
          <a:bodyPr anchor="b">
            <a:normAutofit/>
          </a:bodyPr>
          <a:lstStyle>
            <a:lvl1pPr eaLnBrk="1" fontAlgn="auto" hangingPunct="1">
              <a:spcAft>
                <a:spcPts val="0"/>
              </a:spcAft>
              <a:defRPr sz="30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it-IT" altLang="it-IT" dirty="0"/>
              <a:t>…tra i principi attivi maggiormente segnalati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15079"/>
              </p:ext>
            </p:extLst>
          </p:nvPr>
        </p:nvGraphicFramePr>
        <p:xfrm>
          <a:off x="1774826" y="1611319"/>
          <a:ext cx="5387975" cy="4333870"/>
        </p:xfrm>
        <a:graphic>
          <a:graphicData uri="http://schemas.openxmlformats.org/drawingml/2006/table">
            <a:tbl>
              <a:tblPr/>
              <a:tblGrid>
                <a:gridCol w="291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71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effectLst/>
                          <a:latin typeface="DecimaWE Rg"/>
                        </a:rPr>
                        <a:t>Principio Attivo</a:t>
                      </a:r>
                    </a:p>
                  </a:txBody>
                  <a:tcPr marL="9526" marR="9526" marT="8848" marB="0" anchor="b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DecimaWE Rg"/>
                        </a:rPr>
                        <a:t>2014</a:t>
                      </a:r>
                    </a:p>
                  </a:txBody>
                  <a:tcPr marL="9526" marR="9526" marT="8848" marB="0" anchor="b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DecimaWE Rg"/>
                        </a:rPr>
                        <a:t>2013</a:t>
                      </a:r>
                    </a:p>
                  </a:txBody>
                  <a:tcPr marL="9526" marR="9526" marT="8848" marB="0" anchor="b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effectLst/>
                          <a:latin typeface="Calibri"/>
                        </a:rPr>
                        <a:t>Δ</a:t>
                      </a:r>
                      <a:r>
                        <a:rPr lang="el-GR" sz="1000" b="1" i="0" u="none" strike="noStrike" dirty="0">
                          <a:effectLst/>
                          <a:latin typeface="DecimaWE Rg"/>
                        </a:rPr>
                        <a:t>%</a:t>
                      </a:r>
                    </a:p>
                  </a:txBody>
                  <a:tcPr marL="9526" marR="9526" marT="8848" marB="0" anchor="b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effectLst/>
                          <a:latin typeface="DecimaWE Rg"/>
                        </a:rPr>
                        <a:t>Segn</a:t>
                      </a:r>
                      <a:r>
                        <a:rPr lang="it-IT" sz="1000" b="1" i="0" u="none" strike="noStrike" dirty="0">
                          <a:effectLst/>
                          <a:latin typeface="DecimaWE Rg"/>
                        </a:rPr>
                        <a:t> 2014/</a:t>
                      </a:r>
                      <a:br>
                        <a:rPr lang="it-IT" sz="1000" b="1" i="0" u="none" strike="noStrike" dirty="0">
                          <a:effectLst/>
                          <a:latin typeface="DecimaWE Rg"/>
                        </a:rPr>
                      </a:br>
                      <a:r>
                        <a:rPr lang="it-IT" sz="1000" b="1" i="0" u="none" strike="noStrike" dirty="0">
                          <a:effectLst/>
                          <a:latin typeface="DecimaWE Rg"/>
                        </a:rPr>
                        <a:t>DDD Totali * </a:t>
                      </a:r>
                      <a:r>
                        <a:rPr lang="it-IT" sz="1000" b="1" i="0" u="none" strike="noStrike" dirty="0" smtClean="0">
                          <a:effectLst/>
                          <a:latin typeface="DecimaWE Rg"/>
                        </a:rPr>
                        <a:t>100.000</a:t>
                      </a:r>
                      <a:endParaRPr lang="it-IT" sz="1000" b="1" i="0" u="none" strike="noStrike" dirty="0">
                        <a:effectLst/>
                        <a:latin typeface="DecimaWE Rg"/>
                      </a:endParaRPr>
                    </a:p>
                  </a:txBody>
                  <a:tcPr marL="9526" marR="9526" marT="8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WARFARIN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88,2%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0,8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IODIXANOLO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5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520,0%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270,5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effectLst/>
                          <a:latin typeface="DecimaWE Rg"/>
                        </a:rPr>
                        <a:t>AMOXICILLINA/POTASSIO </a:t>
                      </a:r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CLAVULANATO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18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-41,9%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0,5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DABIGATRAN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750,0%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1,9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OXALIPLATINO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16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128,6%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29,8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RIBAVIRINA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14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1300,0%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53,8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BEVACIZUMAB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9,1%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18,0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BUPIVACAINA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35,6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CETUXIMAB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1100,0%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127,3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IOMEPROLO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6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233,1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SODIO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6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10,0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PANITUMUMAB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11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0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DecimaWE Rg"/>
                      </a:endParaRP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313,5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TELAPREVIR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10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0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effectLst/>
                        <a:latin typeface="DecimaWE Rg"/>
                      </a:endParaRP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391,4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CAPECITABINA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9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800,0%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6,9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INTERFERONE ALFA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8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700,0%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10,6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OXICODONE CLORIDRATO/NALOXONE CLORIDRATO DIIDRATO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8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6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33,3%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3,1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DIGOSSINA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14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-50,0%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0,3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DOXORUBICINA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0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DecimaWE Rg"/>
                      </a:endParaRP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16,3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EVEROLIMUS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2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250,0%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14,9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90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IOBITRIDOLO</a:t>
                      </a:r>
                    </a:p>
                  </a:txBody>
                  <a:tcPr marL="9526" marR="9526" marT="8848" marB="0" anchor="ctr">
                    <a:lnL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DecimaWE Rg"/>
                        </a:rPr>
                        <a:t>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0,0%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DecimaWE Rg"/>
                        </a:rPr>
                        <a:t>247,7</a:t>
                      </a:r>
                    </a:p>
                  </a:txBody>
                  <a:tcPr marL="9526" marR="9526" marT="8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0291" name="Text Box 9"/>
          <p:cNvSpPr txBox="1">
            <a:spLocks noChangeArrowheads="1"/>
          </p:cNvSpPr>
          <p:nvPr/>
        </p:nvSpPr>
        <p:spPr bwMode="auto">
          <a:xfrm>
            <a:off x="2084389" y="5945189"/>
            <a:ext cx="3455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000" i="1">
                <a:solidFill>
                  <a:srgbClr val="000000"/>
                </a:solidFill>
                <a:latin typeface="DecimaWE Rg" pitchFamily="2" charset="0"/>
              </a:rPr>
              <a:t>Fonte: RNF, VigiSegn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1774826" y="2460625"/>
            <a:ext cx="5400675" cy="215900"/>
          </a:xfrm>
          <a:prstGeom prst="rect">
            <a:avLst/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it-IT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0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1484313"/>
            <a:ext cx="3296601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 bwMode="auto">
          <a:xfrm>
            <a:off x="7310439" y="3213100"/>
            <a:ext cx="2700337" cy="215900"/>
          </a:xfrm>
          <a:prstGeom prst="rect">
            <a:avLst/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it-IT" sz="24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02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1" y="6067425"/>
            <a:ext cx="1851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6259513"/>
            <a:ext cx="2024062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6578600"/>
            <a:ext cx="238442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1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456396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 dirty="0" smtClean="0"/>
              <a:t>Esiti farmacovigilanza</a:t>
            </a:r>
            <a:endParaRPr lang="it-IT" sz="2800" dirty="0"/>
          </a:p>
        </p:txBody>
      </p:sp>
      <p:sp>
        <p:nvSpPr>
          <p:cNvPr id="51203" name="AutoShape 2" descr="Risultati immagini per SEGNA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1204" name="CasellaDiTesto 2"/>
          <p:cNvSpPr txBox="1">
            <a:spLocks noChangeArrowheads="1"/>
          </p:cNvSpPr>
          <p:nvPr/>
        </p:nvSpPr>
        <p:spPr bwMode="auto">
          <a:xfrm>
            <a:off x="2208214" y="1773238"/>
            <a:ext cx="755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75" y="1749424"/>
            <a:ext cx="8720488" cy="434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9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3695701" y="404813"/>
            <a:ext cx="4340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it-IT" sz="2400">
                <a:latin typeface="Century Schoolbook" panose="02040604050505020304" pitchFamily="18" charset="0"/>
              </a:rPr>
              <a:t>Identificazione </a:t>
            </a:r>
            <a:br>
              <a:rPr lang="en-GB" altLang="it-IT" sz="2400">
                <a:latin typeface="Century Schoolbook" panose="02040604050505020304" pitchFamily="18" charset="0"/>
              </a:rPr>
            </a:br>
            <a:r>
              <a:rPr lang="en-GB" altLang="it-IT" sz="2400">
                <a:latin typeface="Century Schoolbook" panose="02040604050505020304" pitchFamily="18" charset="0"/>
              </a:rPr>
              <a:t>di un segnale</a:t>
            </a:r>
            <a:br>
              <a:rPr lang="en-GB" altLang="it-IT" sz="2400">
                <a:latin typeface="Century Schoolbook" panose="02040604050505020304" pitchFamily="18" charset="0"/>
              </a:rPr>
            </a:br>
            <a:r>
              <a:rPr lang="en-GB" altLang="it-IT" sz="2400">
                <a:latin typeface="Century Schoolbook" panose="02040604050505020304" pitchFamily="18" charset="0"/>
              </a:rPr>
              <a:t>(segnalazione spontanea)</a:t>
            </a:r>
            <a:endParaRPr lang="it-IT" altLang="it-IT" sz="2400">
              <a:latin typeface="Century Schoolbook" panose="02040604050505020304" pitchFamily="18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666875" y="3357564"/>
            <a:ext cx="34925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it-IT" sz="2400">
                <a:latin typeface="Century Schoolbook" panose="02040604050505020304" pitchFamily="18" charset="0"/>
              </a:rPr>
              <a:t>Verifica del segnale</a:t>
            </a:r>
            <a:br>
              <a:rPr lang="en-GB" altLang="it-IT" sz="2400">
                <a:latin typeface="Century Schoolbook" panose="02040604050505020304" pitchFamily="18" charset="0"/>
              </a:rPr>
            </a:br>
            <a:r>
              <a:rPr lang="en-GB" altLang="it-IT" sz="2400">
                <a:latin typeface="Century Schoolbook" panose="02040604050505020304" pitchFamily="18" charset="0"/>
              </a:rPr>
              <a:t>(farmacoepidemiologia)</a:t>
            </a:r>
            <a:endParaRPr lang="it-IT" altLang="it-IT" sz="2400">
              <a:latin typeface="Century Schoolbook" panose="02040604050505020304" pitchFamily="18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175501" y="3429000"/>
            <a:ext cx="31353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it-IT" sz="2400">
                <a:latin typeface="Century Schoolbook" panose="02040604050505020304" pitchFamily="18" charset="0"/>
              </a:rPr>
              <a:t>Decisione regolatoria</a:t>
            </a:r>
            <a:endParaRPr lang="it-IT" altLang="it-IT" sz="2400">
              <a:latin typeface="Century Schoolbook" panose="02040604050505020304" pitchFamily="18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4622801" y="2000251"/>
            <a:ext cx="968375" cy="13573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0800000">
            <a:off x="5159376" y="3917950"/>
            <a:ext cx="21431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16200000" flipH="1">
            <a:off x="6673850" y="2286000"/>
            <a:ext cx="1428750" cy="857250"/>
          </a:xfrm>
          <a:prstGeom prst="line">
            <a:avLst/>
          </a:prstGeom>
          <a:ln w="174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CasellaDiTesto 1"/>
          <p:cNvSpPr txBox="1">
            <a:spLocks noChangeArrowheads="1"/>
          </p:cNvSpPr>
          <p:nvPr/>
        </p:nvSpPr>
        <p:spPr bwMode="auto">
          <a:xfrm>
            <a:off x="1957389" y="5445126"/>
            <a:ext cx="835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entury Schoolbook" panose="02040604050505020304" pitchFamily="18" charset="0"/>
              </a:rPr>
              <a:t>Molto spesso nella pratica le decisioni regolatorie vengono prese solo sulla base dei dati della segnalazione spontanea</a:t>
            </a:r>
          </a:p>
        </p:txBody>
      </p:sp>
    </p:spTree>
    <p:extLst>
      <p:ext uri="{BB962C8B-B14F-4D97-AF65-F5344CB8AC3E}">
        <p14:creationId xmlns:p14="http://schemas.microsoft.com/office/powerpoint/2010/main" val="21625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2025650" y="1458913"/>
            <a:ext cx="8077200" cy="4794250"/>
            <a:chOff x="533400" y="1458793"/>
            <a:chExt cx="8077200" cy="4794662"/>
          </a:xfrm>
        </p:grpSpPr>
        <p:grpSp>
          <p:nvGrpSpPr>
            <p:cNvPr id="54276" name="Gruppo 2"/>
            <p:cNvGrpSpPr>
              <a:grpSpLocks/>
            </p:cNvGrpSpPr>
            <p:nvPr/>
          </p:nvGrpSpPr>
          <p:grpSpPr bwMode="auto">
            <a:xfrm>
              <a:off x="533400" y="1458793"/>
              <a:ext cx="8077200" cy="4779710"/>
              <a:chOff x="533400" y="1458793"/>
              <a:chExt cx="8077200" cy="4779710"/>
            </a:xfrm>
          </p:grpSpPr>
          <p:pic>
            <p:nvPicPr>
              <p:cNvPr id="5427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0443" y="1458793"/>
                <a:ext cx="2682364" cy="139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7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780928"/>
                <a:ext cx="8077200" cy="345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ttangolo 1"/>
            <p:cNvSpPr/>
            <p:nvPr/>
          </p:nvSpPr>
          <p:spPr bwMode="auto">
            <a:xfrm>
              <a:off x="690563" y="5316750"/>
              <a:ext cx="7658100" cy="93670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3918563" y="723237"/>
            <a:ext cx="7392987" cy="720725"/>
          </a:xfrm>
          <a:prstGeom prst="rect">
            <a:avLst/>
          </a:prstGeom>
          <a:extLst/>
        </p:spPr>
        <p:txBody>
          <a:bodyPr anchor="b">
            <a:normAutofit fontScale="92500" lnSpcReduction="10000"/>
          </a:bodyPr>
          <a:lstStyle/>
          <a:p>
            <a:pPr>
              <a:defRPr/>
            </a:pPr>
            <a:r>
              <a:rPr lang="it-IT" sz="2400" cap="small" dirty="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Quali azioni intraprendere: un esempio</a:t>
            </a:r>
          </a:p>
          <a:p>
            <a:pPr>
              <a:defRPr/>
            </a:pPr>
            <a:r>
              <a:rPr lang="it-IT" sz="2400" cap="small" dirty="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L’esito concreto delle segnalazioni spontanee</a:t>
            </a:r>
          </a:p>
        </p:txBody>
      </p:sp>
    </p:spTree>
    <p:extLst>
      <p:ext uri="{BB962C8B-B14F-4D97-AF65-F5344CB8AC3E}">
        <p14:creationId xmlns:p14="http://schemas.microsoft.com/office/powerpoint/2010/main" val="486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221831" y="1478280"/>
            <a:ext cx="9280357" cy="1893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dirty="0" smtClean="0"/>
              <a:t>FARMACOVIGILANZA: criticità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671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200" dirty="0"/>
              <a:t>PERCHÉ LE ADR POSSONO ESSERE DIFFICILI DA IDENTIFICARE</a:t>
            </a:r>
            <a:endParaRPr lang="en-GB" sz="3200" dirty="0"/>
          </a:p>
        </p:txBody>
      </p:sp>
      <p:sp>
        <p:nvSpPr>
          <p:cNvPr id="57347" name="CasellaDiTesto 2"/>
          <p:cNvSpPr txBox="1">
            <a:spLocks noChangeArrowheads="1"/>
          </p:cNvSpPr>
          <p:nvPr/>
        </p:nvSpPr>
        <p:spPr bwMode="auto">
          <a:xfrm>
            <a:off x="298384" y="2683113"/>
            <a:ext cx="1189361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Perchè</a:t>
            </a:r>
            <a:r>
              <a:rPr lang="en-US" altLang="it-IT" sz="1800" dirty="0" smtClean="0"/>
              <a:t> </a:t>
            </a:r>
            <a:r>
              <a:rPr lang="en-US" altLang="it-IT" sz="1800" dirty="0"/>
              <a:t>quasi </a:t>
            </a:r>
            <a:r>
              <a:rPr lang="en-US" altLang="it-IT" sz="1800" dirty="0" err="1"/>
              <a:t>sempre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causano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una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malattia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può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avere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altre</a:t>
            </a:r>
            <a:r>
              <a:rPr lang="en-US" altLang="it-IT" sz="1800" dirty="0"/>
              <a:t> cause (</a:t>
            </a:r>
            <a:r>
              <a:rPr lang="en-US" altLang="it-IT" sz="1800" dirty="0" err="1"/>
              <a:t>reazioni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aspecifiche</a:t>
            </a:r>
            <a:r>
              <a:rPr lang="en-US" altLang="it-IT" sz="1800" dirty="0" smtClean="0"/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endParaRPr lang="en-US" altLang="it-IT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Perchè</a:t>
            </a:r>
            <a:r>
              <a:rPr lang="en-US" altLang="it-IT" sz="1800" dirty="0" smtClean="0"/>
              <a:t> </a:t>
            </a:r>
            <a:r>
              <a:rPr lang="en-US" altLang="it-IT" sz="1800" dirty="0"/>
              <a:t>non </a:t>
            </a:r>
            <a:r>
              <a:rPr lang="en-US" altLang="it-IT" sz="1800" dirty="0" err="1"/>
              <a:t>avvengono</a:t>
            </a:r>
            <a:r>
              <a:rPr lang="en-US" altLang="it-IT" sz="1800" dirty="0"/>
              <a:t> in </a:t>
            </a:r>
            <a:r>
              <a:rPr lang="en-US" altLang="it-IT" sz="1800" dirty="0" err="1"/>
              <a:t>tutti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pazienti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prendono</a:t>
            </a:r>
            <a:r>
              <a:rPr lang="en-US" altLang="it-IT" sz="1800" dirty="0"/>
              <a:t> un </a:t>
            </a:r>
            <a:r>
              <a:rPr lang="en-US" altLang="it-IT" sz="1800" dirty="0" err="1"/>
              <a:t>farmaco</a:t>
            </a:r>
            <a:r>
              <a:rPr lang="en-US" altLang="it-IT" sz="1800" dirty="0"/>
              <a:t> e </a:t>
            </a:r>
            <a:r>
              <a:rPr lang="en-US" altLang="it-IT" sz="1800" dirty="0" err="1"/>
              <a:t>possono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essere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anche</a:t>
            </a:r>
            <a:r>
              <a:rPr lang="en-US" altLang="it-IT" sz="1800" dirty="0"/>
              <a:t> molto </a:t>
            </a:r>
            <a:r>
              <a:rPr lang="en-US" altLang="it-IT" sz="1800" dirty="0" smtClean="0"/>
              <a:t>rare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endParaRPr lang="en-US" altLang="it-IT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Perchè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diversi fattori, sia relativi al paziente che al farmaco stesso, possono influenzare la loro comparsa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endParaRPr lang="en-US" altLang="it-IT" sz="1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65338" y="4365625"/>
            <a:ext cx="843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721895" y="2315628"/>
            <a:ext cx="105204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it-IT" altLang="it-IT" sz="2000" dirty="0"/>
              <a:t>Un uomo di 50 anni è  in terapia da più di tre anni per ipertensione con </a:t>
            </a:r>
            <a:r>
              <a:rPr lang="it-IT" altLang="it-IT" sz="2000" b="1" dirty="0" err="1"/>
              <a:t>atenololo</a:t>
            </a:r>
            <a:r>
              <a:rPr lang="it-IT" altLang="it-IT" sz="2000" dirty="0"/>
              <a:t>  (50 mg/die) e per ipercolesterolemia con </a:t>
            </a:r>
            <a:r>
              <a:rPr lang="it-IT" altLang="it-IT" sz="2000" b="1" dirty="0" err="1"/>
              <a:t>simvastatina</a:t>
            </a:r>
            <a:r>
              <a:rPr lang="it-IT" altLang="it-IT" sz="2000" dirty="0"/>
              <a:t> (20 mg/die). </a:t>
            </a:r>
            <a:endParaRPr lang="it-IT" altLang="it-IT" sz="20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it-IT" altLang="it-IT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it-IT" altLang="it-IT" sz="2000" dirty="0" smtClean="0"/>
              <a:t>Circa </a:t>
            </a:r>
            <a:r>
              <a:rPr lang="it-IT" altLang="it-IT" sz="2000" dirty="0"/>
              <a:t>tre settimane fa si è </a:t>
            </a:r>
            <a:r>
              <a:rPr lang="it-IT" altLang="it-IT" sz="2000" dirty="0" smtClean="0"/>
              <a:t>lamentato </a:t>
            </a:r>
            <a:r>
              <a:rPr lang="it-IT" altLang="it-IT" sz="2000" dirty="0"/>
              <a:t>con il medico dicendo di avere difficoltà di erezione nei </a:t>
            </a:r>
            <a:r>
              <a:rPr lang="it-IT" altLang="it-IT" sz="2000" i="1" dirty="0"/>
              <a:t>rapporti sessuali</a:t>
            </a:r>
            <a:r>
              <a:rPr lang="it-IT" altLang="it-IT" sz="2000" dirty="0"/>
              <a:t>. </a:t>
            </a:r>
            <a:endParaRPr lang="it-IT" altLang="it-IT" sz="20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it-IT" altLang="it-IT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it-IT" altLang="it-IT" sz="2000" dirty="0" smtClean="0"/>
              <a:t>Il </a:t>
            </a:r>
            <a:r>
              <a:rPr lang="it-IT" altLang="it-IT" sz="2000" dirty="0"/>
              <a:t>medico ha prescritto terapia al bisogno con </a:t>
            </a:r>
            <a:r>
              <a:rPr lang="it-IT" altLang="it-IT" sz="2000" b="1" dirty="0" err="1"/>
              <a:t>sildenafil</a:t>
            </a:r>
            <a:r>
              <a:rPr lang="it-IT" altLang="it-IT" sz="2000" dirty="0"/>
              <a:t>. Dopo 8-10 ore dall’assunzione del </a:t>
            </a:r>
            <a:r>
              <a:rPr lang="it-IT" altLang="it-IT" sz="2000" dirty="0" err="1"/>
              <a:t>sildenafil</a:t>
            </a:r>
            <a:r>
              <a:rPr lang="it-IT" altLang="it-IT" sz="2000" dirty="0"/>
              <a:t> il paziente comincia a soffrire di un </a:t>
            </a:r>
            <a:r>
              <a:rPr lang="it-IT" altLang="it-IT" sz="2000" i="1" dirty="0"/>
              <a:t>forte dolore muscolare </a:t>
            </a:r>
            <a:r>
              <a:rPr lang="it-IT" altLang="it-IT" sz="2000" dirty="0"/>
              <a:t>alle gambe proseguito per circa 3 giorni e torna dal medico.</a:t>
            </a:r>
            <a:endParaRPr lang="en-GB" altLang="it-IT" sz="2000" dirty="0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566286" y="321611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esempio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Di cosa parleremo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14915"/>
            <a:ext cx="11259152" cy="4091502"/>
          </a:xfrm>
        </p:spPr>
        <p:txBody>
          <a:bodyPr>
            <a:normAutofit fontScale="25000" lnSpcReduction="20000"/>
          </a:bodyPr>
          <a:lstStyle/>
          <a:p>
            <a:r>
              <a:rPr lang="it-IT" sz="7200" dirty="0"/>
              <a:t>L’AIFA e il processo di valutazione dei </a:t>
            </a:r>
            <a:r>
              <a:rPr lang="it-IT" sz="7200" dirty="0" smtClean="0"/>
              <a:t>farmaci</a:t>
            </a:r>
            <a:r>
              <a:rPr lang="it-IT" sz="7200" dirty="0"/>
              <a:t>.</a:t>
            </a:r>
            <a:r>
              <a:rPr lang="it-IT" sz="7200" dirty="0" smtClean="0"/>
              <a:t> L’</a:t>
            </a:r>
            <a:r>
              <a:rPr lang="it-IT" sz="7200" dirty="0" err="1" smtClean="0"/>
              <a:t>Health</a:t>
            </a:r>
            <a:r>
              <a:rPr lang="it-IT" sz="7200" dirty="0" smtClean="0"/>
              <a:t> </a:t>
            </a:r>
            <a:r>
              <a:rPr lang="it-IT" sz="7200" dirty="0"/>
              <a:t>Technology </a:t>
            </a:r>
            <a:r>
              <a:rPr lang="it-IT" sz="7200" dirty="0" err="1"/>
              <a:t>Assessment</a:t>
            </a:r>
            <a:r>
              <a:rPr lang="it-IT" sz="7200" dirty="0"/>
              <a:t> e la sua integrazione nel processo </a:t>
            </a:r>
            <a:r>
              <a:rPr lang="it-IT" sz="7200" dirty="0" err="1"/>
              <a:t>regolatorio</a:t>
            </a:r>
            <a:r>
              <a:rPr lang="it-IT" sz="7200" dirty="0" smtClean="0"/>
              <a:t>.</a:t>
            </a:r>
            <a:endParaRPr lang="it-IT" sz="7200" dirty="0"/>
          </a:p>
          <a:p>
            <a:r>
              <a:rPr lang="it-IT" sz="7200" b="1" dirty="0"/>
              <a:t>Studi osservazionali e sperimentali</a:t>
            </a:r>
            <a:r>
              <a:rPr lang="it-IT" sz="7200" dirty="0"/>
              <a:t>: nozioni di base per leggere uno studio clinico. </a:t>
            </a:r>
            <a:r>
              <a:rPr lang="it-IT" sz="7200" dirty="0" smtClean="0"/>
              <a:t>Piramide </a:t>
            </a:r>
            <a:r>
              <a:rPr lang="it-IT" sz="7200" dirty="0"/>
              <a:t>delle </a:t>
            </a:r>
            <a:r>
              <a:rPr lang="it-IT" sz="7200" dirty="0" smtClean="0"/>
              <a:t>evidenze.</a:t>
            </a:r>
            <a:r>
              <a:rPr lang="it-IT" sz="7200" dirty="0"/>
              <a:t> </a:t>
            </a:r>
            <a:r>
              <a:rPr lang="it-IT" sz="7200" dirty="0" smtClean="0"/>
              <a:t>La valutazione di efficacia dei farmaci: significato di </a:t>
            </a:r>
            <a:r>
              <a:rPr lang="it-IT" sz="7200" dirty="0" err="1" smtClean="0"/>
              <a:t>efficacy</a:t>
            </a:r>
            <a:r>
              <a:rPr lang="it-IT" sz="7200" dirty="0" smtClean="0"/>
              <a:t> e di </a:t>
            </a:r>
            <a:r>
              <a:rPr lang="it-IT" sz="7200" dirty="0" err="1" smtClean="0"/>
              <a:t>effectiveness</a:t>
            </a:r>
            <a:r>
              <a:rPr lang="it-IT" sz="7200" dirty="0" smtClean="0"/>
              <a:t>. Esempi di valutazione di studi sui farmaci e ruolo farmacista ospedaliero. </a:t>
            </a:r>
          </a:p>
          <a:p>
            <a:endParaRPr lang="it-IT" sz="7200" dirty="0" smtClean="0"/>
          </a:p>
          <a:p>
            <a:r>
              <a:rPr lang="it-IT" sz="7200" dirty="0" smtClean="0"/>
              <a:t>Gli </a:t>
            </a:r>
            <a:r>
              <a:rPr lang="it-IT" sz="7200" dirty="0"/>
              <a:t>studi </a:t>
            </a:r>
            <a:r>
              <a:rPr lang="it-IT" sz="7200" dirty="0" err="1" smtClean="0"/>
              <a:t>farmacoepidemiologici</a:t>
            </a:r>
            <a:r>
              <a:rPr lang="it-IT" sz="7200" dirty="0" smtClean="0"/>
              <a:t>. Appropriatezza </a:t>
            </a:r>
            <a:r>
              <a:rPr lang="it-IT" sz="7200" dirty="0"/>
              <a:t>terapeutica e impatto </a:t>
            </a:r>
            <a:r>
              <a:rPr lang="it-IT" sz="7200" dirty="0" smtClean="0"/>
              <a:t>economico. Aderenza </a:t>
            </a:r>
            <a:r>
              <a:rPr lang="it-IT" sz="7200" dirty="0"/>
              <a:t>al trattamento e ruolo del farmacista. </a:t>
            </a:r>
            <a:endParaRPr lang="it-IT" sz="7200" dirty="0" smtClean="0"/>
          </a:p>
          <a:p>
            <a:endParaRPr lang="it-IT" sz="7200" dirty="0"/>
          </a:p>
          <a:p>
            <a:r>
              <a:rPr lang="it-IT" sz="7200" dirty="0">
                <a:solidFill>
                  <a:srgbClr val="0070C0"/>
                </a:solidFill>
              </a:rPr>
              <a:t>La </a:t>
            </a:r>
            <a:r>
              <a:rPr lang="it-IT" sz="7200" b="1" dirty="0">
                <a:solidFill>
                  <a:srgbClr val="0070C0"/>
                </a:solidFill>
              </a:rPr>
              <a:t>farmacovigilanza</a:t>
            </a:r>
            <a:r>
              <a:rPr lang="it-IT" sz="7200" dirty="0">
                <a:solidFill>
                  <a:srgbClr val="0070C0"/>
                </a:solidFill>
              </a:rPr>
              <a:t>. </a:t>
            </a:r>
            <a:r>
              <a:rPr lang="it-IT" sz="7200" dirty="0" smtClean="0">
                <a:solidFill>
                  <a:srgbClr val="0070C0"/>
                </a:solidFill>
              </a:rPr>
              <a:t>La </a:t>
            </a:r>
            <a:r>
              <a:rPr lang="it-IT" sz="7200" dirty="0" err="1">
                <a:solidFill>
                  <a:srgbClr val="0070C0"/>
                </a:solidFill>
              </a:rPr>
              <a:t>politerapia</a:t>
            </a:r>
            <a:r>
              <a:rPr lang="it-IT" sz="7200" dirty="0">
                <a:solidFill>
                  <a:srgbClr val="0070C0"/>
                </a:solidFill>
              </a:rPr>
              <a:t> nelle patologie croniche, le interazioni farmacologiche e le ADR.  </a:t>
            </a:r>
            <a:endParaRPr lang="it-IT" sz="7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7200" dirty="0"/>
          </a:p>
          <a:p>
            <a:r>
              <a:rPr lang="it-IT" sz="7200" dirty="0"/>
              <a:t>Principi di </a:t>
            </a:r>
            <a:r>
              <a:rPr lang="it-IT" sz="7200" b="1" dirty="0" err="1" smtClean="0"/>
              <a:t>farmacoeconomia</a:t>
            </a:r>
            <a:r>
              <a:rPr lang="it-IT" sz="7200" dirty="0" smtClean="0"/>
              <a:t>. Analisi </a:t>
            </a:r>
            <a:r>
              <a:rPr lang="it-IT" sz="7200" dirty="0"/>
              <a:t>dei costi e degli esiti di una terapia farmacologica.</a:t>
            </a:r>
          </a:p>
          <a:p>
            <a:pPr marL="0" indent="0">
              <a:buNone/>
            </a:pPr>
            <a:r>
              <a:rPr lang="it-IT" sz="7200" dirty="0" smtClean="0"/>
              <a:t>    Il </a:t>
            </a:r>
            <a:r>
              <a:rPr lang="it-IT" sz="7200" dirty="0"/>
              <a:t>rapporto di costo - efficacia di un trattamento </a:t>
            </a:r>
            <a:r>
              <a:rPr lang="it-IT" sz="7200" dirty="0" smtClean="0"/>
              <a:t>farmacologico. </a:t>
            </a:r>
          </a:p>
          <a:p>
            <a:pPr marL="0" indent="0">
              <a:buNone/>
            </a:pPr>
            <a:endParaRPr lang="it-IT" sz="7200" b="1" dirty="0"/>
          </a:p>
          <a:p>
            <a:r>
              <a:rPr lang="it-IT" sz="7200" b="1" dirty="0" err="1" smtClean="0"/>
              <a:t>Farmacoepidemiologia</a:t>
            </a:r>
            <a:r>
              <a:rPr lang="it-IT" sz="7200" b="1" dirty="0" smtClean="0"/>
              <a:t> </a:t>
            </a:r>
            <a:r>
              <a:rPr lang="it-IT" sz="7200" b="1" dirty="0"/>
              <a:t>e </a:t>
            </a:r>
            <a:r>
              <a:rPr lang="it-IT" sz="7200" b="1" dirty="0" err="1"/>
              <a:t>farmacoutilizzazione</a:t>
            </a:r>
            <a:r>
              <a:rPr lang="it-IT" sz="7200" dirty="0"/>
              <a:t>. </a:t>
            </a:r>
            <a:r>
              <a:rPr lang="it-IT" sz="7200" dirty="0" smtClean="0"/>
              <a:t>Come </a:t>
            </a:r>
            <a:r>
              <a:rPr lang="it-IT" sz="7200" dirty="0"/>
              <a:t>leggere e interpretare i dati di </a:t>
            </a:r>
            <a:r>
              <a:rPr lang="it-IT" sz="7200" dirty="0" smtClean="0"/>
              <a:t>prescrizione.</a:t>
            </a:r>
          </a:p>
          <a:p>
            <a:pPr marL="0" indent="0">
              <a:buNone/>
            </a:pPr>
            <a:r>
              <a:rPr lang="it-IT" sz="7200" dirty="0" smtClean="0"/>
              <a:t>    Le </a:t>
            </a:r>
            <a:r>
              <a:rPr lang="it-IT" sz="7200" dirty="0"/>
              <a:t>DDD. Spesa e consumi. </a:t>
            </a:r>
            <a:r>
              <a:rPr lang="it-IT" sz="7200" dirty="0" smtClean="0"/>
              <a:t>Rapporto </a:t>
            </a:r>
            <a:r>
              <a:rPr lang="it-IT" sz="7200" dirty="0"/>
              <a:t>Nazionale sull’uso dei farmaci in Italia. 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Freccia destra 5">
            <a:extLst>
              <a:ext uri="{FF2B5EF4-FFF2-40B4-BE49-F238E27FC236}">
                <a16:creationId xmlns:a16="http://schemas.microsoft.com/office/drawing/2014/main" id="{10C05BA8-B1D4-A143-99E1-034AB95A91C9}"/>
              </a:ext>
            </a:extLst>
          </p:cNvPr>
          <p:cNvSpPr/>
          <p:nvPr/>
        </p:nvSpPr>
        <p:spPr>
          <a:xfrm>
            <a:off x="125396" y="3783494"/>
            <a:ext cx="473777" cy="254000"/>
          </a:xfrm>
          <a:prstGeom prst="rightArrow">
            <a:avLst>
              <a:gd name="adj1" fmla="val 42421"/>
              <a:gd name="adj2" fmla="val 50000"/>
            </a:avLst>
          </a:prstGeom>
          <a:solidFill>
            <a:srgbClr val="0096FF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5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10668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>
              <a:defRPr/>
            </a:pPr>
            <a:r>
              <a:rPr lang="it-IT" altLang="it-IT" sz="3200" b="1">
                <a:latin typeface="Comic Sans MS" pitchFamily="66" charset="0"/>
              </a:rPr>
              <a:t> 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2061" y="1042804"/>
            <a:ext cx="6402688" cy="4425950"/>
          </a:xfrm>
          <a:noFill/>
        </p:spPr>
        <p:txBody>
          <a:bodyPr vert="horz" lIns="92075" tIns="46038" rIns="92075" bIns="46038" rtlCol="0"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CPK: </a:t>
            </a:r>
            <a:r>
              <a:rPr lang="it-IT" altLang="it-IT" sz="2100" dirty="0">
                <a:solidFill>
                  <a:srgbClr val="C00000"/>
                </a:solidFill>
              </a:rPr>
              <a:t>Aumento lieve-moderato </a:t>
            </a:r>
            <a:r>
              <a:rPr lang="it-IT" altLang="it-IT" sz="2100" dirty="0"/>
              <a:t>(406 U/L)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Transaminasi: </a:t>
            </a:r>
            <a:r>
              <a:rPr lang="it-IT" altLang="it-IT" sz="2100" dirty="0">
                <a:solidFill>
                  <a:srgbClr val="00B050"/>
                </a:solidFill>
              </a:rPr>
              <a:t>nella norma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Emocromo: </a:t>
            </a:r>
            <a:r>
              <a:rPr lang="it-IT" altLang="it-IT" sz="2100" dirty="0">
                <a:solidFill>
                  <a:srgbClr val="00B050"/>
                </a:solidFill>
              </a:rPr>
              <a:t>nella norma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VES: </a:t>
            </a:r>
            <a:r>
              <a:rPr lang="it-IT" altLang="it-IT" sz="2100" dirty="0">
                <a:solidFill>
                  <a:srgbClr val="00B050"/>
                </a:solidFill>
              </a:rPr>
              <a:t>nella norma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Esame urine: </a:t>
            </a:r>
            <a:r>
              <a:rPr lang="it-IT" altLang="it-IT" sz="2100" dirty="0">
                <a:solidFill>
                  <a:srgbClr val="00B050"/>
                </a:solidFill>
              </a:rPr>
              <a:t>nella norma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Azotemia: leggero aumento 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Creatinina: </a:t>
            </a:r>
            <a:r>
              <a:rPr lang="it-IT" altLang="it-IT" sz="2100" dirty="0">
                <a:solidFill>
                  <a:srgbClr val="C00000"/>
                </a:solidFill>
              </a:rPr>
              <a:t>aumento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100" dirty="0"/>
              <a:t>Potassio: </a:t>
            </a:r>
            <a:r>
              <a:rPr lang="it-IT" altLang="it-IT" sz="2100" dirty="0">
                <a:solidFill>
                  <a:srgbClr val="C00000"/>
                </a:solidFill>
              </a:rPr>
              <a:t>aumento</a:t>
            </a:r>
            <a:r>
              <a:rPr lang="it-IT" altLang="it-IT" sz="2100" dirty="0"/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38589" y="330200"/>
            <a:ext cx="4211089" cy="52386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800" dirty="0">
                <a:solidFill>
                  <a:schemeClr val="bg1"/>
                </a:solidFill>
                <a:latin typeface="+mn-lt"/>
              </a:rPr>
              <a:t>I risultati del laboratorio</a:t>
            </a:r>
          </a:p>
        </p:txBody>
      </p:sp>
      <p:sp>
        <p:nvSpPr>
          <p:cNvPr id="39941" name="Text Box 1030"/>
          <p:cNvSpPr txBox="1">
            <a:spLocks noChangeArrowheads="1"/>
          </p:cNvSpPr>
          <p:nvPr/>
        </p:nvSpPr>
        <p:spPr bwMode="auto">
          <a:xfrm>
            <a:off x="2040556" y="5657496"/>
            <a:ext cx="9307629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it-IT" sz="2000" dirty="0">
                <a:solidFill>
                  <a:schemeClr val="bg1"/>
                </a:solidFill>
                <a:latin typeface="+mn-lt"/>
              </a:rPr>
              <a:t>Il medico, a </a:t>
            </a:r>
            <a:r>
              <a:rPr lang="en-GB" altLang="it-IT" sz="2000" dirty="0" err="1">
                <a:solidFill>
                  <a:schemeClr val="bg1"/>
                </a:solidFill>
                <a:latin typeface="+mn-lt"/>
              </a:rPr>
              <a:t>fronte</a:t>
            </a:r>
            <a:r>
              <a:rPr lang="en-GB" altLang="it-IT" sz="2000" dirty="0">
                <a:solidFill>
                  <a:schemeClr val="bg1"/>
                </a:solidFill>
                <a:latin typeface="+mn-lt"/>
              </a:rPr>
              <a:t> dei </a:t>
            </a:r>
            <a:r>
              <a:rPr lang="en-GB" altLang="it-IT" sz="2000" dirty="0" err="1">
                <a:solidFill>
                  <a:schemeClr val="bg1"/>
                </a:solidFill>
                <a:latin typeface="+mn-lt"/>
              </a:rPr>
              <a:t>risultati</a:t>
            </a:r>
            <a:r>
              <a:rPr lang="en-GB" altLang="it-IT" sz="2000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GB" altLang="it-IT" sz="2000" dirty="0" err="1">
                <a:solidFill>
                  <a:schemeClr val="bg1"/>
                </a:solidFill>
                <a:latin typeface="+mn-lt"/>
              </a:rPr>
              <a:t>laboratorio</a:t>
            </a:r>
            <a:r>
              <a:rPr lang="en-GB" altLang="it-IT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altLang="it-IT" sz="2000" dirty="0" err="1">
                <a:solidFill>
                  <a:schemeClr val="bg1"/>
                </a:solidFill>
                <a:latin typeface="+mn-lt"/>
              </a:rPr>
              <a:t>propende</a:t>
            </a:r>
            <a:r>
              <a:rPr lang="en-GB" altLang="it-IT" sz="2000" dirty="0">
                <a:solidFill>
                  <a:schemeClr val="bg1"/>
                </a:solidFill>
                <a:latin typeface="+mn-lt"/>
              </a:rPr>
              <a:t> per </a:t>
            </a:r>
            <a:r>
              <a:rPr lang="en-GB" altLang="it-IT" sz="2000" dirty="0" err="1" smtClean="0">
                <a:solidFill>
                  <a:schemeClr val="bg1"/>
                </a:solidFill>
                <a:latin typeface="+mn-lt"/>
              </a:rPr>
              <a:t>una</a:t>
            </a:r>
            <a:r>
              <a:rPr lang="en-GB" altLang="it-IT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it-IT" sz="2000" dirty="0">
                <a:solidFill>
                  <a:schemeClr val="bg1"/>
                </a:solidFill>
                <a:latin typeface="+mn-lt"/>
              </a:rPr>
              <a:t>miopatia </a:t>
            </a:r>
          </a:p>
        </p:txBody>
      </p:sp>
    </p:spTree>
    <p:extLst>
      <p:ext uri="{BB962C8B-B14F-4D97-AF65-F5344CB8AC3E}">
        <p14:creationId xmlns:p14="http://schemas.microsoft.com/office/powerpoint/2010/main" val="26828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4775" y="1630376"/>
            <a:ext cx="10299031" cy="325925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it-IT" altLang="it-IT" sz="1600" b="1" i="1" dirty="0">
                <a:latin typeface="Comic Sans MS" panose="030F0702030302020204" pitchFamily="66" charset="0"/>
              </a:rPr>
              <a:t>Definizione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	La miopatia </a:t>
            </a:r>
            <a:r>
              <a:rPr lang="it-IT" altLang="it-IT" sz="1600" dirty="0"/>
              <a:t>è</a:t>
            </a:r>
            <a:r>
              <a:rPr lang="it-IT" altLang="it-IT" sz="1600" dirty="0">
                <a:latin typeface="Comic Sans MS" panose="030F0702030302020204" pitchFamily="66" charset="0"/>
              </a:rPr>
              <a:t> un disordine del muscolo striato, con o senza variazione della massa muscolare. Può essere accompagnata da dolore muscolare (mialgia) o debolezza.</a:t>
            </a:r>
          </a:p>
          <a:p>
            <a:pPr marL="609600" indent="-609600">
              <a:lnSpc>
                <a:spcPct val="80000"/>
              </a:lnSpc>
            </a:pPr>
            <a:endParaRPr lang="it-IT" altLang="it-IT" sz="16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it-IT" altLang="it-IT" sz="1600" b="1" i="1" dirty="0">
                <a:latin typeface="Comic Sans MS" panose="030F0702030302020204" pitchFamily="66" charset="0"/>
              </a:rPr>
              <a:t>Requisiti minimi per l</a:t>
            </a:r>
            <a:r>
              <a:rPr lang="it-IT" altLang="it-IT" sz="1600" b="1" i="1" dirty="0"/>
              <a:t>’</a:t>
            </a:r>
            <a:r>
              <a:rPr lang="it-IT" altLang="it-IT" sz="1600" b="1" i="1" dirty="0">
                <a:latin typeface="Comic Sans MS" panose="030F0702030302020204" pitchFamily="66" charset="0"/>
              </a:rPr>
              <a:t>uso del termine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it-IT" altLang="it-IT" sz="1600" dirty="0">
                <a:latin typeface="Comic Sans MS" panose="030F0702030302020204" pitchFamily="66" charset="0"/>
              </a:rPr>
              <a:t>	</a:t>
            </a:r>
            <a:r>
              <a:rPr lang="it-IT" altLang="it-IT" sz="1600" dirty="0"/>
              <a:t>È</a:t>
            </a:r>
            <a:r>
              <a:rPr lang="it-IT" altLang="it-IT" sz="1600" dirty="0">
                <a:latin typeface="Comic Sans MS" panose="030F0702030302020204" pitchFamily="66" charset="0"/>
              </a:rPr>
              <a:t> necessaria una diagnosi clinica supportata da indagini appropriate e dalla ricerca della </a:t>
            </a:r>
            <a:r>
              <a:rPr lang="it-IT" altLang="it-IT" sz="1600" dirty="0" err="1">
                <a:latin typeface="Comic Sans MS" panose="030F0702030302020204" pitchFamily="66" charset="0"/>
              </a:rPr>
              <a:t>noxa</a:t>
            </a:r>
            <a:r>
              <a:rPr lang="it-IT" altLang="it-IT" sz="1600" dirty="0">
                <a:latin typeface="Comic Sans MS" panose="030F0702030302020204" pitchFamily="66" charset="0"/>
              </a:rPr>
              <a:t>. Non dovrebbe essere definita come miopatia una sintomatologia che non presenti alterati uno o pi</a:t>
            </a:r>
            <a:r>
              <a:rPr lang="it-IT" altLang="it-IT" sz="1600" dirty="0"/>
              <a:t>ù</a:t>
            </a:r>
            <a:r>
              <a:rPr lang="it-IT" altLang="it-IT" sz="1600" dirty="0">
                <a:latin typeface="Comic Sans MS" panose="030F0702030302020204" pitchFamily="66" charset="0"/>
              </a:rPr>
              <a:t> dei seguenti esami: elettromiografia, esami ematochimici, esame istologico ed istochimico.</a:t>
            </a:r>
          </a:p>
          <a:p>
            <a:pPr marL="609600" indent="-609600">
              <a:lnSpc>
                <a:spcPct val="80000"/>
              </a:lnSpc>
            </a:pPr>
            <a:endParaRPr lang="it-IT" altLang="it-IT" sz="16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it-IT" altLang="it-IT" sz="1600" b="1" dirty="0">
                <a:latin typeface="Comic Sans MS" panose="030F0702030302020204" pitchFamily="66" charset="0"/>
              </a:rPr>
              <a:t>I livelli serici di </a:t>
            </a:r>
            <a:r>
              <a:rPr lang="it-IT" altLang="it-IT" sz="1600" b="1" dirty="0" err="1">
                <a:latin typeface="Comic Sans MS" panose="030F0702030302020204" pitchFamily="66" charset="0"/>
              </a:rPr>
              <a:t>creatin-chinasi</a:t>
            </a:r>
            <a:r>
              <a:rPr lang="it-IT" altLang="it-IT" sz="1600" b="1" dirty="0">
                <a:latin typeface="Comic Sans MS" panose="030F0702030302020204" pitchFamily="66" charset="0"/>
              </a:rPr>
              <a:t> (CK) sono essenziali per la diagnosi di miopatia</a:t>
            </a:r>
            <a:r>
              <a:rPr lang="it-IT" altLang="it-IT" sz="1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28600"/>
            <a:ext cx="85074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altLang="it-IT">
                <a:latin typeface="Comic Sans MS" pitchFamily="66" charset="0"/>
              </a:rPr>
              <a:t>Miopatia</a:t>
            </a:r>
            <a:br>
              <a:rPr lang="it-IT" altLang="it-IT">
                <a:latin typeface="Comic Sans MS" pitchFamily="66" charset="0"/>
              </a:rPr>
            </a:br>
            <a:r>
              <a:rPr lang="it-IT" altLang="it-IT" sz="1600" i="1">
                <a:latin typeface="Comic Sans MS" pitchFamily="66" charset="0"/>
              </a:rPr>
              <a:t>Definizione del CIOMS </a:t>
            </a:r>
            <a:br>
              <a:rPr lang="it-IT" altLang="it-IT" sz="1600" i="1">
                <a:latin typeface="Comic Sans MS" pitchFamily="66" charset="0"/>
              </a:rPr>
            </a:br>
            <a:r>
              <a:rPr lang="it-IT" altLang="it-IT" sz="1600" i="1">
                <a:latin typeface="Comic Sans MS" pitchFamily="66" charset="0"/>
              </a:rPr>
              <a:t>(Consiglio per le Organizzazioni Internazionali delle Scienze Mediche)</a:t>
            </a:r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67788" y="5187865"/>
            <a:ext cx="2654573" cy="52386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800" dirty="0">
                <a:solidFill>
                  <a:schemeClr val="bg1"/>
                </a:solidFill>
              </a:rPr>
              <a:t>Miopatia da?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5085" y="5006091"/>
            <a:ext cx="6410325" cy="1233487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buClr>
                <a:schemeClr val="folHlink"/>
              </a:buClr>
              <a:buFont typeface="Wingdings" panose="05000000000000000000" pitchFamily="2" charset="2"/>
              <a:buNone/>
              <a:defRPr/>
            </a:pPr>
            <a:r>
              <a:rPr lang="it-IT" altLang="it-IT" sz="3700" dirty="0" smtClean="0">
                <a:solidFill>
                  <a:schemeClr val="accent1">
                    <a:lumMod val="75000"/>
                  </a:schemeClr>
                </a:solidFill>
              </a:rPr>
              <a:t>Farmaci?</a:t>
            </a:r>
            <a:endParaRPr lang="it-IT" altLang="it-IT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06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2280" r="49342" b="13802"/>
          <a:stretch>
            <a:fillRect/>
          </a:stretch>
        </p:blipFill>
        <p:spPr bwMode="auto">
          <a:xfrm>
            <a:off x="2855914" y="44450"/>
            <a:ext cx="576103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CasellaDiTesto 4"/>
          <p:cNvSpPr txBox="1">
            <a:spLocks noChangeArrowheads="1"/>
          </p:cNvSpPr>
          <p:nvPr/>
        </p:nvSpPr>
        <p:spPr bwMode="auto">
          <a:xfrm>
            <a:off x="5087938" y="6488113"/>
            <a:ext cx="525621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Arial" panose="020B0604020202020204" pitchFamily="34" charset="0"/>
              </a:rPr>
              <a:t>Dalakas MC. </a:t>
            </a:r>
            <a:r>
              <a:rPr lang="pl-PL" altLang="it-IT" sz="1400">
                <a:solidFill>
                  <a:schemeClr val="bg1"/>
                </a:solidFill>
                <a:latin typeface="Arial" panose="020B0604020202020204" pitchFamily="34" charset="0"/>
              </a:rPr>
              <a:t>J Neurol Neurosurg Psychiatry 2009;80:832–838</a:t>
            </a:r>
            <a:endParaRPr lang="it-IT" altLang="it-IT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 rot="10800000">
            <a:off x="4268820" y="1078028"/>
            <a:ext cx="978408" cy="29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10800000">
            <a:off x="4299155" y="2019700"/>
            <a:ext cx="978408" cy="29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10668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>
              <a:defRPr/>
            </a:pPr>
            <a:r>
              <a:rPr lang="it-IT" altLang="it-IT" sz="3200" b="1">
                <a:solidFill>
                  <a:schemeClr val="bg1"/>
                </a:solidFill>
                <a:latin typeface="Comic Sans MS" pitchFamily="66" charset="0"/>
              </a:rPr>
              <a:t>  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788" y="2362200"/>
            <a:ext cx="8507412" cy="2590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900"/>
              <a:t>Sospensione della simvastatina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900"/>
              <a:t>Sospensione del sildenafil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z="2900"/>
              <a:t>Monitoraggio del paziente (follow-up)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486275" y="1113897"/>
            <a:ext cx="3049588" cy="5191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800" dirty="0">
                <a:solidFill>
                  <a:schemeClr val="bg1"/>
                </a:solidFill>
                <a:latin typeface="+mn-lt"/>
              </a:rPr>
              <a:t>Azioni intraprese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495800" y="5380039"/>
            <a:ext cx="3576620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it-IT" dirty="0">
                <a:solidFill>
                  <a:schemeClr val="bg1"/>
                </a:solidFill>
                <a:latin typeface="+mn-lt"/>
              </a:rPr>
              <a:t>La miopatia </a:t>
            </a:r>
            <a:r>
              <a:rPr lang="en-GB" altLang="it-IT" dirty="0" err="1">
                <a:solidFill>
                  <a:schemeClr val="bg1"/>
                </a:solidFill>
                <a:latin typeface="+mn-lt"/>
              </a:rPr>
              <a:t>scompare</a:t>
            </a:r>
            <a:endParaRPr lang="en-GB" alt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845740" y="5464807"/>
            <a:ext cx="978408" cy="29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969" y="400631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GB" altLang="it-IT" dirty="0" smtClean="0"/>
              <a:t>Quale dei due farmaci?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4559" y="1693659"/>
            <a:ext cx="9200147" cy="2743200"/>
          </a:xfrm>
        </p:spPr>
        <p:txBody>
          <a:bodyPr/>
          <a:lstStyle/>
          <a:p>
            <a:r>
              <a:rPr lang="en-GB" altLang="it-IT" dirty="0" smtClean="0"/>
              <a:t>La </a:t>
            </a:r>
            <a:r>
              <a:rPr lang="en-GB" altLang="it-IT" dirty="0" err="1" smtClean="0"/>
              <a:t>simvastatina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perchè</a:t>
            </a:r>
            <a:r>
              <a:rPr lang="en-GB" altLang="it-IT" dirty="0" smtClean="0"/>
              <a:t> è </a:t>
            </a:r>
            <a:r>
              <a:rPr lang="en-GB" altLang="it-IT" dirty="0" err="1" smtClean="0"/>
              <a:t>dimostrato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che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può</a:t>
            </a:r>
            <a:r>
              <a:rPr lang="en-GB" altLang="it-IT" dirty="0" smtClean="0"/>
              <a:t> dare </a:t>
            </a:r>
            <a:r>
              <a:rPr lang="en-GB" altLang="it-IT" dirty="0" err="1" smtClean="0"/>
              <a:t>miopatia</a:t>
            </a:r>
            <a:endParaRPr lang="en-GB" altLang="it-IT" dirty="0" smtClean="0"/>
          </a:p>
          <a:p>
            <a:r>
              <a:rPr lang="en-GB" altLang="it-IT" dirty="0" smtClean="0"/>
              <a:t>Il sildenafil </a:t>
            </a:r>
            <a:r>
              <a:rPr lang="en-GB" altLang="it-IT" dirty="0" err="1" smtClean="0"/>
              <a:t>perchè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il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paziente</a:t>
            </a:r>
            <a:r>
              <a:rPr lang="en-GB" altLang="it-IT" dirty="0" smtClean="0"/>
              <a:t> non ha </a:t>
            </a:r>
            <a:r>
              <a:rPr lang="en-GB" altLang="it-IT" dirty="0" err="1" smtClean="0"/>
              <a:t>mai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sofferto</a:t>
            </a:r>
            <a:r>
              <a:rPr lang="en-GB" altLang="it-IT" dirty="0" smtClean="0"/>
              <a:t> di </a:t>
            </a:r>
            <a:r>
              <a:rPr lang="en-GB" altLang="it-IT" dirty="0" err="1" smtClean="0"/>
              <a:t>miopatia</a:t>
            </a:r>
            <a:r>
              <a:rPr lang="en-GB" altLang="it-IT" dirty="0" smtClean="0"/>
              <a:t> prima </a:t>
            </a:r>
            <a:r>
              <a:rPr lang="en-GB" altLang="it-IT" dirty="0" err="1" smtClean="0"/>
              <a:t>della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sua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assunzione</a:t>
            </a:r>
            <a:endParaRPr lang="en-GB" altLang="it-IT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55788" y="4279951"/>
            <a:ext cx="8128000" cy="3116262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mtClean="0"/>
              <a:t>Entrambi i farmaci hanno un forte legame farmaco-proteico e sono metabolizzati attraverso il citocromo CYP3A4.</a:t>
            </a:r>
          </a:p>
          <a:p>
            <a:pPr algn="just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it-IT" altLang="it-IT" smtClean="0"/>
              <a:t> </a:t>
            </a:r>
          </a:p>
          <a:p>
            <a:pPr algn="just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it-IT" altLang="it-IT" smtClean="0"/>
              <a:t>Questa competizione può aver elevato i livelli di simvastatina, aumentando il rischio di miopatia.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8213" y="3485807"/>
            <a:ext cx="7984558" cy="52386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800" dirty="0">
                <a:solidFill>
                  <a:schemeClr val="bg1"/>
                </a:solidFill>
                <a:latin typeface="+mn-lt"/>
              </a:rPr>
              <a:t>Una spiegazione farmacologica dell’evento </a:t>
            </a:r>
          </a:p>
        </p:txBody>
      </p:sp>
    </p:spTree>
    <p:extLst>
      <p:ext uri="{BB962C8B-B14F-4D97-AF65-F5344CB8AC3E}">
        <p14:creationId xmlns:p14="http://schemas.microsoft.com/office/powerpoint/2010/main" val="26737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73" y="764373"/>
            <a:ext cx="11146055" cy="12930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it-IT" sz="3200" dirty="0" err="1"/>
              <a:t>Dall’evento</a:t>
            </a:r>
            <a:r>
              <a:rPr lang="en-GB" altLang="it-IT" sz="3200" dirty="0"/>
              <a:t> </a:t>
            </a:r>
            <a:r>
              <a:rPr lang="en-GB" altLang="it-IT" sz="3200" dirty="0" err="1"/>
              <a:t>avverso</a:t>
            </a:r>
            <a:r>
              <a:rPr lang="en-GB" altLang="it-IT" sz="3200" dirty="0"/>
              <a:t> </a:t>
            </a:r>
            <a:br>
              <a:rPr lang="en-GB" altLang="it-IT" sz="3200" dirty="0"/>
            </a:br>
            <a:r>
              <a:rPr lang="en-GB" altLang="it-IT" sz="3200" dirty="0" err="1"/>
              <a:t>alla</a:t>
            </a:r>
            <a:r>
              <a:rPr lang="en-GB" altLang="it-IT" sz="3200" dirty="0"/>
              <a:t> </a:t>
            </a:r>
            <a:r>
              <a:rPr lang="en-GB" altLang="it-IT" sz="3200" dirty="0" err="1"/>
              <a:t>diagnosi</a:t>
            </a:r>
            <a:r>
              <a:rPr lang="en-GB" altLang="it-IT" sz="3200" dirty="0"/>
              <a:t> di </a:t>
            </a:r>
            <a:r>
              <a:rPr lang="en-GB" altLang="it-IT" sz="3200" dirty="0" err="1"/>
              <a:t>reazione</a:t>
            </a:r>
            <a:r>
              <a:rPr lang="en-GB" altLang="it-IT" sz="3200" dirty="0"/>
              <a:t> </a:t>
            </a:r>
            <a:r>
              <a:rPr lang="en-GB" altLang="it-IT" sz="3200" dirty="0" err="1"/>
              <a:t>avversa</a:t>
            </a:r>
            <a:r>
              <a:rPr lang="en-GB" altLang="it-IT" sz="3200" dirty="0"/>
              <a:t> a </a:t>
            </a:r>
            <a:r>
              <a:rPr lang="en-GB" altLang="it-IT" sz="3200" dirty="0" err="1"/>
              <a:t>farmaco</a:t>
            </a:r>
            <a:endParaRPr lang="en-GB" altLang="it-IT" sz="32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7391400" cy="1295400"/>
          </a:xfrm>
        </p:spPr>
        <p:txBody>
          <a:bodyPr/>
          <a:lstStyle/>
          <a:p>
            <a:r>
              <a:rPr lang="en-GB" altLang="it-IT" sz="2000"/>
              <a:t>La disfunzione erettile del nostro paziente?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173705" y="3275011"/>
            <a:ext cx="8229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100" dirty="0">
                <a:latin typeface="+mn-lt"/>
              </a:rPr>
              <a:t>Il nostro paziente si era recato dal medico per disfunzione erettile due settimane prima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21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100" dirty="0">
                <a:latin typeface="+mn-lt"/>
              </a:rPr>
              <a:t>Disfunzione erettile da farmaco? </a:t>
            </a:r>
            <a:endParaRPr lang="en-GB" altLang="it-IT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9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20680" r="39368" b="12122"/>
          <a:stretch>
            <a:fillRect/>
          </a:stretch>
        </p:blipFill>
        <p:spPr bwMode="auto">
          <a:xfrm>
            <a:off x="1524001" y="1"/>
            <a:ext cx="8964613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CasellaDiTesto 2"/>
          <p:cNvSpPr txBox="1">
            <a:spLocks noChangeArrowheads="1"/>
          </p:cNvSpPr>
          <p:nvPr/>
        </p:nvSpPr>
        <p:spPr bwMode="auto">
          <a:xfrm>
            <a:off x="5591175" y="1341439"/>
            <a:ext cx="4033838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FF00"/>
                </a:solidFill>
                <a:latin typeface="Arial" panose="020B0604020202020204" pitchFamily="34" charset="0"/>
              </a:rPr>
              <a:t>Confounding by indication</a:t>
            </a:r>
          </a:p>
        </p:txBody>
      </p:sp>
    </p:spTree>
    <p:extLst>
      <p:ext uri="{BB962C8B-B14F-4D97-AF65-F5344CB8AC3E}">
        <p14:creationId xmlns:p14="http://schemas.microsoft.com/office/powerpoint/2010/main" val="16781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t="10036" r="14069" b="12476"/>
          <a:stretch>
            <a:fillRect/>
          </a:stretch>
        </p:blipFill>
        <p:spPr bwMode="auto">
          <a:xfrm>
            <a:off x="2351089" y="476250"/>
            <a:ext cx="74898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CASCATA PRESCRITTIVA</a:t>
            </a:r>
            <a:endParaRPr lang="it-IT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1064" r="-359" b="1849"/>
          <a:stretch>
            <a:fillRect/>
          </a:stretch>
        </p:blipFill>
        <p:spPr bwMode="auto">
          <a:xfrm>
            <a:off x="3057525" y="2133601"/>
            <a:ext cx="607695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3598" y="972251"/>
            <a:ext cx="8229600" cy="8679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dirty="0">
                <a:solidFill>
                  <a:srgbClr val="002060"/>
                </a:solidFill>
                <a:latin typeface="+mn-lt"/>
                <a:cs typeface="Arial" pitchFamily="34" charset="0"/>
              </a:rPr>
              <a:t>Il rischio di ADR aumenta con il numero di farmaci assunti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133601"/>
            <a:ext cx="56673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CasellaDiTesto 2"/>
          <p:cNvSpPr txBox="1">
            <a:spLocks noChangeArrowheads="1"/>
          </p:cNvSpPr>
          <p:nvPr/>
        </p:nvSpPr>
        <p:spPr bwMode="auto">
          <a:xfrm>
            <a:off x="5808664" y="5949950"/>
            <a:ext cx="3843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000" i="1">
                <a:solidFill>
                  <a:srgbClr val="000000"/>
                </a:solidFill>
                <a:latin typeface="DecimaWE Rg" pitchFamily="2" charset="0"/>
              </a:rPr>
              <a:t>Denham MJ. British Medical Bullettin 1990; 46: 53–62 </a:t>
            </a:r>
          </a:p>
          <a:p>
            <a:r>
              <a:rPr lang="en-US" altLang="it-IT" sz="1000" i="1">
                <a:solidFill>
                  <a:srgbClr val="000000"/>
                </a:solidFill>
                <a:latin typeface="DecimaWE Rg" pitchFamily="2" charset="0"/>
              </a:rPr>
              <a:t>Cresswell KM et al. British Medical Bulletin 2007; 83: 259-74 </a:t>
            </a:r>
            <a:endParaRPr lang="it-IT" altLang="it-IT" sz="1000" i="1">
              <a:solidFill>
                <a:srgbClr val="000000"/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08008" y="1892166"/>
            <a:ext cx="11665820" cy="1893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dirty="0" smtClean="0"/>
              <a:t>FARMACOVIGILANZA: COME , DOVE, PERCHE’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864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4313" y="594519"/>
            <a:ext cx="8229600" cy="4801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dirty="0">
                <a:solidFill>
                  <a:srgbClr val="002060"/>
                </a:solidFill>
                <a:latin typeface="+mn-lt"/>
                <a:cs typeface="Arial" pitchFamily="34" charset="0"/>
              </a:rPr>
              <a:t>Il rischio non è uguale a tutte le età..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22044" r="21852" b="28889"/>
          <a:stretch>
            <a:fillRect/>
          </a:stretch>
        </p:blipFill>
        <p:spPr bwMode="auto">
          <a:xfrm>
            <a:off x="2068770" y="1230670"/>
            <a:ext cx="763349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s3.mm.bing.net/th?id=HN.608024114989761965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0" y="4776628"/>
            <a:ext cx="2731087" cy="1820724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frasiaforismi.com/wp-content/uploads/2011/11/ANZIA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745395"/>
            <a:ext cx="2740802" cy="1885145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2227" y="509492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/>
              <a:t>Segnalazione</a:t>
            </a:r>
            <a:r>
              <a:rPr lang="en-GB" dirty="0"/>
              <a:t> </a:t>
            </a:r>
            <a:r>
              <a:rPr lang="en-GB" dirty="0" err="1" smtClean="0"/>
              <a:t>spontanea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6019" name="CasellaDiTesto 2"/>
          <p:cNvSpPr txBox="1">
            <a:spLocks noChangeArrowheads="1"/>
          </p:cNvSpPr>
          <p:nvPr/>
        </p:nvSpPr>
        <p:spPr bwMode="auto">
          <a:xfrm>
            <a:off x="1276067" y="1696754"/>
            <a:ext cx="105533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it-IT" altLang="it-IT" sz="1800" dirty="0" smtClean="0"/>
              <a:t>  Rappresenta </a:t>
            </a:r>
            <a:r>
              <a:rPr lang="it-IT" altLang="it-IT" sz="1800" dirty="0"/>
              <a:t>l’uso del farmaco nella vita reale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it-IT" altLang="it-IT" sz="1800" dirty="0" smtClean="0"/>
              <a:t>  Raccoglie </a:t>
            </a:r>
            <a:r>
              <a:rPr lang="it-IT" altLang="it-IT" sz="1800" dirty="0"/>
              <a:t>i fatti ma anche l’interpretazione dei fatti da parte del segnalatore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it-IT" altLang="it-IT" sz="1800" dirty="0" smtClean="0"/>
              <a:t>  E</a:t>
            </a:r>
            <a:r>
              <a:rPr lang="it-IT" altLang="it-IT" sz="1800" dirty="0"/>
              <a:t>’ l’unico metodo praticabile per identificare reazioni rare o molto rare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r>
              <a:rPr lang="it-IT" altLang="it-IT" sz="1800" dirty="0" smtClean="0"/>
              <a:t>  Molti </a:t>
            </a:r>
            <a:r>
              <a:rPr lang="it-IT" altLang="it-IT" sz="1800" dirty="0"/>
              <a:t>limiti e fattori confondenti ma nonostante questi si è dimostrata efficace nel sorvegliare i farmaci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anose="05000000000000000000" pitchFamily="2" charset="2"/>
              <a:buChar char="Ø"/>
            </a:pPr>
            <a:endParaRPr lang="en-US" altLang="it-IT" sz="1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65338" y="4365625"/>
            <a:ext cx="843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1276067" y="4501166"/>
            <a:ext cx="1040900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374650" indent="-374650"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Non tutte le reazioni vengono segnalate (sottosegnalazione)</a:t>
            </a:r>
          </a:p>
          <a:p>
            <a:pPr marL="374650" indent="-374650"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Mancanza di un preciso denominatore (numero degli esposti)</a:t>
            </a:r>
          </a:p>
          <a:p>
            <a:pPr marL="374650" indent="-374650"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Impossibile ottenere un attendibile dato di incidenza</a:t>
            </a:r>
          </a:p>
          <a:p>
            <a:pPr marL="374650" indent="-374650"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Bassa specificità</a:t>
            </a:r>
          </a:p>
          <a:p>
            <a:pPr marL="374650" indent="-374650"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Spesso necessità di ulteriori studi di farmacoepidemiologia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endParaRPr lang="en-US" altLang="it-IT" sz="1800" dirty="0">
              <a:cs typeface="Arial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76067" y="3635563"/>
            <a:ext cx="232289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</a:rPr>
              <a:t>Svantaggi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276067" y="854249"/>
            <a:ext cx="232289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sz="3100" dirty="0" err="1" smtClean="0">
                <a:solidFill>
                  <a:srgbClr val="00B050"/>
                </a:solidFill>
              </a:rPr>
              <a:t>vantaggi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9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997819" y="1468654"/>
            <a:ext cx="11194181" cy="1893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dirty="0" smtClean="0"/>
              <a:t>FARMACOVIGILANZA: ISTRUZIONI PRATICHE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422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1367" y="188411"/>
            <a:ext cx="5194512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 dirty="0" smtClean="0"/>
              <a:t>COSA SEGNALARE</a:t>
            </a:r>
            <a:endParaRPr lang="it-IT" sz="2800" dirty="0"/>
          </a:p>
        </p:txBody>
      </p:sp>
      <p:sp>
        <p:nvSpPr>
          <p:cNvPr id="90115" name="Rettangolo 2"/>
          <p:cNvSpPr>
            <a:spLocks noChangeArrowheads="1"/>
          </p:cNvSpPr>
          <p:nvPr/>
        </p:nvSpPr>
        <p:spPr bwMode="auto">
          <a:xfrm>
            <a:off x="468429" y="1321583"/>
            <a:ext cx="117235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accent2">
                    <a:lumMod val="50000"/>
                  </a:schemeClr>
                </a:solidFill>
              </a:rPr>
              <a:t>Qualsiasi risposta nociva e non voluta ad un medicinale, che si verifichi a dosi normalmente somministrate, nei casi di sovradosaggio, uso al di fuori delle indicazioni, abuso e errori nella gestione del medicinale stesso in fase di prescrizione o di assunzione, inclusi gli insuccessi terapeutici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96373" y="4605371"/>
            <a:ext cx="80645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Criteri per identificare le reazioni avverse</a:t>
            </a:r>
          </a:p>
        </p:txBody>
      </p:sp>
      <p:sp>
        <p:nvSpPr>
          <p:cNvPr id="90117" name="Rettangolo 4"/>
          <p:cNvSpPr>
            <a:spLocks noChangeArrowheads="1"/>
          </p:cNvSpPr>
          <p:nvPr/>
        </p:nvSpPr>
        <p:spPr bwMode="auto">
          <a:xfrm>
            <a:off x="2063750" y="5327233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1800" dirty="0"/>
              <a:t>Relazione temporale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1800" dirty="0"/>
              <a:t>Risultato del </a:t>
            </a:r>
            <a:r>
              <a:rPr lang="it-IT" altLang="it-IT" sz="1800" dirty="0" err="1"/>
              <a:t>dechallenge</a:t>
            </a:r>
            <a:r>
              <a:rPr lang="it-IT" altLang="it-IT" sz="1800" dirty="0"/>
              <a:t> ed eventuale </a:t>
            </a:r>
            <a:r>
              <a:rPr lang="it-IT" altLang="it-IT" sz="1800" dirty="0" err="1"/>
              <a:t>rechallenge</a:t>
            </a:r>
            <a:endParaRPr lang="it-IT" altLang="it-IT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1800" dirty="0"/>
              <a:t>Spiegazioni alternative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1800" dirty="0"/>
              <a:t>Dati della letteratura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9375" y="2362879"/>
            <a:ext cx="11139948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it-IT" altLang="it-IT" sz="1800" dirty="0">
                <a:cs typeface="Arial" charset="0"/>
              </a:rPr>
              <a:t>Per considerare valida una segnalazione devono essere presenti: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it-IT" altLang="it-IT" sz="1800" dirty="0">
              <a:cs typeface="Arial" charset="0"/>
            </a:endParaRP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>
                <a:cs typeface="Arial" charset="0"/>
              </a:rPr>
              <a:t>un segnalatore identificabile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>
                <a:cs typeface="Arial" charset="0"/>
              </a:rPr>
              <a:t>un paziente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>
                <a:cs typeface="Arial" charset="0"/>
              </a:rPr>
              <a:t>una reazione avversa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>
                <a:cs typeface="Arial" charset="0"/>
              </a:rPr>
              <a:t>un farmaco sospetto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221749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CRITERIO CRONOLOGICO</a:t>
            </a:r>
            <a:endParaRPr lang="it-IT" dirty="0"/>
          </a:p>
        </p:txBody>
      </p:sp>
      <p:sp>
        <p:nvSpPr>
          <p:cNvPr id="91139" name="Rettangolo 2"/>
          <p:cNvSpPr>
            <a:spLocks noChangeArrowheads="1"/>
          </p:cNvSpPr>
          <p:nvPr/>
        </p:nvSpPr>
        <p:spPr bwMode="auto">
          <a:xfrm>
            <a:off x="1453414" y="1779381"/>
            <a:ext cx="1061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Il criterio cronologico è il più importante per collegare l’evento indesiderato al farmaco</a:t>
            </a:r>
          </a:p>
        </p:txBody>
      </p:sp>
      <p:sp>
        <p:nvSpPr>
          <p:cNvPr id="91140" name="Rettangolo 6"/>
          <p:cNvSpPr>
            <a:spLocks noChangeArrowheads="1"/>
          </p:cNvSpPr>
          <p:nvPr/>
        </p:nvSpPr>
        <p:spPr bwMode="auto">
          <a:xfrm>
            <a:off x="702644" y="3151982"/>
            <a:ext cx="11489356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Caso A</a:t>
            </a:r>
            <a:r>
              <a:rPr lang="it-IT" altLang="it-IT" sz="1800" dirty="0"/>
              <a:t>: l’evento compare dopo alcuni minuti o ore dalla somministrazione del farmaco: buona probabilità che sia imputabile al farmaco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Caso B</a:t>
            </a:r>
            <a:r>
              <a:rPr lang="it-IT" altLang="it-IT" sz="1800" dirty="0"/>
              <a:t>: l’intervallo è di alcuni giorni o settimane: la probabilità che il farmaco sia la causa dipenderà dall’evento</a:t>
            </a:r>
          </a:p>
        </p:txBody>
      </p:sp>
    </p:spTree>
    <p:extLst>
      <p:ext uri="{BB962C8B-B14F-4D97-AF65-F5344CB8AC3E}">
        <p14:creationId xmlns:p14="http://schemas.microsoft.com/office/powerpoint/2010/main" val="31762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ADR e decorso nel tempo</a:t>
            </a:r>
          </a:p>
        </p:txBody>
      </p:sp>
      <p:sp>
        <p:nvSpPr>
          <p:cNvPr id="64515" name="Rettangolo 6"/>
          <p:cNvSpPr>
            <a:spLocks noChangeArrowheads="1"/>
          </p:cNvSpPr>
          <p:nvPr/>
        </p:nvSpPr>
        <p:spPr bwMode="auto">
          <a:xfrm>
            <a:off x="712268" y="2351890"/>
            <a:ext cx="1079393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/>
              <a:t>La reazione avversa scompare mentre il farmaco è ancora in uso: ha poche probabilità di essere causata dal farmaco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/>
              <a:t>L’interruzione della terapia fa scomparire o riduce la reazione avversa: l’ADR può essere causata dal farmaco. Una reazione che dopo la sospensione del farmaco (</a:t>
            </a:r>
            <a:r>
              <a:rPr lang="it-IT" altLang="it-IT" sz="1800" b="1" dirty="0" err="1"/>
              <a:t>dechallange</a:t>
            </a:r>
            <a:r>
              <a:rPr lang="it-IT" altLang="it-IT" sz="1800" dirty="0"/>
              <a:t>) ricompare giorni o settimane dopo senza una nuova assunzione del farmaco ha poche probabilità di essere stata indotta dal farmaco stesso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it-IT" altLang="it-IT" sz="1800" dirty="0"/>
              <a:t>La reazione, sparita dopo la sospensione del farmaco, ricompare a una successiva nuova somministrazione (</a:t>
            </a:r>
            <a:r>
              <a:rPr lang="it-IT" altLang="it-IT" sz="1800" b="1" dirty="0" err="1"/>
              <a:t>rechallange</a:t>
            </a:r>
            <a:r>
              <a:rPr lang="it-IT" altLang="it-IT" sz="1800" dirty="0"/>
              <a:t>): molto probabilmente è imputabile al farmaco</a:t>
            </a:r>
          </a:p>
        </p:txBody>
      </p:sp>
    </p:spTree>
    <p:extLst>
      <p:ext uri="{BB962C8B-B14F-4D97-AF65-F5344CB8AC3E}">
        <p14:creationId xmlns:p14="http://schemas.microsoft.com/office/powerpoint/2010/main" val="37274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CHI Può SEGNALE?CON CHE TEMPISTICHE</a:t>
            </a:r>
            <a:endParaRPr lang="it-IT" dirty="0"/>
          </a:p>
        </p:txBody>
      </p:sp>
      <p:sp>
        <p:nvSpPr>
          <p:cNvPr id="93187" name="CasellaDiTesto 6"/>
          <p:cNvSpPr txBox="1">
            <a:spLocks noChangeArrowheads="1"/>
          </p:cNvSpPr>
          <p:nvPr/>
        </p:nvSpPr>
        <p:spPr bwMode="auto">
          <a:xfrm>
            <a:off x="1847850" y="5949951"/>
            <a:ext cx="3024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/>
              <a:t>DM 30/04/2015 (GU n.143 dd 23-6-2015)</a:t>
            </a:r>
          </a:p>
        </p:txBody>
      </p:sp>
      <p:sp>
        <p:nvSpPr>
          <p:cNvPr id="93188" name="Rectangle 1"/>
          <p:cNvSpPr>
            <a:spLocks noChangeArrowheads="1"/>
          </p:cNvSpPr>
          <p:nvPr/>
        </p:nvSpPr>
        <p:spPr bwMode="auto">
          <a:xfrm>
            <a:off x="336883" y="2484310"/>
            <a:ext cx="644892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I medici e gli altri operatori sanitari sono tenuti a segnalare tempestivamente, e comunque </a:t>
            </a:r>
            <a:r>
              <a:rPr lang="it-IT" altLang="it-IT" sz="1600" b="1" dirty="0"/>
              <a:t>entro due giorni</a:t>
            </a:r>
            <a:r>
              <a:rPr lang="it-IT" altLang="it-IT" sz="1600" dirty="0"/>
              <a:t>, le sospette reazioni avverse da medicinali di cui vengono a conoscenza nell'ambito della propria </a:t>
            </a:r>
            <a:r>
              <a:rPr lang="it-IT" altLang="it-IT" sz="1600" dirty="0" smtClean="0"/>
              <a:t>attività.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I medici e gli altri operatori sanitari, nell'ambito della propria attività, sono tenuti a segnalare, non oltre le </a:t>
            </a:r>
            <a:r>
              <a:rPr lang="it-IT" altLang="it-IT" sz="1600" b="1" dirty="0"/>
              <a:t>36 ore</a:t>
            </a:r>
            <a:r>
              <a:rPr lang="it-IT" altLang="it-IT" sz="1600" dirty="0"/>
              <a:t>, le sospette reazioni avverse di medicinali di origine </a:t>
            </a:r>
            <a:r>
              <a:rPr lang="it-IT" altLang="it-IT" sz="1600" dirty="0" smtClean="0"/>
              <a:t>biologica</a:t>
            </a:r>
            <a:r>
              <a:rPr lang="it-IT" altLang="it-IT" sz="1600" dirty="0"/>
              <a:t> </a:t>
            </a:r>
            <a:r>
              <a:rPr lang="it-IT" altLang="it-IT" sz="1600" dirty="0" smtClean="0"/>
              <a:t>(inclusi i vaccini) </a:t>
            </a:r>
            <a:endParaRPr lang="it-IT" altLang="it-IT" sz="1400" dirty="0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44" y="2396475"/>
            <a:ext cx="4303712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3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http://comps.canstockphoto.com/can-stock-photo_csp4325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38151"/>
            <a:ext cx="16811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8" descr="http://teleciarlo.files.wordpress.com/2012/01/farma.gif?w=248&amp;h=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79413"/>
            <a:ext cx="2016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2" descr="http://www.villasora.it/Resource/computer%2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6" y="4492626"/>
            <a:ext cx="238601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 descr="http://www.geekissimo.com/wp-content/uploads/2007/09/imbuto_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5305" r="6699" b="5318"/>
          <a:stretch>
            <a:fillRect/>
          </a:stretch>
        </p:blipFill>
        <p:spPr bwMode="auto">
          <a:xfrm>
            <a:off x="6564314" y="2636838"/>
            <a:ext cx="1476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47850" y="2308225"/>
            <a:ext cx="2241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/>
              <a:t>Segnalatore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680326" y="692150"/>
            <a:ext cx="28797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/>
              <a:t>Farmacista Responsabile Aziendale di Farmacovigilanza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2782888" y="2794001"/>
            <a:ext cx="2881312" cy="24352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8050214" y="4941888"/>
            <a:ext cx="19335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/>
              <a:t>RNF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3529014" y="1773238"/>
            <a:ext cx="23510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4337" y="19128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COME SEGNALARE</a:t>
            </a:r>
            <a:endParaRPr lang="it-IT" dirty="0"/>
          </a:p>
        </p:txBody>
      </p:sp>
      <p:sp>
        <p:nvSpPr>
          <p:cNvPr id="95235" name="Rectangle 1"/>
          <p:cNvSpPr>
            <a:spLocks noChangeArrowheads="1"/>
          </p:cNvSpPr>
          <p:nvPr/>
        </p:nvSpPr>
        <p:spPr bwMode="auto">
          <a:xfrm>
            <a:off x="1847851" y="1484314"/>
            <a:ext cx="78835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 medici, gli altri operatori sanitari e i pazienti trasmettono, tramite le apposite schede e secondo le modalità indicate dall'AIFA, le segnalazioni di sospette reazioni avverse o alla persona qualificata responsabile della farmacovigilanza della struttura sanitaria di appartenenza o direttamente alla rete nazionale di farmacovigilanza attraverso il portale web dell'AIFA. </a:t>
            </a:r>
          </a:p>
        </p:txBody>
      </p:sp>
      <p:sp>
        <p:nvSpPr>
          <p:cNvPr id="95236" name="CasellaDiTesto 6"/>
          <p:cNvSpPr txBox="1">
            <a:spLocks noChangeArrowheads="1"/>
          </p:cNvSpPr>
          <p:nvPr/>
        </p:nvSpPr>
        <p:spPr bwMode="auto">
          <a:xfrm>
            <a:off x="6799264" y="3316288"/>
            <a:ext cx="3024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/>
              <a:t>DM 30/04/2015 (GU n.143 dd 23-6-2015)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39616" y="4585571"/>
            <a:ext cx="266429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latin typeface="Century Schoolbook" pitchFamily="18" charset="0"/>
                <a:cs typeface="Arial" charset="0"/>
              </a:rPr>
              <a:t>SCHEDA CARTACEA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40464" y="4581525"/>
            <a:ext cx="3311525" cy="3683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latin typeface="Century Schoolbook" pitchFamily="18" charset="0"/>
                <a:cs typeface="Arial" charset="0"/>
              </a:rPr>
              <a:t>SEGNALAZIONE ON-LINE</a:t>
            </a:r>
          </a:p>
        </p:txBody>
      </p:sp>
    </p:spTree>
    <p:extLst>
      <p:ext uri="{BB962C8B-B14F-4D97-AF65-F5344CB8AC3E}">
        <p14:creationId xmlns:p14="http://schemas.microsoft.com/office/powerpoint/2010/main" val="33172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a destra 2"/>
          <p:cNvSpPr/>
          <p:nvPr/>
        </p:nvSpPr>
        <p:spPr>
          <a:xfrm rot="10800000">
            <a:off x="10815271" y="4496236"/>
            <a:ext cx="9366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33" y="540439"/>
            <a:ext cx="106775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-102910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sz="3600" b="1" dirty="0"/>
              <a:t>….un po’ si storia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35188" y="1557339"/>
            <a:ext cx="2736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1957</a:t>
            </a:r>
            <a:r>
              <a:rPr lang="it-IT" dirty="0">
                <a:latin typeface="Century Schoolbook" pitchFamily="18" charset="0"/>
                <a:cs typeface="Arial" charset="0"/>
              </a:rPr>
              <a:t>: </a:t>
            </a:r>
            <a:r>
              <a:rPr lang="it-IT" b="1" dirty="0" err="1">
                <a:latin typeface="Century Schoolbook" pitchFamily="18" charset="0"/>
                <a:cs typeface="Arial" charset="0"/>
              </a:rPr>
              <a:t>Talidomide</a:t>
            </a:r>
            <a:endParaRPr lang="it-IT" b="1" dirty="0"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Nastro perforato 5"/>
          <p:cNvSpPr/>
          <p:nvPr/>
        </p:nvSpPr>
        <p:spPr>
          <a:xfrm>
            <a:off x="4804661" y="900869"/>
            <a:ext cx="5327650" cy="21336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Prescritta come </a:t>
            </a:r>
            <a:r>
              <a:rPr lang="it-IT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sedativo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antiemetico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 </a:t>
            </a:r>
            <a:r>
              <a:rPr lang="it-IT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ipnotico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rivolto in particolar modo alle donne in gravidanza. Si trattava di un farmaco con profilo rischio/beneficio favorevole rispetto agli altri medicinali, con le stesse indicazioni terapeutiche, disponibili in commercio.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135188" y="4643439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1961</a:t>
            </a: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1992313" y="2540000"/>
            <a:ext cx="7524750" cy="4489450"/>
            <a:chOff x="467544" y="2540756"/>
            <a:chExt cx="7525005" cy="4488644"/>
          </a:xfrm>
        </p:grpSpPr>
        <p:pic>
          <p:nvPicPr>
            <p:cNvPr id="348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5" t="18159" r="39999" b="13385"/>
            <a:stretch>
              <a:fillRect/>
            </a:stretch>
          </p:blipFill>
          <p:spPr bwMode="auto">
            <a:xfrm>
              <a:off x="4211960" y="2540756"/>
              <a:ext cx="3780589" cy="420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Rectangle 12"/>
            <p:cNvSpPr>
              <a:spLocks noChangeArrowheads="1"/>
            </p:cNvSpPr>
            <p:nvPr/>
          </p:nvSpPr>
          <p:spPr bwMode="auto">
            <a:xfrm>
              <a:off x="467544" y="6521569"/>
              <a:ext cx="6480720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100">
                  <a:latin typeface="Arial" panose="020B0604020202020204" pitchFamily="34" charset="0"/>
                </a:rPr>
                <a:t>Thalidomide and congenital abnormalities. Lancet 2:1358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>
                <a:latin typeface="Arial" panose="020B0604020202020204" pitchFamily="34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847850" y="5516563"/>
            <a:ext cx="38877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b="1" i="1" dirty="0">
                <a:solidFill>
                  <a:schemeClr val="accent3"/>
                </a:solidFill>
                <a:latin typeface="Century Schoolbook" pitchFamily="18" charset="0"/>
                <a:cs typeface="Arial" charset="0"/>
              </a:rPr>
              <a:t>Anormalità fetale collegabili alla </a:t>
            </a:r>
            <a:r>
              <a:rPr lang="it-IT" b="1" i="1" dirty="0" err="1">
                <a:solidFill>
                  <a:schemeClr val="accent3"/>
                </a:solidFill>
                <a:latin typeface="Century Schoolbook" pitchFamily="18" charset="0"/>
                <a:cs typeface="Arial" charset="0"/>
              </a:rPr>
              <a:t>talidomide</a:t>
            </a:r>
            <a:r>
              <a:rPr lang="it-IT" b="1" i="1" dirty="0">
                <a:solidFill>
                  <a:schemeClr val="accent3"/>
                </a:solidFill>
                <a:latin typeface="Century Schoolbook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1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2169" y="605896"/>
            <a:ext cx="8362950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altLang="it-IT" sz="2800" dirty="0"/>
              <a:t>Campi obbligatori da compilare sulla scheda ministeriale (1):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2351088" y="2565400"/>
            <a:ext cx="0" cy="719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332" name="Group 29"/>
          <p:cNvGrpSpPr>
            <a:grpSpLocks/>
          </p:cNvGrpSpPr>
          <p:nvPr/>
        </p:nvGrpSpPr>
        <p:grpSpPr bwMode="auto">
          <a:xfrm>
            <a:off x="1847850" y="1125538"/>
            <a:ext cx="8682038" cy="3598862"/>
            <a:chOff x="113" y="709"/>
            <a:chExt cx="5469" cy="2267"/>
          </a:xfrm>
        </p:grpSpPr>
        <p:pic>
          <p:nvPicPr>
            <p:cNvPr id="9933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58"/>
              <a:ext cx="4529" cy="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e 6"/>
            <p:cNvSpPr/>
            <p:nvPr/>
          </p:nvSpPr>
          <p:spPr>
            <a:xfrm>
              <a:off x="136" y="1752"/>
              <a:ext cx="703" cy="2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839" y="1752"/>
              <a:ext cx="702" cy="2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158" y="2160"/>
              <a:ext cx="1843" cy="5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1610" y="1752"/>
              <a:ext cx="439" cy="2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99344" name="CasellaDiTesto 10"/>
            <p:cNvSpPr txBox="1">
              <a:spLocks noChangeArrowheads="1"/>
            </p:cNvSpPr>
            <p:nvPr/>
          </p:nvSpPr>
          <p:spPr bwMode="auto">
            <a:xfrm>
              <a:off x="201" y="709"/>
              <a:ext cx="2020" cy="5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Dati Paziente: iniziali; data di nascita o età del paziente o sesso del paziente</a:t>
              </a:r>
            </a:p>
          </p:txBody>
        </p:sp>
        <p:sp>
          <p:nvSpPr>
            <p:cNvPr id="99345" name="CasellaDiTesto 16"/>
            <p:cNvSpPr txBox="1">
              <a:spLocks noChangeArrowheads="1"/>
            </p:cNvSpPr>
            <p:nvPr/>
          </p:nvSpPr>
          <p:spPr bwMode="auto">
            <a:xfrm>
              <a:off x="3606" y="1696"/>
              <a:ext cx="1976" cy="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Data insorgenza reazione avversa</a:t>
              </a:r>
            </a:p>
          </p:txBody>
        </p:sp>
        <p:cxnSp>
          <p:nvCxnSpPr>
            <p:cNvPr id="18" name="Connettore 2 17"/>
            <p:cNvCxnSpPr/>
            <p:nvPr/>
          </p:nvCxnSpPr>
          <p:spPr>
            <a:xfrm flipH="1">
              <a:off x="3148" y="1898"/>
              <a:ext cx="434" cy="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2053" y="1752"/>
              <a:ext cx="1054" cy="2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cxnSp>
          <p:nvCxnSpPr>
            <p:cNvPr id="23" name="Connettore 2 22"/>
            <p:cNvCxnSpPr/>
            <p:nvPr/>
          </p:nvCxnSpPr>
          <p:spPr>
            <a:xfrm>
              <a:off x="567" y="1325"/>
              <a:ext cx="0" cy="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1247" y="1325"/>
              <a:ext cx="0" cy="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>
              <a:off x="1870" y="1325"/>
              <a:ext cx="0" cy="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431" y="1325"/>
              <a:ext cx="0" cy="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52" name="CasellaDiTesto 27"/>
            <p:cNvSpPr txBox="1">
              <a:spLocks noChangeArrowheads="1"/>
            </p:cNvSpPr>
            <p:nvPr/>
          </p:nvSpPr>
          <p:spPr bwMode="auto">
            <a:xfrm>
              <a:off x="2744" y="2237"/>
              <a:ext cx="1976" cy="4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Descrizione della reazione avversa</a:t>
              </a:r>
            </a:p>
          </p:txBody>
        </p:sp>
        <p:cxnSp>
          <p:nvCxnSpPr>
            <p:cNvPr id="29" name="Connettore 2 28"/>
            <p:cNvCxnSpPr/>
            <p:nvPr/>
          </p:nvCxnSpPr>
          <p:spPr>
            <a:xfrm flipH="1" flipV="1">
              <a:off x="2018" y="2432"/>
              <a:ext cx="725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41"/>
          <p:cNvGrpSpPr>
            <a:grpSpLocks/>
          </p:cNvGrpSpPr>
          <p:nvPr/>
        </p:nvGrpSpPr>
        <p:grpSpPr bwMode="auto">
          <a:xfrm>
            <a:off x="1874839" y="5229225"/>
            <a:ext cx="8645525" cy="1295400"/>
            <a:chOff x="351009" y="5157192"/>
            <a:chExt cx="8645420" cy="1296144"/>
          </a:xfrm>
        </p:grpSpPr>
        <p:grpSp>
          <p:nvGrpSpPr>
            <p:cNvPr id="99334" name="Gruppo 40"/>
            <p:cNvGrpSpPr>
              <a:grpSpLocks/>
            </p:cNvGrpSpPr>
            <p:nvPr/>
          </p:nvGrpSpPr>
          <p:grpSpPr bwMode="auto">
            <a:xfrm>
              <a:off x="351009" y="5157192"/>
              <a:ext cx="8325447" cy="1296144"/>
              <a:chOff x="351009" y="5157192"/>
              <a:chExt cx="8325447" cy="1296144"/>
            </a:xfrm>
          </p:grpSpPr>
          <p:pic>
            <p:nvPicPr>
              <p:cNvPr id="9933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009" y="5212234"/>
                <a:ext cx="8325447" cy="124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e 34"/>
              <p:cNvSpPr/>
              <p:nvPr/>
            </p:nvSpPr>
            <p:spPr>
              <a:xfrm>
                <a:off x="3348173" y="5157192"/>
                <a:ext cx="2087537" cy="72113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cxnSp>
            <p:nvCxnSpPr>
              <p:cNvPr id="39" name="Connettore 2 38"/>
              <p:cNvCxnSpPr>
                <a:endCxn id="35" idx="6"/>
              </p:cNvCxnSpPr>
              <p:nvPr/>
            </p:nvCxnSpPr>
            <p:spPr>
              <a:xfrm flipH="1">
                <a:off x="5435709" y="5509819"/>
                <a:ext cx="833428" cy="794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335" name="CasellaDiTesto 37"/>
            <p:cNvSpPr txBox="1">
              <a:spLocks noChangeArrowheads="1"/>
            </p:cNvSpPr>
            <p:nvPr/>
          </p:nvSpPr>
          <p:spPr bwMode="auto">
            <a:xfrm>
              <a:off x="6300192" y="5360861"/>
              <a:ext cx="2696237" cy="3723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Gravità della reazione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9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19128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Criteri di gravità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19288" y="1484314"/>
            <a:ext cx="3529012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/>
              <a:t>fatale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/>
              <a:t>ha provocato o prolungato l’ospedalizzazione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/>
              <a:t>ha provocato invalidità grave o permanente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/>
              <a:t>ha messo in pericolo la vita del paziente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/>
              <a:t>ha causato anomalie congenite e/o difetti alla </a:t>
            </a:r>
            <a:r>
              <a:rPr lang="it-IT" sz="1600" dirty="0" smtClean="0"/>
              <a:t>nascita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t-IT" sz="1600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21831" r="7036" b="16280"/>
          <a:stretch>
            <a:fillRect/>
          </a:stretch>
        </p:blipFill>
        <p:spPr bwMode="auto">
          <a:xfrm>
            <a:off x="6042093" y="1402465"/>
            <a:ext cx="56927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260910" y="4109371"/>
            <a:ext cx="107995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/>
              <a:t>E inoltre considerata un’ADR grave quando: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1600" dirty="0"/>
              <a:t>è una condizione clinicamente rilevante (IME)</a:t>
            </a:r>
          </a:p>
          <a:p>
            <a:pPr>
              <a:defRPr/>
            </a:pPr>
            <a:r>
              <a:rPr lang="it-IT" sz="1600" dirty="0"/>
              <a:t>2. viene riportata una mancanza di efficacia per alcuni prodotti come farmaci salvavita, contraccettivi e vaccini</a:t>
            </a:r>
          </a:p>
          <a:p>
            <a:pPr>
              <a:defRPr/>
            </a:pPr>
            <a:r>
              <a:rPr lang="it-IT" sz="1600" dirty="0"/>
              <a:t>3. Si tratta di qualsiasi sospetta trasmissione di un agente infettante attraverso medicinale;</a:t>
            </a:r>
          </a:p>
          <a:p>
            <a:pPr>
              <a:defRPr/>
            </a:pPr>
            <a:r>
              <a:rPr lang="it-IT" sz="1600" dirty="0"/>
              <a:t>4. Si tratta di una qualunque reazione riconducibile a:</a:t>
            </a:r>
          </a:p>
          <a:p>
            <a:pPr>
              <a:defRPr/>
            </a:pPr>
            <a:r>
              <a:rPr lang="it-IT" sz="1600" dirty="0"/>
              <a:t>· Disturbi congeniti, famigliari e genetici;</a:t>
            </a:r>
          </a:p>
          <a:p>
            <a:pPr>
              <a:defRPr/>
            </a:pPr>
            <a:r>
              <a:rPr lang="it-IT" sz="1600" dirty="0"/>
              <a:t>· Neoplasie benigne, maligne e non specificate (inclusi cisti e polipi);</a:t>
            </a:r>
          </a:p>
          <a:p>
            <a:pPr>
              <a:defRPr/>
            </a:pPr>
            <a:r>
              <a:rPr lang="it-IT" sz="1600" dirty="0"/>
              <a:t>· Infezioni e infestazioni;</a:t>
            </a:r>
          </a:p>
        </p:txBody>
      </p:sp>
    </p:spTree>
    <p:extLst>
      <p:ext uri="{BB962C8B-B14F-4D97-AF65-F5344CB8AC3E}">
        <p14:creationId xmlns:p14="http://schemas.microsoft.com/office/powerpoint/2010/main" val="32837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00601" y="289913"/>
            <a:ext cx="8362950" cy="777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28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Campi obbligatori da compilare sulla scheda ministeriale (2):</a:t>
            </a:r>
          </a:p>
        </p:txBody>
      </p:sp>
      <p:grpSp>
        <p:nvGrpSpPr>
          <p:cNvPr id="101379" name="Group 23"/>
          <p:cNvGrpSpPr>
            <a:grpSpLocks/>
          </p:cNvGrpSpPr>
          <p:nvPr/>
        </p:nvGrpSpPr>
        <p:grpSpPr bwMode="auto">
          <a:xfrm>
            <a:off x="1560513" y="1196975"/>
            <a:ext cx="9144000" cy="2224088"/>
            <a:chOff x="23" y="754"/>
            <a:chExt cx="5760" cy="1401"/>
          </a:xfrm>
        </p:grpSpPr>
        <p:pic>
          <p:nvPicPr>
            <p:cNvPr id="1013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754"/>
              <a:ext cx="5760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392" name="Group 22"/>
            <p:cNvGrpSpPr>
              <a:grpSpLocks/>
            </p:cNvGrpSpPr>
            <p:nvPr/>
          </p:nvGrpSpPr>
          <p:grpSpPr bwMode="auto">
            <a:xfrm>
              <a:off x="113" y="931"/>
              <a:ext cx="4424" cy="453"/>
              <a:chOff x="113" y="931"/>
              <a:chExt cx="4424" cy="453"/>
            </a:xfrm>
          </p:grpSpPr>
          <p:sp>
            <p:nvSpPr>
              <p:cNvPr id="101393" name="CasellaDiTesto 4"/>
              <p:cNvSpPr txBox="1">
                <a:spLocks noChangeArrowheads="1"/>
              </p:cNvSpPr>
              <p:nvPr/>
            </p:nvSpPr>
            <p:spPr bwMode="auto">
              <a:xfrm>
                <a:off x="2517" y="1061"/>
                <a:ext cx="2020" cy="2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>
                    <a:solidFill>
                      <a:srgbClr val="0070C0"/>
                    </a:solidFill>
                    <a:latin typeface="Arial" panose="020B0604020202020204" pitchFamily="34" charset="0"/>
                  </a:rPr>
                  <a:t>Farmaco/i sospetto/i</a:t>
                </a:r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113" y="931"/>
                <a:ext cx="1800" cy="45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cxnSp>
            <p:nvCxnSpPr>
              <p:cNvPr id="7" name="Connettore 2 6"/>
              <p:cNvCxnSpPr/>
              <p:nvPr/>
            </p:nvCxnSpPr>
            <p:spPr>
              <a:xfrm flipH="1">
                <a:off x="1927" y="1158"/>
                <a:ext cx="59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po 31"/>
          <p:cNvGrpSpPr>
            <a:grpSpLocks/>
          </p:cNvGrpSpPr>
          <p:nvPr/>
        </p:nvGrpSpPr>
        <p:grpSpPr bwMode="auto">
          <a:xfrm>
            <a:off x="1487488" y="3455988"/>
            <a:ext cx="9180513" cy="3429000"/>
            <a:chOff x="-36512" y="3456384"/>
            <a:chExt cx="9180512" cy="3429000"/>
          </a:xfrm>
        </p:grpSpPr>
        <p:pic>
          <p:nvPicPr>
            <p:cNvPr id="1013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456384"/>
              <a:ext cx="9180512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e 14"/>
            <p:cNvSpPr/>
            <p:nvPr/>
          </p:nvSpPr>
          <p:spPr>
            <a:xfrm>
              <a:off x="3924301" y="4221559"/>
              <a:ext cx="1943100" cy="7191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1" y="4221559"/>
              <a:ext cx="2605088" cy="647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01384" name="CasellaDiTesto 16"/>
            <p:cNvSpPr txBox="1">
              <a:spLocks noChangeArrowheads="1"/>
            </p:cNvSpPr>
            <p:nvPr/>
          </p:nvSpPr>
          <p:spPr bwMode="auto">
            <a:xfrm>
              <a:off x="-2524" y="5445224"/>
              <a:ext cx="320637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Qualifica del segnalatore</a:t>
              </a:r>
            </a:p>
          </p:txBody>
        </p:sp>
        <p:sp>
          <p:nvSpPr>
            <p:cNvPr id="101385" name="CasellaDiTesto 17"/>
            <p:cNvSpPr txBox="1">
              <a:spLocks noChangeArrowheads="1"/>
            </p:cNvSpPr>
            <p:nvPr/>
          </p:nvSpPr>
          <p:spPr bwMode="auto">
            <a:xfrm>
              <a:off x="6588224" y="4293096"/>
              <a:ext cx="244827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Nome e cognome del segnalatore</a:t>
              </a:r>
            </a:p>
          </p:txBody>
        </p:sp>
        <p:sp>
          <p:nvSpPr>
            <p:cNvPr id="101386" name="CasellaDiTesto 18"/>
            <p:cNvSpPr txBox="1">
              <a:spLocks noChangeArrowheads="1"/>
            </p:cNvSpPr>
            <p:nvPr/>
          </p:nvSpPr>
          <p:spPr bwMode="auto">
            <a:xfrm>
              <a:off x="3275856" y="5890046"/>
              <a:ext cx="1755304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0070C0"/>
                  </a:solidFill>
                  <a:latin typeface="Arial" panose="020B0604020202020204" pitchFamily="34" charset="0"/>
                </a:rPr>
                <a:t>Data compilazione della scheda</a:t>
              </a:r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5940425" y="4581921"/>
              <a:ext cx="57626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>
              <a:off x="1835151" y="6453584"/>
              <a:ext cx="14414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1331914" y="4869259"/>
              <a:ext cx="0" cy="576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24"/>
            <p:cNvSpPr/>
            <p:nvPr/>
          </p:nvSpPr>
          <p:spPr>
            <a:xfrm>
              <a:off x="-36512" y="6237684"/>
              <a:ext cx="1871663" cy="4762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683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375217" y="323591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/>
              <a:t>A chi mandare la scheda</a:t>
            </a:r>
          </a:p>
        </p:txBody>
      </p:sp>
      <p:sp>
        <p:nvSpPr>
          <p:cNvPr id="102403" name="Text Box 8"/>
          <p:cNvSpPr txBox="1">
            <a:spLocks noChangeArrowheads="1"/>
          </p:cNvSpPr>
          <p:nvPr/>
        </p:nvSpPr>
        <p:spPr bwMode="auto">
          <a:xfrm>
            <a:off x="2136775" y="1484314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chemeClr val="accent2"/>
                </a:solidFill>
                <a:latin typeface="Arial" panose="020B0604020202020204" pitchFamily="34" charset="0"/>
              </a:rPr>
              <a:t>Compilazione</a:t>
            </a:r>
          </a:p>
        </p:txBody>
      </p:sp>
      <p:sp>
        <p:nvSpPr>
          <p:cNvPr id="102404" name="Text Box 10"/>
          <p:cNvSpPr txBox="1">
            <a:spLocks noChangeArrowheads="1"/>
          </p:cNvSpPr>
          <p:nvPr/>
        </p:nvSpPr>
        <p:spPr bwMode="auto">
          <a:xfrm>
            <a:off x="6383338" y="2708276"/>
            <a:ext cx="266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02405" name="Text Box 11"/>
          <p:cNvSpPr txBox="1">
            <a:spLocks noChangeArrowheads="1"/>
          </p:cNvSpPr>
          <p:nvPr/>
        </p:nvSpPr>
        <p:spPr bwMode="auto">
          <a:xfrm>
            <a:off x="6313488" y="3068639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chemeClr val="accent2"/>
                </a:solidFill>
                <a:latin typeface="Arial" panose="020B0604020202020204" pitchFamily="34" charset="0"/>
              </a:rPr>
              <a:t>Stampa</a:t>
            </a:r>
          </a:p>
        </p:txBody>
      </p:sp>
      <p:sp>
        <p:nvSpPr>
          <p:cNvPr id="102406" name="AutoShape 12"/>
          <p:cNvSpPr>
            <a:spLocks noChangeArrowheads="1"/>
          </p:cNvSpPr>
          <p:nvPr/>
        </p:nvSpPr>
        <p:spPr bwMode="auto">
          <a:xfrm rot="1981366">
            <a:off x="6672264" y="3716339"/>
            <a:ext cx="2160587" cy="936625"/>
          </a:xfrm>
          <a:prstGeom prst="curvedDownArrow">
            <a:avLst>
              <a:gd name="adj1" fmla="val 46136"/>
              <a:gd name="adj2" fmla="val 922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02407" name="Text Box 13"/>
          <p:cNvSpPr txBox="1">
            <a:spLocks noChangeArrowheads="1"/>
          </p:cNvSpPr>
          <p:nvPr/>
        </p:nvSpPr>
        <p:spPr bwMode="auto">
          <a:xfrm>
            <a:off x="6527801" y="5373688"/>
            <a:ext cx="3529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02408" name="AutoShape 14"/>
          <p:cNvSpPr>
            <a:spLocks noChangeArrowheads="1"/>
          </p:cNvSpPr>
          <p:nvPr/>
        </p:nvSpPr>
        <p:spPr bwMode="auto">
          <a:xfrm rot="2223848">
            <a:off x="4583114" y="1628776"/>
            <a:ext cx="2160587" cy="936625"/>
          </a:xfrm>
          <a:prstGeom prst="curvedDownArrow">
            <a:avLst>
              <a:gd name="adj1" fmla="val 46136"/>
              <a:gd name="adj2" fmla="val 922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7031038" y="5229225"/>
            <a:ext cx="35290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Invio (e-mail o fax) al Responsabile di FV della </a:t>
            </a:r>
            <a:r>
              <a:rPr lang="it-IT" altLang="it-IT" sz="1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propria Azienda Sanitaria</a:t>
            </a:r>
            <a:endParaRPr lang="it-IT" altLang="it-IT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2410" name="AutoShape 11"/>
          <p:cNvSpPr>
            <a:spLocks noChangeArrowheads="1"/>
          </p:cNvSpPr>
          <p:nvPr/>
        </p:nvSpPr>
        <p:spPr bwMode="auto">
          <a:xfrm>
            <a:off x="5664201" y="5373689"/>
            <a:ext cx="1368425" cy="719137"/>
          </a:xfrm>
          <a:prstGeom prst="leftArrow">
            <a:avLst>
              <a:gd name="adj1" fmla="val 50000"/>
              <a:gd name="adj2" fmla="val 475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>
            <a:off x="1357163" y="5502275"/>
            <a:ext cx="5432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it-IT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armaco.vigilanza@asugi.sanita.fvg.it</a:t>
            </a:r>
            <a:r>
              <a:rPr lang="it-IT" altLang="it-IT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it-IT" altLang="it-IT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12" name="Segnaposto numero diapositiva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DDF4171E-EA0B-4DF6-B720-34561ECCF108}" type="slidenum">
              <a:rPr lang="it-IT" altLang="it-IT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it-IT" altLang="it-IT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264309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SEGNALAZIONE ON-LINE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0" y="1623527"/>
            <a:ext cx="1004868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84" y="401216"/>
            <a:ext cx="9714333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5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4732" y="600744"/>
            <a:ext cx="8610600" cy="1293028"/>
          </a:xfrm>
        </p:spPr>
        <p:txBody>
          <a:bodyPr>
            <a:normAutofit/>
          </a:bodyPr>
          <a:lstStyle/>
          <a:p>
            <a:r>
              <a:rPr lang="it-IT" dirty="0" smtClean="0"/>
              <a:t>Negli ultimi anni la modalità ON LINE è predominante</a:t>
            </a:r>
            <a:endParaRPr lang="it-IT" dirty="0"/>
          </a:p>
        </p:txBody>
      </p:sp>
      <p:pic>
        <p:nvPicPr>
          <p:cNvPr id="8194" name="Immagin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19" y="2057401"/>
            <a:ext cx="9634888" cy="375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499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 descr="x-owacid2://06260000/guid:48E893BA-7C39-473CC-ACE3-6875CB00F4D/image003.png"/>
          <p:cNvSpPr>
            <a:spLocks noChangeAspect="1" noChangeArrowheads="1"/>
          </p:cNvSpPr>
          <p:nvPr/>
        </p:nvSpPr>
        <p:spPr bwMode="auto">
          <a:xfrm>
            <a:off x="1679575" y="-2262188"/>
            <a:ext cx="6286500" cy="471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495551" y="567531"/>
            <a:ext cx="8002588" cy="4968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>
              <a:defRPr/>
            </a:pPr>
            <a:r>
              <a:rPr lang="it-IT" sz="2400" dirty="0"/>
              <a:t>CHI SEGNALA IN </a:t>
            </a:r>
            <a:r>
              <a:rPr lang="it-IT" sz="2400" dirty="0" smtClean="0"/>
              <a:t>ITALIA</a:t>
            </a:r>
            <a:endParaRPr lang="it-IT" sz="2400" dirty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32520" r="30164" b="33740"/>
          <a:stretch>
            <a:fillRect/>
          </a:stretch>
        </p:blipFill>
        <p:spPr bwMode="auto">
          <a:xfrm>
            <a:off x="2640014" y="1706520"/>
            <a:ext cx="6916738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CasellaDiTesto 6"/>
          <p:cNvSpPr txBox="1">
            <a:spLocks noChangeArrowheads="1"/>
          </p:cNvSpPr>
          <p:nvPr/>
        </p:nvSpPr>
        <p:spPr bwMode="auto">
          <a:xfrm>
            <a:off x="6816725" y="5084763"/>
            <a:ext cx="3024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/>
              <a:t>Fonte: Osmed 2016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40014" y="2458383"/>
            <a:ext cx="6988175" cy="287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437114"/>
            <a:ext cx="8610600" cy="1293028"/>
          </a:xfrm>
        </p:spPr>
        <p:txBody>
          <a:bodyPr/>
          <a:lstStyle/>
          <a:p>
            <a:r>
              <a:rPr lang="it-IT" dirty="0" smtClean="0"/>
              <a:t>POLITERAPIA E INTERAZIONI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32" y="1538910"/>
            <a:ext cx="5128541" cy="4784091"/>
          </a:xfrm>
          <a:prstGeom prst="rect">
            <a:avLst/>
          </a:prstGeom>
        </p:spPr>
      </p:pic>
      <p:pic>
        <p:nvPicPr>
          <p:cNvPr id="4098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2" y="1730143"/>
            <a:ext cx="6070852" cy="459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22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457" y="340861"/>
            <a:ext cx="8610600" cy="1293028"/>
          </a:xfrm>
        </p:spPr>
        <p:txBody>
          <a:bodyPr/>
          <a:lstStyle/>
          <a:p>
            <a:r>
              <a:rPr lang="it-IT" dirty="0" smtClean="0"/>
              <a:t>CRITERI DI BEERS</a:t>
            </a:r>
            <a:endParaRPr lang="it-IT" dirty="0"/>
          </a:p>
        </p:txBody>
      </p:sp>
      <p:pic>
        <p:nvPicPr>
          <p:cNvPr id="5122" name="officeArt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1" y="1633889"/>
            <a:ext cx="9662186" cy="464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8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1"/>
          <p:cNvSpPr>
            <a:spLocks noChangeArrowheads="1"/>
          </p:cNvSpPr>
          <p:nvPr/>
        </p:nvSpPr>
        <p:spPr bwMode="auto">
          <a:xfrm>
            <a:off x="6120649" y="3679776"/>
            <a:ext cx="4321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Le donne trattate con </a:t>
            </a:r>
            <a:r>
              <a:rPr lang="it-IT" altLang="it-IT" sz="1800" dirty="0" err="1"/>
              <a:t>talidomide</a:t>
            </a:r>
            <a:r>
              <a:rPr lang="it-IT" altLang="it-IT" sz="1800" dirty="0"/>
              <a:t> davano alla luce neonati con gravi alterazioni congenite dello sviluppo degli </a:t>
            </a:r>
            <a:r>
              <a:rPr lang="it-IT" altLang="it-IT" sz="1800" dirty="0" smtClean="0"/>
              <a:t>arti</a:t>
            </a:r>
            <a:r>
              <a:rPr lang="it-IT" altLang="it-IT" sz="1800" dirty="0"/>
              <a:t> </a:t>
            </a:r>
            <a:r>
              <a:rPr lang="it-IT" altLang="it-IT" sz="1800" dirty="0" smtClean="0"/>
              <a:t>(assenza </a:t>
            </a:r>
            <a:r>
              <a:rPr lang="it-IT" altLang="it-IT" sz="1800" dirty="0"/>
              <a:t>degli arti) o vari gradi di focomelia (riduzione delle ossa lunghe degli arti), generalmente più a carico degli arti superiori che di quelli </a:t>
            </a:r>
            <a:r>
              <a:rPr lang="it-IT" altLang="it-IT" sz="1800" dirty="0" smtClean="0"/>
              <a:t>inferiori. </a:t>
            </a:r>
            <a:endParaRPr lang="it-IT" altLang="it-IT" sz="1800" dirty="0"/>
          </a:p>
        </p:txBody>
      </p:sp>
      <p:sp>
        <p:nvSpPr>
          <p:cNvPr id="35843" name="AutoShape 2" descr="Risultati immagini per focomelia da talidomide"/>
          <p:cNvSpPr>
            <a:spLocks noChangeAspect="1" noChangeArrowheads="1"/>
          </p:cNvSpPr>
          <p:nvPr/>
        </p:nvSpPr>
        <p:spPr bwMode="auto">
          <a:xfrm>
            <a:off x="1679575" y="-1379538"/>
            <a:ext cx="5334000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0350"/>
            <a:ext cx="533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5" descr="Risultati immagini per focomelia da talidomide"/>
          <p:cNvSpPr>
            <a:spLocks noChangeAspect="1" noChangeArrowheads="1"/>
          </p:cNvSpPr>
          <p:nvPr/>
        </p:nvSpPr>
        <p:spPr bwMode="auto">
          <a:xfrm>
            <a:off x="1679576" y="-1279525"/>
            <a:ext cx="3876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3500438"/>
            <a:ext cx="3876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6564" y="350487"/>
            <a:ext cx="8610600" cy="1293028"/>
          </a:xfrm>
        </p:spPr>
        <p:txBody>
          <a:bodyPr/>
          <a:lstStyle/>
          <a:p>
            <a:r>
              <a:rPr lang="it-IT" dirty="0" smtClean="0"/>
              <a:t>POLITERAPIA</a:t>
            </a:r>
            <a:endParaRPr lang="it-IT" dirty="0"/>
          </a:p>
        </p:txBody>
      </p:sp>
      <p:pic>
        <p:nvPicPr>
          <p:cNvPr id="6147" name="officeArt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3041583"/>
            <a:ext cx="6087177" cy="325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148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4" y="768819"/>
            <a:ext cx="5127090" cy="31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284970" y="1766287"/>
            <a:ext cx="647700" cy="1152525"/>
          </a:xfrm>
          <a:prstGeom prst="downArrow">
            <a:avLst>
              <a:gd name="adj1" fmla="val 50000"/>
              <a:gd name="adj2" fmla="val 44485"/>
            </a:avLst>
          </a:prstGeom>
          <a:solidFill>
            <a:srgbClr val="C0000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1045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1400" y="310776"/>
            <a:ext cx="8610600" cy="1293028"/>
          </a:xfrm>
        </p:spPr>
        <p:txBody>
          <a:bodyPr/>
          <a:lstStyle/>
          <a:p>
            <a:r>
              <a:rPr lang="it-IT" dirty="0" smtClean="0"/>
              <a:t>PRESCRIZIONI E INTERAZIONI </a:t>
            </a:r>
            <a:endParaRPr lang="it-IT" dirty="0"/>
          </a:p>
        </p:txBody>
      </p:sp>
      <p:pic>
        <p:nvPicPr>
          <p:cNvPr id="7171" name="officeArt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1" y="128063"/>
            <a:ext cx="4799538" cy="3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172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59" y="1758077"/>
            <a:ext cx="4344269" cy="429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173" name="officeArt ob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1" y="3570805"/>
            <a:ext cx="4799538" cy="29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83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613250" y="549275"/>
            <a:ext cx="8447088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8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Interazione farmacologica (IF): definizione del problema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495551" y="1484313"/>
            <a:ext cx="3097213" cy="2298700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i="0">
                <a:solidFill>
                  <a:srgbClr val="FFFF00"/>
                </a:solidFill>
              </a:rPr>
              <a:t>interazione</a:t>
            </a:r>
            <a:r>
              <a:rPr lang="it-IT" altLang="it-IT" sz="1800" i="0">
                <a:solidFill>
                  <a:schemeClr val="bg1"/>
                </a:solidFill>
              </a:rPr>
              <a:t>: risposta farmacologica o clinica alla somministrazione contemporanea di più farmaci </a:t>
            </a:r>
            <a:r>
              <a:rPr lang="it-IT" altLang="it-IT" sz="1800" b="1" i="0">
                <a:solidFill>
                  <a:schemeClr val="bg1"/>
                </a:solidFill>
              </a:rPr>
              <a:t>che risulta diversa da quella attesa</a:t>
            </a:r>
            <a:r>
              <a:rPr lang="it-IT" altLang="it-IT" sz="1800" i="0">
                <a:solidFill>
                  <a:schemeClr val="bg1"/>
                </a:solidFill>
              </a:rPr>
              <a:t> sulla base degli effetti noti dei farmaci somministrati singolarmente 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6456364" y="1484314"/>
            <a:ext cx="3476625" cy="4829175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i="0">
                <a:solidFill>
                  <a:srgbClr val="FFFF00"/>
                </a:solidFill>
              </a:rPr>
              <a:t>3,8 – 42 %</a:t>
            </a:r>
            <a:r>
              <a:rPr lang="it-IT" altLang="it-IT" sz="1800" i="0">
                <a:solidFill>
                  <a:schemeClr val="bg1"/>
                </a:solidFill>
              </a:rPr>
              <a:t> pazienti con potenziali IF nella realtà ambulatoriale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1800" i="0">
              <a:solidFill>
                <a:schemeClr val="bg1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800" i="0">
                <a:solidFill>
                  <a:schemeClr val="bg1"/>
                </a:solidFill>
              </a:rPr>
              <a:t>Pochi studi in ambito territoriale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1800" i="0">
              <a:solidFill>
                <a:schemeClr val="bg1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800" i="0">
                <a:solidFill>
                  <a:schemeClr val="bg1"/>
                </a:solidFill>
              </a:rPr>
              <a:t>Elevata eterogenicità dei soggetti studiati (età, differenti patologie, politerapia) </a:t>
            </a:r>
            <a:r>
              <a:rPr lang="it-IT" altLang="it-IT" sz="1800" i="0">
                <a:solidFill>
                  <a:schemeClr val="bg1"/>
                </a:solidFill>
                <a:sym typeface="Wingdings" panose="05000000000000000000" pitchFamily="2" charset="2"/>
              </a:rPr>
              <a:t> pochi studi sugli anziani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1800" i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it-IT" altLang="it-IT" sz="1800" i="0">
                <a:solidFill>
                  <a:schemeClr val="bg1"/>
                </a:solidFill>
              </a:rPr>
              <a:t>Mancanza di un consenso internazionale nel definire un elenco “ufficiale” per le IF clinicamente rilevanti </a:t>
            </a:r>
            <a:r>
              <a:rPr lang="it-IT" altLang="it-IT" sz="1800" i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altLang="it-IT" sz="1800" i="0">
                <a:solidFill>
                  <a:schemeClr val="bg1"/>
                </a:solidFill>
                <a:sym typeface="Symbol" panose="05050102010706020507" pitchFamily="18" charset="2"/>
              </a:rPr>
              <a:t>impiego di diverse banche dati</a:t>
            </a:r>
            <a:endParaRPr lang="it-IT" altLang="it-IT" sz="1800" i="0">
              <a:solidFill>
                <a:schemeClr val="bg1"/>
              </a:solidFill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6383339" y="6308726"/>
            <a:ext cx="237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000">
                <a:solidFill>
                  <a:schemeClr val="tx1"/>
                </a:solidFill>
              </a:rPr>
              <a:t>Fonte: congresso nazionale SIFO 2006</a:t>
            </a: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3719513" y="3933826"/>
            <a:ext cx="647700" cy="1152525"/>
          </a:xfrm>
          <a:prstGeom prst="downArrow">
            <a:avLst>
              <a:gd name="adj1" fmla="val 50000"/>
              <a:gd name="adj2" fmla="val 44485"/>
            </a:avLst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080538" y="5229226"/>
            <a:ext cx="1938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b="1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PATOLOGIA</a:t>
            </a:r>
          </a:p>
          <a:p>
            <a:pPr algn="ctr" eaLnBrk="1" hangingPunct="1">
              <a:defRPr/>
            </a:pPr>
            <a:r>
              <a:rPr lang="it-IT" sz="2400" b="1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IATROGENA</a:t>
            </a:r>
          </a:p>
        </p:txBody>
      </p:sp>
    </p:spTree>
    <p:extLst>
      <p:ext uri="{BB962C8B-B14F-4D97-AF65-F5344CB8AC3E}">
        <p14:creationId xmlns:p14="http://schemas.microsoft.com/office/powerpoint/2010/main" val="9118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0"/>
          <p:cNvSpPr>
            <a:spLocks noChangeArrowheads="1"/>
          </p:cNvSpPr>
          <p:nvPr/>
        </p:nvSpPr>
        <p:spPr bwMode="auto">
          <a:xfrm>
            <a:off x="1847851" y="2781301"/>
            <a:ext cx="8640763" cy="3095625"/>
          </a:xfrm>
          <a:prstGeom prst="downArrowCallout">
            <a:avLst>
              <a:gd name="adj1" fmla="val 19022"/>
              <a:gd name="adj2" fmla="val 18027"/>
              <a:gd name="adj3" fmla="val 24907"/>
              <a:gd name="adj4" fmla="val 71796"/>
            </a:avLst>
          </a:prstGeom>
          <a:solidFill>
            <a:srgbClr val="FFFF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20000"/>
              </a:spcBef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 i="1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636169" y="582613"/>
            <a:ext cx="8447088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8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Interazione farmacologica </a:t>
            </a:r>
            <a:r>
              <a:rPr lang="it-IT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it-IT" sz="28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definizione del problema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83114" y="1700214"/>
            <a:ext cx="3036409" cy="461665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FATTORI DI RISCHIO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63750" y="2852738"/>
            <a:ext cx="2374900" cy="923330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 di farmaci utilizzati (politerapie)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359150" y="3860801"/>
            <a:ext cx="2374900" cy="925513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Durata della terapia con farmaci interagenti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967663" y="2852739"/>
            <a:ext cx="2374900" cy="650875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Modificazioni fisiologiche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672263" y="3716338"/>
            <a:ext cx="2374900" cy="1200150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Presenza di pluripatologie e/o patologie cronico-degenerative</a:t>
            </a:r>
          </a:p>
        </p:txBody>
      </p:sp>
      <p:cxnSp>
        <p:nvCxnSpPr>
          <p:cNvPr id="6153" name="AutoShape 16"/>
          <p:cNvCxnSpPr>
            <a:cxnSpLocks noChangeShapeType="1"/>
            <a:stCxn id="26631" idx="2"/>
            <a:endCxn id="26633" idx="3"/>
          </p:cNvCxnSpPr>
          <p:nvPr/>
        </p:nvCxnSpPr>
        <p:spPr bwMode="auto">
          <a:xfrm rot="5400000">
            <a:off x="4819651" y="1785938"/>
            <a:ext cx="1011237" cy="1773238"/>
          </a:xfrm>
          <a:prstGeom prst="bentConnector2">
            <a:avLst/>
          </a:prstGeom>
          <a:noFill/>
          <a:ln w="25400">
            <a:solidFill>
              <a:srgbClr val="C0C0C0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4" name="AutoShape 17"/>
          <p:cNvCxnSpPr>
            <a:cxnSpLocks noChangeShapeType="1"/>
            <a:stCxn id="26631" idx="2"/>
            <a:endCxn id="26634" idx="3"/>
          </p:cNvCxnSpPr>
          <p:nvPr/>
        </p:nvCxnSpPr>
        <p:spPr bwMode="auto">
          <a:xfrm rot="5400000">
            <a:off x="4894263" y="3006725"/>
            <a:ext cx="2157412" cy="477838"/>
          </a:xfrm>
          <a:prstGeom prst="bentConnector2">
            <a:avLst/>
          </a:prstGeom>
          <a:noFill/>
          <a:ln w="25400">
            <a:solidFill>
              <a:srgbClr val="C0C0C0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5" name="AutoShape 18"/>
          <p:cNvCxnSpPr>
            <a:cxnSpLocks noChangeShapeType="1"/>
            <a:stCxn id="26631" idx="2"/>
            <a:endCxn id="26637" idx="1"/>
          </p:cNvCxnSpPr>
          <p:nvPr/>
        </p:nvCxnSpPr>
        <p:spPr bwMode="auto">
          <a:xfrm rot="16200000" flipH="1">
            <a:off x="6584158" y="1794670"/>
            <a:ext cx="1011237" cy="1755775"/>
          </a:xfrm>
          <a:prstGeom prst="bentConnector2">
            <a:avLst/>
          </a:prstGeom>
          <a:noFill/>
          <a:ln w="25400">
            <a:solidFill>
              <a:srgbClr val="C0C0C0"/>
            </a:solidFill>
            <a:miter lim="800000"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AutoShape 19"/>
          <p:cNvCxnSpPr>
            <a:cxnSpLocks noChangeShapeType="1"/>
            <a:stCxn id="26631" idx="2"/>
            <a:endCxn id="26638" idx="1"/>
          </p:cNvCxnSpPr>
          <p:nvPr/>
        </p:nvCxnSpPr>
        <p:spPr bwMode="auto">
          <a:xfrm rot="16200000" flipH="1">
            <a:off x="5367339" y="3011489"/>
            <a:ext cx="2149475" cy="460375"/>
          </a:xfrm>
          <a:prstGeom prst="bentConnector2">
            <a:avLst/>
          </a:prstGeom>
          <a:noFill/>
          <a:ln w="25400">
            <a:solidFill>
              <a:srgbClr val="C0C0C0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583114" y="5949951"/>
            <a:ext cx="299953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PAZIENTE ANZIANO</a:t>
            </a:r>
          </a:p>
        </p:txBody>
      </p:sp>
    </p:spTree>
    <p:extLst>
      <p:ext uri="{BB962C8B-B14F-4D97-AF65-F5344CB8AC3E}">
        <p14:creationId xmlns:p14="http://schemas.microsoft.com/office/powerpoint/2010/main" val="24116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5663952" y="3068961"/>
            <a:ext cx="4464050" cy="3673475"/>
          </a:xfrm>
          <a:prstGeom prst="rect">
            <a:avLst/>
          </a:prstGeom>
          <a:solidFill>
            <a:srgbClr val="FFD54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62400" y="37779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2800" b="1" dirty="0"/>
              <a:t>Il paziente anziano: la categoria a maggior rischio di IF clinicamente rilevanti</a:t>
            </a:r>
          </a:p>
        </p:txBody>
      </p:sp>
      <p:pic>
        <p:nvPicPr>
          <p:cNvPr id="615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684" y="3208059"/>
            <a:ext cx="3951110" cy="2898305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063750" y="2852738"/>
            <a:ext cx="2160588" cy="2057400"/>
          </a:xfrm>
          <a:prstGeom prst="rect">
            <a:avLst/>
          </a:prstGeom>
          <a:solidFill>
            <a:srgbClr val="FFD54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1600" b="1" dirty="0">
                <a:solidFill>
                  <a:schemeClr val="tx2">
                    <a:lumMod val="10000"/>
                  </a:schemeClr>
                </a:solidFill>
              </a:rPr>
              <a:t>Gli anziani presentano un </a:t>
            </a:r>
            <a:r>
              <a:rPr lang="it-IT" sz="1600" b="1" u="sng" dirty="0">
                <a:solidFill>
                  <a:schemeClr val="tx2">
                    <a:lumMod val="10000"/>
                  </a:schemeClr>
                </a:solidFill>
              </a:rPr>
              <a:t>rischio quasi doppio</a:t>
            </a:r>
            <a:r>
              <a:rPr lang="it-IT" sz="1600" b="1" dirty="0">
                <a:solidFill>
                  <a:schemeClr val="tx2">
                    <a:lumMod val="10000"/>
                  </a:schemeClr>
                </a:solidFill>
              </a:rPr>
              <a:t> di sviluppare patologie iatrogene rispetto ai soggetti più giovani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063750" y="5084764"/>
            <a:ext cx="2159000" cy="1323975"/>
          </a:xfrm>
          <a:prstGeom prst="rect">
            <a:avLst/>
          </a:prstGeom>
          <a:solidFill>
            <a:srgbClr val="FFD54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1600" b="1" u="sng" dirty="0">
                <a:solidFill>
                  <a:schemeClr val="tx2">
                    <a:lumMod val="10000"/>
                  </a:schemeClr>
                </a:solidFill>
              </a:rPr>
              <a:t>1 ricovero su 10 </a:t>
            </a:r>
            <a:r>
              <a:rPr lang="it-IT" sz="1600" b="1" dirty="0">
                <a:solidFill>
                  <a:schemeClr val="tx2">
                    <a:lumMod val="10000"/>
                  </a:schemeClr>
                </a:solidFill>
              </a:rPr>
              <a:t>in reparti geriatrici è dovuto allo sviluppo di patologie iatrogene</a:t>
            </a: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2063750" y="1268414"/>
            <a:ext cx="3455988" cy="1368425"/>
          </a:xfrm>
          <a:prstGeom prst="rightArrowCallout">
            <a:avLst>
              <a:gd name="adj1" fmla="val 25000"/>
              <a:gd name="adj2" fmla="val 25000"/>
              <a:gd name="adj3" fmla="val 42092"/>
              <a:gd name="adj4" fmla="val 66667"/>
            </a:avLst>
          </a:prstGeom>
          <a:solidFill>
            <a:srgbClr val="FFD54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208214" y="1557338"/>
            <a:ext cx="2181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1600" b="1" dirty="0">
                <a:solidFill>
                  <a:schemeClr val="tx2">
                    <a:lumMod val="10000"/>
                  </a:schemeClr>
                </a:solidFill>
              </a:rPr>
              <a:t>Maggiori e complessi bisogni di salute</a:t>
            </a:r>
            <a:endParaRPr lang="it-IT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519738" y="1478650"/>
            <a:ext cx="5900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it-IT" dirty="0"/>
              <a:t>La maggioranza dei pazienti anziani risulta affetta da patologie cronico - degenerative, con consistenti prescrizioni di </a:t>
            </a:r>
            <a:r>
              <a:rPr lang="it-IT" dirty="0" smtClean="0"/>
              <a:t>farmaci </a:t>
            </a:r>
            <a:r>
              <a:rPr lang="it-IT" dirty="0"/>
              <a:t>e conseguente sviluppo di </a:t>
            </a:r>
            <a:r>
              <a:rPr lang="it-IT" dirty="0" err="1"/>
              <a:t>politerapie</a:t>
            </a:r>
            <a:r>
              <a:rPr lang="it-IT" dirty="0"/>
              <a:t>.</a:t>
            </a: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5951984" y="6165304"/>
            <a:ext cx="3744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it-IT" sz="1000" b="1" dirty="0"/>
              <a:t>Proiezione del n. di persone &gt; 60 anni con malattie croniche in Gran Bretagna dal 1996 al 2066</a:t>
            </a:r>
          </a:p>
        </p:txBody>
      </p:sp>
    </p:spTree>
    <p:extLst>
      <p:ext uri="{BB962C8B-B14F-4D97-AF65-F5344CB8AC3E}">
        <p14:creationId xmlns:p14="http://schemas.microsoft.com/office/powerpoint/2010/main" val="18595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155239" y="422722"/>
            <a:ext cx="9419189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2800" b="1" dirty="0">
                <a:solidFill>
                  <a:schemeClr val="tx1"/>
                </a:solidFill>
              </a:rPr>
              <a:t>Le evidenze: il dato cumulativo della prescrizione</a:t>
            </a:r>
          </a:p>
        </p:txBody>
      </p:sp>
      <p:graphicFrame>
        <p:nvGraphicFramePr>
          <p:cNvPr id="1638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7889" y="1484314"/>
          <a:ext cx="5622925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Grafico" r:id="rId3" imgW="6743700" imgH="4343603" progId="Excel.Sheet.8">
                  <p:embed/>
                </p:oleObj>
              </mc:Choice>
              <mc:Fallback>
                <p:oleObj name="Grafico" r:id="rId3" imgW="6743700" imgH="4343603" progId="Excel.Sheet.8">
                  <p:embed/>
                  <p:pic>
                    <p:nvPicPr>
                      <p:cNvPr id="163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9" y="1484314"/>
                        <a:ext cx="5622925" cy="362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634"/>
          <p:cNvGraphicFramePr>
            <a:graphicFrameLocks noGrp="1" noChangeAspect="1"/>
          </p:cNvGraphicFramePr>
          <p:nvPr>
            <p:ph sz="half" idx="2"/>
          </p:nvPr>
        </p:nvGraphicFramePr>
        <p:xfrm>
          <a:off x="7824789" y="2058988"/>
          <a:ext cx="23907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Immagine bitmap" r:id="rId5" imgW="2390476" imgH="3600000" progId="PBrush">
                  <p:embed/>
                </p:oleObj>
              </mc:Choice>
              <mc:Fallback>
                <p:oleObj name="Immagine bitmap" r:id="rId5" imgW="2390476" imgH="3600000" progId="PBrush">
                  <p:embed/>
                  <p:pic>
                    <p:nvPicPr>
                      <p:cNvPr id="16388" name="Object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9" y="2058988"/>
                        <a:ext cx="2390775" cy="3600450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637"/>
          <p:cNvSpPr txBox="1">
            <a:spLocks noChangeArrowheads="1"/>
          </p:cNvSpPr>
          <p:nvPr/>
        </p:nvSpPr>
        <p:spPr bwMode="auto">
          <a:xfrm>
            <a:off x="2135560" y="1052736"/>
            <a:ext cx="8064500" cy="376238"/>
          </a:xfrm>
          <a:prstGeom prst="rect">
            <a:avLst/>
          </a:prstGeom>
          <a:solidFill>
            <a:srgbClr val="FFD54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N. di principi attivi prescritti contemporaneamente per fascia d’età</a:t>
            </a:r>
          </a:p>
        </p:txBody>
      </p:sp>
      <p:sp>
        <p:nvSpPr>
          <p:cNvPr id="16390" name="Oval 638"/>
          <p:cNvSpPr>
            <a:spLocks noChangeArrowheads="1"/>
          </p:cNvSpPr>
          <p:nvPr/>
        </p:nvSpPr>
        <p:spPr bwMode="auto">
          <a:xfrm>
            <a:off x="7824192" y="5229200"/>
            <a:ext cx="1439862" cy="6477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/>
          </a:p>
        </p:txBody>
      </p:sp>
      <p:sp>
        <p:nvSpPr>
          <p:cNvPr id="16391" name="Text Box 639"/>
          <p:cNvSpPr txBox="1">
            <a:spLocks noChangeArrowheads="1"/>
          </p:cNvSpPr>
          <p:nvPr/>
        </p:nvSpPr>
        <p:spPr bwMode="auto">
          <a:xfrm>
            <a:off x="6311901" y="5084764"/>
            <a:ext cx="1382713" cy="606425"/>
          </a:xfrm>
          <a:prstGeom prst="rect">
            <a:avLst/>
          </a:prstGeom>
          <a:solidFill>
            <a:srgbClr val="FFD54F"/>
          </a:solidFill>
          <a:ln w="25400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1600" b="1">
                <a:solidFill>
                  <a:schemeClr val="tx2">
                    <a:lumMod val="10000"/>
                  </a:schemeClr>
                </a:solidFill>
              </a:rPr>
              <a:t>1 assistito </a:t>
            </a:r>
          </a:p>
          <a:p>
            <a:pPr algn="ctr" eaLnBrk="1" hangingPunct="1"/>
            <a:r>
              <a:rPr lang="it-IT" sz="1600" b="1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18 PA !</a:t>
            </a:r>
            <a:endParaRPr lang="it-IT" sz="1600" b="1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6392" name="AutoShape 641"/>
          <p:cNvCxnSpPr>
            <a:cxnSpLocks noChangeShapeType="1"/>
            <a:stCxn id="16391" idx="3"/>
            <a:endCxn id="16390" idx="1"/>
          </p:cNvCxnSpPr>
          <p:nvPr/>
        </p:nvCxnSpPr>
        <p:spPr bwMode="auto">
          <a:xfrm flipV="1">
            <a:off x="7694613" y="5324054"/>
            <a:ext cx="340442" cy="63923"/>
          </a:xfrm>
          <a:prstGeom prst="straightConnector1">
            <a:avLst/>
          </a:prstGeom>
          <a:noFill/>
          <a:ln w="25400">
            <a:solidFill>
              <a:schemeClr val="tx2">
                <a:lumMod val="10000"/>
              </a:schemeClr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5975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847528" y="980729"/>
            <a:ext cx="9750914" cy="923330"/>
          </a:xfrm>
          <a:prstGeom prst="rect">
            <a:avLst/>
          </a:prstGeom>
          <a:solidFill>
            <a:srgbClr val="FFD54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N. di 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Interazioni farmacologiche/assistito 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in funzione del 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numero 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di </a:t>
            </a:r>
            <a:r>
              <a:rPr lang="it-IT" b="1" dirty="0" smtClean="0">
                <a:solidFill>
                  <a:schemeClr val="tx2">
                    <a:lumMod val="10000"/>
                  </a:schemeClr>
                </a:solidFill>
              </a:rPr>
              <a:t>principi attivi </a:t>
            </a:r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assunti </a:t>
            </a:r>
          </a:p>
          <a:p>
            <a:pPr algn="ctr" eaLnBrk="1" hangingPunct="1"/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TUTTE LE IF</a:t>
            </a:r>
          </a:p>
        </p:txBody>
      </p:sp>
      <p:graphicFrame>
        <p:nvGraphicFramePr>
          <p:cNvPr id="18436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7896226" y="2239964"/>
          <a:ext cx="246221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Immagine bitmap" r:id="rId3" imgW="2771429" imgH="3648584" progId="PBrush">
                  <p:embed/>
                </p:oleObj>
              </mc:Choice>
              <mc:Fallback>
                <p:oleObj name="Immagine bitmap" r:id="rId3" imgW="2771429" imgH="3648584" progId="PBrush">
                  <p:embed/>
                  <p:pic>
                    <p:nvPicPr>
                      <p:cNvPr id="18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2239964"/>
                        <a:ext cx="2462213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19288" y="1773239"/>
          <a:ext cx="59055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Grafico" r:id="rId5" imgW="6638925" imgH="4791075" progId="Excel.Sheet.8">
                  <p:embed/>
                </p:oleObj>
              </mc:Choice>
              <mc:Fallback>
                <p:oleObj name="Grafico" r:id="rId5" imgW="6638925" imgH="4791075" progId="Excel.Sheet.8">
                  <p:embed/>
                  <p:pic>
                    <p:nvPicPr>
                      <p:cNvPr id="184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773239"/>
                        <a:ext cx="59055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4151784" y="1916832"/>
            <a:ext cx="1439862" cy="647700"/>
          </a:xfrm>
          <a:prstGeom prst="ellipse">
            <a:avLst/>
          </a:prstGeom>
          <a:noFill/>
          <a:ln w="25400">
            <a:solidFill>
              <a:schemeClr val="tx2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917877" y="1844676"/>
            <a:ext cx="1269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b="1"/>
              <a:t>Relazione</a:t>
            </a:r>
          </a:p>
          <a:p>
            <a:pPr algn="ctr" eaLnBrk="1" hangingPunct="1"/>
            <a:r>
              <a:rPr lang="it-IT" b="1"/>
              <a:t>lineare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2351089" y="2636838"/>
            <a:ext cx="3189287" cy="1490662"/>
          </a:xfrm>
          <a:prstGeom prst="rect">
            <a:avLst/>
          </a:prstGeom>
          <a:solidFill>
            <a:srgbClr val="FFD54F"/>
          </a:solidFill>
          <a:ln w="25400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Un assistito con 12 farmaci (PA) differenti ha una probabilità di circa 85% di essere soggetto a una IF di qualsiasi gravità</a:t>
            </a:r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6744072" y="1772816"/>
            <a:ext cx="1439862" cy="647700"/>
          </a:xfrm>
          <a:prstGeom prst="ellipse">
            <a:avLst/>
          </a:prstGeom>
          <a:noFill/>
          <a:ln w="25400">
            <a:solidFill>
              <a:schemeClr val="tx2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/>
          </a:p>
        </p:txBody>
      </p:sp>
      <p:cxnSp>
        <p:nvCxnSpPr>
          <p:cNvPr id="62485" name="AutoShape 21"/>
          <p:cNvCxnSpPr>
            <a:cxnSpLocks noChangeShapeType="1"/>
            <a:stCxn id="62484" idx="3"/>
            <a:endCxn id="62483" idx="3"/>
          </p:cNvCxnSpPr>
          <p:nvPr/>
        </p:nvCxnSpPr>
        <p:spPr bwMode="auto">
          <a:xfrm rot="5400000">
            <a:off x="5719402" y="2146636"/>
            <a:ext cx="1056506" cy="1414560"/>
          </a:xfrm>
          <a:prstGeom prst="straightConnector1">
            <a:avLst/>
          </a:prstGeom>
          <a:noFill/>
          <a:ln w="25400">
            <a:solidFill>
              <a:schemeClr val="tx2">
                <a:lumMod val="10000"/>
              </a:schemeClr>
            </a:solidFill>
            <a:round/>
            <a:headEnd/>
            <a:tailEnd/>
          </a:ln>
          <a:effectLst/>
        </p:spPr>
      </p:cxn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2351089" y="4508500"/>
            <a:ext cx="3189287" cy="923330"/>
          </a:xfrm>
          <a:prstGeom prst="rect">
            <a:avLst/>
          </a:prstGeom>
          <a:solidFill>
            <a:srgbClr val="FFD54F"/>
          </a:solidFill>
          <a:ln w="25400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b="1" dirty="0">
                <a:solidFill>
                  <a:schemeClr val="tx2">
                    <a:lumMod val="10000"/>
                  </a:schemeClr>
                </a:solidFill>
              </a:rPr>
              <a:t>Quello con 18 farmaci differenti ha una probabilità di circa 290% </a:t>
            </a: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9768408" y="5157192"/>
            <a:ext cx="684212" cy="647700"/>
          </a:xfrm>
          <a:prstGeom prst="ellipse">
            <a:avLst/>
          </a:prstGeom>
          <a:noFill/>
          <a:ln w="25400">
            <a:solidFill>
              <a:schemeClr val="tx2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/>
          </a:p>
        </p:txBody>
      </p:sp>
      <p:cxnSp>
        <p:nvCxnSpPr>
          <p:cNvPr id="62491" name="AutoShape 27"/>
          <p:cNvCxnSpPr>
            <a:cxnSpLocks noChangeShapeType="1"/>
            <a:stCxn id="62489" idx="3"/>
            <a:endCxn id="62490" idx="2"/>
          </p:cNvCxnSpPr>
          <p:nvPr/>
        </p:nvCxnSpPr>
        <p:spPr bwMode="auto">
          <a:xfrm>
            <a:off x="5540376" y="4970166"/>
            <a:ext cx="4228033" cy="510877"/>
          </a:xfrm>
          <a:prstGeom prst="straightConnector1">
            <a:avLst/>
          </a:prstGeom>
          <a:noFill/>
          <a:ln w="25400">
            <a:solidFill>
              <a:schemeClr val="tx2">
                <a:lumMod val="10000"/>
              </a:schemeClr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4151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303838" y="199455"/>
            <a:ext cx="977532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it-IT" sz="2800" b="1" u="sng" dirty="0" smtClean="0">
                <a:solidFill>
                  <a:schemeClr val="tx1"/>
                </a:solidFill>
              </a:rPr>
              <a:t>il </a:t>
            </a:r>
            <a:r>
              <a:rPr lang="it-IT" sz="2800" b="1" u="sng" dirty="0">
                <a:solidFill>
                  <a:schemeClr val="tx1"/>
                </a:solidFill>
              </a:rPr>
              <a:t>dato cumulativo della prescrizione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146588" y="1072356"/>
            <a:ext cx="8064500" cy="376238"/>
          </a:xfrm>
          <a:prstGeom prst="rect">
            <a:avLst/>
          </a:prstGeom>
          <a:solidFill>
            <a:srgbClr val="666699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FFFF"/>
                </a:solidFill>
              </a:rPr>
              <a:t>Le interazioni farmacologiche rilevate</a:t>
            </a:r>
          </a:p>
        </p:txBody>
      </p:sp>
      <p:graphicFrame>
        <p:nvGraphicFramePr>
          <p:cNvPr id="6861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5188" y="1628776"/>
          <a:ext cx="4176712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Immagine bitmap" r:id="rId3" imgW="3400900" imgH="1047619" progId="Paint.Picture">
                  <p:embed/>
                </p:oleObj>
              </mc:Choice>
              <mc:Fallback>
                <p:oleObj name="Immagine bitmap" r:id="rId3" imgW="3400900" imgH="1047619" progId="Paint.Picture">
                  <p:embed/>
                  <p:pic>
                    <p:nvPicPr>
                      <p:cNvPr id="68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628776"/>
                        <a:ext cx="4176712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648450" y="1600201"/>
          <a:ext cx="3086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Grafico" r:id="rId5" imgW="3533775" imgH="5181600" progId="Excel.Chart.8">
                  <p:embed/>
                </p:oleObj>
              </mc:Choice>
              <mc:Fallback>
                <p:oleObj name="Grafico" r:id="rId5" imgW="3533775" imgH="5181600" progId="Excel.Chart.8">
                  <p:embed/>
                  <p:pic>
                    <p:nvPicPr>
                      <p:cNvPr id="686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1600201"/>
                        <a:ext cx="30861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649" y="3501008"/>
            <a:ext cx="273734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Risultati immagini per focomelia da talidomide"/>
          <p:cNvSpPr>
            <a:spLocks noChangeAspect="1" noChangeArrowheads="1"/>
          </p:cNvSpPr>
          <p:nvPr/>
        </p:nvSpPr>
        <p:spPr bwMode="auto">
          <a:xfrm>
            <a:off x="1679575" y="-1379538"/>
            <a:ext cx="5334000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36867" name="AutoShape 5" descr="Risultati immagini per focomelia da talidomide"/>
          <p:cNvSpPr>
            <a:spLocks noChangeAspect="1" noChangeArrowheads="1"/>
          </p:cNvSpPr>
          <p:nvPr/>
        </p:nvSpPr>
        <p:spPr bwMode="auto">
          <a:xfrm>
            <a:off x="1679576" y="-1279525"/>
            <a:ext cx="3876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75275" y="1368426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accent3"/>
                </a:solidFill>
                <a:latin typeface="Century Schoolbook" pitchFamily="18" charset="0"/>
                <a:cs typeface="Arial" charset="0"/>
              </a:rPr>
              <a:t>RITIRO DAL COMMERCIO DELLA TALIDOMIDE</a:t>
            </a:r>
          </a:p>
        </p:txBody>
      </p:sp>
      <p:pic>
        <p:nvPicPr>
          <p:cNvPr id="36869" name="Picture 2" descr="Risultati immagini per punto di dom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46" y="2082417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273675" y="2253073"/>
            <a:ext cx="47831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/>
              <a:t>Questa vicenda favorì negli Stati Uniti prima, e in Europa e in Giappone poi, la nascita di leggi promuoventi la corretta sperimentazione dei medicinali prima e </a:t>
            </a:r>
            <a:r>
              <a:rPr lang="it-IT" altLang="it-IT" sz="1800" b="1" i="1" dirty="0"/>
              <a:t>dopo la loro immissione in commercio</a:t>
            </a:r>
            <a:r>
              <a:rPr lang="it-IT" altLang="it-IT" sz="1800" i="1" dirty="0"/>
              <a:t>, atte, quindi, </a:t>
            </a:r>
            <a:r>
              <a:rPr lang="it-IT" altLang="it-IT" sz="1800" b="1" i="1" dirty="0"/>
              <a:t>a garantire l’assenza di gravi eventi avversi.</a:t>
            </a:r>
          </a:p>
        </p:txBody>
      </p:sp>
    </p:spTree>
    <p:extLst>
      <p:ext uri="{BB962C8B-B14F-4D97-AF65-F5344CB8AC3E}">
        <p14:creationId xmlns:p14="http://schemas.microsoft.com/office/powerpoint/2010/main" val="40923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b="1" dirty="0"/>
              <a:t>Farmacovigilanza</a:t>
            </a:r>
          </a:p>
        </p:txBody>
      </p:sp>
      <p:sp>
        <p:nvSpPr>
          <p:cNvPr id="37891" name="CasellaDiTesto 3"/>
          <p:cNvSpPr txBox="1">
            <a:spLocks noChangeArrowheads="1"/>
          </p:cNvSpPr>
          <p:nvPr/>
        </p:nvSpPr>
        <p:spPr bwMode="auto">
          <a:xfrm>
            <a:off x="2744973" y="1822218"/>
            <a:ext cx="83534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1800" dirty="0"/>
              <a:t>La </a:t>
            </a:r>
            <a:r>
              <a:rPr lang="en-US" altLang="it-IT" sz="1800" dirty="0" err="1"/>
              <a:t>scienza</a:t>
            </a:r>
            <a:r>
              <a:rPr lang="en-US" altLang="it-IT" sz="1800" dirty="0"/>
              <a:t> e le </a:t>
            </a:r>
            <a:r>
              <a:rPr lang="en-US" altLang="it-IT" sz="1800" dirty="0" err="1"/>
              <a:t>attività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collegate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identificazione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valutazione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conoscenza</a:t>
            </a:r>
            <a:r>
              <a:rPr lang="en-US" altLang="it-IT" sz="1800" dirty="0"/>
              <a:t> e </a:t>
            </a:r>
            <a:r>
              <a:rPr lang="en-US" altLang="it-IT" sz="1800" dirty="0" err="1"/>
              <a:t>prevenzione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reazioni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avverse</a:t>
            </a:r>
            <a:r>
              <a:rPr lang="en-US" altLang="it-IT" sz="1800" dirty="0"/>
              <a:t> o di </a:t>
            </a:r>
            <a:r>
              <a:rPr lang="en-US" altLang="it-IT" sz="1800" dirty="0" err="1"/>
              <a:t>altri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problemi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collegati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farmaci</a:t>
            </a:r>
            <a:endParaRPr lang="en-US" altLang="it-IT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it-IT" sz="1800" i="1" dirty="0"/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1800" i="1" dirty="0" err="1"/>
              <a:t>Organizzazione</a:t>
            </a:r>
            <a:r>
              <a:rPr lang="en-US" altLang="it-IT" sz="1800" i="1" dirty="0"/>
              <a:t> </a:t>
            </a:r>
            <a:r>
              <a:rPr lang="en-US" altLang="it-IT" sz="1800" i="1" dirty="0" err="1"/>
              <a:t>Mondiale</a:t>
            </a:r>
            <a:r>
              <a:rPr lang="en-US" altLang="it-IT" sz="1800" i="1" dirty="0"/>
              <a:t> </a:t>
            </a:r>
            <a:r>
              <a:rPr lang="en-US" altLang="it-IT" sz="1800" i="1" dirty="0" err="1"/>
              <a:t>della</a:t>
            </a:r>
            <a:r>
              <a:rPr lang="en-US" altLang="it-IT" sz="1800" i="1" dirty="0"/>
              <a:t> </a:t>
            </a:r>
            <a:r>
              <a:rPr lang="en-US" altLang="it-IT" sz="1800" i="1" dirty="0" err="1"/>
              <a:t>Sanità</a:t>
            </a:r>
            <a:endParaRPr lang="it-IT" altLang="it-IT" sz="1800" i="1" dirty="0"/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649856" y="4158966"/>
            <a:ext cx="741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REAZIONE AVVERSA</a:t>
            </a:r>
            <a:r>
              <a:rPr lang="it-IT" altLang="it-IT" sz="1800" dirty="0"/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/>
              <a:t>“Una reazione nociva e non voluta conseguente non solo all'uso autorizzato di un medicinale alle normali condizioni di impiego ma anche agli errori terapeutici e agli usi non conformi alle indicazioni contenute nell'autorizzazione all' immissione in commercio, incluso l'uso improprio e l'abuso del medicinale”</a:t>
            </a: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2744973" y="6209169"/>
            <a:ext cx="3024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/>
              <a:t>DM 30/04/2015 (GU n.143 </a:t>
            </a:r>
            <a:r>
              <a:rPr lang="it-IT" altLang="it-IT" sz="1200" dirty="0" err="1"/>
              <a:t>dd</a:t>
            </a:r>
            <a:r>
              <a:rPr lang="it-IT" altLang="it-IT" sz="1200" dirty="0"/>
              <a:t> 23-6-2015)</a:t>
            </a:r>
          </a:p>
        </p:txBody>
      </p:sp>
    </p:spTree>
    <p:extLst>
      <p:ext uri="{BB962C8B-B14F-4D97-AF65-F5344CB8AC3E}">
        <p14:creationId xmlns:p14="http://schemas.microsoft.com/office/powerpoint/2010/main" val="15286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7452" y="249204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200" dirty="0" smtClean="0"/>
              <a:t>Cosa serve?</a:t>
            </a:r>
            <a:endParaRPr lang="it-IT" sz="3200" dirty="0"/>
          </a:p>
        </p:txBody>
      </p:sp>
      <p:sp>
        <p:nvSpPr>
          <p:cNvPr id="39939" name="CasellaDiTesto 2"/>
          <p:cNvSpPr txBox="1">
            <a:spLocks noChangeArrowheads="1"/>
          </p:cNvSpPr>
          <p:nvPr/>
        </p:nvSpPr>
        <p:spPr bwMode="auto">
          <a:xfrm>
            <a:off x="1992314" y="1628776"/>
            <a:ext cx="7775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Il sistema nazionale di farmacovigilanza è utilizzato per raccogliere informazioni sui rischi dei medicinali in relazione alla salute dei pazienti o alla salute pubblica</a:t>
            </a:r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672264" y="2420939"/>
            <a:ext cx="3024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/>
              <a:t>DM 30/04/2015 (GU n.143 dd 23-6-2015)</a:t>
            </a:r>
          </a:p>
        </p:txBody>
      </p:sp>
      <p:sp>
        <p:nvSpPr>
          <p:cNvPr id="39941" name="AutoShape 3" descr="Risultati immagini per fasi sperimentazione clinica"/>
          <p:cNvSpPr>
            <a:spLocks noChangeAspect="1" noChangeArrowheads="1"/>
          </p:cNvSpPr>
          <p:nvPr/>
        </p:nvSpPr>
        <p:spPr bwMode="auto">
          <a:xfrm>
            <a:off x="1679575" y="-1074738"/>
            <a:ext cx="42672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9942" name="AutoShape 5" descr="Risultati immagini per fasi sperimentazione clinica"/>
          <p:cNvSpPr>
            <a:spLocks noChangeAspect="1" noChangeArrowheads="1"/>
          </p:cNvSpPr>
          <p:nvPr/>
        </p:nvSpPr>
        <p:spPr bwMode="auto">
          <a:xfrm>
            <a:off x="1679575" y="-1074738"/>
            <a:ext cx="42672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9943" name="AutoShape 7" descr="Risultati immagini per fasi sperimentazione clinica"/>
          <p:cNvSpPr>
            <a:spLocks noChangeAspect="1" noChangeArrowheads="1"/>
          </p:cNvSpPr>
          <p:nvPr/>
        </p:nvSpPr>
        <p:spPr bwMode="auto">
          <a:xfrm>
            <a:off x="1679575" y="-1074738"/>
            <a:ext cx="4267200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grpSp>
        <p:nvGrpSpPr>
          <p:cNvPr id="39944" name="Gruppo 11"/>
          <p:cNvGrpSpPr>
            <a:grpSpLocks/>
          </p:cNvGrpSpPr>
          <p:nvPr/>
        </p:nvGrpSpPr>
        <p:grpSpPr bwMode="auto">
          <a:xfrm>
            <a:off x="2279650" y="3068638"/>
            <a:ext cx="7848600" cy="3300412"/>
            <a:chOff x="1187624" y="3068960"/>
            <a:chExt cx="7849223" cy="3300152"/>
          </a:xfrm>
        </p:grpSpPr>
        <p:pic>
          <p:nvPicPr>
            <p:cNvPr id="39945" name="Picture 8" descr="C:\Users\ORF127\Desktop\studi_immagine_trials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068960"/>
              <a:ext cx="6264696" cy="330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5148751" y="3733169"/>
              <a:ext cx="3888096" cy="83178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</a:rPr>
                <a:t>FARMACOVIGILANZA</a:t>
              </a:r>
            </a:p>
            <a:p>
              <a:pPr>
                <a:defRPr/>
              </a:pPr>
              <a:endParaRPr lang="it-IT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Freccia a destra 10"/>
            <p:cNvSpPr/>
            <p:nvPr/>
          </p:nvSpPr>
          <p:spPr>
            <a:xfrm rot="5400000">
              <a:off x="6372867" y="4292764"/>
              <a:ext cx="719080" cy="792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27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6135440" y="2554289"/>
            <a:ext cx="4137025" cy="3847679"/>
            <a:chOff x="2971" y="1609"/>
            <a:chExt cx="2606" cy="23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707" name="Rectangle 3"/>
            <p:cNvSpPr>
              <a:spLocks noChangeArrowheads="1"/>
            </p:cNvSpPr>
            <p:nvPr/>
          </p:nvSpPr>
          <p:spPr bwMode="auto">
            <a:xfrm>
              <a:off x="2971" y="1609"/>
              <a:ext cx="2606" cy="2322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E20E5A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it-IT" altLang="it-IT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9708" name="Group 4"/>
            <p:cNvGrpSpPr>
              <a:grpSpLocks/>
            </p:cNvGrpSpPr>
            <p:nvPr/>
          </p:nvGrpSpPr>
          <p:grpSpPr bwMode="auto">
            <a:xfrm>
              <a:off x="3061" y="1684"/>
              <a:ext cx="2516" cy="2202"/>
              <a:chOff x="3061" y="1684"/>
              <a:chExt cx="2516" cy="2202"/>
            </a:xfrm>
            <a:grpFill/>
          </p:grpSpPr>
          <p:sp>
            <p:nvSpPr>
              <p:cNvPr id="29709" name="Text Box 5"/>
              <p:cNvSpPr txBox="1">
                <a:spLocks noChangeArrowheads="1"/>
              </p:cNvSpPr>
              <p:nvPr/>
            </p:nvSpPr>
            <p:spPr bwMode="auto">
              <a:xfrm>
                <a:off x="3061" y="2159"/>
                <a:ext cx="2516" cy="17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49263" indent="-449263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FFFF00"/>
                  </a:buClr>
                  <a:buSzPct val="120000"/>
                  <a:buFont typeface="Wingdings" pitchFamily="2" charset="2"/>
                  <a:buChar char="Ø"/>
                  <a:defRPr/>
                </a:pPr>
                <a:r>
                  <a:rPr kumimoji="1" lang="it-IT" altLang="it-IT" sz="2000" dirty="0">
                    <a:solidFill>
                      <a:srgbClr val="FFFFFF"/>
                    </a:solidFill>
                    <a:latin typeface="+mn-lt"/>
                  </a:rPr>
                  <a:t>Numero illimitato di pazienti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FFFF00"/>
                  </a:buClr>
                  <a:buSzPct val="120000"/>
                  <a:buFont typeface="Wingdings" pitchFamily="2" charset="2"/>
                  <a:buChar char="Ø"/>
                  <a:defRPr/>
                </a:pPr>
                <a:r>
                  <a:rPr kumimoji="1" lang="it-IT" altLang="it-IT" sz="2000" dirty="0">
                    <a:solidFill>
                      <a:srgbClr val="FFFFFF"/>
                    </a:solidFill>
                    <a:latin typeface="+mn-lt"/>
                  </a:rPr>
                  <a:t>Durata variabile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FFFF00"/>
                  </a:buClr>
                  <a:buSzPct val="120000"/>
                  <a:buFont typeface="Wingdings" pitchFamily="2" charset="2"/>
                  <a:buChar char="Ø"/>
                  <a:defRPr/>
                </a:pPr>
                <a:r>
                  <a:rPr kumimoji="1" lang="it-IT" altLang="it-IT" sz="2000" dirty="0">
                    <a:solidFill>
                      <a:srgbClr val="FFFFFF"/>
                    </a:solidFill>
                    <a:latin typeface="+mn-lt"/>
                  </a:rPr>
                  <a:t>Pazienti non selezionati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FFFF00"/>
                  </a:buClr>
                  <a:buSzPct val="120000"/>
                  <a:buFont typeface="Wingdings" pitchFamily="2" charset="2"/>
                  <a:buChar char="Ø"/>
                  <a:defRPr/>
                </a:pPr>
                <a:r>
                  <a:rPr kumimoji="1" lang="it-IT" altLang="it-IT" sz="2000" dirty="0">
                    <a:solidFill>
                      <a:srgbClr val="FFFFFF"/>
                    </a:solidFill>
                    <a:latin typeface="+mn-lt"/>
                  </a:rPr>
                  <a:t>Patologie multiple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FFFF00"/>
                  </a:buClr>
                  <a:buSzPct val="120000"/>
                  <a:buFont typeface="Wingdings" pitchFamily="2" charset="2"/>
                  <a:buChar char="Ø"/>
                  <a:defRPr/>
                </a:pPr>
                <a:r>
                  <a:rPr kumimoji="1" lang="it-IT" altLang="it-IT" sz="2000" dirty="0" err="1">
                    <a:solidFill>
                      <a:srgbClr val="FFFFFF"/>
                    </a:solidFill>
                    <a:latin typeface="+mn-lt"/>
                  </a:rPr>
                  <a:t>Politerapia</a:t>
                </a:r>
                <a:endParaRPr kumimoji="1" lang="it-IT" altLang="it-IT" sz="2000" dirty="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9710" name="Text Box 6"/>
              <p:cNvSpPr txBox="1">
                <a:spLocks noChangeArrowheads="1"/>
              </p:cNvSpPr>
              <p:nvPr/>
            </p:nvSpPr>
            <p:spPr bwMode="auto">
              <a:xfrm>
                <a:off x="3155" y="1684"/>
                <a:ext cx="2240" cy="2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>
                    <a:solidFill>
                      <a:schemeClr val="tx1"/>
                    </a:solidFill>
                    <a:latin typeface="Century Schoolbook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it-IT" altLang="it-IT" sz="2000" dirty="0">
                    <a:solidFill>
                      <a:srgbClr val="0000CC"/>
                    </a:solidFill>
                    <a:latin typeface="+mn-lt"/>
                  </a:rPr>
                  <a:t>Pratica medica quotidiana</a:t>
                </a:r>
              </a:p>
            </p:txBody>
          </p:sp>
        </p:grpSp>
      </p:grp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7108812" y="2008189"/>
            <a:ext cx="2432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it-IT" altLang="it-IT" dirty="0">
                <a:solidFill>
                  <a:srgbClr val="FFFF00"/>
                </a:solidFill>
                <a:latin typeface="+mn-lt"/>
              </a:rPr>
              <a:t>MONDO REALE</a:t>
            </a: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1812926" y="2490788"/>
            <a:ext cx="4113213" cy="391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E20E5A"/>
            </a:extrusionClr>
          </a:sp3d>
        </p:spPr>
        <p:txBody>
          <a:bodyPr wrap="none" anchor="ctr">
            <a:flatTx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0965" name="Group 9"/>
          <p:cNvGrpSpPr>
            <a:grpSpLocks/>
          </p:cNvGrpSpPr>
          <p:nvPr/>
        </p:nvGrpSpPr>
        <p:grpSpPr bwMode="auto">
          <a:xfrm>
            <a:off x="1989138" y="2673351"/>
            <a:ext cx="3957638" cy="2922588"/>
            <a:chOff x="293" y="1684"/>
            <a:chExt cx="2493" cy="1841"/>
          </a:xfrm>
        </p:grpSpPr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>
              <a:off x="293" y="2304"/>
              <a:ext cx="2493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49263" indent="-449263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120000"/>
                <a:buFont typeface="Wingdings" pitchFamily="2" charset="2"/>
                <a:buChar char="Ø"/>
                <a:defRPr/>
              </a:pPr>
              <a:r>
                <a:rPr kumimoji="1" lang="it-IT" altLang="it-IT" sz="2000" dirty="0">
                  <a:solidFill>
                    <a:srgbClr val="FFFFFF"/>
                  </a:solidFill>
                  <a:latin typeface="+mn-lt"/>
                </a:rPr>
                <a:t>Numero limitato di pazienti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120000"/>
                <a:buFont typeface="Wingdings" pitchFamily="2" charset="2"/>
                <a:buChar char="Ø"/>
                <a:defRPr/>
              </a:pPr>
              <a:r>
                <a:rPr kumimoji="1" lang="it-IT" altLang="it-IT" sz="2000" dirty="0">
                  <a:solidFill>
                    <a:srgbClr val="FFFFFF"/>
                  </a:solidFill>
                  <a:latin typeface="+mn-lt"/>
                </a:rPr>
                <a:t>Durata limitata e stabilita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120000"/>
                <a:buFont typeface="Wingdings" pitchFamily="2" charset="2"/>
                <a:buChar char="Ø"/>
                <a:defRPr/>
              </a:pPr>
              <a:r>
                <a:rPr kumimoji="1" lang="it-IT" altLang="it-IT" sz="2000" dirty="0">
                  <a:solidFill>
                    <a:srgbClr val="FFFFFF"/>
                  </a:solidFill>
                  <a:latin typeface="+mn-lt"/>
                </a:rPr>
                <a:t>Pazienti </a:t>
              </a:r>
              <a:r>
                <a:rPr kumimoji="1" lang="it-IT" altLang="it-IT" sz="2000" dirty="0" smtClean="0">
                  <a:solidFill>
                    <a:srgbClr val="FFFFFF"/>
                  </a:solidFill>
                  <a:latin typeface="+mn-lt"/>
                </a:rPr>
                <a:t>selezionati</a:t>
              </a: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120000"/>
                <a:buNone/>
                <a:defRPr/>
              </a:pPr>
              <a:endParaRPr kumimoji="1" lang="it-IT" altLang="it-IT" sz="2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503" y="1684"/>
              <a:ext cx="2006" cy="4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it-IT" altLang="it-IT" sz="2000" dirty="0">
                  <a:solidFill>
                    <a:srgbClr val="0000CC"/>
                  </a:solidFill>
                  <a:latin typeface="+mn-lt"/>
                </a:rPr>
                <a:t>Sperimentazioni cliniche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it-IT" altLang="it-IT" sz="2000" dirty="0" err="1" smtClean="0">
                  <a:solidFill>
                    <a:srgbClr val="0000CC"/>
                  </a:solidFill>
                  <a:latin typeface="+mn-lt"/>
                </a:rPr>
                <a:t>Premarketing</a:t>
              </a:r>
              <a:r>
                <a:rPr kumimoji="1" lang="it-IT" altLang="it-IT" sz="2000" dirty="0" smtClean="0">
                  <a:solidFill>
                    <a:srgbClr val="0000CC"/>
                  </a:solidFill>
                  <a:latin typeface="+mn-lt"/>
                </a:rPr>
                <a:t> (RCT)</a:t>
              </a:r>
              <a:endParaRPr kumimoji="1" lang="it-IT" altLang="it-IT" sz="2000" dirty="0">
                <a:solidFill>
                  <a:srgbClr val="0000CC"/>
                </a:solidFill>
                <a:latin typeface="+mn-lt"/>
              </a:endParaRPr>
            </a:p>
          </p:txBody>
        </p:sp>
      </p:grp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3518252" y="493681"/>
            <a:ext cx="79787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Perché sorvegliare i farmaci?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2537160" y="2008189"/>
            <a:ext cx="2688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it-IT" altLang="it-IT" dirty="0">
                <a:solidFill>
                  <a:srgbClr val="FFFF00"/>
                </a:solidFill>
                <a:latin typeface="+mn-lt"/>
              </a:rPr>
              <a:t>MONDO IRREALE</a:t>
            </a:r>
          </a:p>
        </p:txBody>
      </p:sp>
      <p:pic>
        <p:nvPicPr>
          <p:cNvPr id="4096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484314"/>
            <a:ext cx="13589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2528</Words>
  <Application>Microsoft Office PowerPoint</Application>
  <PresentationFormat>Widescreen</PresentationFormat>
  <Paragraphs>384</Paragraphs>
  <Slides>57</Slides>
  <Notes>16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8" baseType="lpstr">
      <vt:lpstr>Arial</vt:lpstr>
      <vt:lpstr>Calibri</vt:lpstr>
      <vt:lpstr>Century Gothic</vt:lpstr>
      <vt:lpstr>Century Schoolbook</vt:lpstr>
      <vt:lpstr>Comic Sans MS</vt:lpstr>
      <vt:lpstr>DecimaWE Rg</vt:lpstr>
      <vt:lpstr>Symbol</vt:lpstr>
      <vt:lpstr>Wingdings</vt:lpstr>
      <vt:lpstr>Scia di vapore</vt:lpstr>
      <vt:lpstr>Grafico</vt:lpstr>
      <vt:lpstr>Immagine bitmap</vt:lpstr>
      <vt:lpstr>Presentazione standard di PowerPoint</vt:lpstr>
      <vt:lpstr>Di cosa parleremo</vt:lpstr>
      <vt:lpstr>FARMACOVIGILANZA: COME , DOVE, PERCHE’</vt:lpstr>
      <vt:lpstr>….un po’ si storia</vt:lpstr>
      <vt:lpstr>Presentazione standard di PowerPoint</vt:lpstr>
      <vt:lpstr>Presentazione standard di PowerPoint</vt:lpstr>
      <vt:lpstr>Farmacovigilanza</vt:lpstr>
      <vt:lpstr>Cosa serve?</vt:lpstr>
      <vt:lpstr>Presentazione standard di PowerPoint</vt:lpstr>
      <vt:lpstr>Cosa serve?</vt:lpstr>
      <vt:lpstr>Presentazione standard di PowerPoint</vt:lpstr>
      <vt:lpstr>MEDICINALI SOTTOPOSTI A MONITORAGGIO ADDIZIONALE</vt:lpstr>
      <vt:lpstr>Presentazione standard di PowerPoint</vt:lpstr>
      <vt:lpstr>Esiti farmacovigilanza</vt:lpstr>
      <vt:lpstr>Presentazione standard di PowerPoint</vt:lpstr>
      <vt:lpstr>Presentazione standard di PowerPoint</vt:lpstr>
      <vt:lpstr>FARMACOVIGILANZA: criticità</vt:lpstr>
      <vt:lpstr>PERCHÉ LE ADR POSSONO ESSERE DIFFICILI DA IDENTIFICARE</vt:lpstr>
      <vt:lpstr>esempio</vt:lpstr>
      <vt:lpstr>   </vt:lpstr>
      <vt:lpstr>Miopatia Definizione del CIOMS  (Consiglio per le Organizzazioni Internazionali delle Scienze Mediche)</vt:lpstr>
      <vt:lpstr>Presentazione standard di PowerPoint</vt:lpstr>
      <vt:lpstr>   </vt:lpstr>
      <vt:lpstr>Quale dei due farmaci?</vt:lpstr>
      <vt:lpstr>Dall’evento avverso  alla diagnosi di reazione avversa a farmaco</vt:lpstr>
      <vt:lpstr>Presentazione standard di PowerPoint</vt:lpstr>
      <vt:lpstr>Presentazione standard di PowerPoint</vt:lpstr>
      <vt:lpstr>CASCATA PRESCRITTIVA</vt:lpstr>
      <vt:lpstr>Il rischio di ADR aumenta con il numero di farmaci assunti</vt:lpstr>
      <vt:lpstr>Il rischio non è uguale a tutte le età..</vt:lpstr>
      <vt:lpstr>Segnalazione spontanea </vt:lpstr>
      <vt:lpstr>FARMACOVIGILANZA: ISTRUZIONI PRATICHE</vt:lpstr>
      <vt:lpstr>COSA SEGNALARE</vt:lpstr>
      <vt:lpstr>CRITERIO CRONOLOGICO</vt:lpstr>
      <vt:lpstr>ADR e decorso nel tempo</vt:lpstr>
      <vt:lpstr>CHI Può SEGNALE?CON CHE TEMPISTICHE</vt:lpstr>
      <vt:lpstr>Presentazione standard di PowerPoint</vt:lpstr>
      <vt:lpstr>COME SEGNALARE</vt:lpstr>
      <vt:lpstr>Presentazione standard di PowerPoint</vt:lpstr>
      <vt:lpstr>Campi obbligatori da compilare sulla scheda ministeriale (1):</vt:lpstr>
      <vt:lpstr>Criteri di gravità</vt:lpstr>
      <vt:lpstr>Presentazione standard di PowerPoint</vt:lpstr>
      <vt:lpstr>A chi mandare la scheda</vt:lpstr>
      <vt:lpstr>SEGNALAZIONE ON-LINE</vt:lpstr>
      <vt:lpstr>Presentazione standard di PowerPoint</vt:lpstr>
      <vt:lpstr>Negli ultimi anni la modalità ON LINE è predominante</vt:lpstr>
      <vt:lpstr>Presentazione standard di PowerPoint</vt:lpstr>
      <vt:lpstr>POLITERAPIA E INTERAZIONI</vt:lpstr>
      <vt:lpstr>CRITERI DI BEERS</vt:lpstr>
      <vt:lpstr>POLITERAPIA</vt:lpstr>
      <vt:lpstr>PRESCRIZIONI E INTERAZIONI </vt:lpstr>
      <vt:lpstr>Interazione farmacologica (IF): definizione del problema</vt:lpstr>
      <vt:lpstr>Interazione farmacologica : definizione del problema</vt:lpstr>
      <vt:lpstr>Il paziente anziano: la categoria a maggior rischio di IF clinicamente rilevanti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Pillole di biostatistica per la ricerca clinica</dc:title>
  <dc:creator>BIASINUTTO CHIARA [FA0100453]</dc:creator>
  <cp:lastModifiedBy>Stefano Palcic</cp:lastModifiedBy>
  <cp:revision>200</cp:revision>
  <dcterms:created xsi:type="dcterms:W3CDTF">2021-01-14T10:15:57Z</dcterms:created>
  <dcterms:modified xsi:type="dcterms:W3CDTF">2023-04-14T12:53:54Z</dcterms:modified>
</cp:coreProperties>
</file>