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68" r:id="rId2"/>
    <p:sldId id="540" r:id="rId3"/>
    <p:sldId id="340" r:id="rId4"/>
    <p:sldId id="269" r:id="rId5"/>
    <p:sldId id="442" r:id="rId6"/>
    <p:sldId id="541" r:id="rId7"/>
    <p:sldId id="502" r:id="rId8"/>
    <p:sldId id="341" r:id="rId9"/>
    <p:sldId id="394" r:id="rId10"/>
    <p:sldId id="270" r:id="rId11"/>
    <p:sldId id="346" r:id="rId12"/>
    <p:sldId id="291" r:id="rId13"/>
    <p:sldId id="272" r:id="rId14"/>
    <p:sldId id="273" r:id="rId15"/>
    <p:sldId id="274" r:id="rId16"/>
    <p:sldId id="444" r:id="rId17"/>
    <p:sldId id="395" r:id="rId18"/>
    <p:sldId id="588" r:id="rId19"/>
    <p:sldId id="476" r:id="rId20"/>
    <p:sldId id="585" r:id="rId21"/>
    <p:sldId id="397" r:id="rId22"/>
    <p:sldId id="375" r:id="rId23"/>
    <p:sldId id="443" r:id="rId24"/>
    <p:sldId id="425" r:id="rId25"/>
    <p:sldId id="384" r:id="rId26"/>
    <p:sldId id="396" r:id="rId27"/>
    <p:sldId id="445" r:id="rId28"/>
    <p:sldId id="300" r:id="rId29"/>
    <p:sldId id="276" r:id="rId30"/>
    <p:sldId id="477" r:id="rId31"/>
    <p:sldId id="586" r:id="rId32"/>
    <p:sldId id="420" r:id="rId33"/>
    <p:sldId id="314" r:id="rId34"/>
    <p:sldId id="277" r:id="rId35"/>
    <p:sldId id="380" r:id="rId36"/>
    <p:sldId id="271" r:id="rId37"/>
    <p:sldId id="418" r:id="rId38"/>
    <p:sldId id="419" r:id="rId39"/>
    <p:sldId id="354" r:id="rId40"/>
    <p:sldId id="422" r:id="rId41"/>
    <p:sldId id="421" r:id="rId42"/>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FFC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78313" autoAdjust="0"/>
  </p:normalViewPr>
  <p:slideViewPr>
    <p:cSldViewPr>
      <p:cViewPr varScale="1">
        <p:scale>
          <a:sx n="104" d="100"/>
          <a:sy n="104" d="100"/>
        </p:scale>
        <p:origin x="1536" y="114"/>
      </p:cViewPr>
      <p:guideLst>
        <p:guide orient="horz" pos="2160"/>
        <p:guide pos="2880"/>
      </p:guideLst>
    </p:cSldViewPr>
  </p:slideViewPr>
  <p:notesTextViewPr>
    <p:cViewPr>
      <p:scale>
        <a:sx n="3" d="2"/>
        <a:sy n="3" d="2"/>
      </p:scale>
      <p:origin x="0" y="0"/>
    </p:cViewPr>
  </p:notesTextViewPr>
  <p:sorterViewPr>
    <p:cViewPr>
      <p:scale>
        <a:sx n="80" d="100"/>
        <a:sy n="80" d="100"/>
      </p:scale>
      <p:origin x="0" y="125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C505F8E-AF55-4813-8509-4A81CAAC7999}" type="datetimeFigureOut">
              <a:rPr lang="it-IT"/>
              <a:t>08/03/2024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atin typeface="Calibri" panose="020F0502020204030204" pitchFamily="34" charset="0"/>
              </a:defRPr>
            </a:lvl1pPr>
          </a:lstStyle>
          <a:p>
            <a:pPr>
              <a:defRPr/>
            </a:pPr>
            <a:fld id="{E3BE723C-7B96-4429-B084-8BAFF10BBC8D}" type="slidenum">
              <a:rPr lang="it-IT" altLang="it-IT"/>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65D29-76C5-492D-AFB0-EDCC7F452670}" type="slidenum">
              <a:rPr lang="it-IT" altLang="it-IT"/>
              <a:t>4</a:t>
            </a:fld>
            <a:endParaRPr lang="it-IT" altLang="it-IT"/>
          </a:p>
        </p:txBody>
      </p:sp>
      <p:sp>
        <p:nvSpPr>
          <p:cNvPr id="921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eaLnBrk="1" hangingPunct="1">
              <a:spcBef>
                <a:spcPct val="0"/>
              </a:spcBef>
            </a:pPr>
            <a:r>
              <a:rPr lang="it-IT" altLang="it-IT" b="1" i="1">
                <a:solidFill>
                  <a:srgbClr val="CC0000"/>
                </a:solidFill>
                <a:latin typeface="Georgia" panose="02040502050405020303" pitchFamily="18" charset="0"/>
              </a:rPr>
              <a:t>Cenni introduttivi</a:t>
            </a:r>
          </a:p>
          <a:p>
            <a:pPr algn="just" eaLnBrk="1" hangingPunct="1">
              <a:spcBef>
                <a:spcPct val="0"/>
              </a:spcBef>
            </a:pPr>
            <a:r>
              <a:rPr lang="it-IT" altLang="it-IT">
                <a:latin typeface="Georgia" panose="02040502050405020303" pitchFamily="18" charset="0"/>
              </a:rPr>
              <a:t>Nel 1952 è stata messa in coltura la prima linea cellulare stabilizzata umana, proveniente da un tumore alla cervice: la linea HeLa. Da allora il contributo delle colture cellulari alla ricerca in campo biomedico è stato estremamente significativo, anche per la varietà dei campi d’applicazione considerabili.</a:t>
            </a:r>
          </a:p>
          <a:p>
            <a:pPr algn="just" eaLnBrk="1" hangingPunct="1">
              <a:spcBef>
                <a:spcPct val="0"/>
              </a:spcBef>
            </a:pPr>
            <a:r>
              <a:rPr lang="it-IT" altLang="it-IT">
                <a:latin typeface="Georgia" panose="02040502050405020303" pitchFamily="18" charset="0"/>
              </a:rPr>
              <a:t>Conoscendo le caratteristiche delle colture è possibile apprezzarne l’aiuto e i vantaggi offerti (ad esempio studi di tossicità sulla nostra specie, per la quale </a:t>
            </a:r>
            <a:r>
              <a:rPr lang="it-IT" altLang="it-IT" i="1">
                <a:latin typeface="Georgia" panose="02040502050405020303" pitchFamily="18" charset="0"/>
              </a:rPr>
              <a:t>in vivo</a:t>
            </a:r>
            <a:r>
              <a:rPr lang="it-IT" altLang="it-IT">
                <a:latin typeface="Georgia" panose="02040502050405020303" pitchFamily="18" charset="0"/>
              </a:rPr>
              <a:t> esistono evidenti problemi), limitando gli inconvenienti degli svantaggi, derivanti in parte dall’attuale stato delle tecnologie a disposizione, in parte intrinseche delle colture stesse quindi non superabili (evidentemente l’estrema semplificazione sperimentale rispetto ad un organismo pluricellulare complesso).   </a:t>
            </a:r>
          </a:p>
          <a:p>
            <a:pPr eaLnBrk="1" hangingPunct="1">
              <a:spcBef>
                <a:spcPct val="0"/>
              </a:spcBef>
            </a:pPr>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A1FED8-3883-4B10-9999-7E8A915E30E3}" type="slidenum">
              <a:rPr lang="it-IT" altLang="it-IT"/>
              <a:t>29</a:t>
            </a:fld>
            <a:endParaRPr lang="it-IT" altLang="it-IT"/>
          </a:p>
        </p:txBody>
      </p:sp>
      <p:sp>
        <p:nvSpPr>
          <p:cNvPr id="2253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eaLnBrk="1" hangingPunct="1">
              <a:spcBef>
                <a:spcPct val="0"/>
              </a:spcBef>
            </a:pPr>
            <a:r>
              <a:rPr lang="it-IT" altLang="it-IT">
                <a:latin typeface="Georgia" panose="02040502050405020303" pitchFamily="18" charset="0"/>
              </a:rPr>
              <a:t>Nella figura a lato sono schematizzate le tappe principali per ottenere una </a:t>
            </a:r>
            <a:r>
              <a:rPr lang="it-IT" altLang="it-IT" b="1">
                <a:latin typeface="Georgia" panose="02040502050405020303" pitchFamily="18" charset="0"/>
              </a:rPr>
              <a:t>coltura primaria</a:t>
            </a:r>
            <a:r>
              <a:rPr lang="it-IT" altLang="it-IT">
                <a:latin typeface="Georgia" panose="02040502050405020303" pitchFamily="18" charset="0"/>
              </a:rPr>
              <a:t>, ovvero una coltura di cellule direttamente da un organismo, messa in piastra.</a:t>
            </a:r>
          </a:p>
          <a:p>
            <a:pPr algn="just" eaLnBrk="1" hangingPunct="1">
              <a:spcBef>
                <a:spcPct val="0"/>
              </a:spcBef>
            </a:pPr>
            <a:r>
              <a:rPr lang="it-IT" altLang="it-IT">
                <a:latin typeface="Georgia" panose="02040502050405020303" pitchFamily="18" charset="0"/>
              </a:rPr>
              <a:t>1.</a:t>
            </a:r>
            <a:r>
              <a:rPr lang="it-IT" altLang="it-IT">
                <a:cs typeface="Times New Roman" panose="02020603050405020304" pitchFamily="18" charset="0"/>
              </a:rPr>
              <a:t>        </a:t>
            </a:r>
            <a:r>
              <a:rPr lang="it-IT" altLang="it-IT">
                <a:latin typeface="Georgia" panose="02040502050405020303" pitchFamily="18" charset="0"/>
              </a:rPr>
              <a:t>Prelievo delle cellule da un campione, quale organo di un adulto, embrioni o uova.</a:t>
            </a:r>
          </a:p>
          <a:p>
            <a:pPr algn="just" eaLnBrk="1" hangingPunct="1">
              <a:spcBef>
                <a:spcPct val="0"/>
              </a:spcBef>
            </a:pPr>
            <a:r>
              <a:rPr lang="it-IT" altLang="it-IT">
                <a:latin typeface="Georgia" panose="02040502050405020303" pitchFamily="18" charset="0"/>
              </a:rPr>
              <a:t>2.</a:t>
            </a:r>
            <a:r>
              <a:rPr lang="it-IT" altLang="it-IT">
                <a:cs typeface="Times New Roman" panose="02020603050405020304" pitchFamily="18" charset="0"/>
              </a:rPr>
              <a:t>       </a:t>
            </a:r>
            <a:r>
              <a:rPr lang="it-IT" altLang="it-IT">
                <a:latin typeface="Georgia" panose="02040502050405020303" pitchFamily="18" charset="0"/>
              </a:rPr>
              <a:t>Dalla biopsia si esegue una </a:t>
            </a:r>
            <a:r>
              <a:rPr lang="it-IT" altLang="it-IT" b="1">
                <a:latin typeface="Georgia" panose="02040502050405020303" pitchFamily="18" charset="0"/>
              </a:rPr>
              <a:t>dissezione</a:t>
            </a:r>
            <a:r>
              <a:rPr lang="it-IT" altLang="it-IT">
                <a:latin typeface="Georgia" panose="02040502050405020303" pitchFamily="18" charset="0"/>
              </a:rPr>
              <a:t> meccanica.</a:t>
            </a:r>
          </a:p>
          <a:p>
            <a:pPr algn="just" eaLnBrk="1" hangingPunct="1">
              <a:spcBef>
                <a:spcPct val="0"/>
              </a:spcBef>
            </a:pPr>
            <a:r>
              <a:rPr lang="it-IT" altLang="it-IT">
                <a:latin typeface="Georgia" panose="02040502050405020303" pitchFamily="18" charset="0"/>
              </a:rPr>
              <a:t>3.</a:t>
            </a:r>
            <a:r>
              <a:rPr lang="it-IT" altLang="it-IT">
                <a:cs typeface="Times New Roman" panose="02020603050405020304" pitchFamily="18" charset="0"/>
              </a:rPr>
              <a:t>       </a:t>
            </a:r>
            <a:r>
              <a:rPr lang="it-IT" altLang="it-IT">
                <a:latin typeface="Georgia" panose="02040502050405020303" pitchFamily="18" charset="0"/>
              </a:rPr>
              <a:t>Trattamento con </a:t>
            </a:r>
            <a:r>
              <a:rPr lang="it-IT" altLang="it-IT" b="1">
                <a:latin typeface="Georgia" panose="02040502050405020303" pitchFamily="18" charset="0"/>
              </a:rPr>
              <a:t>tripsina</a:t>
            </a:r>
            <a:r>
              <a:rPr lang="it-IT" altLang="it-IT">
                <a:latin typeface="Georgia" panose="02040502050405020303" pitchFamily="18" charset="0"/>
              </a:rPr>
              <a:t> (eliminazione dei contatti proteici delle cellule con la matrice) e con </a:t>
            </a:r>
            <a:r>
              <a:rPr lang="it-IT" altLang="it-IT" b="1">
                <a:latin typeface="Georgia" panose="02040502050405020303" pitchFamily="18" charset="0"/>
              </a:rPr>
              <a:t>EDTA</a:t>
            </a:r>
            <a:r>
              <a:rPr lang="it-IT" altLang="it-IT">
                <a:latin typeface="Georgia" panose="02040502050405020303" pitchFamily="18" charset="0"/>
              </a:rPr>
              <a:t>, un chelante del calcio, richiesto dall’integrina per ancorarsi alla fibronectina (vedi sotto). Questo trattamento serve a disgregare i contatti fra cellule.</a:t>
            </a:r>
          </a:p>
          <a:p>
            <a:pPr algn="just" eaLnBrk="1" hangingPunct="1">
              <a:spcBef>
                <a:spcPct val="0"/>
              </a:spcBef>
            </a:pPr>
            <a:r>
              <a:rPr lang="it-IT" altLang="it-IT">
                <a:latin typeface="Georgia" panose="02040502050405020303" pitchFamily="18" charset="0"/>
              </a:rPr>
              <a:t>4.</a:t>
            </a:r>
            <a:r>
              <a:rPr lang="it-IT" altLang="it-IT">
                <a:cs typeface="Times New Roman" panose="02020603050405020304" pitchFamily="18" charset="0"/>
              </a:rPr>
              <a:t>       </a:t>
            </a:r>
            <a:r>
              <a:rPr lang="it-IT" altLang="it-IT">
                <a:latin typeface="Georgia" panose="02040502050405020303" pitchFamily="18" charset="0"/>
              </a:rPr>
              <a:t>Si blocca la digestione enzimatica con un inibitore (lo stesso siero animale, addizionato al terreno di coltura, contiene alcuni inibitori).</a:t>
            </a:r>
          </a:p>
          <a:p>
            <a:pPr algn="just" eaLnBrk="1" hangingPunct="1">
              <a:spcBef>
                <a:spcPct val="0"/>
              </a:spcBef>
            </a:pPr>
            <a:r>
              <a:rPr lang="it-IT" altLang="it-IT">
                <a:latin typeface="Georgia" panose="02040502050405020303" pitchFamily="18" charset="0"/>
              </a:rPr>
              <a:t>5.</a:t>
            </a:r>
            <a:r>
              <a:rPr lang="it-IT" altLang="it-IT">
                <a:cs typeface="Times New Roman" panose="02020603050405020304" pitchFamily="18" charset="0"/>
              </a:rPr>
              <a:t>        </a:t>
            </a:r>
            <a:r>
              <a:rPr lang="it-IT" altLang="it-IT">
                <a:latin typeface="Georgia" panose="02040502050405020303" pitchFamily="18" charset="0"/>
              </a:rPr>
              <a:t>Si centrifuga la </a:t>
            </a:r>
            <a:r>
              <a:rPr lang="it-IT" altLang="it-IT" b="1">
                <a:latin typeface="Georgia" panose="02040502050405020303" pitchFamily="18" charset="0"/>
              </a:rPr>
              <a:t>sospensione cellulare</a:t>
            </a:r>
            <a:r>
              <a:rPr lang="it-IT" altLang="it-IT">
                <a:latin typeface="Georgia" panose="02040502050405020303" pitchFamily="18" charset="0"/>
              </a:rPr>
              <a:t>, e le cellule vengono risospese.</a:t>
            </a:r>
          </a:p>
          <a:p>
            <a:pPr algn="just" eaLnBrk="1" hangingPunct="1">
              <a:spcBef>
                <a:spcPct val="0"/>
              </a:spcBef>
            </a:pPr>
            <a:r>
              <a:rPr lang="it-IT" altLang="it-IT">
                <a:latin typeface="Georgia" panose="02040502050405020303" pitchFamily="18" charset="0"/>
              </a:rPr>
              <a:t>A questo punto effettuo un controllo della vitalità cellulare (ad esempio con colorazione </a:t>
            </a:r>
            <a:r>
              <a:rPr lang="it-IT" altLang="it-IT" i="1">
                <a:latin typeface="Georgia" panose="02040502050405020303" pitchFamily="18" charset="0"/>
              </a:rPr>
              <a:t>trypan blue</a:t>
            </a:r>
            <a:r>
              <a:rPr lang="it-IT" altLang="it-IT">
                <a:latin typeface="Georgia" panose="02040502050405020303" pitchFamily="18" charset="0"/>
              </a:rPr>
              <a:t> che penetra solo nelle cellule morte, con danni alle membrane, per cui le cellule integre risultano incolori).</a:t>
            </a:r>
          </a:p>
          <a:p>
            <a:pPr algn="just" eaLnBrk="1" hangingPunct="1">
              <a:spcBef>
                <a:spcPct val="0"/>
              </a:spcBef>
            </a:pPr>
            <a:r>
              <a:rPr lang="it-IT" altLang="it-IT">
                <a:latin typeface="Georgia" panose="02040502050405020303" pitchFamily="18" charset="0"/>
              </a:rPr>
              <a:t>Le colture cellulari possono crescere in monostrato (seminate su terreno solido in piastra Petri) o in sospensione, quando possono moltiplicarsi anche senza aderire ad un substrato o non presentano alcuna forma di adesione. In alcuni casi non è necessario l’uso di un agitatore per ottenere colture in sospensione, che sono senz’altro indicate quando servano grandi quantità di cellule</a:t>
            </a:r>
          </a:p>
          <a:p>
            <a:pPr eaLnBrk="1" hangingPunct="1">
              <a:spcBef>
                <a:spcPct val="0"/>
              </a:spcBef>
            </a:pPr>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BF9C34-57EB-4773-A76D-DB94F3E6AD73}" type="slidenum">
              <a:rPr lang="en-GB" altLang="it-IT"/>
              <a:t>35</a:t>
            </a:fld>
            <a:endParaRPr lang="en-GB" altLang="it-IT"/>
          </a:p>
        </p:txBody>
      </p:sp>
      <p:sp>
        <p:nvSpPr>
          <p:cNvPr id="26627" name="Rectangle 2"/>
          <p:cNvSpPr>
            <a:spLocks noGrp="1" noRot="1" noChangeAspect="1" noChangeArrowheads="1" noTextEdit="1"/>
          </p:cNvSpPr>
          <p:nvPr>
            <p:ph type="sldImg"/>
          </p:nvPr>
        </p:nvSpPr>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CFCCF7-55A1-445C-80E5-66D153CE8822}" type="slidenum">
              <a:rPr lang="it-IT" altLang="it-IT"/>
              <a:t>12</a:t>
            </a:fld>
            <a:endParaRPr lang="it-IT" altLang="it-IT"/>
          </a:p>
        </p:txBody>
      </p:sp>
      <p:sp>
        <p:nvSpPr>
          <p:cNvPr id="14339"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14340"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eaLnBrk="1" hangingPunct="1">
              <a:spcBef>
                <a:spcPct val="0"/>
              </a:spcBef>
            </a:pPr>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CDAA24-1139-44A9-B8DA-BC2A97DC2E2B}" type="slidenum">
              <a:rPr lang="it-IT" altLang="it-IT"/>
              <a:t>15</a:t>
            </a:fld>
            <a:endParaRPr lang="it-IT" altLang="it-IT"/>
          </a:p>
        </p:txBody>
      </p:sp>
      <p:sp>
        <p:nvSpPr>
          <p:cNvPr id="194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92500" lnSpcReduction="20000"/>
          </a:bodyPr>
          <a:lstStyle/>
          <a:p>
            <a:pPr algn="just" eaLnBrk="1" hangingPunct="1">
              <a:spcBef>
                <a:spcPct val="0"/>
              </a:spcBef>
              <a:defRPr/>
            </a:pPr>
            <a:r>
              <a:rPr lang="it-IT" altLang="it-IT">
                <a:latin typeface="Georgia" panose="02040502050405020303" pitchFamily="18" charset="0"/>
              </a:rPr>
              <a:t>Le colture cellulari possono essere classificate secondo diversi parametri:</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a breve/lungo termine</a:t>
            </a:r>
            <a:r>
              <a:rPr lang="it-IT" altLang="it-IT">
                <a:latin typeface="Georgia" panose="02040502050405020303" pitchFamily="18" charset="0"/>
              </a:rPr>
              <a:t>: nel primo caso il numero di cicli cellulari cui vanno incontro le cellule è ridotto, mentre per le colture a lungo termine le cellule si dividono molte volte, o addirittura illimitatamente nel caso delle linee cellulari stabilizzate.</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in monostrato/colture in sospensione</a:t>
            </a:r>
            <a:r>
              <a:rPr lang="it-IT" altLang="it-IT">
                <a:latin typeface="Georgia" panose="02040502050405020303" pitchFamily="18" charset="0"/>
              </a:rPr>
              <a:t>: generalmente le cellule quando crescono tendono ad aderire alla superficie del recipiente di coltura, e questa adesione è richiesta come segnale di sopravvivenza. Moltiplicandosi le cellule formano uno monostrato, in quanto risentono dell’</a:t>
            </a:r>
            <a:r>
              <a:rPr lang="it-IT" altLang="it-IT" i="1">
                <a:latin typeface="Georgia" panose="02040502050405020303" pitchFamily="18" charset="0"/>
              </a:rPr>
              <a:t>inibizione da contatto</a:t>
            </a:r>
            <a:r>
              <a:rPr lang="it-IT" altLang="it-IT">
                <a:latin typeface="Georgia" panose="02040502050405020303" pitchFamily="18" charset="0"/>
              </a:rPr>
              <a:t>. Questo non vale per le cellule trasformate che possono formare anche colture pluristratificate. Le colture in sospensione contengono cellule che possono proliferare senza una superficie di adesione. Questa capacità è un indice di tumorigenicità, e può essere usata </a:t>
            </a:r>
            <a:r>
              <a:rPr lang="it-IT" altLang="it-IT" i="1">
                <a:latin typeface="Georgia" panose="02040502050405020303" pitchFamily="18" charset="0"/>
              </a:rPr>
              <a:t>in vitro</a:t>
            </a:r>
            <a:r>
              <a:rPr lang="it-IT" altLang="it-IT">
                <a:latin typeface="Georgia" panose="02040502050405020303" pitchFamily="18" charset="0"/>
              </a:rPr>
              <a:t> come test per riconoscere sostanze cancerogene. Va ricordato che il processo di formazione di un tumore, </a:t>
            </a:r>
            <a:r>
              <a:rPr lang="it-IT" altLang="it-IT" i="1">
                <a:latin typeface="Georgia" panose="02040502050405020303" pitchFamily="18" charset="0"/>
              </a:rPr>
              <a:t>in vivo</a:t>
            </a:r>
            <a:r>
              <a:rPr lang="it-IT" altLang="it-IT">
                <a:latin typeface="Georgia" panose="02040502050405020303" pitchFamily="18" charset="0"/>
              </a:rPr>
              <a:t>, è a stadi, e richiede una serie di mutazioni. Cellule che </a:t>
            </a:r>
            <a:r>
              <a:rPr lang="it-IT" altLang="it-IT" i="1">
                <a:latin typeface="Georgia" panose="02040502050405020303" pitchFamily="18" charset="0"/>
              </a:rPr>
              <a:t>in vitro</a:t>
            </a:r>
            <a:r>
              <a:rPr lang="it-IT" altLang="it-IT">
                <a:latin typeface="Georgia" panose="02040502050405020303" pitchFamily="18" charset="0"/>
              </a:rPr>
              <a:t> sono in grado di replicarsi indefinitamente sono senza dubbio mutate in alcuni geni (</a:t>
            </a:r>
            <a:r>
              <a:rPr lang="it-IT" altLang="it-IT" i="1">
                <a:latin typeface="Georgia" panose="02040502050405020303" pitchFamily="18" charset="0"/>
              </a:rPr>
              <a:t>trasformate</a:t>
            </a:r>
            <a:r>
              <a:rPr lang="it-IT" altLang="it-IT">
                <a:latin typeface="Georgia" panose="02040502050405020303" pitchFamily="18" charset="0"/>
              </a:rPr>
              <a:t>), ma non necessariamente possono produrre un tumore se impiantate </a:t>
            </a:r>
            <a:r>
              <a:rPr lang="it-IT" altLang="it-IT" i="1">
                <a:latin typeface="Georgia" panose="02040502050405020303" pitchFamily="18" charset="0"/>
              </a:rPr>
              <a:t>in vivo</a:t>
            </a:r>
            <a:r>
              <a:rPr lang="it-IT" altLang="it-IT">
                <a:latin typeface="Georgia" panose="02040502050405020303" pitchFamily="18" charset="0"/>
              </a:rPr>
              <a:t>, in quanto richiederebbero in tal caso alcune mutazioni non richieste per la proliferazione </a:t>
            </a:r>
            <a:r>
              <a:rPr lang="it-IT" altLang="it-IT" i="1">
                <a:latin typeface="Georgia" panose="02040502050405020303" pitchFamily="18" charset="0"/>
              </a:rPr>
              <a:t>in vitro</a:t>
            </a:r>
            <a:r>
              <a:rPr lang="it-IT" altLang="it-IT">
                <a:latin typeface="Georgia" panose="02040502050405020303" pitchFamily="18" charset="0"/>
              </a:rPr>
              <a:t> (es: neoangiogenesi, capacità di far crescere capillari per ottenere nutrimento, invasività…). Dato che le colture in sospensione sfruttano meglio il terreno sono indicate quando servano quantità di cellule massicce. Per ottenere tale sfruttamento anche con cellule che richiedono adesione alla superficie si possono usare i microcarriers, piccole sferette di materiale plastico (ø 100-200 μm), cui le cellule crescono come fossero in monostrato, ma a densità analoghe delle colture in sospensione.</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clonali</a:t>
            </a:r>
            <a:r>
              <a:rPr lang="it-IT" altLang="it-IT">
                <a:latin typeface="Georgia" panose="02040502050405020303" pitchFamily="18" charset="0"/>
              </a:rPr>
              <a:t>: in questi tipi di coltura le cellule vengono diluite prima della semina in modo tale da avere ogni cellula separata dalle altre, che prolifera formando una colonia singola.</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Co-colture</a:t>
            </a:r>
            <a:r>
              <a:rPr lang="it-IT" altLang="it-IT">
                <a:latin typeface="Georgia" panose="02040502050405020303" pitchFamily="18" charset="0"/>
              </a:rPr>
              <a:t>: in questo caso si coltivano nello stesso recipiente cellule di tipo diverso, per permettere di ricostruire un semplice sistema tissutale.</a:t>
            </a:r>
          </a:p>
          <a:p>
            <a:pPr eaLnBrk="1" hangingPunct="1">
              <a:spcBef>
                <a:spcPct val="0"/>
              </a:spcBef>
              <a:defRPr/>
            </a:pPr>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CDAA24-1139-44A9-B8DA-BC2A97DC2E2B}" type="slidenum">
              <a:rPr lang="it-IT" altLang="it-IT"/>
              <a:t>16</a:t>
            </a:fld>
            <a:endParaRPr lang="it-IT" altLang="it-IT"/>
          </a:p>
        </p:txBody>
      </p:sp>
      <p:sp>
        <p:nvSpPr>
          <p:cNvPr id="194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92500" lnSpcReduction="20000"/>
          </a:bodyPr>
          <a:lstStyle/>
          <a:p>
            <a:pPr algn="just" eaLnBrk="1" hangingPunct="1">
              <a:spcBef>
                <a:spcPct val="0"/>
              </a:spcBef>
              <a:defRPr/>
            </a:pPr>
            <a:r>
              <a:rPr lang="it-IT" altLang="it-IT">
                <a:latin typeface="Georgia" panose="02040502050405020303" pitchFamily="18" charset="0"/>
              </a:rPr>
              <a:t>Le colture cellulari possono essere classificate secondo diversi parametri:</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a breve/lungo termine</a:t>
            </a:r>
            <a:r>
              <a:rPr lang="it-IT" altLang="it-IT">
                <a:latin typeface="Georgia" panose="02040502050405020303" pitchFamily="18" charset="0"/>
              </a:rPr>
              <a:t>: nel primo caso il numero di cicli cellulari cui vanno incontro le cellule è ridotto, mentre per le colture a lungo termine le cellule si dividono molte volte, o addirittura illimitatamente nel caso delle linee cellulari stabilizzate.</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in monostrato/colture in sospensione</a:t>
            </a:r>
            <a:r>
              <a:rPr lang="it-IT" altLang="it-IT">
                <a:latin typeface="Georgia" panose="02040502050405020303" pitchFamily="18" charset="0"/>
              </a:rPr>
              <a:t>: generalmente le cellule quando crescono tendono ad aderire alla superficie del recipiente di coltura, e questa adesione è richiesta come segnale di sopravvivenza. Moltiplicandosi le cellule formano uno monostrato, in quanto risentono dell’</a:t>
            </a:r>
            <a:r>
              <a:rPr lang="it-IT" altLang="it-IT" i="1">
                <a:latin typeface="Georgia" panose="02040502050405020303" pitchFamily="18" charset="0"/>
              </a:rPr>
              <a:t>inibizione da contatto</a:t>
            </a:r>
            <a:r>
              <a:rPr lang="it-IT" altLang="it-IT">
                <a:latin typeface="Georgia" panose="02040502050405020303" pitchFamily="18" charset="0"/>
              </a:rPr>
              <a:t>. Questo non vale per le cellule trasformate che possono formare anche colture pluristratificate. Le colture in sospensione contengono cellule che possono proliferare senza una superficie di adesione. Questa capacità è un indice di tumorigenicità, e può essere usata </a:t>
            </a:r>
            <a:r>
              <a:rPr lang="it-IT" altLang="it-IT" i="1">
                <a:latin typeface="Georgia" panose="02040502050405020303" pitchFamily="18" charset="0"/>
              </a:rPr>
              <a:t>in vitro</a:t>
            </a:r>
            <a:r>
              <a:rPr lang="it-IT" altLang="it-IT">
                <a:latin typeface="Georgia" panose="02040502050405020303" pitchFamily="18" charset="0"/>
              </a:rPr>
              <a:t> come test per riconoscere sostanze cancerogene. Va ricordato che il processo di formazione di un tumore, </a:t>
            </a:r>
            <a:r>
              <a:rPr lang="it-IT" altLang="it-IT" i="1">
                <a:latin typeface="Georgia" panose="02040502050405020303" pitchFamily="18" charset="0"/>
              </a:rPr>
              <a:t>in vivo</a:t>
            </a:r>
            <a:r>
              <a:rPr lang="it-IT" altLang="it-IT">
                <a:latin typeface="Georgia" panose="02040502050405020303" pitchFamily="18" charset="0"/>
              </a:rPr>
              <a:t>, è a stadi, e richiede una serie di mutazioni. Cellule che </a:t>
            </a:r>
            <a:r>
              <a:rPr lang="it-IT" altLang="it-IT" i="1">
                <a:latin typeface="Georgia" panose="02040502050405020303" pitchFamily="18" charset="0"/>
              </a:rPr>
              <a:t>in vitro</a:t>
            </a:r>
            <a:r>
              <a:rPr lang="it-IT" altLang="it-IT">
                <a:latin typeface="Georgia" panose="02040502050405020303" pitchFamily="18" charset="0"/>
              </a:rPr>
              <a:t> sono in grado di replicarsi indefinitamente sono senza dubbio mutate in alcuni geni (</a:t>
            </a:r>
            <a:r>
              <a:rPr lang="it-IT" altLang="it-IT" i="1">
                <a:latin typeface="Georgia" panose="02040502050405020303" pitchFamily="18" charset="0"/>
              </a:rPr>
              <a:t>trasformate</a:t>
            </a:r>
            <a:r>
              <a:rPr lang="it-IT" altLang="it-IT">
                <a:latin typeface="Georgia" panose="02040502050405020303" pitchFamily="18" charset="0"/>
              </a:rPr>
              <a:t>), ma non necessariamente possono produrre un tumore se impiantate </a:t>
            </a:r>
            <a:r>
              <a:rPr lang="it-IT" altLang="it-IT" i="1">
                <a:latin typeface="Georgia" panose="02040502050405020303" pitchFamily="18" charset="0"/>
              </a:rPr>
              <a:t>in vivo</a:t>
            </a:r>
            <a:r>
              <a:rPr lang="it-IT" altLang="it-IT">
                <a:latin typeface="Georgia" panose="02040502050405020303" pitchFamily="18" charset="0"/>
              </a:rPr>
              <a:t>, in quanto richiederebbero in tal caso alcune mutazioni non richieste per la proliferazione </a:t>
            </a:r>
            <a:r>
              <a:rPr lang="it-IT" altLang="it-IT" i="1">
                <a:latin typeface="Georgia" panose="02040502050405020303" pitchFamily="18" charset="0"/>
              </a:rPr>
              <a:t>in vitro</a:t>
            </a:r>
            <a:r>
              <a:rPr lang="it-IT" altLang="it-IT">
                <a:latin typeface="Georgia" panose="02040502050405020303" pitchFamily="18" charset="0"/>
              </a:rPr>
              <a:t> (es: neoangiogenesi, capacità di far crescere capillari per ottenere nutrimento, invasività…). Dato che le colture in sospensione sfruttano meglio il terreno sono indicate quando servano quantità di cellule massicce. Per ottenere tale sfruttamento anche con cellule che richiedono adesione alla superficie si possono usare i microcarriers, piccole sferette di materiale plastico (ø 100-200 μm), cui le cellule crescono come fossero in monostrato, ma a densità analoghe delle colture in sospensione.</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clonali</a:t>
            </a:r>
            <a:r>
              <a:rPr lang="it-IT" altLang="it-IT">
                <a:latin typeface="Georgia" panose="02040502050405020303" pitchFamily="18" charset="0"/>
              </a:rPr>
              <a:t>: in questi tipi di coltura le cellule vengono diluite prima della semina in modo tale da avere ogni cellula separata dalle altre, che prolifera formando una colonia singola.</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Co-colture</a:t>
            </a:r>
            <a:r>
              <a:rPr lang="it-IT" altLang="it-IT">
                <a:latin typeface="Georgia" panose="02040502050405020303" pitchFamily="18" charset="0"/>
              </a:rPr>
              <a:t>: in questo caso si coltivano nello stesso recipiente cellule di tipo diverso, per permettere di ricostruire un semplice sistema tissutale.</a:t>
            </a:r>
          </a:p>
          <a:p>
            <a:pPr eaLnBrk="1" hangingPunct="1">
              <a:spcBef>
                <a:spcPct val="0"/>
              </a:spcBef>
              <a:defRPr/>
            </a:pPr>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BF6D50F-E01D-4A45-8731-1C86BD96B1F8}" type="slidenum">
              <a:rPr lang="en-US" altLang="it-IT"/>
              <a:t>17</a:t>
            </a:fld>
            <a:endParaRPr lang="en-US" altLang="it-IT"/>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A97DC59-BFF1-42CD-9D2C-E51C79053E1F}" type="slidenum">
              <a:rPr lang="en-US" altLang="it-IT"/>
              <a:t>21</a:t>
            </a:fld>
            <a:endParaRPr lang="en-US" altLang="it-IT"/>
          </a:p>
        </p:txBody>
      </p:sp>
      <p:sp>
        <p:nvSpPr>
          <p:cNvPr id="55299" name="Rectangle 2"/>
          <p:cNvSpPr>
            <a:spLocks noGrp="1" noRot="1" noChangeAspect="1" noChangeArrowheads="1" noTextEdit="1"/>
          </p:cNvSpPr>
          <p:nvPr>
            <p:ph type="sldImg"/>
          </p:nvPr>
        </p:nvSpPr>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6144EE-4794-4842-8B87-30DE944D6501}" type="slidenum">
              <a:rPr lang="en-GB" altLang="it-IT"/>
              <a:t>25</a:t>
            </a:fld>
            <a:endParaRPr lang="en-GB" altLang="it-IT"/>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F86A4A4-FEC2-477E-8912-018C72276234}" type="slidenum">
              <a:rPr lang="en-US" altLang="it-IT"/>
              <a:t>26</a:t>
            </a:fld>
            <a:endParaRPr lang="en-US" altLang="it-IT"/>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A84B71-A592-4E28-BE41-19914DFB6203}" type="slidenum">
              <a:rPr lang="it-IT" altLang="it-IT"/>
              <a:t>‹N›</a:t>
            </a:fld>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E9FBF4-630B-4A37-90E3-506EEEF80D12}" type="slidenum">
              <a:rPr lang="it-IT" altLang="it-IT"/>
              <a:t>‹N›</a:t>
            </a:fld>
            <a:endParaRPr lang="it-IT"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DA3C0F-5CAC-4995-8D9F-6E562688C8BF}" type="slidenum">
              <a:rPr lang="it-IT" altLang="it-IT"/>
              <a:t>‹N›</a:t>
            </a:fld>
            <a:endParaRPr lang="it-IT" alt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6830016-2DC0-44CE-8BA5-4F6AF2411B64}" type="slidenum">
              <a:rPr lang="it-IT" altLang="it-IT"/>
              <a:t>‹N›</a:t>
            </a:fld>
            <a:endParaRPr lang="it-IT"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4A4657-6A96-4414-926C-FC7AA9807A1D}" type="slidenum">
              <a:rPr lang="it-IT" altLang="it-IT"/>
              <a:t>‹N›</a:t>
            </a:fld>
            <a:endParaRPr lang="it-IT"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r>
              <a:rPr lang="it-IT"/>
              <a:t>10/03/2010</a:t>
            </a: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D32CDE-F7B4-4182-BA85-FD0D0F2A3A01}" type="slidenum">
              <a:rPr lang="it-IT" altLang="it-IT"/>
              <a:t>‹N›</a:t>
            </a:fld>
            <a:endParaRPr lang="it-IT"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r>
              <a:rPr lang="it-IT"/>
              <a:t>10/03/2010</a:t>
            </a:r>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291E3F6-272B-440F-86DC-A1F8A7FD7C81}" type="slidenum">
              <a:rPr lang="it-IT" altLang="it-IT"/>
              <a:t>‹N›</a:t>
            </a:fld>
            <a:endParaRPr lang="it-IT"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r>
              <a:rPr lang="it-IT"/>
              <a:t>10/03/2010</a:t>
            </a:r>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7583ADE-C522-4360-A2A1-227B2AF10418}" type="slidenum">
              <a:rPr lang="it-IT" altLang="it-IT"/>
              <a:t>‹N›</a:t>
            </a:fld>
            <a:endParaRPr lang="it-IT"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r>
              <a:rPr lang="it-IT"/>
              <a:t>10/03/2010</a:t>
            </a:r>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045366F-087F-4A07-A39F-3CB81F4A3446}" type="slidenum">
              <a:rPr lang="it-IT" altLang="it-IT"/>
              <a:t>‹N›</a:t>
            </a:fld>
            <a:endParaRPr lang="it-IT"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r>
              <a:rPr lang="it-IT"/>
              <a:t>10/03/2010</a:t>
            </a: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C0281F9-DF1A-4127-AAB7-32B5185C3AC6}" type="slidenum">
              <a:rPr lang="it-IT" altLang="it-IT"/>
              <a:t>‹N›</a:t>
            </a:fld>
            <a:endParaRPr lang="it-IT"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r>
              <a:rPr lang="it-IT"/>
              <a:t>10/03/2010</a:t>
            </a: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488B8C2-671D-40EC-AEDF-306EA73B749F}" type="slidenum">
              <a:rPr lang="it-IT" altLang="it-IT"/>
              <a:t>‹N›</a:t>
            </a:fld>
            <a:endParaRPr lang="it-IT"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it-IT" alt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it-IT"/>
              <a:t>10/03/2010</a:t>
            </a: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a:defRPr/>
            </a:pPr>
            <a:fld id="{81E6D671-4718-4EE3-BA94-8BB0350B774A}" type="slidenum">
              <a:rPr lang="it-IT" altLang="it-IT"/>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4E5141-D75D-4C98-A240-5AB82060F63F}" type="slidenum">
              <a:rPr lang="it-IT" altLang="it-IT" sz="1200">
                <a:solidFill>
                  <a:srgbClr val="898989"/>
                </a:solidFill>
                <a:latin typeface="Arial Narrow" panose="020B0606020202030204" pitchFamily="34" charset="0"/>
              </a:rPr>
              <a:t>1</a:t>
            </a:fld>
            <a:endParaRPr lang="it-IT" altLang="it-IT" sz="1200">
              <a:solidFill>
                <a:srgbClr val="898989"/>
              </a:solidFill>
              <a:latin typeface="Arial Narrow" panose="020B0606020202030204" pitchFamily="34" charset="0"/>
            </a:endParaRPr>
          </a:p>
        </p:txBody>
      </p:sp>
      <p:sp>
        <p:nvSpPr>
          <p:cNvPr id="2" name="Text Box 1"/>
          <p:cNvSpPr txBox="1"/>
          <p:nvPr/>
        </p:nvSpPr>
        <p:spPr>
          <a:xfrm>
            <a:off x="644640" y="1074509"/>
            <a:ext cx="8020050" cy="4708981"/>
          </a:xfrm>
          <a:prstGeom prst="rect">
            <a:avLst/>
          </a:prstGeom>
          <a:noFill/>
        </p:spPr>
        <p:txBody>
          <a:bodyPr wrap="square" rtlCol="0" anchor="t">
            <a:spAutoFit/>
          </a:bodyPr>
          <a:lstStyle/>
          <a:p>
            <a:r>
              <a:rPr lang="en-US" sz="2000" b="1" i="1" dirty="0">
                <a:solidFill>
                  <a:srgbClr val="385D8A"/>
                </a:solidFill>
                <a:latin typeface="+mn-lt"/>
              </a:rPr>
              <a:t>In vitro </a:t>
            </a:r>
            <a:r>
              <a:rPr lang="en-US" sz="2000" b="1" dirty="0">
                <a:latin typeface="+mn-lt"/>
              </a:rPr>
              <a:t>cell cultures:</a:t>
            </a:r>
          </a:p>
          <a:p>
            <a:endParaRPr lang="en-US" sz="2000" dirty="0">
              <a:latin typeface="+mn-lt"/>
            </a:endParaRPr>
          </a:p>
          <a:p>
            <a:r>
              <a:rPr lang="en-US" sz="2000" dirty="0">
                <a:latin typeface="+mn-lt"/>
              </a:rPr>
              <a:t>- cells</a:t>
            </a:r>
            <a:r>
              <a:rPr lang="en-US" sz="2000" u="sng" dirty="0">
                <a:latin typeface="+mn-lt"/>
              </a:rPr>
              <a:t> </a:t>
            </a:r>
            <a:r>
              <a:rPr lang="en-US" sz="2000" b="1" u="sng" dirty="0">
                <a:solidFill>
                  <a:schemeClr val="tx2"/>
                </a:solidFill>
                <a:latin typeface="+mn-lt"/>
              </a:rPr>
              <a:t>isolated from their environment</a:t>
            </a:r>
            <a:r>
              <a:rPr lang="en-US" sz="2000" b="1" dirty="0">
                <a:latin typeface="+mn-lt"/>
              </a:rPr>
              <a:t> </a:t>
            </a:r>
          </a:p>
          <a:p>
            <a:endParaRPr lang="en-US" sz="2000" b="1" dirty="0">
              <a:latin typeface="+mn-lt"/>
            </a:endParaRPr>
          </a:p>
          <a:p>
            <a:r>
              <a:rPr lang="en-US" sz="2000" b="1" dirty="0">
                <a:latin typeface="+mn-lt"/>
              </a:rPr>
              <a:t>- </a:t>
            </a:r>
            <a:r>
              <a:rPr lang="en-US" sz="2000" dirty="0">
                <a:latin typeface="+mn-lt"/>
              </a:rPr>
              <a:t>enabled to live</a:t>
            </a:r>
            <a:r>
              <a:rPr lang="en-US" sz="2000" b="1" dirty="0">
                <a:latin typeface="+mn-lt"/>
              </a:rPr>
              <a:t> </a:t>
            </a:r>
            <a:r>
              <a:rPr lang="en-US" sz="2000" b="1" u="sng" dirty="0">
                <a:solidFill>
                  <a:schemeClr val="tx2"/>
                </a:solidFill>
                <a:latin typeface="+mn-lt"/>
              </a:rPr>
              <a:t>within a defined system</a:t>
            </a:r>
            <a:endParaRPr lang="en-US" sz="2000" b="1" dirty="0">
              <a:latin typeface="+mn-lt"/>
            </a:endParaRPr>
          </a:p>
          <a:p>
            <a:endParaRPr lang="en-US" sz="2000" dirty="0">
              <a:latin typeface="+mn-lt"/>
            </a:endParaRPr>
          </a:p>
          <a:p>
            <a:endParaRPr lang="en-US" sz="2000" dirty="0">
              <a:latin typeface="+mn-lt"/>
            </a:endParaRPr>
          </a:p>
          <a:p>
            <a:endParaRPr lang="en-US" sz="2000" dirty="0">
              <a:latin typeface="+mn-lt"/>
            </a:endParaRPr>
          </a:p>
          <a:p>
            <a:r>
              <a:rPr lang="it-IT" altLang="en-US" sz="2000" b="1" dirty="0">
                <a:latin typeface="+mn-lt"/>
              </a:rPr>
              <a:t>- </a:t>
            </a:r>
            <a:r>
              <a:rPr lang="en-US" sz="2000" b="1" dirty="0">
                <a:latin typeface="+mn-lt"/>
              </a:rPr>
              <a:t>fundamental tool </a:t>
            </a:r>
            <a:r>
              <a:rPr lang="en-US" sz="2000" dirty="0">
                <a:latin typeface="+mn-lt"/>
              </a:rPr>
              <a:t>for biochemical, microbiological, pharmacological studies ...</a:t>
            </a:r>
          </a:p>
          <a:p>
            <a:endParaRPr lang="en-US" sz="2000" dirty="0">
              <a:latin typeface="+mn-lt"/>
            </a:endParaRPr>
          </a:p>
          <a:p>
            <a:endParaRPr lang="en-US" sz="2000" dirty="0">
              <a:latin typeface="+mn-lt"/>
            </a:endParaRPr>
          </a:p>
          <a:p>
            <a:endParaRPr lang="en-US" sz="2000" dirty="0">
              <a:latin typeface="+mn-lt"/>
            </a:endParaRPr>
          </a:p>
          <a:p>
            <a:r>
              <a:rPr lang="it-IT" altLang="en-US" sz="2000" dirty="0">
                <a:latin typeface="+mn-lt"/>
              </a:rPr>
              <a:t>- </a:t>
            </a:r>
            <a:r>
              <a:rPr lang="en-US" sz="2000" b="1" dirty="0">
                <a:latin typeface="+mn-lt"/>
              </a:rPr>
              <a:t>useful in the production </a:t>
            </a:r>
            <a:r>
              <a:rPr lang="en-US" sz="2000" dirty="0">
                <a:latin typeface="+mn-lt"/>
              </a:rPr>
              <a:t>of growth factors, monoclonal antibodies, vaccines, recombinant proteins in general ...</a:t>
            </a:r>
          </a:p>
        </p:txBody>
      </p:sp>
      <p:sp>
        <p:nvSpPr>
          <p:cNvPr id="6146" name="Rectangle 2"/>
          <p:cNvSpPr>
            <a:spLocks noGrp="1" noChangeArrowheads="1"/>
          </p:cNvSpPr>
          <p:nvPr/>
        </p:nvSpPr>
        <p:spPr>
          <a:xfrm>
            <a:off x="1976686" y="-19968"/>
            <a:ext cx="4857750" cy="928688"/>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it-IT" sz="2800" b="1" dirty="0"/>
              <a:t>Introduction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116632"/>
            <a:ext cx="8229600" cy="1143000"/>
          </a:xfrm>
        </p:spPr>
        <p:txBody>
          <a:bodyPr/>
          <a:lstStyle/>
          <a:p>
            <a:pPr eaLnBrk="1" hangingPunct="1"/>
            <a:r>
              <a:rPr lang="it-IT" altLang="it-IT" sz="2400" b="1" dirty="0">
                <a:latin typeface="Arial" panose="020B0604020202020204" pitchFamily="34" charset="0"/>
                <a:cs typeface="Arial" panose="020B0604020202020204" pitchFamily="34" charset="0"/>
              </a:rPr>
              <a:t>Cell culture</a:t>
            </a:r>
          </a:p>
        </p:txBody>
      </p:sp>
      <p:sp>
        <p:nvSpPr>
          <p:cNvPr id="1024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F174A41-4596-442F-9F00-6947B80A497C}" type="slidenum">
              <a:rPr lang="it-IT" altLang="it-IT" sz="1200">
                <a:solidFill>
                  <a:srgbClr val="898989"/>
                </a:solidFill>
                <a:latin typeface="Arial" panose="020B0604020202020204" pitchFamily="34" charset="0"/>
              </a:rPr>
              <a:t>10</a:t>
            </a:fld>
            <a:endParaRPr lang="it-IT" altLang="it-IT" sz="1200">
              <a:solidFill>
                <a:srgbClr val="898989"/>
              </a:solidFill>
              <a:latin typeface="Arial" panose="020B0604020202020204" pitchFamily="34" charset="0"/>
            </a:endParaRPr>
          </a:p>
        </p:txBody>
      </p:sp>
      <p:sp>
        <p:nvSpPr>
          <p:cNvPr id="2" name="Rettangolo 1"/>
          <p:cNvSpPr/>
          <p:nvPr/>
        </p:nvSpPr>
        <p:spPr>
          <a:xfrm>
            <a:off x="899592" y="1772816"/>
            <a:ext cx="4572000" cy="3785652"/>
          </a:xfrm>
          <a:prstGeom prst="rect">
            <a:avLst/>
          </a:prstGeom>
        </p:spPr>
        <p:txBody>
          <a:bodyPr>
            <a:spAutoFit/>
          </a:bodyPr>
          <a:lstStyle/>
          <a:p>
            <a:pPr marL="342900" indent="-342900">
              <a:buFont typeface="Arial" panose="020B0604020202020204" pitchFamily="34" charset="0"/>
              <a:buChar char="•"/>
            </a:pPr>
            <a:r>
              <a:rPr lang="it-IT" sz="2000" dirty="0" err="1"/>
              <a:t>Bacteria</a:t>
            </a:r>
            <a:endParaRPr lang="it-IT" sz="2000" dirty="0"/>
          </a:p>
          <a:p>
            <a:pPr marL="342900" indent="-342900">
              <a:buFont typeface="Arial" panose="020B0604020202020204" pitchFamily="34" charset="0"/>
              <a:buChar char="•"/>
            </a:pPr>
            <a:r>
              <a:rPr lang="it-IT" sz="2000" dirty="0" err="1"/>
              <a:t>Yeast</a:t>
            </a:r>
            <a:r>
              <a:rPr lang="it-IT" sz="2000" dirty="0"/>
              <a:t> (</a:t>
            </a:r>
            <a:r>
              <a:rPr lang="it-IT" sz="2000" dirty="0" err="1"/>
              <a:t>lower</a:t>
            </a:r>
            <a:r>
              <a:rPr lang="it-IT" sz="2000" dirty="0"/>
              <a:t> </a:t>
            </a:r>
            <a:r>
              <a:rPr lang="it-IT" sz="2000" dirty="0" err="1"/>
              <a:t>eukaryotic</a:t>
            </a:r>
            <a:r>
              <a:rPr lang="it-IT" sz="2000" dirty="0"/>
              <a:t>)</a:t>
            </a:r>
          </a:p>
          <a:p>
            <a:pPr marL="342900" indent="-342900">
              <a:buFont typeface="Arial" panose="020B0604020202020204" pitchFamily="34" charset="0"/>
              <a:buChar char="•"/>
            </a:pPr>
            <a:r>
              <a:rPr lang="it-IT" sz="2000" dirty="0" err="1"/>
              <a:t>Plant</a:t>
            </a:r>
            <a:r>
              <a:rPr lang="it-IT" sz="2000" dirty="0"/>
              <a:t> </a:t>
            </a:r>
            <a:r>
              <a:rPr lang="it-IT" sz="2000" dirty="0" err="1"/>
              <a:t>cell</a:t>
            </a:r>
            <a:r>
              <a:rPr lang="it-IT" sz="2000" dirty="0"/>
              <a:t> </a:t>
            </a:r>
            <a:r>
              <a:rPr lang="it-IT" sz="2000" dirty="0" err="1"/>
              <a:t>Cultures</a:t>
            </a:r>
            <a:endParaRPr lang="it-IT" sz="2000" dirty="0"/>
          </a:p>
          <a:p>
            <a:endParaRPr lang="it-IT" sz="2000" dirty="0"/>
          </a:p>
          <a:p>
            <a:pPr marL="342900" indent="-342900">
              <a:buFont typeface="Arial" panose="020B0604020202020204" pitchFamily="34" charset="0"/>
              <a:buChar char="•"/>
            </a:pPr>
            <a:r>
              <a:rPr lang="it-IT" sz="2000" b="1" dirty="0" err="1">
                <a:solidFill>
                  <a:srgbClr val="0070C0"/>
                </a:solidFill>
              </a:rPr>
              <a:t>Primary</a:t>
            </a:r>
            <a:r>
              <a:rPr lang="it-IT" sz="2000" b="1" dirty="0">
                <a:solidFill>
                  <a:srgbClr val="0070C0"/>
                </a:solidFill>
              </a:rPr>
              <a:t> </a:t>
            </a:r>
            <a:r>
              <a:rPr lang="it-IT" sz="2000" b="1" dirty="0" err="1">
                <a:solidFill>
                  <a:srgbClr val="0070C0"/>
                </a:solidFill>
              </a:rPr>
              <a:t>cultures</a:t>
            </a:r>
            <a:r>
              <a:rPr lang="it-IT" sz="2000" b="1" dirty="0">
                <a:solidFill>
                  <a:srgbClr val="0070C0"/>
                </a:solidFill>
              </a:rPr>
              <a:t> of </a:t>
            </a:r>
            <a:r>
              <a:rPr lang="it-IT" sz="2000" b="1" dirty="0" err="1">
                <a:solidFill>
                  <a:srgbClr val="0070C0"/>
                </a:solidFill>
              </a:rPr>
              <a:t>animal</a:t>
            </a:r>
            <a:r>
              <a:rPr lang="it-IT" sz="2000" b="1" dirty="0">
                <a:solidFill>
                  <a:srgbClr val="0070C0"/>
                </a:solidFill>
              </a:rPr>
              <a:t> </a:t>
            </a:r>
            <a:r>
              <a:rPr lang="it-IT" sz="2000" b="1" dirty="0" err="1">
                <a:solidFill>
                  <a:srgbClr val="0070C0"/>
                </a:solidFill>
              </a:rPr>
              <a:t>cells</a:t>
            </a:r>
            <a:endParaRPr lang="it-IT" sz="2000" b="1" dirty="0">
              <a:solidFill>
                <a:srgbClr val="0070C0"/>
              </a:solidFill>
            </a:endParaRPr>
          </a:p>
          <a:p>
            <a:pPr marL="342900" indent="-342900">
              <a:buFont typeface="Arial" panose="020B0604020202020204" pitchFamily="34" charset="0"/>
              <a:buChar char="•"/>
            </a:pPr>
            <a:r>
              <a:rPr lang="it-IT" sz="2000" b="1" dirty="0">
                <a:solidFill>
                  <a:srgbClr val="0070C0"/>
                </a:solidFill>
              </a:rPr>
              <a:t>Cell </a:t>
            </a:r>
            <a:r>
              <a:rPr lang="it-IT" sz="2000" b="1" dirty="0" err="1">
                <a:solidFill>
                  <a:srgbClr val="0070C0"/>
                </a:solidFill>
              </a:rPr>
              <a:t>lines</a:t>
            </a:r>
            <a:endParaRPr lang="it-IT" sz="2000" b="1" dirty="0">
              <a:solidFill>
                <a:srgbClr val="0070C0"/>
              </a:solidFill>
            </a:endParaRP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solidFill>
                  <a:srgbClr val="00B050"/>
                </a:solidFill>
              </a:rPr>
              <a:t>In </a:t>
            </a:r>
            <a:r>
              <a:rPr lang="it-IT" sz="2000" dirty="0" err="1">
                <a:solidFill>
                  <a:srgbClr val="00B050"/>
                </a:solidFill>
              </a:rPr>
              <a:t>Suspension</a:t>
            </a:r>
            <a:endParaRPr lang="it-IT" sz="2000" dirty="0">
              <a:solidFill>
                <a:srgbClr val="00B050"/>
              </a:solidFill>
            </a:endParaRP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err="1">
                <a:solidFill>
                  <a:srgbClr val="FF0000"/>
                </a:solidFill>
              </a:rPr>
              <a:t>Adherents</a:t>
            </a:r>
            <a:endParaRPr lang="it-IT" sz="20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21519" y="100013"/>
            <a:ext cx="7772400" cy="1143000"/>
          </a:xfrm>
          <a:prstGeom prst="rect">
            <a:avLst/>
          </a:prstGeom>
        </p:spPr>
        <p:txBody>
          <a:bodyPr anchor="ctr">
            <a:normAutofit/>
          </a:bodyPr>
          <a:lstStyle/>
          <a:p>
            <a:pPr algn="ctr" eaLnBrk="1" fontAlgn="auto" hangingPunct="1">
              <a:spcAft>
                <a:spcPts val="0"/>
              </a:spcAft>
              <a:defRPr/>
            </a:pPr>
            <a:r>
              <a:rPr lang="it-IT" sz="3200" b="1" dirty="0">
                <a:latin typeface="Arial Narrow" panose="020B0606020202030204" pitchFamily="34" charset="0"/>
                <a:ea typeface="+mj-ea"/>
                <a:cs typeface="+mj-cs"/>
              </a:rPr>
              <a:t>Il laboratorio per le colture cellulari</a:t>
            </a:r>
          </a:p>
        </p:txBody>
      </p:sp>
      <p:pic>
        <p:nvPicPr>
          <p:cNvPr id="11267" name="Picture 5" descr="http://shasta.mpi-stuttgart.mpg.de/research/biofigures/website Figur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 y="1077191"/>
            <a:ext cx="8072438"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6"/>
          <p:cNvSpPr txBox="1">
            <a:spLocks noChangeArrowheads="1"/>
          </p:cNvSpPr>
          <p:nvPr/>
        </p:nvSpPr>
        <p:spPr bwMode="auto">
          <a:xfrm>
            <a:off x="6553200" y="31242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IT" altLang="it-IT" sz="1800" b="1"/>
              <a:t>incubatore</a:t>
            </a:r>
          </a:p>
        </p:txBody>
      </p:sp>
      <p:sp>
        <p:nvSpPr>
          <p:cNvPr id="11269" name="Text Box 7"/>
          <p:cNvSpPr txBox="1">
            <a:spLocks noChangeArrowheads="1"/>
          </p:cNvSpPr>
          <p:nvPr/>
        </p:nvSpPr>
        <p:spPr bwMode="auto">
          <a:xfrm>
            <a:off x="4648200" y="30480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IT" altLang="it-IT" sz="1800" b="1"/>
              <a:t>cappa</a:t>
            </a:r>
          </a:p>
        </p:txBody>
      </p:sp>
      <p:sp>
        <p:nvSpPr>
          <p:cNvPr id="11270" name="Text Box 8"/>
          <p:cNvSpPr txBox="1">
            <a:spLocks noChangeArrowheads="1"/>
          </p:cNvSpPr>
          <p:nvPr/>
        </p:nvSpPr>
        <p:spPr bwMode="auto">
          <a:xfrm>
            <a:off x="1066800" y="4114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IT" altLang="it-IT" sz="1800" b="1"/>
              <a:t>centrifuga</a:t>
            </a:r>
          </a:p>
        </p:txBody>
      </p:sp>
      <p:sp>
        <p:nvSpPr>
          <p:cNvPr id="11271" name="Segnaposto numero diapositiva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A82865-4FAB-4202-A45B-EF129181D2A2}" type="slidenum">
              <a:rPr lang="it-IT" altLang="it-IT" sz="1200">
                <a:solidFill>
                  <a:srgbClr val="898989"/>
                </a:solidFill>
              </a:rPr>
              <a:t>11</a:t>
            </a:fld>
            <a:endParaRPr lang="it-IT" altLang="it-IT" sz="1200">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42875"/>
            <a:ext cx="7772400" cy="533400"/>
          </a:xfrm>
        </p:spPr>
        <p:txBody>
          <a:bodyPr rtlCol="0">
            <a:normAutofit fontScale="90000"/>
          </a:bodyPr>
          <a:lstStyle/>
          <a:p>
            <a:pPr eaLnBrk="1" fontAlgn="auto" hangingPunct="1">
              <a:spcAft>
                <a:spcPts val="0"/>
              </a:spcAft>
              <a:defRPr/>
            </a:pPr>
            <a:r>
              <a:rPr lang="it-IT" sz="2400" b="1" dirty="0">
                <a:latin typeface="Arial" panose="020B0604020202020204" pitchFamily="34" charset="0"/>
                <a:cs typeface="Arial" panose="020B0604020202020204" pitchFamily="34" charset="0"/>
              </a:rPr>
              <a:t>Campi</a:t>
            </a:r>
            <a:r>
              <a:rPr lang="it-IT" sz="2400" b="1" dirty="0">
                <a:solidFill>
                  <a:srgbClr val="FF6600"/>
                </a:solidFill>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d’applicazione</a:t>
            </a:r>
            <a:r>
              <a:rPr lang="it-IT" sz="2800" b="1" dirty="0">
                <a:solidFill>
                  <a:srgbClr val="FF6600"/>
                </a:solidFill>
                <a:latin typeface="Arial" panose="020B0604020202020204" pitchFamily="34" charset="0"/>
                <a:cs typeface="Arial" panose="020B0604020202020204" pitchFamily="34" charset="0"/>
              </a:rPr>
              <a:t> </a:t>
            </a:r>
            <a:br>
              <a:rPr lang="it-IT" sz="2800" b="1" dirty="0">
                <a:solidFill>
                  <a:srgbClr val="FF6600"/>
                </a:solidFill>
                <a:latin typeface="Arial" panose="020B0604020202020204" pitchFamily="34" charset="0"/>
                <a:cs typeface="Arial" panose="020B0604020202020204" pitchFamily="34" charset="0"/>
              </a:rPr>
            </a:br>
            <a:endParaRPr lang="it-IT" sz="2800" b="1" dirty="0">
              <a:solidFill>
                <a:srgbClr val="FF6600"/>
              </a:solidFill>
              <a:latin typeface="Arial" panose="020B0604020202020204" pitchFamily="34" charset="0"/>
              <a:cs typeface="Arial" panose="020B0604020202020204" pitchFamily="34" charset="0"/>
            </a:endParaRPr>
          </a:p>
        </p:txBody>
      </p:sp>
      <p:grpSp>
        <p:nvGrpSpPr>
          <p:cNvPr id="13319" name="Group 5"/>
          <p:cNvGrpSpPr/>
          <p:nvPr/>
        </p:nvGrpSpPr>
        <p:grpSpPr bwMode="auto">
          <a:xfrm>
            <a:off x="258426" y="554188"/>
            <a:ext cx="5791518" cy="723333"/>
            <a:chOff x="0" y="0"/>
            <a:chExt cx="2516" cy="394"/>
          </a:xfrm>
        </p:grpSpPr>
        <p:sp>
          <p:nvSpPr>
            <p:cNvPr id="13395" name="Rectangle 6"/>
            <p:cNvSpPr>
              <a:spLocks noChangeArrowheads="1"/>
            </p:cNvSpPr>
            <p:nvPr/>
          </p:nvSpPr>
          <p:spPr bwMode="auto">
            <a:xfrm>
              <a:off x="0" y="0"/>
              <a:ext cx="2516" cy="39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grpSp>
          <p:nvGrpSpPr>
            <p:cNvPr id="13396" name="Group 7"/>
            <p:cNvGrpSpPr/>
            <p:nvPr/>
          </p:nvGrpSpPr>
          <p:grpSpPr bwMode="auto">
            <a:xfrm>
              <a:off x="0" y="0"/>
              <a:ext cx="2516" cy="394"/>
              <a:chOff x="0" y="0"/>
              <a:chExt cx="2516" cy="394"/>
            </a:xfrm>
          </p:grpSpPr>
          <p:sp>
            <p:nvSpPr>
              <p:cNvPr id="13397" name="Rectangle 8"/>
              <p:cNvSpPr>
                <a:spLocks noChangeArrowheads="1"/>
              </p:cNvSpPr>
              <p:nvPr/>
            </p:nvSpPr>
            <p:spPr bwMode="auto">
              <a:xfrm>
                <a:off x="43" y="0"/>
                <a:ext cx="2430" cy="39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b="1" dirty="0">
                    <a:latin typeface="Arial" panose="020B0604020202020204" pitchFamily="34" charset="0"/>
                  </a:rPr>
                  <a:t>Esempi d’indagine</a:t>
                </a:r>
                <a:endParaRPr lang="it-IT" altLang="it-IT" sz="1600" dirty="0">
                  <a:latin typeface="Arial" panose="020B0604020202020204" pitchFamily="34" charset="0"/>
                </a:endParaRPr>
              </a:p>
            </p:txBody>
          </p:sp>
          <p:sp>
            <p:nvSpPr>
              <p:cNvPr id="13398" name="Rectangle 9"/>
              <p:cNvSpPr>
                <a:spLocks noChangeArrowheads="1"/>
              </p:cNvSpPr>
              <p:nvPr/>
            </p:nvSpPr>
            <p:spPr bwMode="auto">
              <a:xfrm>
                <a:off x="0" y="0"/>
                <a:ext cx="2516" cy="39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600">
                  <a:latin typeface="Arial" panose="020B0604020202020204" pitchFamily="34" charset="0"/>
                </a:endParaRPr>
              </a:p>
            </p:txBody>
          </p:sp>
        </p:grpSp>
      </p:grpSp>
      <p:grpSp>
        <p:nvGrpSpPr>
          <p:cNvPr id="13320" name="Group 10"/>
          <p:cNvGrpSpPr/>
          <p:nvPr/>
        </p:nvGrpSpPr>
        <p:grpSpPr bwMode="auto">
          <a:xfrm>
            <a:off x="6049944" y="554188"/>
            <a:ext cx="3033871" cy="723333"/>
            <a:chOff x="2516" y="0"/>
            <a:chExt cx="1318" cy="394"/>
          </a:xfrm>
        </p:grpSpPr>
        <p:sp>
          <p:nvSpPr>
            <p:cNvPr id="13391" name="Rectangle 11"/>
            <p:cNvSpPr>
              <a:spLocks noChangeArrowheads="1"/>
            </p:cNvSpPr>
            <p:nvPr/>
          </p:nvSpPr>
          <p:spPr bwMode="auto">
            <a:xfrm>
              <a:off x="2516" y="0"/>
              <a:ext cx="1318" cy="39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grpSp>
          <p:nvGrpSpPr>
            <p:cNvPr id="13392" name="Group 12"/>
            <p:cNvGrpSpPr/>
            <p:nvPr/>
          </p:nvGrpSpPr>
          <p:grpSpPr bwMode="auto">
            <a:xfrm>
              <a:off x="2516" y="0"/>
              <a:ext cx="1318" cy="394"/>
              <a:chOff x="2516" y="0"/>
              <a:chExt cx="1318" cy="394"/>
            </a:xfrm>
          </p:grpSpPr>
          <p:sp>
            <p:nvSpPr>
              <p:cNvPr id="13393" name="Rectangle 13"/>
              <p:cNvSpPr>
                <a:spLocks noChangeArrowheads="1"/>
              </p:cNvSpPr>
              <p:nvPr/>
            </p:nvSpPr>
            <p:spPr bwMode="auto">
              <a:xfrm>
                <a:off x="2559" y="0"/>
                <a:ext cx="1232" cy="39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b="1" dirty="0">
                    <a:latin typeface="Arial" panose="020B0604020202020204" pitchFamily="34" charset="0"/>
                  </a:rPr>
                  <a:t>Ambito</a:t>
                </a:r>
                <a:endParaRPr lang="it-IT" altLang="it-IT" sz="2400" dirty="0">
                  <a:latin typeface="Arial" panose="020B0604020202020204" pitchFamily="34" charset="0"/>
                </a:endParaRPr>
              </a:p>
              <a:p>
                <a:pPr algn="just" eaLnBrk="1" hangingPunct="1">
                  <a:spcBef>
                    <a:spcPct val="0"/>
                  </a:spcBef>
                  <a:buFontTx/>
                  <a:buNone/>
                </a:pPr>
                <a:endParaRPr lang="it-IT" altLang="it-IT" sz="2400" dirty="0">
                  <a:latin typeface="Arial" panose="020B0604020202020204" pitchFamily="34" charset="0"/>
                </a:endParaRPr>
              </a:p>
            </p:txBody>
          </p:sp>
          <p:sp>
            <p:nvSpPr>
              <p:cNvPr id="13394" name="Rectangle 14"/>
              <p:cNvSpPr>
                <a:spLocks noChangeArrowheads="1"/>
              </p:cNvSpPr>
              <p:nvPr/>
            </p:nvSpPr>
            <p:spPr bwMode="auto">
              <a:xfrm>
                <a:off x="2516" y="0"/>
                <a:ext cx="1318" cy="39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grpSp>
      </p:grpSp>
      <p:grpSp>
        <p:nvGrpSpPr>
          <p:cNvPr id="13321" name="Group 15"/>
          <p:cNvGrpSpPr/>
          <p:nvPr/>
        </p:nvGrpSpPr>
        <p:grpSpPr bwMode="auto">
          <a:xfrm>
            <a:off x="258426" y="1261477"/>
            <a:ext cx="5791518" cy="851844"/>
            <a:chOff x="0" y="394"/>
            <a:chExt cx="2516" cy="464"/>
          </a:xfrm>
        </p:grpSpPr>
        <p:sp>
          <p:nvSpPr>
            <p:cNvPr id="13387" name="Rectangle 16"/>
            <p:cNvSpPr>
              <a:spLocks noChangeArrowheads="1"/>
            </p:cNvSpPr>
            <p:nvPr/>
          </p:nvSpPr>
          <p:spPr bwMode="auto">
            <a:xfrm>
              <a:off x="0" y="394"/>
              <a:ext cx="2516"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nvGrpSpPr>
            <p:cNvPr id="13388" name="Group 17"/>
            <p:cNvGrpSpPr/>
            <p:nvPr/>
          </p:nvGrpSpPr>
          <p:grpSpPr bwMode="auto">
            <a:xfrm>
              <a:off x="0" y="394"/>
              <a:ext cx="2516" cy="464"/>
              <a:chOff x="0" y="394"/>
              <a:chExt cx="2516" cy="464"/>
            </a:xfrm>
          </p:grpSpPr>
          <p:sp>
            <p:nvSpPr>
              <p:cNvPr id="13389" name="Rectangle 18"/>
              <p:cNvSpPr>
                <a:spLocks noChangeArrowheads="1"/>
              </p:cNvSpPr>
              <p:nvPr/>
            </p:nvSpPr>
            <p:spPr bwMode="auto">
              <a:xfrm>
                <a:off x="28" y="398"/>
                <a:ext cx="2430"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400" dirty="0">
                    <a:latin typeface="Arial" panose="020B0604020202020204" pitchFamily="34" charset="0"/>
                  </a:rPr>
                  <a:t>Controllo della </a:t>
                </a:r>
                <a:r>
                  <a:rPr lang="it-IT" altLang="it-IT" sz="1400" b="1" dirty="0">
                    <a:latin typeface="Arial" panose="020B0604020202020204" pitchFamily="34" charset="0"/>
                  </a:rPr>
                  <a:t>crescita e del metabolismo,</a:t>
                </a:r>
                <a:r>
                  <a:rPr lang="it-IT" altLang="it-IT" sz="1400" dirty="0">
                    <a:latin typeface="Arial" panose="020B0604020202020204" pitchFamily="34" charset="0"/>
                  </a:rPr>
                  <a:t> analisi del differenziamento. Ingegneria tissutale (coltura e produzione </a:t>
                </a:r>
                <a:r>
                  <a:rPr lang="it-IT" altLang="it-IT" sz="1400" i="1" dirty="0">
                    <a:latin typeface="Arial" panose="020B0604020202020204" pitchFamily="34" charset="0"/>
                  </a:rPr>
                  <a:t>in vitro</a:t>
                </a:r>
                <a:r>
                  <a:rPr lang="it-IT" altLang="it-IT" sz="1400" dirty="0">
                    <a:latin typeface="Arial" panose="020B0604020202020204" pitchFamily="34" charset="0"/>
                  </a:rPr>
                  <a:t> di porzioni di tessuto).</a:t>
                </a:r>
              </a:p>
              <a:p>
                <a:pPr algn="just" eaLnBrk="1" hangingPunct="1">
                  <a:spcBef>
                    <a:spcPct val="0"/>
                  </a:spcBef>
                  <a:buFontTx/>
                  <a:buNone/>
                </a:pPr>
                <a:endParaRPr lang="it-IT" altLang="it-IT" sz="1400" dirty="0">
                  <a:latin typeface="Arial" panose="020B0604020202020204" pitchFamily="34" charset="0"/>
                </a:endParaRPr>
              </a:p>
            </p:txBody>
          </p:sp>
          <p:sp>
            <p:nvSpPr>
              <p:cNvPr id="13390" name="Rectangle 19"/>
              <p:cNvSpPr>
                <a:spLocks noChangeArrowheads="1"/>
              </p:cNvSpPr>
              <p:nvPr/>
            </p:nvSpPr>
            <p:spPr bwMode="auto">
              <a:xfrm>
                <a:off x="0" y="394"/>
                <a:ext cx="2516"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grpSp>
      <p:grpSp>
        <p:nvGrpSpPr>
          <p:cNvPr id="13322" name="Group 20"/>
          <p:cNvGrpSpPr/>
          <p:nvPr/>
        </p:nvGrpSpPr>
        <p:grpSpPr bwMode="auto">
          <a:xfrm>
            <a:off x="6049944" y="1277521"/>
            <a:ext cx="3033871" cy="844501"/>
            <a:chOff x="2516" y="394"/>
            <a:chExt cx="1318" cy="460"/>
          </a:xfrm>
        </p:grpSpPr>
        <p:sp>
          <p:nvSpPr>
            <p:cNvPr id="13383" name="Rectangle 21"/>
            <p:cNvSpPr>
              <a:spLocks noChangeArrowheads="1"/>
            </p:cNvSpPr>
            <p:nvPr/>
          </p:nvSpPr>
          <p:spPr bwMode="auto">
            <a:xfrm>
              <a:off x="2516" y="394"/>
              <a:ext cx="1318"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nvGrpSpPr>
            <p:cNvPr id="13384" name="Group 22"/>
            <p:cNvGrpSpPr/>
            <p:nvPr/>
          </p:nvGrpSpPr>
          <p:grpSpPr bwMode="auto">
            <a:xfrm>
              <a:off x="2516" y="394"/>
              <a:ext cx="1318" cy="460"/>
              <a:chOff x="2516" y="394"/>
              <a:chExt cx="1318" cy="460"/>
            </a:xfrm>
          </p:grpSpPr>
          <p:sp>
            <p:nvSpPr>
              <p:cNvPr id="13385" name="Rectangle 23"/>
              <p:cNvSpPr>
                <a:spLocks noChangeArrowheads="1"/>
              </p:cNvSpPr>
              <p:nvPr/>
            </p:nvSpPr>
            <p:spPr bwMode="auto">
              <a:xfrm>
                <a:off x="2559" y="394"/>
                <a:ext cx="1232"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i="1" dirty="0">
                    <a:latin typeface="Arial" panose="020B0604020202020204" pitchFamily="34" charset="0"/>
                  </a:rPr>
                  <a:t>Biologia cellulare</a:t>
                </a:r>
                <a:endParaRPr lang="it-IT" altLang="it-IT" sz="1400" b="1" dirty="0">
                  <a:latin typeface="Arial" panose="020B0604020202020204" pitchFamily="34" charset="0"/>
                </a:endParaRPr>
              </a:p>
              <a:p>
                <a:pPr algn="ctr" eaLnBrk="1" hangingPunct="1">
                  <a:spcBef>
                    <a:spcPct val="0"/>
                  </a:spcBef>
                  <a:buFontTx/>
                  <a:buNone/>
                </a:pPr>
                <a:endParaRPr lang="it-IT" altLang="it-IT" sz="1400" b="1" dirty="0">
                  <a:latin typeface="Arial" panose="020B0604020202020204" pitchFamily="34" charset="0"/>
                </a:endParaRPr>
              </a:p>
            </p:txBody>
          </p:sp>
          <p:sp>
            <p:nvSpPr>
              <p:cNvPr id="13386" name="Rectangle 24"/>
              <p:cNvSpPr>
                <a:spLocks noChangeArrowheads="1"/>
              </p:cNvSpPr>
              <p:nvPr/>
            </p:nvSpPr>
            <p:spPr bwMode="auto">
              <a:xfrm>
                <a:off x="2516" y="394"/>
                <a:ext cx="1318"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grpSp>
      <p:grpSp>
        <p:nvGrpSpPr>
          <p:cNvPr id="13323" name="Group 25"/>
          <p:cNvGrpSpPr/>
          <p:nvPr/>
        </p:nvGrpSpPr>
        <p:grpSpPr bwMode="auto">
          <a:xfrm>
            <a:off x="258426" y="2105978"/>
            <a:ext cx="5791518" cy="844501"/>
            <a:chOff x="0" y="854"/>
            <a:chExt cx="2516" cy="460"/>
          </a:xfrm>
        </p:grpSpPr>
        <p:sp>
          <p:nvSpPr>
            <p:cNvPr id="13379" name="Rectangle 26"/>
            <p:cNvSpPr>
              <a:spLocks noChangeArrowheads="1"/>
            </p:cNvSpPr>
            <p:nvPr/>
          </p:nvSpPr>
          <p:spPr bwMode="auto">
            <a:xfrm>
              <a:off x="0" y="854"/>
              <a:ext cx="2516"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nvGrpSpPr>
            <p:cNvPr id="13380" name="Group 27"/>
            <p:cNvGrpSpPr/>
            <p:nvPr/>
          </p:nvGrpSpPr>
          <p:grpSpPr bwMode="auto">
            <a:xfrm>
              <a:off x="0" y="854"/>
              <a:ext cx="2516" cy="460"/>
              <a:chOff x="0" y="854"/>
              <a:chExt cx="2516" cy="460"/>
            </a:xfrm>
          </p:grpSpPr>
          <p:sp>
            <p:nvSpPr>
              <p:cNvPr id="13381" name="Rectangle 28"/>
              <p:cNvSpPr>
                <a:spLocks noChangeArrowheads="1"/>
              </p:cNvSpPr>
              <p:nvPr/>
            </p:nvSpPr>
            <p:spPr bwMode="auto">
              <a:xfrm>
                <a:off x="13" y="919"/>
                <a:ext cx="2430" cy="28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400" dirty="0">
                    <a:latin typeface="Arial" panose="020B0604020202020204" pitchFamily="34" charset="0"/>
                  </a:rPr>
                  <a:t>Studio di </a:t>
                </a:r>
                <a:r>
                  <a:rPr lang="it-IT" altLang="it-IT" sz="1400" b="1" dirty="0">
                    <a:latin typeface="Arial" panose="020B0604020202020204" pitchFamily="34" charset="0"/>
                  </a:rPr>
                  <a:t>promotori e </a:t>
                </a:r>
                <a:r>
                  <a:rPr lang="it-IT" altLang="it-IT" sz="1400" b="1" i="1" dirty="0" err="1">
                    <a:latin typeface="Arial" panose="020B0604020202020204" pitchFamily="34" charset="0"/>
                  </a:rPr>
                  <a:t>enhancers</a:t>
                </a:r>
                <a:r>
                  <a:rPr lang="it-IT" altLang="it-IT" sz="1400" b="1" dirty="0">
                    <a:latin typeface="Arial" panose="020B0604020202020204" pitchFamily="34" charset="0"/>
                  </a:rPr>
                  <a:t>, di espressione genica</a:t>
                </a:r>
                <a:r>
                  <a:rPr lang="it-IT" altLang="it-IT" sz="1400" dirty="0">
                    <a:latin typeface="Arial" panose="020B0604020202020204" pitchFamily="34" charset="0"/>
                  </a:rPr>
                  <a:t> e di interi genomi.</a:t>
                </a:r>
              </a:p>
            </p:txBody>
          </p:sp>
          <p:sp>
            <p:nvSpPr>
              <p:cNvPr id="13382" name="Rectangle 29"/>
              <p:cNvSpPr>
                <a:spLocks noChangeArrowheads="1"/>
              </p:cNvSpPr>
              <p:nvPr/>
            </p:nvSpPr>
            <p:spPr bwMode="auto">
              <a:xfrm>
                <a:off x="0" y="854"/>
                <a:ext cx="2516"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grpSp>
      <p:grpSp>
        <p:nvGrpSpPr>
          <p:cNvPr id="13324" name="Group 30"/>
          <p:cNvGrpSpPr/>
          <p:nvPr/>
        </p:nvGrpSpPr>
        <p:grpSpPr bwMode="auto">
          <a:xfrm>
            <a:off x="6049944" y="2122022"/>
            <a:ext cx="3033871" cy="844501"/>
            <a:chOff x="2516" y="854"/>
            <a:chExt cx="1318" cy="460"/>
          </a:xfrm>
        </p:grpSpPr>
        <p:sp>
          <p:nvSpPr>
            <p:cNvPr id="13375" name="Rectangle 31"/>
            <p:cNvSpPr>
              <a:spLocks noChangeArrowheads="1"/>
            </p:cNvSpPr>
            <p:nvPr/>
          </p:nvSpPr>
          <p:spPr bwMode="auto">
            <a:xfrm>
              <a:off x="2516" y="854"/>
              <a:ext cx="1318"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nvGrpSpPr>
            <p:cNvPr id="13376" name="Group 32"/>
            <p:cNvGrpSpPr/>
            <p:nvPr/>
          </p:nvGrpSpPr>
          <p:grpSpPr bwMode="auto">
            <a:xfrm>
              <a:off x="2516" y="854"/>
              <a:ext cx="1318" cy="460"/>
              <a:chOff x="2516" y="854"/>
              <a:chExt cx="1318" cy="460"/>
            </a:xfrm>
          </p:grpSpPr>
          <p:sp>
            <p:nvSpPr>
              <p:cNvPr id="13377" name="Rectangle 33"/>
              <p:cNvSpPr>
                <a:spLocks noChangeArrowheads="1"/>
              </p:cNvSpPr>
              <p:nvPr/>
            </p:nvSpPr>
            <p:spPr bwMode="auto">
              <a:xfrm>
                <a:off x="2559" y="854"/>
                <a:ext cx="1232"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i="1" dirty="0">
                    <a:latin typeface="Arial" panose="020B0604020202020204" pitchFamily="34" charset="0"/>
                  </a:rPr>
                  <a:t>Biologia molecolare</a:t>
                </a:r>
                <a:endParaRPr lang="it-IT" altLang="it-IT" sz="1400" b="1" dirty="0">
                  <a:latin typeface="Arial" panose="020B0604020202020204" pitchFamily="34" charset="0"/>
                </a:endParaRPr>
              </a:p>
              <a:p>
                <a:pPr algn="just" eaLnBrk="1" hangingPunct="1">
                  <a:spcBef>
                    <a:spcPct val="0"/>
                  </a:spcBef>
                  <a:buFontTx/>
                  <a:buNone/>
                </a:pPr>
                <a:endParaRPr lang="it-IT" altLang="it-IT" sz="1400" b="1" dirty="0">
                  <a:latin typeface="Arial" panose="020B0604020202020204" pitchFamily="34" charset="0"/>
                </a:endParaRPr>
              </a:p>
            </p:txBody>
          </p:sp>
          <p:sp>
            <p:nvSpPr>
              <p:cNvPr id="13378" name="Rectangle 34"/>
              <p:cNvSpPr>
                <a:spLocks noChangeArrowheads="1"/>
              </p:cNvSpPr>
              <p:nvPr/>
            </p:nvSpPr>
            <p:spPr bwMode="auto">
              <a:xfrm>
                <a:off x="2516" y="854"/>
                <a:ext cx="1318"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grpSp>
      <p:grpSp>
        <p:nvGrpSpPr>
          <p:cNvPr id="13325" name="Group 35"/>
          <p:cNvGrpSpPr/>
          <p:nvPr/>
        </p:nvGrpSpPr>
        <p:grpSpPr bwMode="auto">
          <a:xfrm>
            <a:off x="258426" y="2950479"/>
            <a:ext cx="5791518" cy="844501"/>
            <a:chOff x="0" y="1314"/>
            <a:chExt cx="2516" cy="460"/>
          </a:xfrm>
        </p:grpSpPr>
        <p:sp>
          <p:nvSpPr>
            <p:cNvPr id="13371" name="Rectangle 36"/>
            <p:cNvSpPr>
              <a:spLocks noChangeArrowheads="1"/>
            </p:cNvSpPr>
            <p:nvPr/>
          </p:nvSpPr>
          <p:spPr bwMode="auto">
            <a:xfrm>
              <a:off x="0" y="1314"/>
              <a:ext cx="2516"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nvGrpSpPr>
            <p:cNvPr id="13372" name="Group 37"/>
            <p:cNvGrpSpPr/>
            <p:nvPr/>
          </p:nvGrpSpPr>
          <p:grpSpPr bwMode="auto">
            <a:xfrm>
              <a:off x="0" y="1314"/>
              <a:ext cx="2516" cy="460"/>
              <a:chOff x="0" y="1314"/>
              <a:chExt cx="2516" cy="460"/>
            </a:xfrm>
          </p:grpSpPr>
          <p:sp>
            <p:nvSpPr>
              <p:cNvPr id="13373" name="Rectangle 38"/>
              <p:cNvSpPr>
                <a:spLocks noChangeArrowheads="1"/>
              </p:cNvSpPr>
              <p:nvPr/>
            </p:nvSpPr>
            <p:spPr bwMode="auto">
              <a:xfrm>
                <a:off x="28" y="1420"/>
                <a:ext cx="2430" cy="26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400" b="1" dirty="0">
                    <a:latin typeface="Arial" panose="020B0604020202020204" pitchFamily="34" charset="0"/>
                  </a:rPr>
                  <a:t>Analisi di mutanti</a:t>
                </a:r>
                <a:r>
                  <a:rPr lang="it-IT" altLang="it-IT" sz="1400" dirty="0">
                    <a:latin typeface="Arial" panose="020B0604020202020204" pitchFamily="34" charset="0"/>
                  </a:rPr>
                  <a:t>. </a:t>
                </a:r>
                <a:r>
                  <a:rPr lang="it-IT" altLang="it-IT" sz="1400" dirty="0" err="1">
                    <a:latin typeface="Arial" panose="020B0604020202020204" pitchFamily="34" charset="0"/>
                  </a:rPr>
                  <a:t>Mappaggio</a:t>
                </a:r>
                <a:r>
                  <a:rPr lang="it-IT" altLang="it-IT" sz="1400" dirty="0">
                    <a:latin typeface="Arial" panose="020B0604020202020204" pitchFamily="34" charset="0"/>
                  </a:rPr>
                  <a:t>, </a:t>
                </a:r>
                <a:r>
                  <a:rPr lang="it-IT" altLang="it-IT" sz="1400" dirty="0" err="1">
                    <a:latin typeface="Arial" panose="020B0604020202020204" pitchFamily="34" charset="0"/>
                  </a:rPr>
                  <a:t>trasfezione</a:t>
                </a:r>
                <a:r>
                  <a:rPr lang="it-IT" altLang="it-IT" sz="1400" dirty="0">
                    <a:latin typeface="Arial" panose="020B0604020202020204" pitchFamily="34" charset="0"/>
                  </a:rPr>
                  <a:t> con DNA esogeno.</a:t>
                </a:r>
              </a:p>
              <a:p>
                <a:pPr algn="just" eaLnBrk="1" hangingPunct="1">
                  <a:spcBef>
                    <a:spcPct val="0"/>
                  </a:spcBef>
                  <a:buFontTx/>
                  <a:buNone/>
                </a:pPr>
                <a:endParaRPr lang="it-IT" altLang="it-IT" sz="1400" dirty="0">
                  <a:latin typeface="Arial" panose="020B0604020202020204" pitchFamily="34" charset="0"/>
                </a:endParaRPr>
              </a:p>
            </p:txBody>
          </p:sp>
          <p:sp>
            <p:nvSpPr>
              <p:cNvPr id="13374" name="Rectangle 39"/>
              <p:cNvSpPr>
                <a:spLocks noChangeArrowheads="1"/>
              </p:cNvSpPr>
              <p:nvPr/>
            </p:nvSpPr>
            <p:spPr bwMode="auto">
              <a:xfrm>
                <a:off x="0" y="1314"/>
                <a:ext cx="2516"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grpSp>
      <p:grpSp>
        <p:nvGrpSpPr>
          <p:cNvPr id="13326" name="Group 40"/>
          <p:cNvGrpSpPr/>
          <p:nvPr/>
        </p:nvGrpSpPr>
        <p:grpSpPr bwMode="auto">
          <a:xfrm>
            <a:off x="6049944" y="2966523"/>
            <a:ext cx="3033871" cy="844501"/>
            <a:chOff x="2516" y="1314"/>
            <a:chExt cx="1318" cy="460"/>
          </a:xfrm>
        </p:grpSpPr>
        <p:sp>
          <p:nvSpPr>
            <p:cNvPr id="13367" name="Rectangle 41"/>
            <p:cNvSpPr>
              <a:spLocks noChangeArrowheads="1"/>
            </p:cNvSpPr>
            <p:nvPr/>
          </p:nvSpPr>
          <p:spPr bwMode="auto">
            <a:xfrm>
              <a:off x="2516" y="1314"/>
              <a:ext cx="1318"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nvGrpSpPr>
            <p:cNvPr id="13368" name="Group 42"/>
            <p:cNvGrpSpPr/>
            <p:nvPr/>
          </p:nvGrpSpPr>
          <p:grpSpPr bwMode="auto">
            <a:xfrm>
              <a:off x="2516" y="1314"/>
              <a:ext cx="1318" cy="460"/>
              <a:chOff x="2516" y="1314"/>
              <a:chExt cx="1318" cy="460"/>
            </a:xfrm>
          </p:grpSpPr>
          <p:sp>
            <p:nvSpPr>
              <p:cNvPr id="13369" name="Rectangle 43"/>
              <p:cNvSpPr>
                <a:spLocks noChangeArrowheads="1"/>
              </p:cNvSpPr>
              <p:nvPr/>
            </p:nvSpPr>
            <p:spPr bwMode="auto">
              <a:xfrm>
                <a:off x="2559" y="1314"/>
                <a:ext cx="1232"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i="1" dirty="0">
                    <a:latin typeface="Arial" panose="020B0604020202020204" pitchFamily="34" charset="0"/>
                  </a:rPr>
                  <a:t>Genetica</a:t>
                </a:r>
                <a:endParaRPr lang="it-IT" altLang="it-IT" sz="1400" b="1" dirty="0">
                  <a:latin typeface="Arial" panose="020B0604020202020204" pitchFamily="34" charset="0"/>
                </a:endParaRPr>
              </a:p>
              <a:p>
                <a:pPr algn="just" eaLnBrk="1" hangingPunct="1">
                  <a:spcBef>
                    <a:spcPct val="0"/>
                  </a:spcBef>
                  <a:buFontTx/>
                  <a:buNone/>
                </a:pPr>
                <a:endParaRPr lang="it-IT" altLang="it-IT" sz="1400" b="1" dirty="0">
                  <a:latin typeface="Arial" panose="020B0604020202020204" pitchFamily="34" charset="0"/>
                </a:endParaRPr>
              </a:p>
            </p:txBody>
          </p:sp>
          <p:sp>
            <p:nvSpPr>
              <p:cNvPr id="13370" name="Rectangle 44"/>
              <p:cNvSpPr>
                <a:spLocks noChangeArrowheads="1"/>
              </p:cNvSpPr>
              <p:nvPr/>
            </p:nvSpPr>
            <p:spPr bwMode="auto">
              <a:xfrm>
                <a:off x="2516" y="1314"/>
                <a:ext cx="1318"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grpSp>
      <p:grpSp>
        <p:nvGrpSpPr>
          <p:cNvPr id="13327" name="Group 45"/>
          <p:cNvGrpSpPr/>
          <p:nvPr/>
        </p:nvGrpSpPr>
        <p:grpSpPr bwMode="auto">
          <a:xfrm>
            <a:off x="258426" y="3794980"/>
            <a:ext cx="5791518" cy="686616"/>
            <a:chOff x="0" y="1774"/>
            <a:chExt cx="2516" cy="374"/>
          </a:xfrm>
        </p:grpSpPr>
        <p:sp>
          <p:nvSpPr>
            <p:cNvPr id="13363" name="Rectangle 46"/>
            <p:cNvSpPr>
              <a:spLocks noChangeArrowheads="1"/>
            </p:cNvSpPr>
            <p:nvPr/>
          </p:nvSpPr>
          <p:spPr bwMode="auto">
            <a:xfrm>
              <a:off x="0" y="1774"/>
              <a:ext cx="2516"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nvGrpSpPr>
            <p:cNvPr id="13364" name="Group 47"/>
            <p:cNvGrpSpPr/>
            <p:nvPr/>
          </p:nvGrpSpPr>
          <p:grpSpPr bwMode="auto">
            <a:xfrm>
              <a:off x="0" y="1774"/>
              <a:ext cx="2516" cy="374"/>
              <a:chOff x="0" y="1774"/>
              <a:chExt cx="2516" cy="374"/>
            </a:xfrm>
          </p:grpSpPr>
          <p:sp>
            <p:nvSpPr>
              <p:cNvPr id="13365" name="Rectangle 48"/>
              <p:cNvSpPr>
                <a:spLocks noChangeArrowheads="1"/>
              </p:cNvSpPr>
              <p:nvPr/>
            </p:nvSpPr>
            <p:spPr bwMode="auto">
              <a:xfrm>
                <a:off x="43" y="1774"/>
                <a:ext cx="2430"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400" b="1" dirty="0">
                    <a:latin typeface="Arial" panose="020B0604020202020204" pitchFamily="34" charset="0"/>
                  </a:rPr>
                  <a:t>Diagnosi cliniche</a:t>
                </a:r>
                <a:r>
                  <a:rPr lang="it-IT" altLang="it-IT" sz="1400" dirty="0">
                    <a:latin typeface="Arial" panose="020B0604020202020204" pitchFamily="34" charset="0"/>
                  </a:rPr>
                  <a:t> (anche prenatali)</a:t>
                </a:r>
              </a:p>
            </p:txBody>
          </p:sp>
          <p:sp>
            <p:nvSpPr>
              <p:cNvPr id="13366" name="Rectangle 49"/>
              <p:cNvSpPr>
                <a:spLocks noChangeArrowheads="1"/>
              </p:cNvSpPr>
              <p:nvPr/>
            </p:nvSpPr>
            <p:spPr bwMode="auto">
              <a:xfrm>
                <a:off x="0" y="1774"/>
                <a:ext cx="2516" cy="37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grpSp>
      <p:grpSp>
        <p:nvGrpSpPr>
          <p:cNvPr id="13328" name="Group 50"/>
          <p:cNvGrpSpPr/>
          <p:nvPr/>
        </p:nvGrpSpPr>
        <p:grpSpPr bwMode="auto">
          <a:xfrm>
            <a:off x="6049944" y="3811024"/>
            <a:ext cx="3033871" cy="686616"/>
            <a:chOff x="2516" y="1774"/>
            <a:chExt cx="1318" cy="374"/>
          </a:xfrm>
        </p:grpSpPr>
        <p:sp>
          <p:nvSpPr>
            <p:cNvPr id="13359" name="Rectangle 51"/>
            <p:cNvSpPr>
              <a:spLocks noChangeArrowheads="1"/>
            </p:cNvSpPr>
            <p:nvPr/>
          </p:nvSpPr>
          <p:spPr bwMode="auto">
            <a:xfrm>
              <a:off x="2516" y="1774"/>
              <a:ext cx="1318"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nvGrpSpPr>
            <p:cNvPr id="13360" name="Group 52"/>
            <p:cNvGrpSpPr/>
            <p:nvPr/>
          </p:nvGrpSpPr>
          <p:grpSpPr bwMode="auto">
            <a:xfrm>
              <a:off x="2516" y="1774"/>
              <a:ext cx="1318" cy="374"/>
              <a:chOff x="2516" y="1774"/>
              <a:chExt cx="1318" cy="374"/>
            </a:xfrm>
          </p:grpSpPr>
          <p:sp>
            <p:nvSpPr>
              <p:cNvPr id="13361" name="Rectangle 53"/>
              <p:cNvSpPr>
                <a:spLocks noChangeArrowheads="1"/>
              </p:cNvSpPr>
              <p:nvPr/>
            </p:nvSpPr>
            <p:spPr bwMode="auto">
              <a:xfrm>
                <a:off x="2559" y="1774"/>
                <a:ext cx="1232"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i="1" dirty="0">
                    <a:latin typeface="Arial" panose="020B0604020202020204" pitchFamily="34" charset="0"/>
                  </a:rPr>
                  <a:t>Citogenetica</a:t>
                </a:r>
                <a:endParaRPr lang="it-IT" altLang="it-IT" sz="1400" b="1" dirty="0">
                  <a:latin typeface="Arial" panose="020B0604020202020204" pitchFamily="34" charset="0"/>
                </a:endParaRPr>
              </a:p>
              <a:p>
                <a:pPr algn="just" eaLnBrk="1" hangingPunct="1">
                  <a:spcBef>
                    <a:spcPct val="0"/>
                  </a:spcBef>
                  <a:buFontTx/>
                  <a:buNone/>
                </a:pPr>
                <a:endParaRPr lang="it-IT" altLang="it-IT" sz="1400" b="1" dirty="0">
                  <a:latin typeface="Arial" panose="020B0604020202020204" pitchFamily="34" charset="0"/>
                </a:endParaRPr>
              </a:p>
            </p:txBody>
          </p:sp>
          <p:sp>
            <p:nvSpPr>
              <p:cNvPr id="13362" name="Rectangle 54"/>
              <p:cNvSpPr>
                <a:spLocks noChangeArrowheads="1"/>
              </p:cNvSpPr>
              <p:nvPr/>
            </p:nvSpPr>
            <p:spPr bwMode="auto">
              <a:xfrm>
                <a:off x="2516" y="1774"/>
                <a:ext cx="1318" cy="37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grpSp>
      <p:grpSp>
        <p:nvGrpSpPr>
          <p:cNvPr id="13329" name="Group 55"/>
          <p:cNvGrpSpPr/>
          <p:nvPr/>
        </p:nvGrpSpPr>
        <p:grpSpPr bwMode="auto">
          <a:xfrm>
            <a:off x="258426" y="4481594"/>
            <a:ext cx="5791518" cy="765558"/>
            <a:chOff x="0" y="2148"/>
            <a:chExt cx="2516" cy="417"/>
          </a:xfrm>
        </p:grpSpPr>
        <p:sp>
          <p:nvSpPr>
            <p:cNvPr id="13355" name="Rectangle 56"/>
            <p:cNvSpPr>
              <a:spLocks noChangeArrowheads="1"/>
            </p:cNvSpPr>
            <p:nvPr/>
          </p:nvSpPr>
          <p:spPr bwMode="auto">
            <a:xfrm>
              <a:off x="0" y="2148"/>
              <a:ext cx="2516"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nvGrpSpPr>
            <p:cNvPr id="13356" name="Group 57"/>
            <p:cNvGrpSpPr/>
            <p:nvPr/>
          </p:nvGrpSpPr>
          <p:grpSpPr bwMode="auto">
            <a:xfrm>
              <a:off x="0" y="2148"/>
              <a:ext cx="2516" cy="417"/>
              <a:chOff x="0" y="2148"/>
              <a:chExt cx="2516" cy="417"/>
            </a:xfrm>
          </p:grpSpPr>
          <p:sp>
            <p:nvSpPr>
              <p:cNvPr id="13357" name="Rectangle 58"/>
              <p:cNvSpPr>
                <a:spLocks noChangeArrowheads="1"/>
              </p:cNvSpPr>
              <p:nvPr/>
            </p:nvSpPr>
            <p:spPr bwMode="auto">
              <a:xfrm>
                <a:off x="40" y="2191"/>
                <a:ext cx="2430"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400" dirty="0">
                    <a:latin typeface="Arial" panose="020B0604020202020204" pitchFamily="34" charset="0"/>
                  </a:rPr>
                  <a:t>Caratterizzazione di </a:t>
                </a:r>
                <a:r>
                  <a:rPr lang="it-IT" altLang="it-IT" sz="1400" b="1" dirty="0">
                    <a:latin typeface="Arial" panose="020B0604020202020204" pitchFamily="34" charset="0"/>
                  </a:rPr>
                  <a:t>tumori</a:t>
                </a:r>
                <a:r>
                  <a:rPr lang="it-IT" altLang="it-IT" sz="1400" dirty="0">
                    <a:latin typeface="Arial" panose="020B0604020202020204" pitchFamily="34" charset="0"/>
                  </a:rPr>
                  <a:t>.</a:t>
                </a:r>
              </a:p>
              <a:p>
                <a:pPr algn="just" eaLnBrk="1" hangingPunct="1">
                  <a:spcBef>
                    <a:spcPct val="0"/>
                  </a:spcBef>
                  <a:buFontTx/>
                  <a:buNone/>
                </a:pPr>
                <a:endParaRPr lang="it-IT" altLang="it-IT" sz="1400" dirty="0">
                  <a:latin typeface="Arial" panose="020B0604020202020204" pitchFamily="34" charset="0"/>
                </a:endParaRPr>
              </a:p>
            </p:txBody>
          </p:sp>
          <p:sp>
            <p:nvSpPr>
              <p:cNvPr id="13358" name="Rectangle 59"/>
              <p:cNvSpPr>
                <a:spLocks noChangeArrowheads="1"/>
              </p:cNvSpPr>
              <p:nvPr/>
            </p:nvSpPr>
            <p:spPr bwMode="auto">
              <a:xfrm>
                <a:off x="0" y="2148"/>
                <a:ext cx="2516" cy="37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grpSp>
      <p:grpSp>
        <p:nvGrpSpPr>
          <p:cNvPr id="13330" name="Group 60"/>
          <p:cNvGrpSpPr/>
          <p:nvPr/>
        </p:nvGrpSpPr>
        <p:grpSpPr bwMode="auto">
          <a:xfrm>
            <a:off x="6049944" y="4497640"/>
            <a:ext cx="3033871" cy="686616"/>
            <a:chOff x="2516" y="2148"/>
            <a:chExt cx="1318" cy="374"/>
          </a:xfrm>
        </p:grpSpPr>
        <p:sp>
          <p:nvSpPr>
            <p:cNvPr id="13351" name="Rectangle 61"/>
            <p:cNvSpPr>
              <a:spLocks noChangeArrowheads="1"/>
            </p:cNvSpPr>
            <p:nvPr/>
          </p:nvSpPr>
          <p:spPr bwMode="auto">
            <a:xfrm>
              <a:off x="2516" y="2148"/>
              <a:ext cx="1318"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nvGrpSpPr>
            <p:cNvPr id="13352" name="Group 62"/>
            <p:cNvGrpSpPr/>
            <p:nvPr/>
          </p:nvGrpSpPr>
          <p:grpSpPr bwMode="auto">
            <a:xfrm>
              <a:off x="2516" y="2148"/>
              <a:ext cx="1318" cy="374"/>
              <a:chOff x="2516" y="2148"/>
              <a:chExt cx="1318" cy="374"/>
            </a:xfrm>
          </p:grpSpPr>
          <p:sp>
            <p:nvSpPr>
              <p:cNvPr id="13353" name="Rectangle 63"/>
              <p:cNvSpPr>
                <a:spLocks noChangeArrowheads="1"/>
              </p:cNvSpPr>
              <p:nvPr/>
            </p:nvSpPr>
            <p:spPr bwMode="auto">
              <a:xfrm>
                <a:off x="2559" y="2148"/>
                <a:ext cx="1232"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i="1" dirty="0">
                    <a:latin typeface="Arial" panose="020B0604020202020204" pitchFamily="34" charset="0"/>
                  </a:rPr>
                  <a:t>Oncologia</a:t>
                </a:r>
                <a:endParaRPr lang="it-IT" altLang="it-IT" sz="1400" b="1" dirty="0">
                  <a:latin typeface="Arial" panose="020B0604020202020204" pitchFamily="34" charset="0"/>
                </a:endParaRPr>
              </a:p>
              <a:p>
                <a:pPr algn="ctr" eaLnBrk="1" hangingPunct="1">
                  <a:spcBef>
                    <a:spcPct val="0"/>
                  </a:spcBef>
                  <a:buFontTx/>
                  <a:buNone/>
                </a:pPr>
                <a:endParaRPr lang="it-IT" altLang="it-IT" sz="1400" b="1" dirty="0">
                  <a:latin typeface="Arial" panose="020B0604020202020204" pitchFamily="34" charset="0"/>
                </a:endParaRPr>
              </a:p>
            </p:txBody>
          </p:sp>
          <p:sp>
            <p:nvSpPr>
              <p:cNvPr id="13354" name="Rectangle 64"/>
              <p:cNvSpPr>
                <a:spLocks noChangeArrowheads="1"/>
              </p:cNvSpPr>
              <p:nvPr/>
            </p:nvSpPr>
            <p:spPr bwMode="auto">
              <a:xfrm>
                <a:off x="2516" y="2148"/>
                <a:ext cx="1318" cy="37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grpSp>
      <p:grpSp>
        <p:nvGrpSpPr>
          <p:cNvPr id="13331" name="Group 65"/>
          <p:cNvGrpSpPr/>
          <p:nvPr/>
        </p:nvGrpSpPr>
        <p:grpSpPr bwMode="auto">
          <a:xfrm>
            <a:off x="258426" y="5168212"/>
            <a:ext cx="5791518" cy="844501"/>
            <a:chOff x="0" y="2522"/>
            <a:chExt cx="2516" cy="460"/>
          </a:xfrm>
        </p:grpSpPr>
        <p:sp>
          <p:nvSpPr>
            <p:cNvPr id="13347" name="Rectangle 66"/>
            <p:cNvSpPr>
              <a:spLocks noChangeArrowheads="1"/>
            </p:cNvSpPr>
            <p:nvPr/>
          </p:nvSpPr>
          <p:spPr bwMode="auto">
            <a:xfrm>
              <a:off x="0" y="2522"/>
              <a:ext cx="2516"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nvGrpSpPr>
            <p:cNvPr id="13348" name="Group 67"/>
            <p:cNvGrpSpPr/>
            <p:nvPr/>
          </p:nvGrpSpPr>
          <p:grpSpPr bwMode="auto">
            <a:xfrm>
              <a:off x="0" y="2522"/>
              <a:ext cx="2516" cy="460"/>
              <a:chOff x="0" y="2522"/>
              <a:chExt cx="2516" cy="460"/>
            </a:xfrm>
          </p:grpSpPr>
          <p:sp>
            <p:nvSpPr>
              <p:cNvPr id="13349" name="Rectangle 68"/>
              <p:cNvSpPr>
                <a:spLocks noChangeArrowheads="1"/>
              </p:cNvSpPr>
              <p:nvPr/>
            </p:nvSpPr>
            <p:spPr bwMode="auto">
              <a:xfrm>
                <a:off x="26" y="2608"/>
                <a:ext cx="2430"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400" dirty="0">
                    <a:latin typeface="Arial" panose="020B0604020202020204" pitchFamily="34" charset="0"/>
                  </a:rPr>
                  <a:t>Test di </a:t>
                </a:r>
                <a:r>
                  <a:rPr lang="it-IT" altLang="it-IT" sz="1400" b="1" dirty="0">
                    <a:latin typeface="Arial" panose="020B0604020202020204" pitchFamily="34" charset="0"/>
                  </a:rPr>
                  <a:t>citotossicità.</a:t>
                </a:r>
              </a:p>
              <a:p>
                <a:pPr algn="just" eaLnBrk="1" hangingPunct="1">
                  <a:spcBef>
                    <a:spcPct val="0"/>
                  </a:spcBef>
                  <a:buFontTx/>
                  <a:buNone/>
                </a:pPr>
                <a:endParaRPr lang="it-IT" altLang="it-IT" sz="1400" dirty="0">
                  <a:latin typeface="Arial" panose="020B0604020202020204" pitchFamily="34" charset="0"/>
                </a:endParaRPr>
              </a:p>
            </p:txBody>
          </p:sp>
          <p:sp>
            <p:nvSpPr>
              <p:cNvPr id="13350" name="Rectangle 69"/>
              <p:cNvSpPr>
                <a:spLocks noChangeArrowheads="1"/>
              </p:cNvSpPr>
              <p:nvPr/>
            </p:nvSpPr>
            <p:spPr bwMode="auto">
              <a:xfrm>
                <a:off x="0" y="2522"/>
                <a:ext cx="2516" cy="37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grpSp>
      <p:grpSp>
        <p:nvGrpSpPr>
          <p:cNvPr id="13332" name="Group 70"/>
          <p:cNvGrpSpPr/>
          <p:nvPr/>
        </p:nvGrpSpPr>
        <p:grpSpPr bwMode="auto">
          <a:xfrm>
            <a:off x="6049944" y="5184256"/>
            <a:ext cx="3033871" cy="686616"/>
            <a:chOff x="2516" y="2522"/>
            <a:chExt cx="1318" cy="374"/>
          </a:xfrm>
        </p:grpSpPr>
        <p:sp>
          <p:nvSpPr>
            <p:cNvPr id="13343" name="Rectangle 71"/>
            <p:cNvSpPr>
              <a:spLocks noChangeArrowheads="1"/>
            </p:cNvSpPr>
            <p:nvPr/>
          </p:nvSpPr>
          <p:spPr bwMode="auto">
            <a:xfrm>
              <a:off x="2516" y="2522"/>
              <a:ext cx="1318"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nvGrpSpPr>
            <p:cNvPr id="13344" name="Group 72"/>
            <p:cNvGrpSpPr/>
            <p:nvPr/>
          </p:nvGrpSpPr>
          <p:grpSpPr bwMode="auto">
            <a:xfrm>
              <a:off x="2516" y="2522"/>
              <a:ext cx="1318" cy="374"/>
              <a:chOff x="2516" y="2522"/>
              <a:chExt cx="1318" cy="374"/>
            </a:xfrm>
          </p:grpSpPr>
          <p:sp>
            <p:nvSpPr>
              <p:cNvPr id="13345" name="Rectangle 73"/>
              <p:cNvSpPr>
                <a:spLocks noChangeArrowheads="1"/>
              </p:cNvSpPr>
              <p:nvPr/>
            </p:nvSpPr>
            <p:spPr bwMode="auto">
              <a:xfrm>
                <a:off x="2559" y="2522"/>
                <a:ext cx="1232" cy="3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i="1" dirty="0">
                    <a:latin typeface="Arial" panose="020B0604020202020204" pitchFamily="34" charset="0"/>
                  </a:rPr>
                  <a:t>Farmacologia</a:t>
                </a:r>
                <a:endParaRPr lang="it-IT" altLang="it-IT" sz="1400" b="1" dirty="0">
                  <a:latin typeface="Arial" panose="020B0604020202020204" pitchFamily="34" charset="0"/>
                </a:endParaRPr>
              </a:p>
              <a:p>
                <a:pPr algn="ctr" eaLnBrk="1" hangingPunct="1">
                  <a:spcBef>
                    <a:spcPct val="0"/>
                  </a:spcBef>
                  <a:buFontTx/>
                  <a:buNone/>
                </a:pPr>
                <a:endParaRPr lang="it-IT" altLang="it-IT" sz="1400" b="1" dirty="0">
                  <a:latin typeface="Arial" panose="020B0604020202020204" pitchFamily="34" charset="0"/>
                </a:endParaRPr>
              </a:p>
            </p:txBody>
          </p:sp>
          <p:sp>
            <p:nvSpPr>
              <p:cNvPr id="13346" name="Rectangle 74"/>
              <p:cNvSpPr>
                <a:spLocks noChangeArrowheads="1"/>
              </p:cNvSpPr>
              <p:nvPr/>
            </p:nvSpPr>
            <p:spPr bwMode="auto">
              <a:xfrm>
                <a:off x="2516" y="2522"/>
                <a:ext cx="1318" cy="374"/>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grpSp>
      <p:grpSp>
        <p:nvGrpSpPr>
          <p:cNvPr id="13333" name="Group 75"/>
          <p:cNvGrpSpPr/>
          <p:nvPr/>
        </p:nvGrpSpPr>
        <p:grpSpPr bwMode="auto">
          <a:xfrm>
            <a:off x="258426" y="5854828"/>
            <a:ext cx="5791518" cy="973012"/>
            <a:chOff x="0" y="2896"/>
            <a:chExt cx="2516" cy="530"/>
          </a:xfrm>
        </p:grpSpPr>
        <p:sp>
          <p:nvSpPr>
            <p:cNvPr id="13339" name="Rectangle 76"/>
            <p:cNvSpPr>
              <a:spLocks noChangeArrowheads="1"/>
            </p:cNvSpPr>
            <p:nvPr/>
          </p:nvSpPr>
          <p:spPr bwMode="auto">
            <a:xfrm>
              <a:off x="0" y="2896"/>
              <a:ext cx="2516"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nvGrpSpPr>
            <p:cNvPr id="13340" name="Group 77"/>
            <p:cNvGrpSpPr/>
            <p:nvPr/>
          </p:nvGrpSpPr>
          <p:grpSpPr bwMode="auto">
            <a:xfrm>
              <a:off x="0" y="2896"/>
              <a:ext cx="2516" cy="530"/>
              <a:chOff x="0" y="2896"/>
              <a:chExt cx="2516" cy="530"/>
            </a:xfrm>
          </p:grpSpPr>
          <p:sp>
            <p:nvSpPr>
              <p:cNvPr id="13341" name="Rectangle 78"/>
              <p:cNvSpPr>
                <a:spLocks noChangeArrowheads="1"/>
              </p:cNvSpPr>
              <p:nvPr/>
            </p:nvSpPr>
            <p:spPr bwMode="auto">
              <a:xfrm>
                <a:off x="17" y="2966"/>
                <a:ext cx="2430"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400" dirty="0">
                    <a:latin typeface="Arial" panose="020B0604020202020204" pitchFamily="34" charset="0"/>
                  </a:rPr>
                  <a:t>Produzione di </a:t>
                </a:r>
                <a:r>
                  <a:rPr lang="it-IT" altLang="it-IT" sz="1400" b="1" dirty="0">
                    <a:latin typeface="Arial" panose="020B0604020202020204" pitchFamily="34" charset="0"/>
                  </a:rPr>
                  <a:t>proteine ricombinant</a:t>
                </a:r>
                <a:r>
                  <a:rPr lang="it-IT" altLang="it-IT" sz="1400" dirty="0">
                    <a:latin typeface="Arial" panose="020B0604020202020204" pitchFamily="34" charset="0"/>
                  </a:rPr>
                  <a:t>i (ormoni…) e di anticorpi monoclonali.</a:t>
                </a:r>
              </a:p>
            </p:txBody>
          </p:sp>
          <p:sp>
            <p:nvSpPr>
              <p:cNvPr id="13342" name="Rectangle 79"/>
              <p:cNvSpPr>
                <a:spLocks noChangeArrowheads="1"/>
              </p:cNvSpPr>
              <p:nvPr/>
            </p:nvSpPr>
            <p:spPr bwMode="auto">
              <a:xfrm>
                <a:off x="0" y="2896"/>
                <a:ext cx="2516"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grpSp>
      </p:grpSp>
      <p:grpSp>
        <p:nvGrpSpPr>
          <p:cNvPr id="13334" name="Group 80"/>
          <p:cNvGrpSpPr/>
          <p:nvPr/>
        </p:nvGrpSpPr>
        <p:grpSpPr bwMode="auto">
          <a:xfrm>
            <a:off x="6049944" y="5870872"/>
            <a:ext cx="3033871" cy="844501"/>
            <a:chOff x="2516" y="2896"/>
            <a:chExt cx="1318" cy="460"/>
          </a:xfrm>
        </p:grpSpPr>
        <p:sp>
          <p:nvSpPr>
            <p:cNvPr id="13335" name="Rectangle 81"/>
            <p:cNvSpPr>
              <a:spLocks noChangeArrowheads="1"/>
            </p:cNvSpPr>
            <p:nvPr/>
          </p:nvSpPr>
          <p:spPr bwMode="auto">
            <a:xfrm>
              <a:off x="2516" y="2896"/>
              <a:ext cx="1318"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nvGrpSpPr>
            <p:cNvPr id="13336" name="Group 82"/>
            <p:cNvGrpSpPr/>
            <p:nvPr/>
          </p:nvGrpSpPr>
          <p:grpSpPr bwMode="auto">
            <a:xfrm>
              <a:off x="2516" y="2896"/>
              <a:ext cx="1318" cy="460"/>
              <a:chOff x="2516" y="2896"/>
              <a:chExt cx="1318" cy="460"/>
            </a:xfrm>
          </p:grpSpPr>
          <p:sp>
            <p:nvSpPr>
              <p:cNvPr id="13337" name="Rectangle 83"/>
              <p:cNvSpPr>
                <a:spLocks noChangeArrowheads="1"/>
              </p:cNvSpPr>
              <p:nvPr/>
            </p:nvSpPr>
            <p:spPr bwMode="auto">
              <a:xfrm>
                <a:off x="2559" y="2896"/>
                <a:ext cx="1232" cy="46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400" b="1" i="1" dirty="0">
                    <a:latin typeface="Arial" panose="020B0604020202020204" pitchFamily="34" charset="0"/>
                  </a:rPr>
                  <a:t>Biotecnologia</a:t>
                </a:r>
                <a:endParaRPr lang="it-IT" altLang="it-IT" sz="1400" b="1" dirty="0">
                  <a:latin typeface="Arial" panose="020B0604020202020204" pitchFamily="34" charset="0"/>
                </a:endParaRPr>
              </a:p>
            </p:txBody>
          </p:sp>
          <p:sp>
            <p:nvSpPr>
              <p:cNvPr id="13338" name="Rectangle 84"/>
              <p:cNvSpPr>
                <a:spLocks noChangeArrowheads="1"/>
              </p:cNvSpPr>
              <p:nvPr/>
            </p:nvSpPr>
            <p:spPr bwMode="auto">
              <a:xfrm>
                <a:off x="2516" y="2896"/>
                <a:ext cx="1318" cy="46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b="1">
                  <a:latin typeface="Arial" panose="020B0604020202020204" pitchFamily="34" charset="0"/>
                </a:endParaRPr>
              </a:p>
            </p:txBody>
          </p:sp>
        </p:grpSp>
      </p:grpSp>
      <p:sp>
        <p:nvSpPr>
          <p:cNvPr id="13318" name="Rectangle 85"/>
          <p:cNvSpPr>
            <a:spLocks noChangeArrowheads="1"/>
          </p:cNvSpPr>
          <p:nvPr/>
        </p:nvSpPr>
        <p:spPr bwMode="auto">
          <a:xfrm>
            <a:off x="251520" y="532636"/>
            <a:ext cx="8839200" cy="6172200"/>
          </a:xfrm>
          <a:prstGeom prst="rect">
            <a:avLst/>
          </a:prstGeom>
          <a:noFill/>
          <a:ln w="9525">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400">
              <a:latin typeface="Arial" panose="020B0604020202020204" pitchFamily="34" charset="0"/>
            </a:endParaRPr>
          </a:p>
        </p:txBody>
      </p:sp>
      <p:sp>
        <p:nvSpPr>
          <p:cNvPr id="13316" name="Segnaposto numero diapositiva 8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C188A0-9746-4C0A-9841-B4B7EBF85D5C}" type="slidenum">
              <a:rPr lang="it-IT" altLang="it-IT" sz="1200">
                <a:solidFill>
                  <a:srgbClr val="898989"/>
                </a:solidFill>
                <a:latin typeface="Arial" panose="020B0604020202020204" pitchFamily="34" charset="0"/>
              </a:rPr>
              <a:t>12</a:t>
            </a:fld>
            <a:endParaRPr lang="it-IT" altLang="it-IT" sz="1200">
              <a:solidFill>
                <a:srgbClr val="89898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15AFB4-CA3A-4AC1-ABF9-1EFE746C7C34}" type="slidenum">
              <a:rPr lang="it-IT" altLang="it-IT" sz="1200">
                <a:solidFill>
                  <a:srgbClr val="898989"/>
                </a:solidFill>
              </a:rPr>
              <a:t>13</a:t>
            </a:fld>
            <a:endParaRPr lang="it-IT" altLang="it-IT" sz="1200">
              <a:solidFill>
                <a:srgbClr val="898989"/>
              </a:solidFill>
            </a:endParaRPr>
          </a:p>
        </p:txBody>
      </p:sp>
      <p:sp>
        <p:nvSpPr>
          <p:cNvPr id="2" name="Rettangolo 1"/>
          <p:cNvSpPr/>
          <p:nvPr/>
        </p:nvSpPr>
        <p:spPr>
          <a:xfrm>
            <a:off x="534343" y="1070461"/>
            <a:ext cx="8075240" cy="5077460"/>
          </a:xfrm>
          <a:prstGeom prst="rect">
            <a:avLst/>
          </a:prstGeom>
        </p:spPr>
        <p:txBody>
          <a:bodyPr wrap="square">
            <a:spAutoFit/>
          </a:bodyPr>
          <a:lstStyle/>
          <a:p>
            <a:pPr marL="285750" indent="-285750">
              <a:lnSpc>
                <a:spcPct val="200000"/>
              </a:lnSpc>
              <a:buFont typeface="Arial" panose="020B0604020202020204" pitchFamily="34" charset="0"/>
              <a:buChar char="•"/>
            </a:pPr>
            <a:r>
              <a:rPr lang="it-IT" b="1" dirty="0">
                <a:sym typeface="+mn-ea"/>
              </a:rPr>
              <a:t>Commercial </a:t>
            </a:r>
            <a:r>
              <a:rPr lang="it-IT" b="1" dirty="0" err="1">
                <a:sym typeface="+mn-ea"/>
              </a:rPr>
              <a:t>availability</a:t>
            </a:r>
            <a:r>
              <a:rPr lang="it-IT" b="1" dirty="0">
                <a:sym typeface="+mn-ea"/>
              </a:rPr>
              <a:t> </a:t>
            </a:r>
            <a:r>
              <a:rPr lang="it-IT" dirty="0">
                <a:sym typeface="+mn-ea"/>
              </a:rPr>
              <a:t>of media, </a:t>
            </a:r>
            <a:r>
              <a:rPr lang="it-IT" dirty="0" err="1">
                <a:sym typeface="+mn-ea"/>
              </a:rPr>
              <a:t>factors</a:t>
            </a:r>
            <a:r>
              <a:rPr lang="it-IT" dirty="0">
                <a:sym typeface="+mn-ea"/>
              </a:rPr>
              <a:t>, etc.</a:t>
            </a:r>
            <a:endParaRPr lang="it-IT" dirty="0"/>
          </a:p>
          <a:p>
            <a:pPr marL="285750" indent="-285750">
              <a:lnSpc>
                <a:spcPct val="200000"/>
              </a:lnSpc>
              <a:buFont typeface="Arial" panose="020B0604020202020204" pitchFamily="34" charset="0"/>
              <a:buChar char="•"/>
            </a:pPr>
            <a:r>
              <a:rPr lang="it-IT" b="1" dirty="0" err="1">
                <a:sym typeface="+mn-ea"/>
              </a:rPr>
              <a:t>Documentation</a:t>
            </a:r>
            <a:r>
              <a:rPr lang="it-IT" b="1" dirty="0">
                <a:sym typeface="+mn-ea"/>
              </a:rPr>
              <a:t> </a:t>
            </a:r>
            <a:r>
              <a:rPr lang="it-IT" dirty="0">
                <a:sym typeface="+mn-ea"/>
              </a:rPr>
              <a:t>on </a:t>
            </a:r>
            <a:r>
              <a:rPr lang="it-IT" dirty="0" err="1">
                <a:sym typeface="+mn-ea"/>
              </a:rPr>
              <a:t>insulation</a:t>
            </a:r>
            <a:r>
              <a:rPr lang="it-IT" dirty="0">
                <a:sym typeface="+mn-ea"/>
              </a:rPr>
              <a:t>/</a:t>
            </a:r>
            <a:r>
              <a:rPr lang="it-IT" dirty="0" err="1">
                <a:sym typeface="+mn-ea"/>
              </a:rPr>
              <a:t>preservation</a:t>
            </a:r>
            <a:endParaRPr lang="it-IT" dirty="0"/>
          </a:p>
          <a:p>
            <a:pPr marL="285750" indent="-285750">
              <a:lnSpc>
                <a:spcPct val="200000"/>
              </a:lnSpc>
              <a:buFont typeface="Arial" panose="020B0604020202020204" pitchFamily="34" charset="0"/>
              <a:buChar char="•"/>
            </a:pPr>
            <a:r>
              <a:rPr lang="it-IT" dirty="0">
                <a:sym typeface="+mn-ea"/>
              </a:rPr>
              <a:t>Control of </a:t>
            </a:r>
            <a:r>
              <a:rPr lang="it-IT" b="1" dirty="0" err="1">
                <a:sym typeface="+mn-ea"/>
              </a:rPr>
              <a:t>environmental</a:t>
            </a:r>
            <a:r>
              <a:rPr lang="it-IT" b="1" dirty="0">
                <a:sym typeface="+mn-ea"/>
              </a:rPr>
              <a:t> </a:t>
            </a:r>
            <a:r>
              <a:rPr lang="it-IT" b="1" dirty="0" err="1">
                <a:sym typeface="+mn-ea"/>
              </a:rPr>
              <a:t>variables</a:t>
            </a:r>
            <a:r>
              <a:rPr lang="it-IT" b="1" dirty="0">
                <a:sym typeface="+mn-ea"/>
              </a:rPr>
              <a:t> </a:t>
            </a:r>
            <a:r>
              <a:rPr lang="it-IT" dirty="0">
                <a:sym typeface="+mn-ea"/>
              </a:rPr>
              <a:t>(T, PH...)</a:t>
            </a:r>
            <a:endParaRPr lang="it-IT" dirty="0"/>
          </a:p>
          <a:p>
            <a:pPr marL="285750" indent="-285750">
              <a:lnSpc>
                <a:spcPct val="200000"/>
              </a:lnSpc>
              <a:buFont typeface="Arial" panose="020B0604020202020204" pitchFamily="34" charset="0"/>
              <a:buChar char="•"/>
            </a:pPr>
            <a:endParaRPr lang="it-IT" dirty="0"/>
          </a:p>
          <a:p>
            <a:pPr marL="285750" indent="-285750">
              <a:lnSpc>
                <a:spcPct val="200000"/>
              </a:lnSpc>
              <a:buFont typeface="Arial" panose="020B0604020202020204" pitchFamily="34" charset="0"/>
              <a:buChar char="•"/>
            </a:pPr>
            <a:r>
              <a:rPr lang="it-IT" dirty="0">
                <a:solidFill>
                  <a:srgbClr val="00B0F0"/>
                </a:solidFill>
              </a:rPr>
              <a:t>Wide </a:t>
            </a:r>
            <a:r>
              <a:rPr lang="it-IT" dirty="0" err="1">
                <a:solidFill>
                  <a:srgbClr val="00B0F0"/>
                </a:solidFill>
              </a:rPr>
              <a:t>availability</a:t>
            </a:r>
            <a:r>
              <a:rPr lang="it-IT" dirty="0">
                <a:solidFill>
                  <a:srgbClr val="00B0F0"/>
                </a:solidFill>
              </a:rPr>
              <a:t> of </a:t>
            </a:r>
            <a:r>
              <a:rPr lang="it-IT" b="1" dirty="0" err="1">
                <a:solidFill>
                  <a:srgbClr val="00B0F0"/>
                </a:solidFill>
              </a:rPr>
              <a:t>cell</a:t>
            </a:r>
            <a:r>
              <a:rPr lang="it-IT" b="1" dirty="0">
                <a:solidFill>
                  <a:srgbClr val="00B0F0"/>
                </a:solidFill>
              </a:rPr>
              <a:t> </a:t>
            </a:r>
            <a:r>
              <a:rPr lang="it-IT" b="1" dirty="0" err="1">
                <a:solidFill>
                  <a:srgbClr val="00B0F0"/>
                </a:solidFill>
              </a:rPr>
              <a:t>types</a:t>
            </a:r>
          </a:p>
          <a:p>
            <a:pPr marL="285750" indent="-285750">
              <a:lnSpc>
                <a:spcPct val="200000"/>
              </a:lnSpc>
              <a:buFont typeface="Arial" panose="020B0604020202020204" pitchFamily="34" charset="0"/>
              <a:buChar char="•"/>
            </a:pPr>
            <a:endParaRPr lang="it-IT" dirty="0">
              <a:solidFill>
                <a:schemeClr val="accent6">
                  <a:lumMod val="75000"/>
                </a:schemeClr>
              </a:solidFill>
            </a:endParaRPr>
          </a:p>
          <a:p>
            <a:pPr marL="285750" indent="-285750">
              <a:lnSpc>
                <a:spcPct val="200000"/>
              </a:lnSpc>
              <a:buFont typeface="Arial" panose="020B0604020202020204" pitchFamily="34" charset="0"/>
              <a:buChar char="•"/>
            </a:pPr>
            <a:r>
              <a:rPr lang="it-IT" dirty="0" err="1">
                <a:solidFill>
                  <a:schemeClr val="accent6">
                    <a:lumMod val="50000"/>
                  </a:schemeClr>
                </a:solidFill>
              </a:rPr>
              <a:t>Simplicity</a:t>
            </a:r>
            <a:r>
              <a:rPr lang="it-IT" dirty="0">
                <a:solidFill>
                  <a:schemeClr val="accent6">
                    <a:lumMod val="50000"/>
                  </a:schemeClr>
                </a:solidFill>
              </a:rPr>
              <a:t> in </a:t>
            </a:r>
            <a:r>
              <a:rPr lang="it-IT" b="1" dirty="0" err="1">
                <a:solidFill>
                  <a:schemeClr val="accent6">
                    <a:lumMod val="50000"/>
                  </a:schemeClr>
                </a:solidFill>
              </a:rPr>
              <a:t>replicating</a:t>
            </a:r>
            <a:r>
              <a:rPr lang="it-IT" b="1" dirty="0">
                <a:solidFill>
                  <a:schemeClr val="accent6">
                    <a:lumMod val="50000"/>
                  </a:schemeClr>
                </a:solidFill>
              </a:rPr>
              <a:t> </a:t>
            </a:r>
            <a:r>
              <a:rPr lang="it-IT" b="1" dirty="0" err="1">
                <a:solidFill>
                  <a:schemeClr val="accent6">
                    <a:lumMod val="50000"/>
                  </a:schemeClr>
                </a:solidFill>
              </a:rPr>
              <a:t>experiments</a:t>
            </a:r>
            <a:endParaRPr lang="it-IT" b="1" dirty="0">
              <a:solidFill>
                <a:schemeClr val="accent6">
                  <a:lumMod val="50000"/>
                </a:schemeClr>
              </a:solidFill>
            </a:endParaRPr>
          </a:p>
          <a:p>
            <a:pPr marL="285750" indent="-285750">
              <a:lnSpc>
                <a:spcPct val="200000"/>
              </a:lnSpc>
              <a:buFont typeface="Arial" panose="020B0604020202020204" pitchFamily="34" charset="0"/>
              <a:buChar char="•"/>
            </a:pPr>
            <a:r>
              <a:rPr lang="it-IT" dirty="0" err="1">
                <a:solidFill>
                  <a:schemeClr val="accent6">
                    <a:lumMod val="50000"/>
                  </a:schemeClr>
                </a:solidFill>
              </a:rPr>
              <a:t>Possibility</a:t>
            </a:r>
            <a:r>
              <a:rPr lang="it-IT" dirty="0">
                <a:solidFill>
                  <a:schemeClr val="accent6">
                    <a:lumMod val="50000"/>
                  </a:schemeClr>
                </a:solidFill>
              </a:rPr>
              <a:t> of </a:t>
            </a:r>
            <a:r>
              <a:rPr lang="it-IT" b="1" dirty="0" err="1">
                <a:solidFill>
                  <a:schemeClr val="accent6">
                    <a:lumMod val="50000"/>
                  </a:schemeClr>
                </a:solidFill>
              </a:rPr>
              <a:t>sizing</a:t>
            </a:r>
            <a:r>
              <a:rPr lang="it-IT" b="1" dirty="0">
                <a:solidFill>
                  <a:schemeClr val="accent6">
                    <a:lumMod val="50000"/>
                  </a:schemeClr>
                </a:solidFill>
              </a:rPr>
              <a:t> </a:t>
            </a:r>
            <a:r>
              <a:rPr lang="it-IT" b="1" dirty="0" err="1">
                <a:solidFill>
                  <a:schemeClr val="accent6">
                    <a:lumMod val="50000"/>
                  </a:schemeClr>
                </a:solidFill>
              </a:rPr>
              <a:t>experiments</a:t>
            </a:r>
            <a:r>
              <a:rPr lang="it-IT" b="1" dirty="0">
                <a:solidFill>
                  <a:schemeClr val="accent6">
                    <a:lumMod val="50000"/>
                  </a:schemeClr>
                </a:solidFill>
              </a:rPr>
              <a:t> </a:t>
            </a:r>
            <a:r>
              <a:rPr lang="it-IT" dirty="0">
                <a:solidFill>
                  <a:schemeClr val="accent6">
                    <a:lumMod val="50000"/>
                  </a:schemeClr>
                </a:solidFill>
              </a:rPr>
              <a:t>with </a:t>
            </a:r>
            <a:r>
              <a:rPr lang="it-IT" dirty="0" err="1">
                <a:solidFill>
                  <a:schemeClr val="accent6">
                    <a:lumMod val="50000"/>
                  </a:schemeClr>
                </a:solidFill>
              </a:rPr>
              <a:t>biotechnological</a:t>
            </a:r>
            <a:r>
              <a:rPr lang="it-IT" dirty="0">
                <a:solidFill>
                  <a:schemeClr val="accent6">
                    <a:lumMod val="50000"/>
                  </a:schemeClr>
                </a:solidFill>
              </a:rPr>
              <a:t> </a:t>
            </a:r>
            <a:r>
              <a:rPr lang="it-IT" dirty="0" err="1">
                <a:solidFill>
                  <a:schemeClr val="accent6">
                    <a:lumMod val="50000"/>
                  </a:schemeClr>
                </a:solidFill>
              </a:rPr>
              <a:t>purposes</a:t>
            </a:r>
            <a:endParaRPr lang="it-IT" dirty="0">
              <a:solidFill>
                <a:schemeClr val="accent6">
                  <a:lumMod val="50000"/>
                </a:schemeClr>
              </a:solidFill>
            </a:endParaRPr>
          </a:p>
          <a:p>
            <a:pPr marL="285750" indent="-285750">
              <a:lnSpc>
                <a:spcPct val="200000"/>
              </a:lnSpc>
              <a:buFont typeface="Arial" panose="020B0604020202020204" pitchFamily="34" charset="0"/>
              <a:buChar char="•"/>
            </a:pPr>
            <a:r>
              <a:rPr lang="it-IT" dirty="0" err="1">
                <a:solidFill>
                  <a:schemeClr val="accent6">
                    <a:lumMod val="50000"/>
                  </a:schemeClr>
                </a:solidFill>
              </a:rPr>
              <a:t>Reduction</a:t>
            </a:r>
            <a:r>
              <a:rPr lang="it-IT" dirty="0">
                <a:solidFill>
                  <a:schemeClr val="accent6">
                    <a:lumMod val="50000"/>
                  </a:schemeClr>
                </a:solidFill>
              </a:rPr>
              <a:t> in the </a:t>
            </a:r>
            <a:r>
              <a:rPr lang="it-IT" b="1" dirty="0" err="1">
                <a:solidFill>
                  <a:schemeClr val="accent6">
                    <a:lumMod val="50000"/>
                  </a:schemeClr>
                </a:solidFill>
              </a:rPr>
              <a:t>number</a:t>
            </a:r>
            <a:r>
              <a:rPr lang="it-IT" b="1" dirty="0">
                <a:solidFill>
                  <a:schemeClr val="accent6">
                    <a:lumMod val="50000"/>
                  </a:schemeClr>
                </a:solidFill>
              </a:rPr>
              <a:t> of </a:t>
            </a:r>
            <a:r>
              <a:rPr lang="it-IT" b="1" dirty="0" err="1">
                <a:solidFill>
                  <a:schemeClr val="accent6">
                    <a:lumMod val="50000"/>
                  </a:schemeClr>
                </a:solidFill>
              </a:rPr>
              <a:t>animals</a:t>
            </a:r>
            <a:r>
              <a:rPr lang="it-IT" b="1" dirty="0">
                <a:solidFill>
                  <a:schemeClr val="accent6">
                    <a:lumMod val="50000"/>
                  </a:schemeClr>
                </a:solidFill>
              </a:rPr>
              <a:t> </a:t>
            </a:r>
            <a:r>
              <a:rPr lang="it-IT" b="1" dirty="0" err="1">
                <a:solidFill>
                  <a:schemeClr val="accent6">
                    <a:lumMod val="50000"/>
                  </a:schemeClr>
                </a:solidFill>
              </a:rPr>
              <a:t>killed</a:t>
            </a:r>
          </a:p>
        </p:txBody>
      </p:sp>
      <p:sp>
        <p:nvSpPr>
          <p:cNvPr id="5" name="Rettangolo 4"/>
          <p:cNvSpPr/>
          <p:nvPr/>
        </p:nvSpPr>
        <p:spPr>
          <a:xfrm>
            <a:off x="2277368" y="301149"/>
            <a:ext cx="4253087" cy="461665"/>
          </a:xfrm>
          <a:prstGeom prst="rect">
            <a:avLst/>
          </a:prstGeom>
        </p:spPr>
        <p:txBody>
          <a:bodyPr wrap="none">
            <a:spAutoFit/>
          </a:bodyPr>
          <a:lstStyle/>
          <a:p>
            <a:r>
              <a:rPr lang="it-IT" sz="2400" b="1" dirty="0" err="1"/>
              <a:t>Advantages</a:t>
            </a:r>
            <a:r>
              <a:rPr lang="it-IT" sz="2400" b="1" dirty="0"/>
              <a:t>  in </a:t>
            </a:r>
            <a:r>
              <a:rPr lang="it-IT" sz="2400" b="1" dirty="0" err="1"/>
              <a:t>cell</a:t>
            </a:r>
            <a:r>
              <a:rPr lang="it-IT" sz="2400" b="1" dirty="0"/>
              <a:t> </a:t>
            </a:r>
            <a:r>
              <a:rPr lang="it-IT" sz="2400" b="1" dirty="0" err="1"/>
              <a:t>cultures</a:t>
            </a:r>
            <a:endParaRPr lang="it-IT" sz="2400" b="1" dirty="0"/>
          </a:p>
        </p:txBody>
      </p:sp>
      <p:cxnSp>
        <p:nvCxnSpPr>
          <p:cNvPr id="3" name="Straight Connector 2"/>
          <p:cNvCxnSpPr/>
          <p:nvPr/>
        </p:nvCxnSpPr>
        <p:spPr>
          <a:xfrm flipV="1">
            <a:off x="1374140" y="3087370"/>
            <a:ext cx="5990590" cy="31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374140" y="4195445"/>
            <a:ext cx="5990590" cy="3111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48E2E6-009E-4A53-B128-B414F04C21B3}" type="slidenum">
              <a:rPr lang="it-IT" altLang="it-IT" sz="1200">
                <a:solidFill>
                  <a:srgbClr val="898989"/>
                </a:solidFill>
              </a:rPr>
              <a:t>14</a:t>
            </a:fld>
            <a:endParaRPr lang="it-IT" altLang="it-IT" sz="1200">
              <a:solidFill>
                <a:srgbClr val="898989"/>
              </a:solidFill>
            </a:endParaRPr>
          </a:p>
        </p:txBody>
      </p:sp>
      <p:sp>
        <p:nvSpPr>
          <p:cNvPr id="5" name="Rettangolo 4"/>
          <p:cNvSpPr/>
          <p:nvPr/>
        </p:nvSpPr>
        <p:spPr>
          <a:xfrm>
            <a:off x="2051720" y="665787"/>
            <a:ext cx="4681090" cy="461665"/>
          </a:xfrm>
          <a:prstGeom prst="rect">
            <a:avLst/>
          </a:prstGeom>
        </p:spPr>
        <p:txBody>
          <a:bodyPr wrap="none">
            <a:spAutoFit/>
          </a:bodyPr>
          <a:lstStyle/>
          <a:p>
            <a:r>
              <a:rPr lang="it-IT" sz="2400" b="1" dirty="0" err="1"/>
              <a:t>Disadvantages</a:t>
            </a:r>
            <a:r>
              <a:rPr lang="it-IT" sz="2400" b="1" dirty="0"/>
              <a:t>  in </a:t>
            </a:r>
            <a:r>
              <a:rPr lang="it-IT" sz="2400" b="1" dirty="0" err="1"/>
              <a:t>cell</a:t>
            </a:r>
            <a:r>
              <a:rPr lang="it-IT" sz="2400" b="1" dirty="0"/>
              <a:t> </a:t>
            </a:r>
            <a:r>
              <a:rPr lang="it-IT" sz="2400" b="1" dirty="0" err="1"/>
              <a:t>cultures</a:t>
            </a:r>
            <a:endParaRPr lang="it-IT" sz="2400" b="1" dirty="0"/>
          </a:p>
        </p:txBody>
      </p:sp>
      <p:sp>
        <p:nvSpPr>
          <p:cNvPr id="2" name="Rettangolo 1"/>
          <p:cNvSpPr/>
          <p:nvPr/>
        </p:nvSpPr>
        <p:spPr>
          <a:xfrm>
            <a:off x="943660" y="1859617"/>
            <a:ext cx="7488832" cy="3138170"/>
          </a:xfrm>
          <a:prstGeom prst="rect">
            <a:avLst/>
          </a:prstGeom>
        </p:spPr>
        <p:txBody>
          <a:bodyPr wrap="square">
            <a:spAutoFit/>
          </a:bodyPr>
          <a:lstStyle/>
          <a:p>
            <a:pPr marL="285750" indent="-285750">
              <a:buFont typeface="Arial" panose="020B0604020202020204" pitchFamily="34" charset="0"/>
              <a:buChar char="•"/>
            </a:pPr>
            <a:r>
              <a:rPr lang="it-IT" b="1" dirty="0">
                <a:solidFill>
                  <a:srgbClr val="FF0000"/>
                </a:solidFill>
                <a:sym typeface="+mn-ea"/>
              </a:rPr>
              <a:t>Cost</a:t>
            </a:r>
            <a:r>
              <a:rPr lang="it-IT" dirty="0">
                <a:sym typeface="+mn-ea"/>
              </a:rPr>
              <a:t> of </a:t>
            </a:r>
            <a:r>
              <a:rPr lang="it-IT" dirty="0" err="1">
                <a:sym typeface="+mn-ea"/>
              </a:rPr>
              <a:t>materials</a:t>
            </a:r>
            <a:r>
              <a:rPr lang="it-IT" dirty="0">
                <a:sym typeface="+mn-ea"/>
              </a:rPr>
              <a:t> </a:t>
            </a:r>
            <a:r>
              <a:rPr lang="it-IT" dirty="0" err="1">
                <a:sym typeface="+mn-ea"/>
              </a:rPr>
              <a:t>required</a:t>
            </a:r>
            <a:r>
              <a:rPr lang="it-IT" dirty="0">
                <a:sym typeface="+mn-ea"/>
              </a:rPr>
              <a:t> (</a:t>
            </a:r>
            <a:r>
              <a:rPr lang="it-IT" dirty="0" err="1">
                <a:sym typeface="+mn-ea"/>
              </a:rPr>
              <a:t>eg</a:t>
            </a:r>
            <a:r>
              <a:rPr lang="it-IT" dirty="0">
                <a:sym typeface="+mn-ea"/>
              </a:rPr>
              <a:t>, </a:t>
            </a:r>
            <a:r>
              <a:rPr lang="it-IT" dirty="0" err="1">
                <a:sym typeface="+mn-ea"/>
              </a:rPr>
              <a:t>serum</a:t>
            </a:r>
            <a:r>
              <a:rPr lang="it-IT" dirty="0">
                <a:sym typeface="+mn-ea"/>
              </a:rPr>
              <a:t>, </a:t>
            </a:r>
            <a:r>
              <a:rPr lang="it-IT" dirty="0" err="1">
                <a:sym typeface="+mn-ea"/>
              </a:rPr>
              <a:t>growth</a:t>
            </a:r>
            <a:r>
              <a:rPr lang="it-IT" dirty="0">
                <a:sym typeface="+mn-ea"/>
              </a:rPr>
              <a:t> </a:t>
            </a:r>
            <a:r>
              <a:rPr lang="it-IT" dirty="0" err="1">
                <a:sym typeface="+mn-ea"/>
              </a:rPr>
              <a:t>factors</a:t>
            </a:r>
            <a:r>
              <a:rPr lang="it-IT" dirty="0">
                <a:sym typeface="+mn-ea"/>
              </a:rPr>
              <a:t>...)</a:t>
            </a:r>
          </a:p>
          <a:p>
            <a:pPr marL="285750" indent="-285750">
              <a:buFont typeface="Arial" panose="020B0604020202020204" pitchFamily="34" charset="0"/>
              <a:buChar char="•"/>
            </a:pPr>
            <a:endParaRPr lang="it-IT" dirty="0">
              <a:sym typeface="+mn-ea"/>
            </a:endParaRPr>
          </a:p>
          <a:p>
            <a:pPr marL="285750" indent="-285750">
              <a:buFont typeface="Arial" panose="020B0604020202020204" pitchFamily="34" charset="0"/>
              <a:buChar char="•"/>
            </a:pPr>
            <a:endParaRPr lang="it-IT" dirty="0" err="1"/>
          </a:p>
          <a:p>
            <a:pPr marL="285750" indent="-285750">
              <a:buFont typeface="Arial" panose="020B0604020202020204" pitchFamily="34" charset="0"/>
              <a:buChar char="•"/>
            </a:pPr>
            <a:endParaRPr lang="it-IT" dirty="0" err="1"/>
          </a:p>
          <a:p>
            <a:pPr marL="285750" indent="-285750">
              <a:buFont typeface="Arial" panose="020B0604020202020204" pitchFamily="34" charset="0"/>
              <a:buChar char="•"/>
            </a:pPr>
            <a:r>
              <a:rPr lang="it-IT" dirty="0" err="1"/>
              <a:t>Very</a:t>
            </a:r>
            <a:r>
              <a:rPr lang="it-IT" dirty="0"/>
              <a:t> </a:t>
            </a:r>
            <a:r>
              <a:rPr lang="it-IT" dirty="0" err="1"/>
              <a:t>specialized</a:t>
            </a:r>
            <a:r>
              <a:rPr lang="it-IT" dirty="0"/>
              <a:t> and </a:t>
            </a:r>
            <a:r>
              <a:rPr lang="it-IT" b="1" dirty="0" err="1">
                <a:solidFill>
                  <a:srgbClr val="FF0000"/>
                </a:solidFill>
              </a:rPr>
              <a:t>laborious</a:t>
            </a:r>
            <a:r>
              <a:rPr lang="it-IT" b="1" dirty="0">
                <a:solidFill>
                  <a:srgbClr val="FF0000"/>
                </a:solidFill>
              </a:rPr>
              <a:t> </a:t>
            </a:r>
            <a:r>
              <a:rPr lang="it-IT" b="1" dirty="0" err="1">
                <a:solidFill>
                  <a:srgbClr val="FF0000"/>
                </a:solidFill>
              </a:rPr>
              <a:t>methods</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b="1" dirty="0" err="1">
                <a:solidFill>
                  <a:srgbClr val="FF0000"/>
                </a:solidFill>
              </a:rPr>
              <a:t>Simplified</a:t>
            </a:r>
            <a:r>
              <a:rPr lang="it-IT" b="1" dirty="0">
                <a:solidFill>
                  <a:srgbClr val="FF0000"/>
                </a:solidFill>
              </a:rPr>
              <a:t> systems</a:t>
            </a:r>
            <a:r>
              <a:rPr lang="it-IT" dirty="0"/>
              <a:t> </a:t>
            </a:r>
            <a:r>
              <a:rPr lang="it-IT" dirty="0" err="1"/>
              <a:t>compared</a:t>
            </a:r>
            <a:r>
              <a:rPr lang="it-IT" dirty="0"/>
              <a:t> to an </a:t>
            </a:r>
            <a:r>
              <a:rPr lang="it-IT" dirty="0" err="1"/>
              <a:t>integrated</a:t>
            </a:r>
            <a:r>
              <a:rPr lang="it-IT" dirty="0"/>
              <a:t> body</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Difficulty</a:t>
            </a:r>
            <a:r>
              <a:rPr lang="it-IT" dirty="0"/>
              <a:t> in </a:t>
            </a:r>
            <a:r>
              <a:rPr lang="it-IT" dirty="0" err="1"/>
              <a:t>correlating</a:t>
            </a:r>
            <a:r>
              <a:rPr lang="it-IT" dirty="0"/>
              <a:t> </a:t>
            </a:r>
            <a:r>
              <a:rPr lang="it-IT" b="1" i="1" u="sng" dirty="0">
                <a:solidFill>
                  <a:srgbClr val="FF0000"/>
                </a:solidFill>
              </a:rPr>
              <a:t>in vitro </a:t>
            </a:r>
            <a:r>
              <a:rPr lang="it-IT" dirty="0" err="1"/>
              <a:t>concentrations</a:t>
            </a:r>
            <a:r>
              <a:rPr lang="it-IT" dirty="0"/>
              <a:t> with </a:t>
            </a:r>
            <a:r>
              <a:rPr lang="it-IT" dirty="0" err="1"/>
              <a:t>those</a:t>
            </a:r>
            <a:r>
              <a:rPr lang="it-IT" dirty="0"/>
              <a:t> </a:t>
            </a:r>
            <a:r>
              <a:rPr lang="it-IT" b="1" i="1" u="sng" dirty="0">
                <a:solidFill>
                  <a:srgbClr val="FF0000"/>
                </a:solidFill>
              </a:rPr>
              <a:t>in vivo</a:t>
            </a:r>
          </a:p>
        </p:txBody>
      </p:sp>
      <p:cxnSp>
        <p:nvCxnSpPr>
          <p:cNvPr id="3" name="Straight Connector 2"/>
          <p:cNvCxnSpPr/>
          <p:nvPr/>
        </p:nvCxnSpPr>
        <p:spPr>
          <a:xfrm flipV="1">
            <a:off x="1466850" y="2670810"/>
            <a:ext cx="5990590" cy="31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576705" y="3704590"/>
            <a:ext cx="5990590" cy="3111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251520" y="116632"/>
            <a:ext cx="8229600" cy="1143000"/>
          </a:xfrm>
        </p:spPr>
        <p:txBody>
          <a:bodyPr/>
          <a:lstStyle/>
          <a:p>
            <a:pPr eaLnBrk="1" hangingPunct="1"/>
            <a:r>
              <a:rPr lang="it-IT" altLang="it-IT" sz="3200" b="1" dirty="0">
                <a:latin typeface="Arial Narrow" panose="020B0606020202030204" pitchFamily="34" charset="0"/>
              </a:rPr>
              <a:t>Tipi di colture cellulari</a:t>
            </a:r>
          </a:p>
        </p:txBody>
      </p:sp>
      <p:sp>
        <p:nvSpPr>
          <p:cNvPr id="25603" name="Rectangle 5"/>
          <p:cNvSpPr>
            <a:spLocks noGrp="1" noChangeArrowheads="1"/>
          </p:cNvSpPr>
          <p:nvPr>
            <p:ph type="body" idx="1"/>
          </p:nvPr>
        </p:nvSpPr>
        <p:spPr>
          <a:xfrm>
            <a:off x="457200" y="1484784"/>
            <a:ext cx="8229600" cy="4488904"/>
          </a:xfrm>
        </p:spPr>
        <p:txBody>
          <a:bodyPr/>
          <a:lstStyle/>
          <a:p>
            <a:pPr algn="just" eaLnBrk="1" hangingPunct="1">
              <a:spcAft>
                <a:spcPct val="50000"/>
              </a:spcAft>
              <a:defRPr/>
            </a:pPr>
            <a:r>
              <a:rPr lang="it-IT" sz="2000" b="1" dirty="0">
                <a:latin typeface="Arial Narrow" panose="020B0606020202030204" pitchFamily="34" charset="0"/>
                <a:sym typeface="+mn-ea"/>
              </a:rPr>
              <a:t>Colture in </a:t>
            </a:r>
            <a:r>
              <a:rPr lang="it-IT" sz="2000" b="1" dirty="0">
                <a:solidFill>
                  <a:schemeClr val="tx2"/>
                </a:solidFill>
                <a:latin typeface="Arial Narrow" panose="020B0606020202030204" pitchFamily="34" charset="0"/>
                <a:sym typeface="+mn-ea"/>
              </a:rPr>
              <a:t>monostrato/ </a:t>
            </a:r>
            <a:r>
              <a:rPr lang="it-IT" sz="2000" b="1" dirty="0">
                <a:solidFill>
                  <a:srgbClr val="FF0000"/>
                </a:solidFill>
                <a:latin typeface="Arial Narrow" panose="020B0606020202030204" pitchFamily="34" charset="0"/>
                <a:sym typeface="+mn-ea"/>
              </a:rPr>
              <a:t>in sospensione</a:t>
            </a:r>
            <a:r>
              <a:rPr lang="it-IT" sz="2000" dirty="0">
                <a:solidFill>
                  <a:schemeClr val="tx2"/>
                </a:solidFill>
                <a:latin typeface="Arial Narrow" panose="020B0606020202030204" pitchFamily="34" charset="0"/>
                <a:sym typeface="+mn-ea"/>
              </a:rPr>
              <a:t>: </a:t>
            </a:r>
            <a:r>
              <a:rPr lang="it-IT" sz="2000" dirty="0">
                <a:latin typeface="Arial Narrow" panose="020B0606020202030204" pitchFamily="34" charset="0"/>
                <a:sym typeface="+mn-ea"/>
              </a:rPr>
              <a:t>le cellule tendono ad aderire alla superficie del recipiente di coltura; moltiplicandosi formano un monostrato, in quanto risentono dell’inibizione da contatto. Cellule trasformate possono formare </a:t>
            </a:r>
            <a:r>
              <a:rPr lang="it-IT" sz="2000" dirty="0" err="1">
                <a:latin typeface="Arial Narrow" panose="020B0606020202030204" pitchFamily="34" charset="0"/>
                <a:sym typeface="+mn-ea"/>
              </a:rPr>
              <a:t>pluristrati</a:t>
            </a:r>
            <a:r>
              <a:rPr lang="it-IT" sz="2000" dirty="0">
                <a:latin typeface="Arial Narrow" panose="020B0606020202030204" pitchFamily="34" charset="0"/>
                <a:sym typeface="+mn-ea"/>
              </a:rPr>
              <a:t>. </a:t>
            </a:r>
          </a:p>
          <a:p>
            <a:pPr algn="just" eaLnBrk="1" hangingPunct="1">
              <a:spcAft>
                <a:spcPct val="50000"/>
              </a:spcAft>
              <a:defRPr/>
            </a:pPr>
            <a:endParaRPr lang="it-IT" sz="2000" b="1" dirty="0">
              <a:latin typeface="Arial Narrow" panose="020B0606020202030204" pitchFamily="34" charset="0"/>
              <a:sym typeface="+mn-ea"/>
            </a:endParaRPr>
          </a:p>
          <a:p>
            <a:pPr algn="just" eaLnBrk="1" hangingPunct="1">
              <a:spcAft>
                <a:spcPct val="50000"/>
              </a:spcAft>
              <a:defRPr/>
            </a:pPr>
            <a:r>
              <a:rPr lang="it-IT" sz="2000" b="1" dirty="0">
                <a:latin typeface="Arial Narrow" panose="020B0606020202030204" pitchFamily="34" charset="0"/>
              </a:rPr>
              <a:t>Colture</a:t>
            </a:r>
            <a:r>
              <a:rPr lang="it-IT" sz="2000" b="1" dirty="0">
                <a:solidFill>
                  <a:schemeClr val="tx2"/>
                </a:solidFill>
                <a:latin typeface="Arial Narrow" panose="020B0606020202030204" pitchFamily="34" charset="0"/>
              </a:rPr>
              <a:t> a breve/</a:t>
            </a:r>
            <a:r>
              <a:rPr lang="it-IT" sz="2000" b="1" dirty="0">
                <a:solidFill>
                  <a:srgbClr val="FF0000"/>
                </a:solidFill>
                <a:latin typeface="Arial Narrow" panose="020B0606020202030204" pitchFamily="34" charset="0"/>
              </a:rPr>
              <a:t>lungo termine</a:t>
            </a:r>
            <a:r>
              <a:rPr lang="it-IT" sz="2000" b="1" dirty="0">
                <a:latin typeface="Arial Narrow" panose="020B0606020202030204" pitchFamily="34" charset="0"/>
              </a:rPr>
              <a:t>:</a:t>
            </a:r>
            <a:r>
              <a:rPr lang="it-IT" sz="2000" dirty="0">
                <a:latin typeface="Arial Narrow" panose="020B0606020202030204" pitchFamily="34" charset="0"/>
              </a:rPr>
              <a:t> nel primo caso il numero di cicli cui vanno incontro le cellule è ridotto; in colture a lungo termine le cellule si dividono molte volte, o addirittura illimitatamente (</a:t>
            </a:r>
            <a:r>
              <a:rPr lang="it-IT" sz="2000" b="1" dirty="0">
                <a:solidFill>
                  <a:srgbClr val="FF6600"/>
                </a:solidFill>
                <a:latin typeface="Arial Narrow" panose="020B0606020202030204" pitchFamily="34" charset="0"/>
              </a:rPr>
              <a:t>linee cellulari stabilizzate</a:t>
            </a:r>
            <a:r>
              <a:rPr lang="it-IT" sz="2000" dirty="0">
                <a:latin typeface="Arial Narrow" panose="020B0606020202030204" pitchFamily="34" charset="0"/>
              </a:rPr>
              <a:t>)</a:t>
            </a:r>
          </a:p>
          <a:p>
            <a:pPr algn="just" eaLnBrk="1" hangingPunct="1">
              <a:spcAft>
                <a:spcPct val="50000"/>
              </a:spcAft>
              <a:defRPr/>
            </a:pPr>
            <a:endParaRPr lang="it-IT" sz="2000" dirty="0">
              <a:latin typeface="Arial Narrow" panose="020B0606020202030204" pitchFamily="34" charset="0"/>
            </a:endParaRPr>
          </a:p>
          <a:p>
            <a:pPr algn="just" eaLnBrk="1" hangingPunct="1">
              <a:spcAft>
                <a:spcPct val="50000"/>
              </a:spcAft>
              <a:defRPr/>
            </a:pPr>
            <a:r>
              <a:rPr lang="it-IT" sz="2000" b="1" dirty="0">
                <a:solidFill>
                  <a:schemeClr val="tx2"/>
                </a:solidFill>
                <a:latin typeface="Arial Narrow" panose="020B0606020202030204" pitchFamily="34" charset="0"/>
              </a:rPr>
              <a:t>Colture clonali:</a:t>
            </a:r>
            <a:r>
              <a:rPr lang="it-IT" sz="2000" dirty="0">
                <a:solidFill>
                  <a:schemeClr val="tx2"/>
                </a:solidFill>
                <a:latin typeface="Arial Narrow" panose="020B0606020202030204" pitchFamily="34" charset="0"/>
              </a:rPr>
              <a:t> </a:t>
            </a:r>
            <a:r>
              <a:rPr lang="it-IT" sz="2000" dirty="0">
                <a:latin typeface="Arial Narrow" panose="020B0606020202030204" pitchFamily="34" charset="0"/>
              </a:rPr>
              <a:t>le cellule vengono diluite prima della “semina” in modo da avere ogni cellula separata, che prolifera formando una singola colonia (</a:t>
            </a:r>
            <a:r>
              <a:rPr lang="it-IT" sz="2000" b="1" i="1" dirty="0">
                <a:latin typeface="Arial Narrow" panose="020B0606020202030204" pitchFamily="34" charset="0"/>
              </a:rPr>
              <a:t>clone</a:t>
            </a:r>
            <a:r>
              <a:rPr lang="it-IT" sz="2000" dirty="0">
                <a:latin typeface="Arial Narrow" panose="020B0606020202030204" pitchFamily="34" charset="0"/>
              </a:rPr>
              <a:t>).</a:t>
            </a:r>
          </a:p>
          <a:p>
            <a:pPr eaLnBrk="1" hangingPunct="1">
              <a:spcAft>
                <a:spcPct val="50000"/>
              </a:spcAft>
              <a:defRPr/>
            </a:pPr>
            <a:endParaRPr lang="it-IT" sz="2000" dirty="0">
              <a:latin typeface="Arial Narrow" panose="020B0606020202030204" pitchFamily="34" charset="0"/>
            </a:endParaRPr>
          </a:p>
        </p:txBody>
      </p:sp>
      <p:sp>
        <p:nvSpPr>
          <p:cNvPr id="18436"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7AE0E3-4D3D-42C1-B231-14CE09C9841E}" type="slidenum">
              <a:rPr lang="it-IT" altLang="it-IT" sz="1200">
                <a:solidFill>
                  <a:srgbClr val="898989"/>
                </a:solidFill>
              </a:rPr>
              <a:t>15</a:t>
            </a:fld>
            <a:endParaRPr lang="it-IT" altLang="it-IT"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251520" y="116632"/>
            <a:ext cx="8229600" cy="1143000"/>
          </a:xfrm>
        </p:spPr>
        <p:txBody>
          <a:bodyPr/>
          <a:lstStyle/>
          <a:p>
            <a:pPr eaLnBrk="1" hangingPunct="1"/>
            <a:r>
              <a:rPr lang="it-IT" altLang="it-IT" sz="3200" b="1" dirty="0">
                <a:latin typeface="Arial Narrow" panose="020B0606020202030204" pitchFamily="34" charset="0"/>
              </a:rPr>
              <a:t>Tipi di colture cellulari</a:t>
            </a:r>
          </a:p>
        </p:txBody>
      </p:sp>
      <p:sp>
        <p:nvSpPr>
          <p:cNvPr id="25603" name="Rectangle 5"/>
          <p:cNvSpPr>
            <a:spLocks noGrp="1" noChangeArrowheads="1"/>
          </p:cNvSpPr>
          <p:nvPr>
            <p:ph type="body" idx="1"/>
          </p:nvPr>
        </p:nvSpPr>
        <p:spPr>
          <a:xfrm>
            <a:off x="474812" y="1326713"/>
            <a:ext cx="7783016" cy="4488904"/>
          </a:xfrm>
        </p:spPr>
        <p:txBody>
          <a:bodyPr/>
          <a:lstStyle/>
          <a:p>
            <a:pPr algn="just" eaLnBrk="1" hangingPunct="1">
              <a:spcAft>
                <a:spcPct val="50000"/>
              </a:spcAft>
              <a:defRPr/>
            </a:pPr>
            <a:r>
              <a:rPr lang="it-IT" sz="2000" b="1" dirty="0">
                <a:latin typeface="Arial Narrow" panose="020B0606020202030204" pitchFamily="34" charset="0"/>
                <a:sym typeface="+mn-ea"/>
              </a:rPr>
              <a:t>Colture in </a:t>
            </a:r>
            <a:r>
              <a:rPr lang="it-IT" sz="2000" b="1" dirty="0">
                <a:solidFill>
                  <a:schemeClr val="tx2"/>
                </a:solidFill>
                <a:latin typeface="Arial Narrow" panose="020B0606020202030204" pitchFamily="34" charset="0"/>
                <a:sym typeface="+mn-ea"/>
              </a:rPr>
              <a:t>monostrato/ </a:t>
            </a:r>
            <a:r>
              <a:rPr lang="it-IT" sz="2000" b="1" dirty="0">
                <a:solidFill>
                  <a:srgbClr val="FF0000"/>
                </a:solidFill>
                <a:latin typeface="Arial Narrow" panose="020B0606020202030204" pitchFamily="34" charset="0"/>
                <a:sym typeface="+mn-ea"/>
              </a:rPr>
              <a:t>in sospensione</a:t>
            </a:r>
            <a:r>
              <a:rPr lang="it-IT" sz="2000" dirty="0">
                <a:solidFill>
                  <a:schemeClr val="tx2"/>
                </a:solidFill>
                <a:latin typeface="Arial Narrow" panose="020B0606020202030204" pitchFamily="34" charset="0"/>
                <a:sym typeface="+mn-ea"/>
              </a:rPr>
              <a:t>: </a:t>
            </a:r>
            <a:r>
              <a:rPr lang="it-IT" sz="2000" dirty="0">
                <a:latin typeface="Arial Narrow" panose="020B0606020202030204" pitchFamily="34" charset="0"/>
                <a:sym typeface="+mn-ea"/>
              </a:rPr>
              <a:t>le cellule tendono ad aderire alla superficie del recipiente di coltura; moltiplicandosi formano un monostrato, in quanto risentono dell’inibizione da contatto. Cellule trasformate possono formare </a:t>
            </a:r>
            <a:r>
              <a:rPr lang="it-IT" sz="2000" dirty="0" err="1">
                <a:latin typeface="Arial Narrow" panose="020B0606020202030204" pitchFamily="34" charset="0"/>
                <a:sym typeface="+mn-ea"/>
              </a:rPr>
              <a:t>pluristrati</a:t>
            </a:r>
            <a:r>
              <a:rPr lang="it-IT" sz="2000" dirty="0">
                <a:latin typeface="Arial Narrow" panose="020B0606020202030204" pitchFamily="34" charset="0"/>
                <a:sym typeface="+mn-ea"/>
              </a:rPr>
              <a:t>. </a:t>
            </a:r>
          </a:p>
          <a:p>
            <a:pPr algn="just" eaLnBrk="1" hangingPunct="1">
              <a:spcAft>
                <a:spcPct val="50000"/>
              </a:spcAft>
              <a:defRPr/>
            </a:pPr>
            <a:endParaRPr lang="it-IT" sz="2000" b="1" dirty="0">
              <a:latin typeface="Arial Narrow" panose="020B0606020202030204" pitchFamily="34" charset="0"/>
              <a:sym typeface="+mn-ea"/>
            </a:endParaRPr>
          </a:p>
          <a:p>
            <a:pPr algn="just" eaLnBrk="1" hangingPunct="1">
              <a:spcAft>
                <a:spcPct val="50000"/>
              </a:spcAft>
              <a:defRPr/>
            </a:pPr>
            <a:r>
              <a:rPr lang="it-IT" sz="2000" b="1" dirty="0">
                <a:solidFill>
                  <a:schemeClr val="bg1">
                    <a:lumMod val="75000"/>
                  </a:schemeClr>
                </a:solidFill>
                <a:latin typeface="Arial Narrow" panose="020B0606020202030204" pitchFamily="34" charset="0"/>
              </a:rPr>
              <a:t>Colture a breve/lungo termine:</a:t>
            </a:r>
            <a:r>
              <a:rPr lang="it-IT" sz="2000" dirty="0">
                <a:solidFill>
                  <a:schemeClr val="bg1">
                    <a:lumMod val="75000"/>
                  </a:schemeClr>
                </a:solidFill>
                <a:latin typeface="Arial Narrow" panose="020B0606020202030204" pitchFamily="34" charset="0"/>
              </a:rPr>
              <a:t> nel primo caso il numero di cicli cui vanno incontro le cellule è ridotto; in colture a lungo termine le cellule si dividono molte volte, o addirittura illimitatamente (</a:t>
            </a:r>
            <a:r>
              <a:rPr lang="it-IT" sz="2000" b="1" dirty="0">
                <a:solidFill>
                  <a:schemeClr val="bg1">
                    <a:lumMod val="75000"/>
                  </a:schemeClr>
                </a:solidFill>
                <a:latin typeface="Arial Narrow" panose="020B0606020202030204" pitchFamily="34" charset="0"/>
              </a:rPr>
              <a:t>linee cellulari stabilizzate</a:t>
            </a:r>
            <a:r>
              <a:rPr lang="it-IT" sz="2000" dirty="0">
                <a:solidFill>
                  <a:schemeClr val="bg1">
                    <a:lumMod val="75000"/>
                  </a:schemeClr>
                </a:solidFill>
                <a:latin typeface="Arial Narrow" panose="020B0606020202030204" pitchFamily="34" charset="0"/>
              </a:rPr>
              <a:t>)</a:t>
            </a:r>
          </a:p>
          <a:p>
            <a:pPr algn="just" eaLnBrk="1" hangingPunct="1">
              <a:spcAft>
                <a:spcPct val="50000"/>
              </a:spcAft>
              <a:defRPr/>
            </a:pPr>
            <a:endParaRPr lang="it-IT" sz="2000" dirty="0">
              <a:solidFill>
                <a:schemeClr val="bg1">
                  <a:lumMod val="75000"/>
                </a:schemeClr>
              </a:solidFill>
              <a:latin typeface="Arial Narrow" panose="020B0606020202030204" pitchFamily="34" charset="0"/>
            </a:endParaRPr>
          </a:p>
          <a:p>
            <a:pPr algn="just" eaLnBrk="1" hangingPunct="1">
              <a:spcAft>
                <a:spcPct val="50000"/>
              </a:spcAft>
              <a:defRPr/>
            </a:pPr>
            <a:r>
              <a:rPr lang="it-IT" sz="2000" b="1" dirty="0">
                <a:solidFill>
                  <a:schemeClr val="bg1">
                    <a:lumMod val="75000"/>
                  </a:schemeClr>
                </a:solidFill>
                <a:latin typeface="Arial Narrow" panose="020B0606020202030204" pitchFamily="34" charset="0"/>
              </a:rPr>
              <a:t>Colture clonali:</a:t>
            </a:r>
            <a:r>
              <a:rPr lang="it-IT" sz="2000" dirty="0">
                <a:solidFill>
                  <a:schemeClr val="bg1">
                    <a:lumMod val="75000"/>
                  </a:schemeClr>
                </a:solidFill>
                <a:latin typeface="Arial Narrow" panose="020B0606020202030204" pitchFamily="34" charset="0"/>
              </a:rPr>
              <a:t> le cellule vengono diluite prima della “semina” in modo da avere ogni cellula separata, che prolifera formando una singola colonia (</a:t>
            </a:r>
            <a:r>
              <a:rPr lang="it-IT" sz="2000" b="1" i="1" dirty="0">
                <a:solidFill>
                  <a:schemeClr val="bg1">
                    <a:lumMod val="75000"/>
                  </a:schemeClr>
                </a:solidFill>
                <a:latin typeface="Arial Narrow" panose="020B0606020202030204" pitchFamily="34" charset="0"/>
              </a:rPr>
              <a:t>clone</a:t>
            </a:r>
            <a:r>
              <a:rPr lang="it-IT" sz="2000" dirty="0">
                <a:solidFill>
                  <a:schemeClr val="bg1">
                    <a:lumMod val="75000"/>
                  </a:schemeClr>
                </a:solidFill>
                <a:latin typeface="Arial Narrow" panose="020B0606020202030204" pitchFamily="34" charset="0"/>
              </a:rPr>
              <a:t>).</a:t>
            </a:r>
            <a:endParaRPr lang="it-IT" sz="2000" dirty="0">
              <a:latin typeface="Arial Narrow" panose="020B0606020202030204" pitchFamily="34" charset="0"/>
            </a:endParaRPr>
          </a:p>
          <a:p>
            <a:pPr eaLnBrk="1" hangingPunct="1">
              <a:spcAft>
                <a:spcPct val="50000"/>
              </a:spcAft>
              <a:defRPr/>
            </a:pPr>
            <a:endParaRPr lang="it-IT" sz="2000" dirty="0">
              <a:latin typeface="Arial Narrow" panose="020B0606020202030204" pitchFamily="34" charset="0"/>
            </a:endParaRPr>
          </a:p>
        </p:txBody>
      </p:sp>
      <p:sp>
        <p:nvSpPr>
          <p:cNvPr id="18436"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7AE0E3-4D3D-42C1-B231-14CE09C9841E}" type="slidenum">
              <a:rPr lang="it-IT" altLang="it-IT" sz="1200">
                <a:solidFill>
                  <a:srgbClr val="898989"/>
                </a:solidFill>
              </a:rPr>
              <a:t>16</a:t>
            </a:fld>
            <a:endParaRPr lang="it-IT" altLang="it-IT" sz="12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7544" y="110276"/>
            <a:ext cx="7927975" cy="547454"/>
          </a:xfrm>
        </p:spPr>
        <p:txBody>
          <a:bodyPr/>
          <a:lstStyle/>
          <a:p>
            <a:r>
              <a:rPr lang="en-US" altLang="it-IT" sz="2400" b="1" dirty="0">
                <a:latin typeface="Arial" panose="020B0604020202020204" pitchFamily="34" charset="0"/>
                <a:cs typeface="Arial" panose="020B0604020202020204" pitchFamily="34" charset="0"/>
              </a:rPr>
              <a:t>Culturing of cells</a:t>
            </a:r>
          </a:p>
        </p:txBody>
      </p:sp>
      <p:sp>
        <p:nvSpPr>
          <p:cNvPr id="18435" name="Rectangle 3"/>
          <p:cNvSpPr>
            <a:spLocks noGrp="1" noChangeArrowheads="1"/>
          </p:cNvSpPr>
          <p:nvPr>
            <p:ph type="body" idx="1"/>
          </p:nvPr>
        </p:nvSpPr>
        <p:spPr>
          <a:xfrm>
            <a:off x="144871" y="734209"/>
            <a:ext cx="8911590" cy="4526280"/>
          </a:xfrm>
        </p:spPr>
        <p:txBody>
          <a:bodyPr/>
          <a:lstStyle/>
          <a:p>
            <a:r>
              <a:rPr lang="en-US" altLang="it-IT" sz="1600" dirty="0">
                <a:latin typeface="Arial" panose="020B0604020202020204" pitchFamily="34" charset="0"/>
                <a:cs typeface="Arial" panose="020B0604020202020204" pitchFamily="34" charset="0"/>
              </a:rPr>
              <a:t>Cells are cultured as </a:t>
            </a:r>
            <a:r>
              <a:rPr lang="en-US" altLang="it-IT" sz="1600" b="1" dirty="0">
                <a:latin typeface="Arial" panose="020B0604020202020204" pitchFamily="34" charset="0"/>
                <a:cs typeface="Arial" panose="020B0604020202020204" pitchFamily="34" charset="0"/>
              </a:rPr>
              <a:t>anchorage dependent</a:t>
            </a:r>
            <a:r>
              <a:rPr lang="en-US" altLang="it-IT" sz="1600" dirty="0">
                <a:latin typeface="Arial" panose="020B0604020202020204" pitchFamily="34" charset="0"/>
                <a:cs typeface="Arial" panose="020B0604020202020204" pitchFamily="34" charset="0"/>
              </a:rPr>
              <a:t> or </a:t>
            </a:r>
            <a:r>
              <a:rPr lang="en-US" altLang="it-IT" sz="1600" b="1" dirty="0">
                <a:latin typeface="Arial" panose="020B0604020202020204" pitchFamily="34" charset="0"/>
                <a:cs typeface="Arial" panose="020B0604020202020204" pitchFamily="34" charset="0"/>
              </a:rPr>
              <a:t>independent</a:t>
            </a:r>
          </a:p>
          <a:p>
            <a:endParaRPr lang="en-US" altLang="it-IT" sz="1600" b="1" dirty="0">
              <a:latin typeface="Arial" panose="020B0604020202020204" pitchFamily="34" charset="0"/>
              <a:cs typeface="Arial" panose="020B0604020202020204" pitchFamily="34" charset="0"/>
            </a:endParaRPr>
          </a:p>
          <a:p>
            <a:r>
              <a:rPr lang="en-US" altLang="it-IT" sz="1600" dirty="0">
                <a:latin typeface="Arial" panose="020B0604020202020204" pitchFamily="34" charset="0"/>
                <a:cs typeface="Arial" panose="020B0604020202020204" pitchFamily="34" charset="0"/>
              </a:rPr>
              <a:t>Cell lines derived from </a:t>
            </a:r>
            <a:r>
              <a:rPr lang="en-US" altLang="it-IT" sz="1600" b="1" dirty="0">
                <a:latin typeface="Arial" panose="020B0604020202020204" pitchFamily="34" charset="0"/>
                <a:cs typeface="Arial" panose="020B0604020202020204" pitchFamily="34" charset="0"/>
              </a:rPr>
              <a:t>normal tissues</a:t>
            </a:r>
            <a:r>
              <a:rPr lang="en-US" altLang="it-IT" sz="1600" dirty="0">
                <a:latin typeface="Arial" panose="020B0604020202020204" pitchFamily="34" charset="0"/>
                <a:cs typeface="Arial" panose="020B0604020202020204" pitchFamily="34" charset="0"/>
              </a:rPr>
              <a:t> are considered as </a:t>
            </a:r>
            <a:r>
              <a:rPr lang="en-US" altLang="it-IT" sz="1600" b="1" dirty="0">
                <a:latin typeface="Arial" panose="020B0604020202020204" pitchFamily="34" charset="0"/>
                <a:cs typeface="Arial" panose="020B0604020202020204" pitchFamily="34" charset="0"/>
              </a:rPr>
              <a:t>anchorage-dependent </a:t>
            </a:r>
            <a:r>
              <a:rPr lang="en-US" altLang="it-IT" sz="1600" dirty="0">
                <a:latin typeface="Arial" panose="020B0604020202020204" pitchFamily="34" charset="0"/>
                <a:cs typeface="Arial" panose="020B0604020202020204" pitchFamily="34" charset="0"/>
              </a:rPr>
              <a:t>grows only on a suitable substrate e.g. tissue cells</a:t>
            </a:r>
          </a:p>
          <a:p>
            <a:endParaRPr lang="en-US" altLang="it-IT" sz="1600" dirty="0">
              <a:latin typeface="Arial" panose="020B0604020202020204" pitchFamily="34" charset="0"/>
              <a:cs typeface="Arial" panose="020B0604020202020204" pitchFamily="34" charset="0"/>
            </a:endParaRPr>
          </a:p>
          <a:p>
            <a:r>
              <a:rPr lang="en-US" altLang="it-IT" sz="1600" b="1" dirty="0">
                <a:latin typeface="Arial" panose="020B0604020202020204" pitchFamily="34" charset="0"/>
                <a:cs typeface="Arial" panose="020B0604020202020204" pitchFamily="34" charset="0"/>
              </a:rPr>
              <a:t>Suspension cells </a:t>
            </a:r>
            <a:r>
              <a:rPr lang="en-US" altLang="it-IT" sz="1600" dirty="0">
                <a:latin typeface="Arial" panose="020B0604020202020204" pitchFamily="34" charset="0"/>
                <a:cs typeface="Arial" panose="020B0604020202020204" pitchFamily="34" charset="0"/>
              </a:rPr>
              <a:t>are </a:t>
            </a:r>
            <a:r>
              <a:rPr lang="en-US" altLang="it-IT" sz="1600" b="1" dirty="0">
                <a:solidFill>
                  <a:schemeClr val="tx2"/>
                </a:solidFill>
                <a:latin typeface="Arial" panose="020B0604020202020204" pitchFamily="34" charset="0"/>
                <a:cs typeface="Arial" panose="020B0604020202020204" pitchFamily="34" charset="0"/>
              </a:rPr>
              <a:t>anchorage-independent</a:t>
            </a:r>
            <a:r>
              <a:rPr lang="en-US" altLang="it-IT" sz="1600" dirty="0">
                <a:latin typeface="Arial" panose="020B0604020202020204" pitchFamily="34" charset="0"/>
                <a:cs typeface="Arial" panose="020B0604020202020204" pitchFamily="34" charset="0"/>
              </a:rPr>
              <a:t> e.g. blood cells</a:t>
            </a:r>
          </a:p>
          <a:p>
            <a:endParaRPr lang="en-US" altLang="it-IT" sz="1600" dirty="0">
              <a:latin typeface="Arial" panose="020B0604020202020204" pitchFamily="34" charset="0"/>
              <a:cs typeface="Arial" panose="020B0604020202020204" pitchFamily="34" charset="0"/>
            </a:endParaRPr>
          </a:p>
          <a:p>
            <a:r>
              <a:rPr lang="en-US" altLang="it-IT" sz="1600" b="1" dirty="0">
                <a:latin typeface="Arial" panose="020B0604020202020204" pitchFamily="34" charset="0"/>
                <a:cs typeface="Arial" panose="020B0604020202020204" pitchFamily="34" charset="0"/>
              </a:rPr>
              <a:t>Transformed cell lines </a:t>
            </a:r>
            <a:r>
              <a:rPr lang="en-US" altLang="it-IT" sz="1600" dirty="0">
                <a:latin typeface="Arial" panose="020B0604020202020204" pitchFamily="34" charset="0"/>
                <a:cs typeface="Arial" panose="020B0604020202020204" pitchFamily="34" charset="0"/>
              </a:rPr>
              <a:t>either grows as monolayer or as suspension</a:t>
            </a:r>
          </a:p>
          <a:p>
            <a:endParaRPr lang="en-US" altLang="it-IT" sz="1600" dirty="0">
              <a:latin typeface="Arial" panose="020B0604020202020204" pitchFamily="34" charset="0"/>
              <a:cs typeface="Arial" panose="020B0604020202020204" pitchFamily="34" charset="0"/>
            </a:endParaRPr>
          </a:p>
          <a:p>
            <a:endParaRPr lang="en-US" altLang="it-IT" sz="1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rcRect b="44588"/>
          <a:stretch>
            <a:fillRect/>
          </a:stretch>
        </p:blipFill>
        <p:spPr>
          <a:xfrm>
            <a:off x="362918" y="3429000"/>
            <a:ext cx="5334000" cy="3234055"/>
          </a:xfrm>
          <a:prstGeom prst="rect">
            <a:avLst/>
          </a:prstGeom>
        </p:spPr>
      </p:pic>
      <p:sp>
        <p:nvSpPr>
          <p:cNvPr id="3" name="Rectangles 2"/>
          <p:cNvSpPr/>
          <p:nvPr/>
        </p:nvSpPr>
        <p:spPr>
          <a:xfrm>
            <a:off x="3780155" y="4797425"/>
            <a:ext cx="1080135"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4E718FA5-7F76-EE3A-2585-9A626F77921D}"/>
              </a:ext>
            </a:extLst>
          </p:cNvPr>
          <p:cNvPicPr>
            <a:picLocks noChangeAspect="1"/>
          </p:cNvPicPr>
          <p:nvPr/>
        </p:nvPicPr>
        <p:blipFill>
          <a:blip r:embed="rId4"/>
          <a:stretch>
            <a:fillRect/>
          </a:stretch>
        </p:blipFill>
        <p:spPr>
          <a:xfrm>
            <a:off x="5782917" y="3867811"/>
            <a:ext cx="3185358" cy="179343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91B8D8C-547C-59E3-DADC-E5F34D9139B1}"/>
              </a:ext>
            </a:extLst>
          </p:cNvPr>
          <p:cNvSpPr>
            <a:spLocks noGrp="1"/>
          </p:cNvSpPr>
          <p:nvPr>
            <p:ph type="sldNum" sz="quarter" idx="12"/>
          </p:nvPr>
        </p:nvSpPr>
        <p:spPr/>
        <p:txBody>
          <a:bodyPr/>
          <a:lstStyle/>
          <a:p>
            <a:pPr>
              <a:defRPr/>
            </a:pPr>
            <a:fld id="{F045366F-087F-4A07-A39F-3CB81F4A3446}" type="slidenum">
              <a:rPr lang="it-IT" altLang="it-IT" smtClean="0"/>
              <a:t>18</a:t>
            </a:fld>
            <a:endParaRPr lang="it-IT" altLang="it-IT"/>
          </a:p>
        </p:txBody>
      </p:sp>
      <p:pic>
        <p:nvPicPr>
          <p:cNvPr id="1026" name="Picture 2" descr="figure image">
            <a:extLst>
              <a:ext uri="{FF2B5EF4-FFF2-40B4-BE49-F238E27FC236}">
                <a16:creationId xmlns:a16="http://schemas.microsoft.com/office/drawing/2014/main" id="{EBC3377E-EAEF-6C3A-934E-27ABF9C79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79" y="201027"/>
            <a:ext cx="6544642" cy="2978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78426F44-BA34-4AC1-A590-E2C9DEE6F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405735"/>
            <a:ext cx="2247215" cy="206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C6E0732F-8F25-DDF8-730C-5D4688E010A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5220072" y="3456518"/>
            <a:ext cx="2981893" cy="2086636"/>
          </a:xfrm>
          <a:prstGeom prst="rect">
            <a:avLst/>
          </a:prstGeom>
        </p:spPr>
      </p:pic>
      <p:sp>
        <p:nvSpPr>
          <p:cNvPr id="5" name="Text Box 2">
            <a:extLst>
              <a:ext uri="{FF2B5EF4-FFF2-40B4-BE49-F238E27FC236}">
                <a16:creationId xmlns:a16="http://schemas.microsoft.com/office/drawing/2014/main" id="{EC14C9C3-8312-2079-3D21-27493715B684}"/>
              </a:ext>
            </a:extLst>
          </p:cNvPr>
          <p:cNvSpPr txBox="1"/>
          <p:nvPr/>
        </p:nvSpPr>
        <p:spPr>
          <a:xfrm>
            <a:off x="272261" y="5940851"/>
            <a:ext cx="3841433" cy="830997"/>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it-IT" sz="1600" dirty="0">
                <a:ln>
                  <a:noFill/>
                </a:ln>
                <a:solidFill>
                  <a:srgbClr val="212121"/>
                </a:solidFill>
                <a:effectLst/>
                <a:sym typeface="+mn-ea"/>
              </a:rPr>
              <a:t>Cells that are part of </a:t>
            </a:r>
            <a:r>
              <a:rPr lang="en-US" altLang="it-IT" sz="1600" b="1" dirty="0">
                <a:ln>
                  <a:noFill/>
                </a:ln>
                <a:solidFill>
                  <a:srgbClr val="212121"/>
                </a:solidFill>
                <a:effectLst/>
                <a:sym typeface="+mn-ea"/>
              </a:rPr>
              <a:t>solid tissues </a:t>
            </a:r>
            <a:r>
              <a:rPr lang="en-US" altLang="it-IT" sz="1600" dirty="0">
                <a:ln>
                  <a:noFill/>
                </a:ln>
                <a:solidFill>
                  <a:srgbClr val="212121"/>
                </a:solidFill>
                <a:effectLst/>
                <a:sym typeface="+mn-ea"/>
              </a:rPr>
              <a:t>grow in vitro </a:t>
            </a:r>
            <a:r>
              <a:rPr lang="en-US" altLang="it-IT" sz="1600" b="1" dirty="0">
                <a:ln>
                  <a:noFill/>
                </a:ln>
                <a:solidFill>
                  <a:srgbClr val="FF0000"/>
                </a:solidFill>
                <a:effectLst/>
                <a:sym typeface="+mn-ea"/>
              </a:rPr>
              <a:t>adhering </a:t>
            </a:r>
            <a:r>
              <a:rPr lang="en-US" altLang="it-IT" sz="1600" dirty="0">
                <a:ln>
                  <a:noFill/>
                </a:ln>
                <a:solidFill>
                  <a:srgbClr val="212121"/>
                </a:solidFill>
                <a:effectLst/>
                <a:sym typeface="+mn-ea"/>
              </a:rPr>
              <a:t>to the surface of the culture plates.</a:t>
            </a:r>
            <a:r>
              <a:rPr lang="en-US" altLang="it-IT" sz="1600" dirty="0">
                <a:ln>
                  <a:noFill/>
                </a:ln>
                <a:effectLst/>
                <a:sym typeface="+mn-ea"/>
              </a:rPr>
              <a:t> </a:t>
            </a:r>
            <a:endParaRPr lang="en-US" sz="1600" dirty="0"/>
          </a:p>
        </p:txBody>
      </p:sp>
      <p:sp>
        <p:nvSpPr>
          <p:cNvPr id="6" name="Text Box 3">
            <a:extLst>
              <a:ext uri="{FF2B5EF4-FFF2-40B4-BE49-F238E27FC236}">
                <a16:creationId xmlns:a16="http://schemas.microsoft.com/office/drawing/2014/main" id="{EA00DCD5-D0F5-6657-EC00-A7A3E439876A}"/>
              </a:ext>
            </a:extLst>
          </p:cNvPr>
          <p:cNvSpPr txBox="1"/>
          <p:nvPr/>
        </p:nvSpPr>
        <p:spPr>
          <a:xfrm>
            <a:off x="5019007" y="5610375"/>
            <a:ext cx="3960440" cy="1077218"/>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it-IT" sz="1600" dirty="0">
                <a:ln>
                  <a:noFill/>
                </a:ln>
                <a:solidFill>
                  <a:srgbClr val="212121"/>
                </a:solidFill>
                <a:effectLst/>
                <a:sym typeface="+mn-ea"/>
              </a:rPr>
              <a:t>The cells of </a:t>
            </a:r>
            <a:r>
              <a:rPr lang="en-US" altLang="it-IT" sz="1600" b="1" dirty="0" err="1">
                <a:ln>
                  <a:noFill/>
                </a:ln>
                <a:solidFill>
                  <a:srgbClr val="212121"/>
                </a:solidFill>
                <a:effectLst/>
                <a:sym typeface="+mn-ea"/>
              </a:rPr>
              <a:t>haematopoietic</a:t>
            </a:r>
            <a:r>
              <a:rPr lang="en-US" altLang="it-IT" sz="1600" b="1" dirty="0">
                <a:ln>
                  <a:noFill/>
                </a:ln>
                <a:solidFill>
                  <a:srgbClr val="212121"/>
                </a:solidFill>
                <a:effectLst/>
                <a:sym typeface="+mn-ea"/>
              </a:rPr>
              <a:t> origin</a:t>
            </a:r>
            <a:r>
              <a:rPr lang="en-US" altLang="it-IT" sz="1600" dirty="0">
                <a:ln>
                  <a:noFill/>
                </a:ln>
                <a:solidFill>
                  <a:srgbClr val="212121"/>
                </a:solidFill>
                <a:effectLst/>
                <a:sym typeface="+mn-ea"/>
              </a:rPr>
              <a:t>, which normally grow in fluid medium, grow in suspension and multiply in vitro </a:t>
            </a:r>
            <a:r>
              <a:rPr lang="en-US" altLang="it-IT" sz="1600" b="1" dirty="0">
                <a:ln>
                  <a:noFill/>
                </a:ln>
                <a:solidFill>
                  <a:srgbClr val="FF0000"/>
                </a:solidFill>
                <a:effectLst/>
                <a:sym typeface="+mn-ea"/>
              </a:rPr>
              <a:t>without adhering</a:t>
            </a:r>
            <a:r>
              <a:rPr lang="en-US" altLang="it-IT" sz="1600" dirty="0">
                <a:ln>
                  <a:noFill/>
                </a:ln>
                <a:solidFill>
                  <a:srgbClr val="212121"/>
                </a:solidFill>
                <a:effectLst/>
                <a:sym typeface="+mn-ea"/>
              </a:rPr>
              <a:t>. </a:t>
            </a:r>
            <a:endParaRPr lang="en-US" sz="1600" dirty="0"/>
          </a:p>
        </p:txBody>
      </p:sp>
      <p:sp>
        <p:nvSpPr>
          <p:cNvPr id="7" name="Rectangle 6">
            <a:extLst>
              <a:ext uri="{FF2B5EF4-FFF2-40B4-BE49-F238E27FC236}">
                <a16:creationId xmlns:a16="http://schemas.microsoft.com/office/drawing/2014/main" id="{4C942782-9A9C-6445-4180-EC396A7ECC0E}"/>
              </a:ext>
            </a:extLst>
          </p:cNvPr>
          <p:cNvSpPr>
            <a:spLocks noChangeArrowheads="1"/>
          </p:cNvSpPr>
          <p:nvPr/>
        </p:nvSpPr>
        <p:spPr bwMode="auto">
          <a:xfrm>
            <a:off x="164552" y="5524289"/>
            <a:ext cx="32553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900" i="1" dirty="0" err="1">
                <a:latin typeface="Cambria" panose="02040503050406030204" pitchFamily="18" charset="0"/>
              </a:rPr>
              <a:t>Confluent</a:t>
            </a:r>
            <a:r>
              <a:rPr lang="it-IT" altLang="it-IT" sz="900" i="1" dirty="0">
                <a:latin typeface="Cambria" panose="02040503050406030204" pitchFamily="18" charset="0"/>
              </a:rPr>
              <a:t> </a:t>
            </a:r>
            <a:r>
              <a:rPr lang="it-IT" altLang="it-IT" sz="900" i="1" dirty="0" err="1">
                <a:latin typeface="Cambria" panose="02040503050406030204" pitchFamily="18" charset="0"/>
              </a:rPr>
              <a:t>cells</a:t>
            </a:r>
            <a:r>
              <a:rPr lang="it-IT" altLang="it-IT" sz="900" i="1" dirty="0">
                <a:latin typeface="Cambria" panose="02040503050406030204" pitchFamily="18" charset="0"/>
              </a:rPr>
              <a:t> in </a:t>
            </a:r>
            <a:r>
              <a:rPr lang="it-IT" altLang="it-IT" sz="900" i="1" dirty="0" err="1">
                <a:latin typeface="Cambria" panose="02040503050406030204" pitchFamily="18" charset="0"/>
              </a:rPr>
              <a:t>monolayer</a:t>
            </a:r>
            <a:r>
              <a:rPr lang="it-IT" altLang="it-IT" sz="900" i="1" dirty="0">
                <a:latin typeface="Cambria" panose="02040503050406030204" pitchFamily="18" charset="0"/>
              </a:rPr>
              <a:t> L929 mouse </a:t>
            </a:r>
            <a:r>
              <a:rPr lang="it-IT" altLang="it-IT" sz="900" i="1" dirty="0" err="1">
                <a:latin typeface="Cambria" panose="02040503050406030204" pitchFamily="18" charset="0"/>
              </a:rPr>
              <a:t>fibroblast</a:t>
            </a:r>
            <a:r>
              <a:rPr lang="it-IT" altLang="it-IT" sz="900" i="1" dirty="0">
                <a:latin typeface="Cambria" panose="02040503050406030204" pitchFamily="18" charset="0"/>
              </a:rPr>
              <a:t> </a:t>
            </a:r>
            <a:r>
              <a:rPr lang="it-IT" altLang="it-IT" sz="900" i="1" dirty="0" err="1">
                <a:latin typeface="Cambria" panose="02040503050406030204" pitchFamily="18" charset="0"/>
              </a:rPr>
              <a:t>cells</a:t>
            </a:r>
            <a:r>
              <a:rPr lang="it-IT" altLang="it-IT" sz="900" i="1" dirty="0">
                <a:latin typeface="Cambria" panose="02040503050406030204" pitchFamily="18" charset="0"/>
              </a:rPr>
              <a:t>.</a:t>
            </a:r>
          </a:p>
        </p:txBody>
      </p:sp>
    </p:spTree>
    <p:extLst>
      <p:ext uri="{BB962C8B-B14F-4D97-AF65-F5344CB8AC3E}">
        <p14:creationId xmlns:p14="http://schemas.microsoft.com/office/powerpoint/2010/main" val="3105487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045366F-087F-4A07-A39F-3CB81F4A3446}" type="slidenum">
              <a:rPr lang="it-IT" altLang="it-IT" sz="2400"/>
              <a:t>19</a:t>
            </a:fld>
            <a:endParaRPr lang="it-IT" altLang="it-IT" sz="2400"/>
          </a:p>
        </p:txBody>
      </p:sp>
      <p:sp>
        <p:nvSpPr>
          <p:cNvPr id="3" name="Text Box 2"/>
          <p:cNvSpPr txBox="1"/>
          <p:nvPr/>
        </p:nvSpPr>
        <p:spPr>
          <a:xfrm>
            <a:off x="302895" y="620688"/>
            <a:ext cx="8538210" cy="2123658"/>
          </a:xfrm>
          <a:prstGeom prst="rect">
            <a:avLst/>
          </a:prstGeom>
          <a:noFill/>
        </p:spPr>
        <p:txBody>
          <a:bodyPr wrap="square" rtlCol="0" anchor="t">
            <a:spAutoFit/>
          </a:bodyPr>
          <a:lstStyle/>
          <a:p>
            <a:pPr algn="just"/>
            <a:endParaRPr lang="en-US" sz="2200" b="1" dirty="0"/>
          </a:p>
          <a:p>
            <a:pPr algn="just"/>
            <a:r>
              <a:rPr lang="en-US" sz="2200" b="1" dirty="0"/>
              <a:t>Cell Passage</a:t>
            </a:r>
            <a:endParaRPr lang="en-US" sz="2200" dirty="0"/>
          </a:p>
          <a:p>
            <a:pPr algn="just"/>
            <a:endParaRPr lang="en-US" sz="2200" dirty="0"/>
          </a:p>
          <a:p>
            <a:pPr algn="just"/>
            <a:r>
              <a:rPr lang="en-US" sz="2200" dirty="0"/>
              <a:t>Cell passaging or splitting is a </a:t>
            </a:r>
            <a:r>
              <a:rPr lang="en-US" sz="2200" b="1" dirty="0"/>
              <a:t>technique</a:t>
            </a:r>
            <a:r>
              <a:rPr lang="en-US" sz="2200" dirty="0"/>
              <a:t> that enables an individual to </a:t>
            </a:r>
            <a:r>
              <a:rPr lang="en-US" sz="2200" b="1" dirty="0"/>
              <a:t>keep cells alive and growing </a:t>
            </a:r>
            <a:r>
              <a:rPr lang="en-US" sz="2200" dirty="0"/>
              <a:t>under cultured conditions for extended periods of </a:t>
            </a:r>
            <a:r>
              <a:rPr lang="en-US" sz="2200" dirty="0" err="1"/>
              <a:t>tim</a:t>
            </a:r>
            <a:r>
              <a:rPr lang="it-IT" altLang="en-US" sz="2200" dirty="0"/>
              <a:t>e</a:t>
            </a:r>
          </a:p>
        </p:txBody>
      </p:sp>
      <p:sp>
        <p:nvSpPr>
          <p:cNvPr id="4" name="Text Box 3"/>
          <p:cNvSpPr txBox="1"/>
          <p:nvPr/>
        </p:nvSpPr>
        <p:spPr>
          <a:xfrm>
            <a:off x="387350" y="4456916"/>
            <a:ext cx="8129905" cy="1446550"/>
          </a:xfrm>
          <a:prstGeom prst="rect">
            <a:avLst/>
          </a:prstGeom>
          <a:noFill/>
        </p:spPr>
        <p:txBody>
          <a:bodyPr wrap="square" rtlCol="0" anchor="t">
            <a:spAutoFit/>
          </a:bodyPr>
          <a:lstStyle/>
          <a:p>
            <a:pPr algn="just"/>
            <a:r>
              <a:rPr lang="en-US" sz="2200" dirty="0"/>
              <a:t>The passage number of a cell culture is a record of</a:t>
            </a:r>
            <a:r>
              <a:rPr lang="en-US" sz="2200" b="1" dirty="0"/>
              <a:t> </a:t>
            </a:r>
          </a:p>
          <a:p>
            <a:pPr algn="just"/>
            <a:r>
              <a:rPr lang="en-US" sz="2200" b="1" dirty="0"/>
              <a:t>- the number of times the culture has been </a:t>
            </a:r>
            <a:r>
              <a:rPr lang="en-US" sz="2200" b="1" dirty="0" err="1"/>
              <a:t>subcultured</a:t>
            </a:r>
            <a:r>
              <a:rPr lang="en-US" sz="2200" dirty="0"/>
              <a:t>, i.e. harvested and reseeded into multiple ‘daughter’ cell culture flasks.</a:t>
            </a:r>
          </a:p>
        </p:txBody>
      </p:sp>
      <p:sp>
        <p:nvSpPr>
          <p:cNvPr id="5" name="Text Box 4"/>
          <p:cNvSpPr txBox="1"/>
          <p:nvPr/>
        </p:nvSpPr>
        <p:spPr>
          <a:xfrm>
            <a:off x="251460" y="3573145"/>
            <a:ext cx="7161530" cy="430887"/>
          </a:xfrm>
          <a:prstGeom prst="rect">
            <a:avLst/>
          </a:prstGeom>
          <a:noFill/>
        </p:spPr>
        <p:txBody>
          <a:bodyPr wrap="square" rtlCol="0" anchor="t">
            <a:spAutoFit/>
          </a:bodyPr>
          <a:lstStyle/>
          <a:p>
            <a:r>
              <a:rPr lang="en-US" sz="2200"/>
              <a:t> </a:t>
            </a:r>
            <a:r>
              <a:rPr lang="en-US" sz="2200" b="1"/>
              <a:t>What does ‘</a:t>
            </a:r>
            <a:r>
              <a:rPr lang="en-US" sz="2200" b="1">
                <a:solidFill>
                  <a:srgbClr val="FF0000"/>
                </a:solidFill>
              </a:rPr>
              <a:t>passage number</a:t>
            </a:r>
            <a:r>
              <a:rPr lang="en-US" sz="2200" b="1"/>
              <a:t>’ mean?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830016-2DC0-44CE-8BA5-4F6AF2411B64}" type="slidenum">
              <a:rPr lang="it-IT" altLang="it-IT"/>
              <a:t>2</a:t>
            </a:fld>
            <a:endParaRPr lang="it-IT" altLang="it-IT"/>
          </a:p>
        </p:txBody>
      </p:sp>
      <p:pic>
        <p:nvPicPr>
          <p:cNvPr id="102" name="Content Placeholder 101"/>
          <p:cNvPicPr>
            <a:picLocks noGrp="1" noChangeAspect="1"/>
          </p:cNvPicPr>
          <p:nvPr>
            <p:ph sz="half" idx="1"/>
          </p:nvPr>
        </p:nvPicPr>
        <p:blipFill>
          <a:blip r:embed="rId2"/>
          <a:stretch>
            <a:fillRect/>
          </a:stretch>
        </p:blipFill>
        <p:spPr>
          <a:xfrm>
            <a:off x="471568" y="1988840"/>
            <a:ext cx="4100432" cy="3002894"/>
          </a:xfrm>
          <a:prstGeom prst="rect">
            <a:avLst/>
          </a:prstGeom>
          <a:noFill/>
          <a:ln w="9525">
            <a:noFill/>
          </a:ln>
        </p:spPr>
      </p:pic>
      <p:pic>
        <p:nvPicPr>
          <p:cNvPr id="103" name="Content Placeholder 102"/>
          <p:cNvPicPr>
            <a:picLocks noGrp="1"/>
          </p:cNvPicPr>
          <p:nvPr>
            <p:ph sz="half" idx="2"/>
          </p:nvPr>
        </p:nvPicPr>
        <p:blipFill>
          <a:blip r:embed="rId3"/>
          <a:stretch>
            <a:fillRect/>
          </a:stretch>
        </p:blipFill>
        <p:spPr>
          <a:xfrm>
            <a:off x="5004048" y="1988840"/>
            <a:ext cx="3600400" cy="3002894"/>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7334BBA-F16D-52F6-1852-EBBA54C7B0B2}"/>
              </a:ext>
            </a:extLst>
          </p:cNvPr>
          <p:cNvSpPr>
            <a:spLocks noGrp="1"/>
          </p:cNvSpPr>
          <p:nvPr>
            <p:ph type="sldNum" sz="quarter" idx="12"/>
          </p:nvPr>
        </p:nvSpPr>
        <p:spPr/>
        <p:txBody>
          <a:bodyPr/>
          <a:lstStyle/>
          <a:p>
            <a:pPr>
              <a:defRPr/>
            </a:pPr>
            <a:fld id="{16830016-2DC0-44CE-8BA5-4F6AF2411B64}" type="slidenum">
              <a:rPr lang="it-IT" altLang="it-IT" smtClean="0"/>
              <a:t>20</a:t>
            </a:fld>
            <a:endParaRPr lang="it-IT" altLang="it-IT"/>
          </a:p>
        </p:txBody>
      </p:sp>
      <p:pic>
        <p:nvPicPr>
          <p:cNvPr id="1026" name="Picture 2">
            <a:extLst>
              <a:ext uri="{FF2B5EF4-FFF2-40B4-BE49-F238E27FC236}">
                <a16:creationId xmlns:a16="http://schemas.microsoft.com/office/drawing/2014/main" id="{4AB7E11A-1BDC-D854-5D76-6FB0829F7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384" y="836682"/>
            <a:ext cx="7133232" cy="551966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2BD84C3E-0509-63FC-2266-278034008602}"/>
              </a:ext>
            </a:extLst>
          </p:cNvPr>
          <p:cNvSpPr/>
          <p:nvPr/>
        </p:nvSpPr>
        <p:spPr>
          <a:xfrm>
            <a:off x="2339752" y="1628800"/>
            <a:ext cx="1728192" cy="3384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9847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7504" y="260772"/>
            <a:ext cx="8229600" cy="1143000"/>
          </a:xfrm>
        </p:spPr>
        <p:txBody>
          <a:bodyPr/>
          <a:lstStyle/>
          <a:p>
            <a:r>
              <a:rPr lang="en-US" altLang="it-IT" sz="2400" b="1" dirty="0">
                <a:latin typeface="Arial" panose="020B0604020202020204" pitchFamily="34" charset="0"/>
                <a:cs typeface="Arial" panose="020B0604020202020204" pitchFamily="34" charset="0"/>
              </a:rPr>
              <a:t>Suspension cells</a:t>
            </a:r>
          </a:p>
        </p:txBody>
      </p:sp>
      <p:sp>
        <p:nvSpPr>
          <p:cNvPr id="20483" name="Rectangle 3"/>
          <p:cNvSpPr>
            <a:spLocks noGrp="1" noChangeArrowheads="1"/>
          </p:cNvSpPr>
          <p:nvPr>
            <p:ph type="body" idx="1"/>
          </p:nvPr>
        </p:nvSpPr>
        <p:spPr>
          <a:xfrm>
            <a:off x="755576" y="1484784"/>
            <a:ext cx="7848872" cy="2449472"/>
          </a:xfrm>
        </p:spPr>
        <p:txBody>
          <a:bodyPr/>
          <a:lstStyle/>
          <a:p>
            <a:r>
              <a:rPr lang="en-US" altLang="it-IT" sz="2400" dirty="0">
                <a:latin typeface="Arial" panose="020B0604020202020204" pitchFamily="34" charset="0"/>
                <a:cs typeface="Arial" panose="020B0604020202020204" pitchFamily="34" charset="0"/>
              </a:rPr>
              <a:t>Easier to passage as no need to detach them</a:t>
            </a:r>
          </a:p>
          <a:p>
            <a:endParaRPr lang="en-US" altLang="it-IT" sz="2400" dirty="0">
              <a:latin typeface="Arial" panose="020B0604020202020204" pitchFamily="34" charset="0"/>
              <a:cs typeface="Arial" panose="020B0604020202020204" pitchFamily="34" charset="0"/>
            </a:endParaRPr>
          </a:p>
          <a:p>
            <a:endParaRPr lang="en-US" altLang="it-IT" sz="2400" dirty="0">
              <a:latin typeface="Arial" panose="020B0604020202020204" pitchFamily="34" charset="0"/>
              <a:cs typeface="Arial" panose="020B0604020202020204" pitchFamily="34" charset="0"/>
            </a:endParaRPr>
          </a:p>
          <a:p>
            <a:r>
              <a:rPr lang="en-US" altLang="it-IT" sz="2400" dirty="0">
                <a:latin typeface="Arial" panose="020B0604020202020204" pitchFamily="34" charset="0"/>
                <a:cs typeface="Arial" panose="020B0604020202020204" pitchFamily="34" charset="0"/>
              </a:rPr>
              <a:t>As the suspension cells reach to confluency</a:t>
            </a:r>
          </a:p>
          <a:p>
            <a:endParaRPr lang="en-US" altLang="it-IT" sz="2400" dirty="0">
              <a:latin typeface="Arial" panose="020B0604020202020204" pitchFamily="34" charset="0"/>
              <a:cs typeface="Arial" panose="020B0604020202020204" pitchFamily="34" charset="0"/>
            </a:endParaRPr>
          </a:p>
          <a:p>
            <a:endParaRPr lang="en-US" altLang="it-IT" sz="2400" dirty="0">
              <a:latin typeface="Arial" panose="020B0604020202020204" pitchFamily="34" charset="0"/>
              <a:cs typeface="Arial" panose="020B0604020202020204" pitchFamily="34" charset="0"/>
            </a:endParaRPr>
          </a:p>
          <a:p>
            <a:r>
              <a:rPr lang="en-US" altLang="it-IT" sz="2400" dirty="0">
                <a:latin typeface="Arial" panose="020B0604020202020204" pitchFamily="34" charset="0"/>
                <a:cs typeface="Arial" panose="020B0604020202020204" pitchFamily="34" charset="0"/>
              </a:rPr>
              <a:t>Aseptically remove 1/3</a:t>
            </a:r>
            <a:r>
              <a:rPr lang="en-US" altLang="it-IT" sz="2400" baseline="30000" dirty="0">
                <a:latin typeface="Arial" panose="020B0604020202020204" pitchFamily="34" charset="0"/>
                <a:cs typeface="Arial" panose="020B0604020202020204" pitchFamily="34" charset="0"/>
              </a:rPr>
              <a:t>rd</a:t>
            </a:r>
            <a:r>
              <a:rPr lang="en-US" altLang="it-IT" sz="2400" dirty="0">
                <a:latin typeface="Arial" panose="020B0604020202020204" pitchFamily="34" charset="0"/>
                <a:cs typeface="Arial" panose="020B0604020202020204" pitchFamily="34" charset="0"/>
              </a:rPr>
              <a:t> of medium</a:t>
            </a:r>
          </a:p>
          <a:p>
            <a:endParaRPr lang="en-US" altLang="it-IT" sz="2400" dirty="0">
              <a:latin typeface="Arial" panose="020B0604020202020204" pitchFamily="34" charset="0"/>
              <a:cs typeface="Arial" panose="020B0604020202020204" pitchFamily="34" charset="0"/>
            </a:endParaRPr>
          </a:p>
          <a:p>
            <a:endParaRPr lang="en-US" altLang="it-IT" sz="2400" dirty="0">
              <a:latin typeface="Arial" panose="020B0604020202020204" pitchFamily="34" charset="0"/>
              <a:cs typeface="Arial" panose="020B0604020202020204" pitchFamily="34" charset="0"/>
            </a:endParaRPr>
          </a:p>
          <a:p>
            <a:r>
              <a:rPr lang="en-US" altLang="it-IT" sz="2400" dirty="0">
                <a:latin typeface="Arial" panose="020B0604020202020204" pitchFamily="34" charset="0"/>
                <a:cs typeface="Arial" panose="020B0604020202020204" pitchFamily="34" charset="0"/>
              </a:rPr>
              <a:t>Replaced with the same amount of pre-warmed medium</a:t>
            </a:r>
          </a:p>
          <a:p>
            <a:endParaRPr lang="en-US" altLang="it-IT" sz="24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321469" y="476672"/>
            <a:ext cx="8501062" cy="4308872"/>
          </a:xfrm>
          <a:prstGeom prst="rect">
            <a:avLst/>
          </a:prstGeom>
          <a:noFill/>
          <a:ln w="9525">
            <a:noFill/>
            <a:miter lim="800000"/>
          </a:ln>
        </p:spPr>
        <p:txBody>
          <a:bodyPr>
            <a:spAutoFit/>
          </a:bodyPr>
          <a:lstStyle/>
          <a:p>
            <a:pPr eaLnBrk="1" hangingPunct="1">
              <a:defRPr/>
            </a:pPr>
            <a:r>
              <a:rPr lang="it-IT" sz="1400" b="1" dirty="0"/>
              <a:t>                                               </a:t>
            </a:r>
            <a:r>
              <a:rPr lang="it-IT" b="1" dirty="0"/>
              <a:t>Colture di cellule aderenti</a:t>
            </a:r>
          </a:p>
          <a:p>
            <a:pPr eaLnBrk="1" hangingPunct="1">
              <a:defRPr/>
            </a:pPr>
            <a:endParaRPr lang="it-IT" sz="1400" b="1" dirty="0"/>
          </a:p>
          <a:p>
            <a:pPr eaLnBrk="1" hangingPunct="1">
              <a:defRPr/>
            </a:pPr>
            <a:r>
              <a:rPr lang="it-IT" sz="1600" dirty="0"/>
              <a:t>Le cellule aderenti crescono fino ad occupare </a:t>
            </a:r>
            <a:r>
              <a:rPr lang="it-IT" sz="1600" b="1" dirty="0"/>
              <a:t>l’intera superficie disponibile</a:t>
            </a:r>
            <a:r>
              <a:rPr lang="it-IT" sz="1600" dirty="0"/>
              <a:t>: a questo stadio si dicono </a:t>
            </a:r>
            <a:r>
              <a:rPr lang="it-IT" sz="1600" b="1" dirty="0">
                <a:solidFill>
                  <a:srgbClr val="FF0000"/>
                </a:solidFill>
              </a:rPr>
              <a:t>confluenti</a:t>
            </a:r>
            <a:r>
              <a:rPr lang="it-IT" sz="1600" dirty="0"/>
              <a:t>. </a:t>
            </a:r>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endParaRPr lang="it-IT" sz="1400" dirty="0"/>
          </a:p>
          <a:p>
            <a:pPr eaLnBrk="1" hangingPunct="1">
              <a:defRPr/>
            </a:pPr>
            <a:r>
              <a:rPr lang="it-IT" sz="1400" dirty="0"/>
              <a:t>A</a:t>
            </a:r>
          </a:p>
        </p:txBody>
      </p:sp>
      <p:sp>
        <p:nvSpPr>
          <p:cNvPr id="4096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332AEEA-18FE-4364-8C40-D7710A34B5A0}" type="slidenum">
              <a:rPr lang="it-IT" altLang="it-IT" sz="1200">
                <a:solidFill>
                  <a:srgbClr val="898989"/>
                </a:solidFill>
              </a:rPr>
              <a:t>22</a:t>
            </a:fld>
            <a:endParaRPr lang="it-IT" altLang="it-IT" sz="1200">
              <a:solidFill>
                <a:srgbClr val="898989"/>
              </a:solidFill>
            </a:endParaRPr>
          </a:p>
        </p:txBody>
      </p:sp>
      <p:pic>
        <p:nvPicPr>
          <p:cNvPr id="2" name="Picture 1"/>
          <p:cNvPicPr>
            <a:picLocks noChangeAspect="1"/>
          </p:cNvPicPr>
          <p:nvPr/>
        </p:nvPicPr>
        <p:blipFill>
          <a:blip r:embed="rId2"/>
          <a:stretch>
            <a:fillRect/>
          </a:stretch>
        </p:blipFill>
        <p:spPr>
          <a:xfrm>
            <a:off x="4923512" y="2441667"/>
            <a:ext cx="4171315" cy="3129280"/>
          </a:xfrm>
          <a:prstGeom prst="rect">
            <a:avLst/>
          </a:prstGeom>
        </p:spPr>
      </p:pic>
      <p:pic>
        <p:nvPicPr>
          <p:cNvPr id="3" name="Picture 2"/>
          <p:cNvPicPr>
            <a:picLocks noChangeAspect="1"/>
          </p:cNvPicPr>
          <p:nvPr/>
        </p:nvPicPr>
        <p:blipFill>
          <a:blip r:embed="rId3"/>
          <a:stretch>
            <a:fillRect/>
          </a:stretch>
        </p:blipFill>
        <p:spPr>
          <a:xfrm>
            <a:off x="66798" y="2245360"/>
            <a:ext cx="4600575" cy="34505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47180" y="3692525"/>
            <a:ext cx="2133600" cy="365125"/>
          </a:xfrm>
        </p:spPr>
        <p:txBody>
          <a:bodyPr/>
          <a:lstStyle/>
          <a:p>
            <a:pPr>
              <a:defRPr/>
            </a:pPr>
            <a:fld id="{F045366F-087F-4A07-A39F-3CB81F4A3446}" type="slidenum">
              <a:rPr lang="it-IT" altLang="it-IT"/>
              <a:t>23</a:t>
            </a:fld>
            <a:endParaRPr lang="it-IT" altLang="it-IT"/>
          </a:p>
        </p:txBody>
      </p:sp>
      <p:sp>
        <p:nvSpPr>
          <p:cNvPr id="4" name="Text Box 3"/>
          <p:cNvSpPr txBox="1"/>
          <p:nvPr/>
        </p:nvSpPr>
        <p:spPr>
          <a:xfrm>
            <a:off x="251460" y="116205"/>
            <a:ext cx="8302625" cy="1198880"/>
          </a:xfrm>
          <a:prstGeom prst="rect">
            <a:avLst/>
          </a:prstGeom>
          <a:noFill/>
        </p:spPr>
        <p:txBody>
          <a:bodyPr wrap="square" rtlCol="0" anchor="t">
            <a:spAutoFit/>
          </a:bodyPr>
          <a:lstStyle/>
          <a:p>
            <a:r>
              <a:rPr lang="en-US" dirty="0"/>
              <a:t>At </a:t>
            </a:r>
            <a:r>
              <a:rPr lang="en-US" b="1" dirty="0"/>
              <a:t>confluence</a:t>
            </a:r>
            <a:r>
              <a:rPr lang="en-US" dirty="0"/>
              <a:t>, </a:t>
            </a:r>
            <a:r>
              <a:rPr lang="en-US" b="1" dirty="0"/>
              <a:t>growth stops,</a:t>
            </a:r>
            <a:r>
              <a:rPr lang="en-US" dirty="0"/>
              <a:t> and cells must be detached and transferred to new plates.</a:t>
            </a:r>
          </a:p>
          <a:p>
            <a:r>
              <a:rPr lang="en-US" dirty="0"/>
              <a:t>                   </a:t>
            </a:r>
          </a:p>
          <a:p>
            <a:r>
              <a:rPr lang="en-US" dirty="0"/>
              <a:t> This action is called </a:t>
            </a:r>
            <a:r>
              <a:rPr lang="en-US" b="1" dirty="0">
                <a:solidFill>
                  <a:srgbClr val="FF0000"/>
                </a:solidFill>
              </a:rPr>
              <a:t>subculturing</a:t>
            </a:r>
            <a:r>
              <a:rPr lang="en-US" dirty="0"/>
              <a:t> or </a:t>
            </a:r>
            <a:r>
              <a:rPr lang="en-US" b="1" dirty="0">
                <a:solidFill>
                  <a:srgbClr val="FF0000"/>
                </a:solidFill>
              </a:rPr>
              <a:t>passaging the cells</a:t>
            </a:r>
            <a:r>
              <a:rPr lang="en-US" dirty="0"/>
              <a:t>.</a:t>
            </a:r>
          </a:p>
        </p:txBody>
      </p:sp>
      <p:pic>
        <p:nvPicPr>
          <p:cNvPr id="5" name="Picture 4"/>
          <p:cNvPicPr>
            <a:picLocks noChangeAspect="1"/>
          </p:cNvPicPr>
          <p:nvPr/>
        </p:nvPicPr>
        <p:blipFill>
          <a:blip r:embed="rId2"/>
          <a:srcRect r="50858" b="-3756"/>
          <a:stretch>
            <a:fillRect/>
          </a:stretch>
        </p:blipFill>
        <p:spPr>
          <a:xfrm>
            <a:off x="175244" y="1341796"/>
            <a:ext cx="1727835" cy="2736215"/>
          </a:xfrm>
          <a:prstGeom prst="rect">
            <a:avLst/>
          </a:prstGeom>
        </p:spPr>
      </p:pic>
      <p:pic>
        <p:nvPicPr>
          <p:cNvPr id="6" name="Picture 5"/>
          <p:cNvPicPr>
            <a:picLocks noChangeAspect="1"/>
          </p:cNvPicPr>
          <p:nvPr/>
        </p:nvPicPr>
        <p:blipFill>
          <a:blip r:embed="rId2"/>
          <a:srcRect l="49142" b="1974"/>
          <a:stretch>
            <a:fillRect/>
          </a:stretch>
        </p:blipFill>
        <p:spPr>
          <a:xfrm>
            <a:off x="3508692" y="1416684"/>
            <a:ext cx="1788160" cy="2585085"/>
          </a:xfrm>
          <a:prstGeom prst="rect">
            <a:avLst/>
          </a:prstGeom>
        </p:spPr>
      </p:pic>
      <p:pic>
        <p:nvPicPr>
          <p:cNvPr id="8" name="Picture 7"/>
          <p:cNvPicPr>
            <a:picLocks noChangeAspect="1"/>
          </p:cNvPicPr>
          <p:nvPr/>
        </p:nvPicPr>
        <p:blipFill>
          <a:blip r:embed="rId2"/>
          <a:srcRect r="50858" b="-3756"/>
          <a:stretch>
            <a:fillRect/>
          </a:stretch>
        </p:blipFill>
        <p:spPr>
          <a:xfrm>
            <a:off x="6999845" y="1474272"/>
            <a:ext cx="1727835" cy="2736215"/>
          </a:xfrm>
          <a:prstGeom prst="rect">
            <a:avLst/>
          </a:prstGeom>
        </p:spPr>
      </p:pic>
      <p:sp>
        <p:nvSpPr>
          <p:cNvPr id="9" name="Right Arrow 8"/>
          <p:cNvSpPr/>
          <p:nvPr/>
        </p:nvSpPr>
        <p:spPr>
          <a:xfrm>
            <a:off x="2402463" y="2536051"/>
            <a:ext cx="648335" cy="43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647848" y="2296046"/>
            <a:ext cx="648335" cy="43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p:cNvSpPr txBox="1"/>
          <p:nvPr/>
        </p:nvSpPr>
        <p:spPr>
          <a:xfrm>
            <a:off x="394970" y="4437380"/>
            <a:ext cx="8255635" cy="1922145"/>
          </a:xfrm>
          <a:prstGeom prst="rect">
            <a:avLst/>
          </a:prstGeom>
          <a:noFill/>
        </p:spPr>
        <p:txBody>
          <a:bodyPr wrap="square" rtlCol="0" anchor="t">
            <a:spAutoFit/>
          </a:bodyPr>
          <a:lstStyle/>
          <a:p>
            <a:r>
              <a:rPr lang="it-IT" altLang="en-US" sz="1700" dirty="0">
                <a:sym typeface="+mn-ea"/>
              </a:rPr>
              <a:t>A) </a:t>
            </a:r>
            <a:r>
              <a:rPr lang="en-US" sz="1700" dirty="0">
                <a:sym typeface="+mn-ea"/>
              </a:rPr>
              <a:t>For the transfer, the </a:t>
            </a:r>
            <a:r>
              <a:rPr lang="en-US" sz="1700" b="1" dirty="0">
                <a:sym typeface="+mn-ea"/>
              </a:rPr>
              <a:t>use of EDTA </a:t>
            </a:r>
            <a:r>
              <a:rPr lang="en-US" sz="1700" dirty="0">
                <a:sym typeface="+mn-ea"/>
              </a:rPr>
              <a:t>(</a:t>
            </a:r>
            <a:r>
              <a:rPr lang="en-US" sz="1700" dirty="0" err="1">
                <a:sym typeface="+mn-ea"/>
              </a:rPr>
              <a:t>chel</a:t>
            </a:r>
            <a:r>
              <a:rPr lang="en-US" sz="1700" dirty="0">
                <a:sym typeface="+mn-ea"/>
              </a:rPr>
              <a:t> Ca</a:t>
            </a:r>
            <a:r>
              <a:rPr lang="en-US" sz="1700" baseline="30000" dirty="0">
                <a:sym typeface="+mn-ea"/>
              </a:rPr>
              <a:t>2 +</a:t>
            </a:r>
            <a:r>
              <a:rPr lang="en-US" sz="1700" dirty="0">
                <a:sym typeface="+mn-ea"/>
              </a:rPr>
              <a:t> and Mg</a:t>
            </a:r>
            <a:r>
              <a:rPr lang="en-US" sz="1700" baseline="30000" dirty="0">
                <a:sym typeface="+mn-ea"/>
              </a:rPr>
              <a:t>2 +</a:t>
            </a:r>
            <a:r>
              <a:rPr lang="en-US" sz="1700" dirty="0">
                <a:sym typeface="+mn-ea"/>
              </a:rPr>
              <a:t>, indispensable for adhesion) and / or</a:t>
            </a:r>
            <a:r>
              <a:rPr lang="en-US" sz="1700" b="1" dirty="0">
                <a:sym typeface="+mn-ea"/>
              </a:rPr>
              <a:t> trypsin</a:t>
            </a:r>
            <a:r>
              <a:rPr lang="en-US" sz="1700" dirty="0">
                <a:sym typeface="+mn-ea"/>
              </a:rPr>
              <a:t> (degrades the proteins of the matrix) are used.</a:t>
            </a:r>
            <a:endParaRPr lang="en-US" sz="1700" dirty="0"/>
          </a:p>
          <a:p>
            <a:endParaRPr lang="en-US" sz="1700" dirty="0"/>
          </a:p>
          <a:p>
            <a:r>
              <a:rPr lang="en-US" sz="1700" dirty="0">
                <a:sym typeface="+mn-ea"/>
              </a:rPr>
              <a:t>B) After detachment, the action of EDTA and trypsin is neutralized by the addition of a </a:t>
            </a:r>
            <a:r>
              <a:rPr lang="en-US" sz="1700" b="1" dirty="0">
                <a:sym typeface="+mn-ea"/>
              </a:rPr>
              <a:t>new culture medium containing excess divalent cations </a:t>
            </a:r>
            <a:r>
              <a:rPr lang="en-US" sz="1700" dirty="0">
                <a:sym typeface="+mn-ea"/>
              </a:rPr>
              <a:t>and trypsin inhibitors.</a:t>
            </a:r>
            <a:endParaRPr lang="en-US" sz="1700" dirty="0"/>
          </a:p>
          <a:p>
            <a:endParaRPr lang="en-US" sz="1700" dirty="0"/>
          </a:p>
          <a:p>
            <a:r>
              <a:rPr lang="en-US" sz="1700" dirty="0">
                <a:sym typeface="+mn-ea"/>
              </a:rPr>
              <a:t>C) The cells are then </a:t>
            </a:r>
            <a:r>
              <a:rPr lang="en-US" sz="1700" b="1" dirty="0">
                <a:sym typeface="+mn-ea"/>
              </a:rPr>
              <a:t>counted</a:t>
            </a:r>
            <a:r>
              <a:rPr lang="en-US" sz="1700" dirty="0">
                <a:sym typeface="+mn-ea"/>
              </a:rPr>
              <a:t> and </a:t>
            </a:r>
            <a:r>
              <a:rPr lang="it-IT" altLang="en-US" sz="1700" b="1" dirty="0" err="1">
                <a:sym typeface="+mn-ea"/>
              </a:rPr>
              <a:t>diluted</a:t>
            </a:r>
            <a:r>
              <a:rPr lang="it-IT" altLang="en-US" sz="1700" b="1" dirty="0">
                <a:sym typeface="+mn-ea"/>
              </a:rPr>
              <a:t> </a:t>
            </a:r>
            <a:r>
              <a:rPr lang="en-US" sz="1700" b="1" dirty="0">
                <a:sym typeface="+mn-ea"/>
              </a:rPr>
              <a:t>i</a:t>
            </a:r>
            <a:r>
              <a:rPr lang="en-US" sz="1700" dirty="0">
                <a:sym typeface="+mn-ea"/>
              </a:rPr>
              <a:t>n new plates.</a:t>
            </a:r>
            <a:endParaRPr lang="en-US" sz="1700" dirty="0"/>
          </a:p>
        </p:txBody>
      </p:sp>
      <p:sp>
        <p:nvSpPr>
          <p:cNvPr id="3" name="CasellaDiTesto 2">
            <a:extLst>
              <a:ext uri="{FF2B5EF4-FFF2-40B4-BE49-F238E27FC236}">
                <a16:creationId xmlns:a16="http://schemas.microsoft.com/office/drawing/2014/main" id="{943E890A-CFB9-465D-D6E6-B8F6F6ADF2FE}"/>
              </a:ext>
            </a:extLst>
          </p:cNvPr>
          <p:cNvSpPr txBox="1"/>
          <p:nvPr/>
        </p:nvSpPr>
        <p:spPr>
          <a:xfrm>
            <a:off x="5552137" y="3318516"/>
            <a:ext cx="1146468" cy="369332"/>
          </a:xfrm>
          <a:prstGeom prst="rect">
            <a:avLst/>
          </a:prstGeom>
          <a:noFill/>
        </p:spPr>
        <p:txBody>
          <a:bodyPr wrap="none" rtlCol="0">
            <a:spAutoFit/>
          </a:bodyPr>
          <a:lstStyle/>
          <a:p>
            <a:r>
              <a:rPr lang="en-US" dirty="0" err="1"/>
              <a:t>diluizione</a:t>
            </a:r>
            <a:endParaRPr lang="it-IT" dirty="0"/>
          </a:p>
        </p:txBody>
      </p:sp>
      <p:sp>
        <p:nvSpPr>
          <p:cNvPr id="7" name="CasellaDiTesto 6">
            <a:extLst>
              <a:ext uri="{FF2B5EF4-FFF2-40B4-BE49-F238E27FC236}">
                <a16:creationId xmlns:a16="http://schemas.microsoft.com/office/drawing/2014/main" id="{44C924D6-6B0B-D350-BA6D-78AAB4526FCC}"/>
              </a:ext>
            </a:extLst>
          </p:cNvPr>
          <p:cNvSpPr txBox="1"/>
          <p:nvPr/>
        </p:nvSpPr>
        <p:spPr>
          <a:xfrm>
            <a:off x="2110898" y="3244334"/>
            <a:ext cx="1095172" cy="369332"/>
          </a:xfrm>
          <a:prstGeom prst="rect">
            <a:avLst/>
          </a:prstGeom>
          <a:noFill/>
        </p:spPr>
        <p:txBody>
          <a:bodyPr wrap="none" rtlCol="0">
            <a:spAutoFit/>
          </a:bodyPr>
          <a:lstStyle/>
          <a:p>
            <a:r>
              <a:rPr lang="en-US" dirty="0" err="1"/>
              <a:t>Crescita</a:t>
            </a:r>
            <a:r>
              <a:rPr lang="en-US" dirty="0"/>
              <a:t> </a:t>
            </a:r>
            <a:endParaRPr lang="it-IT" dirty="0"/>
          </a:p>
        </p:txBody>
      </p:sp>
      <p:sp>
        <p:nvSpPr>
          <p:cNvPr id="12" name="CasellaDiTesto 11">
            <a:extLst>
              <a:ext uri="{FF2B5EF4-FFF2-40B4-BE49-F238E27FC236}">
                <a16:creationId xmlns:a16="http://schemas.microsoft.com/office/drawing/2014/main" id="{20900735-6A6F-05E0-596E-D7CCBBE8CF81}"/>
              </a:ext>
            </a:extLst>
          </p:cNvPr>
          <p:cNvSpPr txBox="1"/>
          <p:nvPr/>
        </p:nvSpPr>
        <p:spPr>
          <a:xfrm>
            <a:off x="5526424" y="2894074"/>
            <a:ext cx="1338828" cy="369332"/>
          </a:xfrm>
          <a:prstGeom prst="rect">
            <a:avLst/>
          </a:prstGeom>
          <a:noFill/>
        </p:spPr>
        <p:txBody>
          <a:bodyPr wrap="none" rtlCol="0">
            <a:spAutoFit/>
          </a:bodyPr>
          <a:lstStyle/>
          <a:p>
            <a:r>
              <a:rPr lang="en-US" dirty="0" err="1"/>
              <a:t>Raccolta</a:t>
            </a:r>
            <a:r>
              <a:rPr lang="en-US" dirty="0"/>
              <a:t> e </a:t>
            </a:r>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1440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latin typeface="Arial Narrow" panose="020B0606020202030204" pitchFamily="34" charset="0"/>
            </a:endParaRPr>
          </a:p>
          <a:p>
            <a:pPr eaLnBrk="1" hangingPunct="1"/>
            <a:endParaRPr lang="en-GB" altLang="it-IT">
              <a:latin typeface="Arial Narrow" panose="020B0606020202030204" pitchFamily="34" charset="0"/>
            </a:endParaRPr>
          </a:p>
          <a:p>
            <a:pPr eaLnBrk="1" hangingPunct="1"/>
            <a:endParaRPr lang="en-GB" altLang="it-IT">
              <a:latin typeface="Arial Narrow" panose="020B0606020202030204" pitchFamily="34" charset="0"/>
            </a:endParaRPr>
          </a:p>
          <a:p>
            <a:pPr eaLnBrk="1" hangingPunct="1"/>
            <a:endParaRPr lang="en-GB" altLang="it-IT">
              <a:latin typeface="Arial Narrow" panose="020B0606020202030204" pitchFamily="34" charset="0"/>
            </a:endParaRPr>
          </a:p>
        </p:txBody>
      </p:sp>
      <p:sp>
        <p:nvSpPr>
          <p:cNvPr id="15363" name="Rectangle 5"/>
          <p:cNvSpPr>
            <a:spLocks noGrp="1" noChangeArrowheads="1"/>
          </p:cNvSpPr>
          <p:nvPr>
            <p:ph type="body" idx="4294967295"/>
          </p:nvPr>
        </p:nvSpPr>
        <p:spPr>
          <a:xfrm>
            <a:off x="189290" y="5305797"/>
            <a:ext cx="5867400" cy="1856675"/>
          </a:xfrm>
        </p:spPr>
        <p:txBody>
          <a:bodyPr/>
          <a:lstStyle/>
          <a:p>
            <a:pPr eaLnBrk="1" hangingPunct="1">
              <a:lnSpc>
                <a:spcPct val="80000"/>
              </a:lnSpc>
              <a:buFontTx/>
              <a:buNone/>
            </a:pPr>
            <a:endParaRPr lang="en-GB" altLang="it-IT" sz="1400" b="1" dirty="0">
              <a:latin typeface="Arial" panose="020B0604020202020204" pitchFamily="34" charset="0"/>
              <a:cs typeface="Arial" panose="020B0604020202020204" pitchFamily="34" charset="0"/>
            </a:endParaRPr>
          </a:p>
          <a:p>
            <a:pPr eaLnBrk="1" hangingPunct="1">
              <a:lnSpc>
                <a:spcPct val="80000"/>
              </a:lnSpc>
              <a:buFontTx/>
              <a:buNone/>
            </a:pPr>
            <a:r>
              <a:rPr lang="en-GB" altLang="it-IT" sz="1400" b="1" dirty="0">
                <a:solidFill>
                  <a:srgbClr val="800000"/>
                </a:solidFill>
                <a:latin typeface="Arial" panose="020B0604020202020204" pitchFamily="34" charset="0"/>
                <a:cs typeface="Arial" panose="020B0604020202020204" pitchFamily="34" charset="0"/>
              </a:rPr>
              <a:t>How?</a:t>
            </a:r>
          </a:p>
          <a:p>
            <a:pPr eaLnBrk="1" hangingPunct="1">
              <a:lnSpc>
                <a:spcPct val="150000"/>
              </a:lnSpc>
            </a:pPr>
            <a:r>
              <a:rPr lang="en-GB" altLang="it-IT" sz="1400" b="1" dirty="0">
                <a:latin typeface="Arial" panose="020B0604020202020204" pitchFamily="34" charset="0"/>
                <a:cs typeface="Arial" panose="020B0604020202020204" pitchFamily="34" charset="0"/>
              </a:rPr>
              <a:t>70-80%</a:t>
            </a:r>
            <a:r>
              <a:rPr lang="en-GB" altLang="it-IT" sz="1400" dirty="0">
                <a:latin typeface="Arial" panose="020B0604020202020204" pitchFamily="34" charset="0"/>
                <a:cs typeface="Arial" panose="020B0604020202020204" pitchFamily="34" charset="0"/>
              </a:rPr>
              <a:t> confluency</a:t>
            </a:r>
          </a:p>
          <a:p>
            <a:pPr eaLnBrk="1" hangingPunct="1">
              <a:lnSpc>
                <a:spcPct val="150000"/>
              </a:lnSpc>
            </a:pPr>
            <a:r>
              <a:rPr lang="en-GB" altLang="it-IT" sz="1400" b="1" dirty="0">
                <a:latin typeface="Arial" panose="020B0604020202020204" pitchFamily="34" charset="0"/>
                <a:cs typeface="Arial" panose="020B0604020202020204" pitchFamily="34" charset="0"/>
              </a:rPr>
              <a:t>Wash in PBS </a:t>
            </a:r>
            <a:r>
              <a:rPr lang="en-GB" altLang="it-IT" sz="1400" dirty="0">
                <a:latin typeface="Arial" panose="020B0604020202020204" pitchFamily="34" charset="0"/>
                <a:cs typeface="Arial" panose="020B0604020202020204" pitchFamily="34" charset="0"/>
              </a:rPr>
              <a:t>to remove dead cells and serum</a:t>
            </a:r>
            <a:endParaRPr lang="en-GB" altLang="it-IT" sz="1400" b="1" dirty="0">
              <a:latin typeface="Arial" panose="020B0604020202020204" pitchFamily="34" charset="0"/>
              <a:cs typeface="Arial" panose="020B0604020202020204" pitchFamily="34" charset="0"/>
            </a:endParaRPr>
          </a:p>
        </p:txBody>
      </p:sp>
      <p:sp>
        <p:nvSpPr>
          <p:cNvPr id="15364" name="Text Box 6"/>
          <p:cNvSpPr txBox="1">
            <a:spLocks noChangeArrowheads="1"/>
          </p:cNvSpPr>
          <p:nvPr/>
        </p:nvSpPr>
        <p:spPr bwMode="auto">
          <a:xfrm>
            <a:off x="30220" y="1517662"/>
            <a:ext cx="2513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b="1" dirty="0">
                <a:solidFill>
                  <a:srgbClr val="000066"/>
                </a:solidFill>
                <a:latin typeface="Arial Narrow" panose="020B0606020202030204" pitchFamily="34" charset="0"/>
              </a:rPr>
              <a:t>Check confluency of cells</a:t>
            </a:r>
          </a:p>
        </p:txBody>
      </p:sp>
      <p:sp>
        <p:nvSpPr>
          <p:cNvPr id="15365" name="AutoShape 7"/>
          <p:cNvSpPr>
            <a:spLocks noChangeArrowheads="1"/>
          </p:cNvSpPr>
          <p:nvPr/>
        </p:nvSpPr>
        <p:spPr bwMode="auto">
          <a:xfrm>
            <a:off x="1138820" y="1953292"/>
            <a:ext cx="144462" cy="360362"/>
          </a:xfrm>
          <a:prstGeom prst="downArrow">
            <a:avLst>
              <a:gd name="adj1" fmla="val 50000"/>
              <a:gd name="adj2" fmla="val 62363"/>
            </a:avLst>
          </a:prstGeom>
          <a:solidFill>
            <a:schemeClr val="accent1"/>
          </a:solidFill>
          <a:ln w="9525">
            <a:solidFill>
              <a:schemeClr val="tx1"/>
            </a:solidFill>
            <a:miter lim="800000"/>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latin typeface="Arial Narrow" panose="020B0606020202030204" pitchFamily="34" charset="0"/>
            </a:endParaRPr>
          </a:p>
        </p:txBody>
      </p:sp>
      <p:sp>
        <p:nvSpPr>
          <p:cNvPr id="15366" name="Text Box 8"/>
          <p:cNvSpPr txBox="1">
            <a:spLocks noChangeArrowheads="1"/>
          </p:cNvSpPr>
          <p:nvPr/>
        </p:nvSpPr>
        <p:spPr bwMode="auto">
          <a:xfrm>
            <a:off x="30220" y="2306496"/>
            <a:ext cx="22589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it-IT" b="1" dirty="0">
                <a:solidFill>
                  <a:srgbClr val="000066"/>
                </a:solidFill>
                <a:latin typeface="Arial Narrow" panose="020B0606020202030204" pitchFamily="34" charset="0"/>
              </a:rPr>
              <a:t>Remove spent medium</a:t>
            </a:r>
          </a:p>
        </p:txBody>
      </p:sp>
      <p:sp>
        <p:nvSpPr>
          <p:cNvPr id="15367" name="Text Box 9"/>
          <p:cNvSpPr txBox="1">
            <a:spLocks noChangeArrowheads="1"/>
          </p:cNvSpPr>
          <p:nvPr/>
        </p:nvSpPr>
        <p:spPr bwMode="auto">
          <a:xfrm>
            <a:off x="270358" y="3182515"/>
            <a:ext cx="1556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it-IT" b="1" dirty="0">
                <a:solidFill>
                  <a:srgbClr val="000066"/>
                </a:solidFill>
                <a:latin typeface="Arial Narrow" panose="020B0606020202030204" pitchFamily="34" charset="0"/>
              </a:rPr>
              <a:t>Wash with PBS</a:t>
            </a:r>
            <a:endParaRPr lang="en-GB" altLang="it-IT" b="1" i="1" dirty="0">
              <a:solidFill>
                <a:srgbClr val="000066"/>
              </a:solidFill>
              <a:latin typeface="Arial Narrow" panose="020B0606020202030204" pitchFamily="34" charset="0"/>
            </a:endParaRPr>
          </a:p>
        </p:txBody>
      </p:sp>
      <p:sp>
        <p:nvSpPr>
          <p:cNvPr id="15368" name="AutoShape 10"/>
          <p:cNvSpPr>
            <a:spLocks noChangeArrowheads="1"/>
          </p:cNvSpPr>
          <p:nvPr/>
        </p:nvSpPr>
        <p:spPr bwMode="auto">
          <a:xfrm>
            <a:off x="1083442" y="2765105"/>
            <a:ext cx="144462" cy="360362"/>
          </a:xfrm>
          <a:prstGeom prst="downArrow">
            <a:avLst>
              <a:gd name="adj1" fmla="val 50000"/>
              <a:gd name="adj2" fmla="val 62363"/>
            </a:avLst>
          </a:prstGeom>
          <a:solidFill>
            <a:schemeClr val="accent1"/>
          </a:solidFill>
          <a:ln w="9525">
            <a:solidFill>
              <a:schemeClr val="tx1"/>
            </a:solidFill>
            <a:miter lim="800000"/>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latin typeface="Arial Narrow" panose="020B0606020202030204" pitchFamily="34" charset="0"/>
            </a:endParaRPr>
          </a:p>
        </p:txBody>
      </p:sp>
      <p:sp>
        <p:nvSpPr>
          <p:cNvPr id="15375" name="Rectangle 19"/>
          <p:cNvSpPr>
            <a:spLocks noGrp="1" noChangeArrowheads="1"/>
          </p:cNvSpPr>
          <p:nvPr>
            <p:ph type="title"/>
          </p:nvPr>
        </p:nvSpPr>
        <p:spPr>
          <a:xfrm>
            <a:off x="215574" y="109428"/>
            <a:ext cx="7200900" cy="865188"/>
          </a:xfrm>
          <a:noFill/>
        </p:spPr>
        <p:txBody>
          <a:bodyPr/>
          <a:lstStyle/>
          <a:p>
            <a:pPr algn="l" eaLnBrk="1" hangingPunct="1"/>
            <a:r>
              <a:rPr lang="en-GB" altLang="it-IT" sz="2600" b="1" dirty="0">
                <a:solidFill>
                  <a:srgbClr val="800000"/>
                </a:solidFill>
                <a:latin typeface="Arial Narrow" panose="020B0606020202030204" pitchFamily="34" charset="0"/>
              </a:rPr>
              <a:t>Passaging Cells</a:t>
            </a:r>
          </a:p>
        </p:txBody>
      </p:sp>
      <p:sp>
        <p:nvSpPr>
          <p:cNvPr id="15379" name="Text Box 25"/>
          <p:cNvSpPr txBox="1">
            <a:spLocks noChangeArrowheads="1"/>
          </p:cNvSpPr>
          <p:nvPr/>
        </p:nvSpPr>
        <p:spPr bwMode="auto">
          <a:xfrm>
            <a:off x="6776083" y="3551847"/>
            <a:ext cx="1635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it-IT" sz="1400" b="1" dirty="0"/>
              <a:t>100% confluence</a:t>
            </a:r>
            <a:endParaRPr lang="en-US" altLang="it-IT" sz="1400" b="1" dirty="0"/>
          </a:p>
        </p:txBody>
      </p:sp>
      <p:sp>
        <p:nvSpPr>
          <p:cNvPr id="2" name="Rettangolo 1"/>
          <p:cNvSpPr/>
          <p:nvPr/>
        </p:nvSpPr>
        <p:spPr>
          <a:xfrm>
            <a:off x="3491880" y="307992"/>
            <a:ext cx="5539591" cy="609398"/>
          </a:xfrm>
          <a:prstGeom prst="rect">
            <a:avLst/>
          </a:prstGeom>
        </p:spPr>
        <p:txBody>
          <a:bodyPr wrap="square">
            <a:spAutoFit/>
          </a:bodyPr>
          <a:lstStyle/>
          <a:p>
            <a:pPr eaLnBrk="1" hangingPunct="1">
              <a:lnSpc>
                <a:spcPct val="80000"/>
              </a:lnSpc>
              <a:buFontTx/>
              <a:buNone/>
            </a:pPr>
            <a:r>
              <a:rPr lang="en-GB" altLang="it-IT" sz="1400" b="1" dirty="0">
                <a:solidFill>
                  <a:srgbClr val="800000"/>
                </a:solidFill>
              </a:rPr>
              <a:t>Why passage cells?</a:t>
            </a:r>
          </a:p>
          <a:p>
            <a:pPr eaLnBrk="1" hangingPunct="1">
              <a:lnSpc>
                <a:spcPct val="80000"/>
              </a:lnSpc>
            </a:pPr>
            <a:r>
              <a:rPr lang="en-GB" altLang="it-IT" sz="1400" b="1" dirty="0"/>
              <a:t>To maintain cells in culture (i.e. don’t overgrow)</a:t>
            </a:r>
          </a:p>
          <a:p>
            <a:pPr eaLnBrk="1" hangingPunct="1">
              <a:lnSpc>
                <a:spcPct val="80000"/>
              </a:lnSpc>
            </a:pPr>
            <a:r>
              <a:rPr lang="en-GB" altLang="it-IT" sz="1400" b="1" dirty="0"/>
              <a:t>To increase cell number for experiments/storage</a:t>
            </a:r>
          </a:p>
        </p:txBody>
      </p:sp>
      <p:pic>
        <p:nvPicPr>
          <p:cNvPr id="4" name="Immagine 3">
            <a:extLst>
              <a:ext uri="{FF2B5EF4-FFF2-40B4-BE49-F238E27FC236}">
                <a16:creationId xmlns:a16="http://schemas.microsoft.com/office/drawing/2014/main" id="{86C0327A-445A-2BA5-45B4-B7E9376A3822}"/>
              </a:ext>
            </a:extLst>
          </p:cNvPr>
          <p:cNvPicPr>
            <a:picLocks noChangeAspect="1"/>
          </p:cNvPicPr>
          <p:nvPr/>
        </p:nvPicPr>
        <p:blipFill rotWithShape="1">
          <a:blip r:embed="rId3"/>
          <a:srcRect r="36748"/>
          <a:stretch/>
        </p:blipFill>
        <p:spPr>
          <a:xfrm>
            <a:off x="2425588" y="1846223"/>
            <a:ext cx="3784958" cy="3482099"/>
          </a:xfrm>
          <a:prstGeom prst="rect">
            <a:avLst/>
          </a:prstGeom>
        </p:spPr>
      </p:pic>
      <p:pic>
        <p:nvPicPr>
          <p:cNvPr id="15376" name="Picture 21" descr="sirc_x10x1_mic2_cgryb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4583" y="1282608"/>
            <a:ext cx="2984414" cy="219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22" descr="sirc_x10x1_mic2_ncgryb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5321" y="4743991"/>
            <a:ext cx="2818679" cy="211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1440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latin typeface="Arial Narrow" panose="020B0606020202030204" pitchFamily="34" charset="0"/>
            </a:endParaRPr>
          </a:p>
          <a:p>
            <a:pPr eaLnBrk="1" hangingPunct="1"/>
            <a:endParaRPr lang="en-GB" altLang="it-IT">
              <a:latin typeface="Arial Narrow" panose="020B0606020202030204" pitchFamily="34" charset="0"/>
            </a:endParaRPr>
          </a:p>
          <a:p>
            <a:pPr eaLnBrk="1" hangingPunct="1"/>
            <a:endParaRPr lang="en-GB" altLang="it-IT">
              <a:latin typeface="Arial Narrow" panose="020B0606020202030204" pitchFamily="34" charset="0"/>
            </a:endParaRPr>
          </a:p>
          <a:p>
            <a:pPr eaLnBrk="1" hangingPunct="1"/>
            <a:endParaRPr lang="en-GB" altLang="it-IT">
              <a:latin typeface="Arial Narrow" panose="020B0606020202030204" pitchFamily="34" charset="0"/>
            </a:endParaRPr>
          </a:p>
        </p:txBody>
      </p:sp>
      <p:sp>
        <p:nvSpPr>
          <p:cNvPr id="15363" name="Rectangle 5"/>
          <p:cNvSpPr>
            <a:spLocks noGrp="1" noChangeArrowheads="1"/>
          </p:cNvSpPr>
          <p:nvPr>
            <p:ph type="body" idx="4294967295"/>
          </p:nvPr>
        </p:nvSpPr>
        <p:spPr>
          <a:xfrm>
            <a:off x="3172060" y="1108365"/>
            <a:ext cx="5867400" cy="5589587"/>
          </a:xfrm>
        </p:spPr>
        <p:txBody>
          <a:bodyPr/>
          <a:lstStyle/>
          <a:p>
            <a:pPr eaLnBrk="1" hangingPunct="1">
              <a:lnSpc>
                <a:spcPct val="150000"/>
              </a:lnSpc>
            </a:pPr>
            <a:r>
              <a:rPr lang="en-GB" altLang="it-IT" sz="1400" b="1" dirty="0">
                <a:latin typeface="Arial" panose="020B0604020202020204" pitchFamily="34" charset="0"/>
                <a:cs typeface="Arial" panose="020B0604020202020204" pitchFamily="34" charset="0"/>
              </a:rPr>
              <a:t>Trypsin digests </a:t>
            </a:r>
            <a:r>
              <a:rPr lang="en-GB" altLang="it-IT" sz="1400" dirty="0">
                <a:latin typeface="Arial" panose="020B0604020202020204" pitchFamily="34" charset="0"/>
                <a:cs typeface="Arial" panose="020B0604020202020204" pitchFamily="34" charset="0"/>
              </a:rPr>
              <a:t>protein-surface interaction to release cells (collagenase also useful) </a:t>
            </a:r>
          </a:p>
          <a:p>
            <a:pPr eaLnBrk="1" hangingPunct="1">
              <a:lnSpc>
                <a:spcPct val="150000"/>
              </a:lnSpc>
            </a:pPr>
            <a:r>
              <a:rPr lang="en-GB" altLang="it-IT" sz="1400" b="1" dirty="0">
                <a:latin typeface="Arial" panose="020B0604020202020204" pitchFamily="34" charset="0"/>
                <a:cs typeface="Arial" panose="020B0604020202020204" pitchFamily="34" charset="0"/>
              </a:rPr>
              <a:t>EDTA</a:t>
            </a:r>
            <a:r>
              <a:rPr lang="en-GB" altLang="it-IT" sz="1400" dirty="0">
                <a:latin typeface="Arial" panose="020B0604020202020204" pitchFamily="34" charset="0"/>
                <a:cs typeface="Arial" panose="020B0604020202020204" pitchFamily="34" charset="0"/>
              </a:rPr>
              <a:t> enhances trypsin activity</a:t>
            </a:r>
          </a:p>
          <a:p>
            <a:pPr eaLnBrk="1" hangingPunct="1">
              <a:lnSpc>
                <a:spcPct val="150000"/>
              </a:lnSpc>
            </a:pPr>
            <a:endParaRPr lang="en-GB" altLang="it-IT" sz="1400" dirty="0">
              <a:latin typeface="Arial" panose="020B0604020202020204" pitchFamily="34" charset="0"/>
              <a:cs typeface="Arial" panose="020B0604020202020204" pitchFamily="34" charset="0"/>
            </a:endParaRPr>
          </a:p>
          <a:p>
            <a:pPr eaLnBrk="1" hangingPunct="1">
              <a:lnSpc>
                <a:spcPct val="150000"/>
              </a:lnSpc>
            </a:pPr>
            <a:endParaRPr lang="en-GB" altLang="it-IT" sz="1400" dirty="0">
              <a:latin typeface="Arial" panose="020B0604020202020204" pitchFamily="34" charset="0"/>
              <a:cs typeface="Arial" panose="020B0604020202020204" pitchFamily="34" charset="0"/>
            </a:endParaRPr>
          </a:p>
          <a:p>
            <a:pPr eaLnBrk="1" hangingPunct="1">
              <a:lnSpc>
                <a:spcPct val="150000"/>
              </a:lnSpc>
            </a:pPr>
            <a:endParaRPr lang="en-GB" altLang="it-IT" sz="1400" dirty="0">
              <a:latin typeface="Arial" panose="020B0604020202020204" pitchFamily="34" charset="0"/>
              <a:cs typeface="Arial" panose="020B0604020202020204" pitchFamily="34" charset="0"/>
            </a:endParaRPr>
          </a:p>
          <a:p>
            <a:pPr eaLnBrk="1" hangingPunct="1">
              <a:lnSpc>
                <a:spcPct val="150000"/>
              </a:lnSpc>
            </a:pPr>
            <a:r>
              <a:rPr lang="en-GB" altLang="it-IT" sz="1400" b="1" dirty="0">
                <a:latin typeface="Arial" panose="020B0604020202020204" pitchFamily="34" charset="0"/>
                <a:cs typeface="Arial" panose="020B0604020202020204" pitchFamily="34" charset="0"/>
              </a:rPr>
              <a:t>Resuspend in serum </a:t>
            </a:r>
            <a:r>
              <a:rPr lang="en-GB" altLang="it-IT" sz="1400" dirty="0">
                <a:latin typeface="Arial" panose="020B0604020202020204" pitchFamily="34" charset="0"/>
                <a:cs typeface="Arial" panose="020B0604020202020204" pitchFamily="34" charset="0"/>
              </a:rPr>
              <a:t>(inactivates trypsin)</a:t>
            </a:r>
          </a:p>
          <a:p>
            <a:pPr eaLnBrk="1" hangingPunct="1">
              <a:lnSpc>
                <a:spcPct val="150000"/>
              </a:lnSpc>
            </a:pPr>
            <a:endParaRPr lang="en-GB" altLang="it-IT" sz="1400" dirty="0">
              <a:latin typeface="Arial" panose="020B0604020202020204" pitchFamily="34" charset="0"/>
              <a:cs typeface="Arial" panose="020B0604020202020204" pitchFamily="34" charset="0"/>
            </a:endParaRPr>
          </a:p>
          <a:p>
            <a:pPr eaLnBrk="1" hangingPunct="1">
              <a:lnSpc>
                <a:spcPct val="150000"/>
              </a:lnSpc>
            </a:pPr>
            <a:endParaRPr lang="en-GB" altLang="it-IT" sz="1400" dirty="0">
              <a:latin typeface="Arial" panose="020B0604020202020204" pitchFamily="34" charset="0"/>
              <a:cs typeface="Arial" panose="020B0604020202020204" pitchFamily="34" charset="0"/>
            </a:endParaRPr>
          </a:p>
          <a:p>
            <a:pPr eaLnBrk="1" hangingPunct="1">
              <a:lnSpc>
                <a:spcPct val="150000"/>
              </a:lnSpc>
            </a:pPr>
            <a:r>
              <a:rPr lang="en-GB" altLang="it-IT" sz="1400" b="1" dirty="0">
                <a:latin typeface="Arial" panose="020B0604020202020204" pitchFamily="34" charset="0"/>
                <a:cs typeface="Arial" panose="020B0604020202020204" pitchFamily="34" charset="0"/>
              </a:rPr>
              <a:t>Transfer dilute cell </a:t>
            </a:r>
            <a:r>
              <a:rPr lang="en-GB" altLang="it-IT" sz="1400" dirty="0">
                <a:latin typeface="Arial" panose="020B0604020202020204" pitchFamily="34" charset="0"/>
                <a:cs typeface="Arial" panose="020B0604020202020204" pitchFamily="34" charset="0"/>
              </a:rPr>
              <a:t>suspension to new flask (fresh media)</a:t>
            </a:r>
          </a:p>
          <a:p>
            <a:pPr eaLnBrk="1" hangingPunct="1">
              <a:lnSpc>
                <a:spcPct val="150000"/>
              </a:lnSpc>
            </a:pPr>
            <a:endParaRPr lang="en-GB" altLang="it-IT" sz="1400" dirty="0">
              <a:latin typeface="Arial" panose="020B0604020202020204" pitchFamily="34" charset="0"/>
              <a:cs typeface="Arial" panose="020B0604020202020204" pitchFamily="34" charset="0"/>
            </a:endParaRPr>
          </a:p>
          <a:p>
            <a:pPr eaLnBrk="1" hangingPunct="1">
              <a:lnSpc>
                <a:spcPct val="150000"/>
              </a:lnSpc>
            </a:pPr>
            <a:endParaRPr lang="en-GB" altLang="it-IT" sz="1400" dirty="0">
              <a:latin typeface="Arial" panose="020B0604020202020204" pitchFamily="34" charset="0"/>
              <a:cs typeface="Arial" panose="020B0604020202020204" pitchFamily="34" charset="0"/>
            </a:endParaRPr>
          </a:p>
          <a:p>
            <a:pPr eaLnBrk="1" hangingPunct="1">
              <a:lnSpc>
                <a:spcPct val="150000"/>
              </a:lnSpc>
            </a:pPr>
            <a:r>
              <a:rPr lang="en-GB" altLang="it-IT" sz="1400" dirty="0">
                <a:latin typeface="Arial" panose="020B0604020202020204" pitchFamily="34" charset="0"/>
                <a:cs typeface="Arial" panose="020B0604020202020204" pitchFamily="34" charset="0"/>
              </a:rPr>
              <a:t>Most cell lines will adhere in approx. 3-4 hours</a:t>
            </a:r>
          </a:p>
          <a:p>
            <a:pPr eaLnBrk="1" hangingPunct="1">
              <a:lnSpc>
                <a:spcPct val="80000"/>
              </a:lnSpc>
            </a:pPr>
            <a:endParaRPr lang="en-GB" altLang="it-IT" sz="1400" b="1" dirty="0">
              <a:latin typeface="Arial" panose="020B0604020202020204" pitchFamily="34" charset="0"/>
              <a:cs typeface="Arial" panose="020B0604020202020204" pitchFamily="34" charset="0"/>
            </a:endParaRPr>
          </a:p>
        </p:txBody>
      </p:sp>
      <p:sp>
        <p:nvSpPr>
          <p:cNvPr id="15369" name="Text Box 11"/>
          <p:cNvSpPr txBox="1">
            <a:spLocks noChangeArrowheads="1"/>
          </p:cNvSpPr>
          <p:nvPr/>
        </p:nvSpPr>
        <p:spPr bwMode="auto">
          <a:xfrm>
            <a:off x="475472" y="3001853"/>
            <a:ext cx="21018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b="1">
                <a:solidFill>
                  <a:srgbClr val="000066"/>
                </a:solidFill>
                <a:latin typeface="Arial Narrow" panose="020B0606020202030204" pitchFamily="34" charset="0"/>
              </a:rPr>
              <a:t>Resuspend in </a:t>
            </a:r>
            <a:r>
              <a:rPr lang="en-GB" altLang="it-IT" b="1" u="sng">
                <a:solidFill>
                  <a:srgbClr val="000066"/>
                </a:solidFill>
                <a:latin typeface="Arial Narrow" panose="020B0606020202030204" pitchFamily="34" charset="0"/>
              </a:rPr>
              <a:t>serum</a:t>
            </a:r>
            <a:r>
              <a:rPr lang="en-GB" altLang="it-IT" b="1">
                <a:solidFill>
                  <a:srgbClr val="000066"/>
                </a:solidFill>
                <a:latin typeface="Arial Narrow" panose="020B0606020202030204" pitchFamily="34" charset="0"/>
              </a:rPr>
              <a:t> </a:t>
            </a:r>
          </a:p>
          <a:p>
            <a:pPr algn="ctr" eaLnBrk="1" hangingPunct="1"/>
            <a:r>
              <a:rPr lang="en-GB" altLang="it-IT" b="1">
                <a:solidFill>
                  <a:srgbClr val="000066"/>
                </a:solidFill>
                <a:latin typeface="Arial Narrow" panose="020B0606020202030204" pitchFamily="34" charset="0"/>
              </a:rPr>
              <a:t>containing media</a:t>
            </a:r>
            <a:endParaRPr lang="en-GB" altLang="it-IT" b="1" i="1">
              <a:solidFill>
                <a:srgbClr val="000066"/>
              </a:solidFill>
              <a:latin typeface="Arial Narrow" panose="020B0606020202030204" pitchFamily="34" charset="0"/>
            </a:endParaRPr>
          </a:p>
        </p:txBody>
      </p:sp>
      <p:sp>
        <p:nvSpPr>
          <p:cNvPr id="15371" name="Text Box 13"/>
          <p:cNvSpPr txBox="1">
            <a:spLocks noChangeArrowheads="1"/>
          </p:cNvSpPr>
          <p:nvPr/>
        </p:nvSpPr>
        <p:spPr bwMode="auto">
          <a:xfrm>
            <a:off x="792960" y="1776303"/>
            <a:ext cx="1447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b="1">
                <a:solidFill>
                  <a:srgbClr val="000066"/>
                </a:solidFill>
                <a:latin typeface="Arial Narrow" panose="020B0606020202030204" pitchFamily="34" charset="0"/>
              </a:rPr>
              <a:t>Incubate with </a:t>
            </a:r>
          </a:p>
          <a:p>
            <a:pPr algn="ctr" eaLnBrk="1" hangingPunct="1"/>
            <a:r>
              <a:rPr lang="en-GB" altLang="it-IT" b="1">
                <a:solidFill>
                  <a:srgbClr val="000066"/>
                </a:solidFill>
                <a:latin typeface="Arial Narrow" panose="020B0606020202030204" pitchFamily="34" charset="0"/>
              </a:rPr>
              <a:t>trypsin/EDTA</a:t>
            </a:r>
            <a:endParaRPr lang="en-GB" altLang="it-IT" b="1" i="1">
              <a:solidFill>
                <a:srgbClr val="000066"/>
              </a:solidFill>
              <a:latin typeface="Arial Narrow" panose="020B0606020202030204" pitchFamily="34" charset="0"/>
            </a:endParaRPr>
          </a:p>
        </p:txBody>
      </p:sp>
      <p:sp>
        <p:nvSpPr>
          <p:cNvPr id="15372" name="AutoShape 14"/>
          <p:cNvSpPr>
            <a:spLocks noChangeArrowheads="1"/>
          </p:cNvSpPr>
          <p:nvPr/>
        </p:nvSpPr>
        <p:spPr bwMode="auto">
          <a:xfrm>
            <a:off x="1403846" y="2531953"/>
            <a:ext cx="144462" cy="360363"/>
          </a:xfrm>
          <a:prstGeom prst="downArrow">
            <a:avLst>
              <a:gd name="adj1" fmla="val 50000"/>
              <a:gd name="adj2" fmla="val 62363"/>
            </a:avLst>
          </a:prstGeom>
          <a:solidFill>
            <a:schemeClr val="accent1"/>
          </a:solidFill>
          <a:ln w="9525">
            <a:solidFill>
              <a:schemeClr val="tx1"/>
            </a:solidFill>
            <a:miter lim="800000"/>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latin typeface="Arial Narrow" panose="020B0606020202030204" pitchFamily="34" charset="0"/>
            </a:endParaRPr>
          </a:p>
        </p:txBody>
      </p:sp>
      <p:sp>
        <p:nvSpPr>
          <p:cNvPr id="15373" name="AutoShape 15"/>
          <p:cNvSpPr>
            <a:spLocks noChangeArrowheads="1"/>
          </p:cNvSpPr>
          <p:nvPr/>
        </p:nvSpPr>
        <p:spPr bwMode="auto">
          <a:xfrm>
            <a:off x="1444486" y="3729246"/>
            <a:ext cx="144462" cy="360362"/>
          </a:xfrm>
          <a:prstGeom prst="downArrow">
            <a:avLst>
              <a:gd name="adj1" fmla="val 50000"/>
              <a:gd name="adj2" fmla="val 62363"/>
            </a:avLst>
          </a:prstGeom>
          <a:solidFill>
            <a:schemeClr val="accent1"/>
          </a:solidFill>
          <a:ln w="9525">
            <a:solidFill>
              <a:schemeClr val="tx1"/>
            </a:solidFill>
            <a:miter lim="800000"/>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latin typeface="Arial Narrow" panose="020B0606020202030204" pitchFamily="34" charset="0"/>
            </a:endParaRPr>
          </a:p>
        </p:txBody>
      </p:sp>
      <p:sp>
        <p:nvSpPr>
          <p:cNvPr id="15374" name="Text Box 16"/>
          <p:cNvSpPr txBox="1">
            <a:spLocks noChangeArrowheads="1"/>
          </p:cNvSpPr>
          <p:nvPr/>
        </p:nvSpPr>
        <p:spPr bwMode="auto">
          <a:xfrm>
            <a:off x="367576" y="4170253"/>
            <a:ext cx="2333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b="1">
                <a:solidFill>
                  <a:srgbClr val="000066"/>
                </a:solidFill>
                <a:latin typeface="Arial Narrow" panose="020B0606020202030204" pitchFamily="34" charset="0"/>
              </a:rPr>
              <a:t>Transfer to culture flask</a:t>
            </a:r>
            <a:endParaRPr lang="en-GB" altLang="it-IT" b="1" i="1">
              <a:solidFill>
                <a:srgbClr val="000066"/>
              </a:solidFill>
              <a:latin typeface="Arial Narrow" panose="020B0606020202030204" pitchFamily="34" charset="0"/>
            </a:endParaRPr>
          </a:p>
        </p:txBody>
      </p:sp>
      <p:sp>
        <p:nvSpPr>
          <p:cNvPr id="15375" name="Rectangle 19"/>
          <p:cNvSpPr>
            <a:spLocks noGrp="1" noChangeArrowheads="1"/>
          </p:cNvSpPr>
          <p:nvPr>
            <p:ph type="title"/>
          </p:nvPr>
        </p:nvSpPr>
        <p:spPr>
          <a:xfrm>
            <a:off x="367576" y="142026"/>
            <a:ext cx="7200900" cy="865188"/>
          </a:xfrm>
          <a:noFill/>
        </p:spPr>
        <p:txBody>
          <a:bodyPr/>
          <a:lstStyle/>
          <a:p>
            <a:pPr algn="l" eaLnBrk="1" hangingPunct="1"/>
            <a:r>
              <a:rPr lang="en-GB" altLang="it-IT" sz="2600" b="1" dirty="0">
                <a:solidFill>
                  <a:srgbClr val="800000"/>
                </a:solidFill>
                <a:latin typeface="Arial Narrow" panose="020B0606020202030204" pitchFamily="34" charset="0"/>
              </a:rPr>
              <a:t>Passaging Cells</a:t>
            </a:r>
          </a:p>
        </p:txBody>
      </p:sp>
      <p:sp>
        <p:nvSpPr>
          <p:cNvPr id="20" name="AutoShape 14"/>
          <p:cNvSpPr>
            <a:spLocks noChangeArrowheads="1"/>
          </p:cNvSpPr>
          <p:nvPr/>
        </p:nvSpPr>
        <p:spPr bwMode="auto">
          <a:xfrm>
            <a:off x="1376647" y="1300053"/>
            <a:ext cx="144462" cy="360363"/>
          </a:xfrm>
          <a:prstGeom prst="downArrow">
            <a:avLst>
              <a:gd name="adj1" fmla="val 50000"/>
              <a:gd name="adj2" fmla="val 62363"/>
            </a:avLst>
          </a:prstGeom>
          <a:solidFill>
            <a:schemeClr val="accent1"/>
          </a:solidFill>
          <a:ln w="9525">
            <a:solidFill>
              <a:schemeClr val="tx1"/>
            </a:solidFill>
            <a:miter lim="800000"/>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it-IT">
              <a:latin typeface="Arial Narrow" panose="020B0606020202030204" pitchFamily="34" charset="0"/>
            </a:endParaRPr>
          </a:p>
        </p:txBody>
      </p:sp>
      <p:pic>
        <p:nvPicPr>
          <p:cNvPr id="2" name="Immagine 1"/>
          <p:cNvPicPr>
            <a:picLocks noChangeAspect="1"/>
          </p:cNvPicPr>
          <p:nvPr/>
        </p:nvPicPr>
        <p:blipFill>
          <a:blip r:embed="rId3"/>
          <a:stretch>
            <a:fillRect/>
          </a:stretch>
        </p:blipFill>
        <p:spPr>
          <a:xfrm>
            <a:off x="818373" y="4760699"/>
            <a:ext cx="1881076" cy="1883233"/>
          </a:xfrm>
          <a:prstGeom prst="rect">
            <a:avLst/>
          </a:prstGeom>
        </p:spPr>
      </p:pic>
      <p:pic>
        <p:nvPicPr>
          <p:cNvPr id="6" name="Immagine 5">
            <a:extLst>
              <a:ext uri="{FF2B5EF4-FFF2-40B4-BE49-F238E27FC236}">
                <a16:creationId xmlns:a16="http://schemas.microsoft.com/office/drawing/2014/main" id="{2195F7F3-4428-CDC8-A77A-C1563FA82BC7}"/>
              </a:ext>
            </a:extLst>
          </p:cNvPr>
          <p:cNvPicPr>
            <a:picLocks noChangeAspect="1"/>
          </p:cNvPicPr>
          <p:nvPr/>
        </p:nvPicPr>
        <p:blipFill>
          <a:blip r:embed="rId4"/>
          <a:stretch>
            <a:fillRect/>
          </a:stretch>
        </p:blipFill>
        <p:spPr>
          <a:xfrm>
            <a:off x="3563888" y="2205788"/>
            <a:ext cx="4999153" cy="65232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2122" y="188640"/>
            <a:ext cx="8229600" cy="1143000"/>
          </a:xfrm>
        </p:spPr>
        <p:txBody>
          <a:bodyPr/>
          <a:lstStyle/>
          <a:p>
            <a:r>
              <a:rPr lang="en-US" altLang="it-IT" sz="2400" b="1" dirty="0">
                <a:latin typeface="Arial" panose="020B0604020202020204" pitchFamily="34" charset="0"/>
                <a:cs typeface="Arial" panose="020B0604020202020204" pitchFamily="34" charset="0"/>
              </a:rPr>
              <a:t>Adherent cells</a:t>
            </a:r>
            <a:br>
              <a:rPr lang="en-US" altLang="it-IT" sz="2400" dirty="0">
                <a:latin typeface="Arial" panose="020B0604020202020204" pitchFamily="34" charset="0"/>
                <a:cs typeface="Arial" panose="020B0604020202020204" pitchFamily="34" charset="0"/>
              </a:rPr>
            </a:br>
            <a:endParaRPr lang="en-US" altLang="it-IT" sz="2400" dirty="0">
              <a:latin typeface="Arial" panose="020B0604020202020204" pitchFamily="34" charset="0"/>
              <a:cs typeface="Arial" panose="020B0604020202020204" pitchFamily="34" charset="0"/>
            </a:endParaRPr>
          </a:p>
        </p:txBody>
      </p:sp>
      <p:sp>
        <p:nvSpPr>
          <p:cNvPr id="19459" name="Rectangle 3"/>
          <p:cNvSpPr>
            <a:spLocks noGrp="1" noChangeArrowheads="1"/>
          </p:cNvSpPr>
          <p:nvPr>
            <p:ph type="body" idx="1"/>
          </p:nvPr>
        </p:nvSpPr>
        <p:spPr>
          <a:xfrm>
            <a:off x="395536" y="3607919"/>
            <a:ext cx="8229600" cy="2623022"/>
          </a:xfrm>
        </p:spPr>
        <p:txBody>
          <a:bodyPr/>
          <a:lstStyle/>
          <a:p>
            <a:pPr>
              <a:buClr>
                <a:schemeClr val="tx1"/>
              </a:buClr>
            </a:pPr>
            <a:r>
              <a:rPr lang="en-US" altLang="it-IT" sz="1600" dirty="0">
                <a:latin typeface="Arial" panose="020B0604020202020204" pitchFamily="34" charset="0"/>
                <a:cs typeface="Arial" panose="020B0604020202020204" pitchFamily="34" charset="0"/>
              </a:rPr>
              <a:t>Cells which are anchorage dependent </a:t>
            </a:r>
          </a:p>
          <a:p>
            <a:pPr>
              <a:buClr>
                <a:schemeClr val="tx1"/>
              </a:buClr>
            </a:pPr>
            <a:r>
              <a:rPr lang="en-US" altLang="it-IT" sz="1600" dirty="0">
                <a:latin typeface="Arial" panose="020B0604020202020204" pitchFamily="34" charset="0"/>
                <a:cs typeface="Arial" panose="020B0604020202020204" pitchFamily="34" charset="0"/>
              </a:rPr>
              <a:t>Cells are washed with PBS (free of ca &amp; mg ) solution.</a:t>
            </a:r>
          </a:p>
          <a:p>
            <a:pPr>
              <a:buClr>
                <a:schemeClr val="tx1"/>
              </a:buClr>
            </a:pPr>
            <a:r>
              <a:rPr lang="en-US" altLang="it-IT" sz="1600" dirty="0">
                <a:latin typeface="Arial" panose="020B0604020202020204" pitchFamily="34" charset="0"/>
                <a:cs typeface="Arial" panose="020B0604020202020204" pitchFamily="34" charset="0"/>
              </a:rPr>
              <a:t> Add enough trypsin/EDTA to cover the monolayer</a:t>
            </a:r>
          </a:p>
          <a:p>
            <a:pPr>
              <a:buClr>
                <a:schemeClr val="tx1"/>
              </a:buClr>
            </a:pPr>
            <a:r>
              <a:rPr lang="en-US" altLang="it-IT" sz="1600" dirty="0">
                <a:latin typeface="Arial" panose="020B0604020202020204" pitchFamily="34" charset="0"/>
                <a:cs typeface="Arial" panose="020B0604020202020204" pitchFamily="34" charset="0"/>
              </a:rPr>
              <a:t> Incubate the plate at 37°C for 1-2 </a:t>
            </a:r>
            <a:r>
              <a:rPr lang="en-US" altLang="it-IT" sz="1600" dirty="0" err="1">
                <a:latin typeface="Arial" panose="020B0604020202020204" pitchFamily="34" charset="0"/>
                <a:cs typeface="Arial" panose="020B0604020202020204" pitchFamily="34" charset="0"/>
              </a:rPr>
              <a:t>mts</a:t>
            </a:r>
            <a:endParaRPr lang="en-US" altLang="it-IT" sz="1600" dirty="0">
              <a:latin typeface="Arial" panose="020B0604020202020204" pitchFamily="34" charset="0"/>
              <a:cs typeface="Arial" panose="020B0604020202020204" pitchFamily="34" charset="0"/>
            </a:endParaRPr>
          </a:p>
          <a:p>
            <a:pPr>
              <a:buClr>
                <a:schemeClr val="tx1"/>
              </a:buClr>
            </a:pPr>
            <a:r>
              <a:rPr lang="en-US" altLang="it-IT" sz="1600" dirty="0">
                <a:latin typeface="Arial" panose="020B0604020202020204" pitchFamily="34" charset="0"/>
                <a:cs typeface="Arial" panose="020B0604020202020204" pitchFamily="34" charset="0"/>
              </a:rPr>
              <a:t> Tap the vessel from the sides to dislodge the cells</a:t>
            </a:r>
          </a:p>
          <a:p>
            <a:pPr>
              <a:buClr>
                <a:schemeClr val="tx1"/>
              </a:buClr>
            </a:pPr>
            <a:r>
              <a:rPr lang="en-US" altLang="it-IT" sz="1600" dirty="0">
                <a:latin typeface="Arial" panose="020B0604020202020204" pitchFamily="34" charset="0"/>
                <a:cs typeface="Arial" panose="020B0604020202020204" pitchFamily="34" charset="0"/>
              </a:rPr>
              <a:t> Add complete medium to dissociate and dislodge the cells</a:t>
            </a:r>
          </a:p>
          <a:p>
            <a:pPr>
              <a:buClr>
                <a:schemeClr val="tx1"/>
              </a:buClr>
            </a:pPr>
            <a:r>
              <a:rPr lang="en-US" altLang="it-IT" sz="1600" dirty="0">
                <a:latin typeface="Arial" panose="020B0604020202020204" pitchFamily="34" charset="0"/>
                <a:cs typeface="Arial" panose="020B0604020202020204" pitchFamily="34" charset="0"/>
              </a:rPr>
              <a:t> with the help of pipette which are remained to be adherent</a:t>
            </a:r>
          </a:p>
          <a:p>
            <a:pPr>
              <a:buClr>
                <a:schemeClr val="tx1"/>
              </a:buClr>
            </a:pPr>
            <a:r>
              <a:rPr lang="en-US" altLang="it-IT" sz="1600" dirty="0">
                <a:latin typeface="Arial" panose="020B0604020202020204" pitchFamily="34" charset="0"/>
                <a:cs typeface="Arial" panose="020B0604020202020204" pitchFamily="34" charset="0"/>
              </a:rPr>
              <a:t> Add complete medium depends on the subculture</a:t>
            </a:r>
          </a:p>
          <a:p>
            <a:pPr>
              <a:buClr>
                <a:schemeClr val="tx1"/>
              </a:buClr>
            </a:pPr>
            <a:r>
              <a:rPr lang="en-US" altLang="it-IT" sz="1600" dirty="0">
                <a:latin typeface="Arial" panose="020B0604020202020204" pitchFamily="34" charset="0"/>
                <a:cs typeface="Arial" panose="020B0604020202020204" pitchFamily="34" charset="0"/>
              </a:rPr>
              <a:t>  requirement either to 75 cm or 175 cm flask</a:t>
            </a:r>
          </a:p>
          <a:p>
            <a:pPr>
              <a:buClr>
                <a:schemeClr val="tx1"/>
              </a:buClr>
            </a:pPr>
            <a:endParaRPr lang="en-US" altLang="it-IT" sz="1600" dirty="0">
              <a:latin typeface="Arial" panose="020B0604020202020204" pitchFamily="34" charset="0"/>
              <a:cs typeface="Arial" panose="020B0604020202020204" pitchFamily="34" charset="0"/>
            </a:endParaRPr>
          </a:p>
        </p:txBody>
      </p:sp>
      <p:pic>
        <p:nvPicPr>
          <p:cNvPr id="49154" name="Picture 2" descr="https://www.abmgood.com/marketing/knowledge_base/img/cell_culture/cell_culture-trypsin_subculture_proced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91" y="1305906"/>
            <a:ext cx="8803817" cy="1944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830016-2DC0-44CE-8BA5-4F6AF2411B64}" type="slidenum">
              <a:rPr lang="it-IT" altLang="it-IT"/>
              <a:t>27</a:t>
            </a:fld>
            <a:endParaRPr lang="it-IT" altLang="it-IT"/>
          </a:p>
        </p:txBody>
      </p:sp>
      <p:sp>
        <p:nvSpPr>
          <p:cNvPr id="25603" name="Rectangle 5"/>
          <p:cNvSpPr>
            <a:spLocks noGrp="1" noChangeArrowheads="1"/>
          </p:cNvSpPr>
          <p:nvPr>
            <p:ph type="body" idx="1"/>
          </p:nvPr>
        </p:nvSpPr>
        <p:spPr>
          <a:xfrm>
            <a:off x="443062" y="1517213"/>
            <a:ext cx="7783016" cy="4488904"/>
          </a:xfrm>
        </p:spPr>
        <p:txBody>
          <a:bodyPr/>
          <a:lstStyle/>
          <a:p>
            <a:pPr algn="just" eaLnBrk="1" hangingPunct="1">
              <a:spcAft>
                <a:spcPct val="50000"/>
              </a:spcAft>
              <a:defRPr/>
            </a:pPr>
            <a:r>
              <a:rPr lang="it-IT" sz="2000" b="1" dirty="0">
                <a:solidFill>
                  <a:schemeClr val="bg1">
                    <a:lumMod val="75000"/>
                  </a:schemeClr>
                </a:solidFill>
                <a:latin typeface="Arial Narrow" panose="020B0606020202030204" pitchFamily="34" charset="0"/>
                <a:sym typeface="+mn-ea"/>
              </a:rPr>
              <a:t>Colture in monostrato/ in sospensione</a:t>
            </a:r>
            <a:r>
              <a:rPr lang="it-IT" sz="2000" dirty="0">
                <a:solidFill>
                  <a:schemeClr val="bg1">
                    <a:lumMod val="75000"/>
                  </a:schemeClr>
                </a:solidFill>
                <a:latin typeface="Arial Narrow" panose="020B0606020202030204" pitchFamily="34" charset="0"/>
                <a:sym typeface="+mn-ea"/>
              </a:rPr>
              <a:t>: le cellule tendono ad aderire alla superficie del recipiente di coltura; moltiplicandosi formano un monostrato, in quanto risentono dell’inibizione da contatto. Cellule trasformate possono formare </a:t>
            </a:r>
            <a:r>
              <a:rPr lang="it-IT" sz="2000" dirty="0" err="1">
                <a:solidFill>
                  <a:schemeClr val="bg1">
                    <a:lumMod val="75000"/>
                  </a:schemeClr>
                </a:solidFill>
                <a:latin typeface="Arial Narrow" panose="020B0606020202030204" pitchFamily="34" charset="0"/>
                <a:sym typeface="+mn-ea"/>
              </a:rPr>
              <a:t>pluristrati</a:t>
            </a:r>
            <a:r>
              <a:rPr lang="it-IT" sz="2000" dirty="0">
                <a:solidFill>
                  <a:schemeClr val="bg1">
                    <a:lumMod val="75000"/>
                  </a:schemeClr>
                </a:solidFill>
                <a:latin typeface="Arial Narrow" panose="020B0606020202030204" pitchFamily="34" charset="0"/>
                <a:sym typeface="+mn-ea"/>
              </a:rPr>
              <a:t>. </a:t>
            </a:r>
            <a:endParaRPr lang="it-IT" sz="2000" dirty="0">
              <a:latin typeface="Arial Narrow" panose="020B0606020202030204" pitchFamily="34" charset="0"/>
              <a:sym typeface="+mn-ea"/>
            </a:endParaRPr>
          </a:p>
          <a:p>
            <a:pPr algn="just" eaLnBrk="1" hangingPunct="1">
              <a:spcAft>
                <a:spcPct val="50000"/>
              </a:spcAft>
              <a:defRPr/>
            </a:pPr>
            <a:endParaRPr lang="it-IT" sz="2000" b="1" dirty="0">
              <a:latin typeface="Arial Narrow" panose="020B0606020202030204" pitchFamily="34" charset="0"/>
              <a:sym typeface="+mn-ea"/>
            </a:endParaRPr>
          </a:p>
          <a:p>
            <a:pPr algn="just" eaLnBrk="1" hangingPunct="1">
              <a:spcAft>
                <a:spcPct val="50000"/>
              </a:spcAft>
              <a:defRPr/>
            </a:pPr>
            <a:r>
              <a:rPr lang="it-IT" sz="2000" b="1" dirty="0">
                <a:latin typeface="Arial Narrow" panose="020B0606020202030204" pitchFamily="34" charset="0"/>
              </a:rPr>
              <a:t>Colture</a:t>
            </a:r>
            <a:r>
              <a:rPr lang="it-IT" sz="2000" b="1" dirty="0">
                <a:solidFill>
                  <a:schemeClr val="tx2"/>
                </a:solidFill>
                <a:latin typeface="Arial Narrow" panose="020B0606020202030204" pitchFamily="34" charset="0"/>
              </a:rPr>
              <a:t> a breve/</a:t>
            </a:r>
            <a:r>
              <a:rPr lang="it-IT" sz="2000" b="1" dirty="0">
                <a:solidFill>
                  <a:srgbClr val="FF0000"/>
                </a:solidFill>
                <a:latin typeface="Arial Narrow" panose="020B0606020202030204" pitchFamily="34" charset="0"/>
              </a:rPr>
              <a:t>lungo termine</a:t>
            </a:r>
            <a:r>
              <a:rPr lang="it-IT" sz="2000" b="1" dirty="0">
                <a:latin typeface="Arial Narrow" panose="020B0606020202030204" pitchFamily="34" charset="0"/>
              </a:rPr>
              <a:t>:</a:t>
            </a:r>
            <a:r>
              <a:rPr lang="it-IT" sz="2000" dirty="0">
                <a:latin typeface="Arial Narrow" panose="020B0606020202030204" pitchFamily="34" charset="0"/>
              </a:rPr>
              <a:t> nel primo caso il numero di cicli cui vanno incontro le cellule è ridotto; in colture a lungo termine le cellule si dividono molte volte, o addirittura illimitatamente (</a:t>
            </a:r>
            <a:r>
              <a:rPr lang="it-IT" sz="2000" b="1" dirty="0">
                <a:solidFill>
                  <a:srgbClr val="FF6600"/>
                </a:solidFill>
                <a:latin typeface="Arial Narrow" panose="020B0606020202030204" pitchFamily="34" charset="0"/>
              </a:rPr>
              <a:t>linee cellulari stabilizzate</a:t>
            </a:r>
            <a:r>
              <a:rPr lang="it-IT" sz="2000" dirty="0">
                <a:latin typeface="Arial Narrow" panose="020B0606020202030204" pitchFamily="34" charset="0"/>
              </a:rPr>
              <a:t>)</a:t>
            </a:r>
          </a:p>
          <a:p>
            <a:pPr algn="just" eaLnBrk="1" hangingPunct="1">
              <a:spcAft>
                <a:spcPct val="50000"/>
              </a:spcAft>
              <a:defRPr/>
            </a:pPr>
            <a:endParaRPr lang="it-IT" sz="2000" dirty="0">
              <a:latin typeface="Arial Narrow" panose="020B0606020202030204" pitchFamily="34" charset="0"/>
            </a:endParaRPr>
          </a:p>
          <a:p>
            <a:pPr algn="just" eaLnBrk="1" hangingPunct="1">
              <a:spcAft>
                <a:spcPct val="50000"/>
              </a:spcAft>
              <a:defRPr/>
            </a:pPr>
            <a:r>
              <a:rPr lang="it-IT" sz="2000" b="1" dirty="0">
                <a:solidFill>
                  <a:schemeClr val="bg1">
                    <a:lumMod val="75000"/>
                  </a:schemeClr>
                </a:solidFill>
                <a:latin typeface="Arial Narrow" panose="020B0606020202030204" pitchFamily="34" charset="0"/>
              </a:rPr>
              <a:t>Colture clonali:</a:t>
            </a:r>
            <a:r>
              <a:rPr lang="it-IT" sz="2000" dirty="0">
                <a:solidFill>
                  <a:schemeClr val="bg1">
                    <a:lumMod val="75000"/>
                  </a:schemeClr>
                </a:solidFill>
                <a:latin typeface="Arial Narrow" panose="020B0606020202030204" pitchFamily="34" charset="0"/>
              </a:rPr>
              <a:t> le cellule vengono diluite prima della “semina” in modo da avere ogni cellula separata, che prolifera formando una singola colonia (</a:t>
            </a:r>
            <a:r>
              <a:rPr lang="it-IT" sz="2000" b="1" i="1" dirty="0">
                <a:solidFill>
                  <a:schemeClr val="bg1">
                    <a:lumMod val="75000"/>
                  </a:schemeClr>
                </a:solidFill>
                <a:latin typeface="Arial Narrow" panose="020B0606020202030204" pitchFamily="34" charset="0"/>
              </a:rPr>
              <a:t>clone</a:t>
            </a:r>
            <a:r>
              <a:rPr lang="it-IT" sz="2000" dirty="0">
                <a:solidFill>
                  <a:schemeClr val="bg1">
                    <a:lumMod val="75000"/>
                  </a:schemeClr>
                </a:solidFill>
                <a:latin typeface="Arial Narrow" panose="020B0606020202030204" pitchFamily="34" charset="0"/>
              </a:rPr>
              <a:t>).</a:t>
            </a:r>
          </a:p>
          <a:p>
            <a:pPr eaLnBrk="1" hangingPunct="1">
              <a:spcAft>
                <a:spcPct val="50000"/>
              </a:spcAft>
              <a:defRPr/>
            </a:pPr>
            <a:endParaRPr lang="it-IT" sz="2000" dirty="0">
              <a:solidFill>
                <a:schemeClr val="bg1">
                  <a:lumMod val="75000"/>
                </a:schemeClr>
              </a:solidFill>
              <a:latin typeface="Arial Narrow" panose="020B0606020202030204" pitchFamily="34" charset="0"/>
            </a:endParaRPr>
          </a:p>
        </p:txBody>
      </p:sp>
      <p:sp>
        <p:nvSpPr>
          <p:cNvPr id="18434" name="Rectangle 4"/>
          <p:cNvSpPr>
            <a:spLocks noGrp="1" noChangeArrowheads="1"/>
          </p:cNvSpPr>
          <p:nvPr>
            <p:ph type="title"/>
          </p:nvPr>
        </p:nvSpPr>
        <p:spPr>
          <a:xfrm>
            <a:off x="251520" y="116632"/>
            <a:ext cx="8229600" cy="1143000"/>
          </a:xfrm>
        </p:spPr>
        <p:txBody>
          <a:bodyPr/>
          <a:lstStyle/>
          <a:p>
            <a:pPr eaLnBrk="1" hangingPunct="1"/>
            <a:r>
              <a:rPr lang="it-IT" altLang="it-IT" sz="3200" b="1" dirty="0">
                <a:latin typeface="Arial Narrow" panose="020B0606020202030204" pitchFamily="34" charset="0"/>
              </a:rPr>
              <a:t>Tipi di colture cellulari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7315" y="188595"/>
            <a:ext cx="8441055" cy="620395"/>
          </a:xfrm>
        </p:spPr>
        <p:txBody>
          <a:bodyPr/>
          <a:lstStyle/>
          <a:p>
            <a:pPr eaLnBrk="1" hangingPunct="1"/>
            <a:r>
              <a:rPr lang="it-IT" altLang="ko-KR" sz="2800" b="1" dirty="0">
                <a:latin typeface="Arial" panose="020B0604020202020204" pitchFamily="34" charset="0"/>
                <a:ea typeface="Gulim" panose="020B0600000101010101" pitchFamily="34" charset="-127"/>
                <a:cs typeface="Arial" panose="020B0604020202020204" pitchFamily="34" charset="0"/>
              </a:rPr>
              <a:t>Colture primarie</a:t>
            </a:r>
          </a:p>
        </p:txBody>
      </p:sp>
      <p:sp>
        <p:nvSpPr>
          <p:cNvPr id="20483" name="Rectangle 3"/>
          <p:cNvSpPr>
            <a:spLocks noGrp="1" noChangeArrowheads="1"/>
          </p:cNvSpPr>
          <p:nvPr>
            <p:ph type="body" idx="1"/>
          </p:nvPr>
        </p:nvSpPr>
        <p:spPr>
          <a:xfrm>
            <a:off x="395605" y="981075"/>
            <a:ext cx="8441055" cy="4526280"/>
          </a:xfrm>
        </p:spPr>
        <p:txBody>
          <a:bodyPr/>
          <a:lstStyle/>
          <a:p>
            <a:pPr eaLnBrk="1" hangingPunct="1">
              <a:lnSpc>
                <a:spcPct val="90000"/>
              </a:lnSpc>
            </a:pPr>
            <a:r>
              <a:rPr lang="it-IT" altLang="ko-KR" sz="2000" dirty="0">
                <a:latin typeface="Arial" panose="020B0604020202020204" pitchFamily="34" charset="0"/>
                <a:ea typeface="Gulim" panose="020B0600000101010101" pitchFamily="34" charset="-127"/>
                <a:cs typeface="Arial" panose="020B0604020202020204" pitchFamily="34" charset="0"/>
              </a:rPr>
              <a:t>Per </a:t>
            </a:r>
            <a:r>
              <a:rPr lang="it-IT" altLang="ko-KR" sz="2000" b="1" dirty="0">
                <a:solidFill>
                  <a:srgbClr val="FF0000"/>
                </a:solidFill>
                <a:latin typeface="Arial" panose="020B0604020202020204" pitchFamily="34" charset="0"/>
                <a:ea typeface="Gulim" panose="020B0600000101010101" pitchFamily="34" charset="-127"/>
                <a:cs typeface="Arial" panose="020B0604020202020204" pitchFamily="34" charset="0"/>
              </a:rPr>
              <a:t>colture primarie</a:t>
            </a:r>
            <a:r>
              <a:rPr lang="it-IT" altLang="ko-KR" sz="2000" dirty="0">
                <a:latin typeface="Arial" panose="020B0604020202020204" pitchFamily="34" charset="0"/>
                <a:ea typeface="Gulim" panose="020B0600000101010101" pitchFamily="34" charset="-127"/>
                <a:cs typeface="Arial" panose="020B0604020202020204" pitchFamily="34" charset="0"/>
              </a:rPr>
              <a:t> si intendono </a:t>
            </a:r>
          </a:p>
          <a:p>
            <a:pPr marL="0" indent="0" eaLnBrk="1" hangingPunct="1">
              <a:lnSpc>
                <a:spcPct val="90000"/>
              </a:lnSpc>
              <a:buNone/>
            </a:pPr>
            <a:endParaRPr lang="it-IT" altLang="ko-KR" sz="2000" dirty="0">
              <a:latin typeface="Arial" panose="020B0604020202020204" pitchFamily="34" charset="0"/>
              <a:ea typeface="Gulim" panose="020B0600000101010101" pitchFamily="34" charset="-127"/>
              <a:cs typeface="Arial" panose="020B0604020202020204" pitchFamily="34" charset="0"/>
            </a:endParaRPr>
          </a:p>
          <a:p>
            <a:pPr marL="0" indent="0" eaLnBrk="1" hangingPunct="1">
              <a:lnSpc>
                <a:spcPct val="90000"/>
              </a:lnSpc>
              <a:buNone/>
            </a:pPr>
            <a:r>
              <a:rPr lang="it-IT" altLang="ko-KR" sz="2000" dirty="0">
                <a:latin typeface="Arial" panose="020B0604020202020204" pitchFamily="34" charset="0"/>
                <a:ea typeface="Gulim" panose="020B0600000101010101" pitchFamily="34" charset="-127"/>
                <a:cs typeface="Arial" panose="020B0604020202020204" pitchFamily="34" charset="0"/>
              </a:rPr>
              <a:t>- colture ottenute da cellule provenienti </a:t>
            </a:r>
            <a:r>
              <a:rPr lang="it-IT" altLang="ko-KR" sz="2000" b="1" dirty="0">
                <a:solidFill>
                  <a:srgbClr val="FF0000"/>
                </a:solidFill>
                <a:latin typeface="Arial" panose="020B0604020202020204" pitchFamily="34" charset="0"/>
                <a:ea typeface="Gulim" panose="020B0600000101010101" pitchFamily="34" charset="-127"/>
                <a:cs typeface="Arial" panose="020B0604020202020204" pitchFamily="34" charset="0"/>
              </a:rPr>
              <a:t>direttamente</a:t>
            </a:r>
            <a:r>
              <a:rPr lang="it-IT" altLang="ko-KR" sz="2000" dirty="0">
                <a:latin typeface="Arial" panose="020B0604020202020204" pitchFamily="34" charset="0"/>
                <a:ea typeface="Gulim" panose="020B0600000101010101" pitchFamily="34" charset="-127"/>
                <a:cs typeface="Arial" panose="020B0604020202020204" pitchFamily="34" charset="0"/>
              </a:rPr>
              <a:t> da </a:t>
            </a:r>
            <a:r>
              <a:rPr lang="it-IT" altLang="ko-KR" sz="2000" b="1" dirty="0">
                <a:latin typeface="Arial" panose="020B0604020202020204" pitchFamily="34" charset="0"/>
                <a:ea typeface="Gulim" panose="020B0600000101010101" pitchFamily="34" charset="-127"/>
                <a:cs typeface="Arial" panose="020B0604020202020204" pitchFamily="34" charset="0"/>
              </a:rPr>
              <a:t>tessuto</a:t>
            </a:r>
            <a:r>
              <a:rPr lang="it-IT" altLang="ko-KR" sz="2000" dirty="0">
                <a:latin typeface="Arial" panose="020B0604020202020204" pitchFamily="34" charset="0"/>
                <a:ea typeface="Gulim" panose="020B0600000101010101" pitchFamily="34" charset="-127"/>
                <a:cs typeface="Arial" panose="020B0604020202020204" pitchFamily="34" charset="0"/>
              </a:rPr>
              <a:t>;  </a:t>
            </a:r>
            <a:r>
              <a:rPr lang="it-IT" altLang="ko-KR" sz="2000" b="1" dirty="0">
                <a:latin typeface="Arial" panose="020B0604020202020204" pitchFamily="34" charset="0"/>
                <a:ea typeface="Gulim" panose="020B0600000101010101" pitchFamily="34" charset="-127"/>
                <a:cs typeface="Arial" panose="020B0604020202020204" pitchFamily="34" charset="0"/>
              </a:rPr>
              <a:t>embrioni,</a:t>
            </a:r>
            <a:r>
              <a:rPr lang="it-IT" altLang="ko-KR" sz="2000" dirty="0">
                <a:latin typeface="Arial" panose="020B0604020202020204" pitchFamily="34" charset="0"/>
                <a:ea typeface="Gulim" panose="020B0600000101010101" pitchFamily="34" charset="-127"/>
                <a:cs typeface="Arial" panose="020B0604020202020204" pitchFamily="34" charset="0"/>
              </a:rPr>
              <a:t>  </a:t>
            </a:r>
            <a:r>
              <a:rPr lang="it-IT" altLang="ko-KR" sz="2000" b="1" dirty="0">
                <a:latin typeface="Arial" panose="020B0604020202020204" pitchFamily="34" charset="0"/>
                <a:ea typeface="Gulim" panose="020B0600000101010101" pitchFamily="34" charset="-127"/>
                <a:cs typeface="Arial" panose="020B0604020202020204" pitchFamily="34" charset="0"/>
              </a:rPr>
              <a:t>cellule adulte </a:t>
            </a:r>
            <a:r>
              <a:rPr lang="it-IT" altLang="ko-KR" sz="2000" dirty="0">
                <a:latin typeface="Arial" panose="020B0604020202020204" pitchFamily="34" charset="0"/>
                <a:ea typeface="Gulim" panose="020B0600000101010101" pitchFamily="34" charset="-127"/>
                <a:cs typeface="Arial" panose="020B0604020202020204" pitchFamily="34" charset="0"/>
              </a:rPr>
              <a:t>in sospensione o </a:t>
            </a:r>
            <a:r>
              <a:rPr lang="it-IT" altLang="ko-KR" sz="2000" b="1" dirty="0">
                <a:latin typeface="Arial" panose="020B0604020202020204" pitchFamily="34" charset="0"/>
                <a:ea typeface="Gulim" panose="020B0600000101010101" pitchFamily="34" charset="-127"/>
                <a:cs typeface="Arial" panose="020B0604020202020204" pitchFamily="34" charset="0"/>
              </a:rPr>
              <a:t>da tumori</a:t>
            </a:r>
            <a:r>
              <a:rPr lang="it-IT" altLang="ko-KR" sz="2000" dirty="0">
                <a:latin typeface="Arial" panose="020B0604020202020204" pitchFamily="34" charset="0"/>
                <a:ea typeface="Gulim" panose="020B0600000101010101" pitchFamily="34" charset="-127"/>
                <a:cs typeface="Arial" panose="020B0604020202020204" pitchFamily="34" charset="0"/>
              </a:rPr>
              <a:t>. </a:t>
            </a:r>
          </a:p>
          <a:p>
            <a:pPr marL="0" indent="0" eaLnBrk="1" hangingPunct="1">
              <a:lnSpc>
                <a:spcPct val="90000"/>
              </a:lnSpc>
              <a:buNone/>
            </a:pPr>
            <a:endParaRPr lang="it-IT" altLang="ko-KR" sz="2000" dirty="0">
              <a:latin typeface="Arial" panose="020B0604020202020204" pitchFamily="34" charset="0"/>
              <a:ea typeface="Gulim" panose="020B0600000101010101" pitchFamily="34" charset="-127"/>
              <a:cs typeface="Arial" panose="020B0604020202020204" pitchFamily="34" charset="0"/>
            </a:endParaRPr>
          </a:p>
          <a:p>
            <a:pPr marL="0" indent="0" eaLnBrk="1" hangingPunct="1">
              <a:lnSpc>
                <a:spcPct val="90000"/>
              </a:lnSpc>
              <a:buNone/>
            </a:pPr>
            <a:r>
              <a:rPr lang="it-IT" altLang="ko-KR" sz="2000" dirty="0">
                <a:latin typeface="Arial" panose="020B0604020202020204" pitchFamily="34" charset="0"/>
                <a:ea typeface="Gulim" panose="020B0600000101010101" pitchFamily="34" charset="-127"/>
                <a:cs typeface="Arial" panose="020B0604020202020204" pitchFamily="34" charset="0"/>
              </a:rPr>
              <a:t>In genere contengono una </a:t>
            </a:r>
            <a:r>
              <a:rPr lang="it-IT" altLang="ko-KR" sz="2000" b="1" u="sng" dirty="0">
                <a:latin typeface="Arial" panose="020B0604020202020204" pitchFamily="34" charset="0"/>
                <a:ea typeface="Gulim" panose="020B0600000101010101" pitchFamily="34" charset="-127"/>
                <a:cs typeface="Arial" panose="020B0604020202020204" pitchFamily="34" charset="0"/>
              </a:rPr>
              <a:t>miscela</a:t>
            </a:r>
            <a:r>
              <a:rPr lang="it-IT" altLang="ko-KR" sz="2000" dirty="0">
                <a:latin typeface="Arial" panose="020B0604020202020204" pitchFamily="34" charset="0"/>
                <a:ea typeface="Gulim" panose="020B0600000101010101" pitchFamily="34" charset="-127"/>
                <a:cs typeface="Arial" panose="020B0604020202020204" pitchFamily="34" charset="0"/>
              </a:rPr>
              <a:t> relativamente </a:t>
            </a:r>
            <a:r>
              <a:rPr lang="it-IT" altLang="ko-KR" sz="2000" b="1" u="sng" dirty="0">
                <a:latin typeface="Arial" panose="020B0604020202020204" pitchFamily="34" charset="0"/>
                <a:ea typeface="Gulim" panose="020B0600000101010101" pitchFamily="34" charset="-127"/>
                <a:cs typeface="Arial" panose="020B0604020202020204" pitchFamily="34" charset="0"/>
              </a:rPr>
              <a:t>eterogenea di cellule </a:t>
            </a:r>
            <a:r>
              <a:rPr lang="it-IT" altLang="ko-KR" sz="2000" dirty="0">
                <a:latin typeface="Arial" panose="020B0604020202020204" pitchFamily="34" charset="0"/>
                <a:ea typeface="Gulim" panose="020B0600000101010101" pitchFamily="34" charset="-127"/>
                <a:cs typeface="Arial" panose="020B0604020202020204" pitchFamily="34" charset="0"/>
              </a:rPr>
              <a:t>in differenti stati fisiologici. </a:t>
            </a:r>
          </a:p>
          <a:p>
            <a:pPr marL="0" indent="0" eaLnBrk="1" hangingPunct="1">
              <a:lnSpc>
                <a:spcPct val="90000"/>
              </a:lnSpc>
              <a:buNone/>
            </a:pPr>
            <a:endParaRPr lang="it-IT" altLang="ko-KR" sz="2000" dirty="0">
              <a:latin typeface="Arial" panose="020B0604020202020204" pitchFamily="34" charset="0"/>
              <a:ea typeface="Gulim" panose="020B0600000101010101" pitchFamily="34" charset="-127"/>
              <a:cs typeface="Arial" panose="020B0604020202020204" pitchFamily="34" charset="0"/>
            </a:endParaRPr>
          </a:p>
          <a:p>
            <a:pPr marL="0" indent="0" eaLnBrk="1" hangingPunct="1">
              <a:lnSpc>
                <a:spcPct val="90000"/>
              </a:lnSpc>
              <a:buNone/>
            </a:pPr>
            <a:r>
              <a:rPr lang="it-IT" altLang="ko-KR" sz="2000" dirty="0">
                <a:latin typeface="Arial" panose="020B0604020202020204" pitchFamily="34" charset="0"/>
                <a:ea typeface="Gulim" panose="020B0600000101010101" pitchFamily="34" charset="-127"/>
                <a:cs typeface="Arial" panose="020B0604020202020204" pitchFamily="34" charset="0"/>
              </a:rPr>
              <a:t>Vi sono cellule che possono crescere in sospensione o adese ad un matrice artificiale tipo la plastica ma anche al collagene. </a:t>
            </a:r>
          </a:p>
          <a:p>
            <a:pPr marL="0" indent="0" eaLnBrk="1" hangingPunct="1">
              <a:lnSpc>
                <a:spcPct val="90000"/>
              </a:lnSpc>
              <a:buNone/>
            </a:pPr>
            <a:endParaRPr lang="it-IT" altLang="ko-KR" sz="2000" dirty="0">
              <a:latin typeface="Arial" panose="020B0604020202020204" pitchFamily="34" charset="0"/>
              <a:ea typeface="Gulim" panose="020B0600000101010101" pitchFamily="34" charset="-127"/>
              <a:cs typeface="Arial" panose="020B0604020202020204" pitchFamily="34" charset="0"/>
            </a:endParaRPr>
          </a:p>
          <a:p>
            <a:pPr marL="0" indent="0" eaLnBrk="1" hangingPunct="1">
              <a:lnSpc>
                <a:spcPct val="90000"/>
              </a:lnSpc>
              <a:buNone/>
            </a:pPr>
            <a:endParaRPr lang="it-IT" altLang="ko-KR" sz="2000" dirty="0">
              <a:latin typeface="Arial" panose="020B0604020202020204" pitchFamily="34" charset="0"/>
              <a:ea typeface="Gulim" panose="020B0600000101010101" pitchFamily="34" charset="-127"/>
              <a:cs typeface="Arial" panose="020B0604020202020204" pitchFamily="34" charset="0"/>
            </a:endParaRPr>
          </a:p>
          <a:p>
            <a:pPr eaLnBrk="1" hangingPunct="1">
              <a:lnSpc>
                <a:spcPct val="90000"/>
              </a:lnSpc>
            </a:pPr>
            <a:r>
              <a:rPr lang="it-IT" altLang="ko-KR" sz="2000" dirty="0">
                <a:latin typeface="Arial" panose="020B0604020202020204" pitchFamily="34" charset="0"/>
                <a:ea typeface="Gulim" panose="020B0600000101010101" pitchFamily="34" charset="-127"/>
                <a:cs typeface="Arial" panose="020B0604020202020204" pitchFamily="34" charset="0"/>
              </a:rPr>
              <a:t>Le </a:t>
            </a:r>
            <a:r>
              <a:rPr lang="it-IT" altLang="ko-KR" sz="2000" b="1" dirty="0">
                <a:solidFill>
                  <a:schemeClr val="accent1">
                    <a:lumMod val="75000"/>
                  </a:schemeClr>
                </a:solidFill>
                <a:latin typeface="Arial" panose="020B0604020202020204" pitchFamily="34" charset="0"/>
                <a:ea typeface="Gulim" panose="020B0600000101010101" pitchFamily="34" charset="-127"/>
                <a:cs typeface="Arial" panose="020B0604020202020204" pitchFamily="34" charset="0"/>
              </a:rPr>
              <a:t>colture secondarie</a:t>
            </a:r>
            <a:r>
              <a:rPr lang="it-IT" altLang="ko-KR" sz="2000" dirty="0">
                <a:solidFill>
                  <a:schemeClr val="accent1">
                    <a:lumMod val="75000"/>
                  </a:schemeClr>
                </a:solidFill>
                <a:latin typeface="Arial" panose="020B0604020202020204" pitchFamily="34" charset="0"/>
                <a:ea typeface="Gulim" panose="020B0600000101010101" pitchFamily="34" charset="-127"/>
                <a:cs typeface="Arial" panose="020B0604020202020204" pitchFamily="34" charset="0"/>
              </a:rPr>
              <a:t> </a:t>
            </a:r>
            <a:r>
              <a:rPr lang="it-IT" altLang="ko-KR" sz="2000" dirty="0">
                <a:latin typeface="Arial" panose="020B0604020202020204" pitchFamily="34" charset="0"/>
                <a:ea typeface="Gulim" panose="020B0600000101010101" pitchFamily="34" charset="-127"/>
                <a:cs typeface="Arial" panose="020B0604020202020204" pitchFamily="34" charset="0"/>
              </a:rPr>
              <a:t>sono </a:t>
            </a:r>
            <a:r>
              <a:rPr lang="it-IT" altLang="ko-KR" sz="2000" dirty="0" err="1">
                <a:solidFill>
                  <a:srgbClr val="FF0000"/>
                </a:solidFill>
                <a:latin typeface="Arial" panose="020B0604020202020204" pitchFamily="34" charset="0"/>
                <a:ea typeface="Gulim" panose="020B0600000101010101" pitchFamily="34" charset="-127"/>
                <a:cs typeface="Arial" panose="020B0604020202020204" pitchFamily="34" charset="0"/>
              </a:rPr>
              <a:t>subcoltivazioni</a:t>
            </a:r>
            <a:r>
              <a:rPr lang="it-IT" altLang="ko-KR" sz="2000" dirty="0">
                <a:solidFill>
                  <a:srgbClr val="FF0000"/>
                </a:solidFill>
                <a:latin typeface="Arial" panose="020B0604020202020204" pitchFamily="34" charset="0"/>
                <a:ea typeface="Gulim" panose="020B0600000101010101" pitchFamily="34" charset="-127"/>
                <a:cs typeface="Arial" panose="020B0604020202020204" pitchFamily="34" charset="0"/>
              </a:rPr>
              <a:t> di colture primarie </a:t>
            </a:r>
            <a:r>
              <a:rPr lang="it-IT" altLang="ko-KR" sz="2000" dirty="0">
                <a:latin typeface="Arial" panose="020B0604020202020204" pitchFamily="34" charset="0"/>
                <a:ea typeface="Gulim" panose="020B0600000101010101" pitchFamily="34" charset="-127"/>
                <a:cs typeface="Arial" panose="020B0604020202020204" pitchFamily="34" charset="0"/>
              </a:rPr>
              <a:t>che si rendono necessarie quando le cellule giungono a confluenza ovvero coprono completamente la matrice a cui sono adese. </a:t>
            </a:r>
            <a:endParaRPr lang="it-IT" altLang="it-IT" sz="2000" dirty="0">
              <a:latin typeface="Arial" panose="020B0604020202020204" pitchFamily="34" charset="0"/>
              <a:cs typeface="Arial" panose="020B0604020202020204" pitchFamily="34" charset="0"/>
            </a:endParaRPr>
          </a:p>
        </p:txBody>
      </p:sp>
      <p:sp>
        <p:nvSpPr>
          <p:cNvPr id="2048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5E5641-2D58-4281-885D-94355293B74F}" type="slidenum">
              <a:rPr lang="it-IT" altLang="it-IT" sz="1200">
                <a:solidFill>
                  <a:srgbClr val="898989"/>
                </a:solidFill>
              </a:rPr>
              <a:t>28</a:t>
            </a:fld>
            <a:endParaRPr lang="it-IT" altLang="it-IT" sz="1200">
              <a:solidFill>
                <a:srgbClr val="89898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816199" y="88900"/>
            <a:ext cx="8229600" cy="1143000"/>
          </a:xfrm>
        </p:spPr>
        <p:txBody>
          <a:bodyPr/>
          <a:lstStyle/>
          <a:p>
            <a:pPr eaLnBrk="1" hangingPunct="1"/>
            <a:r>
              <a:rPr lang="it-IT" altLang="it-IT" sz="3200" b="1" dirty="0">
                <a:latin typeface="Arial Narrow" panose="020B0606020202030204" pitchFamily="34" charset="0"/>
              </a:rPr>
              <a:t>Colture primarie</a:t>
            </a:r>
          </a:p>
        </p:txBody>
      </p:sp>
      <p:sp>
        <p:nvSpPr>
          <p:cNvPr id="29699" name="Rectangle 6"/>
          <p:cNvSpPr>
            <a:spLocks noGrp="1" noChangeArrowheads="1"/>
          </p:cNvSpPr>
          <p:nvPr>
            <p:ph type="body" idx="1"/>
          </p:nvPr>
        </p:nvSpPr>
        <p:spPr>
          <a:xfrm>
            <a:off x="3923928" y="1196752"/>
            <a:ext cx="5040560" cy="4419600"/>
          </a:xfrm>
        </p:spPr>
        <p:txBody>
          <a:bodyPr/>
          <a:lstStyle/>
          <a:p>
            <a:pPr algn="just" eaLnBrk="1" hangingPunct="1">
              <a:lnSpc>
                <a:spcPct val="90000"/>
              </a:lnSpc>
              <a:spcAft>
                <a:spcPct val="30000"/>
              </a:spcAft>
            </a:pPr>
            <a:r>
              <a:rPr lang="it-IT" altLang="it-IT" sz="1800" b="1" dirty="0">
                <a:latin typeface="Arial Narrow" panose="020B0606020202030204" pitchFamily="34" charset="0"/>
              </a:rPr>
              <a:t>Prelievo</a:t>
            </a:r>
            <a:r>
              <a:rPr lang="it-IT" altLang="it-IT" sz="1800" dirty="0">
                <a:latin typeface="Arial Narrow" panose="020B0606020202030204" pitchFamily="34" charset="0"/>
              </a:rPr>
              <a:t> delle cellule da un campione (organo, embrioni o uova).</a:t>
            </a:r>
          </a:p>
          <a:p>
            <a:pPr algn="just" eaLnBrk="1" hangingPunct="1">
              <a:lnSpc>
                <a:spcPct val="90000"/>
              </a:lnSpc>
              <a:spcAft>
                <a:spcPct val="30000"/>
              </a:spcAft>
            </a:pPr>
            <a:endParaRPr lang="it-IT" altLang="it-IT" sz="1800" dirty="0">
              <a:latin typeface="Arial Narrow" panose="020B0606020202030204" pitchFamily="34" charset="0"/>
            </a:endParaRPr>
          </a:p>
          <a:p>
            <a:pPr algn="just" eaLnBrk="1" hangingPunct="1">
              <a:lnSpc>
                <a:spcPct val="90000"/>
              </a:lnSpc>
              <a:spcAft>
                <a:spcPct val="30000"/>
              </a:spcAft>
            </a:pPr>
            <a:r>
              <a:rPr lang="it-IT" altLang="it-IT" sz="1800" b="1" dirty="0">
                <a:latin typeface="Arial Narrow" panose="020B0606020202030204" pitchFamily="34" charset="0"/>
              </a:rPr>
              <a:t>dissezione</a:t>
            </a:r>
            <a:r>
              <a:rPr lang="it-IT" altLang="it-IT" sz="1800" dirty="0">
                <a:latin typeface="Arial Narrow" panose="020B0606020202030204" pitchFamily="34" charset="0"/>
              </a:rPr>
              <a:t> meccanica.</a:t>
            </a:r>
          </a:p>
          <a:p>
            <a:pPr algn="just" eaLnBrk="1" hangingPunct="1">
              <a:lnSpc>
                <a:spcPct val="90000"/>
              </a:lnSpc>
              <a:spcAft>
                <a:spcPct val="30000"/>
              </a:spcAft>
            </a:pPr>
            <a:r>
              <a:rPr lang="it-IT" altLang="it-IT" sz="1800" dirty="0">
                <a:latin typeface="Arial Narrow" panose="020B0606020202030204" pitchFamily="34" charset="0"/>
              </a:rPr>
              <a:t>Trattamento con </a:t>
            </a:r>
            <a:r>
              <a:rPr lang="it-IT" altLang="it-IT" sz="1800" b="1" dirty="0">
                <a:latin typeface="Arial Narrow" panose="020B0606020202030204" pitchFamily="34" charset="0"/>
              </a:rPr>
              <a:t>tripsina </a:t>
            </a:r>
            <a:r>
              <a:rPr lang="it-IT" altLang="it-IT" sz="1800" dirty="0">
                <a:latin typeface="Arial Narrow" panose="020B0606020202030204" pitchFamily="34" charset="0"/>
              </a:rPr>
              <a:t>(o altro enzima)</a:t>
            </a:r>
            <a:r>
              <a:rPr lang="it-IT" altLang="it-IT" sz="1800" b="1" dirty="0">
                <a:latin typeface="Arial Narrow" panose="020B0606020202030204" pitchFamily="34" charset="0"/>
              </a:rPr>
              <a:t> per eliminare  i contatti tra cellule.</a:t>
            </a:r>
            <a:endParaRPr lang="it-IT" altLang="it-IT" sz="1800" dirty="0">
              <a:latin typeface="Arial Narrow" panose="020B0606020202030204" pitchFamily="34" charset="0"/>
            </a:endParaRPr>
          </a:p>
          <a:p>
            <a:pPr algn="just" eaLnBrk="1" hangingPunct="1">
              <a:lnSpc>
                <a:spcPct val="90000"/>
              </a:lnSpc>
              <a:spcAft>
                <a:spcPct val="30000"/>
              </a:spcAft>
            </a:pPr>
            <a:r>
              <a:rPr lang="it-IT" altLang="it-IT" sz="1800" dirty="0">
                <a:latin typeface="Arial Narrow" panose="020B0606020202030204" pitchFamily="34" charset="0"/>
              </a:rPr>
              <a:t>Inibitore per bloccare la digestione enzimatica</a:t>
            </a:r>
          </a:p>
          <a:p>
            <a:pPr algn="just" eaLnBrk="1" hangingPunct="1">
              <a:lnSpc>
                <a:spcPct val="90000"/>
              </a:lnSpc>
              <a:spcAft>
                <a:spcPct val="30000"/>
              </a:spcAft>
            </a:pPr>
            <a:endParaRPr lang="it-IT" altLang="it-IT" sz="1800" dirty="0">
              <a:latin typeface="Arial Narrow" panose="020B0606020202030204" pitchFamily="34" charset="0"/>
            </a:endParaRPr>
          </a:p>
          <a:p>
            <a:pPr algn="just" eaLnBrk="1" hangingPunct="1">
              <a:lnSpc>
                <a:spcPct val="90000"/>
              </a:lnSpc>
              <a:spcAft>
                <a:spcPct val="30000"/>
              </a:spcAft>
            </a:pPr>
            <a:endParaRPr lang="it-IT" altLang="it-IT" sz="1800" dirty="0">
              <a:latin typeface="Arial Narrow" panose="020B0606020202030204" pitchFamily="34" charset="0"/>
            </a:endParaRPr>
          </a:p>
          <a:p>
            <a:pPr algn="just" eaLnBrk="1" hangingPunct="1">
              <a:lnSpc>
                <a:spcPct val="90000"/>
              </a:lnSpc>
              <a:spcAft>
                <a:spcPct val="30000"/>
              </a:spcAft>
            </a:pPr>
            <a:r>
              <a:rPr lang="it-IT" altLang="it-IT" sz="1800" dirty="0">
                <a:latin typeface="Arial Narrow" panose="020B0606020202030204" pitchFamily="34" charset="0"/>
              </a:rPr>
              <a:t>Controllo della </a:t>
            </a:r>
            <a:r>
              <a:rPr lang="it-IT" altLang="it-IT" sz="1800" b="1" dirty="0">
                <a:latin typeface="Arial Narrow" panose="020B0606020202030204" pitchFamily="34" charset="0"/>
              </a:rPr>
              <a:t>vitalità cellulare </a:t>
            </a:r>
            <a:r>
              <a:rPr lang="it-IT" altLang="it-IT" sz="1800" dirty="0">
                <a:latin typeface="Arial Narrow" panose="020B0606020202030204" pitchFamily="34" charset="0"/>
              </a:rPr>
              <a:t>(ad esempio  </a:t>
            </a:r>
            <a:r>
              <a:rPr lang="it-IT" altLang="it-IT" sz="1800" i="1" dirty="0" err="1">
                <a:solidFill>
                  <a:srgbClr val="0000FF"/>
                </a:solidFill>
                <a:latin typeface="Arial Narrow" panose="020B0606020202030204" pitchFamily="34" charset="0"/>
              </a:rPr>
              <a:t>trypan</a:t>
            </a:r>
            <a:r>
              <a:rPr lang="it-IT" altLang="it-IT" sz="1800" i="1" dirty="0">
                <a:solidFill>
                  <a:srgbClr val="0000FF"/>
                </a:solidFill>
                <a:latin typeface="Arial Narrow" panose="020B0606020202030204" pitchFamily="34" charset="0"/>
              </a:rPr>
              <a:t> blue</a:t>
            </a:r>
            <a:r>
              <a:rPr lang="it-IT" altLang="it-IT" sz="1800" i="1" dirty="0">
                <a:latin typeface="Arial Narrow" panose="020B0606020202030204" pitchFamily="34" charset="0"/>
              </a:rPr>
              <a:t>)</a:t>
            </a:r>
            <a:r>
              <a:rPr lang="it-IT" altLang="it-IT" sz="1800" dirty="0">
                <a:latin typeface="Arial Narrow" panose="020B0606020202030204" pitchFamily="34" charset="0"/>
              </a:rPr>
              <a:t> </a:t>
            </a:r>
          </a:p>
          <a:p>
            <a:pPr algn="just" eaLnBrk="1" hangingPunct="1">
              <a:lnSpc>
                <a:spcPct val="90000"/>
              </a:lnSpc>
              <a:spcAft>
                <a:spcPct val="30000"/>
              </a:spcAft>
            </a:pPr>
            <a:endParaRPr lang="it-IT" altLang="it-IT" sz="1800" dirty="0">
              <a:latin typeface="Arial Narrow" panose="020B0606020202030204" pitchFamily="34" charset="0"/>
            </a:endParaRPr>
          </a:p>
          <a:p>
            <a:pPr algn="just" eaLnBrk="1" hangingPunct="1">
              <a:lnSpc>
                <a:spcPct val="90000"/>
              </a:lnSpc>
              <a:spcAft>
                <a:spcPct val="30000"/>
              </a:spcAft>
            </a:pPr>
            <a:endParaRPr lang="it-IT" altLang="it-IT" sz="1800" dirty="0">
              <a:latin typeface="Arial Narrow" panose="020B0606020202030204" pitchFamily="34" charset="0"/>
            </a:endParaRPr>
          </a:p>
          <a:p>
            <a:pPr algn="just" eaLnBrk="1" hangingPunct="1">
              <a:lnSpc>
                <a:spcPct val="90000"/>
              </a:lnSpc>
              <a:spcAft>
                <a:spcPct val="30000"/>
              </a:spcAft>
            </a:pPr>
            <a:r>
              <a:rPr lang="it-IT" altLang="it-IT" sz="1800" dirty="0">
                <a:latin typeface="Arial Narrow" panose="020B0606020202030204" pitchFamily="34" charset="0"/>
              </a:rPr>
              <a:t>Le colture cellulari possono essere </a:t>
            </a:r>
            <a:r>
              <a:rPr lang="it-IT" altLang="it-IT" sz="1800" b="1" dirty="0">
                <a:latin typeface="Arial Narrow" panose="020B0606020202030204" pitchFamily="34" charset="0"/>
              </a:rPr>
              <a:t>seminate</a:t>
            </a:r>
            <a:r>
              <a:rPr lang="it-IT" altLang="it-IT" sz="1800" dirty="0">
                <a:latin typeface="Arial Narrow" panose="020B0606020202030204" pitchFamily="34" charset="0"/>
              </a:rPr>
              <a:t> su terreno solido in piastra Petri oppure in sospensione.</a:t>
            </a:r>
          </a:p>
          <a:p>
            <a:pPr eaLnBrk="1" hangingPunct="1">
              <a:lnSpc>
                <a:spcPct val="90000"/>
              </a:lnSpc>
              <a:spcAft>
                <a:spcPct val="30000"/>
              </a:spcAft>
            </a:pPr>
            <a:endParaRPr lang="it-IT" altLang="it-IT" sz="1800" dirty="0">
              <a:latin typeface="Arial Narrow" panose="020B0606020202030204" pitchFamily="34" charset="0"/>
            </a:endParaRPr>
          </a:p>
        </p:txBody>
      </p:sp>
      <p:pic>
        <p:nvPicPr>
          <p:cNvPr id="21508" name="Picture 7" descr="http://www.neofox.it/bioblog/colture-cellulari_file/image001.jpg"/>
          <p:cNvPicPr>
            <a:picLocks noGrp="1" noChangeAspect="1" noChangeArrowheads="1"/>
          </p:cNvPicPr>
          <p:nvPr>
            <p:ph type="chart" sz="half" idx="4294967295"/>
          </p:nvPr>
        </p:nvPicPr>
        <p:blipFill>
          <a:blip r:embed="rId3">
            <a:extLst>
              <a:ext uri="{28A0092B-C50C-407E-A947-70E740481C1C}">
                <a14:useLocalDpi xmlns:a14="http://schemas.microsoft.com/office/drawing/2010/main" val="0"/>
              </a:ext>
            </a:extLst>
          </a:blip>
          <a:srcRect/>
          <a:stretch>
            <a:fillRect/>
          </a:stretch>
        </p:blipFill>
        <p:spPr>
          <a:xfrm>
            <a:off x="144016" y="620688"/>
            <a:ext cx="3563888" cy="5702221"/>
          </a:xfrm>
          <a:noFill/>
        </p:spPr>
      </p:pic>
      <p:sp>
        <p:nvSpPr>
          <p:cNvPr id="21509"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DFC8D4-4A21-459B-A686-22A10DEC4D85}" type="slidenum">
              <a:rPr lang="it-IT" altLang="it-IT" sz="1200">
                <a:solidFill>
                  <a:srgbClr val="898989"/>
                </a:solidFill>
                <a:latin typeface="Arial Narrow" panose="020B0606020202030204" pitchFamily="34" charset="0"/>
              </a:rPr>
              <a:t>29</a:t>
            </a:fld>
            <a:endParaRPr lang="it-IT" altLang="it-IT" sz="1200">
              <a:solidFill>
                <a:srgbClr val="898989"/>
              </a:solidFill>
              <a:latin typeface="Arial Narrow" panose="020B0606020202030204" pitchFamily="34" charset="0"/>
            </a:endParaRPr>
          </a:p>
        </p:txBody>
      </p:sp>
      <p:sp>
        <p:nvSpPr>
          <p:cNvPr id="2" name="Rettangolo 1"/>
          <p:cNvSpPr/>
          <p:nvPr/>
        </p:nvSpPr>
        <p:spPr>
          <a:xfrm>
            <a:off x="899592" y="2276872"/>
            <a:ext cx="2808312"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899592" y="3972992"/>
            <a:ext cx="2664296" cy="2552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Effect transition="in" filter="box(in)">
                                      <p:cBhvr>
                                        <p:cTn id="7" dur="500"/>
                                        <p:tgtEl>
                                          <p:spTgt spid="296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29699">
                                            <p:txEl>
                                              <p:pRg st="3" end="3"/>
                                            </p:txEl>
                                          </p:spTgt>
                                        </p:tgtEl>
                                        <p:attrNameLst>
                                          <p:attrName>style.visibility</p:attrName>
                                        </p:attrNameLst>
                                      </p:cBhvr>
                                      <p:to>
                                        <p:strVal val="visible"/>
                                      </p:to>
                                    </p:set>
                                    <p:animEffect transition="in" filter="box(in)">
                                      <p:cBhvr>
                                        <p:cTn id="16" dur="500"/>
                                        <p:tgtEl>
                                          <p:spTgt spid="2969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9699">
                                            <p:txEl>
                                              <p:pRg st="4" end="4"/>
                                            </p:txEl>
                                          </p:spTgt>
                                        </p:tgtEl>
                                        <p:attrNameLst>
                                          <p:attrName>style.visibility</p:attrName>
                                        </p:attrNameLst>
                                      </p:cBhvr>
                                      <p:to>
                                        <p:strVal val="visible"/>
                                      </p:to>
                                    </p:set>
                                    <p:animEffect transition="in" filter="box(in)">
                                      <p:cBhvr>
                                        <p:cTn id="21" dur="500"/>
                                        <p:tgtEl>
                                          <p:spTgt spid="2969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29699">
                                            <p:txEl>
                                              <p:pRg st="7" end="7"/>
                                            </p:txEl>
                                          </p:spTgt>
                                        </p:tgtEl>
                                        <p:attrNameLst>
                                          <p:attrName>style.visibility</p:attrName>
                                        </p:attrNameLst>
                                      </p:cBhvr>
                                      <p:to>
                                        <p:strVal val="visible"/>
                                      </p:to>
                                    </p:set>
                                    <p:animEffect transition="in" filter="box(in)">
                                      <p:cBhvr>
                                        <p:cTn id="30" dur="500"/>
                                        <p:tgtEl>
                                          <p:spTgt spid="29699">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9699">
                                            <p:txEl>
                                              <p:pRg st="10" end="10"/>
                                            </p:txEl>
                                          </p:spTgt>
                                        </p:tgtEl>
                                        <p:attrNameLst>
                                          <p:attrName>style.visibility</p:attrName>
                                        </p:attrNameLst>
                                      </p:cBhvr>
                                      <p:to>
                                        <p:strVal val="visible"/>
                                      </p:to>
                                    </p:set>
                                    <p:animEffect transition="in" filter="box(in)">
                                      <p:cBhvr>
                                        <p:cTn id="35" dur="500"/>
                                        <p:tgtEl>
                                          <p:spTgt spid="296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07704" y="104148"/>
            <a:ext cx="4857750" cy="928688"/>
          </a:xfrm>
        </p:spPr>
        <p:txBody>
          <a:bodyPr/>
          <a:lstStyle/>
          <a:p>
            <a:pPr eaLnBrk="1" hangingPunct="1"/>
            <a:r>
              <a:rPr lang="en-US" altLang="it-IT" sz="2400" b="1" dirty="0"/>
              <a:t>Introduction</a:t>
            </a:r>
          </a:p>
        </p:txBody>
      </p:sp>
      <p:sp>
        <p:nvSpPr>
          <p:cNvPr id="6147" name="Rectangle 3"/>
          <p:cNvSpPr txBox="1">
            <a:spLocks noChangeArrowheads="1"/>
          </p:cNvSpPr>
          <p:nvPr/>
        </p:nvSpPr>
        <p:spPr bwMode="auto">
          <a:xfrm>
            <a:off x="539552" y="1203036"/>
            <a:ext cx="84296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it-IT" sz="2000" b="1" dirty="0">
                <a:solidFill>
                  <a:srgbClr val="00B0F0"/>
                </a:solidFill>
                <a:latin typeface="+mn-lt"/>
              </a:rPr>
              <a:t>Cell culture </a:t>
            </a:r>
            <a:r>
              <a:rPr lang="en-US" altLang="it-IT" sz="2000" dirty="0">
                <a:latin typeface="+mn-lt"/>
              </a:rPr>
              <a:t>is the  process by which prokaryotic, eukaryotic or plant cells are grown under controlled conditions. </a:t>
            </a:r>
          </a:p>
          <a:p>
            <a:pPr eaLnBrk="1" hangingPunct="1"/>
            <a:endParaRPr lang="en-US" altLang="it-IT" sz="2000" dirty="0">
              <a:latin typeface="+mn-lt"/>
            </a:endParaRPr>
          </a:p>
          <a:p>
            <a:pPr marL="0" indent="0" eaLnBrk="1" hangingPunct="1">
              <a:buNone/>
            </a:pPr>
            <a:r>
              <a:rPr lang="en-US" altLang="it-IT" sz="2000" dirty="0">
                <a:latin typeface="+mn-lt"/>
              </a:rPr>
              <a:t>But </a:t>
            </a:r>
            <a:r>
              <a:rPr lang="en-US" altLang="it-IT" sz="2000" b="1" dirty="0">
                <a:solidFill>
                  <a:schemeClr val="accent1">
                    <a:lumMod val="75000"/>
                  </a:schemeClr>
                </a:solidFill>
                <a:latin typeface="+mn-lt"/>
              </a:rPr>
              <a:t>in practice it refers to the culturing of cells derived from </a:t>
            </a:r>
            <a:r>
              <a:rPr lang="en-US" altLang="it-IT" sz="2000" b="1" u="sng" dirty="0">
                <a:solidFill>
                  <a:schemeClr val="accent1">
                    <a:lumMod val="75000"/>
                  </a:schemeClr>
                </a:solidFill>
                <a:latin typeface="+mn-lt"/>
              </a:rPr>
              <a:t>animal cells</a:t>
            </a:r>
            <a:r>
              <a:rPr lang="en-US" altLang="it-IT" sz="2000" b="1" dirty="0">
                <a:latin typeface="+mn-lt"/>
              </a:rPr>
              <a:t>.</a:t>
            </a:r>
          </a:p>
          <a:p>
            <a:pPr eaLnBrk="1" hangingPunct="1"/>
            <a:endParaRPr lang="en-US" altLang="it-IT" sz="2000" dirty="0">
              <a:latin typeface="+mn-lt"/>
            </a:endParaRPr>
          </a:p>
          <a:p>
            <a:pPr eaLnBrk="1" hangingPunct="1"/>
            <a:r>
              <a:rPr lang="en-US" altLang="it-IT" sz="2000" dirty="0">
                <a:latin typeface="+mn-lt"/>
              </a:rPr>
              <a:t>Roux in </a:t>
            </a:r>
            <a:r>
              <a:rPr lang="en-US" altLang="it-IT" sz="2000" b="1" dirty="0">
                <a:latin typeface="+mn-lt"/>
              </a:rPr>
              <a:t>1885</a:t>
            </a:r>
            <a:r>
              <a:rPr lang="en-US" altLang="it-IT" sz="2000" dirty="0">
                <a:latin typeface="+mn-lt"/>
              </a:rPr>
              <a:t> for the first time maintained embryonic chick cells in a cell culture</a:t>
            </a:r>
          </a:p>
          <a:p>
            <a:pPr eaLnBrk="1" hangingPunct="1"/>
            <a:endParaRPr lang="en-US" altLang="it-IT" sz="2000" dirty="0">
              <a:latin typeface="+mn-lt"/>
            </a:endParaRPr>
          </a:p>
          <a:p>
            <a:pPr eaLnBrk="1" hangingPunct="1"/>
            <a:r>
              <a:rPr lang="en-US" altLang="it-IT" sz="2000" dirty="0">
                <a:latin typeface="+mn-lt"/>
              </a:rPr>
              <a:t>Cell culture was first successfully undertaken by Ross Harrison in</a:t>
            </a:r>
            <a:r>
              <a:rPr lang="en-US" altLang="it-IT" sz="2000" b="1" dirty="0">
                <a:latin typeface="+mn-lt"/>
              </a:rPr>
              <a:t> 1907</a:t>
            </a:r>
          </a:p>
          <a:p>
            <a:pPr eaLnBrk="1" hangingPunct="1"/>
            <a:endParaRPr lang="en-US" altLang="it-IT" sz="2000" b="1" dirty="0">
              <a:latin typeface="+mn-lt"/>
            </a:endParaRPr>
          </a:p>
          <a:p>
            <a:pPr eaLnBrk="1" hangingPunct="1"/>
            <a:endParaRPr lang="en-US" altLang="it-IT" sz="2000" b="1" dirty="0">
              <a:latin typeface="+mn-lt"/>
            </a:endParaRPr>
          </a:p>
          <a:p>
            <a:pPr eaLnBrk="1" hangingPunct="1"/>
            <a:r>
              <a:rPr lang="en-US" altLang="it-IT" sz="2000" b="1" dirty="0">
                <a:latin typeface="+mn-lt"/>
              </a:rPr>
              <a:t>1940s: </a:t>
            </a:r>
            <a:r>
              <a:rPr lang="en-US" altLang="it-IT" sz="2000" b="1" dirty="0">
                <a:solidFill>
                  <a:srgbClr val="FF0000"/>
                </a:solidFill>
                <a:latin typeface="+mn-lt"/>
              </a:rPr>
              <a:t>The use of the antibiotics</a:t>
            </a:r>
            <a:r>
              <a:rPr lang="en-US" altLang="it-IT" sz="2000" b="1" dirty="0">
                <a:latin typeface="+mn-lt"/>
              </a:rPr>
              <a:t> </a:t>
            </a:r>
            <a:r>
              <a:rPr lang="en-US" altLang="it-IT" sz="2000" dirty="0">
                <a:latin typeface="+mn-lt"/>
              </a:rPr>
              <a:t>penicillin and streptomycin in culture medium decreased the problem of contamination in cell culture.</a:t>
            </a:r>
          </a:p>
          <a:p>
            <a:pPr eaLnBrk="1" hangingPunct="1"/>
            <a:endParaRPr lang="en-US" altLang="it-IT" sz="2000" dirty="0">
              <a:latin typeface="+mn-lt"/>
            </a:endParaRPr>
          </a:p>
        </p:txBody>
      </p:sp>
      <p:sp>
        <p:nvSpPr>
          <p:cNvPr id="6148"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606E222-658F-4DD4-A121-B910C417308F}" type="slidenum">
              <a:rPr lang="it-IT" altLang="it-IT" sz="1200">
                <a:solidFill>
                  <a:srgbClr val="898989"/>
                </a:solidFill>
                <a:latin typeface="Arial Narrow" panose="020B0606020202030204" pitchFamily="34" charset="0"/>
              </a:rPr>
              <a:t>3</a:t>
            </a:fld>
            <a:endParaRPr lang="it-IT" altLang="it-IT" sz="1200">
              <a:solidFill>
                <a:srgbClr val="898989"/>
              </a:solidFill>
              <a:latin typeface="Arial Narrow" panose="020B0606020202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830016-2DC0-44CE-8BA5-4F6AF2411B64}" type="slidenum">
              <a:rPr lang="it-IT" altLang="it-IT"/>
              <a:t>30</a:t>
            </a:fld>
            <a:endParaRPr lang="it-IT" altLang="it-IT"/>
          </a:p>
        </p:txBody>
      </p:sp>
      <p:sp>
        <p:nvSpPr>
          <p:cNvPr id="6" name="Rettangolo 5"/>
          <p:cNvSpPr/>
          <p:nvPr/>
        </p:nvSpPr>
        <p:spPr>
          <a:xfrm>
            <a:off x="140684" y="199183"/>
            <a:ext cx="5269203" cy="2739211"/>
          </a:xfrm>
          <a:prstGeom prst="rect">
            <a:avLst/>
          </a:prstGeom>
        </p:spPr>
        <p:txBody>
          <a:bodyPr wrap="square">
            <a:spAutoFit/>
          </a:bodyPr>
          <a:lstStyle/>
          <a:p>
            <a:r>
              <a:rPr lang="en-US" b="1" u="sng" dirty="0">
                <a:solidFill>
                  <a:srgbClr val="973F2F"/>
                </a:solidFill>
                <a:latin typeface="Arial" panose="020B0604020202020204" pitchFamily="34" charset="0"/>
              </a:rPr>
              <a:t>Mechanical dissociation</a:t>
            </a:r>
          </a:p>
          <a:p>
            <a:endParaRPr lang="en-US" sz="1400" dirty="0">
              <a:solidFill>
                <a:srgbClr val="333333"/>
              </a:solidFill>
              <a:latin typeface="Arial" panose="020B0604020202020204" pitchFamily="34" charset="0"/>
            </a:endParaRPr>
          </a:p>
          <a:p>
            <a:r>
              <a:rPr lang="en-US" sz="1400" dirty="0">
                <a:solidFill>
                  <a:srgbClr val="333333"/>
                </a:solidFill>
                <a:latin typeface="Arial" panose="020B0604020202020204" pitchFamily="34" charset="0"/>
              </a:rPr>
              <a:t>Mechanical dissociation of tissue involves</a:t>
            </a:r>
          </a:p>
          <a:p>
            <a:pPr marL="285750" indent="-285750">
              <a:buFontTx/>
              <a:buChar char="-"/>
            </a:pPr>
            <a:r>
              <a:rPr lang="en-US" sz="1400" dirty="0">
                <a:solidFill>
                  <a:srgbClr val="333333"/>
                </a:solidFill>
                <a:latin typeface="Arial" panose="020B0604020202020204" pitchFamily="34" charset="0"/>
              </a:rPr>
              <a:t>repeated mincing with scissors or sharp blades,</a:t>
            </a:r>
          </a:p>
          <a:p>
            <a:pPr marL="285750" indent="-285750">
              <a:buFontTx/>
              <a:buChar char="-"/>
            </a:pPr>
            <a:r>
              <a:rPr lang="en-US" sz="1400" dirty="0">
                <a:solidFill>
                  <a:srgbClr val="333333"/>
                </a:solidFill>
                <a:latin typeface="Arial" panose="020B0604020202020204" pitchFamily="34" charset="0"/>
              </a:rPr>
              <a:t>scraping the tissue surface, </a:t>
            </a:r>
          </a:p>
          <a:p>
            <a:pPr marL="285750" indent="-285750">
              <a:buFontTx/>
              <a:buChar char="-"/>
            </a:pPr>
            <a:r>
              <a:rPr lang="en-US" sz="1400" dirty="0">
                <a:solidFill>
                  <a:srgbClr val="333333"/>
                </a:solidFill>
                <a:latin typeface="Arial" panose="020B0604020202020204" pitchFamily="34" charset="0"/>
              </a:rPr>
              <a:t>homogenization, </a:t>
            </a:r>
          </a:p>
          <a:p>
            <a:pPr marL="285750" indent="-285750">
              <a:buFontTx/>
              <a:buChar char="-"/>
            </a:pPr>
            <a:r>
              <a:rPr lang="en-US" sz="1400" dirty="0" err="1">
                <a:solidFill>
                  <a:srgbClr val="333333"/>
                </a:solidFill>
                <a:latin typeface="Arial" panose="020B0604020202020204" pitchFamily="34" charset="0"/>
              </a:rPr>
              <a:t>vortexing</a:t>
            </a:r>
            <a:r>
              <a:rPr lang="en-US" sz="1400" dirty="0">
                <a:solidFill>
                  <a:srgbClr val="333333"/>
                </a:solidFill>
                <a:latin typeface="Arial" panose="020B0604020202020204" pitchFamily="34" charset="0"/>
              </a:rPr>
              <a:t>, repeated aspiration through pipettes or sequentially smaller needles (e.g., 16-, 20-, and 23-gauge), </a:t>
            </a:r>
          </a:p>
          <a:p>
            <a:pPr marL="285750" indent="-285750">
              <a:buFontTx/>
              <a:buChar char="-"/>
            </a:pPr>
            <a:r>
              <a:rPr lang="en-US" sz="1400" dirty="0">
                <a:solidFill>
                  <a:srgbClr val="333333"/>
                </a:solidFill>
                <a:latin typeface="Arial" panose="020B0604020202020204" pitchFamily="34" charset="0"/>
              </a:rPr>
              <a:t>application of abnormal osmolarity stress, </a:t>
            </a:r>
          </a:p>
          <a:p>
            <a:pPr marL="285750" indent="-285750">
              <a:buFontTx/>
              <a:buChar char="-"/>
            </a:pPr>
            <a:endParaRPr lang="en-US" sz="1400" dirty="0">
              <a:solidFill>
                <a:srgbClr val="333333"/>
              </a:solidFill>
            </a:endParaRPr>
          </a:p>
          <a:p>
            <a:pPr marL="285750" indent="-285750">
              <a:buFontTx/>
              <a:buChar char="-"/>
            </a:pPr>
            <a:endParaRPr lang="en-US" sz="1400" dirty="0">
              <a:solidFill>
                <a:srgbClr val="333333"/>
              </a:solidFill>
            </a:endParaRPr>
          </a:p>
          <a:p>
            <a:endParaRPr lang="en-US" sz="1400" dirty="0">
              <a:solidFill>
                <a:srgbClr val="333333"/>
              </a:solidFill>
              <a:latin typeface="Arial" panose="020B0604020202020204" pitchFamily="34" charset="0"/>
            </a:endParaRPr>
          </a:p>
        </p:txBody>
      </p:sp>
      <p:pic>
        <p:nvPicPr>
          <p:cNvPr id="5" name="Content Placeholder 4"/>
          <p:cNvPicPr>
            <a:picLocks noGrp="1" noChangeAspect="1"/>
          </p:cNvPicPr>
          <p:nvPr>
            <p:ph idx="1"/>
          </p:nvPr>
        </p:nvPicPr>
        <p:blipFill rotWithShape="1">
          <a:blip r:embed="rId2"/>
          <a:srcRect l="-316" t="-323" r="33296" b="71226"/>
          <a:stretch/>
        </p:blipFill>
        <p:spPr>
          <a:xfrm>
            <a:off x="5409887" y="233105"/>
            <a:ext cx="3600400" cy="1677213"/>
          </a:xfrm>
          <a:prstGeom prst="rect">
            <a:avLst/>
          </a:prstGeom>
        </p:spPr>
      </p:pic>
      <p:pic>
        <p:nvPicPr>
          <p:cNvPr id="9" name="Content Placeholder 4">
            <a:extLst>
              <a:ext uri="{FF2B5EF4-FFF2-40B4-BE49-F238E27FC236}">
                <a16:creationId xmlns:a16="http://schemas.microsoft.com/office/drawing/2014/main" id="{1DA78D14-04E0-4C66-8F59-2193B8599AB6}"/>
              </a:ext>
            </a:extLst>
          </p:cNvPr>
          <p:cNvPicPr>
            <a:picLocks noChangeAspect="1"/>
          </p:cNvPicPr>
          <p:nvPr/>
        </p:nvPicPr>
        <p:blipFill rotWithShape="1">
          <a:blip r:embed="rId2"/>
          <a:srcRect l="66597" t="-323" r="316" b="71226"/>
          <a:stretch/>
        </p:blipFill>
        <p:spPr bwMode="auto">
          <a:xfrm>
            <a:off x="6964870" y="1954652"/>
            <a:ext cx="1777448" cy="167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C3B0B74-46CE-1F2A-B350-6990F91DF0A4}"/>
              </a:ext>
            </a:extLst>
          </p:cNvPr>
          <p:cNvSpPr>
            <a:spLocks noGrp="1"/>
          </p:cNvSpPr>
          <p:nvPr>
            <p:ph type="sldNum" sz="quarter" idx="12"/>
          </p:nvPr>
        </p:nvSpPr>
        <p:spPr/>
        <p:txBody>
          <a:bodyPr/>
          <a:lstStyle/>
          <a:p>
            <a:pPr>
              <a:defRPr/>
            </a:pPr>
            <a:fld id="{16830016-2DC0-44CE-8BA5-4F6AF2411B64}" type="slidenum">
              <a:rPr lang="it-IT" altLang="it-IT" smtClean="0"/>
              <a:t>31</a:t>
            </a:fld>
            <a:endParaRPr lang="it-IT" altLang="it-IT"/>
          </a:p>
        </p:txBody>
      </p:sp>
      <p:sp>
        <p:nvSpPr>
          <p:cNvPr id="6" name="CasellaDiTesto 5">
            <a:extLst>
              <a:ext uri="{FF2B5EF4-FFF2-40B4-BE49-F238E27FC236}">
                <a16:creationId xmlns:a16="http://schemas.microsoft.com/office/drawing/2014/main" id="{C7FAF524-0ED2-C5D2-59DA-48A003F09B22}"/>
              </a:ext>
            </a:extLst>
          </p:cNvPr>
          <p:cNvSpPr txBox="1"/>
          <p:nvPr/>
        </p:nvSpPr>
        <p:spPr>
          <a:xfrm>
            <a:off x="244183" y="215849"/>
            <a:ext cx="8208912" cy="2739211"/>
          </a:xfrm>
          <a:prstGeom prst="rect">
            <a:avLst/>
          </a:prstGeom>
          <a:noFill/>
        </p:spPr>
        <p:txBody>
          <a:bodyPr wrap="square">
            <a:spAutoFit/>
          </a:bodyPr>
          <a:lstStyle/>
          <a:p>
            <a:pPr algn="l"/>
            <a:r>
              <a:rPr lang="en-US" sz="2800" b="1" i="0" dirty="0">
                <a:solidFill>
                  <a:srgbClr val="53565A"/>
                </a:solidFill>
                <a:effectLst/>
              </a:rPr>
              <a:t>Cell strainers </a:t>
            </a:r>
          </a:p>
          <a:p>
            <a:pPr algn="l"/>
            <a:endParaRPr lang="en-US" b="1" dirty="0">
              <a:solidFill>
                <a:srgbClr val="53565A"/>
              </a:solidFill>
            </a:endParaRPr>
          </a:p>
          <a:p>
            <a:pPr algn="l"/>
            <a:endParaRPr lang="en-US" b="1" i="0" dirty="0">
              <a:solidFill>
                <a:srgbClr val="53565A"/>
              </a:solidFill>
              <a:effectLst/>
            </a:endParaRPr>
          </a:p>
          <a:p>
            <a:pPr algn="l"/>
            <a:r>
              <a:rPr lang="en-US" b="0" i="0" dirty="0">
                <a:solidFill>
                  <a:srgbClr val="53565A"/>
                </a:solidFill>
                <a:effectLst/>
              </a:rPr>
              <a:t>are sterile, easy to use devices for rapidly isolating primary cells to consistently obtain </a:t>
            </a:r>
            <a:r>
              <a:rPr lang="en-US" b="1" i="0" dirty="0">
                <a:solidFill>
                  <a:srgbClr val="53565A"/>
                </a:solidFill>
                <a:effectLst/>
              </a:rPr>
              <a:t>a uniform single-cell suspension from tissues</a:t>
            </a:r>
            <a:r>
              <a:rPr lang="en-US" b="0" i="0" dirty="0">
                <a:solidFill>
                  <a:srgbClr val="53565A"/>
                </a:solidFill>
                <a:effectLst/>
              </a:rPr>
              <a:t>. </a:t>
            </a:r>
          </a:p>
          <a:p>
            <a:pPr algn="l"/>
            <a:r>
              <a:rPr lang="en-US" b="0" i="0" dirty="0">
                <a:solidFill>
                  <a:srgbClr val="53565A"/>
                </a:solidFill>
                <a:effectLst/>
              </a:rPr>
              <a:t>Fits 50 ml Falcon® conical tubes.</a:t>
            </a:r>
            <a:br>
              <a:rPr lang="en-US" b="0" i="0" dirty="0">
                <a:solidFill>
                  <a:srgbClr val="53565A"/>
                </a:solidFill>
                <a:effectLst/>
              </a:rPr>
            </a:br>
            <a:endParaRPr lang="en-US" b="0" i="0" dirty="0">
              <a:solidFill>
                <a:srgbClr val="53565A"/>
              </a:solidFill>
              <a:effectLst/>
            </a:endParaRPr>
          </a:p>
          <a:p>
            <a:br>
              <a:rPr lang="en-US" dirty="0"/>
            </a:br>
            <a:endParaRPr lang="it-IT" dirty="0"/>
          </a:p>
        </p:txBody>
      </p:sp>
      <p:sp>
        <p:nvSpPr>
          <p:cNvPr id="9" name="CasellaDiTesto 8">
            <a:extLst>
              <a:ext uri="{FF2B5EF4-FFF2-40B4-BE49-F238E27FC236}">
                <a16:creationId xmlns:a16="http://schemas.microsoft.com/office/drawing/2014/main" id="{F715A676-D908-67AD-1E9A-53E479C49CEE}"/>
              </a:ext>
            </a:extLst>
          </p:cNvPr>
          <p:cNvSpPr txBox="1"/>
          <p:nvPr/>
        </p:nvSpPr>
        <p:spPr>
          <a:xfrm>
            <a:off x="323528" y="4969252"/>
            <a:ext cx="8747176" cy="1569660"/>
          </a:xfrm>
          <a:prstGeom prst="rect">
            <a:avLst/>
          </a:prstGeom>
          <a:noFill/>
        </p:spPr>
        <p:txBody>
          <a:bodyPr wrap="square">
            <a:spAutoFit/>
          </a:bodyPr>
          <a:lstStyle/>
          <a:p>
            <a:endParaRPr lang="en-US" sz="1600" dirty="0">
              <a:solidFill>
                <a:srgbClr val="333333"/>
              </a:solidFill>
              <a:latin typeface="Arial" panose="020B0604020202020204" pitchFamily="34" charset="0"/>
            </a:endParaRPr>
          </a:p>
          <a:p>
            <a:r>
              <a:rPr lang="en-US" sz="1600" dirty="0">
                <a:solidFill>
                  <a:srgbClr val="333333"/>
                </a:solidFill>
                <a:latin typeface="Arial" panose="020B0604020202020204" pitchFamily="34" charset="0"/>
              </a:rPr>
              <a:t>This process </a:t>
            </a:r>
            <a:r>
              <a:rPr lang="en-US" sz="1600" b="1" dirty="0">
                <a:solidFill>
                  <a:srgbClr val="333333"/>
                </a:solidFill>
                <a:latin typeface="Arial" panose="020B0604020202020204" pitchFamily="34" charset="0"/>
              </a:rPr>
              <a:t>generates single cell suspensions quickly </a:t>
            </a:r>
            <a:r>
              <a:rPr lang="en-US" sz="1600" dirty="0">
                <a:solidFill>
                  <a:srgbClr val="333333"/>
                </a:solidFill>
                <a:latin typeface="Arial" panose="020B0604020202020204" pitchFamily="34" charset="0"/>
              </a:rPr>
              <a:t>with a minimal number of steps. </a:t>
            </a:r>
          </a:p>
          <a:p>
            <a:endParaRPr lang="en-US" sz="1600" dirty="0">
              <a:solidFill>
                <a:srgbClr val="333333"/>
              </a:solidFill>
              <a:latin typeface="Arial" panose="020B0604020202020204" pitchFamily="34" charset="0"/>
            </a:endParaRPr>
          </a:p>
          <a:p>
            <a:r>
              <a:rPr lang="en-US" sz="1600" dirty="0">
                <a:solidFill>
                  <a:srgbClr val="333333"/>
                </a:solidFill>
                <a:latin typeface="Arial" panose="020B0604020202020204" pitchFamily="34" charset="0"/>
              </a:rPr>
              <a:t>However, dissociation of tumor tissue using mechanical methods is not a suitable technique, for obtaining tumor cells for culture because the technique results in </a:t>
            </a:r>
            <a:r>
              <a:rPr lang="en-US" sz="1600" b="1" dirty="0">
                <a:solidFill>
                  <a:srgbClr val="333333"/>
                </a:solidFill>
                <a:latin typeface="Arial" panose="020B0604020202020204" pitchFamily="34" charset="0"/>
              </a:rPr>
              <a:t>a high percentage of dead cells </a:t>
            </a:r>
            <a:r>
              <a:rPr lang="en-US" sz="1600" dirty="0">
                <a:solidFill>
                  <a:srgbClr val="333333"/>
                </a:solidFill>
                <a:latin typeface="Arial" panose="020B0604020202020204" pitchFamily="34" charset="0"/>
              </a:rPr>
              <a:t>that secrete degrading enzymes</a:t>
            </a:r>
            <a:endParaRPr lang="en-US" sz="1600" b="0" i="0" dirty="0">
              <a:solidFill>
                <a:srgbClr val="333333"/>
              </a:solidFill>
              <a:effectLst/>
              <a:latin typeface="Arial" panose="020B0604020202020204" pitchFamily="34" charset="0"/>
            </a:endParaRPr>
          </a:p>
        </p:txBody>
      </p:sp>
      <p:sp>
        <p:nvSpPr>
          <p:cNvPr id="10" name="CasellaDiTesto 9">
            <a:extLst>
              <a:ext uri="{FF2B5EF4-FFF2-40B4-BE49-F238E27FC236}">
                <a16:creationId xmlns:a16="http://schemas.microsoft.com/office/drawing/2014/main" id="{E2F31C41-4C9E-C9E8-BF88-D65FCBD23FF8}"/>
              </a:ext>
            </a:extLst>
          </p:cNvPr>
          <p:cNvSpPr txBox="1"/>
          <p:nvPr/>
        </p:nvSpPr>
        <p:spPr>
          <a:xfrm>
            <a:off x="3015005" y="2915716"/>
            <a:ext cx="3888432" cy="646331"/>
          </a:xfrm>
          <a:prstGeom prst="rect">
            <a:avLst/>
          </a:prstGeom>
          <a:noFill/>
        </p:spPr>
        <p:txBody>
          <a:bodyPr wrap="square">
            <a:spAutoFit/>
          </a:bodyPr>
          <a:lstStyle/>
          <a:p>
            <a:pPr marL="285750" indent="-285750">
              <a:buFontTx/>
              <a:buChar char="-"/>
            </a:pPr>
            <a:r>
              <a:rPr lang="en-US" sz="1800" dirty="0">
                <a:solidFill>
                  <a:srgbClr val="333333"/>
                </a:solidFill>
              </a:rPr>
              <a:t>filtration through a nylon or steel mesh (50–100 </a:t>
            </a:r>
            <a:r>
              <a:rPr lang="en-US" sz="1800" dirty="0" err="1">
                <a:solidFill>
                  <a:srgbClr val="333333"/>
                </a:solidFill>
              </a:rPr>
              <a:t>μm</a:t>
            </a:r>
            <a:r>
              <a:rPr lang="en-US" sz="1800" dirty="0">
                <a:solidFill>
                  <a:srgbClr val="333333"/>
                </a:solidFill>
              </a:rPr>
              <a:t> opening), </a:t>
            </a:r>
          </a:p>
        </p:txBody>
      </p:sp>
      <p:pic>
        <p:nvPicPr>
          <p:cNvPr id="1026" name="Picture 2">
            <a:extLst>
              <a:ext uri="{FF2B5EF4-FFF2-40B4-BE49-F238E27FC236}">
                <a16:creationId xmlns:a16="http://schemas.microsoft.com/office/drawing/2014/main" id="{A913F4CF-4B1E-A033-CA96-E06CD2E85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08" y="2404129"/>
            <a:ext cx="2918121" cy="2113666"/>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37215C18-3A0C-3147-31EC-83743E56670D}"/>
              </a:ext>
            </a:extLst>
          </p:cNvPr>
          <p:cNvPicPr>
            <a:picLocks noChangeAspect="1"/>
          </p:cNvPicPr>
          <p:nvPr/>
        </p:nvPicPr>
        <p:blipFill>
          <a:blip r:embed="rId3"/>
          <a:stretch>
            <a:fillRect/>
          </a:stretch>
        </p:blipFill>
        <p:spPr>
          <a:xfrm>
            <a:off x="3332011" y="201521"/>
            <a:ext cx="5121084" cy="591363"/>
          </a:xfrm>
          <a:prstGeom prst="rect">
            <a:avLst/>
          </a:prstGeom>
        </p:spPr>
      </p:pic>
      <p:pic>
        <p:nvPicPr>
          <p:cNvPr id="12" name="Immagine 11">
            <a:extLst>
              <a:ext uri="{FF2B5EF4-FFF2-40B4-BE49-F238E27FC236}">
                <a16:creationId xmlns:a16="http://schemas.microsoft.com/office/drawing/2014/main" id="{947CD2B1-0488-8BF2-095A-C5A4505C41C0}"/>
              </a:ext>
            </a:extLst>
          </p:cNvPr>
          <p:cNvPicPr>
            <a:picLocks noChangeAspect="1"/>
          </p:cNvPicPr>
          <p:nvPr/>
        </p:nvPicPr>
        <p:blipFill>
          <a:blip r:embed="rId4"/>
          <a:stretch>
            <a:fillRect/>
          </a:stretch>
        </p:blipFill>
        <p:spPr>
          <a:xfrm>
            <a:off x="6855812" y="1860762"/>
            <a:ext cx="2133600" cy="3200400"/>
          </a:xfrm>
          <a:prstGeom prst="rect">
            <a:avLst/>
          </a:prstGeom>
        </p:spPr>
      </p:pic>
    </p:spTree>
    <p:extLst>
      <p:ext uri="{BB962C8B-B14F-4D97-AF65-F5344CB8AC3E}">
        <p14:creationId xmlns:p14="http://schemas.microsoft.com/office/powerpoint/2010/main" val="220108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16830016-2DC0-44CE-8BA5-4F6AF2411B64}" type="slidenum">
              <a:rPr lang="it-IT" altLang="it-IT" smtClean="0"/>
              <a:t>32</a:t>
            </a:fld>
            <a:endParaRPr lang="it-IT" altLang="it-IT"/>
          </a:p>
        </p:txBody>
      </p:sp>
      <p:sp>
        <p:nvSpPr>
          <p:cNvPr id="5" name="Rettangolo 4"/>
          <p:cNvSpPr/>
          <p:nvPr/>
        </p:nvSpPr>
        <p:spPr>
          <a:xfrm>
            <a:off x="143508" y="190428"/>
            <a:ext cx="8892988" cy="1631216"/>
          </a:xfrm>
          <a:prstGeom prst="rect">
            <a:avLst/>
          </a:prstGeom>
        </p:spPr>
        <p:txBody>
          <a:bodyPr wrap="square">
            <a:spAutoFit/>
          </a:bodyPr>
          <a:lstStyle/>
          <a:p>
            <a:r>
              <a:rPr lang="en-US" b="1" u="sng" dirty="0">
                <a:solidFill>
                  <a:srgbClr val="973F2F"/>
                </a:solidFill>
                <a:latin typeface="Arial" panose="020B0604020202020204" pitchFamily="34" charset="0"/>
              </a:rPr>
              <a:t>Enzymatic dissociation</a:t>
            </a:r>
          </a:p>
          <a:p>
            <a:endParaRPr lang="en-US" b="1" u="sng" dirty="0">
              <a:solidFill>
                <a:srgbClr val="973F2F"/>
              </a:solidFill>
              <a:latin typeface="Arial" panose="020B0604020202020204" pitchFamily="34" charset="0"/>
            </a:endParaRPr>
          </a:p>
          <a:p>
            <a:r>
              <a:rPr lang="en-US" sz="1600" dirty="0">
                <a:solidFill>
                  <a:srgbClr val="333333"/>
                </a:solidFill>
                <a:latin typeface="Arial" panose="020B0604020202020204" pitchFamily="34" charset="0"/>
              </a:rPr>
              <a:t>Enzymatic dissociation is a commonly used practice to digest minced tissue into a single cell suspensions due to proper digestion of tissue and preservation of cell viability and integrity. </a:t>
            </a:r>
          </a:p>
          <a:p>
            <a:endParaRPr lang="en-US" sz="1600" dirty="0">
              <a:solidFill>
                <a:srgbClr val="333333"/>
              </a:solidFill>
              <a:latin typeface="Arial" panose="020B0604020202020204" pitchFamily="34" charset="0"/>
            </a:endParaRPr>
          </a:p>
          <a:p>
            <a:endParaRPr lang="en-US" sz="1600" dirty="0">
              <a:solidFill>
                <a:srgbClr val="333333"/>
              </a:solidFill>
              <a:latin typeface="Arial" panose="020B0604020202020204" pitchFamily="34" charset="0"/>
            </a:endParaRPr>
          </a:p>
        </p:txBody>
      </p:sp>
      <p:pic>
        <p:nvPicPr>
          <p:cNvPr id="2" name="Content Placeholder 1"/>
          <p:cNvPicPr>
            <a:picLocks noGrp="1" noChangeAspect="1"/>
          </p:cNvPicPr>
          <p:nvPr>
            <p:ph idx="1"/>
          </p:nvPr>
        </p:nvPicPr>
        <p:blipFill>
          <a:blip r:embed="rId2"/>
          <a:srcRect l="30468" t="9568" r="30393" b="12486"/>
          <a:stretch>
            <a:fillRect/>
          </a:stretch>
        </p:blipFill>
        <p:spPr>
          <a:xfrm>
            <a:off x="6516216" y="3265473"/>
            <a:ext cx="2133600" cy="3266448"/>
          </a:xfrm>
          <a:prstGeom prst="rect">
            <a:avLst/>
          </a:prstGeom>
        </p:spPr>
      </p:pic>
      <p:pic>
        <p:nvPicPr>
          <p:cNvPr id="7" name="Picture 6"/>
          <p:cNvPicPr>
            <a:picLocks noChangeAspect="1"/>
          </p:cNvPicPr>
          <p:nvPr/>
        </p:nvPicPr>
        <p:blipFill>
          <a:blip r:embed="rId3"/>
          <a:srcRect l="30463" r="28161" b="6419"/>
          <a:stretch>
            <a:fillRect/>
          </a:stretch>
        </p:blipFill>
        <p:spPr>
          <a:xfrm>
            <a:off x="3949149" y="3719081"/>
            <a:ext cx="1746249" cy="2637269"/>
          </a:xfrm>
          <a:prstGeom prst="rect">
            <a:avLst/>
          </a:prstGeom>
        </p:spPr>
      </p:pic>
      <p:sp>
        <p:nvSpPr>
          <p:cNvPr id="8" name="CasellaDiTesto 7">
            <a:extLst>
              <a:ext uri="{FF2B5EF4-FFF2-40B4-BE49-F238E27FC236}">
                <a16:creationId xmlns:a16="http://schemas.microsoft.com/office/drawing/2014/main" id="{4968DA6F-DBE4-45F6-A56B-FFE56895A968}"/>
              </a:ext>
            </a:extLst>
          </p:cNvPr>
          <p:cNvSpPr txBox="1"/>
          <p:nvPr/>
        </p:nvSpPr>
        <p:spPr>
          <a:xfrm>
            <a:off x="172098" y="1503176"/>
            <a:ext cx="8514702" cy="646331"/>
          </a:xfrm>
          <a:prstGeom prst="rect">
            <a:avLst/>
          </a:prstGeom>
          <a:noFill/>
        </p:spPr>
        <p:txBody>
          <a:bodyPr wrap="square">
            <a:spAutoFit/>
          </a:bodyPr>
          <a:lstStyle/>
          <a:p>
            <a:r>
              <a:rPr lang="en-US" sz="1800" dirty="0">
                <a:solidFill>
                  <a:srgbClr val="333333"/>
                </a:solidFill>
                <a:latin typeface="Arial" panose="020B0604020202020204" pitchFamily="34" charset="0"/>
              </a:rPr>
              <a:t>Numerous studies have shown that </a:t>
            </a:r>
            <a:r>
              <a:rPr lang="en-US" sz="1800" b="1" dirty="0">
                <a:solidFill>
                  <a:srgbClr val="333333"/>
                </a:solidFill>
                <a:latin typeface="Arial" panose="020B0604020202020204" pitchFamily="34" charset="0"/>
              </a:rPr>
              <a:t>certain enzymes are more effective than others</a:t>
            </a:r>
            <a:r>
              <a:rPr lang="en-US" sz="1800" dirty="0">
                <a:solidFill>
                  <a:srgbClr val="333333"/>
                </a:solidFill>
                <a:latin typeface="Arial" panose="020B0604020202020204" pitchFamily="34" charset="0"/>
              </a:rPr>
              <a:t> for dissociation of specific tissues.</a:t>
            </a:r>
            <a:endParaRPr lang="en-US" sz="1800" b="0" i="0" dirty="0">
              <a:solidFill>
                <a:srgbClr val="333333"/>
              </a:solidFill>
              <a:effectLst/>
              <a:latin typeface="Arial" panose="020B0604020202020204" pitchFamily="34" charset="0"/>
            </a:endParaRPr>
          </a:p>
        </p:txBody>
      </p:sp>
      <p:pic>
        <p:nvPicPr>
          <p:cNvPr id="9" name="Immagine 8">
            <a:extLst>
              <a:ext uri="{FF2B5EF4-FFF2-40B4-BE49-F238E27FC236}">
                <a16:creationId xmlns:a16="http://schemas.microsoft.com/office/drawing/2014/main" id="{76523A64-5F37-3CA3-27D8-409EDA593403}"/>
              </a:ext>
            </a:extLst>
          </p:cNvPr>
          <p:cNvPicPr>
            <a:picLocks noChangeAspect="1"/>
          </p:cNvPicPr>
          <p:nvPr/>
        </p:nvPicPr>
        <p:blipFill>
          <a:blip r:embed="rId4"/>
          <a:stretch>
            <a:fillRect/>
          </a:stretch>
        </p:blipFill>
        <p:spPr>
          <a:xfrm>
            <a:off x="1345154" y="2119715"/>
            <a:ext cx="2133213" cy="2133213"/>
          </a:xfrm>
          <a:prstGeom prst="rect">
            <a:avLst/>
          </a:prstGeom>
        </p:spPr>
      </p:pic>
      <p:sp>
        <p:nvSpPr>
          <p:cNvPr id="13" name="CasellaDiTesto 12">
            <a:extLst>
              <a:ext uri="{FF2B5EF4-FFF2-40B4-BE49-F238E27FC236}">
                <a16:creationId xmlns:a16="http://schemas.microsoft.com/office/drawing/2014/main" id="{FFCAE1AC-EEE3-10EE-6203-ED34F0C53B4E}"/>
              </a:ext>
            </a:extLst>
          </p:cNvPr>
          <p:cNvSpPr txBox="1"/>
          <p:nvPr/>
        </p:nvSpPr>
        <p:spPr>
          <a:xfrm>
            <a:off x="304801" y="3134392"/>
            <a:ext cx="4572000" cy="3416320"/>
          </a:xfrm>
          <a:prstGeom prst="rect">
            <a:avLst/>
          </a:prstGeom>
          <a:noFill/>
        </p:spPr>
        <p:txBody>
          <a:bodyPr wrap="square">
            <a:spAutoFit/>
          </a:bodyPr>
          <a:lstStyle/>
          <a:p>
            <a:pPr marL="285750" indent="-285750">
              <a:buFont typeface="Arial" panose="020B0604020202020204" pitchFamily="34" charset="0"/>
              <a:buChar char="•"/>
            </a:pPr>
            <a:endParaRPr lang="en-US" sz="1800" b="1" dirty="0">
              <a:solidFill>
                <a:srgbClr val="333333"/>
              </a:solidFill>
            </a:endParaRPr>
          </a:p>
          <a:p>
            <a:pPr marL="285750" indent="-285750">
              <a:buFont typeface="Arial" panose="020B0604020202020204" pitchFamily="34" charset="0"/>
              <a:buChar char="•"/>
            </a:pPr>
            <a:endParaRPr lang="en-US" sz="1800" b="1" dirty="0">
              <a:solidFill>
                <a:srgbClr val="333333"/>
              </a:solidFill>
              <a:latin typeface="Arial" panose="020B0604020202020204" pitchFamily="34" charset="0"/>
            </a:endParaRPr>
          </a:p>
          <a:p>
            <a:endParaRPr lang="en-US" sz="1800" b="1" dirty="0">
              <a:solidFill>
                <a:srgbClr val="333333"/>
              </a:solidFill>
            </a:endParaRPr>
          </a:p>
          <a:p>
            <a:endParaRPr lang="en-US" sz="1800" b="1" dirty="0">
              <a:solidFill>
                <a:srgbClr val="333333"/>
              </a:solidFill>
              <a:latin typeface="Arial" panose="020B0604020202020204" pitchFamily="34" charset="0"/>
            </a:endParaRPr>
          </a:p>
          <a:p>
            <a:endParaRPr lang="en-US" sz="1800" b="1" dirty="0">
              <a:solidFill>
                <a:srgbClr val="333333"/>
              </a:solidFill>
            </a:endParaRPr>
          </a:p>
          <a:p>
            <a:endParaRPr lang="en-US" sz="1800" b="1" dirty="0">
              <a:solidFill>
                <a:srgbClr val="333333"/>
              </a:solidFill>
              <a:latin typeface="Arial" panose="020B0604020202020204" pitchFamily="34" charset="0"/>
            </a:endParaRPr>
          </a:p>
          <a:p>
            <a:pPr marL="285750" indent="-285750">
              <a:buFont typeface="Arial" panose="020B0604020202020204" pitchFamily="34" charset="0"/>
              <a:buChar char="•"/>
            </a:pPr>
            <a:r>
              <a:rPr lang="en-US" sz="1800" b="1" dirty="0">
                <a:solidFill>
                  <a:srgbClr val="333333"/>
                </a:solidFill>
                <a:latin typeface="Arial" panose="020B0604020202020204" pitchFamily="34" charset="0"/>
              </a:rPr>
              <a:t>papain, </a:t>
            </a:r>
          </a:p>
          <a:p>
            <a:pPr marL="285750" indent="-285750">
              <a:buFont typeface="Arial" panose="020B0604020202020204" pitchFamily="34" charset="0"/>
              <a:buChar char="•"/>
            </a:pPr>
            <a:r>
              <a:rPr lang="en-US" sz="1800" b="1" dirty="0">
                <a:solidFill>
                  <a:srgbClr val="333333"/>
                </a:solidFill>
                <a:latin typeface="Arial" panose="020B0604020202020204" pitchFamily="34" charset="0"/>
              </a:rPr>
              <a:t>elastase, </a:t>
            </a:r>
          </a:p>
          <a:p>
            <a:pPr marL="285750" indent="-285750">
              <a:buFont typeface="Arial" panose="020B0604020202020204" pitchFamily="34" charset="0"/>
              <a:buChar char="•"/>
            </a:pPr>
            <a:r>
              <a:rPr lang="en-US" sz="1800" b="1" dirty="0">
                <a:solidFill>
                  <a:srgbClr val="333333"/>
                </a:solidFill>
                <a:latin typeface="Arial" panose="020B0604020202020204" pitchFamily="34" charset="0"/>
              </a:rPr>
              <a:t>hyaluronidase, </a:t>
            </a:r>
          </a:p>
          <a:p>
            <a:pPr marL="285750" indent="-285750">
              <a:buFont typeface="Arial" panose="020B0604020202020204" pitchFamily="34" charset="0"/>
              <a:buChar char="•"/>
            </a:pPr>
            <a:r>
              <a:rPr lang="en-US" sz="1800" b="1" dirty="0">
                <a:solidFill>
                  <a:srgbClr val="333333"/>
                </a:solidFill>
                <a:latin typeface="Arial" panose="020B0604020202020204" pitchFamily="34" charset="0"/>
              </a:rPr>
              <a:t>collagenase, </a:t>
            </a:r>
          </a:p>
          <a:p>
            <a:pPr marL="285750" indent="-285750">
              <a:buFont typeface="Arial" panose="020B0604020202020204" pitchFamily="34" charset="0"/>
              <a:buChar char="•"/>
            </a:pPr>
            <a:r>
              <a:rPr lang="en-US" sz="1800" b="1" dirty="0" err="1">
                <a:solidFill>
                  <a:srgbClr val="333333"/>
                </a:solidFill>
                <a:latin typeface="Arial" panose="020B0604020202020204" pitchFamily="34" charset="0"/>
              </a:rPr>
              <a:t>pronase</a:t>
            </a:r>
            <a:r>
              <a:rPr lang="en-US" sz="1800" b="1" dirty="0">
                <a:solidFill>
                  <a:srgbClr val="333333"/>
                </a:solidFill>
                <a:latin typeface="Arial" panose="020B0604020202020204" pitchFamily="34" charset="0"/>
              </a:rPr>
              <a:t>,</a:t>
            </a:r>
          </a:p>
          <a:p>
            <a:pPr marL="285750" indent="-285750">
              <a:buFont typeface="Arial" panose="020B0604020202020204" pitchFamily="34" charset="0"/>
              <a:buChar char="•"/>
            </a:pPr>
            <a:r>
              <a:rPr lang="en-US" sz="1800" b="1" dirty="0">
                <a:solidFill>
                  <a:srgbClr val="333333"/>
                </a:solidFill>
                <a:latin typeface="Arial" panose="020B0604020202020204" pitchFamily="34" charset="0"/>
              </a:rPr>
              <a:t>deoxyribonuclease</a:t>
            </a:r>
            <a:r>
              <a:rPr lang="en-US" sz="1800" dirty="0">
                <a:solidFill>
                  <a:srgbClr val="333333"/>
                </a:solidFill>
                <a:latin typeface="Arial" panose="020B0604020202020204" pitchFamily="34" charset="0"/>
              </a:rPr>
              <a:t>.</a:t>
            </a:r>
          </a:p>
        </p:txBody>
      </p:sp>
      <p:sp>
        <p:nvSpPr>
          <p:cNvPr id="15" name="CasellaDiTesto 14">
            <a:extLst>
              <a:ext uri="{FF2B5EF4-FFF2-40B4-BE49-F238E27FC236}">
                <a16:creationId xmlns:a16="http://schemas.microsoft.com/office/drawing/2014/main" id="{B43CC3FC-27DD-9540-86E2-2BFAAEB297FE}"/>
              </a:ext>
            </a:extLst>
          </p:cNvPr>
          <p:cNvSpPr txBox="1"/>
          <p:nvPr/>
        </p:nvSpPr>
        <p:spPr>
          <a:xfrm>
            <a:off x="251520" y="2835595"/>
            <a:ext cx="2736304" cy="369332"/>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333333"/>
                </a:solidFill>
                <a:latin typeface="Arial" panose="020B0604020202020204" pitchFamily="34" charset="0"/>
              </a:rPr>
              <a:t>Trypsin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p:nvPr/>
        </p:nvGrpSpPr>
        <p:grpSpPr bwMode="auto">
          <a:xfrm>
            <a:off x="142875" y="71438"/>
            <a:ext cx="8543925" cy="6284912"/>
            <a:chOff x="90" y="45"/>
            <a:chExt cx="5602" cy="4170"/>
          </a:xfrm>
        </p:grpSpPr>
        <p:graphicFrame>
          <p:nvGraphicFramePr>
            <p:cNvPr id="23557" name="Object 3"/>
            <p:cNvGraphicFramePr>
              <a:graphicFrameLocks noChangeAspect="1"/>
            </p:cNvGraphicFramePr>
            <p:nvPr/>
          </p:nvGraphicFramePr>
          <p:xfrm>
            <a:off x="113" y="119"/>
            <a:ext cx="5465" cy="4096"/>
          </p:xfrm>
          <a:graphic>
            <a:graphicData uri="http://schemas.openxmlformats.org/presentationml/2006/ole">
              <mc:AlternateContent xmlns:mc="http://schemas.openxmlformats.org/markup-compatibility/2006">
                <mc:Choice xmlns:v="urn:schemas-microsoft-com:vml" Requires="v">
                  <p:oleObj name="PHOTO-PAINT" r:id="rId2" imgW="824230" imgH="617220" progId="CorelPhotoPaint.Image.12">
                    <p:embed/>
                  </p:oleObj>
                </mc:Choice>
                <mc:Fallback>
                  <p:oleObj name="PHOTO-PAINT" r:id="rId2" imgW="824230" imgH="617220" progId="CorelPhotoPaint.Image.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119"/>
                          <a:ext cx="5465" cy="409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4"/>
            <p:cNvSpPr>
              <a:spLocks noChangeArrowheads="1"/>
            </p:cNvSpPr>
            <p:nvPr/>
          </p:nvSpPr>
          <p:spPr bwMode="auto">
            <a:xfrm>
              <a:off x="90" y="91"/>
              <a:ext cx="5602" cy="73"/>
            </a:xfrm>
            <a:prstGeom prst="rect">
              <a:avLst/>
            </a:prstGeom>
            <a:solidFill>
              <a:schemeClr val="bg1"/>
            </a:solidFill>
            <a:ln w="9525">
              <a:solidFill>
                <a:schemeClr val="bg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p>
          </p:txBody>
        </p:sp>
        <p:sp>
          <p:nvSpPr>
            <p:cNvPr id="23559" name="Rectangle 5"/>
            <p:cNvSpPr>
              <a:spLocks noChangeArrowheads="1"/>
            </p:cNvSpPr>
            <p:nvPr/>
          </p:nvSpPr>
          <p:spPr bwMode="auto">
            <a:xfrm>
              <a:off x="90" y="45"/>
              <a:ext cx="68" cy="4156"/>
            </a:xfrm>
            <a:prstGeom prst="rect">
              <a:avLst/>
            </a:prstGeom>
            <a:solidFill>
              <a:schemeClr val="bg1"/>
            </a:solidFill>
            <a:ln w="9525">
              <a:solidFill>
                <a:schemeClr val="bg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p>
          </p:txBody>
        </p:sp>
      </p:grpSp>
      <p:sp>
        <p:nvSpPr>
          <p:cNvPr id="23555" name="Rectangle 6"/>
          <p:cNvSpPr>
            <a:spLocks noChangeArrowheads="1"/>
          </p:cNvSpPr>
          <p:nvPr/>
        </p:nvSpPr>
        <p:spPr bwMode="auto">
          <a:xfrm>
            <a:off x="1835150" y="115888"/>
            <a:ext cx="5329238" cy="360362"/>
          </a:xfrm>
          <a:prstGeom prst="rect">
            <a:avLst/>
          </a:prstGeom>
          <a:solidFill>
            <a:schemeClr val="bg1"/>
          </a:solidFill>
          <a:ln w="9525">
            <a:solidFill>
              <a:schemeClr val="bg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p>
        </p:txBody>
      </p:sp>
      <p:sp>
        <p:nvSpPr>
          <p:cNvPr id="23556" name="Segnaposto numero diapositiva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8F1ADC-0AE5-44D3-A9DD-7F4E57A4D076}" type="slidenum">
              <a:rPr lang="it-IT" altLang="it-IT" sz="1200">
                <a:solidFill>
                  <a:srgbClr val="898989"/>
                </a:solidFill>
              </a:rPr>
              <a:t>33</a:t>
            </a:fld>
            <a:endParaRPr lang="it-IT" altLang="it-IT" sz="1200">
              <a:solidFill>
                <a:srgbClr val="898989"/>
              </a:solidFill>
            </a:endParaRPr>
          </a:p>
        </p:txBody>
      </p:sp>
      <p:sp>
        <p:nvSpPr>
          <p:cNvPr id="3" name="Rettangolo 1"/>
          <p:cNvSpPr/>
          <p:nvPr/>
        </p:nvSpPr>
        <p:spPr>
          <a:xfrm>
            <a:off x="5004048" y="3573139"/>
            <a:ext cx="4139952" cy="2902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323528" y="117960"/>
            <a:ext cx="8229600" cy="1143000"/>
          </a:xfrm>
        </p:spPr>
        <p:txBody>
          <a:bodyPr/>
          <a:lstStyle/>
          <a:p>
            <a:pPr eaLnBrk="1" hangingPunct="1"/>
            <a:r>
              <a:rPr lang="it-IT" altLang="it-IT" sz="2400" b="1" dirty="0" err="1">
                <a:latin typeface="Arial" panose="020B0604020202020204" pitchFamily="34" charset="0"/>
                <a:cs typeface="Arial" panose="020B0604020202020204" pitchFamily="34" charset="0"/>
              </a:rPr>
              <a:t>Primary</a:t>
            </a:r>
            <a:r>
              <a:rPr lang="it-IT" altLang="it-IT" sz="2400" b="1" dirty="0">
                <a:latin typeface="Arial" panose="020B0604020202020204" pitchFamily="34" charset="0"/>
                <a:cs typeface="Arial" panose="020B0604020202020204" pitchFamily="34" charset="0"/>
              </a:rPr>
              <a:t> culture</a:t>
            </a:r>
          </a:p>
        </p:txBody>
      </p:sp>
      <p:sp>
        <p:nvSpPr>
          <p:cNvPr id="24580"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4AC68F-E027-4251-BBFE-C9A763FD3A99}" type="slidenum">
              <a:rPr lang="it-IT" altLang="it-IT" sz="1200">
                <a:solidFill>
                  <a:srgbClr val="898989"/>
                </a:solidFill>
                <a:latin typeface="Arial Narrow" panose="020B0606020202030204" pitchFamily="34" charset="0"/>
              </a:rPr>
              <a:t>34</a:t>
            </a:fld>
            <a:endParaRPr lang="it-IT" altLang="it-IT" sz="1200">
              <a:solidFill>
                <a:srgbClr val="898989"/>
              </a:solidFill>
              <a:latin typeface="Arial Narrow" panose="020B0606020202030204" pitchFamily="34" charset="0"/>
            </a:endParaRPr>
          </a:p>
        </p:txBody>
      </p:sp>
      <p:sp>
        <p:nvSpPr>
          <p:cNvPr id="3" name="CasellaDiTesto 2">
            <a:extLst>
              <a:ext uri="{FF2B5EF4-FFF2-40B4-BE49-F238E27FC236}">
                <a16:creationId xmlns:a16="http://schemas.microsoft.com/office/drawing/2014/main" id="{8F7F38F2-3B0D-0350-40E9-C3A4C97BCF4C}"/>
              </a:ext>
            </a:extLst>
          </p:cNvPr>
          <p:cNvSpPr txBox="1"/>
          <p:nvPr/>
        </p:nvSpPr>
        <p:spPr>
          <a:xfrm>
            <a:off x="669354" y="1556792"/>
            <a:ext cx="8017446" cy="3970318"/>
          </a:xfrm>
          <a:prstGeom prst="rect">
            <a:avLst/>
          </a:prstGeom>
          <a:noFill/>
        </p:spPr>
        <p:txBody>
          <a:bodyPr wrap="square">
            <a:spAutoFit/>
          </a:bodyPr>
          <a:lstStyle/>
          <a:p>
            <a:r>
              <a:rPr lang="en-US" dirty="0"/>
              <a:t>The cells are derived directly from </a:t>
            </a:r>
            <a:r>
              <a:rPr lang="en-US" b="1" dirty="0"/>
              <a:t>the original tissue </a:t>
            </a:r>
            <a:r>
              <a:rPr lang="en-US" dirty="0"/>
              <a:t>and retain many functional features that are also found in vivo.</a:t>
            </a:r>
          </a:p>
          <a:p>
            <a:endParaRPr lang="en-US" dirty="0"/>
          </a:p>
          <a:p>
            <a:r>
              <a:rPr lang="en-US" dirty="0"/>
              <a:t>During growth, </a:t>
            </a:r>
            <a:r>
              <a:rPr lang="en-US" b="1" dirty="0">
                <a:solidFill>
                  <a:schemeClr val="tx2">
                    <a:lumMod val="60000"/>
                    <a:lumOff val="40000"/>
                  </a:schemeClr>
                </a:solidFill>
              </a:rPr>
              <a:t>selection occurs </a:t>
            </a:r>
            <a:r>
              <a:rPr lang="en-US" dirty="0"/>
              <a:t>based on the degree of proliferation: </a:t>
            </a:r>
          </a:p>
          <a:p>
            <a:pPr marL="285750" indent="-285750">
              <a:buFontTx/>
              <a:buChar char="-"/>
            </a:pPr>
            <a:r>
              <a:rPr lang="en-US" dirty="0"/>
              <a:t>expansion of proliferating cells, </a:t>
            </a:r>
          </a:p>
          <a:p>
            <a:pPr marL="285750" indent="-285750">
              <a:buFontTx/>
              <a:buChar char="-"/>
            </a:pPr>
            <a:r>
              <a:rPr lang="en-US" dirty="0"/>
              <a:t>those that survive but cannot duplicate remain stationary,</a:t>
            </a:r>
          </a:p>
          <a:p>
            <a:pPr marL="285750" indent="-285750">
              <a:buFontTx/>
              <a:buChar char="-"/>
            </a:pPr>
            <a:r>
              <a:rPr lang="en-US" dirty="0"/>
              <a:t>while other cell types are not resistant.</a:t>
            </a:r>
          </a:p>
          <a:p>
            <a:endParaRPr lang="en-US" dirty="0"/>
          </a:p>
          <a:p>
            <a:r>
              <a:rPr lang="en-US" dirty="0"/>
              <a:t>This means that </a:t>
            </a:r>
            <a:r>
              <a:rPr lang="en-US" b="1" dirty="0"/>
              <a:t>the proportions of the different cell types change over time </a:t>
            </a:r>
            <a:r>
              <a:rPr lang="en-US" dirty="0"/>
              <a:t>until an equilibrium is reached that is significantly different from the initial situation.</a:t>
            </a:r>
          </a:p>
          <a:p>
            <a:endParaRPr lang="en-US" dirty="0"/>
          </a:p>
          <a:p>
            <a:r>
              <a:rPr lang="en-US" dirty="0"/>
              <a:t>When the proliferation has depleted the culture medium, a subculture must be established in a new container with fresh medium</a:t>
            </a:r>
            <a:endParaRPr lang="it-IT"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11340" y="127868"/>
            <a:ext cx="91440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a:p>
            <a:pPr eaLnBrk="1" hangingPunct="1"/>
            <a:endParaRPr lang="en-GB" altLang="it-IT"/>
          </a:p>
          <a:p>
            <a:pPr eaLnBrk="1" hangingPunct="1"/>
            <a:endParaRPr lang="en-GB" altLang="it-IT"/>
          </a:p>
          <a:p>
            <a:pPr eaLnBrk="1" hangingPunct="1"/>
            <a:endParaRPr lang="en-GB" altLang="it-IT"/>
          </a:p>
        </p:txBody>
      </p:sp>
      <p:sp>
        <p:nvSpPr>
          <p:cNvPr id="5123" name="Rectangle 5"/>
          <p:cNvSpPr>
            <a:spLocks noGrp="1" noChangeArrowheads="1"/>
          </p:cNvSpPr>
          <p:nvPr>
            <p:ph type="body" idx="4294967295"/>
          </p:nvPr>
        </p:nvSpPr>
        <p:spPr>
          <a:xfrm>
            <a:off x="178079" y="812712"/>
            <a:ext cx="3996854" cy="4897438"/>
          </a:xfrm>
        </p:spPr>
        <p:txBody>
          <a:bodyPr/>
          <a:lstStyle/>
          <a:p>
            <a:pPr eaLnBrk="1" hangingPunct="1">
              <a:lnSpc>
                <a:spcPct val="150000"/>
              </a:lnSpc>
              <a:buFontTx/>
              <a:buNone/>
            </a:pPr>
            <a:r>
              <a:rPr lang="en-GB" altLang="it-IT" sz="1600" b="1" dirty="0">
                <a:solidFill>
                  <a:srgbClr val="000066"/>
                </a:solidFill>
                <a:latin typeface="Arial" panose="020B0604020202020204" pitchFamily="34" charset="0"/>
                <a:cs typeface="Arial" panose="020B0604020202020204" pitchFamily="34" charset="0"/>
              </a:rPr>
              <a:t>Primary cultures</a:t>
            </a:r>
          </a:p>
          <a:p>
            <a:pPr eaLnBrk="1" hangingPunct="1">
              <a:lnSpc>
                <a:spcPct val="150000"/>
              </a:lnSpc>
              <a:buFontTx/>
              <a:buNone/>
            </a:pPr>
            <a:endParaRPr lang="en-GB" altLang="it-IT" sz="1600" b="1" dirty="0">
              <a:solidFill>
                <a:srgbClr val="000066"/>
              </a:solidFill>
              <a:latin typeface="Arial" panose="020B0604020202020204" pitchFamily="34" charset="0"/>
              <a:cs typeface="Arial" panose="020B0604020202020204" pitchFamily="34" charset="0"/>
            </a:endParaRP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Derived directly from animal tissue</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embryo or adult?/ Normal or neoplastic?</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Cultured either as tissue explants or single cells</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Initially heterogeneous – become overpopulated with fibroblasts</a:t>
            </a:r>
          </a:p>
          <a:p>
            <a:pPr lvl="1" eaLnBrk="1" hangingPunct="1">
              <a:lnSpc>
                <a:spcPct val="150000"/>
              </a:lnSpc>
              <a:buFontTx/>
              <a:buChar char="•"/>
            </a:pPr>
            <a:r>
              <a:rPr lang="en-GB" altLang="it-IT" sz="1600" b="1" dirty="0">
                <a:latin typeface="Arial" panose="020B0604020202020204" pitchFamily="34" charset="0"/>
                <a:cs typeface="Arial" panose="020B0604020202020204" pitchFamily="34" charset="0"/>
              </a:rPr>
              <a:t>Finite life span </a:t>
            </a:r>
            <a:r>
              <a:rPr lang="en-GB" altLang="it-IT" sz="1600" i="1" dirty="0">
                <a:latin typeface="Arial" panose="020B0604020202020204" pitchFamily="34" charset="0"/>
                <a:cs typeface="Arial" panose="020B0604020202020204" pitchFamily="34" charset="0"/>
              </a:rPr>
              <a:t>in vitro</a:t>
            </a:r>
            <a:endParaRPr lang="en-GB" altLang="it-IT" sz="1600" dirty="0">
              <a:latin typeface="Arial" panose="020B0604020202020204" pitchFamily="34" charset="0"/>
              <a:cs typeface="Arial" panose="020B0604020202020204" pitchFamily="34" charset="0"/>
            </a:endParaRP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Retain </a:t>
            </a:r>
            <a:r>
              <a:rPr lang="en-GB" altLang="it-IT" sz="1600" b="1" dirty="0">
                <a:latin typeface="Arial" panose="020B0604020202020204" pitchFamily="34" charset="0"/>
                <a:cs typeface="Arial" panose="020B0604020202020204" pitchFamily="34" charset="0"/>
              </a:rPr>
              <a:t>differentiated phenotype</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Mainly anchorage dependant</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Exhibit contact inhibition</a:t>
            </a:r>
          </a:p>
        </p:txBody>
      </p:sp>
      <p:sp>
        <p:nvSpPr>
          <p:cNvPr id="5124" name="Rectangle 9"/>
          <p:cNvSpPr>
            <a:spLocks noChangeArrowheads="1"/>
          </p:cNvSpPr>
          <p:nvPr/>
        </p:nvSpPr>
        <p:spPr bwMode="auto">
          <a:xfrm>
            <a:off x="1603172" y="26943"/>
            <a:ext cx="727233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it-IT" sz="2600" b="1" dirty="0">
                <a:solidFill>
                  <a:srgbClr val="800000"/>
                </a:solidFill>
              </a:rPr>
              <a:t>Types of cell cultured </a:t>
            </a:r>
            <a:r>
              <a:rPr lang="en-GB" altLang="it-IT" sz="2600" b="1" i="1" dirty="0">
                <a:solidFill>
                  <a:srgbClr val="800000"/>
                </a:solidFill>
              </a:rPr>
              <a:t>in vitro</a:t>
            </a:r>
            <a:endParaRPr lang="en-GB" altLang="it-IT" sz="2600" b="1" dirty="0">
              <a:solidFill>
                <a:srgbClr val="800000"/>
              </a:solidFill>
            </a:endParaRPr>
          </a:p>
        </p:txBody>
      </p:sp>
      <p:sp>
        <p:nvSpPr>
          <p:cNvPr id="6" name="Rectangle 7"/>
          <p:cNvSpPr>
            <a:spLocks noChangeArrowheads="1"/>
          </p:cNvSpPr>
          <p:nvPr/>
        </p:nvSpPr>
        <p:spPr bwMode="auto">
          <a:xfrm>
            <a:off x="4683340" y="1042619"/>
            <a:ext cx="428114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pPr>
            <a:r>
              <a:rPr lang="en-GB" altLang="it-IT" sz="1600" b="1" dirty="0">
                <a:solidFill>
                  <a:srgbClr val="000066"/>
                </a:solidFill>
              </a:rPr>
              <a:t>Secondary cultures</a:t>
            </a:r>
          </a:p>
          <a:p>
            <a:pPr eaLnBrk="1" hangingPunct="1">
              <a:lnSpc>
                <a:spcPct val="90000"/>
              </a:lnSpc>
              <a:spcBef>
                <a:spcPct val="20000"/>
              </a:spcBef>
            </a:pPr>
            <a:endParaRPr lang="en-GB" altLang="it-IT" sz="1600" b="1" dirty="0">
              <a:solidFill>
                <a:srgbClr val="000066"/>
              </a:solidFill>
            </a:endParaRPr>
          </a:p>
          <a:p>
            <a:pPr marL="457200" lvl="1" indent="0" eaLnBrk="1" hangingPunct="1">
              <a:lnSpc>
                <a:spcPct val="150000"/>
              </a:lnSpc>
              <a:spcBef>
                <a:spcPct val="20000"/>
              </a:spcBef>
            </a:pPr>
            <a:r>
              <a:rPr lang="en-GB" altLang="it-IT" sz="1600" b="1" dirty="0"/>
              <a:t>Derived from a primary cell culture</a:t>
            </a:r>
          </a:p>
          <a:p>
            <a:pPr marL="457200" lvl="1" indent="0" eaLnBrk="1" hangingPunct="1">
              <a:lnSpc>
                <a:spcPct val="150000"/>
              </a:lnSpc>
              <a:spcBef>
                <a:spcPct val="20000"/>
              </a:spcBef>
            </a:pPr>
            <a:endParaRPr lang="en-GB" altLang="it-IT" sz="1600" b="1" dirty="0"/>
          </a:p>
          <a:p>
            <a:pPr marL="457200" lvl="1" indent="0" eaLnBrk="1" hangingPunct="1">
              <a:lnSpc>
                <a:spcPct val="150000"/>
              </a:lnSpc>
              <a:spcBef>
                <a:spcPct val="20000"/>
              </a:spcBef>
            </a:pPr>
            <a:endParaRPr lang="en-GB" altLang="it-IT" sz="1600" b="1" dirty="0"/>
          </a:p>
          <a:p>
            <a:pPr marL="457200" lvl="1" indent="0" eaLnBrk="1" hangingPunct="1">
              <a:lnSpc>
                <a:spcPct val="150000"/>
              </a:lnSpc>
              <a:spcBef>
                <a:spcPct val="20000"/>
              </a:spcBef>
            </a:pPr>
            <a:endParaRPr lang="en-GB" altLang="it-IT" sz="1600" b="1" dirty="0"/>
          </a:p>
          <a:p>
            <a:pPr marL="457200" lvl="1" indent="0" eaLnBrk="1" hangingPunct="1">
              <a:lnSpc>
                <a:spcPct val="150000"/>
              </a:lnSpc>
              <a:spcBef>
                <a:spcPct val="20000"/>
              </a:spcBef>
            </a:pPr>
            <a:endParaRPr lang="en-GB" altLang="it-IT" sz="1600" b="1" dirty="0"/>
          </a:p>
          <a:p>
            <a:pPr lvl="1" eaLnBrk="1" hangingPunct="1">
              <a:lnSpc>
                <a:spcPct val="150000"/>
              </a:lnSpc>
              <a:spcBef>
                <a:spcPct val="20000"/>
              </a:spcBef>
              <a:buFontTx/>
              <a:buChar char="•"/>
            </a:pPr>
            <a:r>
              <a:rPr lang="en-GB" altLang="it-IT" sz="1600" dirty="0"/>
              <a:t>Isolated by selection or cloning</a:t>
            </a:r>
          </a:p>
          <a:p>
            <a:pPr lvl="1" eaLnBrk="1" hangingPunct="1">
              <a:lnSpc>
                <a:spcPct val="150000"/>
              </a:lnSpc>
              <a:spcBef>
                <a:spcPct val="20000"/>
              </a:spcBef>
              <a:buFontTx/>
              <a:buChar char="•"/>
            </a:pPr>
            <a:r>
              <a:rPr lang="en-GB" altLang="it-IT" sz="1600" dirty="0"/>
              <a:t>Becoming a more homogeneous cell population</a:t>
            </a:r>
          </a:p>
          <a:p>
            <a:pPr lvl="1" eaLnBrk="1" hangingPunct="1">
              <a:lnSpc>
                <a:spcPct val="150000"/>
              </a:lnSpc>
              <a:spcBef>
                <a:spcPct val="20000"/>
              </a:spcBef>
              <a:buFontTx/>
              <a:buChar char="•"/>
            </a:pPr>
            <a:r>
              <a:rPr lang="en-GB" altLang="it-IT" sz="1600" b="1" dirty="0"/>
              <a:t>Finite life span</a:t>
            </a:r>
            <a:r>
              <a:rPr lang="en-GB" altLang="it-IT" sz="1600" dirty="0"/>
              <a:t> </a:t>
            </a:r>
            <a:r>
              <a:rPr lang="en-GB" altLang="it-IT" sz="1600" i="1" dirty="0"/>
              <a:t>in vitro</a:t>
            </a:r>
            <a:endParaRPr lang="en-GB" altLang="it-IT" sz="1600" dirty="0"/>
          </a:p>
          <a:p>
            <a:pPr lvl="1" eaLnBrk="1" hangingPunct="1">
              <a:lnSpc>
                <a:spcPct val="150000"/>
              </a:lnSpc>
              <a:spcBef>
                <a:spcPct val="20000"/>
              </a:spcBef>
              <a:buFontTx/>
              <a:buChar char="•"/>
            </a:pPr>
            <a:r>
              <a:rPr lang="en-GB" altLang="it-IT" sz="1600" dirty="0"/>
              <a:t>Retain </a:t>
            </a:r>
            <a:r>
              <a:rPr lang="en-GB" altLang="it-IT" sz="1600" b="1" dirty="0"/>
              <a:t>differentiated phenotype</a:t>
            </a:r>
          </a:p>
          <a:p>
            <a:pPr lvl="1" eaLnBrk="1" hangingPunct="1">
              <a:lnSpc>
                <a:spcPct val="150000"/>
              </a:lnSpc>
              <a:spcBef>
                <a:spcPct val="20000"/>
              </a:spcBef>
              <a:buFontTx/>
              <a:buChar char="•"/>
            </a:pPr>
            <a:r>
              <a:rPr lang="en-GB" altLang="it-IT" sz="1600" dirty="0"/>
              <a:t>Mainly anchorage dependant</a:t>
            </a:r>
          </a:p>
          <a:p>
            <a:pPr lvl="1" eaLnBrk="1" hangingPunct="1">
              <a:lnSpc>
                <a:spcPct val="150000"/>
              </a:lnSpc>
              <a:spcBef>
                <a:spcPct val="20000"/>
              </a:spcBef>
              <a:buFontTx/>
              <a:buChar char="•"/>
            </a:pPr>
            <a:r>
              <a:rPr lang="en-GB" altLang="it-IT" sz="1600" dirty="0"/>
              <a:t>Exhibit contact inhibition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3528" y="332656"/>
            <a:ext cx="8229600" cy="1143000"/>
          </a:xfrm>
          <a:noFill/>
        </p:spPr>
        <p:txBody>
          <a:bodyPr lIns="90488" tIns="44450" rIns="90488" bIns="44450"/>
          <a:lstStyle/>
          <a:p>
            <a:pPr eaLnBrk="1" hangingPunct="1"/>
            <a:r>
              <a:rPr lang="it-IT" altLang="it-IT" sz="2800" b="1" dirty="0">
                <a:latin typeface="Arial" panose="020B0604020202020204" pitchFamily="34" charset="0"/>
                <a:cs typeface="Arial" panose="020B0604020202020204" pitchFamily="34" charset="0"/>
              </a:rPr>
              <a:t>Cellule primarie animali: esempi</a:t>
            </a:r>
          </a:p>
        </p:txBody>
      </p:sp>
      <p:sp>
        <p:nvSpPr>
          <p:cNvPr id="25603" name="Rectangle 3"/>
          <p:cNvSpPr>
            <a:spLocks noGrp="1" noChangeArrowheads="1"/>
          </p:cNvSpPr>
          <p:nvPr>
            <p:ph type="body" idx="1"/>
          </p:nvPr>
        </p:nvSpPr>
        <p:spPr>
          <a:xfrm>
            <a:off x="683568" y="1916832"/>
            <a:ext cx="8229600" cy="3429000"/>
          </a:xfrm>
          <a:noFill/>
        </p:spPr>
        <p:txBody>
          <a:bodyPr lIns="90488" tIns="44450" rIns="90488" bIns="44450"/>
          <a:lstStyle/>
          <a:p>
            <a:pPr eaLnBrk="1" hangingPunct="1">
              <a:lnSpc>
                <a:spcPct val="150000"/>
              </a:lnSpc>
            </a:pPr>
            <a:r>
              <a:rPr lang="it-IT" altLang="it-IT" sz="2400" dirty="0">
                <a:latin typeface="Arial" panose="020B0604020202020204" pitchFamily="34" charset="0"/>
                <a:cs typeface="Arial" panose="020B0604020202020204" pitchFamily="34" charset="0"/>
              </a:rPr>
              <a:t>Linfociti/timociti</a:t>
            </a:r>
          </a:p>
          <a:p>
            <a:pPr eaLnBrk="1" hangingPunct="1">
              <a:lnSpc>
                <a:spcPct val="150000"/>
              </a:lnSpc>
            </a:pPr>
            <a:r>
              <a:rPr lang="it-IT" altLang="it-IT" sz="2400" dirty="0">
                <a:latin typeface="Arial" panose="020B0604020202020204" pitchFamily="34" charset="0"/>
                <a:cs typeface="Arial" panose="020B0604020202020204" pitchFamily="34" charset="0"/>
              </a:rPr>
              <a:t>Macrofagi</a:t>
            </a:r>
          </a:p>
          <a:p>
            <a:pPr eaLnBrk="1" hangingPunct="1">
              <a:lnSpc>
                <a:spcPct val="150000"/>
              </a:lnSpc>
            </a:pPr>
            <a:r>
              <a:rPr lang="it-IT" altLang="it-IT" sz="2400" dirty="0">
                <a:latin typeface="Arial" panose="020B0604020202020204" pitchFamily="34" charset="0"/>
                <a:cs typeface="Arial" panose="020B0604020202020204" pitchFamily="34" charset="0"/>
              </a:rPr>
              <a:t>Cellule di embrione di pollo/ratto</a:t>
            </a:r>
          </a:p>
          <a:p>
            <a:pPr eaLnBrk="1" hangingPunct="1">
              <a:lnSpc>
                <a:spcPct val="150000"/>
              </a:lnSpc>
            </a:pPr>
            <a:r>
              <a:rPr lang="it-IT" altLang="it-IT" sz="2400" dirty="0">
                <a:latin typeface="Arial" panose="020B0604020202020204" pitchFamily="34" charset="0"/>
                <a:cs typeface="Arial" panose="020B0604020202020204" pitchFamily="34" charset="0"/>
              </a:rPr>
              <a:t>Cellule di fegato /cuore (di embrione)</a:t>
            </a:r>
          </a:p>
          <a:p>
            <a:pPr eaLnBrk="1" hangingPunct="1">
              <a:lnSpc>
                <a:spcPct val="150000"/>
              </a:lnSpc>
            </a:pPr>
            <a:r>
              <a:rPr lang="it-IT" altLang="it-IT" sz="2400" dirty="0">
                <a:latin typeface="Arial" panose="020B0604020202020204" pitchFamily="34" charset="0"/>
                <a:cs typeface="Arial" panose="020B0604020202020204" pitchFamily="34" charset="0"/>
              </a:rPr>
              <a:t>Fibroblasti (cellule del tessuto connettivo)</a:t>
            </a:r>
          </a:p>
        </p:txBody>
      </p:sp>
      <p:sp>
        <p:nvSpPr>
          <p:cNvPr id="2560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D5D8163-9414-4131-A013-8E7A3554D68F}" type="slidenum">
              <a:rPr lang="it-IT" altLang="it-IT" sz="1200">
                <a:solidFill>
                  <a:srgbClr val="898989"/>
                </a:solidFill>
              </a:rPr>
              <a:t>36</a:t>
            </a:fld>
            <a:endParaRPr lang="it-IT" altLang="it-IT" sz="1200">
              <a:solidFill>
                <a:srgbClr val="898989"/>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F045366F-087F-4A07-A39F-3CB81F4A3446}" type="slidenum">
              <a:rPr lang="it-IT" altLang="it-IT" smtClean="0"/>
              <a:t>37</a:t>
            </a:fld>
            <a:endParaRPr lang="it-IT" altLang="it-IT"/>
          </a:p>
        </p:txBody>
      </p:sp>
      <p:pic>
        <p:nvPicPr>
          <p:cNvPr id="49154" name="Picture 2" descr="Risultati immagini per primary culture st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7811"/>
            <a:ext cx="7776864" cy="56463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F045366F-087F-4A07-A39F-3CB81F4A3446}" type="slidenum">
              <a:rPr lang="it-IT" altLang="it-IT" smtClean="0"/>
              <a:t>38</a:t>
            </a:fld>
            <a:endParaRPr lang="it-IT" alt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6032"/>
            <a:ext cx="8107288" cy="6262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3"/>
          <p:cNvSpPr>
            <a:spLocks noChangeArrowheads="1"/>
          </p:cNvSpPr>
          <p:nvPr/>
        </p:nvSpPr>
        <p:spPr bwMode="auto">
          <a:xfrm>
            <a:off x="755576" y="417714"/>
            <a:ext cx="7273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HUVEC  -    </a:t>
            </a:r>
            <a:r>
              <a:rPr lang="it-IT" altLang="it-IT" sz="2000" b="1" dirty="0">
                <a:solidFill>
                  <a:srgbClr val="FF0000"/>
                </a:solidFill>
                <a:latin typeface="Arial" panose="020B0604020202020204" pitchFamily="34" charset="0"/>
              </a:rPr>
              <a:t>H</a:t>
            </a:r>
            <a:r>
              <a:rPr lang="it-IT" altLang="it-IT" sz="1800" dirty="0">
                <a:latin typeface="Arial" panose="020B0604020202020204" pitchFamily="34" charset="0"/>
              </a:rPr>
              <a:t>uman </a:t>
            </a:r>
            <a:r>
              <a:rPr lang="it-IT" altLang="it-IT" sz="2000" dirty="0" err="1">
                <a:solidFill>
                  <a:srgbClr val="FF0000"/>
                </a:solidFill>
                <a:latin typeface="Arial" panose="020B0604020202020204" pitchFamily="34" charset="0"/>
              </a:rPr>
              <a:t>U</a:t>
            </a:r>
            <a:r>
              <a:rPr lang="it-IT" altLang="it-IT" sz="1800" dirty="0" err="1">
                <a:latin typeface="Arial" panose="020B0604020202020204" pitchFamily="34" charset="0"/>
              </a:rPr>
              <a:t>mbilical</a:t>
            </a:r>
            <a:r>
              <a:rPr lang="it-IT" altLang="it-IT" sz="1800" b="1" dirty="0">
                <a:latin typeface="Arial" panose="020B0604020202020204" pitchFamily="34" charset="0"/>
              </a:rPr>
              <a:t> </a:t>
            </a:r>
            <a:r>
              <a:rPr lang="it-IT" altLang="it-IT" sz="2000" b="1" dirty="0" err="1">
                <a:solidFill>
                  <a:srgbClr val="FF0000"/>
                </a:solidFill>
                <a:latin typeface="Arial" panose="020B0604020202020204" pitchFamily="34" charset="0"/>
              </a:rPr>
              <a:t>V</a:t>
            </a:r>
            <a:r>
              <a:rPr lang="it-IT" altLang="it-IT" sz="1800" dirty="0" err="1">
                <a:latin typeface="Arial" panose="020B0604020202020204" pitchFamily="34" charset="0"/>
              </a:rPr>
              <a:t>ein</a:t>
            </a:r>
            <a:r>
              <a:rPr lang="it-IT" altLang="it-IT" sz="1800" b="1" dirty="0">
                <a:latin typeface="Arial" panose="020B0604020202020204" pitchFamily="34" charset="0"/>
              </a:rPr>
              <a:t> </a:t>
            </a:r>
            <a:r>
              <a:rPr lang="it-IT" altLang="it-IT" sz="2000" b="1" dirty="0" err="1">
                <a:solidFill>
                  <a:srgbClr val="FF0000"/>
                </a:solidFill>
                <a:latin typeface="Arial" panose="020B0604020202020204" pitchFamily="34" charset="0"/>
              </a:rPr>
              <a:t>E</a:t>
            </a:r>
            <a:r>
              <a:rPr lang="it-IT" altLang="it-IT" sz="1800" dirty="0" err="1">
                <a:latin typeface="Arial" panose="020B0604020202020204" pitchFamily="34" charset="0"/>
              </a:rPr>
              <a:t>ndothelial</a:t>
            </a:r>
            <a:r>
              <a:rPr lang="it-IT" altLang="it-IT" sz="1800" dirty="0">
                <a:latin typeface="Arial" panose="020B0604020202020204" pitchFamily="34" charset="0"/>
              </a:rPr>
              <a:t> </a:t>
            </a:r>
            <a:r>
              <a:rPr lang="it-IT" altLang="it-IT" sz="2000" b="1" dirty="0" err="1">
                <a:solidFill>
                  <a:srgbClr val="FF0000"/>
                </a:solidFill>
                <a:latin typeface="Arial" panose="020B0604020202020204" pitchFamily="34" charset="0"/>
              </a:rPr>
              <a:t>C</a:t>
            </a:r>
            <a:r>
              <a:rPr lang="it-IT" altLang="it-IT" sz="1800" dirty="0" err="1">
                <a:latin typeface="Arial" panose="020B0604020202020204" pitchFamily="34" charset="0"/>
              </a:rPr>
              <a:t>ells</a:t>
            </a:r>
            <a:endParaRPr lang="en-US" altLang="it-IT" sz="1800" dirty="0">
              <a:latin typeface="Arial" panose="020B0604020202020204" pitchFamily="34" charset="0"/>
            </a:endParaRPr>
          </a:p>
        </p:txBody>
      </p:sp>
      <p:sp>
        <p:nvSpPr>
          <p:cNvPr id="26634" name="Segnaposto numero diapositiva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F8EF7F-C45E-4C0A-97FF-3146B15A095B}" type="slidenum">
              <a:rPr lang="it-IT" altLang="it-IT" sz="1200">
                <a:solidFill>
                  <a:srgbClr val="898989"/>
                </a:solidFill>
              </a:rPr>
              <a:t>39</a:t>
            </a:fld>
            <a:endParaRPr lang="it-IT" altLang="it-IT" sz="1200">
              <a:solidFill>
                <a:srgbClr val="898989"/>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20" y="1320431"/>
            <a:ext cx="6912768" cy="51899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2700107" y="188475"/>
            <a:ext cx="5072063" cy="1000125"/>
          </a:xfrm>
        </p:spPr>
        <p:txBody>
          <a:bodyPr/>
          <a:lstStyle/>
          <a:p>
            <a:pPr eaLnBrk="1" hangingPunct="1"/>
            <a:r>
              <a:rPr lang="it-IT" altLang="it-IT" sz="3200" b="1" dirty="0" err="1">
                <a:latin typeface="Arial Narrow" panose="020B0606020202030204" pitchFamily="34" charset="0"/>
              </a:rPr>
              <a:t>Introduction</a:t>
            </a:r>
            <a:endParaRPr lang="it-IT" altLang="it-IT" sz="3200" b="1" dirty="0">
              <a:latin typeface="Arial Narrow" panose="020B0606020202030204" pitchFamily="34" charset="0"/>
            </a:endParaRPr>
          </a:p>
        </p:txBody>
      </p:sp>
      <p:sp>
        <p:nvSpPr>
          <p:cNvPr id="8195" name="Rectangle 5"/>
          <p:cNvSpPr>
            <a:spLocks noGrp="1" noChangeArrowheads="1"/>
          </p:cNvSpPr>
          <p:nvPr>
            <p:ph type="body" idx="1"/>
          </p:nvPr>
        </p:nvSpPr>
        <p:spPr>
          <a:xfrm>
            <a:off x="2988588" y="1052799"/>
            <a:ext cx="5688632" cy="2160240"/>
          </a:xfrm>
        </p:spPr>
        <p:txBody>
          <a:bodyPr/>
          <a:lstStyle/>
          <a:p>
            <a:pPr algn="just" eaLnBrk="1" hangingPunct="1">
              <a:spcAft>
                <a:spcPct val="20000"/>
              </a:spcAft>
            </a:pPr>
            <a:r>
              <a:rPr lang="it-IT" altLang="it-IT" sz="2400" b="1" dirty="0">
                <a:latin typeface="Arial Narrow" panose="020B0606020202030204" pitchFamily="34" charset="0"/>
              </a:rPr>
              <a:t>1951</a:t>
            </a:r>
            <a:r>
              <a:rPr lang="it-IT" altLang="it-IT" sz="2400" dirty="0">
                <a:latin typeface="Arial Narrow" panose="020B0606020202030204" pitchFamily="34" charset="0"/>
              </a:rPr>
              <a:t> </a:t>
            </a:r>
            <a:r>
              <a:rPr lang="en-US" altLang="it-IT" sz="2400" dirty="0" err="1">
                <a:latin typeface="Arial Narrow" panose="020B0606020202030204" pitchFamily="34" charset="0"/>
              </a:rPr>
              <a:t>Gey</a:t>
            </a:r>
            <a:r>
              <a:rPr lang="en-US" altLang="it-IT" sz="2400" dirty="0">
                <a:latin typeface="Arial Narrow" panose="020B0606020202030204" pitchFamily="34" charset="0"/>
              </a:rPr>
              <a:t> established a </a:t>
            </a:r>
            <a:r>
              <a:rPr lang="en-US" altLang="it-IT" sz="2400" b="1" dirty="0">
                <a:solidFill>
                  <a:srgbClr val="FF0000"/>
                </a:solidFill>
                <a:latin typeface="Arial Narrow" panose="020B0606020202030204" pitchFamily="34" charset="0"/>
              </a:rPr>
              <a:t>continuous cell line</a:t>
            </a:r>
            <a:r>
              <a:rPr lang="en-US" altLang="it-IT" sz="2400" dirty="0">
                <a:latin typeface="Arial Narrow" panose="020B0606020202030204" pitchFamily="34" charset="0"/>
              </a:rPr>
              <a:t> from a human cervical carcinoma</a:t>
            </a:r>
            <a:endParaRPr lang="it-IT" altLang="it-IT" sz="2400" dirty="0">
              <a:latin typeface="Arial Narrow" panose="020B0606020202030204" pitchFamily="34" charset="0"/>
            </a:endParaRPr>
          </a:p>
          <a:p>
            <a:pPr algn="just" eaLnBrk="1" hangingPunct="1">
              <a:spcAft>
                <a:spcPct val="20000"/>
              </a:spcAft>
            </a:pPr>
            <a:endParaRPr lang="it-IT" altLang="it-IT" sz="2400" dirty="0">
              <a:latin typeface="Arial Narrow" panose="020B0606020202030204" pitchFamily="34" charset="0"/>
            </a:endParaRPr>
          </a:p>
          <a:p>
            <a:pPr marL="0" indent="0" algn="just" eaLnBrk="1" hangingPunct="1">
              <a:spcAft>
                <a:spcPct val="20000"/>
              </a:spcAft>
              <a:buNone/>
            </a:pPr>
            <a:r>
              <a:rPr lang="it-IT" altLang="it-IT" sz="2400" dirty="0">
                <a:latin typeface="Arial Narrow" panose="020B0606020202030204" pitchFamily="34" charset="0"/>
              </a:rPr>
              <a:t>       The </a:t>
            </a:r>
            <a:r>
              <a:rPr lang="it-IT" altLang="it-IT" sz="2400" dirty="0" err="1">
                <a:latin typeface="Arial Narrow" panose="020B0606020202030204" pitchFamily="34" charset="0"/>
              </a:rPr>
              <a:t>patients</a:t>
            </a:r>
            <a:r>
              <a:rPr lang="it-IT" altLang="it-IT" sz="2400" dirty="0">
                <a:latin typeface="Arial Narrow" panose="020B0606020202030204" pitchFamily="34" charset="0"/>
              </a:rPr>
              <a:t> </a:t>
            </a:r>
            <a:r>
              <a:rPr lang="it-IT" altLang="it-IT" sz="2400" dirty="0" err="1">
                <a:latin typeface="Arial Narrow" panose="020B0606020202030204" pitchFamily="34" charset="0"/>
              </a:rPr>
              <a:t>was</a:t>
            </a:r>
            <a:r>
              <a:rPr lang="it-IT" altLang="it-IT" sz="2400" dirty="0">
                <a:latin typeface="Arial Narrow" panose="020B0606020202030204" pitchFamily="34" charset="0"/>
              </a:rPr>
              <a:t> </a:t>
            </a:r>
            <a:r>
              <a:rPr lang="it-IT" altLang="it-IT" sz="2400" b="1" dirty="0">
                <a:latin typeface="Arial Narrow" panose="020B0606020202030204" pitchFamily="34" charset="0"/>
              </a:rPr>
              <a:t>He</a:t>
            </a:r>
            <a:r>
              <a:rPr lang="it-IT" altLang="it-IT" sz="2400" dirty="0">
                <a:latin typeface="Arial Narrow" panose="020B0606020202030204" pitchFamily="34" charset="0"/>
              </a:rPr>
              <a:t>nrietta </a:t>
            </a:r>
            <a:r>
              <a:rPr lang="it-IT" altLang="it-IT" sz="2400" b="1" dirty="0" err="1">
                <a:latin typeface="Arial Narrow" panose="020B0606020202030204" pitchFamily="34" charset="0"/>
              </a:rPr>
              <a:t>La</a:t>
            </a:r>
            <a:r>
              <a:rPr lang="it-IT" altLang="it-IT" sz="2400" dirty="0" err="1">
                <a:latin typeface="Arial Narrow" panose="020B0606020202030204" pitchFamily="34" charset="0"/>
              </a:rPr>
              <a:t>cks</a:t>
            </a:r>
            <a:r>
              <a:rPr lang="it-IT" altLang="it-IT" sz="2400" dirty="0">
                <a:latin typeface="Arial Narrow" panose="020B0606020202030204" pitchFamily="34" charset="0"/>
              </a:rPr>
              <a:t>. </a:t>
            </a:r>
          </a:p>
          <a:p>
            <a:pPr marL="0" indent="0" algn="just" eaLnBrk="1" hangingPunct="1">
              <a:spcAft>
                <a:spcPct val="20000"/>
              </a:spcAft>
              <a:buNone/>
            </a:pPr>
            <a:endParaRPr lang="it-IT" altLang="it-IT" sz="2400" dirty="0">
              <a:latin typeface="Arial Narrow" panose="020B0606020202030204" pitchFamily="34" charset="0"/>
            </a:endParaRPr>
          </a:p>
          <a:p>
            <a:pPr algn="just" eaLnBrk="1" hangingPunct="1">
              <a:spcAft>
                <a:spcPct val="20000"/>
              </a:spcAft>
            </a:pPr>
            <a:endParaRPr lang="it-IT" altLang="it-IT" sz="2400" dirty="0">
              <a:latin typeface="Arial Narrow" panose="020B0606020202030204" pitchFamily="34" charset="0"/>
            </a:endParaRPr>
          </a:p>
          <a:p>
            <a:pPr eaLnBrk="1" hangingPunct="1"/>
            <a:endParaRPr lang="it-IT" altLang="it-IT" sz="2400" dirty="0">
              <a:latin typeface="Arial Narrow" panose="020B0606020202030204" pitchFamily="34"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61" y="1268455"/>
            <a:ext cx="1979471" cy="286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03E780-3A86-44A8-BC63-2D9330558929}" type="slidenum">
              <a:rPr lang="it-IT" altLang="it-IT" sz="1200">
                <a:solidFill>
                  <a:srgbClr val="898989"/>
                </a:solidFill>
              </a:rPr>
              <a:t>4</a:t>
            </a:fld>
            <a:endParaRPr lang="it-IT" altLang="it-IT" sz="1200">
              <a:solidFill>
                <a:srgbClr val="898989"/>
              </a:solidFill>
            </a:endParaRPr>
          </a:p>
        </p:txBody>
      </p:sp>
      <p:sp>
        <p:nvSpPr>
          <p:cNvPr id="2" name="Rettangolo 1"/>
          <p:cNvSpPr/>
          <p:nvPr/>
        </p:nvSpPr>
        <p:spPr>
          <a:xfrm>
            <a:off x="3564255" y="3141345"/>
            <a:ext cx="4646295" cy="460375"/>
          </a:xfrm>
          <a:prstGeom prst="rect">
            <a:avLst/>
          </a:prstGeom>
        </p:spPr>
        <p:txBody>
          <a:bodyPr wrap="square">
            <a:spAutoFit/>
          </a:bodyPr>
          <a:lstStyle/>
          <a:p>
            <a:pPr eaLnBrk="1" hangingPunct="1"/>
            <a:r>
              <a:rPr lang="en-US" altLang="it-IT" sz="2400" dirty="0">
                <a:latin typeface="Arial Narrow" panose="020B0606020202030204" pitchFamily="34" charset="0"/>
              </a:rPr>
              <a:t>Cell line is known as </a:t>
            </a:r>
            <a:r>
              <a:rPr lang="en-US" altLang="it-IT" sz="2400" b="1" dirty="0">
                <a:latin typeface="Arial Narrow" panose="020B0606020202030204" pitchFamily="34" charset="0"/>
              </a:rPr>
              <a:t>HeLa</a:t>
            </a:r>
            <a:r>
              <a:rPr lang="en-US" altLang="it-IT" sz="2400" dirty="0">
                <a:latin typeface="Arial Narrow" panose="020B0606020202030204" pitchFamily="34" charset="0"/>
              </a:rPr>
              <a:t> cells</a:t>
            </a:r>
            <a:endParaRPr lang="it-IT" altLang="it-IT" sz="2400" dirty="0">
              <a:latin typeface="Arial Narrow" panose="020B0606020202030204" pitchFamily="34" charset="0"/>
            </a:endParaRPr>
          </a:p>
        </p:txBody>
      </p:sp>
      <p:pic>
        <p:nvPicPr>
          <p:cNvPr id="100" name="Picture 99"/>
          <p:cNvPicPr/>
          <p:nvPr/>
        </p:nvPicPr>
        <p:blipFill>
          <a:blip r:embed="rId4"/>
          <a:stretch>
            <a:fillRect/>
          </a:stretch>
        </p:blipFill>
        <p:spPr>
          <a:xfrm>
            <a:off x="4572000" y="3429000"/>
            <a:ext cx="0" cy="0"/>
          </a:xfrm>
          <a:prstGeom prst="rect">
            <a:avLst/>
          </a:prstGeom>
          <a:noFill/>
          <a:ln w="9525">
            <a:noFill/>
          </a:ln>
        </p:spPr>
      </p:pic>
      <p:pic>
        <p:nvPicPr>
          <p:cNvPr id="101" name="Picture 100"/>
          <p:cNvPicPr/>
          <p:nvPr/>
        </p:nvPicPr>
        <p:blipFill>
          <a:blip r:embed="rId4"/>
          <a:stretch>
            <a:fillRect/>
          </a:stretch>
        </p:blipFill>
        <p:spPr>
          <a:xfrm>
            <a:off x="4139952" y="4077363"/>
            <a:ext cx="2895650" cy="24463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F045366F-087F-4A07-A39F-3CB81F4A3446}" type="slidenum">
              <a:rPr lang="it-IT" altLang="it-IT" smtClean="0"/>
              <a:t>40</a:t>
            </a:fld>
            <a:endParaRPr lang="it-IT" alt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401342"/>
            <a:ext cx="3940577" cy="2784612"/>
          </a:xfrm>
          <a:prstGeom prst="rect">
            <a:avLst/>
          </a:prstGeom>
        </p:spPr>
      </p:pic>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341871"/>
            <a:ext cx="2385695" cy="23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6770410" y="3862789"/>
            <a:ext cx="2246778" cy="646331"/>
          </a:xfrm>
          <a:prstGeom prst="rect">
            <a:avLst/>
          </a:prstGeom>
          <a:noFill/>
        </p:spPr>
        <p:txBody>
          <a:bodyPr wrap="square" rtlCol="0">
            <a:spAutoFit/>
          </a:bodyPr>
          <a:lstStyle/>
          <a:p>
            <a:r>
              <a:rPr lang="it-IT" b="1" dirty="0">
                <a:highlight>
                  <a:srgbClr val="FFFF00"/>
                </a:highlight>
              </a:rPr>
              <a:t>Video isolamento cellule  x2</a:t>
            </a:r>
          </a:p>
        </p:txBody>
      </p:sp>
      <p:sp>
        <p:nvSpPr>
          <p:cNvPr id="26626" name="Rettangolo 13"/>
          <p:cNvSpPr>
            <a:spLocks noChangeArrowheads="1"/>
          </p:cNvSpPr>
          <p:nvPr/>
        </p:nvSpPr>
        <p:spPr bwMode="auto">
          <a:xfrm>
            <a:off x="1475656" y="132779"/>
            <a:ext cx="7344816"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HUVEC</a:t>
            </a:r>
            <a:endParaRPr lang="it-IT" altLang="it-IT" sz="2400" b="1" dirty="0">
              <a:latin typeface="Arial" panose="020B0604020202020204" pitchFamily="34" charset="0"/>
            </a:endParaRPr>
          </a:p>
          <a:p>
            <a:r>
              <a:rPr lang="en-US" sz="2400" dirty="0">
                <a:solidFill>
                  <a:srgbClr val="FF0000"/>
                </a:solidFill>
                <a:latin typeface="Arial" panose="020B0604020202020204" pitchFamily="34" charset="0"/>
              </a:rPr>
              <a:t>H</a:t>
            </a:r>
            <a:r>
              <a:rPr lang="en-US" sz="2400" dirty="0">
                <a:latin typeface="Arial" panose="020B0604020202020204" pitchFamily="34" charset="0"/>
              </a:rPr>
              <a:t>uman </a:t>
            </a:r>
            <a:r>
              <a:rPr lang="en-US" sz="2400" dirty="0">
                <a:solidFill>
                  <a:srgbClr val="FF0000"/>
                </a:solidFill>
                <a:latin typeface="Arial" panose="020B0604020202020204" pitchFamily="34" charset="0"/>
              </a:rPr>
              <a:t>U</a:t>
            </a:r>
            <a:r>
              <a:rPr lang="en-US" sz="2400" dirty="0">
                <a:latin typeface="Arial" panose="020B0604020202020204" pitchFamily="34" charset="0"/>
              </a:rPr>
              <a:t>mbilical </a:t>
            </a:r>
            <a:r>
              <a:rPr lang="en-US" sz="2400" dirty="0">
                <a:solidFill>
                  <a:srgbClr val="FF0000"/>
                </a:solidFill>
                <a:latin typeface="Arial" panose="020B0604020202020204" pitchFamily="34" charset="0"/>
              </a:rPr>
              <a:t>V</a:t>
            </a:r>
            <a:r>
              <a:rPr lang="en-US" sz="2400" dirty="0">
                <a:latin typeface="Arial" panose="020B0604020202020204" pitchFamily="34" charset="0"/>
              </a:rPr>
              <a:t>ein </a:t>
            </a:r>
            <a:r>
              <a:rPr lang="en-US" sz="2400" dirty="0">
                <a:solidFill>
                  <a:srgbClr val="FF0000"/>
                </a:solidFill>
                <a:latin typeface="Arial" panose="020B0604020202020204" pitchFamily="34" charset="0"/>
              </a:rPr>
              <a:t>E</a:t>
            </a:r>
            <a:r>
              <a:rPr lang="en-US" sz="2400" dirty="0">
                <a:latin typeface="Arial" panose="020B0604020202020204" pitchFamily="34" charset="0"/>
              </a:rPr>
              <a:t>ndothelial </a:t>
            </a:r>
            <a:r>
              <a:rPr lang="en-US" sz="2400" b="1" dirty="0">
                <a:solidFill>
                  <a:srgbClr val="FF0000"/>
                </a:solidFill>
                <a:latin typeface="Arial" panose="020B0604020202020204" pitchFamily="34" charset="0"/>
              </a:rPr>
              <a:t>C</a:t>
            </a:r>
            <a:r>
              <a:rPr lang="en-US" sz="2400" dirty="0">
                <a:latin typeface="Arial" panose="020B0604020202020204" pitchFamily="34" charset="0"/>
              </a:rPr>
              <a:t>ell</a:t>
            </a:r>
          </a:p>
        </p:txBody>
      </p:sp>
      <p:sp>
        <p:nvSpPr>
          <p:cNvPr id="6" name="Text Box 5"/>
          <p:cNvSpPr txBox="1"/>
          <p:nvPr/>
        </p:nvSpPr>
        <p:spPr>
          <a:xfrm>
            <a:off x="472122" y="4568232"/>
            <a:ext cx="8199755" cy="1754326"/>
          </a:xfrm>
          <a:prstGeom prst="rect">
            <a:avLst/>
          </a:prstGeom>
          <a:noFill/>
        </p:spPr>
        <p:txBody>
          <a:bodyPr wrap="square" rtlCol="0" anchor="t">
            <a:spAutoFit/>
          </a:bodyPr>
          <a:lstStyle/>
          <a:p>
            <a:endParaRPr lang="en-US" dirty="0"/>
          </a:p>
          <a:p>
            <a:r>
              <a:rPr lang="en-US" dirty="0"/>
              <a:t> isolation from umbilical cord was first described in 1973. </a:t>
            </a:r>
          </a:p>
          <a:p>
            <a:endParaRPr lang="en-US" dirty="0"/>
          </a:p>
          <a:p>
            <a:r>
              <a:rPr lang="en-US" dirty="0"/>
              <a:t>To date, this model is still widely used because of the </a:t>
            </a:r>
            <a:r>
              <a:rPr lang="en-US" b="1" dirty="0"/>
              <a:t>high HUVEC isolation success rate</a:t>
            </a:r>
            <a:r>
              <a:rPr lang="en-US" dirty="0"/>
              <a:t>, and because HUVEC are </a:t>
            </a:r>
            <a:r>
              <a:rPr lang="en-US" b="1" dirty="0"/>
              <a:t>an excellent model to study a broad array of diseases</a:t>
            </a:r>
            <a:r>
              <a:rPr lang="en-US" dirty="0"/>
              <a:t>, including cardiovascular and metabolic diseases.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3"/>
          <p:cNvSpPr>
            <a:spLocks noChangeArrowheads="1"/>
          </p:cNvSpPr>
          <p:nvPr/>
        </p:nvSpPr>
        <p:spPr bwMode="auto">
          <a:xfrm>
            <a:off x="179512" y="116632"/>
            <a:ext cx="4429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HUVEC</a:t>
            </a:r>
          </a:p>
          <a:p>
            <a:pPr eaLnBrk="1" hangingPunct="1">
              <a:spcBef>
                <a:spcPct val="0"/>
              </a:spcBef>
              <a:buFontTx/>
              <a:buNone/>
            </a:pPr>
            <a:r>
              <a:rPr lang="it-IT" altLang="it-IT" sz="1800" dirty="0">
                <a:latin typeface="Arial" panose="020B0604020202020204" pitchFamily="34" charset="0"/>
              </a:rPr>
              <a:t>Human </a:t>
            </a:r>
            <a:r>
              <a:rPr lang="it-IT" altLang="it-IT" sz="1800" dirty="0" err="1">
                <a:latin typeface="Arial" panose="020B0604020202020204" pitchFamily="34" charset="0"/>
              </a:rPr>
              <a:t>Umbilical</a:t>
            </a:r>
            <a:r>
              <a:rPr lang="it-IT" altLang="it-IT" sz="1800" dirty="0">
                <a:latin typeface="Arial" panose="020B0604020202020204" pitchFamily="34" charset="0"/>
              </a:rPr>
              <a:t> </a:t>
            </a:r>
            <a:r>
              <a:rPr lang="it-IT" altLang="it-IT" sz="1800" dirty="0" err="1">
                <a:latin typeface="Arial" panose="020B0604020202020204" pitchFamily="34" charset="0"/>
              </a:rPr>
              <a:t>Vein</a:t>
            </a:r>
            <a:r>
              <a:rPr lang="it-IT" altLang="it-IT" sz="1800" dirty="0">
                <a:latin typeface="Arial" panose="020B0604020202020204" pitchFamily="34" charset="0"/>
              </a:rPr>
              <a:t> </a:t>
            </a:r>
            <a:r>
              <a:rPr lang="it-IT" altLang="it-IT" sz="1800" dirty="0" err="1">
                <a:latin typeface="Arial" panose="020B0604020202020204" pitchFamily="34" charset="0"/>
              </a:rPr>
              <a:t>Endothelial</a:t>
            </a:r>
            <a:r>
              <a:rPr lang="it-IT" altLang="it-IT" sz="1800" dirty="0">
                <a:latin typeface="Arial" panose="020B0604020202020204" pitchFamily="34" charset="0"/>
              </a:rPr>
              <a:t> </a:t>
            </a:r>
            <a:r>
              <a:rPr lang="it-IT" altLang="it-IT" sz="1800" dirty="0" err="1">
                <a:latin typeface="Arial" panose="020B0604020202020204" pitchFamily="34" charset="0"/>
              </a:rPr>
              <a:t>Cells</a:t>
            </a:r>
            <a:endParaRPr lang="en-US" altLang="it-IT" sz="1800" dirty="0">
              <a:latin typeface="Arial" panose="020B0604020202020204" pitchFamily="34" charset="0"/>
            </a:endParaRPr>
          </a:p>
        </p:txBody>
      </p:sp>
      <p:pic>
        <p:nvPicPr>
          <p:cNvPr id="2662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135" y="891789"/>
            <a:ext cx="2623878" cy="262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ttangolo 15"/>
          <p:cNvSpPr>
            <a:spLocks noChangeArrowheads="1"/>
          </p:cNvSpPr>
          <p:nvPr/>
        </p:nvSpPr>
        <p:spPr bwMode="auto">
          <a:xfrm>
            <a:off x="4929188" y="142875"/>
            <a:ext cx="4214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NHLF</a:t>
            </a:r>
          </a:p>
          <a:p>
            <a:pPr eaLnBrk="1" hangingPunct="1">
              <a:spcBef>
                <a:spcPct val="0"/>
              </a:spcBef>
              <a:buFontTx/>
              <a:buNone/>
            </a:pPr>
            <a:r>
              <a:rPr lang="it-IT" altLang="it-IT" sz="1800" dirty="0" err="1">
                <a:latin typeface="Arial" panose="020B0604020202020204" pitchFamily="34" charset="0"/>
              </a:rPr>
              <a:t>Normal</a:t>
            </a:r>
            <a:r>
              <a:rPr lang="it-IT" altLang="it-IT" sz="1800" dirty="0">
                <a:latin typeface="Arial" panose="020B0604020202020204" pitchFamily="34" charset="0"/>
              </a:rPr>
              <a:t> Human </a:t>
            </a:r>
            <a:r>
              <a:rPr lang="it-IT" altLang="it-IT" sz="1800" dirty="0" err="1">
                <a:latin typeface="Arial" panose="020B0604020202020204" pitchFamily="34" charset="0"/>
              </a:rPr>
              <a:t>Lung</a:t>
            </a:r>
            <a:r>
              <a:rPr lang="it-IT" altLang="it-IT" sz="1800" dirty="0">
                <a:latin typeface="Arial" panose="020B0604020202020204" pitchFamily="34" charset="0"/>
              </a:rPr>
              <a:t> </a:t>
            </a:r>
            <a:r>
              <a:rPr lang="it-IT" altLang="it-IT" sz="1800" dirty="0" err="1">
                <a:latin typeface="Arial" panose="020B0604020202020204" pitchFamily="34" charset="0"/>
              </a:rPr>
              <a:t>Fibroblasts</a:t>
            </a:r>
            <a:endParaRPr lang="en-US" altLang="it-IT" sz="1800" dirty="0">
              <a:latin typeface="Arial" panose="020B0604020202020204" pitchFamily="34" charset="0"/>
            </a:endParaRPr>
          </a:p>
        </p:txBody>
      </p:sp>
      <p:pic>
        <p:nvPicPr>
          <p:cNvPr id="2662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28" y="4156571"/>
            <a:ext cx="2519536" cy="251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ttangolo 17"/>
          <p:cNvSpPr>
            <a:spLocks noChangeArrowheads="1"/>
          </p:cNvSpPr>
          <p:nvPr/>
        </p:nvSpPr>
        <p:spPr bwMode="auto">
          <a:xfrm>
            <a:off x="119092" y="3626749"/>
            <a:ext cx="236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latin typeface="Arial" panose="020B0604020202020204" pitchFamily="34" charset="0"/>
              </a:rPr>
              <a:t>Human </a:t>
            </a:r>
            <a:r>
              <a:rPr lang="it-IT" altLang="it-IT" sz="1800" b="1" dirty="0" err="1">
                <a:latin typeface="Arial" panose="020B0604020202020204" pitchFamily="34" charset="0"/>
              </a:rPr>
              <a:t>Hepatocytes</a:t>
            </a:r>
            <a:endParaRPr lang="en-US" altLang="it-IT" sz="1800" b="1" dirty="0">
              <a:latin typeface="Arial" panose="020B0604020202020204" pitchFamily="34" charset="0"/>
            </a:endParaRPr>
          </a:p>
        </p:txBody>
      </p:sp>
      <p:pic>
        <p:nvPicPr>
          <p:cNvPr id="266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28" y="860425"/>
            <a:ext cx="2519536" cy="251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479" y="4094536"/>
            <a:ext cx="2664534" cy="266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ttangolo 20"/>
          <p:cNvSpPr>
            <a:spLocks noChangeArrowheads="1"/>
          </p:cNvSpPr>
          <p:nvPr/>
        </p:nvSpPr>
        <p:spPr bwMode="auto">
          <a:xfrm>
            <a:off x="4507746" y="357596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err="1">
                <a:latin typeface="Arial" panose="020B0604020202020204" pitchFamily="34" charset="0"/>
              </a:rPr>
              <a:t>Normal</a:t>
            </a:r>
            <a:r>
              <a:rPr lang="it-IT" altLang="it-IT" sz="1800" dirty="0">
                <a:latin typeface="Arial" panose="020B0604020202020204" pitchFamily="34" charset="0"/>
              </a:rPr>
              <a:t> Human </a:t>
            </a:r>
            <a:r>
              <a:rPr lang="it-IT" altLang="it-IT" sz="1800" dirty="0" err="1">
                <a:latin typeface="Arial" panose="020B0604020202020204" pitchFamily="34" charset="0"/>
              </a:rPr>
              <a:t>Epidermal</a:t>
            </a:r>
            <a:r>
              <a:rPr lang="it-IT" altLang="it-IT" sz="1800" dirty="0">
                <a:latin typeface="Arial" panose="020B0604020202020204" pitchFamily="34" charset="0"/>
              </a:rPr>
              <a:t> </a:t>
            </a:r>
            <a:r>
              <a:rPr lang="it-IT" altLang="it-IT" sz="1800" b="1" dirty="0" err="1">
                <a:latin typeface="Arial" panose="020B0604020202020204" pitchFamily="34" charset="0"/>
              </a:rPr>
              <a:t>Keratinocytes</a:t>
            </a:r>
            <a:endParaRPr lang="en-US" altLang="it-IT" sz="1800" b="1" dirty="0">
              <a:latin typeface="Arial" panose="020B0604020202020204" pitchFamily="34" charset="0"/>
            </a:endParaRPr>
          </a:p>
        </p:txBody>
      </p:sp>
      <p:sp>
        <p:nvSpPr>
          <p:cNvPr id="26634" name="Segnaposto numero diapositiva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F8EF7F-C45E-4C0A-97FF-3146B15A095B}" type="slidenum">
              <a:rPr lang="it-IT" altLang="it-IT" sz="1200">
                <a:solidFill>
                  <a:srgbClr val="898989"/>
                </a:solidFill>
                <a:latin typeface="Arial" panose="020B0604020202020204" pitchFamily="34" charset="0"/>
              </a:rPr>
              <a:t>41</a:t>
            </a:fld>
            <a:endParaRPr lang="it-IT" altLang="it-IT" sz="1200">
              <a:solidFill>
                <a:srgbClr val="898989"/>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830016-2DC0-44CE-8BA5-4F6AF2411B64}" type="slidenum">
              <a:rPr lang="it-IT" altLang="it-IT"/>
              <a:t>5</a:t>
            </a:fld>
            <a:endParaRPr lang="it-IT" altLang="it-IT"/>
          </a:p>
        </p:txBody>
      </p:sp>
      <p:pic>
        <p:nvPicPr>
          <p:cNvPr id="5" name="Content Placeholder 4"/>
          <p:cNvPicPr>
            <a:picLocks noGrp="1" noChangeAspect="1"/>
          </p:cNvPicPr>
          <p:nvPr>
            <p:ph idx="1"/>
          </p:nvPr>
        </p:nvPicPr>
        <p:blipFill>
          <a:blip r:embed="rId2"/>
          <a:stretch>
            <a:fillRect/>
          </a:stretch>
        </p:blipFill>
        <p:spPr>
          <a:xfrm>
            <a:off x="237490" y="274955"/>
            <a:ext cx="8578850" cy="6435090"/>
          </a:xfrm>
          <a:prstGeom prst="rect">
            <a:avLst/>
          </a:prstGeom>
        </p:spPr>
      </p:pic>
      <p:sp>
        <p:nvSpPr>
          <p:cNvPr id="7" name="Rectangles 6"/>
          <p:cNvSpPr/>
          <p:nvPr/>
        </p:nvSpPr>
        <p:spPr>
          <a:xfrm>
            <a:off x="7596505" y="5949315"/>
            <a:ext cx="575945" cy="36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830016-2DC0-44CE-8BA5-4F6AF2411B64}" type="slidenum">
              <a:rPr lang="it-IT" altLang="it-IT"/>
              <a:t>6</a:t>
            </a:fld>
            <a:endParaRPr lang="it-IT" altLang="it-IT"/>
          </a:p>
        </p:txBody>
      </p:sp>
      <p:pic>
        <p:nvPicPr>
          <p:cNvPr id="6" name="Immagine 5">
            <a:extLst>
              <a:ext uri="{FF2B5EF4-FFF2-40B4-BE49-F238E27FC236}">
                <a16:creationId xmlns:a16="http://schemas.microsoft.com/office/drawing/2014/main" id="{D9E3235B-603E-BFBC-BFF6-0859F743D5B7}"/>
              </a:ext>
            </a:extLst>
          </p:cNvPr>
          <p:cNvPicPr>
            <a:picLocks noChangeAspect="1"/>
          </p:cNvPicPr>
          <p:nvPr/>
        </p:nvPicPr>
        <p:blipFill>
          <a:blip r:embed="rId2"/>
          <a:stretch>
            <a:fillRect/>
          </a:stretch>
        </p:blipFill>
        <p:spPr>
          <a:xfrm>
            <a:off x="395536" y="1268760"/>
            <a:ext cx="8172400" cy="33381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pic>
        <p:nvPicPr>
          <p:cNvPr id="5125" name="New picture"/>
          <p:cNvPicPr>
            <a:picLocks noGrp="1" noChangeAspect="1"/>
          </p:cNvPicPr>
          <p:nvPr>
            <p:ph sz="half" idx="1"/>
          </p:nvPr>
        </p:nvPicPr>
        <p:blipFill>
          <a:blip r:embed="rId2"/>
          <a:srcRect b="34726"/>
          <a:stretch>
            <a:fillRect/>
          </a:stretch>
        </p:blipFill>
        <p:spPr>
          <a:xfrm>
            <a:off x="1475656" y="2502222"/>
            <a:ext cx="5976741" cy="4101961"/>
          </a:xfrm>
          <a:prstGeom prst="rect">
            <a:avLst/>
          </a:prstGeom>
        </p:spPr>
      </p:pic>
      <p:pic>
        <p:nvPicPr>
          <p:cNvPr id="16" name="Content Placeholder 4"/>
          <p:cNvPicPr>
            <a:picLocks noChangeAspect="1"/>
          </p:cNvPicPr>
          <p:nvPr/>
        </p:nvPicPr>
        <p:blipFill>
          <a:blip r:embed="rId3"/>
          <a:srcRect l="24939" t="49327" r="21364" b="23625"/>
          <a:stretch>
            <a:fillRect/>
          </a:stretch>
        </p:blipFill>
        <p:spPr>
          <a:xfrm>
            <a:off x="539750" y="116840"/>
            <a:ext cx="7713345" cy="21856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txBox="1">
            <a:spLocks noChangeArrowheads="1"/>
          </p:cNvSpPr>
          <p:nvPr/>
        </p:nvSpPr>
        <p:spPr bwMode="auto">
          <a:xfrm>
            <a:off x="602932" y="764704"/>
            <a:ext cx="7938135" cy="505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pPr>
            <a:endParaRPr lang="en-US" altLang="it-IT" sz="1800" dirty="0">
              <a:latin typeface="Arial" panose="020B0604020202020204" pitchFamily="34" charset="0"/>
            </a:endParaRPr>
          </a:p>
          <a:p>
            <a:pPr eaLnBrk="1" hangingPunct="1">
              <a:lnSpc>
                <a:spcPct val="80000"/>
              </a:lnSpc>
            </a:pPr>
            <a:r>
              <a:rPr lang="en-US" altLang="it-IT" sz="1800" b="1" dirty="0">
                <a:latin typeface="Arial" panose="020B0604020202020204" pitchFamily="34" charset="0"/>
              </a:rPr>
              <a:t>1951</a:t>
            </a:r>
            <a:r>
              <a:rPr lang="en-US" altLang="it-IT" sz="1800" dirty="0">
                <a:latin typeface="Arial" panose="020B0604020202020204" pitchFamily="34" charset="0"/>
              </a:rPr>
              <a:t>: </a:t>
            </a:r>
            <a:r>
              <a:rPr lang="en-US" altLang="it-IT" sz="1800" dirty="0" err="1">
                <a:latin typeface="Arial" panose="020B0604020202020204" pitchFamily="34" charset="0"/>
              </a:rPr>
              <a:t>Gey</a:t>
            </a:r>
            <a:r>
              <a:rPr lang="en-US" altLang="it-IT" sz="1800" dirty="0">
                <a:latin typeface="Arial" panose="020B0604020202020204" pitchFamily="34" charset="0"/>
              </a:rPr>
              <a:t> established a continuous cell line from a human cervical carcinoma known as </a:t>
            </a:r>
            <a:r>
              <a:rPr lang="en-US" altLang="it-IT" sz="1800" b="1" dirty="0">
                <a:latin typeface="Arial" panose="020B0604020202020204" pitchFamily="34" charset="0"/>
              </a:rPr>
              <a:t>HeLa</a:t>
            </a:r>
            <a:r>
              <a:rPr lang="en-US" altLang="it-IT" sz="1800" dirty="0">
                <a:latin typeface="Arial" panose="020B0604020202020204" pitchFamily="34" charset="0"/>
              </a:rPr>
              <a:t> cells. </a:t>
            </a:r>
          </a:p>
          <a:p>
            <a:pPr eaLnBrk="1" hangingPunct="1">
              <a:lnSpc>
                <a:spcPct val="80000"/>
              </a:lnSpc>
            </a:pPr>
            <a:r>
              <a:rPr lang="en-US" altLang="it-IT" sz="1800" dirty="0">
                <a:latin typeface="Arial" panose="020B0604020202020204" pitchFamily="34" charset="0"/>
              </a:rPr>
              <a:t>Dulbecco developed plaque assay for animal viruses using confluent monolayers of cultured cells.</a:t>
            </a:r>
          </a:p>
          <a:p>
            <a:pPr eaLnBrk="1" hangingPunct="1">
              <a:lnSpc>
                <a:spcPct val="80000"/>
              </a:lnSpc>
            </a:pPr>
            <a:endParaRPr lang="en-US" altLang="it-IT" sz="1800" dirty="0">
              <a:latin typeface="Arial" panose="020B0604020202020204" pitchFamily="34" charset="0"/>
            </a:endParaRPr>
          </a:p>
          <a:p>
            <a:pPr eaLnBrk="1" hangingPunct="1">
              <a:lnSpc>
                <a:spcPct val="80000"/>
              </a:lnSpc>
            </a:pPr>
            <a:endParaRPr lang="en-US" altLang="it-IT" sz="1800" dirty="0">
              <a:latin typeface="Arial" panose="020B0604020202020204" pitchFamily="34" charset="0"/>
            </a:endParaRPr>
          </a:p>
          <a:p>
            <a:pPr eaLnBrk="1" hangingPunct="1">
              <a:lnSpc>
                <a:spcPct val="80000"/>
              </a:lnSpc>
            </a:pPr>
            <a:r>
              <a:rPr lang="en-US" altLang="it-IT" sz="1800" b="1" dirty="0">
                <a:latin typeface="Arial" panose="020B0604020202020204" pitchFamily="34" charset="0"/>
              </a:rPr>
              <a:t>1955: Eagle </a:t>
            </a:r>
            <a:r>
              <a:rPr lang="en-US" altLang="it-IT" sz="1800" dirty="0">
                <a:latin typeface="Arial" panose="020B0604020202020204" pitchFamily="34" charset="0"/>
              </a:rPr>
              <a:t>studied </a:t>
            </a:r>
            <a:r>
              <a:rPr lang="en-US" altLang="it-IT" sz="1800" b="1" dirty="0">
                <a:solidFill>
                  <a:srgbClr val="FF0000"/>
                </a:solidFill>
                <a:latin typeface="Arial" panose="020B0604020202020204" pitchFamily="34" charset="0"/>
              </a:rPr>
              <a:t>the nutrient requirements</a:t>
            </a:r>
            <a:r>
              <a:rPr lang="en-US" altLang="it-IT" sz="1800" dirty="0">
                <a:latin typeface="Arial" panose="020B0604020202020204" pitchFamily="34" charset="0"/>
              </a:rPr>
              <a:t> of selected cells in culture and established the first widely used chemically defined medium.</a:t>
            </a:r>
          </a:p>
          <a:p>
            <a:pPr eaLnBrk="1" hangingPunct="1">
              <a:lnSpc>
                <a:spcPct val="80000"/>
              </a:lnSpc>
            </a:pPr>
            <a:endParaRPr lang="en-US" altLang="it-IT" sz="1800" dirty="0">
              <a:latin typeface="Arial" panose="020B0604020202020204" pitchFamily="34" charset="0"/>
            </a:endParaRPr>
          </a:p>
          <a:p>
            <a:pPr eaLnBrk="1" hangingPunct="1">
              <a:lnSpc>
                <a:spcPct val="80000"/>
              </a:lnSpc>
            </a:pPr>
            <a:endParaRPr lang="en-US" altLang="it-IT" sz="1800" dirty="0">
              <a:latin typeface="Arial" panose="020B0604020202020204" pitchFamily="34" charset="0"/>
            </a:endParaRPr>
          </a:p>
          <a:p>
            <a:pPr eaLnBrk="1" hangingPunct="1">
              <a:lnSpc>
                <a:spcPct val="80000"/>
              </a:lnSpc>
            </a:pPr>
            <a:endParaRPr lang="en-US" altLang="it-IT" sz="1800" dirty="0">
              <a:latin typeface="Arial" panose="020B0604020202020204" pitchFamily="34" charset="0"/>
            </a:endParaRPr>
          </a:p>
          <a:p>
            <a:pPr eaLnBrk="1" hangingPunct="1">
              <a:lnSpc>
                <a:spcPct val="80000"/>
              </a:lnSpc>
            </a:pPr>
            <a:r>
              <a:rPr lang="en-US" altLang="it-IT" sz="1800" b="1" dirty="0">
                <a:latin typeface="Arial" panose="020B0604020202020204" pitchFamily="34" charset="0"/>
              </a:rPr>
              <a:t>1964</a:t>
            </a:r>
            <a:r>
              <a:rPr lang="en-US" altLang="it-IT" sz="1800" dirty="0">
                <a:latin typeface="Arial" panose="020B0604020202020204" pitchFamily="34" charset="0"/>
              </a:rPr>
              <a:t>: </a:t>
            </a:r>
            <a:r>
              <a:rPr lang="en-US" altLang="it-IT" sz="1800" b="1" dirty="0">
                <a:latin typeface="Arial" panose="020B0604020202020204" pitchFamily="34" charset="0"/>
              </a:rPr>
              <a:t>Littlefield</a:t>
            </a:r>
            <a:r>
              <a:rPr lang="en-US" altLang="it-IT" sz="1800" dirty="0">
                <a:latin typeface="Arial" panose="020B0604020202020204" pitchFamily="34" charset="0"/>
              </a:rPr>
              <a:t> introduced the </a:t>
            </a:r>
            <a:r>
              <a:rPr lang="en-US" altLang="it-IT" sz="1800" b="1" dirty="0">
                <a:latin typeface="Arial" panose="020B0604020202020204" pitchFamily="34" charset="0"/>
              </a:rPr>
              <a:t>HAT medium </a:t>
            </a:r>
            <a:r>
              <a:rPr lang="en-US" altLang="it-IT" sz="1800" dirty="0">
                <a:latin typeface="Arial" panose="020B0604020202020204" pitchFamily="34" charset="0"/>
              </a:rPr>
              <a:t>for cell selection.</a:t>
            </a:r>
          </a:p>
          <a:p>
            <a:pPr eaLnBrk="1" hangingPunct="1">
              <a:lnSpc>
                <a:spcPct val="80000"/>
              </a:lnSpc>
            </a:pPr>
            <a:endParaRPr lang="en-US" altLang="it-IT" sz="1800" dirty="0">
              <a:latin typeface="Arial" panose="020B0604020202020204" pitchFamily="34" charset="0"/>
            </a:endParaRPr>
          </a:p>
          <a:p>
            <a:pPr eaLnBrk="1" hangingPunct="1">
              <a:lnSpc>
                <a:spcPct val="80000"/>
              </a:lnSpc>
            </a:pPr>
            <a:endParaRPr lang="en-US" altLang="it-IT" sz="1800" dirty="0">
              <a:latin typeface="Arial" panose="020B0604020202020204" pitchFamily="34" charset="0"/>
            </a:endParaRPr>
          </a:p>
          <a:p>
            <a:pPr eaLnBrk="1" hangingPunct="1">
              <a:lnSpc>
                <a:spcPct val="80000"/>
              </a:lnSpc>
            </a:pPr>
            <a:r>
              <a:rPr lang="en-US" altLang="it-IT" sz="1800" b="1" dirty="0">
                <a:latin typeface="Arial" panose="020B0604020202020204" pitchFamily="34" charset="0"/>
              </a:rPr>
              <a:t>1965</a:t>
            </a:r>
            <a:r>
              <a:rPr lang="en-US" altLang="it-IT" sz="1800" dirty="0">
                <a:latin typeface="Arial" panose="020B0604020202020204" pitchFamily="34" charset="0"/>
              </a:rPr>
              <a:t>: </a:t>
            </a:r>
            <a:r>
              <a:rPr lang="en-US" altLang="it-IT" sz="1800" b="1" dirty="0">
                <a:latin typeface="Arial" panose="020B0604020202020204" pitchFamily="34" charset="0"/>
              </a:rPr>
              <a:t>Ham</a:t>
            </a:r>
            <a:r>
              <a:rPr lang="en-US" altLang="it-IT" sz="1800" dirty="0">
                <a:latin typeface="Arial" panose="020B0604020202020204" pitchFamily="34" charset="0"/>
              </a:rPr>
              <a:t> introduced the first </a:t>
            </a:r>
            <a:r>
              <a:rPr lang="en-US" altLang="it-IT" sz="1800" b="1" dirty="0">
                <a:solidFill>
                  <a:srgbClr val="FF0000"/>
                </a:solidFill>
                <a:latin typeface="Arial" panose="020B0604020202020204" pitchFamily="34" charset="0"/>
              </a:rPr>
              <a:t>serum-free medium </a:t>
            </a:r>
            <a:r>
              <a:rPr lang="en-US" altLang="it-IT" sz="1800" dirty="0">
                <a:latin typeface="Arial" panose="020B0604020202020204" pitchFamily="34" charset="0"/>
              </a:rPr>
              <a:t>which was able to support the growth of some cells.</a:t>
            </a:r>
          </a:p>
        </p:txBody>
      </p:sp>
      <p:sp>
        <p:nvSpPr>
          <p:cNvPr id="7171"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BCA793-7CEE-4E8A-9266-36973957C732}" type="slidenum">
              <a:rPr lang="it-IT" altLang="it-IT" sz="1200">
                <a:solidFill>
                  <a:srgbClr val="898989"/>
                </a:solidFill>
              </a:rPr>
              <a:t>8</a:t>
            </a:fld>
            <a:endParaRPr lang="it-IT" altLang="it-IT" sz="1200">
              <a:solidFill>
                <a:srgbClr val="89898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16830016-2DC0-44CE-8BA5-4F6AF2411B64}" type="slidenum">
              <a:rPr lang="it-IT" altLang="it-IT" smtClean="0"/>
              <a:t>9</a:t>
            </a:fld>
            <a:endParaRPr lang="it-IT" altLang="it-IT"/>
          </a:p>
        </p:txBody>
      </p:sp>
      <p:sp>
        <p:nvSpPr>
          <p:cNvPr id="5" name="Rectangle 2"/>
          <p:cNvSpPr>
            <a:spLocks noGrp="1" noChangeArrowheads="1"/>
          </p:cNvSpPr>
          <p:nvPr/>
        </p:nvSpPr>
        <p:spPr bwMode="auto">
          <a:xfrm>
            <a:off x="611560" y="404664"/>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kumimoji="1"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kumimoji="1"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kumimoji="1"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kumimoji="1" sz="4400">
                <a:solidFill>
                  <a:schemeClr val="tx2"/>
                </a:solidFill>
                <a:latin typeface="Times New Roman" panose="02020603050405020304" pitchFamily="18" charset="0"/>
              </a:defRPr>
            </a:lvl9pPr>
          </a:lstStyle>
          <a:p>
            <a:r>
              <a:rPr lang="en-US" altLang="it-IT" sz="2600" b="1" dirty="0">
                <a:latin typeface="Arial" panose="020B0604020202020204" pitchFamily="34" charset="0"/>
                <a:cs typeface="Arial" panose="020B0604020202020204" pitchFamily="34" charset="0"/>
              </a:rPr>
              <a:t>Major development’s in cell culture technology</a:t>
            </a:r>
          </a:p>
        </p:txBody>
      </p:sp>
      <p:sp>
        <p:nvSpPr>
          <p:cNvPr id="6" name="Rectangle 3"/>
          <p:cNvSpPr>
            <a:spLocks noGrp="1" noChangeArrowheads="1"/>
          </p:cNvSpPr>
          <p:nvPr/>
        </p:nvSpPr>
        <p:spPr bwMode="auto">
          <a:xfrm>
            <a:off x="755576" y="206084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lst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r>
              <a:rPr lang="en-US" altLang="it-IT" sz="1800" dirty="0">
                <a:latin typeface="Arial" panose="020B0604020202020204" pitchFamily="34" charset="0"/>
                <a:cs typeface="Arial" panose="020B0604020202020204" pitchFamily="34" charset="0"/>
              </a:rPr>
              <a:t>First development was the use of </a:t>
            </a:r>
            <a:r>
              <a:rPr lang="en-US" altLang="it-IT" sz="1800" b="1" dirty="0">
                <a:solidFill>
                  <a:srgbClr val="FF0000"/>
                </a:solidFill>
                <a:latin typeface="Arial" panose="020B0604020202020204" pitchFamily="34" charset="0"/>
                <a:cs typeface="Arial" panose="020B0604020202020204" pitchFamily="34" charset="0"/>
              </a:rPr>
              <a:t>antibiotics</a:t>
            </a:r>
            <a:r>
              <a:rPr lang="en-US" altLang="it-IT" sz="1800" dirty="0">
                <a:latin typeface="Arial" panose="020B0604020202020204" pitchFamily="34" charset="0"/>
                <a:cs typeface="Arial" panose="020B0604020202020204" pitchFamily="34" charset="0"/>
              </a:rPr>
              <a:t> which inhibits the growth of contaminants.</a:t>
            </a:r>
          </a:p>
          <a:p>
            <a:endParaRPr lang="en-US" altLang="it-IT" sz="1800" dirty="0">
              <a:latin typeface="Arial" panose="020B0604020202020204" pitchFamily="34" charset="0"/>
              <a:cs typeface="Arial" panose="020B0604020202020204" pitchFamily="34" charset="0"/>
            </a:endParaRPr>
          </a:p>
          <a:p>
            <a:endParaRPr lang="en-US" altLang="it-IT" sz="1800" dirty="0">
              <a:latin typeface="Arial" panose="020B0604020202020204" pitchFamily="34" charset="0"/>
              <a:cs typeface="Arial" panose="020B0604020202020204" pitchFamily="34" charset="0"/>
            </a:endParaRPr>
          </a:p>
          <a:p>
            <a:r>
              <a:rPr lang="en-US" altLang="it-IT" sz="1800" dirty="0">
                <a:latin typeface="Arial" panose="020B0604020202020204" pitchFamily="34" charset="0"/>
                <a:cs typeface="Arial" panose="020B0604020202020204" pitchFamily="34" charset="0"/>
              </a:rPr>
              <a:t>Second was the </a:t>
            </a:r>
            <a:r>
              <a:rPr lang="en-US" altLang="it-IT" sz="1800" b="1" dirty="0">
                <a:solidFill>
                  <a:srgbClr val="FF0000"/>
                </a:solidFill>
                <a:latin typeface="Arial" panose="020B0604020202020204" pitchFamily="34" charset="0"/>
                <a:cs typeface="Arial" panose="020B0604020202020204" pitchFamily="34" charset="0"/>
              </a:rPr>
              <a:t>use of trypsin</a:t>
            </a:r>
            <a:r>
              <a:rPr lang="en-US" altLang="it-IT" sz="1800" dirty="0">
                <a:latin typeface="Arial" panose="020B0604020202020204" pitchFamily="34" charset="0"/>
                <a:cs typeface="Arial" panose="020B0604020202020204" pitchFamily="34" charset="0"/>
              </a:rPr>
              <a:t> to remove adherent cells to subculture further from the culture vessel</a:t>
            </a:r>
          </a:p>
          <a:p>
            <a:endParaRPr lang="en-US" altLang="it-IT" sz="1800" dirty="0">
              <a:latin typeface="Arial" panose="020B0604020202020204" pitchFamily="34" charset="0"/>
              <a:cs typeface="Arial" panose="020B0604020202020204" pitchFamily="34" charset="0"/>
            </a:endParaRPr>
          </a:p>
          <a:p>
            <a:endParaRPr lang="en-US" altLang="it-IT" sz="1800" dirty="0">
              <a:latin typeface="Arial" panose="020B0604020202020204" pitchFamily="34" charset="0"/>
              <a:cs typeface="Arial" panose="020B0604020202020204" pitchFamily="34" charset="0"/>
            </a:endParaRPr>
          </a:p>
          <a:p>
            <a:r>
              <a:rPr lang="en-US" altLang="it-IT" sz="1800" dirty="0">
                <a:latin typeface="Arial" panose="020B0604020202020204" pitchFamily="34" charset="0"/>
                <a:cs typeface="Arial" panose="020B0604020202020204" pitchFamily="34" charset="0"/>
              </a:rPr>
              <a:t>Third was the use of </a:t>
            </a:r>
            <a:r>
              <a:rPr lang="en-US" altLang="it-IT" sz="1800" b="1" u="sng" dirty="0">
                <a:solidFill>
                  <a:srgbClr val="FF0000"/>
                </a:solidFill>
                <a:latin typeface="Arial" panose="020B0604020202020204" pitchFamily="34" charset="0"/>
                <a:cs typeface="Arial" panose="020B0604020202020204" pitchFamily="34" charset="0"/>
              </a:rPr>
              <a:t>chemically defined </a:t>
            </a:r>
            <a:r>
              <a:rPr lang="en-US" altLang="it-IT" sz="1800" b="1" dirty="0">
                <a:latin typeface="Arial" panose="020B0604020202020204" pitchFamily="34" charset="0"/>
                <a:cs typeface="Arial" panose="020B0604020202020204" pitchFamily="34" charset="0"/>
              </a:rPr>
              <a:t>culture medium</a:t>
            </a:r>
            <a:r>
              <a:rPr lang="en-US" altLang="it-IT" sz="1800" dirty="0">
                <a:latin typeface="Arial" panose="020B0604020202020204" pitchFamily="34" charset="0"/>
                <a:cs typeface="Arial" panose="020B0604020202020204" pitchFamily="34" charset="0"/>
              </a:rPr>
              <a:t>.</a:t>
            </a:r>
          </a:p>
          <a:p>
            <a:pPr>
              <a:buFontTx/>
              <a:buNone/>
            </a:pPr>
            <a:endParaRPr lang="en-US" altLang="it-IT" sz="1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3201</Words>
  <Application>Microsoft Office PowerPoint</Application>
  <PresentationFormat>Presentazione su schermo (4:3)</PresentationFormat>
  <Paragraphs>410</Paragraphs>
  <Slides>41</Slides>
  <Notes>12</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41</vt:i4>
      </vt:variant>
    </vt:vector>
  </HeadingPairs>
  <TitlesOfParts>
    <vt:vector size="50" baseType="lpstr">
      <vt:lpstr>Arial</vt:lpstr>
      <vt:lpstr>Arial Narrow</vt:lpstr>
      <vt:lpstr>Calibri</vt:lpstr>
      <vt:lpstr>Cambria</vt:lpstr>
      <vt:lpstr>Georgia</vt:lpstr>
      <vt:lpstr>Times New Roman</vt:lpstr>
      <vt:lpstr>Wingdings</vt:lpstr>
      <vt:lpstr>Tema di Office</vt:lpstr>
      <vt:lpstr>PHOTO-PAINT</vt:lpstr>
      <vt:lpstr>Presentazione standard di PowerPoint</vt:lpstr>
      <vt:lpstr>Presentazione standard di PowerPoint</vt:lpstr>
      <vt:lpstr>Introduction</vt:lpstr>
      <vt:lpstr>Introduction</vt:lpstr>
      <vt:lpstr>Presentazione standard di PowerPoint</vt:lpstr>
      <vt:lpstr>Presentazione standard di PowerPoint</vt:lpstr>
      <vt:lpstr>Presentazione standard di PowerPoint</vt:lpstr>
      <vt:lpstr>Presentazione standard di PowerPoint</vt:lpstr>
      <vt:lpstr>Presentazione standard di PowerPoint</vt:lpstr>
      <vt:lpstr>Cell culture</vt:lpstr>
      <vt:lpstr>Presentazione standard di PowerPoint</vt:lpstr>
      <vt:lpstr>Campi d’applicazione  </vt:lpstr>
      <vt:lpstr>Presentazione standard di PowerPoint</vt:lpstr>
      <vt:lpstr>Presentazione standard di PowerPoint</vt:lpstr>
      <vt:lpstr>Tipi di colture cellulari</vt:lpstr>
      <vt:lpstr>Tipi di colture cellulari</vt:lpstr>
      <vt:lpstr>Culturing of cells</vt:lpstr>
      <vt:lpstr>Presentazione standard di PowerPoint</vt:lpstr>
      <vt:lpstr>Presentazione standard di PowerPoint</vt:lpstr>
      <vt:lpstr>Presentazione standard di PowerPoint</vt:lpstr>
      <vt:lpstr>Suspension cells</vt:lpstr>
      <vt:lpstr>Presentazione standard di PowerPoint</vt:lpstr>
      <vt:lpstr>Presentazione standard di PowerPoint</vt:lpstr>
      <vt:lpstr>Passaging Cells</vt:lpstr>
      <vt:lpstr>Passaging Cells</vt:lpstr>
      <vt:lpstr>Adherent cells </vt:lpstr>
      <vt:lpstr>Tipi di colture cellulari</vt:lpstr>
      <vt:lpstr>Colture primarie</vt:lpstr>
      <vt:lpstr>Colture primarie</vt:lpstr>
      <vt:lpstr>Presentazione standard di PowerPoint</vt:lpstr>
      <vt:lpstr>Presentazione standard di PowerPoint</vt:lpstr>
      <vt:lpstr>Presentazione standard di PowerPoint</vt:lpstr>
      <vt:lpstr>Presentazione standard di PowerPoint</vt:lpstr>
      <vt:lpstr>Primary culture</vt:lpstr>
      <vt:lpstr>Presentazione standard di PowerPoint</vt:lpstr>
      <vt:lpstr>Cellule primarie animali: esempi</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 Windows</dc:creator>
  <cp:lastModifiedBy>SBLATTERO DANIELE</cp:lastModifiedBy>
  <cp:revision>450</cp:revision>
  <dcterms:created xsi:type="dcterms:W3CDTF">2010-03-06T14:10:00Z</dcterms:created>
  <dcterms:modified xsi:type="dcterms:W3CDTF">2024-03-08T11:09:53Z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1033-11.2.0.10463</vt:lpwstr>
  </property>
  <property fmtid="{D5CDD505-2E9C-101B-9397-08002B2CF9AE}" pid="3" name="ICV">
    <vt:lpwstr>516B582D44CA4AC1BA5A49E5E28D7040</vt:lpwstr>
  </property>
</Properties>
</file>