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302" r:id="rId3"/>
    <p:sldId id="303" r:id="rId4"/>
    <p:sldId id="305" r:id="rId5"/>
    <p:sldId id="304" r:id="rId6"/>
    <p:sldId id="306" r:id="rId7"/>
    <p:sldId id="258" r:id="rId8"/>
    <p:sldId id="259" r:id="rId9"/>
    <p:sldId id="260" r:id="rId10"/>
    <p:sldId id="262" r:id="rId11"/>
    <p:sldId id="263" r:id="rId12"/>
    <p:sldId id="264" r:id="rId13"/>
    <p:sldId id="265" r:id="rId14"/>
    <p:sldId id="266" r:id="rId15"/>
    <p:sldId id="267" r:id="rId16"/>
    <p:sldId id="261" r:id="rId17"/>
    <p:sldId id="268" r:id="rId18"/>
    <p:sldId id="269" r:id="rId19"/>
    <p:sldId id="270" r:id="rId20"/>
    <p:sldId id="271" r:id="rId21"/>
    <p:sldId id="272" r:id="rId22"/>
    <p:sldId id="273" r:id="rId23"/>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4" d="100"/>
          <a:sy n="114" d="100"/>
        </p:scale>
        <p:origin x="4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36C8DF73-DFE4-A9C0-9E6A-ED7EC5118348}"/>
              </a:ext>
            </a:extLst>
          </p:cNvPr>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 dello schema</a:t>
            </a:r>
          </a:p>
        </p:txBody>
      </p:sp>
      <p:sp>
        <p:nvSpPr>
          <p:cNvPr id="3" name="Sottotitolo 2">
            <a:extLst>
              <a:ext uri="{FF2B5EF4-FFF2-40B4-BE49-F238E27FC236}">
                <a16:creationId xmlns:a16="http://schemas.microsoft.com/office/drawing/2014/main" id="{C26F35B2-3653-CDD5-BD95-EFCB716CBA8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a:extLst>
              <a:ext uri="{FF2B5EF4-FFF2-40B4-BE49-F238E27FC236}">
                <a16:creationId xmlns:a16="http://schemas.microsoft.com/office/drawing/2014/main" id="{73E06EE5-978B-2DFC-9F38-E472CD1815E1}"/>
              </a:ext>
            </a:extLst>
          </p:cNvPr>
          <p:cNvSpPr>
            <a:spLocks noGrp="1"/>
          </p:cNvSpPr>
          <p:nvPr>
            <p:ph type="dt" sz="half" idx="10"/>
          </p:nvPr>
        </p:nvSpPr>
        <p:spPr/>
        <p:txBody>
          <a:bodyPr/>
          <a:lstStyle/>
          <a:p>
            <a:fld id="{F2D1F692-253B-4BE0-BF84-5EBCC1E96E6F}" type="datetimeFigureOut">
              <a:rPr lang="it-IT" smtClean="0"/>
              <a:t>08/03/2024</a:t>
            </a:fld>
            <a:endParaRPr lang="it-IT"/>
          </a:p>
        </p:txBody>
      </p:sp>
      <p:sp>
        <p:nvSpPr>
          <p:cNvPr id="5" name="Segnaposto piè di pagina 4">
            <a:extLst>
              <a:ext uri="{FF2B5EF4-FFF2-40B4-BE49-F238E27FC236}">
                <a16:creationId xmlns:a16="http://schemas.microsoft.com/office/drawing/2014/main" id="{FD662AD9-E40B-E5E1-45F9-CFB84F2CE513}"/>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7F58B08-9DBC-D1BF-F5F3-1BBF79FE8EFE}"/>
              </a:ext>
            </a:extLst>
          </p:cNvPr>
          <p:cNvSpPr>
            <a:spLocks noGrp="1"/>
          </p:cNvSpPr>
          <p:nvPr>
            <p:ph type="sldNum" sz="quarter" idx="12"/>
          </p:nvPr>
        </p:nvSpPr>
        <p:spPr/>
        <p:txBody>
          <a:bodyPr/>
          <a:lstStyle/>
          <a:p>
            <a:fld id="{8BBCA15B-AE57-4ACB-9BEB-7629E6D4B9E5}" type="slidenum">
              <a:rPr lang="it-IT" smtClean="0"/>
              <a:t>‹N›</a:t>
            </a:fld>
            <a:endParaRPr lang="it-IT"/>
          </a:p>
        </p:txBody>
      </p:sp>
    </p:spTree>
    <p:extLst>
      <p:ext uri="{BB962C8B-B14F-4D97-AF65-F5344CB8AC3E}">
        <p14:creationId xmlns:p14="http://schemas.microsoft.com/office/powerpoint/2010/main" val="28531955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479D923-82B4-AFB6-9A69-A6DD218CC135}"/>
              </a:ext>
            </a:extLst>
          </p:cNvPr>
          <p:cNvSpPr>
            <a:spLocks noGrp="1"/>
          </p:cNvSpPr>
          <p:nvPr>
            <p:ph type="title"/>
          </p:nvPr>
        </p:nvSpPr>
        <p:spPr/>
        <p:txBody>
          <a:bodyPr/>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FE4F29F3-5AFA-F3B6-F1EE-289092CAF6F7}"/>
              </a:ext>
            </a:extLst>
          </p:cNvPr>
          <p:cNvSpPr>
            <a:spLocks noGrp="1"/>
          </p:cNvSpPr>
          <p:nvPr>
            <p:ph type="body" orient="vert" idx="1"/>
          </p:nvPr>
        </p:nvSpPr>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22131395-733A-5BCF-8337-B73663CDA5AD}"/>
              </a:ext>
            </a:extLst>
          </p:cNvPr>
          <p:cNvSpPr>
            <a:spLocks noGrp="1"/>
          </p:cNvSpPr>
          <p:nvPr>
            <p:ph type="dt" sz="half" idx="10"/>
          </p:nvPr>
        </p:nvSpPr>
        <p:spPr/>
        <p:txBody>
          <a:bodyPr/>
          <a:lstStyle/>
          <a:p>
            <a:fld id="{F2D1F692-253B-4BE0-BF84-5EBCC1E96E6F}" type="datetimeFigureOut">
              <a:rPr lang="it-IT" smtClean="0"/>
              <a:t>08/03/2024</a:t>
            </a:fld>
            <a:endParaRPr lang="it-IT"/>
          </a:p>
        </p:txBody>
      </p:sp>
      <p:sp>
        <p:nvSpPr>
          <p:cNvPr id="5" name="Segnaposto piè di pagina 4">
            <a:extLst>
              <a:ext uri="{FF2B5EF4-FFF2-40B4-BE49-F238E27FC236}">
                <a16:creationId xmlns:a16="http://schemas.microsoft.com/office/drawing/2014/main" id="{0A95E29E-AA0F-DA7C-6488-B9B0F61FB9B6}"/>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C7F1F27D-931C-15A3-FF94-03FEF402E735}"/>
              </a:ext>
            </a:extLst>
          </p:cNvPr>
          <p:cNvSpPr>
            <a:spLocks noGrp="1"/>
          </p:cNvSpPr>
          <p:nvPr>
            <p:ph type="sldNum" sz="quarter" idx="12"/>
          </p:nvPr>
        </p:nvSpPr>
        <p:spPr/>
        <p:txBody>
          <a:bodyPr/>
          <a:lstStyle/>
          <a:p>
            <a:fld id="{8BBCA15B-AE57-4ACB-9BEB-7629E6D4B9E5}" type="slidenum">
              <a:rPr lang="it-IT" smtClean="0"/>
              <a:t>‹N›</a:t>
            </a:fld>
            <a:endParaRPr lang="it-IT"/>
          </a:p>
        </p:txBody>
      </p:sp>
    </p:spTree>
    <p:extLst>
      <p:ext uri="{BB962C8B-B14F-4D97-AF65-F5344CB8AC3E}">
        <p14:creationId xmlns:p14="http://schemas.microsoft.com/office/powerpoint/2010/main" val="1262068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a:extLst>
              <a:ext uri="{FF2B5EF4-FFF2-40B4-BE49-F238E27FC236}">
                <a16:creationId xmlns:a16="http://schemas.microsoft.com/office/drawing/2014/main" id="{6BD0233E-B251-7DD5-F90C-6F857A9CD08D}"/>
              </a:ext>
            </a:extLst>
          </p:cNvPr>
          <p:cNvSpPr>
            <a:spLocks noGrp="1"/>
          </p:cNvSpPr>
          <p:nvPr>
            <p:ph type="title" orient="vert"/>
          </p:nvPr>
        </p:nvSpPr>
        <p:spPr>
          <a:xfrm>
            <a:off x="8724900" y="365125"/>
            <a:ext cx="2628900" cy="5811838"/>
          </a:xfrm>
        </p:spPr>
        <p:txBody>
          <a:bodyPr vert="eaVert"/>
          <a:lstStyle/>
          <a:p>
            <a:r>
              <a:rPr lang="it-IT"/>
              <a:t>Fare clic per modificare lo stile del titolo dello schema</a:t>
            </a:r>
          </a:p>
        </p:txBody>
      </p:sp>
      <p:sp>
        <p:nvSpPr>
          <p:cNvPr id="3" name="Segnaposto testo verticale 2">
            <a:extLst>
              <a:ext uri="{FF2B5EF4-FFF2-40B4-BE49-F238E27FC236}">
                <a16:creationId xmlns:a16="http://schemas.microsoft.com/office/drawing/2014/main" id="{7725FF6E-216C-4E38-A236-6317828D385E}"/>
              </a:ext>
            </a:extLst>
          </p:cNvPr>
          <p:cNvSpPr>
            <a:spLocks noGrp="1"/>
          </p:cNvSpPr>
          <p:nvPr>
            <p:ph type="body" orient="vert" idx="1"/>
          </p:nvPr>
        </p:nvSpPr>
        <p:spPr>
          <a:xfrm>
            <a:off x="838200" y="365125"/>
            <a:ext cx="7734300" cy="5811838"/>
          </a:xfrm>
        </p:spPr>
        <p:txBody>
          <a:bodyPr vert="eaVert"/>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D2C04E9C-8A9F-5305-9088-E4EEE5EE2095}"/>
              </a:ext>
            </a:extLst>
          </p:cNvPr>
          <p:cNvSpPr>
            <a:spLocks noGrp="1"/>
          </p:cNvSpPr>
          <p:nvPr>
            <p:ph type="dt" sz="half" idx="10"/>
          </p:nvPr>
        </p:nvSpPr>
        <p:spPr/>
        <p:txBody>
          <a:bodyPr/>
          <a:lstStyle/>
          <a:p>
            <a:fld id="{F2D1F692-253B-4BE0-BF84-5EBCC1E96E6F}" type="datetimeFigureOut">
              <a:rPr lang="it-IT" smtClean="0"/>
              <a:t>08/03/2024</a:t>
            </a:fld>
            <a:endParaRPr lang="it-IT"/>
          </a:p>
        </p:txBody>
      </p:sp>
      <p:sp>
        <p:nvSpPr>
          <p:cNvPr id="5" name="Segnaposto piè di pagina 4">
            <a:extLst>
              <a:ext uri="{FF2B5EF4-FFF2-40B4-BE49-F238E27FC236}">
                <a16:creationId xmlns:a16="http://schemas.microsoft.com/office/drawing/2014/main" id="{DF46E0B0-8327-71EC-EF5F-B5D1E4A66A42}"/>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F37386FA-1CEB-791A-7506-8FFCF8F83E4C}"/>
              </a:ext>
            </a:extLst>
          </p:cNvPr>
          <p:cNvSpPr>
            <a:spLocks noGrp="1"/>
          </p:cNvSpPr>
          <p:nvPr>
            <p:ph type="sldNum" sz="quarter" idx="12"/>
          </p:nvPr>
        </p:nvSpPr>
        <p:spPr/>
        <p:txBody>
          <a:bodyPr/>
          <a:lstStyle/>
          <a:p>
            <a:fld id="{8BBCA15B-AE57-4ACB-9BEB-7629E6D4B9E5}" type="slidenum">
              <a:rPr lang="it-IT" smtClean="0"/>
              <a:t>‹N›</a:t>
            </a:fld>
            <a:endParaRPr lang="it-IT"/>
          </a:p>
        </p:txBody>
      </p:sp>
    </p:spTree>
    <p:extLst>
      <p:ext uri="{BB962C8B-B14F-4D97-AF65-F5344CB8AC3E}">
        <p14:creationId xmlns:p14="http://schemas.microsoft.com/office/powerpoint/2010/main" val="23832772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F1ECCA2-6589-02DA-CDEA-B6DCA3056726}"/>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2B9C0E6D-CD66-829F-AA1B-4C3046A41B41}"/>
              </a:ext>
            </a:extLst>
          </p:cNvPr>
          <p:cNvSpPr>
            <a:spLocks noGrp="1"/>
          </p:cNvSpPr>
          <p:nvPr>
            <p:ph idx="1"/>
          </p:nvPr>
        </p:nvSpPr>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EC905F73-4033-9AB6-D231-9D83995D9871}"/>
              </a:ext>
            </a:extLst>
          </p:cNvPr>
          <p:cNvSpPr>
            <a:spLocks noGrp="1"/>
          </p:cNvSpPr>
          <p:nvPr>
            <p:ph type="dt" sz="half" idx="10"/>
          </p:nvPr>
        </p:nvSpPr>
        <p:spPr/>
        <p:txBody>
          <a:bodyPr/>
          <a:lstStyle/>
          <a:p>
            <a:fld id="{F2D1F692-253B-4BE0-BF84-5EBCC1E96E6F}" type="datetimeFigureOut">
              <a:rPr lang="it-IT" smtClean="0"/>
              <a:t>08/03/2024</a:t>
            </a:fld>
            <a:endParaRPr lang="it-IT"/>
          </a:p>
        </p:txBody>
      </p:sp>
      <p:sp>
        <p:nvSpPr>
          <p:cNvPr id="5" name="Segnaposto piè di pagina 4">
            <a:extLst>
              <a:ext uri="{FF2B5EF4-FFF2-40B4-BE49-F238E27FC236}">
                <a16:creationId xmlns:a16="http://schemas.microsoft.com/office/drawing/2014/main" id="{98AA0188-7D8E-CC51-65D8-E1353CAB8B47}"/>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EE12A83-97CA-B585-E617-768620758F0C}"/>
              </a:ext>
            </a:extLst>
          </p:cNvPr>
          <p:cNvSpPr>
            <a:spLocks noGrp="1"/>
          </p:cNvSpPr>
          <p:nvPr>
            <p:ph type="sldNum" sz="quarter" idx="12"/>
          </p:nvPr>
        </p:nvSpPr>
        <p:spPr/>
        <p:txBody>
          <a:bodyPr/>
          <a:lstStyle/>
          <a:p>
            <a:fld id="{8BBCA15B-AE57-4ACB-9BEB-7629E6D4B9E5}" type="slidenum">
              <a:rPr lang="it-IT" smtClean="0"/>
              <a:t>‹N›</a:t>
            </a:fld>
            <a:endParaRPr lang="it-IT"/>
          </a:p>
        </p:txBody>
      </p:sp>
    </p:spTree>
    <p:extLst>
      <p:ext uri="{BB962C8B-B14F-4D97-AF65-F5344CB8AC3E}">
        <p14:creationId xmlns:p14="http://schemas.microsoft.com/office/powerpoint/2010/main" val="27841669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51CD75B-1C0A-2E3E-160B-717E592A55DC}"/>
              </a:ext>
            </a:extLst>
          </p:cNvPr>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 dello schema</a:t>
            </a:r>
          </a:p>
        </p:txBody>
      </p:sp>
      <p:sp>
        <p:nvSpPr>
          <p:cNvPr id="3" name="Segnaposto testo 2">
            <a:extLst>
              <a:ext uri="{FF2B5EF4-FFF2-40B4-BE49-F238E27FC236}">
                <a16:creationId xmlns:a16="http://schemas.microsoft.com/office/drawing/2014/main" id="{F43F29E8-3557-BDCF-A99C-A1EA9111875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gli stili del testo dello schema</a:t>
            </a:r>
          </a:p>
        </p:txBody>
      </p:sp>
      <p:sp>
        <p:nvSpPr>
          <p:cNvPr id="4" name="Segnaposto data 3">
            <a:extLst>
              <a:ext uri="{FF2B5EF4-FFF2-40B4-BE49-F238E27FC236}">
                <a16:creationId xmlns:a16="http://schemas.microsoft.com/office/drawing/2014/main" id="{AA11D845-F64B-EC0F-7C09-39159C94E4A4}"/>
              </a:ext>
            </a:extLst>
          </p:cNvPr>
          <p:cNvSpPr>
            <a:spLocks noGrp="1"/>
          </p:cNvSpPr>
          <p:nvPr>
            <p:ph type="dt" sz="half" idx="10"/>
          </p:nvPr>
        </p:nvSpPr>
        <p:spPr/>
        <p:txBody>
          <a:bodyPr/>
          <a:lstStyle/>
          <a:p>
            <a:fld id="{F2D1F692-253B-4BE0-BF84-5EBCC1E96E6F}" type="datetimeFigureOut">
              <a:rPr lang="it-IT" smtClean="0"/>
              <a:t>08/03/2024</a:t>
            </a:fld>
            <a:endParaRPr lang="it-IT"/>
          </a:p>
        </p:txBody>
      </p:sp>
      <p:sp>
        <p:nvSpPr>
          <p:cNvPr id="5" name="Segnaposto piè di pagina 4">
            <a:extLst>
              <a:ext uri="{FF2B5EF4-FFF2-40B4-BE49-F238E27FC236}">
                <a16:creationId xmlns:a16="http://schemas.microsoft.com/office/drawing/2014/main" id="{CFCFD3BD-BEBB-85EB-88E2-6B30E1482299}"/>
              </a:ext>
            </a:extLst>
          </p:cNvPr>
          <p:cNvSpPr>
            <a:spLocks noGrp="1"/>
          </p:cNvSpPr>
          <p:nvPr>
            <p:ph type="ftr" sz="quarter" idx="11"/>
          </p:nvPr>
        </p:nvSpPr>
        <p:spPr/>
        <p:txBody>
          <a:bodyPr/>
          <a:lstStyle/>
          <a:p>
            <a:endParaRPr lang="it-IT"/>
          </a:p>
        </p:txBody>
      </p:sp>
      <p:sp>
        <p:nvSpPr>
          <p:cNvPr id="6" name="Segnaposto numero diapositiva 5">
            <a:extLst>
              <a:ext uri="{FF2B5EF4-FFF2-40B4-BE49-F238E27FC236}">
                <a16:creationId xmlns:a16="http://schemas.microsoft.com/office/drawing/2014/main" id="{9BDB9DF3-065D-2599-5606-459633F384CD}"/>
              </a:ext>
            </a:extLst>
          </p:cNvPr>
          <p:cNvSpPr>
            <a:spLocks noGrp="1"/>
          </p:cNvSpPr>
          <p:nvPr>
            <p:ph type="sldNum" sz="quarter" idx="12"/>
          </p:nvPr>
        </p:nvSpPr>
        <p:spPr/>
        <p:txBody>
          <a:bodyPr/>
          <a:lstStyle/>
          <a:p>
            <a:fld id="{8BBCA15B-AE57-4ACB-9BEB-7629E6D4B9E5}" type="slidenum">
              <a:rPr lang="it-IT" smtClean="0"/>
              <a:t>‹N›</a:t>
            </a:fld>
            <a:endParaRPr lang="it-IT"/>
          </a:p>
        </p:txBody>
      </p:sp>
    </p:spTree>
    <p:extLst>
      <p:ext uri="{BB962C8B-B14F-4D97-AF65-F5344CB8AC3E}">
        <p14:creationId xmlns:p14="http://schemas.microsoft.com/office/powerpoint/2010/main" val="285129462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A8C92AE-9E86-E62E-DE10-32E2C176F81F}"/>
              </a:ext>
            </a:extLst>
          </p:cNvPr>
          <p:cNvSpPr>
            <a:spLocks noGrp="1"/>
          </p:cNvSpPr>
          <p:nvPr>
            <p:ph type="title"/>
          </p:nvPr>
        </p:nvSpPr>
        <p:spPr/>
        <p:txBody>
          <a:body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3C6CE197-E3F7-B0A5-49F0-13E50BDF2031}"/>
              </a:ext>
            </a:extLst>
          </p:cNvPr>
          <p:cNvSpPr>
            <a:spLocks noGrp="1"/>
          </p:cNvSpPr>
          <p:nvPr>
            <p:ph sz="half" idx="1"/>
          </p:nvPr>
        </p:nvSpPr>
        <p:spPr>
          <a:xfrm>
            <a:off x="838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a:extLst>
              <a:ext uri="{FF2B5EF4-FFF2-40B4-BE49-F238E27FC236}">
                <a16:creationId xmlns:a16="http://schemas.microsoft.com/office/drawing/2014/main" id="{D0EE4D7E-54B0-CAC4-0AAC-E9890F7AB98A}"/>
              </a:ext>
            </a:extLst>
          </p:cNvPr>
          <p:cNvSpPr>
            <a:spLocks noGrp="1"/>
          </p:cNvSpPr>
          <p:nvPr>
            <p:ph sz="half" idx="2"/>
          </p:nvPr>
        </p:nvSpPr>
        <p:spPr>
          <a:xfrm>
            <a:off x="6172200" y="1825625"/>
            <a:ext cx="5181600" cy="435133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a:extLst>
              <a:ext uri="{FF2B5EF4-FFF2-40B4-BE49-F238E27FC236}">
                <a16:creationId xmlns:a16="http://schemas.microsoft.com/office/drawing/2014/main" id="{43058301-F82B-DE8E-9368-0296EE6F3794}"/>
              </a:ext>
            </a:extLst>
          </p:cNvPr>
          <p:cNvSpPr>
            <a:spLocks noGrp="1"/>
          </p:cNvSpPr>
          <p:nvPr>
            <p:ph type="dt" sz="half" idx="10"/>
          </p:nvPr>
        </p:nvSpPr>
        <p:spPr/>
        <p:txBody>
          <a:bodyPr/>
          <a:lstStyle/>
          <a:p>
            <a:fld id="{F2D1F692-253B-4BE0-BF84-5EBCC1E96E6F}" type="datetimeFigureOut">
              <a:rPr lang="it-IT" smtClean="0"/>
              <a:t>08/03/2024</a:t>
            </a:fld>
            <a:endParaRPr lang="it-IT"/>
          </a:p>
        </p:txBody>
      </p:sp>
      <p:sp>
        <p:nvSpPr>
          <p:cNvPr id="6" name="Segnaposto piè di pagina 5">
            <a:extLst>
              <a:ext uri="{FF2B5EF4-FFF2-40B4-BE49-F238E27FC236}">
                <a16:creationId xmlns:a16="http://schemas.microsoft.com/office/drawing/2014/main" id="{D83EDD50-64E0-41FB-8D8F-B153F90709AC}"/>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2E113883-82C8-A353-E1A3-37F06DA29C31}"/>
              </a:ext>
            </a:extLst>
          </p:cNvPr>
          <p:cNvSpPr>
            <a:spLocks noGrp="1"/>
          </p:cNvSpPr>
          <p:nvPr>
            <p:ph type="sldNum" sz="quarter" idx="12"/>
          </p:nvPr>
        </p:nvSpPr>
        <p:spPr/>
        <p:txBody>
          <a:bodyPr/>
          <a:lstStyle/>
          <a:p>
            <a:fld id="{8BBCA15B-AE57-4ACB-9BEB-7629E6D4B9E5}" type="slidenum">
              <a:rPr lang="it-IT" smtClean="0"/>
              <a:t>‹N›</a:t>
            </a:fld>
            <a:endParaRPr lang="it-IT"/>
          </a:p>
        </p:txBody>
      </p:sp>
    </p:spTree>
    <p:extLst>
      <p:ext uri="{BB962C8B-B14F-4D97-AF65-F5344CB8AC3E}">
        <p14:creationId xmlns:p14="http://schemas.microsoft.com/office/powerpoint/2010/main" val="933993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25FE87F-1AA9-E4BA-A3FC-E882B932B094}"/>
              </a:ext>
            </a:extLst>
          </p:cNvPr>
          <p:cNvSpPr>
            <a:spLocks noGrp="1"/>
          </p:cNvSpPr>
          <p:nvPr>
            <p:ph type="title"/>
          </p:nvPr>
        </p:nvSpPr>
        <p:spPr>
          <a:xfrm>
            <a:off x="839788" y="365125"/>
            <a:ext cx="10515600" cy="1325563"/>
          </a:xfrm>
        </p:spPr>
        <p:txBody>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AA47E2E0-F8A6-C059-8272-9011246C3E7B}"/>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4" name="Segnaposto contenuto 3">
            <a:extLst>
              <a:ext uri="{FF2B5EF4-FFF2-40B4-BE49-F238E27FC236}">
                <a16:creationId xmlns:a16="http://schemas.microsoft.com/office/drawing/2014/main" id="{E698A98F-834A-39F6-7C04-5C2C3EDAFF68}"/>
              </a:ext>
            </a:extLst>
          </p:cNvPr>
          <p:cNvSpPr>
            <a:spLocks noGrp="1"/>
          </p:cNvSpPr>
          <p:nvPr>
            <p:ph sz="half" idx="2"/>
          </p:nvPr>
        </p:nvSpPr>
        <p:spPr>
          <a:xfrm>
            <a:off x="839788" y="2505075"/>
            <a:ext cx="5157787"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a:extLst>
              <a:ext uri="{FF2B5EF4-FFF2-40B4-BE49-F238E27FC236}">
                <a16:creationId xmlns:a16="http://schemas.microsoft.com/office/drawing/2014/main" id="{AC77173A-3D9C-249D-8E53-B3FB1A7CC76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gli stili del testo dello schema</a:t>
            </a:r>
          </a:p>
        </p:txBody>
      </p:sp>
      <p:sp>
        <p:nvSpPr>
          <p:cNvPr id="6" name="Segnaposto contenuto 5">
            <a:extLst>
              <a:ext uri="{FF2B5EF4-FFF2-40B4-BE49-F238E27FC236}">
                <a16:creationId xmlns:a16="http://schemas.microsoft.com/office/drawing/2014/main" id="{AD3D42E1-724C-1E5F-5C05-2CF99F6E7890}"/>
              </a:ext>
            </a:extLst>
          </p:cNvPr>
          <p:cNvSpPr>
            <a:spLocks noGrp="1"/>
          </p:cNvSpPr>
          <p:nvPr>
            <p:ph sz="quarter" idx="4"/>
          </p:nvPr>
        </p:nvSpPr>
        <p:spPr>
          <a:xfrm>
            <a:off x="6172200" y="2505075"/>
            <a:ext cx="5183188" cy="3684588"/>
          </a:xfrm>
        </p:spPr>
        <p:txBody>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a:extLst>
              <a:ext uri="{FF2B5EF4-FFF2-40B4-BE49-F238E27FC236}">
                <a16:creationId xmlns:a16="http://schemas.microsoft.com/office/drawing/2014/main" id="{0CD80BC0-0BD0-02D2-47A8-9865215D7642}"/>
              </a:ext>
            </a:extLst>
          </p:cNvPr>
          <p:cNvSpPr>
            <a:spLocks noGrp="1"/>
          </p:cNvSpPr>
          <p:nvPr>
            <p:ph type="dt" sz="half" idx="10"/>
          </p:nvPr>
        </p:nvSpPr>
        <p:spPr/>
        <p:txBody>
          <a:bodyPr/>
          <a:lstStyle/>
          <a:p>
            <a:fld id="{F2D1F692-253B-4BE0-BF84-5EBCC1E96E6F}" type="datetimeFigureOut">
              <a:rPr lang="it-IT" smtClean="0"/>
              <a:t>08/03/2024</a:t>
            </a:fld>
            <a:endParaRPr lang="it-IT"/>
          </a:p>
        </p:txBody>
      </p:sp>
      <p:sp>
        <p:nvSpPr>
          <p:cNvPr id="8" name="Segnaposto piè di pagina 7">
            <a:extLst>
              <a:ext uri="{FF2B5EF4-FFF2-40B4-BE49-F238E27FC236}">
                <a16:creationId xmlns:a16="http://schemas.microsoft.com/office/drawing/2014/main" id="{42521AAE-2F56-E8C9-BAA7-B4B1648AB8E5}"/>
              </a:ext>
            </a:extLst>
          </p:cNvPr>
          <p:cNvSpPr>
            <a:spLocks noGrp="1"/>
          </p:cNvSpPr>
          <p:nvPr>
            <p:ph type="ftr" sz="quarter" idx="11"/>
          </p:nvPr>
        </p:nvSpPr>
        <p:spPr/>
        <p:txBody>
          <a:bodyPr/>
          <a:lstStyle/>
          <a:p>
            <a:endParaRPr lang="it-IT"/>
          </a:p>
        </p:txBody>
      </p:sp>
      <p:sp>
        <p:nvSpPr>
          <p:cNvPr id="9" name="Segnaposto numero diapositiva 8">
            <a:extLst>
              <a:ext uri="{FF2B5EF4-FFF2-40B4-BE49-F238E27FC236}">
                <a16:creationId xmlns:a16="http://schemas.microsoft.com/office/drawing/2014/main" id="{B3D3AF77-EDB1-8099-5011-B7AEE509FEFD}"/>
              </a:ext>
            </a:extLst>
          </p:cNvPr>
          <p:cNvSpPr>
            <a:spLocks noGrp="1"/>
          </p:cNvSpPr>
          <p:nvPr>
            <p:ph type="sldNum" sz="quarter" idx="12"/>
          </p:nvPr>
        </p:nvSpPr>
        <p:spPr/>
        <p:txBody>
          <a:bodyPr/>
          <a:lstStyle/>
          <a:p>
            <a:fld id="{8BBCA15B-AE57-4ACB-9BEB-7629E6D4B9E5}" type="slidenum">
              <a:rPr lang="it-IT" smtClean="0"/>
              <a:t>‹N›</a:t>
            </a:fld>
            <a:endParaRPr lang="it-IT"/>
          </a:p>
        </p:txBody>
      </p:sp>
    </p:spTree>
    <p:extLst>
      <p:ext uri="{BB962C8B-B14F-4D97-AF65-F5344CB8AC3E}">
        <p14:creationId xmlns:p14="http://schemas.microsoft.com/office/powerpoint/2010/main" val="574278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8A3BEDC5-A4BA-8C80-C8EF-D347F979E221}"/>
              </a:ext>
            </a:extLst>
          </p:cNvPr>
          <p:cNvSpPr>
            <a:spLocks noGrp="1"/>
          </p:cNvSpPr>
          <p:nvPr>
            <p:ph type="title"/>
          </p:nvPr>
        </p:nvSpPr>
        <p:spPr/>
        <p:txBody>
          <a:bodyPr/>
          <a:lstStyle/>
          <a:p>
            <a:r>
              <a:rPr lang="it-IT"/>
              <a:t>Fare clic per modificare lo stile del titolo dello schema</a:t>
            </a:r>
          </a:p>
        </p:txBody>
      </p:sp>
      <p:sp>
        <p:nvSpPr>
          <p:cNvPr id="3" name="Segnaposto data 2">
            <a:extLst>
              <a:ext uri="{FF2B5EF4-FFF2-40B4-BE49-F238E27FC236}">
                <a16:creationId xmlns:a16="http://schemas.microsoft.com/office/drawing/2014/main" id="{CD8973DA-8DE9-D497-4397-349D8A273CA4}"/>
              </a:ext>
            </a:extLst>
          </p:cNvPr>
          <p:cNvSpPr>
            <a:spLocks noGrp="1"/>
          </p:cNvSpPr>
          <p:nvPr>
            <p:ph type="dt" sz="half" idx="10"/>
          </p:nvPr>
        </p:nvSpPr>
        <p:spPr/>
        <p:txBody>
          <a:bodyPr/>
          <a:lstStyle/>
          <a:p>
            <a:fld id="{F2D1F692-253B-4BE0-BF84-5EBCC1E96E6F}" type="datetimeFigureOut">
              <a:rPr lang="it-IT" smtClean="0"/>
              <a:t>08/03/2024</a:t>
            </a:fld>
            <a:endParaRPr lang="it-IT"/>
          </a:p>
        </p:txBody>
      </p:sp>
      <p:sp>
        <p:nvSpPr>
          <p:cNvPr id="4" name="Segnaposto piè di pagina 3">
            <a:extLst>
              <a:ext uri="{FF2B5EF4-FFF2-40B4-BE49-F238E27FC236}">
                <a16:creationId xmlns:a16="http://schemas.microsoft.com/office/drawing/2014/main" id="{7D59182E-1AE7-18DB-1FD2-001EDC96A9E8}"/>
              </a:ext>
            </a:extLst>
          </p:cNvPr>
          <p:cNvSpPr>
            <a:spLocks noGrp="1"/>
          </p:cNvSpPr>
          <p:nvPr>
            <p:ph type="ftr" sz="quarter" idx="11"/>
          </p:nvPr>
        </p:nvSpPr>
        <p:spPr/>
        <p:txBody>
          <a:bodyPr/>
          <a:lstStyle/>
          <a:p>
            <a:endParaRPr lang="it-IT"/>
          </a:p>
        </p:txBody>
      </p:sp>
      <p:sp>
        <p:nvSpPr>
          <p:cNvPr id="5" name="Segnaposto numero diapositiva 4">
            <a:extLst>
              <a:ext uri="{FF2B5EF4-FFF2-40B4-BE49-F238E27FC236}">
                <a16:creationId xmlns:a16="http://schemas.microsoft.com/office/drawing/2014/main" id="{CE19E4E1-2A08-B848-2439-7E3D923B867A}"/>
              </a:ext>
            </a:extLst>
          </p:cNvPr>
          <p:cNvSpPr>
            <a:spLocks noGrp="1"/>
          </p:cNvSpPr>
          <p:nvPr>
            <p:ph type="sldNum" sz="quarter" idx="12"/>
          </p:nvPr>
        </p:nvSpPr>
        <p:spPr/>
        <p:txBody>
          <a:bodyPr/>
          <a:lstStyle/>
          <a:p>
            <a:fld id="{8BBCA15B-AE57-4ACB-9BEB-7629E6D4B9E5}" type="slidenum">
              <a:rPr lang="it-IT" smtClean="0"/>
              <a:t>‹N›</a:t>
            </a:fld>
            <a:endParaRPr lang="it-IT"/>
          </a:p>
        </p:txBody>
      </p:sp>
    </p:spTree>
    <p:extLst>
      <p:ext uri="{BB962C8B-B14F-4D97-AF65-F5344CB8AC3E}">
        <p14:creationId xmlns:p14="http://schemas.microsoft.com/office/powerpoint/2010/main" val="2132549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a:extLst>
              <a:ext uri="{FF2B5EF4-FFF2-40B4-BE49-F238E27FC236}">
                <a16:creationId xmlns:a16="http://schemas.microsoft.com/office/drawing/2014/main" id="{4599DB70-51BE-C319-C898-1A2536E2F955}"/>
              </a:ext>
            </a:extLst>
          </p:cNvPr>
          <p:cNvSpPr>
            <a:spLocks noGrp="1"/>
          </p:cNvSpPr>
          <p:nvPr>
            <p:ph type="dt" sz="half" idx="10"/>
          </p:nvPr>
        </p:nvSpPr>
        <p:spPr/>
        <p:txBody>
          <a:bodyPr/>
          <a:lstStyle/>
          <a:p>
            <a:fld id="{F2D1F692-253B-4BE0-BF84-5EBCC1E96E6F}" type="datetimeFigureOut">
              <a:rPr lang="it-IT" smtClean="0"/>
              <a:t>08/03/2024</a:t>
            </a:fld>
            <a:endParaRPr lang="it-IT"/>
          </a:p>
        </p:txBody>
      </p:sp>
      <p:sp>
        <p:nvSpPr>
          <p:cNvPr id="3" name="Segnaposto piè di pagina 2">
            <a:extLst>
              <a:ext uri="{FF2B5EF4-FFF2-40B4-BE49-F238E27FC236}">
                <a16:creationId xmlns:a16="http://schemas.microsoft.com/office/drawing/2014/main" id="{0018D2F2-720D-A7A0-EF61-29199C16B8A3}"/>
              </a:ext>
            </a:extLst>
          </p:cNvPr>
          <p:cNvSpPr>
            <a:spLocks noGrp="1"/>
          </p:cNvSpPr>
          <p:nvPr>
            <p:ph type="ftr" sz="quarter" idx="11"/>
          </p:nvPr>
        </p:nvSpPr>
        <p:spPr/>
        <p:txBody>
          <a:bodyPr/>
          <a:lstStyle/>
          <a:p>
            <a:endParaRPr lang="it-IT"/>
          </a:p>
        </p:txBody>
      </p:sp>
      <p:sp>
        <p:nvSpPr>
          <p:cNvPr id="4" name="Segnaposto numero diapositiva 3">
            <a:extLst>
              <a:ext uri="{FF2B5EF4-FFF2-40B4-BE49-F238E27FC236}">
                <a16:creationId xmlns:a16="http://schemas.microsoft.com/office/drawing/2014/main" id="{CD842F47-D2E7-9973-B83D-DAE31940373F}"/>
              </a:ext>
            </a:extLst>
          </p:cNvPr>
          <p:cNvSpPr>
            <a:spLocks noGrp="1"/>
          </p:cNvSpPr>
          <p:nvPr>
            <p:ph type="sldNum" sz="quarter" idx="12"/>
          </p:nvPr>
        </p:nvSpPr>
        <p:spPr/>
        <p:txBody>
          <a:bodyPr/>
          <a:lstStyle/>
          <a:p>
            <a:fld id="{8BBCA15B-AE57-4ACB-9BEB-7629E6D4B9E5}" type="slidenum">
              <a:rPr lang="it-IT" smtClean="0"/>
              <a:t>‹N›</a:t>
            </a:fld>
            <a:endParaRPr lang="it-IT"/>
          </a:p>
        </p:txBody>
      </p:sp>
    </p:spTree>
    <p:extLst>
      <p:ext uri="{BB962C8B-B14F-4D97-AF65-F5344CB8AC3E}">
        <p14:creationId xmlns:p14="http://schemas.microsoft.com/office/powerpoint/2010/main" val="27502228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40E11C8-BC61-663A-4314-17F12F00A8CC}"/>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contenuto 2">
            <a:extLst>
              <a:ext uri="{FF2B5EF4-FFF2-40B4-BE49-F238E27FC236}">
                <a16:creationId xmlns:a16="http://schemas.microsoft.com/office/drawing/2014/main" id="{1A6333C6-FA2B-47E9-28A0-DD7E38E0C1B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a:extLst>
              <a:ext uri="{FF2B5EF4-FFF2-40B4-BE49-F238E27FC236}">
                <a16:creationId xmlns:a16="http://schemas.microsoft.com/office/drawing/2014/main" id="{E7F596BB-D338-3C6B-B12E-209E312C0CB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D9484BD7-2F97-5245-4B0D-50B7C3F15F48}"/>
              </a:ext>
            </a:extLst>
          </p:cNvPr>
          <p:cNvSpPr>
            <a:spLocks noGrp="1"/>
          </p:cNvSpPr>
          <p:nvPr>
            <p:ph type="dt" sz="half" idx="10"/>
          </p:nvPr>
        </p:nvSpPr>
        <p:spPr/>
        <p:txBody>
          <a:bodyPr/>
          <a:lstStyle/>
          <a:p>
            <a:fld id="{F2D1F692-253B-4BE0-BF84-5EBCC1E96E6F}" type="datetimeFigureOut">
              <a:rPr lang="it-IT" smtClean="0"/>
              <a:t>08/03/2024</a:t>
            </a:fld>
            <a:endParaRPr lang="it-IT"/>
          </a:p>
        </p:txBody>
      </p:sp>
      <p:sp>
        <p:nvSpPr>
          <p:cNvPr id="6" name="Segnaposto piè di pagina 5">
            <a:extLst>
              <a:ext uri="{FF2B5EF4-FFF2-40B4-BE49-F238E27FC236}">
                <a16:creationId xmlns:a16="http://schemas.microsoft.com/office/drawing/2014/main" id="{D2C56A8D-778D-174A-7909-6BF4B2A3C414}"/>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B425324A-36EA-23BB-837B-5057B0EA7B4D}"/>
              </a:ext>
            </a:extLst>
          </p:cNvPr>
          <p:cNvSpPr>
            <a:spLocks noGrp="1"/>
          </p:cNvSpPr>
          <p:nvPr>
            <p:ph type="sldNum" sz="quarter" idx="12"/>
          </p:nvPr>
        </p:nvSpPr>
        <p:spPr/>
        <p:txBody>
          <a:bodyPr/>
          <a:lstStyle/>
          <a:p>
            <a:fld id="{8BBCA15B-AE57-4ACB-9BEB-7629E6D4B9E5}" type="slidenum">
              <a:rPr lang="it-IT" smtClean="0"/>
              <a:t>‹N›</a:t>
            </a:fld>
            <a:endParaRPr lang="it-IT"/>
          </a:p>
        </p:txBody>
      </p:sp>
    </p:spTree>
    <p:extLst>
      <p:ext uri="{BB962C8B-B14F-4D97-AF65-F5344CB8AC3E}">
        <p14:creationId xmlns:p14="http://schemas.microsoft.com/office/powerpoint/2010/main" val="126160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F8310E1-84C6-C917-5885-905AB8A911C4}"/>
              </a:ext>
            </a:extLst>
          </p:cNvPr>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 dello schema</a:t>
            </a:r>
          </a:p>
        </p:txBody>
      </p:sp>
      <p:sp>
        <p:nvSpPr>
          <p:cNvPr id="3" name="Segnaposto immagine 2">
            <a:extLst>
              <a:ext uri="{FF2B5EF4-FFF2-40B4-BE49-F238E27FC236}">
                <a16:creationId xmlns:a16="http://schemas.microsoft.com/office/drawing/2014/main" id="{580EC373-A6D9-7516-CEEA-24F63EEDA6E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a:extLst>
              <a:ext uri="{FF2B5EF4-FFF2-40B4-BE49-F238E27FC236}">
                <a16:creationId xmlns:a16="http://schemas.microsoft.com/office/drawing/2014/main" id="{67B0902D-53A7-14EB-9D50-C6F18E45775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gli stili del testo dello schema</a:t>
            </a:r>
          </a:p>
        </p:txBody>
      </p:sp>
      <p:sp>
        <p:nvSpPr>
          <p:cNvPr id="5" name="Segnaposto data 4">
            <a:extLst>
              <a:ext uri="{FF2B5EF4-FFF2-40B4-BE49-F238E27FC236}">
                <a16:creationId xmlns:a16="http://schemas.microsoft.com/office/drawing/2014/main" id="{BC426E22-6840-F42A-AC56-86642F3DCDB6}"/>
              </a:ext>
            </a:extLst>
          </p:cNvPr>
          <p:cNvSpPr>
            <a:spLocks noGrp="1"/>
          </p:cNvSpPr>
          <p:nvPr>
            <p:ph type="dt" sz="half" idx="10"/>
          </p:nvPr>
        </p:nvSpPr>
        <p:spPr/>
        <p:txBody>
          <a:bodyPr/>
          <a:lstStyle/>
          <a:p>
            <a:fld id="{F2D1F692-253B-4BE0-BF84-5EBCC1E96E6F}" type="datetimeFigureOut">
              <a:rPr lang="it-IT" smtClean="0"/>
              <a:t>08/03/2024</a:t>
            </a:fld>
            <a:endParaRPr lang="it-IT"/>
          </a:p>
        </p:txBody>
      </p:sp>
      <p:sp>
        <p:nvSpPr>
          <p:cNvPr id="6" name="Segnaposto piè di pagina 5">
            <a:extLst>
              <a:ext uri="{FF2B5EF4-FFF2-40B4-BE49-F238E27FC236}">
                <a16:creationId xmlns:a16="http://schemas.microsoft.com/office/drawing/2014/main" id="{9045D63A-8FB2-D5B7-F412-987D053731BE}"/>
              </a:ext>
            </a:extLst>
          </p:cNvPr>
          <p:cNvSpPr>
            <a:spLocks noGrp="1"/>
          </p:cNvSpPr>
          <p:nvPr>
            <p:ph type="ftr" sz="quarter" idx="11"/>
          </p:nvPr>
        </p:nvSpPr>
        <p:spPr/>
        <p:txBody>
          <a:bodyPr/>
          <a:lstStyle/>
          <a:p>
            <a:endParaRPr lang="it-IT"/>
          </a:p>
        </p:txBody>
      </p:sp>
      <p:sp>
        <p:nvSpPr>
          <p:cNvPr id="7" name="Segnaposto numero diapositiva 6">
            <a:extLst>
              <a:ext uri="{FF2B5EF4-FFF2-40B4-BE49-F238E27FC236}">
                <a16:creationId xmlns:a16="http://schemas.microsoft.com/office/drawing/2014/main" id="{850F42EE-FAE8-AFA5-79C1-9D67151C9E40}"/>
              </a:ext>
            </a:extLst>
          </p:cNvPr>
          <p:cNvSpPr>
            <a:spLocks noGrp="1"/>
          </p:cNvSpPr>
          <p:nvPr>
            <p:ph type="sldNum" sz="quarter" idx="12"/>
          </p:nvPr>
        </p:nvSpPr>
        <p:spPr/>
        <p:txBody>
          <a:bodyPr/>
          <a:lstStyle/>
          <a:p>
            <a:fld id="{8BBCA15B-AE57-4ACB-9BEB-7629E6D4B9E5}" type="slidenum">
              <a:rPr lang="it-IT" smtClean="0"/>
              <a:t>‹N›</a:t>
            </a:fld>
            <a:endParaRPr lang="it-IT"/>
          </a:p>
        </p:txBody>
      </p:sp>
    </p:spTree>
    <p:extLst>
      <p:ext uri="{BB962C8B-B14F-4D97-AF65-F5344CB8AC3E}">
        <p14:creationId xmlns:p14="http://schemas.microsoft.com/office/powerpoint/2010/main" val="18306895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a:extLst>
              <a:ext uri="{FF2B5EF4-FFF2-40B4-BE49-F238E27FC236}">
                <a16:creationId xmlns:a16="http://schemas.microsoft.com/office/drawing/2014/main" id="{ADBAE8E7-DF99-C1FB-9881-B7444407475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 dello schema</a:t>
            </a:r>
          </a:p>
        </p:txBody>
      </p:sp>
      <p:sp>
        <p:nvSpPr>
          <p:cNvPr id="3" name="Segnaposto testo 2">
            <a:extLst>
              <a:ext uri="{FF2B5EF4-FFF2-40B4-BE49-F238E27FC236}">
                <a16:creationId xmlns:a16="http://schemas.microsoft.com/office/drawing/2014/main" id="{9CF03C92-0AD3-46BB-5CE2-E7F70000B52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gli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a:extLst>
              <a:ext uri="{FF2B5EF4-FFF2-40B4-BE49-F238E27FC236}">
                <a16:creationId xmlns:a16="http://schemas.microsoft.com/office/drawing/2014/main" id="{5B2A5228-41DD-50F6-1EF6-B2079FDD28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D1F692-253B-4BE0-BF84-5EBCC1E96E6F}" type="datetimeFigureOut">
              <a:rPr lang="it-IT" smtClean="0"/>
              <a:t>08/03/2024</a:t>
            </a:fld>
            <a:endParaRPr lang="it-IT"/>
          </a:p>
        </p:txBody>
      </p:sp>
      <p:sp>
        <p:nvSpPr>
          <p:cNvPr id="5" name="Segnaposto piè di pagina 4">
            <a:extLst>
              <a:ext uri="{FF2B5EF4-FFF2-40B4-BE49-F238E27FC236}">
                <a16:creationId xmlns:a16="http://schemas.microsoft.com/office/drawing/2014/main" id="{4A3F3C26-E69B-2679-8886-92CD74371BD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a:extLst>
              <a:ext uri="{FF2B5EF4-FFF2-40B4-BE49-F238E27FC236}">
                <a16:creationId xmlns:a16="http://schemas.microsoft.com/office/drawing/2014/main" id="{B14A8827-122E-50D6-0930-DD209C2FD7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BBCA15B-AE57-4ACB-9BEB-7629E6D4B9E5}" type="slidenum">
              <a:rPr lang="it-IT" smtClean="0"/>
              <a:t>‹N›</a:t>
            </a:fld>
            <a:endParaRPr lang="it-IT"/>
          </a:p>
        </p:txBody>
      </p:sp>
    </p:spTree>
    <p:extLst>
      <p:ext uri="{BB962C8B-B14F-4D97-AF65-F5344CB8AC3E}">
        <p14:creationId xmlns:p14="http://schemas.microsoft.com/office/powerpoint/2010/main" val="7446400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187F117-D5C0-5754-F7D4-ADF965837AF1}"/>
              </a:ext>
            </a:extLst>
          </p:cNvPr>
          <p:cNvSpPr>
            <a:spLocks noGrp="1"/>
          </p:cNvSpPr>
          <p:nvPr>
            <p:ph type="ctrTitle"/>
          </p:nvPr>
        </p:nvSpPr>
        <p:spPr>
          <a:xfrm>
            <a:off x="1524000" y="1122362"/>
            <a:ext cx="9144000" cy="1742135"/>
          </a:xfrm>
        </p:spPr>
        <p:txBody>
          <a:bodyPr>
            <a:normAutofit/>
          </a:bodyPr>
          <a:lstStyle/>
          <a:p>
            <a:r>
              <a:rPr lang="it-IT" sz="4000" dirty="0"/>
              <a:t>Didattica della storia</a:t>
            </a:r>
          </a:p>
        </p:txBody>
      </p:sp>
      <p:sp>
        <p:nvSpPr>
          <p:cNvPr id="3" name="Sottotitolo 2">
            <a:extLst>
              <a:ext uri="{FF2B5EF4-FFF2-40B4-BE49-F238E27FC236}">
                <a16:creationId xmlns:a16="http://schemas.microsoft.com/office/drawing/2014/main" id="{482C5835-FD54-670D-185B-3BCE23795F59}"/>
              </a:ext>
            </a:extLst>
          </p:cNvPr>
          <p:cNvSpPr>
            <a:spLocks noGrp="1"/>
          </p:cNvSpPr>
          <p:nvPr>
            <p:ph type="subTitle" idx="1"/>
          </p:nvPr>
        </p:nvSpPr>
        <p:spPr/>
        <p:txBody>
          <a:bodyPr/>
          <a:lstStyle/>
          <a:p>
            <a:r>
              <a:rPr lang="it-IT" dirty="0"/>
              <a:t>Prof. Stefano Santoro</a:t>
            </a:r>
          </a:p>
        </p:txBody>
      </p:sp>
    </p:spTree>
    <p:extLst>
      <p:ext uri="{BB962C8B-B14F-4D97-AF65-F5344CB8AC3E}">
        <p14:creationId xmlns:p14="http://schemas.microsoft.com/office/powerpoint/2010/main" val="23274634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3181767-8CCB-2067-1438-C39657A6E529}"/>
              </a:ext>
            </a:extLst>
          </p:cNvPr>
          <p:cNvSpPr>
            <a:spLocks noGrp="1"/>
          </p:cNvSpPr>
          <p:nvPr>
            <p:ph idx="1"/>
          </p:nvPr>
        </p:nvSpPr>
        <p:spPr>
          <a:xfrm>
            <a:off x="838200" y="763398"/>
            <a:ext cx="10515600" cy="5413565"/>
          </a:xfrm>
        </p:spPr>
        <p:txBody>
          <a:bodyPr/>
          <a:lstStyle/>
          <a:p>
            <a:r>
              <a:rPr lang="it-IT" dirty="0"/>
              <a:t>Ma in realtà tutta la produzione storica, anche quella relativa alla storia antica, è influenzata dal presente, perché lo storico vive nel tempo presente</a:t>
            </a:r>
          </a:p>
          <a:p>
            <a:r>
              <a:rPr lang="it-IT" dirty="0"/>
              <a:t>La storia come disciplina è quindi in continuo divenire</a:t>
            </a:r>
          </a:p>
          <a:p>
            <a:r>
              <a:rPr lang="it-IT" dirty="0"/>
              <a:t>Problema: la scienza storica è paragonabile alle scienze sperimentali?</a:t>
            </a:r>
          </a:p>
          <a:p>
            <a:r>
              <a:rPr lang="it-IT" dirty="0"/>
              <a:t>Lo storico Marc Bloch sosteneva di sì, per cui lo storico può formulare ipotesi e verificarle</a:t>
            </a:r>
          </a:p>
          <a:p>
            <a:r>
              <a:rPr lang="it-IT" dirty="0"/>
              <a:t>La differenza è che gli eventi storici non sono «ripetibili» e quindi questa è una differenza rispetto al metodo sperimentale</a:t>
            </a:r>
          </a:p>
          <a:p>
            <a:r>
              <a:rPr lang="it-IT" dirty="0"/>
              <a:t>Lo storico può però usare le proprie fonti utilizzando l’analisi critica, operando con onestà intellettuale, cioè senza pregiudizi e in modo accurato</a:t>
            </a:r>
          </a:p>
        </p:txBody>
      </p:sp>
    </p:spTree>
    <p:extLst>
      <p:ext uri="{BB962C8B-B14F-4D97-AF65-F5344CB8AC3E}">
        <p14:creationId xmlns:p14="http://schemas.microsoft.com/office/powerpoint/2010/main" val="292435043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A886564-C996-D851-8DE8-A9E028F37242}"/>
              </a:ext>
            </a:extLst>
          </p:cNvPr>
          <p:cNvSpPr>
            <a:spLocks noGrp="1"/>
          </p:cNvSpPr>
          <p:nvPr>
            <p:ph idx="1"/>
          </p:nvPr>
        </p:nvSpPr>
        <p:spPr>
          <a:xfrm>
            <a:off x="838200" y="906011"/>
            <a:ext cx="10515600" cy="5270952"/>
          </a:xfrm>
        </p:spPr>
        <p:txBody>
          <a:bodyPr/>
          <a:lstStyle/>
          <a:p>
            <a:r>
              <a:rPr lang="it-IT" dirty="0"/>
              <a:t>La storia è però evidentemente diversa dalle scienze esatte perché esistono interpretazioni divergenti degli stessi fatti storici</a:t>
            </a:r>
          </a:p>
          <a:p>
            <a:r>
              <a:rPr lang="it-IT" dirty="0"/>
              <a:t>Quindi nuovamente: la storia può essere in parte oggettiva o è del tutto soggettiva?</a:t>
            </a:r>
          </a:p>
          <a:p>
            <a:r>
              <a:rPr lang="it-IT" dirty="0"/>
              <a:t>Su questo, opinioni discordanti nel tempo: la storiografia tedesca ottocentesca (Leopold von Ranke), sosteneva il fatto che lo studio della storia si esauriva nei fatti e che la loro interpretazione dovesse essere esclusa</a:t>
            </a:r>
          </a:p>
          <a:p>
            <a:r>
              <a:rPr lang="it-IT" dirty="0"/>
              <a:t>Nel corso del Novecento questa idea è stata rovesciata, sostenendo invece che l’analisi dei fatti non può essere disgiunta dal metodo adottato dallo storico e dai suoi schemi interpretativi</a:t>
            </a:r>
          </a:p>
        </p:txBody>
      </p:sp>
    </p:spTree>
    <p:extLst>
      <p:ext uri="{BB962C8B-B14F-4D97-AF65-F5344CB8AC3E}">
        <p14:creationId xmlns:p14="http://schemas.microsoft.com/office/powerpoint/2010/main" val="13188331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76B882C-B56A-2AEF-2F85-CB19CB6A04AB}"/>
              </a:ext>
            </a:extLst>
          </p:cNvPr>
          <p:cNvSpPr>
            <a:spLocks noGrp="1"/>
          </p:cNvSpPr>
          <p:nvPr>
            <p:ph idx="1"/>
          </p:nvPr>
        </p:nvSpPr>
        <p:spPr>
          <a:xfrm>
            <a:off x="838200" y="704675"/>
            <a:ext cx="10515600" cy="5472288"/>
          </a:xfrm>
        </p:spPr>
        <p:txBody>
          <a:bodyPr/>
          <a:lstStyle/>
          <a:p>
            <a:r>
              <a:rPr lang="it-IT" dirty="0"/>
              <a:t>Gli stessi eventi storici esisterebbero soltanto nel momento in cui lo storico decide di considerarli e analizzarli</a:t>
            </a:r>
          </a:p>
          <a:p>
            <a:r>
              <a:rPr lang="it-IT" dirty="0"/>
              <a:t>In effetti, con la storia sociale o la storia di genere sono stati presi in considerazione soggetti storici prima trascurati, che da un punto di vista storico prima «non esistevano»</a:t>
            </a:r>
          </a:p>
          <a:p>
            <a:r>
              <a:rPr lang="it-IT" dirty="0"/>
              <a:t>Nuovamente, quindi, lo storico è libero di interpretare le fonti, ma deve farlo in modo onesto e trasparente, distinguendo la narrazione dei fatti dalla loro interpretazione</a:t>
            </a:r>
          </a:p>
          <a:p>
            <a:r>
              <a:rPr lang="it-IT" dirty="0"/>
              <a:t>È evidente che soprattutto la storia contemporanea rende difficile tenere separati i due piani</a:t>
            </a:r>
          </a:p>
          <a:p>
            <a:pPr marL="0" indent="0">
              <a:buNone/>
            </a:pPr>
            <a:endParaRPr lang="it-IT" dirty="0"/>
          </a:p>
          <a:p>
            <a:endParaRPr lang="it-IT" dirty="0"/>
          </a:p>
          <a:p>
            <a:pPr marL="0" indent="0">
              <a:buNone/>
            </a:pPr>
            <a:endParaRPr lang="it-IT" dirty="0"/>
          </a:p>
        </p:txBody>
      </p:sp>
    </p:spTree>
    <p:extLst>
      <p:ext uri="{BB962C8B-B14F-4D97-AF65-F5344CB8AC3E}">
        <p14:creationId xmlns:p14="http://schemas.microsoft.com/office/powerpoint/2010/main" val="4053229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FB2F701-DF2E-F6B7-2771-4D82118CA43C}"/>
              </a:ext>
            </a:extLst>
          </p:cNvPr>
          <p:cNvSpPr>
            <a:spLocks noGrp="1"/>
          </p:cNvSpPr>
          <p:nvPr>
            <p:ph idx="1"/>
          </p:nvPr>
        </p:nvSpPr>
        <p:spPr>
          <a:xfrm>
            <a:off x="838200" y="822121"/>
            <a:ext cx="10515600" cy="5354842"/>
          </a:xfrm>
        </p:spPr>
        <p:txBody>
          <a:bodyPr>
            <a:normAutofit fontScale="92500" lnSpcReduction="10000"/>
          </a:bodyPr>
          <a:lstStyle/>
          <a:p>
            <a:r>
              <a:rPr lang="it-IT" dirty="0"/>
              <a:t>Una delle principali finalità della storia è di mantenere viva la memoria, per dare un senso all’evoluzione della civiltà umana nel corso del tempo</a:t>
            </a:r>
          </a:p>
          <a:p>
            <a:r>
              <a:rPr lang="it-IT" dirty="0"/>
              <a:t>Conoscere il passato è una condizione indispensabile per formare cittadini consapevoli</a:t>
            </a:r>
          </a:p>
          <a:p>
            <a:r>
              <a:rPr lang="it-IT" dirty="0"/>
              <a:t>Lo studio della storia è quindi un presupposto per la formazione civica e per la formazione morale</a:t>
            </a:r>
          </a:p>
          <a:p>
            <a:r>
              <a:rPr lang="it-IT" dirty="0"/>
              <a:t>Proprio il carattere di educazione al pensiero critico e alla </a:t>
            </a:r>
            <a:r>
              <a:rPr lang="it-IT" dirty="0" err="1"/>
              <a:t>problematizzazione</a:t>
            </a:r>
            <a:r>
              <a:rPr lang="it-IT" dirty="0"/>
              <a:t> è alla base dell’educazione alla cittadinanza consapevole</a:t>
            </a:r>
          </a:p>
          <a:p>
            <a:r>
              <a:rPr lang="it-IT" dirty="0"/>
              <a:t>La storia novecentesca poi si è progressivamente aperta a tutte le dimensioni dell’agire umano: dalla storia sociale, a quella culturale, economica, ecc., per cui gli eventi per essere compresi devono essere collocati in un preciso contesto determinato da tutte queste diverse dimensioni</a:t>
            </a:r>
          </a:p>
        </p:txBody>
      </p:sp>
    </p:spTree>
    <p:extLst>
      <p:ext uri="{BB962C8B-B14F-4D97-AF65-F5344CB8AC3E}">
        <p14:creationId xmlns:p14="http://schemas.microsoft.com/office/powerpoint/2010/main" val="12612450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F5428961-C7C6-50F9-958E-385DA6EC3AF6}"/>
              </a:ext>
            </a:extLst>
          </p:cNvPr>
          <p:cNvSpPr>
            <a:spLocks noGrp="1"/>
          </p:cNvSpPr>
          <p:nvPr>
            <p:ph idx="1"/>
          </p:nvPr>
        </p:nvSpPr>
        <p:spPr>
          <a:xfrm>
            <a:off x="838200" y="822121"/>
            <a:ext cx="10515600" cy="5354842"/>
          </a:xfrm>
        </p:spPr>
        <p:txBody>
          <a:bodyPr/>
          <a:lstStyle/>
          <a:p>
            <a:r>
              <a:rPr lang="it-IT" dirty="0"/>
              <a:t>L’educazione alla complessità è anche educazione alla tolleranza</a:t>
            </a:r>
          </a:p>
          <a:p>
            <a:r>
              <a:rPr lang="it-IT" dirty="0"/>
              <a:t>Nelle scuole però in genere non vengono affrontati i testi prodotti da storici: a volte si citano storici dell’antichità, come Erodoto, Tucidide o Tito Livio, ma raramente vengono nominati storici delle epoche successive o dell’epoca contemporanea</a:t>
            </a:r>
          </a:p>
          <a:p>
            <a:r>
              <a:rPr lang="it-IT" dirty="0"/>
              <a:t>Questo produce come risultato una scarsa attitudine a leggere saggistica storica dopo la fine della frequenza scolastica</a:t>
            </a:r>
          </a:p>
          <a:p>
            <a:pPr marL="0" indent="0">
              <a:buNone/>
            </a:pPr>
            <a:endParaRPr lang="it-IT" dirty="0"/>
          </a:p>
        </p:txBody>
      </p:sp>
    </p:spTree>
    <p:extLst>
      <p:ext uri="{BB962C8B-B14F-4D97-AF65-F5344CB8AC3E}">
        <p14:creationId xmlns:p14="http://schemas.microsoft.com/office/powerpoint/2010/main" val="13141668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70EEEAD-FB2B-8FD7-DBED-1EF1DAD5A916}"/>
              </a:ext>
            </a:extLst>
          </p:cNvPr>
          <p:cNvSpPr>
            <a:spLocks noGrp="1"/>
          </p:cNvSpPr>
          <p:nvPr>
            <p:ph type="title"/>
          </p:nvPr>
        </p:nvSpPr>
        <p:spPr>
          <a:xfrm>
            <a:off x="838200" y="365126"/>
            <a:ext cx="10515600" cy="926780"/>
          </a:xfrm>
        </p:spPr>
        <p:txBody>
          <a:bodyPr>
            <a:normAutofit/>
          </a:bodyPr>
          <a:lstStyle/>
          <a:p>
            <a:r>
              <a:rPr lang="it-IT" sz="3600" dirty="0"/>
              <a:t>La storia della storiografia</a:t>
            </a:r>
          </a:p>
        </p:txBody>
      </p:sp>
      <p:sp>
        <p:nvSpPr>
          <p:cNvPr id="3" name="Segnaposto contenuto 2">
            <a:extLst>
              <a:ext uri="{FF2B5EF4-FFF2-40B4-BE49-F238E27FC236}">
                <a16:creationId xmlns:a16="http://schemas.microsoft.com/office/drawing/2014/main" id="{C69D1668-C8AC-4A42-1273-A0C59A06C734}"/>
              </a:ext>
            </a:extLst>
          </p:cNvPr>
          <p:cNvSpPr>
            <a:spLocks noGrp="1"/>
          </p:cNvSpPr>
          <p:nvPr>
            <p:ph idx="1"/>
          </p:nvPr>
        </p:nvSpPr>
        <p:spPr/>
        <p:txBody>
          <a:bodyPr>
            <a:normAutofit lnSpcReduction="10000"/>
          </a:bodyPr>
          <a:lstStyle/>
          <a:p>
            <a:r>
              <a:rPr lang="it-IT" dirty="0"/>
              <a:t>La nascita della disciplina storica è collocabile nell’antica Grecia con la narrazione delle guerre persiane da parte di Erodoto (V sec. a.C.), dove, nonostante l’uso della dimensione mitologica, si punta a spiegare cause ed effetti degli eventi, con definiti riferimenti spazio-temporali</a:t>
            </a:r>
          </a:p>
          <a:p>
            <a:r>
              <a:rPr lang="it-IT" dirty="0"/>
              <a:t>Tucidide (V sec. a.C.), narra le vicende della guerra del Peloponneso, utilizzando in modo critico fonti soprattutto orali. Il racconto storico si concentra in particolare su personaggi e eventi considerati come fondamentali per comprendere i meccanismi della storia</a:t>
            </a:r>
          </a:p>
          <a:p>
            <a:r>
              <a:rPr lang="it-IT" dirty="0"/>
              <a:t>Polibio (III-II sec. a.C.), nelle sue Storie, si concentra sulla Roma repubblicana, da lui celebrata</a:t>
            </a:r>
          </a:p>
          <a:p>
            <a:endParaRPr lang="it-IT" dirty="0"/>
          </a:p>
        </p:txBody>
      </p:sp>
    </p:spTree>
    <p:extLst>
      <p:ext uri="{BB962C8B-B14F-4D97-AF65-F5344CB8AC3E}">
        <p14:creationId xmlns:p14="http://schemas.microsoft.com/office/powerpoint/2010/main" val="25985967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8EC76CD-E952-C81F-3F21-2362497ECBF4}"/>
              </a:ext>
            </a:extLst>
          </p:cNvPr>
          <p:cNvSpPr>
            <a:spLocks noGrp="1"/>
          </p:cNvSpPr>
          <p:nvPr>
            <p:ph idx="1"/>
          </p:nvPr>
        </p:nvSpPr>
        <p:spPr>
          <a:xfrm>
            <a:off x="838200" y="696286"/>
            <a:ext cx="10515600" cy="5480677"/>
          </a:xfrm>
        </p:spPr>
        <p:txBody>
          <a:bodyPr/>
          <a:lstStyle/>
          <a:p>
            <a:r>
              <a:rPr lang="it-IT" dirty="0"/>
              <a:t>Durante l’ellenismo, in particolare presso le biblioteche di Alessandria d’Egitto e di Pergamo, nasceva e si sviluppava la filologia: analisi critica delle fonti scritte per distinguere la lezione originaria da successive aggiunte e interpolazioni</a:t>
            </a:r>
          </a:p>
          <a:p>
            <a:r>
              <a:rPr lang="it-IT" dirty="0"/>
              <a:t>Gli storici latini (I sec. a.C. – I sec. d.C.), come Sallustio, Cesare, Tito Livio e Cornelio Tacito, hanno proseguito la metodologia impostata dagli storici greci, piegando però in generale l’interpretazione storica a fini politici</a:t>
            </a:r>
          </a:p>
          <a:p>
            <a:r>
              <a:rPr lang="it-IT" dirty="0"/>
              <a:t>Il cristianesimo mutò sensibilmente il senso della disciplina storica. Alla luce dell’interpretazione finalistica dell’esistenza, per cui scopo dell’umanità intera è la salvezza eterna, con una netta dicotomia tra la perfezione celeste e la corruzione terrestre, la storia è spiegata con un criterio teleologico, cioè appunto finalistico</a:t>
            </a:r>
          </a:p>
        </p:txBody>
      </p:sp>
    </p:spTree>
    <p:extLst>
      <p:ext uri="{BB962C8B-B14F-4D97-AF65-F5344CB8AC3E}">
        <p14:creationId xmlns:p14="http://schemas.microsoft.com/office/powerpoint/2010/main" val="413969316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95B191B-573F-0C8A-11BF-0F04EB00930B}"/>
              </a:ext>
            </a:extLst>
          </p:cNvPr>
          <p:cNvSpPr>
            <a:spLocks noGrp="1"/>
          </p:cNvSpPr>
          <p:nvPr>
            <p:ph idx="1"/>
          </p:nvPr>
        </p:nvSpPr>
        <p:spPr>
          <a:xfrm>
            <a:off x="838200" y="855678"/>
            <a:ext cx="10515600" cy="5321286"/>
          </a:xfrm>
        </p:spPr>
        <p:txBody>
          <a:bodyPr>
            <a:normAutofit lnSpcReduction="10000"/>
          </a:bodyPr>
          <a:lstStyle/>
          <a:p>
            <a:r>
              <a:rPr lang="it-IT" dirty="0"/>
              <a:t>Per i grandi esponenti del pensiero classico cristiano, come Eusebio di Cesarea (III-IV sec.), san Girolamo (IV-V sec.) e sant’Agostino (IV-V sec.), autore de </a:t>
            </a:r>
            <a:r>
              <a:rPr lang="it-IT" i="1" dirty="0"/>
              <a:t>La città di Dio</a:t>
            </a:r>
            <a:r>
              <a:rPr lang="it-IT" dirty="0"/>
              <a:t>, il divenire storico si articolava in grandi ere storiche, articolate intorno alla venuta di Cristo e alla salvezza</a:t>
            </a:r>
          </a:p>
          <a:p>
            <a:r>
              <a:rPr lang="it-IT" dirty="0"/>
              <a:t>Nel contesto cristiano classico e medievale, la storia è subordinata e funzionale alla teologia</a:t>
            </a:r>
          </a:p>
          <a:p>
            <a:r>
              <a:rPr lang="it-IT" dirty="0"/>
              <a:t>Nell’alto Medioevo la storiografia tornò a modelli di tipo preclassico, cioè si abbandonò la pretesa di dare un’interpretazione globale e razionale agli eventi, limitandosi a riportarli in ordine cronologico in modo annalistico e cronachistico</a:t>
            </a:r>
          </a:p>
          <a:p>
            <a:r>
              <a:rPr lang="it-IT" dirty="0"/>
              <a:t>In ogni caso, resta ancora fondamentale il contributo dato ad esempio da Paolo Diacono (VIII sec.), autore della </a:t>
            </a:r>
            <a:r>
              <a:rPr lang="it-IT" i="1" dirty="0"/>
              <a:t>Historia </a:t>
            </a:r>
            <a:r>
              <a:rPr lang="it-IT" i="1" dirty="0" err="1"/>
              <a:t>Langobardorum</a:t>
            </a:r>
            <a:r>
              <a:rPr lang="it-IT" dirty="0"/>
              <a:t>, che tuttavia non ha un’impostazione oggettiva ma celebrativa</a:t>
            </a:r>
          </a:p>
          <a:p>
            <a:endParaRPr lang="it-IT" dirty="0"/>
          </a:p>
        </p:txBody>
      </p:sp>
    </p:spTree>
    <p:extLst>
      <p:ext uri="{BB962C8B-B14F-4D97-AF65-F5344CB8AC3E}">
        <p14:creationId xmlns:p14="http://schemas.microsoft.com/office/powerpoint/2010/main" val="41814795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E6C37244-CC79-F96B-E3A2-A428D7D764DD}"/>
              </a:ext>
            </a:extLst>
          </p:cNvPr>
          <p:cNvSpPr>
            <a:spLocks noGrp="1"/>
          </p:cNvSpPr>
          <p:nvPr>
            <p:ph idx="1"/>
          </p:nvPr>
        </p:nvSpPr>
        <p:spPr>
          <a:xfrm>
            <a:off x="838200" y="771787"/>
            <a:ext cx="10515600" cy="5405176"/>
          </a:xfrm>
        </p:spPr>
        <p:txBody>
          <a:bodyPr/>
          <a:lstStyle/>
          <a:p>
            <a:r>
              <a:rPr lang="it-IT" dirty="0"/>
              <a:t>In epoca tardo medievale, la nuova fioritura delle città e dei traffici e lo sviluppo dell’età comunale, portarono alla nascita di una storiografia più ancorata ai dati della realtà, specialmente cittadina, che però ancora non si staccavano dall’impianto cronachistico: esempi ne sono le cronache cittadine di Dino Compagni (XIII-XIV sec.) e Giovanni Villani (XIII-XIV sec.)</a:t>
            </a:r>
          </a:p>
          <a:p>
            <a:r>
              <a:rPr lang="it-IT" dirty="0"/>
              <a:t>Nel contesto del progressivo sviluppo economico e demografico iniziato nel basso Medioevo, affonda le proprie radici una rinnovata storiografia rinascimentale</a:t>
            </a:r>
          </a:p>
          <a:p>
            <a:r>
              <a:rPr lang="it-IT" dirty="0"/>
              <a:t>Fra il XV e il XVI secolo, nel contesto umanistico-rinascimentale, si usa collocare la nascita della storiografia moderna, che si riallaccia soprattutto alla lezione della storiografia classica</a:t>
            </a:r>
          </a:p>
        </p:txBody>
      </p:sp>
    </p:spTree>
    <p:extLst>
      <p:ext uri="{BB962C8B-B14F-4D97-AF65-F5344CB8AC3E}">
        <p14:creationId xmlns:p14="http://schemas.microsoft.com/office/powerpoint/2010/main" val="395043940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9D9DDDA-A1FB-B16E-F887-2F7CC6CA70BC}"/>
              </a:ext>
            </a:extLst>
          </p:cNvPr>
          <p:cNvSpPr>
            <a:spLocks noGrp="1"/>
          </p:cNvSpPr>
          <p:nvPr>
            <p:ph idx="1"/>
          </p:nvPr>
        </p:nvSpPr>
        <p:spPr>
          <a:xfrm>
            <a:off x="838200" y="864066"/>
            <a:ext cx="10515600" cy="5312897"/>
          </a:xfrm>
        </p:spPr>
        <p:txBody>
          <a:bodyPr/>
          <a:lstStyle/>
          <a:p>
            <a:r>
              <a:rPr lang="it-IT" dirty="0"/>
              <a:t>Prima figura di riferimento della storiografia rinascimentale è Francesco Guicciardini (XV-XVI sec.), che si ispira agli storici classici e basa i suoi scritti storici sul supporto di fonti scritte: nella </a:t>
            </a:r>
            <a:r>
              <a:rPr lang="it-IT" i="1" dirty="0"/>
              <a:t>Storia d’Italia</a:t>
            </a:r>
            <a:r>
              <a:rPr lang="it-IT" dirty="0"/>
              <a:t> analizza le vicende italiane a lui contemporanee nel contesto più ampio di carattere europeo</a:t>
            </a:r>
          </a:p>
          <a:p>
            <a:r>
              <a:rPr lang="it-IT" dirty="0"/>
              <a:t>L’umanista Lorenzo Valla (XV sec.), attraverso l’analisi storica e filologica, prova che la </a:t>
            </a:r>
            <a:r>
              <a:rPr lang="it-IT" i="1" dirty="0"/>
              <a:t>Donazione di Costantino</a:t>
            </a:r>
            <a:r>
              <a:rPr lang="it-IT" dirty="0"/>
              <a:t>, attribuita all’imperatore Costantino (IV sec.), su cui si fondava la legittimazione giuridica del potere temporale della Chiesa, era un falso</a:t>
            </a:r>
          </a:p>
          <a:p>
            <a:r>
              <a:rPr lang="it-IT" dirty="0"/>
              <a:t>Con il Rinascimento, quindi, l’analisi filologica dei testi e la contestualizzazione degli eventi diventano elementi fondamentali della storiografia</a:t>
            </a:r>
          </a:p>
          <a:p>
            <a:pPr marL="0" indent="0">
              <a:buNone/>
            </a:pPr>
            <a:endParaRPr lang="it-IT" dirty="0"/>
          </a:p>
        </p:txBody>
      </p:sp>
    </p:spTree>
    <p:extLst>
      <p:ext uri="{BB962C8B-B14F-4D97-AF65-F5344CB8AC3E}">
        <p14:creationId xmlns:p14="http://schemas.microsoft.com/office/powerpoint/2010/main" val="633642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47C0A3A-3ECA-D562-86E3-579663BD92B8}"/>
              </a:ext>
            </a:extLst>
          </p:cNvPr>
          <p:cNvSpPr>
            <a:spLocks noGrp="1"/>
          </p:cNvSpPr>
          <p:nvPr>
            <p:ph type="title"/>
          </p:nvPr>
        </p:nvSpPr>
        <p:spPr>
          <a:xfrm>
            <a:off x="838200" y="365125"/>
            <a:ext cx="10515600" cy="784167"/>
          </a:xfrm>
        </p:spPr>
        <p:txBody>
          <a:bodyPr>
            <a:normAutofit/>
          </a:bodyPr>
          <a:lstStyle/>
          <a:p>
            <a:r>
              <a:rPr lang="it-IT" sz="3200" dirty="0" err="1"/>
              <a:t>Syllabus</a:t>
            </a:r>
            <a:r>
              <a:rPr lang="it-IT" sz="3200" dirty="0"/>
              <a:t> del corso</a:t>
            </a:r>
          </a:p>
        </p:txBody>
      </p:sp>
      <p:sp>
        <p:nvSpPr>
          <p:cNvPr id="3" name="Segnaposto contenuto 2">
            <a:extLst>
              <a:ext uri="{FF2B5EF4-FFF2-40B4-BE49-F238E27FC236}">
                <a16:creationId xmlns:a16="http://schemas.microsoft.com/office/drawing/2014/main" id="{EF424404-9E9A-D5DD-F094-4AA0950E941B}"/>
              </a:ext>
            </a:extLst>
          </p:cNvPr>
          <p:cNvSpPr>
            <a:spLocks noGrp="1"/>
          </p:cNvSpPr>
          <p:nvPr>
            <p:ph idx="1"/>
          </p:nvPr>
        </p:nvSpPr>
        <p:spPr>
          <a:xfrm>
            <a:off x="838200" y="1216404"/>
            <a:ext cx="10515600" cy="4960559"/>
          </a:xfrm>
        </p:spPr>
        <p:txBody>
          <a:bodyPr>
            <a:normAutofit fontScale="77500" lnSpcReduction="20000"/>
          </a:bodyPr>
          <a:lstStyle/>
          <a:p>
            <a:r>
              <a:rPr lang="it-IT" dirty="0"/>
              <a:t>40 ore, 8 cfu</a:t>
            </a:r>
          </a:p>
          <a:p>
            <a:r>
              <a:rPr lang="it-IT" u="sng" dirty="0"/>
              <a:t>Obiettivi formativi</a:t>
            </a:r>
          </a:p>
          <a:p>
            <a:r>
              <a:rPr lang="it-IT" dirty="0"/>
              <a:t>Conoscenza e capacità di comprensione: conoscere e comprendere i temi, i problemi e gli strumenti relativi all’insegnamento della storia e alle sue finalità.</a:t>
            </a:r>
          </a:p>
          <a:p>
            <a:r>
              <a:rPr lang="it-IT" dirty="0"/>
              <a:t>Conoscenza e capacità di comprensione applicate: saper applicare le conoscenze acquisite al fine di trasmettere i contenuti del proprio insegnamento storico in modo efficace e consapevole.</a:t>
            </a:r>
          </a:p>
          <a:p>
            <a:r>
              <a:rPr lang="it-IT" dirty="0"/>
              <a:t>Autonomia di giudizio: saper riflettere in modo autonomo e con metodo critico sulle differenti metodologie didattiche e sul loro utilizzo.</a:t>
            </a:r>
          </a:p>
          <a:p>
            <a:r>
              <a:rPr lang="it-IT" dirty="0"/>
              <a:t>Abilità comunicative: saper esporre in modo chiaro e articolato quanto appreso durante il corso e saper argomentare con padronanza di linguaggio le tematiche e le questioni relative alla trasmissione del sapere storico.</a:t>
            </a:r>
          </a:p>
          <a:p>
            <a:r>
              <a:rPr lang="it-IT" dirty="0"/>
              <a:t>Capacità di apprendere: aver acquisito autonomia nell’affrontare i contenuti del corso e essere in grado di applicare quanto appreso in un contesto di insegnamento.</a:t>
            </a:r>
          </a:p>
          <a:p>
            <a:r>
              <a:rPr lang="it-IT" u="sng" dirty="0"/>
              <a:t>Prerequisiti</a:t>
            </a:r>
          </a:p>
          <a:p>
            <a:r>
              <a:rPr lang="it-IT" dirty="0"/>
              <a:t>Nessuno</a:t>
            </a:r>
          </a:p>
          <a:p>
            <a:endParaRPr lang="it-IT" dirty="0"/>
          </a:p>
        </p:txBody>
      </p:sp>
    </p:spTree>
    <p:extLst>
      <p:ext uri="{BB962C8B-B14F-4D97-AF65-F5344CB8AC3E}">
        <p14:creationId xmlns:p14="http://schemas.microsoft.com/office/powerpoint/2010/main" val="1234095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2A61CCB-9ECF-72E5-CDB9-6083B59C760C}"/>
              </a:ext>
            </a:extLst>
          </p:cNvPr>
          <p:cNvSpPr>
            <a:spLocks noGrp="1"/>
          </p:cNvSpPr>
          <p:nvPr>
            <p:ph idx="1"/>
          </p:nvPr>
        </p:nvSpPr>
        <p:spPr>
          <a:xfrm>
            <a:off x="838200" y="721453"/>
            <a:ext cx="10515600" cy="5455510"/>
          </a:xfrm>
        </p:spPr>
        <p:txBody>
          <a:bodyPr>
            <a:normAutofit lnSpcReduction="10000"/>
          </a:bodyPr>
          <a:lstStyle/>
          <a:p>
            <a:r>
              <a:rPr lang="it-IT" dirty="0"/>
              <a:t>Ulteriori cambiamenti che influirono sul mutamento delle coordinate interpretative storiografiche: la Riforma protestante, le scoperte geografiche, il progressivo confronto fra monarchie nazionali</a:t>
            </a:r>
          </a:p>
          <a:p>
            <a:r>
              <a:rPr lang="it-IT" dirty="0"/>
              <a:t>Analogamente all’antichità classica, la storiografia sviluppa un rapporto sempre più stretto con la politica</a:t>
            </a:r>
          </a:p>
          <a:p>
            <a:r>
              <a:rPr lang="it-IT" dirty="0"/>
              <a:t>Niccolò Machiavelli (XV-XVI sec.) nei </a:t>
            </a:r>
            <a:r>
              <a:rPr lang="it-IT" i="1" dirty="0"/>
              <a:t>Discorsi sopra la prima deca di Tito Livio</a:t>
            </a:r>
            <a:r>
              <a:rPr lang="it-IT" dirty="0"/>
              <a:t> studia la situazione politica presente alla luce degli eventi della Roma antica, mentre ne </a:t>
            </a:r>
            <a:r>
              <a:rPr lang="it-IT" i="1" dirty="0"/>
              <a:t>Il principe</a:t>
            </a:r>
            <a:r>
              <a:rPr lang="it-IT" dirty="0"/>
              <a:t> svolge un’analisi di tipo decisamente politico</a:t>
            </a:r>
          </a:p>
          <a:p>
            <a:r>
              <a:rPr lang="it-IT" dirty="0"/>
              <a:t>Gli stessi comuni medievali e poi le signorie e le monarchie rinascimentali tendono a servirsi di storici di corte la cui opera storiografica era di conseguenza legata alla politica e anche alla propaganda</a:t>
            </a:r>
          </a:p>
          <a:p>
            <a:endParaRPr lang="it-IT" dirty="0"/>
          </a:p>
        </p:txBody>
      </p:sp>
    </p:spTree>
    <p:extLst>
      <p:ext uri="{BB962C8B-B14F-4D97-AF65-F5344CB8AC3E}">
        <p14:creationId xmlns:p14="http://schemas.microsoft.com/office/powerpoint/2010/main" val="272570517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517D6322-4CF7-F81F-535C-0051CAD9767A}"/>
              </a:ext>
            </a:extLst>
          </p:cNvPr>
          <p:cNvSpPr>
            <a:spLocks noGrp="1"/>
          </p:cNvSpPr>
          <p:nvPr>
            <p:ph idx="1"/>
          </p:nvPr>
        </p:nvSpPr>
        <p:spPr>
          <a:xfrm>
            <a:off x="838200" y="771787"/>
            <a:ext cx="10515600" cy="5405176"/>
          </a:xfrm>
        </p:spPr>
        <p:txBody>
          <a:bodyPr>
            <a:normAutofit lnSpcReduction="10000"/>
          </a:bodyPr>
          <a:lstStyle/>
          <a:p>
            <a:r>
              <a:rPr lang="it-IT" dirty="0"/>
              <a:t>Durante l’affermazione delle monarchie assolute, nel XVI e XVII secolo, la storiografia diviene spesso parte integrante del sistema e ne teorizza politicamente e storicamente la legittimità: è il caso di Jacques-</a:t>
            </a:r>
            <a:r>
              <a:rPr lang="it-IT" dirty="0" err="1"/>
              <a:t>Bénigne</a:t>
            </a:r>
            <a:r>
              <a:rPr lang="it-IT" dirty="0"/>
              <a:t> </a:t>
            </a:r>
            <a:r>
              <a:rPr lang="it-IT" dirty="0" err="1"/>
              <a:t>Bossuet</a:t>
            </a:r>
            <a:r>
              <a:rPr lang="it-IT" dirty="0"/>
              <a:t> durante il regno di Luigi XIV in Francia</a:t>
            </a:r>
          </a:p>
          <a:p>
            <a:r>
              <a:rPr lang="it-IT" dirty="0"/>
              <a:t>La storia è anche strumento di lotta e polemica politica, ad esempio nel caso del veneziano frate servita Paolo Sarpi (XVI-XVII sec.), che nella </a:t>
            </a:r>
            <a:r>
              <a:rPr lang="it-IT" i="1" dirty="0"/>
              <a:t>Istoria del concilio tridentino</a:t>
            </a:r>
            <a:r>
              <a:rPr lang="it-IT" dirty="0"/>
              <a:t> metteva sotto accusa la Santa Sede</a:t>
            </a:r>
          </a:p>
          <a:p>
            <a:r>
              <a:rPr lang="it-IT" dirty="0"/>
              <a:t>Nel XVII secolo nasce la disciplina della diplomatica, grazie all’opera dell’abate Jean Mabillon (XVII-XVIII sec.), che definisce metodologie e tecniche per verificare l’autenticità e stabilire la datazione delle pergamene</a:t>
            </a:r>
          </a:p>
          <a:p>
            <a:r>
              <a:rPr lang="it-IT" dirty="0"/>
              <a:t>Fra XVII e XVIII secolo si sviluppano altre specializzazioni relative alla storiografia</a:t>
            </a:r>
            <a:r>
              <a:rPr lang="it-IT"/>
              <a:t>: l’archivistica </a:t>
            </a:r>
            <a:r>
              <a:rPr lang="it-IT" dirty="0"/>
              <a:t>e la numismatica</a:t>
            </a:r>
          </a:p>
          <a:p>
            <a:pPr marL="0" indent="0">
              <a:buNone/>
            </a:pPr>
            <a:endParaRPr lang="it-IT" dirty="0"/>
          </a:p>
        </p:txBody>
      </p:sp>
    </p:spTree>
    <p:extLst>
      <p:ext uri="{BB962C8B-B14F-4D97-AF65-F5344CB8AC3E}">
        <p14:creationId xmlns:p14="http://schemas.microsoft.com/office/powerpoint/2010/main" val="273955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F5A7D99-82AB-3A30-79FD-284F9CCD8AC2}"/>
              </a:ext>
            </a:extLst>
          </p:cNvPr>
          <p:cNvSpPr>
            <a:spLocks noGrp="1"/>
          </p:cNvSpPr>
          <p:nvPr>
            <p:ph idx="1"/>
          </p:nvPr>
        </p:nvSpPr>
        <p:spPr>
          <a:xfrm>
            <a:off x="838200" y="755009"/>
            <a:ext cx="10515600" cy="5421954"/>
          </a:xfrm>
        </p:spPr>
        <p:txBody>
          <a:bodyPr>
            <a:normAutofit lnSpcReduction="10000"/>
          </a:bodyPr>
          <a:lstStyle/>
          <a:p>
            <a:r>
              <a:rPr lang="it-IT" dirty="0"/>
              <a:t>Nel corso del XVIII secolo, nel contesto illuministico, gli studi storici conobbero uno sviluppo basato sulla critica erudita delle fonti: Ludovico Antonio Muratori pubblicò una monumentale opera relativa a temi diversi sulla storia d’Italia in 25 volumi</a:t>
            </a:r>
          </a:p>
          <a:p>
            <a:r>
              <a:rPr lang="it-IT" dirty="0"/>
              <a:t>La mentalità laica e razionalistica illuminista permise un approccio alle questioni storiche sempre più libero rispetto al potere politico ed ecclesiastico</a:t>
            </a:r>
          </a:p>
          <a:p>
            <a:r>
              <a:rPr lang="it-IT" dirty="0"/>
              <a:t>Voltaire  analizza, nelle sue opere </a:t>
            </a:r>
            <a:r>
              <a:rPr lang="it-IT" i="1" dirty="0"/>
              <a:t>Il secolo di Luigi XIV</a:t>
            </a:r>
            <a:r>
              <a:rPr lang="it-IT" dirty="0"/>
              <a:t> e nel </a:t>
            </a:r>
            <a:r>
              <a:rPr lang="it-IT" i="1" dirty="0"/>
              <a:t>Saggio sui costumi e sullo spirito delle nazioni</a:t>
            </a:r>
            <a:r>
              <a:rPr lang="it-IT" dirty="0"/>
              <a:t>, la società, anche in modo comparativo fra occidente e oriente, con una mentalità laica e non presupponendo una superiorità occidentale sul resto del mondo</a:t>
            </a:r>
          </a:p>
          <a:p>
            <a:r>
              <a:rPr lang="it-IT" dirty="0"/>
              <a:t>La visione della storia di Voltaire è estremamente moderna: la storia deve occuparsi non solo dei fatti, ma anche dello spirito dei tempi, dei costumi dei popoli, degli aspetti economici, della società</a:t>
            </a:r>
          </a:p>
        </p:txBody>
      </p:sp>
    </p:spTree>
    <p:extLst>
      <p:ext uri="{BB962C8B-B14F-4D97-AF65-F5344CB8AC3E}">
        <p14:creationId xmlns:p14="http://schemas.microsoft.com/office/powerpoint/2010/main" val="16294326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26D406E4-50C7-FFFE-D806-328D365C16E8}"/>
              </a:ext>
            </a:extLst>
          </p:cNvPr>
          <p:cNvSpPr>
            <a:spLocks noGrp="1"/>
          </p:cNvSpPr>
          <p:nvPr>
            <p:ph idx="1"/>
          </p:nvPr>
        </p:nvSpPr>
        <p:spPr>
          <a:xfrm>
            <a:off x="838200" y="855677"/>
            <a:ext cx="10515600" cy="5321286"/>
          </a:xfrm>
        </p:spPr>
        <p:txBody>
          <a:bodyPr>
            <a:normAutofit fontScale="92500" lnSpcReduction="10000"/>
          </a:bodyPr>
          <a:lstStyle/>
          <a:p>
            <a:r>
              <a:rPr lang="it-IT" u="sng" dirty="0"/>
              <a:t>Contenuti</a:t>
            </a:r>
          </a:p>
          <a:p>
            <a:r>
              <a:rPr lang="it-IT" dirty="0"/>
              <a:t>Il corso si soffermerà sui principali concetti di carattere epistemologico, sulle procedure operative e sulle metodologie specifiche che stanno alla base della disciplina storica, in riferimento sia alla dimensione della ricerca che alla dimensione dell’insegnamento. Ci si soffermerà quindi su una serie di elementi centrali, quali la periodizzazione, le categorie spazio-temporali, il nesso fra la conoscenza storica e la sua narrazione, l’elaborazione di un testo storico, le diverse tipologie di manuali e il loro uso, i differenti generi storiografici, l’uso di diverse tipologie di fonti a fini didattici. Inoltre, sarà esaminata la centralità della riflessione critica all’interno della trasmissione del sapere storico, anche in riferimento al tema dell’uso pubblico della storia.</a:t>
            </a:r>
          </a:p>
          <a:p>
            <a:r>
              <a:rPr lang="it-IT" u="sng" dirty="0"/>
              <a:t>Metodi didattici</a:t>
            </a:r>
          </a:p>
          <a:p>
            <a:r>
              <a:rPr lang="it-IT" dirty="0"/>
              <a:t>Lezioni frontali anche con l’ausilio di supporti multimediali e discussione in aula.</a:t>
            </a:r>
          </a:p>
          <a:p>
            <a:endParaRPr lang="it-IT" dirty="0"/>
          </a:p>
        </p:txBody>
      </p:sp>
    </p:spTree>
    <p:extLst>
      <p:ext uri="{BB962C8B-B14F-4D97-AF65-F5344CB8AC3E}">
        <p14:creationId xmlns:p14="http://schemas.microsoft.com/office/powerpoint/2010/main" val="14657821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31B0F6E9-C979-EC2B-5B0E-7E5BBA3F67FA}"/>
              </a:ext>
            </a:extLst>
          </p:cNvPr>
          <p:cNvSpPr>
            <a:spLocks noGrp="1"/>
          </p:cNvSpPr>
          <p:nvPr>
            <p:ph idx="1"/>
          </p:nvPr>
        </p:nvSpPr>
        <p:spPr>
          <a:xfrm>
            <a:off x="838200" y="805343"/>
            <a:ext cx="10515600" cy="5371620"/>
          </a:xfrm>
        </p:spPr>
        <p:txBody>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sng" strike="noStrike" kern="1200" cap="none" spc="0" normalizeH="0" baseline="0" noProof="0" dirty="0">
                <a:ln>
                  <a:noFill/>
                </a:ln>
                <a:solidFill>
                  <a:prstClr val="black"/>
                </a:solidFill>
                <a:effectLst/>
                <a:uLnTx/>
                <a:uFillTx/>
                <a:latin typeface="Calibri" panose="020F0502020204030204"/>
                <a:ea typeface="+mn-ea"/>
                <a:cs typeface="+mn-cs"/>
              </a:rPr>
              <a:t>Modalità di verifica dell'apprendimento</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200" b="0" i="0" u="none" strike="noStrike" kern="1200" cap="none" spc="0" normalizeH="0" baseline="0" noProof="0" dirty="0">
                <a:ln>
                  <a:noFill/>
                </a:ln>
                <a:solidFill>
                  <a:prstClr val="black"/>
                </a:solidFill>
                <a:effectLst/>
                <a:uLnTx/>
                <a:uFillTx/>
                <a:latin typeface="Calibri" panose="020F0502020204030204"/>
                <a:ea typeface="+mn-ea"/>
                <a:cs typeface="+mn-cs"/>
              </a:rPr>
              <a:t>L’apprendimento sarà valutato mediante una prova scritta della durata di un'ora, che verterà sia sugli argomenti trattati durante il corso, sia sul contenuto specifico del volume assegnato. La prova scritta è composta da 3 domande a risposta aperta. Il voto finale è espresso in trentesimi secondo i seguenti criteri: 10 punti per ogni risposta aperta se lo/la studente/studentessa dimostra di aver acquisito una conoscenza eccellente dell’argomento trattato e di aver risposto in maniera esaustiva e con ottima proprietà di linguaggio. Per ogni risposta è previsto anche un punteggio inferiore a 6, fino a 1 punto nel caso la risposta sia incompleta, solo parzialmente corretta e l’argomento esposto in maniera confusa e con scarsa o nulla proprietà di linguaggio, 0 punti se lo/la studente/studentessa non risponde o non dimostra una conoscenza accettabile dei contenuti. Per superare l’esame (18/30) lo studente deve dimostrare di aver raggiunto gli obiettivi formativi previsti e di aver acquisito una conoscenza sufficiente degli argomenti affrontati durante il corso; per conseguire il punteggio massimo (30/30 e lode), lo studente deve dimostrare di aver raggiunto gli obiettivi formativi previsti e di aver acquisito una conoscenza eccellente di tutti gli argomenti trattati.</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it-IT" sz="2000" b="0" i="0" u="none" strike="noStrike" kern="1200" cap="none" spc="0" normalizeH="0" baseline="0" noProof="0" dirty="0">
              <a:ln>
                <a:noFill/>
              </a:ln>
              <a:solidFill>
                <a:prstClr val="black"/>
              </a:solidFill>
              <a:effectLst/>
              <a:uLnTx/>
              <a:uFillTx/>
              <a:latin typeface="Calibri" panose="020F0502020204030204"/>
              <a:ea typeface="+mn-ea"/>
              <a:cs typeface="+mn-cs"/>
            </a:endParaRPr>
          </a:p>
          <a:p>
            <a:endParaRPr lang="it-IT" dirty="0"/>
          </a:p>
        </p:txBody>
      </p:sp>
    </p:spTree>
    <p:extLst>
      <p:ext uri="{BB962C8B-B14F-4D97-AF65-F5344CB8AC3E}">
        <p14:creationId xmlns:p14="http://schemas.microsoft.com/office/powerpoint/2010/main" val="20997291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63939DC2-FA69-F678-AFF4-6D406B625855}"/>
              </a:ext>
            </a:extLst>
          </p:cNvPr>
          <p:cNvSpPr>
            <a:spLocks noGrp="1"/>
          </p:cNvSpPr>
          <p:nvPr>
            <p:ph idx="1"/>
          </p:nvPr>
        </p:nvSpPr>
        <p:spPr>
          <a:xfrm>
            <a:off x="838200" y="872455"/>
            <a:ext cx="10515600" cy="5304508"/>
          </a:xfrm>
        </p:spPr>
        <p:txBody>
          <a:bodyPr>
            <a:normAutofit fontScale="85000" lnSpcReduction="20000"/>
          </a:bodyPr>
          <a:lstStyle/>
          <a:p>
            <a:r>
              <a:rPr lang="it-IT" u="sng" dirty="0"/>
              <a:t>Altre informazioni</a:t>
            </a:r>
          </a:p>
          <a:p>
            <a:r>
              <a:rPr lang="it-IT" dirty="0"/>
              <a:t>I materiali delle lezioni saranno messi a disposizione su </a:t>
            </a:r>
            <a:r>
              <a:rPr lang="it-IT" dirty="0" err="1"/>
              <a:t>Moodle</a:t>
            </a:r>
            <a:r>
              <a:rPr lang="it-IT" dirty="0"/>
              <a:t>.</a:t>
            </a:r>
          </a:p>
          <a:p>
            <a:r>
              <a:rPr lang="it-IT" dirty="0"/>
              <a:t>Le lezioni si tengono in presenza e vengono registrate. Le registrazioni sono disponibili su MS Teams per 12 mesi, periodo che inizia dalla fine della singola lezione.</a:t>
            </a:r>
          </a:p>
          <a:p>
            <a:r>
              <a:rPr lang="it-IT" dirty="0"/>
              <a:t>Gli studenti e le studentesse con particolari necessità (a titolo di esempio: affetti/e da particolari disabilità, lavoratori/lavoratrici, atleti, 'adulti' (non neo-diplomati), genitori, detenuti/e, ecc.) che si trovano, in modo stabile o temporaneo, in condizioni particolari che comportano l'impossibilità a seguire le lezioni in presenza, saranno ammessi al collegamento in remoto su richiesta di tale modalità di frequenza al docente. La richiesta, delle cui motivazioni lo studente/la studentessa si assume personalmente la responsabilità, va inviata via email al docente con congruo anticipo rispetto all’inizio delle lezioni.</a:t>
            </a:r>
          </a:p>
          <a:p>
            <a:r>
              <a:rPr lang="it-IT" u="sng" dirty="0"/>
              <a:t>Testi di riferimento</a:t>
            </a:r>
          </a:p>
          <a:p>
            <a:r>
              <a:rPr lang="it-IT" dirty="0"/>
              <a:t>Walter Panciera – Andrea Zannini, Didattica della storia. Manuale per la formazione degli insegnanti, Milano, Mondadori, 2013</a:t>
            </a:r>
          </a:p>
          <a:p>
            <a:endParaRPr lang="it-IT" dirty="0"/>
          </a:p>
        </p:txBody>
      </p:sp>
    </p:spTree>
    <p:extLst>
      <p:ext uri="{BB962C8B-B14F-4D97-AF65-F5344CB8AC3E}">
        <p14:creationId xmlns:p14="http://schemas.microsoft.com/office/powerpoint/2010/main" val="161702746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41168A6-DE67-640E-4086-27B574FFBB1C}"/>
              </a:ext>
            </a:extLst>
          </p:cNvPr>
          <p:cNvSpPr>
            <a:spLocks noGrp="1"/>
          </p:cNvSpPr>
          <p:nvPr>
            <p:ph type="title"/>
          </p:nvPr>
        </p:nvSpPr>
        <p:spPr>
          <a:xfrm>
            <a:off x="838200" y="365126"/>
            <a:ext cx="10515600" cy="993892"/>
          </a:xfrm>
        </p:spPr>
        <p:txBody>
          <a:bodyPr>
            <a:noAutofit/>
          </a:bodyPr>
          <a:lstStyle/>
          <a:p>
            <a:r>
              <a:rPr lang="it-IT" sz="3600" dirty="0"/>
              <a:t>La disciplina storica</a:t>
            </a:r>
            <a:br>
              <a:rPr lang="it-IT" sz="3600" dirty="0"/>
            </a:br>
            <a:r>
              <a:rPr lang="it-IT" sz="3600" dirty="0"/>
              <a:t>La storia come disciplina</a:t>
            </a:r>
          </a:p>
        </p:txBody>
      </p:sp>
      <p:sp>
        <p:nvSpPr>
          <p:cNvPr id="3" name="Segnaposto contenuto 2">
            <a:extLst>
              <a:ext uri="{FF2B5EF4-FFF2-40B4-BE49-F238E27FC236}">
                <a16:creationId xmlns:a16="http://schemas.microsoft.com/office/drawing/2014/main" id="{3CE7A9A2-C6F2-0672-3F96-F4866E5D596E}"/>
              </a:ext>
            </a:extLst>
          </p:cNvPr>
          <p:cNvSpPr>
            <a:spLocks noGrp="1"/>
          </p:cNvSpPr>
          <p:nvPr>
            <p:ph idx="1"/>
          </p:nvPr>
        </p:nvSpPr>
        <p:spPr>
          <a:xfrm>
            <a:off x="838200" y="1577130"/>
            <a:ext cx="10515600" cy="4599833"/>
          </a:xfrm>
        </p:spPr>
        <p:txBody>
          <a:bodyPr>
            <a:normAutofit lnSpcReduction="10000"/>
          </a:bodyPr>
          <a:lstStyle/>
          <a:p>
            <a:r>
              <a:rPr lang="it-IT" dirty="0"/>
              <a:t>Duplice significato del termine «storia»: tutto ciò che è accaduto nel corso del tempo passato; una specifica disciplina di studio e ricerca che si occupa degli eventi passati</a:t>
            </a:r>
          </a:p>
          <a:p>
            <a:r>
              <a:rPr lang="it-IT" dirty="0"/>
              <a:t>Quindi «storia» significa al tempo stesso una specifica disciplina di studio e il suo stesso oggetto di indagine</a:t>
            </a:r>
          </a:p>
          <a:p>
            <a:r>
              <a:rPr lang="it-IT" dirty="0"/>
              <a:t>Ci occuperemo del primo significato, affrontando l’epistemologia e le metodologie di ricerca caratteristiche della disciplina storica</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it-IT" sz="2800" b="0" i="0" u="none" strike="noStrike" kern="1200" cap="none" spc="0" normalizeH="0" baseline="0" noProof="0" dirty="0">
                <a:ln>
                  <a:noFill/>
                </a:ln>
                <a:solidFill>
                  <a:prstClr val="black"/>
                </a:solidFill>
                <a:effectLst/>
                <a:uLnTx/>
                <a:uFillTx/>
                <a:latin typeface="Calibri" panose="020F0502020204030204"/>
                <a:ea typeface="+mn-ea"/>
                <a:cs typeface="+mn-cs"/>
              </a:rPr>
              <a:t>Più precisamente, per evitare la confusione tra la storia come dimensione relativa al passato e la storia come disciplina, si preferisce in alcuni casi riferirsi a quest’ultima con il termine «storiografia»: si parla quindi di storia e di storiografia</a:t>
            </a:r>
            <a:endParaRPr lang="it-IT" dirty="0"/>
          </a:p>
        </p:txBody>
      </p:sp>
    </p:spTree>
    <p:extLst>
      <p:ext uri="{BB962C8B-B14F-4D97-AF65-F5344CB8AC3E}">
        <p14:creationId xmlns:p14="http://schemas.microsoft.com/office/powerpoint/2010/main" val="1277612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AAE249E2-37E5-D62D-7307-3B336D9FD671}"/>
              </a:ext>
            </a:extLst>
          </p:cNvPr>
          <p:cNvSpPr>
            <a:spLocks noGrp="1"/>
          </p:cNvSpPr>
          <p:nvPr>
            <p:ph idx="1"/>
          </p:nvPr>
        </p:nvSpPr>
        <p:spPr>
          <a:xfrm>
            <a:off x="838200" y="813732"/>
            <a:ext cx="10515600" cy="5363231"/>
          </a:xfrm>
        </p:spPr>
        <p:txBody>
          <a:bodyPr>
            <a:normAutofit/>
          </a:bodyPr>
          <a:lstStyle/>
          <a:p>
            <a:r>
              <a:rPr lang="it-IT" dirty="0"/>
              <a:t>Nel corso del Novecento, la storia ha ampliato molto i suoi campi di interesse, superando i limiti dettati in precedenza dalla dimensione politica</a:t>
            </a:r>
          </a:p>
          <a:p>
            <a:r>
              <a:rPr lang="it-IT" dirty="0"/>
              <a:t>Tuttavia, nei testi scolastici, è ancora la dimensione della storia politica (e quella della storia militare), a svolgere un ruolo centrale</a:t>
            </a:r>
          </a:p>
          <a:p>
            <a:r>
              <a:rPr lang="it-IT" dirty="0"/>
              <a:t>La stessa storia, in realtà, nella percezione comune, viene a coincidere con le sintesi manualistiche basate sulla ripetizioni di nozioni relative principalmente alla storia politica, ai «grandi fatti», alle grandi battaglie</a:t>
            </a:r>
          </a:p>
          <a:p>
            <a:r>
              <a:rPr lang="it-IT" dirty="0"/>
              <a:t>Punto condiviso a cui l’epistemologia della disciplina storica è giunta: non esiste una storia «oggettiva», in quanto lo studio del passato non è separabile dalla sua interpretazione</a:t>
            </a:r>
          </a:p>
          <a:p>
            <a:endParaRPr lang="it-IT" dirty="0"/>
          </a:p>
          <a:p>
            <a:endParaRPr lang="it-IT" dirty="0"/>
          </a:p>
        </p:txBody>
      </p:sp>
    </p:spTree>
    <p:extLst>
      <p:ext uri="{BB962C8B-B14F-4D97-AF65-F5344CB8AC3E}">
        <p14:creationId xmlns:p14="http://schemas.microsoft.com/office/powerpoint/2010/main" val="10742464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007560AA-669D-8AA6-B0B7-8B22DB0ED0BF}"/>
              </a:ext>
            </a:extLst>
          </p:cNvPr>
          <p:cNvSpPr>
            <a:spLocks noGrp="1"/>
          </p:cNvSpPr>
          <p:nvPr>
            <p:ph idx="1"/>
          </p:nvPr>
        </p:nvSpPr>
        <p:spPr>
          <a:xfrm>
            <a:off x="838200" y="889233"/>
            <a:ext cx="10515600" cy="5287730"/>
          </a:xfrm>
        </p:spPr>
        <p:txBody>
          <a:bodyPr/>
          <a:lstStyle/>
          <a:p>
            <a:r>
              <a:rPr lang="it-IT" dirty="0"/>
              <a:t>Secondo lo storico francese Marc Bloch, la storia è la «scienza degli uomini, nel tempo» (</a:t>
            </a:r>
            <a:r>
              <a:rPr lang="it-IT" i="1" dirty="0"/>
              <a:t>Apologia della storia o Mestiere di storico</a:t>
            </a:r>
            <a:r>
              <a:rPr lang="it-IT" dirty="0"/>
              <a:t>)</a:t>
            </a:r>
          </a:p>
          <a:p>
            <a:r>
              <a:rPr lang="it-IT" dirty="0"/>
              <a:t>L’oggetto di studio è quindi l’uomo, a sua volta collocato all’interno delle «civiltà» a cui ha dato vita e che lo ricomprendono</a:t>
            </a:r>
          </a:p>
          <a:p>
            <a:r>
              <a:rPr lang="it-IT" dirty="0"/>
              <a:t>La dimensione in funzione della quale le civiltà evolvono è quella temporale</a:t>
            </a:r>
          </a:p>
          <a:p>
            <a:r>
              <a:rPr lang="it-IT" dirty="0"/>
              <a:t>«Storia» è quindi tutta la produzione storiografica, dagli articoli pubblicati su riviste storiche specializzate, ai volumi di sintesi di grandi epoche storiche, ai dizionari storici e agli stessi manuali scolastici</a:t>
            </a:r>
          </a:p>
          <a:p>
            <a:r>
              <a:rPr lang="it-IT" dirty="0"/>
              <a:t>La ricerca storica, nelle democrazie, è libera, anche se può essere limitata, in casi definiti, ad esempio rispetto alla </a:t>
            </a:r>
            <a:r>
              <a:rPr lang="it-IT" i="1" dirty="0"/>
              <a:t>Shoah</a:t>
            </a:r>
            <a:r>
              <a:rPr lang="it-IT" dirty="0"/>
              <a:t>, il cui negazionismo è vietato dalla legge in Germania e Austria</a:t>
            </a:r>
          </a:p>
          <a:p>
            <a:endParaRPr lang="it-IT" dirty="0"/>
          </a:p>
        </p:txBody>
      </p:sp>
    </p:spTree>
    <p:extLst>
      <p:ext uri="{BB962C8B-B14F-4D97-AF65-F5344CB8AC3E}">
        <p14:creationId xmlns:p14="http://schemas.microsoft.com/office/powerpoint/2010/main" val="258721712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a:extLst>
              <a:ext uri="{FF2B5EF4-FFF2-40B4-BE49-F238E27FC236}">
                <a16:creationId xmlns:a16="http://schemas.microsoft.com/office/drawing/2014/main" id="{87C25D40-223F-35D1-A68F-387696DDDD9D}"/>
              </a:ext>
            </a:extLst>
          </p:cNvPr>
          <p:cNvSpPr>
            <a:spLocks noGrp="1"/>
          </p:cNvSpPr>
          <p:nvPr>
            <p:ph idx="1"/>
          </p:nvPr>
        </p:nvSpPr>
        <p:spPr>
          <a:xfrm>
            <a:off x="838200" y="822121"/>
            <a:ext cx="10515600" cy="5354842"/>
          </a:xfrm>
        </p:spPr>
        <p:txBody>
          <a:bodyPr/>
          <a:lstStyle/>
          <a:p>
            <a:r>
              <a:rPr lang="it-IT" dirty="0"/>
              <a:t>In ogni caso, la comunità degli storici riconosce la libertà di ricerca e saranno poi i risultati della ricerca storica ad essere vagliati in base al valore riconosciuto al lavoro di ricerca effettuato e alla metodologia adottata</a:t>
            </a:r>
          </a:p>
          <a:p>
            <a:r>
              <a:rPr lang="it-IT" dirty="0"/>
              <a:t>La storia tuttavia non è fissata, ma è in perenne mutazione, in funzione sia delle nuove tendenze storiografiche, sia di nuove fonti disponibili</a:t>
            </a:r>
          </a:p>
          <a:p>
            <a:r>
              <a:rPr lang="it-IT" dirty="0"/>
              <a:t>In particolare la storia contemporanea si basa su un numero molto più elevato di fonti rispetto alla storia delle epoche precedenti e quindi è soggetta a nuove interpretazioni</a:t>
            </a:r>
          </a:p>
          <a:p>
            <a:r>
              <a:rPr lang="it-IT" dirty="0"/>
              <a:t>La storia contemporanea è inoltre strettamente legata al presente e quindi da questo influenzata</a:t>
            </a:r>
          </a:p>
        </p:txBody>
      </p:sp>
    </p:spTree>
    <p:extLst>
      <p:ext uri="{BB962C8B-B14F-4D97-AF65-F5344CB8AC3E}">
        <p14:creationId xmlns:p14="http://schemas.microsoft.com/office/powerpoint/2010/main" val="81633314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2669</Words>
  <Application>Microsoft Office PowerPoint</Application>
  <PresentationFormat>Widescreen</PresentationFormat>
  <Paragraphs>94</Paragraphs>
  <Slides>22</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22</vt:i4>
      </vt:variant>
    </vt:vector>
  </HeadingPairs>
  <TitlesOfParts>
    <vt:vector size="26" baseType="lpstr">
      <vt:lpstr>Arial</vt:lpstr>
      <vt:lpstr>Calibri</vt:lpstr>
      <vt:lpstr>Calibri Light</vt:lpstr>
      <vt:lpstr>Tema di Office</vt:lpstr>
      <vt:lpstr>Didattica della storia</vt:lpstr>
      <vt:lpstr>Syllabus del corso</vt:lpstr>
      <vt:lpstr>Presentazione standard di PowerPoint</vt:lpstr>
      <vt:lpstr>Presentazione standard di PowerPoint</vt:lpstr>
      <vt:lpstr>Presentazione standard di PowerPoint</vt:lpstr>
      <vt:lpstr>La disciplina storica La storia come disciplina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La storia della storiografia</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Didattica della storia</dc:title>
  <dc:creator>SANTORO STEFANO</dc:creator>
  <cp:lastModifiedBy>SANTORO STEFANO</cp:lastModifiedBy>
  <cp:revision>1</cp:revision>
  <dcterms:created xsi:type="dcterms:W3CDTF">2024-03-08T11:56:28Z</dcterms:created>
  <dcterms:modified xsi:type="dcterms:W3CDTF">2024-03-08T11:57:08Z</dcterms:modified>
</cp:coreProperties>
</file>