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45"/>
  </p:notesMasterIdLst>
  <p:handoutMasterIdLst>
    <p:handoutMasterId r:id="rId46"/>
  </p:handoutMasterIdLst>
  <p:sldIdLst>
    <p:sldId id="267" r:id="rId5"/>
    <p:sldId id="340" r:id="rId6"/>
    <p:sldId id="427" r:id="rId7"/>
    <p:sldId id="428" r:id="rId8"/>
    <p:sldId id="343" r:id="rId9"/>
    <p:sldId id="344" r:id="rId10"/>
    <p:sldId id="345" r:id="rId11"/>
    <p:sldId id="346" r:id="rId12"/>
    <p:sldId id="354" r:id="rId13"/>
    <p:sldId id="347" r:id="rId14"/>
    <p:sldId id="360" r:id="rId15"/>
    <p:sldId id="361" r:id="rId16"/>
    <p:sldId id="363" r:id="rId17"/>
    <p:sldId id="364" r:id="rId18"/>
    <p:sldId id="365" r:id="rId19"/>
    <p:sldId id="366" r:id="rId20"/>
    <p:sldId id="367" r:id="rId21"/>
    <p:sldId id="368" r:id="rId22"/>
    <p:sldId id="369" r:id="rId23"/>
    <p:sldId id="370" r:id="rId24"/>
    <p:sldId id="371" r:id="rId25"/>
    <p:sldId id="373" r:id="rId26"/>
    <p:sldId id="374" r:id="rId27"/>
    <p:sldId id="379" r:id="rId28"/>
    <p:sldId id="380" r:id="rId29"/>
    <p:sldId id="381" r:id="rId30"/>
    <p:sldId id="382" r:id="rId31"/>
    <p:sldId id="384" r:id="rId32"/>
    <p:sldId id="389" r:id="rId33"/>
    <p:sldId id="390" r:id="rId34"/>
    <p:sldId id="392" r:id="rId35"/>
    <p:sldId id="393" r:id="rId36"/>
    <p:sldId id="394" r:id="rId37"/>
    <p:sldId id="395" r:id="rId38"/>
    <p:sldId id="396" r:id="rId39"/>
    <p:sldId id="397" r:id="rId40"/>
    <p:sldId id="398" r:id="rId41"/>
    <p:sldId id="399" r:id="rId42"/>
    <p:sldId id="400" r:id="rId43"/>
    <p:sldId id="401" r:id="rId44"/>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6" d="100"/>
          <a:sy n="86" d="100"/>
        </p:scale>
        <p:origin x="3828"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F903AF8-ACAB-4874-AAB1-CE787C978E8E}" type="datetime1">
              <a:rPr lang="it-IT" smtClean="0"/>
              <a:t>11/03/2024</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6F79B2A-BF25-4862-8EEB-C1ACE5554C14}" type="slidenum">
              <a:rPr lang="it-IT" smtClean="0"/>
              <a:t>‹N›</a:t>
            </a:fld>
            <a:endParaRPr lang="it-IT"/>
          </a:p>
        </p:txBody>
      </p:sp>
    </p:spTree>
    <p:extLst>
      <p:ext uri="{BB962C8B-B14F-4D97-AF65-F5344CB8AC3E}">
        <p14:creationId xmlns:p14="http://schemas.microsoft.com/office/powerpoint/2010/main" val="20273556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C24B798-3B2A-43CB-8143-DBCACF8CFC60}" type="datetime1">
              <a:rPr lang="it-IT" noProof="0" smtClean="0"/>
              <a:t>11/03/2024</a:t>
            </a:fld>
            <a:endParaRPr lang="it-IT" noProof="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2B46F2B-1084-40BA-9F0A-B1F6847335C5}" type="slidenum">
              <a:rPr lang="it-IT" noProof="0" smtClean="0"/>
              <a:t>‹N›</a:t>
            </a:fld>
            <a:endParaRPr lang="it-IT" noProof="0"/>
          </a:p>
        </p:txBody>
      </p:sp>
    </p:spTree>
    <p:extLst>
      <p:ext uri="{BB962C8B-B14F-4D97-AF65-F5344CB8AC3E}">
        <p14:creationId xmlns:p14="http://schemas.microsoft.com/office/powerpoint/2010/main" val="38120763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10"/>
          </p:nvPr>
        </p:nvSpPr>
        <p:spPr/>
        <p:txBody>
          <a:bodyPr rtlCol="0"/>
          <a:lstStyle/>
          <a:p>
            <a:pPr rtl="0"/>
            <a:fld id="{62B46F2B-1084-40BA-9F0A-B1F6847335C5}" type="slidenum">
              <a:rPr lang="it-IT" smtClean="0"/>
              <a:t>1</a:t>
            </a:fld>
            <a:endParaRPr lang="it-IT"/>
          </a:p>
        </p:txBody>
      </p:sp>
    </p:spTree>
    <p:extLst>
      <p:ext uri="{BB962C8B-B14F-4D97-AF65-F5344CB8AC3E}">
        <p14:creationId xmlns:p14="http://schemas.microsoft.com/office/powerpoint/2010/main" val="3378259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842749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582413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990738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59472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412491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531654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5384783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3445507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234717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4113306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164977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4966466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20176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088878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6388600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735512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1617361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8451148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029471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9956667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4149572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5270472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8693549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1336799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1084534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607107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1399998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0625786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2836814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9517888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4264902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87713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3840362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128322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897968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1833322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964305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itchFamily="34" charset="-128"/>
            </a:endParaRPr>
          </a:p>
        </p:txBody>
      </p:sp>
    </p:spTree>
    <p:extLst>
      <p:ext uri="{BB962C8B-B14F-4D97-AF65-F5344CB8AC3E}">
        <p14:creationId xmlns:p14="http://schemas.microsoft.com/office/powerpoint/2010/main" val="2961938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igura a mano libera 6" title="cerchio ondulato"/>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olo 1"/>
          <p:cNvSpPr>
            <a:spLocks noGrp="1"/>
          </p:cNvSpPr>
          <p:nvPr>
            <p:ph type="ctrTitle"/>
          </p:nvPr>
        </p:nvSpPr>
        <p:spPr>
          <a:xfrm>
            <a:off x="1078523" y="1098388"/>
            <a:ext cx="10318418" cy="4394988"/>
          </a:xfrm>
        </p:spPr>
        <p:txBody>
          <a:bodyPr rtlCol="0" anchor="ctr">
            <a:noAutofit/>
          </a:bodyPr>
          <a:lstStyle>
            <a:lvl1pPr algn="ctr">
              <a:defRPr sz="10000" spc="800" baseline="0"/>
            </a:lvl1pPr>
          </a:lstStyle>
          <a:p>
            <a:pPr rtl="0"/>
            <a:r>
              <a:rPr lang="it-IT" noProof="0"/>
              <a:t>Fare clic per modificare lo stile del titolo</a:t>
            </a:r>
          </a:p>
        </p:txBody>
      </p:sp>
      <p:sp>
        <p:nvSpPr>
          <p:cNvPr id="3" name="Sottotitolo 2"/>
          <p:cNvSpPr>
            <a:spLocks noGrp="1"/>
          </p:cNvSpPr>
          <p:nvPr>
            <p:ph type="subTitle" idx="1"/>
          </p:nvPr>
        </p:nvSpPr>
        <p:spPr>
          <a:xfrm>
            <a:off x="2215045" y="5979196"/>
            <a:ext cx="8045373" cy="742279"/>
          </a:xfrm>
        </p:spPr>
        <p:txBody>
          <a:bodyPr rtlCol="0"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sp>
        <p:nvSpPr>
          <p:cNvPr id="4" name="Segnaposto data 3"/>
          <p:cNvSpPr>
            <a:spLocks noGrp="1"/>
          </p:cNvSpPr>
          <p:nvPr>
            <p:ph type="dt" sz="half" idx="10"/>
          </p:nvPr>
        </p:nvSpPr>
        <p:spPr>
          <a:xfrm>
            <a:off x="1078523" y="6375679"/>
            <a:ext cx="2329722" cy="348462"/>
          </a:xfrm>
        </p:spPr>
        <p:txBody>
          <a:bodyPr rtlCol="0"/>
          <a:lstStyle>
            <a:lvl1pPr>
              <a:defRPr baseline="0">
                <a:solidFill>
                  <a:schemeClr val="accent1">
                    <a:lumMod val="50000"/>
                  </a:schemeClr>
                </a:solidFill>
              </a:defRPr>
            </a:lvl1pPr>
          </a:lstStyle>
          <a:p>
            <a:pPr rtl="0"/>
            <a:fld id="{D793DFA5-2786-4486-A67D-631326306C4F}" type="datetime1">
              <a:rPr lang="it-IT" noProof="0" smtClean="0"/>
              <a:t>11/03/2024</a:t>
            </a:fld>
            <a:endParaRPr lang="it-IT" noProof="0"/>
          </a:p>
        </p:txBody>
      </p:sp>
      <p:sp>
        <p:nvSpPr>
          <p:cNvPr id="5" name="Segnaposto piè di pagina 4"/>
          <p:cNvSpPr>
            <a:spLocks noGrp="1"/>
          </p:cNvSpPr>
          <p:nvPr>
            <p:ph type="ftr" sz="quarter" idx="11"/>
          </p:nvPr>
        </p:nvSpPr>
        <p:spPr>
          <a:xfrm>
            <a:off x="4180332" y="6375679"/>
            <a:ext cx="4114800" cy="345796"/>
          </a:xfrm>
        </p:spPr>
        <p:txBody>
          <a:bodyPr rtlCol="0"/>
          <a:lstStyle>
            <a:lvl1pPr>
              <a:defRPr baseline="0">
                <a:solidFill>
                  <a:schemeClr val="accent1">
                    <a:lumMod val="50000"/>
                  </a:schemeClr>
                </a:solidFill>
              </a:defRPr>
            </a:lvl1pPr>
          </a:lstStyle>
          <a:p>
            <a:pPr rtl="0"/>
            <a:endParaRPr lang="it-IT" noProof="0"/>
          </a:p>
        </p:txBody>
      </p:sp>
      <p:sp>
        <p:nvSpPr>
          <p:cNvPr id="6" name="Segnaposto numero diapositiva 5"/>
          <p:cNvSpPr>
            <a:spLocks noGrp="1"/>
          </p:cNvSpPr>
          <p:nvPr>
            <p:ph type="sldNum" sz="quarter" idx="12"/>
          </p:nvPr>
        </p:nvSpPr>
        <p:spPr>
          <a:xfrm>
            <a:off x="9067218" y="6375679"/>
            <a:ext cx="2329723" cy="345796"/>
          </a:xfrm>
        </p:spPr>
        <p:txBody>
          <a:bodyPr rtlCol="0"/>
          <a:lstStyle>
            <a:lvl1pPr>
              <a:defRPr baseline="0">
                <a:solidFill>
                  <a:schemeClr val="accent1">
                    <a:lumMod val="50000"/>
                  </a:schemeClr>
                </a:solidFill>
              </a:defRPr>
            </a:lvl1pPr>
          </a:lstStyle>
          <a:p>
            <a:pPr rtl="0"/>
            <a:fld id="{71766878-3199-4EAB-94E7-2D6D11070E14}" type="slidenum">
              <a:rPr lang="it-IT" noProof="0" smtClean="0"/>
              <a:pPr rtl="0"/>
              <a:t>‹N›</a:t>
            </a:fld>
            <a:endParaRPr lang="it-IT" noProof="0"/>
          </a:p>
        </p:txBody>
      </p:sp>
      <p:sp>
        <p:nvSpPr>
          <p:cNvPr id="13" name="Rettangolo 12" title="bordo sinistro"/>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testo verticale 2"/>
          <p:cNvSpPr>
            <a:spLocks noGrp="1"/>
          </p:cNvSpPr>
          <p:nvPr>
            <p:ph type="body" orient="vert" idx="1"/>
          </p:nvPr>
        </p:nvSpPr>
        <p:spPr/>
        <p:txBody>
          <a:bodyPr vert="eaVert"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76D058DB-194C-40EA-A1CE-216073665735}" type="datetime1">
              <a:rPr lang="it-IT" noProof="0" smtClean="0"/>
              <a:t>11/03/2024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0066321" y="382386"/>
            <a:ext cx="1492132" cy="5600404"/>
          </a:xfrm>
        </p:spPr>
        <p:txBody>
          <a:bodyPr vert="eaVert" rtlCol="0"/>
          <a:lstStyle/>
          <a:p>
            <a:pPr rtl="0"/>
            <a:r>
              <a:rPr lang="it-IT" noProof="0"/>
              <a:t>Fare clic per modificare lo stile del titolo</a:t>
            </a:r>
          </a:p>
        </p:txBody>
      </p:sp>
      <p:sp>
        <p:nvSpPr>
          <p:cNvPr id="3" name="Segnaposto testo verticale 2"/>
          <p:cNvSpPr>
            <a:spLocks noGrp="1"/>
          </p:cNvSpPr>
          <p:nvPr>
            <p:ph type="body" orient="vert" idx="1"/>
          </p:nvPr>
        </p:nvSpPr>
        <p:spPr>
          <a:xfrm>
            <a:off x="1257300" y="382385"/>
            <a:ext cx="8392585" cy="5600405"/>
          </a:xfrm>
        </p:spPr>
        <p:txBody>
          <a:bodyPr vert="eaVert"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87DEDD74-E9A1-4313-8A21-7D1EE364EA18}" type="datetime1">
              <a:rPr lang="it-IT" noProof="0" smtClean="0"/>
              <a:t>11/03/2024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contenuto 2"/>
          <p:cNvSpPr>
            <a:spLocks noGrp="1"/>
          </p:cNvSpPr>
          <p:nvPr>
            <p:ph idx="1"/>
          </p:nvPr>
        </p:nvSpPr>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86875976-83E4-4CEC-85D7-C83E7BB67318}" type="datetime1">
              <a:rPr lang="it-IT" noProof="0" smtClean="0"/>
              <a:t>11/03/2024</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3242929" y="1073888"/>
            <a:ext cx="8187071" cy="4064627"/>
          </a:xfrm>
        </p:spPr>
        <p:txBody>
          <a:bodyPr rtlCol="0" anchor="b">
            <a:normAutofit/>
          </a:bodyPr>
          <a:lstStyle>
            <a:lvl1pPr>
              <a:defRPr sz="8400" spc="800" baseline="0">
                <a:solidFill>
                  <a:schemeClr val="tx2"/>
                </a:solidFill>
              </a:defRPr>
            </a:lvl1pPr>
          </a:lstStyle>
          <a:p>
            <a:pPr rtl="0"/>
            <a:r>
              <a:rPr lang="it-IT" noProof="0"/>
              <a:t>Fare clic per modificare lo stile del titolo</a:t>
            </a:r>
          </a:p>
        </p:txBody>
      </p:sp>
      <p:sp>
        <p:nvSpPr>
          <p:cNvPr id="3" name="Segnaposto testo 2"/>
          <p:cNvSpPr>
            <a:spLocks noGrp="1"/>
          </p:cNvSpPr>
          <p:nvPr>
            <p:ph type="body" idx="1" hasCustomPrompt="1"/>
          </p:nvPr>
        </p:nvSpPr>
        <p:spPr>
          <a:xfrm>
            <a:off x="3242930" y="5159781"/>
            <a:ext cx="7017488" cy="951135"/>
          </a:xfrm>
        </p:spPr>
        <p:txBody>
          <a:bodyPr rtlCol="0">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4" name="Segnaposto data 3"/>
          <p:cNvSpPr>
            <a:spLocks noGrp="1"/>
          </p:cNvSpPr>
          <p:nvPr>
            <p:ph type="dt" sz="half" idx="10"/>
          </p:nvPr>
        </p:nvSpPr>
        <p:spPr>
          <a:xfrm>
            <a:off x="3236546" y="6375679"/>
            <a:ext cx="1493947" cy="348462"/>
          </a:xfrm>
        </p:spPr>
        <p:txBody>
          <a:bodyPr rtlCol="0"/>
          <a:lstStyle>
            <a:lvl1pPr>
              <a:defRPr baseline="0">
                <a:solidFill>
                  <a:schemeClr val="tx2"/>
                </a:solidFill>
              </a:defRPr>
            </a:lvl1pPr>
          </a:lstStyle>
          <a:p>
            <a:pPr rtl="0"/>
            <a:fld id="{023C2F94-F940-4DD5-AE40-66C67C0AE0D8}" type="datetime1">
              <a:rPr lang="it-IT" noProof="0" smtClean="0"/>
              <a:t>11/03/2024</a:t>
            </a:fld>
            <a:endParaRPr lang="it-IT" noProof="0"/>
          </a:p>
        </p:txBody>
      </p:sp>
      <p:sp>
        <p:nvSpPr>
          <p:cNvPr id="5" name="Segnaposto piè di pagina 4"/>
          <p:cNvSpPr>
            <a:spLocks noGrp="1"/>
          </p:cNvSpPr>
          <p:nvPr>
            <p:ph type="ftr" sz="quarter" idx="11"/>
          </p:nvPr>
        </p:nvSpPr>
        <p:spPr>
          <a:xfrm>
            <a:off x="5279064" y="6375679"/>
            <a:ext cx="4114800" cy="345796"/>
          </a:xfrm>
        </p:spPr>
        <p:txBody>
          <a:bodyPr rtlCol="0"/>
          <a:lstStyle>
            <a:lvl1pPr>
              <a:defRPr baseline="0">
                <a:solidFill>
                  <a:schemeClr val="tx2"/>
                </a:solidFill>
              </a:defRPr>
            </a:lvl1pPr>
          </a:lstStyle>
          <a:p>
            <a:pPr rtl="0"/>
            <a:endParaRPr lang="it-IT" noProof="0"/>
          </a:p>
        </p:txBody>
      </p:sp>
      <p:sp>
        <p:nvSpPr>
          <p:cNvPr id="6" name="Segnaposto numero diapositiva 5"/>
          <p:cNvSpPr>
            <a:spLocks noGrp="1"/>
          </p:cNvSpPr>
          <p:nvPr>
            <p:ph type="sldNum" sz="quarter" idx="12"/>
          </p:nvPr>
        </p:nvSpPr>
        <p:spPr>
          <a:xfrm>
            <a:off x="9942434" y="6375679"/>
            <a:ext cx="1487566" cy="345796"/>
          </a:xfrm>
        </p:spPr>
        <p:txBody>
          <a:bodyPr rtlCol="0"/>
          <a:lstStyle>
            <a:lvl1pPr>
              <a:defRPr baseline="0">
                <a:solidFill>
                  <a:schemeClr val="tx2"/>
                </a:solidFill>
              </a:defRPr>
            </a:lvl1pPr>
          </a:lstStyle>
          <a:p>
            <a:pPr rtl="0"/>
            <a:fld id="{71766878-3199-4EAB-94E7-2D6D11070E14}" type="slidenum">
              <a:rPr lang="it-IT" noProof="0" smtClean="0"/>
              <a:pPr rtl="0"/>
              <a:t>‹N›</a:t>
            </a:fld>
            <a:endParaRPr lang="it-IT" noProof="0"/>
          </a:p>
        </p:txBody>
      </p:sp>
      <p:grpSp>
        <p:nvGrpSpPr>
          <p:cNvPr id="7" name="Gruppo 6" title="forma ondulata a sinistra"/>
          <p:cNvGrpSpPr/>
          <p:nvPr/>
        </p:nvGrpSpPr>
        <p:grpSpPr>
          <a:xfrm>
            <a:off x="0" y="0"/>
            <a:ext cx="2814638" cy="6858000"/>
            <a:chOff x="0" y="0"/>
            <a:chExt cx="2814638" cy="6858000"/>
          </a:xfrm>
        </p:grpSpPr>
        <p:sp>
          <p:nvSpPr>
            <p:cNvPr id="11" name="Figura a mano libera 6" title="forma ondulata a sinistra"/>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igura a mano libera 11" title="in linea ondulato a sinistra"/>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contenuto 2"/>
          <p:cNvSpPr>
            <a:spLocks noGrp="1"/>
          </p:cNvSpPr>
          <p:nvPr>
            <p:ph sz="half" idx="1"/>
          </p:nvPr>
        </p:nvSpPr>
        <p:spPr>
          <a:xfrm>
            <a:off x="1257300" y="2286000"/>
            <a:ext cx="4800600" cy="3619500"/>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contenuto 3"/>
          <p:cNvSpPr>
            <a:spLocks noGrp="1"/>
          </p:cNvSpPr>
          <p:nvPr>
            <p:ph sz="half" idx="2"/>
          </p:nvPr>
        </p:nvSpPr>
        <p:spPr>
          <a:xfrm>
            <a:off x="6647796" y="2286000"/>
            <a:ext cx="4800600" cy="3619500"/>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data 4"/>
          <p:cNvSpPr>
            <a:spLocks noGrp="1"/>
          </p:cNvSpPr>
          <p:nvPr>
            <p:ph type="dt" sz="half" idx="10"/>
          </p:nvPr>
        </p:nvSpPr>
        <p:spPr/>
        <p:txBody>
          <a:bodyPr rtlCol="0"/>
          <a:lstStyle/>
          <a:p>
            <a:pPr rtl="0"/>
            <a:fld id="{04EDCBB4-C670-4C56-A403-058550FE7D5D}" type="datetime1">
              <a:rPr lang="it-IT" noProof="0" smtClean="0"/>
              <a:t>11/03/2024</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252728" y="381000"/>
            <a:ext cx="10172700" cy="1493517"/>
          </a:xfrm>
        </p:spPr>
        <p:txBody>
          <a:bodyPr rtlCol="0"/>
          <a:lstStyle/>
          <a:p>
            <a:pPr rtl="0"/>
            <a:r>
              <a:rPr lang="it-IT" noProof="0"/>
              <a:t>Fare clic per modificare lo stile del titolo</a:t>
            </a:r>
          </a:p>
        </p:txBody>
      </p:sp>
      <p:sp>
        <p:nvSpPr>
          <p:cNvPr id="3" name="Segnaposto testo 2"/>
          <p:cNvSpPr>
            <a:spLocks noGrp="1"/>
          </p:cNvSpPr>
          <p:nvPr>
            <p:ph type="body" idx="1"/>
          </p:nvPr>
        </p:nvSpPr>
        <p:spPr>
          <a:xfrm>
            <a:off x="1251678"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4" name="Segnaposto contenuto 3"/>
          <p:cNvSpPr>
            <a:spLocks noGrp="1"/>
          </p:cNvSpPr>
          <p:nvPr>
            <p:ph sz="half" idx="2"/>
          </p:nvPr>
        </p:nvSpPr>
        <p:spPr>
          <a:xfrm>
            <a:off x="1257300" y="2909102"/>
            <a:ext cx="4800600" cy="2996398"/>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testo 4"/>
          <p:cNvSpPr>
            <a:spLocks noGrp="1"/>
          </p:cNvSpPr>
          <p:nvPr>
            <p:ph type="body" sz="quarter" idx="3"/>
          </p:nvPr>
        </p:nvSpPr>
        <p:spPr>
          <a:xfrm>
            <a:off x="6633864"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6" name="Segnaposto contenuto 5"/>
          <p:cNvSpPr>
            <a:spLocks noGrp="1"/>
          </p:cNvSpPr>
          <p:nvPr>
            <p:ph sz="quarter" idx="4"/>
          </p:nvPr>
        </p:nvSpPr>
        <p:spPr>
          <a:xfrm>
            <a:off x="6633864" y="2909102"/>
            <a:ext cx="4800600" cy="2996398"/>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7" name="Segnaposto data 6"/>
          <p:cNvSpPr>
            <a:spLocks noGrp="1"/>
          </p:cNvSpPr>
          <p:nvPr>
            <p:ph type="dt" sz="half" idx="10"/>
          </p:nvPr>
        </p:nvSpPr>
        <p:spPr/>
        <p:txBody>
          <a:bodyPr rtlCol="0"/>
          <a:lstStyle/>
          <a:p>
            <a:pPr rtl="0"/>
            <a:fld id="{2878597F-2864-4C4A-87E3-489517F456D8}" type="datetime1">
              <a:rPr lang="it-IT" noProof="0" smtClean="0"/>
              <a:t>11/03/2024</a:t>
            </a:fld>
            <a:endParaRPr lang="it-IT" noProof="0"/>
          </a:p>
        </p:txBody>
      </p:sp>
      <p:sp>
        <p:nvSpPr>
          <p:cNvPr id="8" name="Segnaposto piè di pagina 7"/>
          <p:cNvSpPr>
            <a:spLocks noGrp="1"/>
          </p:cNvSpPr>
          <p:nvPr>
            <p:ph type="ftr" sz="quarter" idx="11"/>
          </p:nvPr>
        </p:nvSpPr>
        <p:spPr/>
        <p:txBody>
          <a:bodyPr rtlCol="0"/>
          <a:lstStyle/>
          <a:p>
            <a:pPr rtl="0"/>
            <a:endParaRPr lang="it-IT" noProof="0"/>
          </a:p>
        </p:txBody>
      </p:sp>
      <p:sp>
        <p:nvSpPr>
          <p:cNvPr id="9" name="Segnaposto numero diapositiva 8"/>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data 2"/>
          <p:cNvSpPr>
            <a:spLocks noGrp="1"/>
          </p:cNvSpPr>
          <p:nvPr>
            <p:ph type="dt" sz="half" idx="10"/>
          </p:nvPr>
        </p:nvSpPr>
        <p:spPr/>
        <p:txBody>
          <a:bodyPr rtlCol="0"/>
          <a:lstStyle/>
          <a:p>
            <a:pPr rtl="0"/>
            <a:fld id="{157FC4CF-7F11-4C92-ABF2-AC3506B5F538}" type="datetime1">
              <a:rPr lang="it-IT" noProof="0" smtClean="0"/>
              <a:t>11/03/2024</a:t>
            </a:fld>
            <a:endParaRPr lang="it-IT" noProof="0"/>
          </a:p>
        </p:txBody>
      </p:sp>
      <p:sp>
        <p:nvSpPr>
          <p:cNvPr id="4" name="Segnaposto piè di pagina 3"/>
          <p:cNvSpPr>
            <a:spLocks noGrp="1"/>
          </p:cNvSpPr>
          <p:nvPr>
            <p:ph type="ftr" sz="quarter" idx="11"/>
          </p:nvPr>
        </p:nvSpPr>
        <p:spPr/>
        <p:txBody>
          <a:bodyPr rtlCol="0"/>
          <a:lstStyle/>
          <a:p>
            <a:pPr rtl="0"/>
            <a:endParaRPr lang="it-IT" noProof="0"/>
          </a:p>
        </p:txBody>
      </p:sp>
      <p:sp>
        <p:nvSpPr>
          <p:cNvPr id="5" name="Segnaposto numero diapositiva 4"/>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EC288CE5-A165-445C-8B39-3B2D9B86636E}" type="datetime1">
              <a:rPr lang="it-IT" noProof="0" smtClean="0"/>
              <a:t>11/03/2024</a:t>
            </a:fld>
            <a:endParaRPr lang="it-IT" noProof="0"/>
          </a:p>
        </p:txBody>
      </p:sp>
      <p:sp>
        <p:nvSpPr>
          <p:cNvPr id="3" name="Segnaposto piè di pagina 2"/>
          <p:cNvSpPr>
            <a:spLocks noGrp="1"/>
          </p:cNvSpPr>
          <p:nvPr>
            <p:ph type="ftr" sz="quarter" idx="11"/>
          </p:nvPr>
        </p:nvSpPr>
        <p:spPr/>
        <p:txBody>
          <a:bodyPr rtlCol="0"/>
          <a:lstStyle/>
          <a:p>
            <a:pPr rtl="0"/>
            <a:endParaRPr lang="it-IT" noProof="0"/>
          </a:p>
        </p:txBody>
      </p:sp>
      <p:sp>
        <p:nvSpPr>
          <p:cNvPr id="4" name="Segnaposto numero diapositiva 3"/>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igura a mano libera 11" title="forma di sfondo ondulata a destra"/>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olo 1"/>
          <p:cNvSpPr>
            <a:spLocks noGrp="1"/>
          </p:cNvSpPr>
          <p:nvPr>
            <p:ph type="title"/>
          </p:nvPr>
        </p:nvSpPr>
        <p:spPr>
          <a:xfrm>
            <a:off x="8337884" y="457199"/>
            <a:ext cx="3092115" cy="1196671"/>
          </a:xfrm>
        </p:spPr>
        <p:txBody>
          <a:bodyPr rtlCol="0" anchor="b">
            <a:normAutofit/>
          </a:bodyPr>
          <a:lstStyle>
            <a:lvl1pPr>
              <a:lnSpc>
                <a:spcPct val="100000"/>
              </a:lnSpc>
              <a:defRPr sz="1900" b="1" i="0" cap="all" spc="300" baseline="0">
                <a:solidFill>
                  <a:schemeClr val="accent1"/>
                </a:solidFill>
                <a:latin typeface="+mn-lt"/>
              </a:defRPr>
            </a:lvl1pPr>
          </a:lstStyle>
          <a:p>
            <a:pPr rtl="0"/>
            <a:r>
              <a:rPr lang="it-IT" noProof="0"/>
              <a:t>Fare clic per modificare lo stile del titolo</a:t>
            </a:r>
          </a:p>
        </p:txBody>
      </p:sp>
      <p:sp>
        <p:nvSpPr>
          <p:cNvPr id="3" name="Segnaposto contenuto 2"/>
          <p:cNvSpPr>
            <a:spLocks noGrp="1"/>
          </p:cNvSpPr>
          <p:nvPr>
            <p:ph idx="1"/>
          </p:nvPr>
        </p:nvSpPr>
        <p:spPr>
          <a:xfrm>
            <a:off x="765051" y="920377"/>
            <a:ext cx="6158418" cy="4985124"/>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testo 3"/>
          <p:cNvSpPr>
            <a:spLocks noGrp="1"/>
          </p:cNvSpPr>
          <p:nvPr>
            <p:ph type="body" sz="half" idx="2"/>
          </p:nvPr>
        </p:nvSpPr>
        <p:spPr>
          <a:xfrm>
            <a:off x="8337885" y="1741336"/>
            <a:ext cx="3092115"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a:xfrm>
            <a:off x="765051" y="6375679"/>
            <a:ext cx="1233355" cy="348462"/>
          </a:xfrm>
        </p:spPr>
        <p:txBody>
          <a:bodyPr rtlCol="0"/>
          <a:lstStyle/>
          <a:p>
            <a:pPr rtl="0"/>
            <a:fld id="{2A8A160C-2FFD-44FB-A0A6-D78447B1519E}" type="datetime1">
              <a:rPr lang="it-IT" noProof="0" smtClean="0"/>
              <a:t>11/03/2024</a:t>
            </a:fld>
            <a:endParaRPr lang="it-IT" noProof="0"/>
          </a:p>
        </p:txBody>
      </p:sp>
      <p:sp>
        <p:nvSpPr>
          <p:cNvPr id="6" name="Segnaposto piè di pagina 5"/>
          <p:cNvSpPr>
            <a:spLocks noGrp="1"/>
          </p:cNvSpPr>
          <p:nvPr>
            <p:ph type="ftr" sz="quarter" idx="11"/>
          </p:nvPr>
        </p:nvSpPr>
        <p:spPr>
          <a:xfrm>
            <a:off x="2103620" y="6375679"/>
            <a:ext cx="3482179" cy="345796"/>
          </a:xfrm>
        </p:spPr>
        <p:txBody>
          <a:bodyPr rtlCol="0"/>
          <a:lstStyle/>
          <a:p>
            <a:pPr rtl="0"/>
            <a:endParaRPr lang="it-IT" noProof="0"/>
          </a:p>
        </p:txBody>
      </p:sp>
      <p:sp>
        <p:nvSpPr>
          <p:cNvPr id="7" name="Segnaposto numero diapositiva 6"/>
          <p:cNvSpPr>
            <a:spLocks noGrp="1"/>
          </p:cNvSpPr>
          <p:nvPr>
            <p:ph type="sldNum" sz="quarter" idx="12"/>
          </p:nvPr>
        </p:nvSpPr>
        <p:spPr>
          <a:xfrm>
            <a:off x="5691014" y="6375679"/>
            <a:ext cx="1232456" cy="345796"/>
          </a:xfrm>
        </p:spPr>
        <p:txBody>
          <a:bodyPr rtlCol="0"/>
          <a:lstStyle/>
          <a:p>
            <a:pPr rtl="0"/>
            <a:fld id="{71766878-3199-4EAB-94E7-2D6D11070E14}" type="slidenum">
              <a:rPr lang="it-IT" noProof="0" smtClean="0"/>
              <a:t>‹N›</a:t>
            </a:fld>
            <a:endParaRPr lang="it-IT" noProof="0"/>
          </a:p>
        </p:txBody>
      </p:sp>
      <p:sp>
        <p:nvSpPr>
          <p:cNvPr id="8" name="Rettangolo 7" title="bordo sinistro"/>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Segnaposto immagine 2"/>
          <p:cNvSpPr>
            <a:spLocks noGrp="1" noChangeAspect="1"/>
          </p:cNvSpPr>
          <p:nvPr>
            <p:ph type="pic" idx="1"/>
          </p:nvPr>
        </p:nvSpPr>
        <p:spPr>
          <a:xfrm>
            <a:off x="283464" y="0"/>
            <a:ext cx="7355585"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a:t>Fare clic sull'icona per inserire un'immagine</a:t>
            </a:r>
          </a:p>
        </p:txBody>
      </p:sp>
      <p:sp>
        <p:nvSpPr>
          <p:cNvPr id="11" name="Figura a mano libera 11" title="forma di sfondo ondulata a destra"/>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ttangolo 11" title="bordo sinistro"/>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8337883" y="457200"/>
            <a:ext cx="3092117" cy="1196670"/>
          </a:xfrm>
        </p:spPr>
        <p:txBody>
          <a:bodyPr rtlCol="0" anchor="b">
            <a:normAutofit/>
          </a:bodyPr>
          <a:lstStyle>
            <a:lvl1pPr>
              <a:lnSpc>
                <a:spcPct val="100000"/>
              </a:lnSpc>
              <a:defRPr sz="1900" b="1" i="0" spc="300" baseline="0">
                <a:solidFill>
                  <a:schemeClr val="accent1"/>
                </a:solidFill>
                <a:latin typeface="+mn-lt"/>
              </a:defRPr>
            </a:lvl1pPr>
          </a:lstStyle>
          <a:p>
            <a:pPr rtl="0"/>
            <a:r>
              <a:rPr lang="it-IT" noProof="0"/>
              <a:t>Fare clic per modificare lo stile del titolo</a:t>
            </a:r>
          </a:p>
        </p:txBody>
      </p:sp>
      <p:sp>
        <p:nvSpPr>
          <p:cNvPr id="4" name="Segnaposto testo 3"/>
          <p:cNvSpPr>
            <a:spLocks noGrp="1"/>
          </p:cNvSpPr>
          <p:nvPr>
            <p:ph type="body" sz="half" idx="2"/>
          </p:nvPr>
        </p:nvSpPr>
        <p:spPr>
          <a:xfrm>
            <a:off x="8337883" y="1741336"/>
            <a:ext cx="3092117"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a:xfrm>
            <a:off x="765950" y="6375679"/>
            <a:ext cx="1232456" cy="348462"/>
          </a:xfrm>
        </p:spPr>
        <p:txBody>
          <a:bodyPr rtlCol="0"/>
          <a:lstStyle/>
          <a:p>
            <a:pPr rtl="0"/>
            <a:fld id="{BB759849-BB73-4AAA-A31C-569DCE260F82}" type="datetime1">
              <a:rPr lang="it-IT" noProof="0" smtClean="0"/>
              <a:t>11/03/2024</a:t>
            </a:fld>
            <a:endParaRPr lang="it-IT" noProof="0"/>
          </a:p>
        </p:txBody>
      </p:sp>
      <p:sp>
        <p:nvSpPr>
          <p:cNvPr id="6" name="Segnaposto piè di pagina 5"/>
          <p:cNvSpPr>
            <a:spLocks noGrp="1"/>
          </p:cNvSpPr>
          <p:nvPr>
            <p:ph type="ftr" sz="quarter" idx="11"/>
          </p:nvPr>
        </p:nvSpPr>
        <p:spPr>
          <a:xfrm>
            <a:off x="2103621" y="6375679"/>
            <a:ext cx="3482178" cy="345796"/>
          </a:xfrm>
        </p:spPr>
        <p:txBody>
          <a:bodyPr rtlCol="0"/>
          <a:lstStyle/>
          <a:p>
            <a:pPr rtl="0"/>
            <a:endParaRPr lang="it-IT" noProof="0"/>
          </a:p>
        </p:txBody>
      </p:sp>
      <p:sp>
        <p:nvSpPr>
          <p:cNvPr id="7" name="Segnaposto numero diapositiva 6"/>
          <p:cNvSpPr>
            <a:spLocks noGrp="1"/>
          </p:cNvSpPr>
          <p:nvPr>
            <p:ph type="sldNum" sz="quarter" idx="12"/>
          </p:nvPr>
        </p:nvSpPr>
        <p:spPr>
          <a:xfrm>
            <a:off x="5687568" y="6375679"/>
            <a:ext cx="1234440" cy="345796"/>
          </a:xfrm>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pPr rtl="0"/>
            <a:r>
              <a:rPr lang="it-IT" noProof="0"/>
              <a:t>Fare clic per modificare lo stile del titolo dello schema</a:t>
            </a:r>
          </a:p>
        </p:txBody>
      </p:sp>
      <p:sp>
        <p:nvSpPr>
          <p:cNvPr id="3" name="Segnaposto testo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fld id="{04199A30-8CAB-4F4E-89D2-41834E8DDBD5}" type="datetime1">
              <a:rPr lang="it-IT" noProof="0" smtClean="0"/>
              <a:t>11/03/2024</a:t>
            </a:fld>
            <a:endParaRPr lang="it-IT" noProof="0"/>
          </a:p>
        </p:txBody>
      </p:sp>
      <p:sp>
        <p:nvSpPr>
          <p:cNvPr id="5" name="Segnaposto piè di pagina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rtl="0"/>
            <a:endParaRPr lang="it-IT" noProof="0"/>
          </a:p>
        </p:txBody>
      </p:sp>
      <p:sp>
        <p:nvSpPr>
          <p:cNvPr id="6" name="Segnaposto numero diapositiva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71766878-3199-4EAB-94E7-2D6D11070E14}" type="slidenum">
              <a:rPr lang="it-IT" noProof="0" smtClean="0"/>
              <a:pPr rtl="0"/>
              <a:t>‹N›</a:t>
            </a:fld>
            <a:endParaRPr lang="it-IT" noProof="0"/>
          </a:p>
        </p:txBody>
      </p:sp>
      <p:sp>
        <p:nvSpPr>
          <p:cNvPr id="11" name="Figura a mano libera 6" title="Bordo ondulato a sinistra"/>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ttangolo 11" title="bordo destro"/>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 name="Rettangolo 16">
            <a:extLst>
              <a:ext uri="{FF2B5EF4-FFF2-40B4-BE49-F238E27FC236}">
                <a16:creationId xmlns:a16="http://schemas.microsoft.com/office/drawing/2014/main" id="{415DEDD7-7B31-4EF1-B7C7-5AEE3208C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a:p>
        </p:txBody>
      </p:sp>
      <p:sp>
        <p:nvSpPr>
          <p:cNvPr id="2" name="Titolo 1">
            <a:extLst>
              <a:ext uri="{FF2B5EF4-FFF2-40B4-BE49-F238E27FC236}">
                <a16:creationId xmlns:a16="http://schemas.microsoft.com/office/drawing/2014/main" id="{C36A1A43-B750-4259-AA02-68777493B108}"/>
              </a:ext>
            </a:extLst>
          </p:cNvPr>
          <p:cNvSpPr>
            <a:spLocks noGrp="1"/>
          </p:cNvSpPr>
          <p:nvPr>
            <p:ph type="ctrTitle"/>
          </p:nvPr>
        </p:nvSpPr>
        <p:spPr>
          <a:xfrm>
            <a:off x="-87922" y="954923"/>
            <a:ext cx="7965830" cy="4504620"/>
          </a:xfrm>
        </p:spPr>
        <p:txBody>
          <a:bodyPr rtlCol="0">
            <a:normAutofit/>
          </a:bodyPr>
          <a:lstStyle/>
          <a:p>
            <a:r>
              <a:rPr lang="it-IT" sz="2800" dirty="0" smtClean="0"/>
              <a:t>Corso di diritto del lavoro</a:t>
            </a:r>
            <a:br>
              <a:rPr lang="it-IT" sz="2800" dirty="0" smtClean="0"/>
            </a:br>
            <a:r>
              <a:rPr lang="it-IT" sz="2800" dirty="0"/>
              <a:t/>
            </a:r>
            <a:br>
              <a:rPr lang="it-IT" sz="2800" dirty="0"/>
            </a:br>
            <a:r>
              <a:rPr lang="it-IT" sz="2800" dirty="0" smtClean="0"/>
              <a:t>prof.ssa </a:t>
            </a:r>
            <a:br>
              <a:rPr lang="it-IT" sz="2800" dirty="0" smtClean="0"/>
            </a:br>
            <a:r>
              <a:rPr lang="it-IT" sz="2800" dirty="0" smtClean="0"/>
              <a:t>Maria </a:t>
            </a:r>
            <a:r>
              <a:rPr lang="it-IT" sz="2800" dirty="0" err="1" smtClean="0"/>
              <a:t>dolores</a:t>
            </a:r>
            <a:r>
              <a:rPr lang="it-IT" sz="2800" dirty="0" smtClean="0"/>
              <a:t> </a:t>
            </a:r>
            <a:br>
              <a:rPr lang="it-IT" sz="2800" dirty="0" smtClean="0"/>
            </a:br>
            <a:r>
              <a:rPr lang="it-IT" sz="2800" dirty="0" err="1" smtClean="0"/>
              <a:t>ferrara</a:t>
            </a:r>
            <a:r>
              <a:rPr lang="it-IT" sz="1600" dirty="0"/>
              <a:t/>
            </a:r>
            <a:br>
              <a:rPr lang="it-IT" sz="1600" dirty="0"/>
            </a:br>
            <a:r>
              <a:rPr lang="it-IT" sz="1600" dirty="0"/>
              <a:t/>
            </a:r>
            <a:br>
              <a:rPr lang="it-IT" sz="1600" dirty="0"/>
            </a:br>
            <a:r>
              <a:rPr lang="it-IT" sz="1600" dirty="0"/>
              <a:t/>
            </a:r>
            <a:br>
              <a:rPr lang="it-IT" sz="1600" dirty="0"/>
            </a:br>
            <a:r>
              <a:rPr lang="it-IT" sz="1600" dirty="0" smtClean="0"/>
              <a:t>II lezione</a:t>
            </a:r>
            <a:endParaRPr lang="it-IT" sz="1600" dirty="0">
              <a:solidFill>
                <a:schemeClr val="bg1"/>
              </a:solidFill>
            </a:endParaRPr>
          </a:p>
        </p:txBody>
      </p:sp>
      <p:sp>
        <p:nvSpPr>
          <p:cNvPr id="19" name="Figura a mano libera: Forma 18">
            <a:extLst>
              <a:ext uri="{FF2B5EF4-FFF2-40B4-BE49-F238E27FC236}">
                <a16:creationId xmlns:a16="http://schemas.microsoft.com/office/drawing/2014/main" id="{3242CC7A-3D6E-47A4-B9D1-8609784598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6174" y="0"/>
            <a:ext cx="5282519" cy="6858000"/>
          </a:xfrm>
          <a:custGeom>
            <a:avLst/>
            <a:gdLst>
              <a:gd name="connsiteX0" fmla="*/ 189795 w 5282519"/>
              <a:gd name="connsiteY0" fmla="*/ 0 h 6858000"/>
              <a:gd name="connsiteX1" fmla="*/ 5282519 w 5282519"/>
              <a:gd name="connsiteY1" fmla="*/ 0 h 6858000"/>
              <a:gd name="connsiteX2" fmla="*/ 5282519 w 5282519"/>
              <a:gd name="connsiteY2" fmla="*/ 6858000 h 6858000"/>
              <a:gd name="connsiteX3" fmla="*/ 189795 w 5282519"/>
              <a:gd name="connsiteY3" fmla="*/ 6858000 h 6858000"/>
              <a:gd name="connsiteX4" fmla="*/ 184756 w 5282519"/>
              <a:gd name="connsiteY4" fmla="*/ 6791325 h 6858000"/>
              <a:gd name="connsiteX5" fmla="*/ 176358 w 5282519"/>
              <a:gd name="connsiteY5" fmla="*/ 6735762 h 6858000"/>
              <a:gd name="connsiteX6" fmla="*/ 166281 w 5282519"/>
              <a:gd name="connsiteY6" fmla="*/ 6683375 h 6858000"/>
              <a:gd name="connsiteX7" fmla="*/ 149485 w 5282519"/>
              <a:gd name="connsiteY7" fmla="*/ 6640512 h 6858000"/>
              <a:gd name="connsiteX8" fmla="*/ 132689 w 5282519"/>
              <a:gd name="connsiteY8" fmla="*/ 6597650 h 6858000"/>
              <a:gd name="connsiteX9" fmla="*/ 112534 w 5282519"/>
              <a:gd name="connsiteY9" fmla="*/ 6561137 h 6858000"/>
              <a:gd name="connsiteX10" fmla="*/ 92379 w 5282519"/>
              <a:gd name="connsiteY10" fmla="*/ 6523037 h 6858000"/>
              <a:gd name="connsiteX11" fmla="*/ 73903 w 5282519"/>
              <a:gd name="connsiteY11" fmla="*/ 6488112 h 6858000"/>
              <a:gd name="connsiteX12" fmla="*/ 55427 w 5282519"/>
              <a:gd name="connsiteY12" fmla="*/ 6448425 h 6858000"/>
              <a:gd name="connsiteX13" fmla="*/ 38632 w 5282519"/>
              <a:gd name="connsiteY13" fmla="*/ 6407150 h 6858000"/>
              <a:gd name="connsiteX14" fmla="*/ 23515 w 5282519"/>
              <a:gd name="connsiteY14" fmla="*/ 6361112 h 6858000"/>
              <a:gd name="connsiteX15" fmla="*/ 11758 w 5282519"/>
              <a:gd name="connsiteY15" fmla="*/ 6311900 h 6858000"/>
              <a:gd name="connsiteX16" fmla="*/ 3359 w 5282519"/>
              <a:gd name="connsiteY16" fmla="*/ 6251575 h 6858000"/>
              <a:gd name="connsiteX17" fmla="*/ 0 w 5282519"/>
              <a:gd name="connsiteY17" fmla="*/ 6183312 h 6858000"/>
              <a:gd name="connsiteX18" fmla="*/ 3359 w 5282519"/>
              <a:gd name="connsiteY18" fmla="*/ 6113462 h 6858000"/>
              <a:gd name="connsiteX19" fmla="*/ 11758 w 5282519"/>
              <a:gd name="connsiteY19" fmla="*/ 6056312 h 6858000"/>
              <a:gd name="connsiteX20" fmla="*/ 23515 w 5282519"/>
              <a:gd name="connsiteY20" fmla="*/ 6003925 h 6858000"/>
              <a:gd name="connsiteX21" fmla="*/ 38632 w 5282519"/>
              <a:gd name="connsiteY21" fmla="*/ 5956300 h 6858000"/>
              <a:gd name="connsiteX22" fmla="*/ 55427 w 5282519"/>
              <a:gd name="connsiteY22" fmla="*/ 5915025 h 6858000"/>
              <a:gd name="connsiteX23" fmla="*/ 75583 w 5282519"/>
              <a:gd name="connsiteY23" fmla="*/ 5876925 h 6858000"/>
              <a:gd name="connsiteX24" fmla="*/ 95738 w 5282519"/>
              <a:gd name="connsiteY24" fmla="*/ 5840412 h 6858000"/>
              <a:gd name="connsiteX25" fmla="*/ 115893 w 5282519"/>
              <a:gd name="connsiteY25" fmla="*/ 5802312 h 6858000"/>
              <a:gd name="connsiteX26" fmla="*/ 134368 w 5282519"/>
              <a:gd name="connsiteY26" fmla="*/ 5762625 h 6858000"/>
              <a:gd name="connsiteX27" fmla="*/ 152844 w 5282519"/>
              <a:gd name="connsiteY27" fmla="*/ 5721350 h 6858000"/>
              <a:gd name="connsiteX28" fmla="*/ 167960 w 5282519"/>
              <a:gd name="connsiteY28" fmla="*/ 5675312 h 6858000"/>
              <a:gd name="connsiteX29" fmla="*/ 178038 w 5282519"/>
              <a:gd name="connsiteY29" fmla="*/ 5622925 h 6858000"/>
              <a:gd name="connsiteX30" fmla="*/ 188115 w 5282519"/>
              <a:gd name="connsiteY30" fmla="*/ 5562600 h 6858000"/>
              <a:gd name="connsiteX31" fmla="*/ 189795 w 5282519"/>
              <a:gd name="connsiteY31" fmla="*/ 5494337 h 6858000"/>
              <a:gd name="connsiteX32" fmla="*/ 188115 w 5282519"/>
              <a:gd name="connsiteY32" fmla="*/ 5426075 h 6858000"/>
              <a:gd name="connsiteX33" fmla="*/ 178038 w 5282519"/>
              <a:gd name="connsiteY33" fmla="*/ 5365750 h 6858000"/>
              <a:gd name="connsiteX34" fmla="*/ 167960 w 5282519"/>
              <a:gd name="connsiteY34" fmla="*/ 5313362 h 6858000"/>
              <a:gd name="connsiteX35" fmla="*/ 152844 w 5282519"/>
              <a:gd name="connsiteY35" fmla="*/ 5268912 h 6858000"/>
              <a:gd name="connsiteX36" fmla="*/ 134368 w 5282519"/>
              <a:gd name="connsiteY36" fmla="*/ 5226050 h 6858000"/>
              <a:gd name="connsiteX37" fmla="*/ 115893 w 5282519"/>
              <a:gd name="connsiteY37" fmla="*/ 5186362 h 6858000"/>
              <a:gd name="connsiteX38" fmla="*/ 95738 w 5282519"/>
              <a:gd name="connsiteY38" fmla="*/ 5149850 h 6858000"/>
              <a:gd name="connsiteX39" fmla="*/ 75583 w 5282519"/>
              <a:gd name="connsiteY39" fmla="*/ 5114925 h 6858000"/>
              <a:gd name="connsiteX40" fmla="*/ 55427 w 5282519"/>
              <a:gd name="connsiteY40" fmla="*/ 5075237 h 6858000"/>
              <a:gd name="connsiteX41" fmla="*/ 38632 w 5282519"/>
              <a:gd name="connsiteY41" fmla="*/ 5033962 h 6858000"/>
              <a:gd name="connsiteX42" fmla="*/ 23515 w 5282519"/>
              <a:gd name="connsiteY42" fmla="*/ 4987925 h 6858000"/>
              <a:gd name="connsiteX43" fmla="*/ 11758 w 5282519"/>
              <a:gd name="connsiteY43" fmla="*/ 4935537 h 6858000"/>
              <a:gd name="connsiteX44" fmla="*/ 3359 w 5282519"/>
              <a:gd name="connsiteY44" fmla="*/ 4875212 h 6858000"/>
              <a:gd name="connsiteX45" fmla="*/ 0 w 5282519"/>
              <a:gd name="connsiteY45" fmla="*/ 4806950 h 6858000"/>
              <a:gd name="connsiteX46" fmla="*/ 3359 w 5282519"/>
              <a:gd name="connsiteY46" fmla="*/ 4738687 h 6858000"/>
              <a:gd name="connsiteX47" fmla="*/ 11758 w 5282519"/>
              <a:gd name="connsiteY47" fmla="*/ 4678362 h 6858000"/>
              <a:gd name="connsiteX48" fmla="*/ 23515 w 5282519"/>
              <a:gd name="connsiteY48" fmla="*/ 4625975 h 6858000"/>
              <a:gd name="connsiteX49" fmla="*/ 38632 w 5282519"/>
              <a:gd name="connsiteY49" fmla="*/ 4579937 h 6858000"/>
              <a:gd name="connsiteX50" fmla="*/ 55427 w 5282519"/>
              <a:gd name="connsiteY50" fmla="*/ 4537075 h 6858000"/>
              <a:gd name="connsiteX51" fmla="*/ 75583 w 5282519"/>
              <a:gd name="connsiteY51" fmla="*/ 4498975 h 6858000"/>
              <a:gd name="connsiteX52" fmla="*/ 115893 w 5282519"/>
              <a:gd name="connsiteY52" fmla="*/ 4424362 h 6858000"/>
              <a:gd name="connsiteX53" fmla="*/ 134368 w 5282519"/>
              <a:gd name="connsiteY53" fmla="*/ 4386262 h 6858000"/>
              <a:gd name="connsiteX54" fmla="*/ 152844 w 5282519"/>
              <a:gd name="connsiteY54" fmla="*/ 4343400 h 6858000"/>
              <a:gd name="connsiteX55" fmla="*/ 167960 w 5282519"/>
              <a:gd name="connsiteY55" fmla="*/ 4297362 h 6858000"/>
              <a:gd name="connsiteX56" fmla="*/ 178038 w 5282519"/>
              <a:gd name="connsiteY56" fmla="*/ 4244975 h 6858000"/>
              <a:gd name="connsiteX57" fmla="*/ 188115 w 5282519"/>
              <a:gd name="connsiteY57" fmla="*/ 4186237 h 6858000"/>
              <a:gd name="connsiteX58" fmla="*/ 189795 w 5282519"/>
              <a:gd name="connsiteY58" fmla="*/ 4116387 h 6858000"/>
              <a:gd name="connsiteX59" fmla="*/ 188115 w 5282519"/>
              <a:gd name="connsiteY59" fmla="*/ 4048125 h 6858000"/>
              <a:gd name="connsiteX60" fmla="*/ 178038 w 5282519"/>
              <a:gd name="connsiteY60" fmla="*/ 3987800 h 6858000"/>
              <a:gd name="connsiteX61" fmla="*/ 167960 w 5282519"/>
              <a:gd name="connsiteY61" fmla="*/ 3935412 h 6858000"/>
              <a:gd name="connsiteX62" fmla="*/ 152844 w 5282519"/>
              <a:gd name="connsiteY62" fmla="*/ 3890962 h 6858000"/>
              <a:gd name="connsiteX63" fmla="*/ 134368 w 5282519"/>
              <a:gd name="connsiteY63" fmla="*/ 3848100 h 6858000"/>
              <a:gd name="connsiteX64" fmla="*/ 115893 w 5282519"/>
              <a:gd name="connsiteY64" fmla="*/ 3811587 h 6858000"/>
              <a:gd name="connsiteX65" fmla="*/ 75583 w 5282519"/>
              <a:gd name="connsiteY65" fmla="*/ 3736975 h 6858000"/>
              <a:gd name="connsiteX66" fmla="*/ 55427 w 5282519"/>
              <a:gd name="connsiteY66" fmla="*/ 3697287 h 6858000"/>
              <a:gd name="connsiteX67" fmla="*/ 38632 w 5282519"/>
              <a:gd name="connsiteY67" fmla="*/ 3656012 h 6858000"/>
              <a:gd name="connsiteX68" fmla="*/ 23515 w 5282519"/>
              <a:gd name="connsiteY68" fmla="*/ 3609975 h 6858000"/>
              <a:gd name="connsiteX69" fmla="*/ 11758 w 5282519"/>
              <a:gd name="connsiteY69" fmla="*/ 3557587 h 6858000"/>
              <a:gd name="connsiteX70" fmla="*/ 3359 w 5282519"/>
              <a:gd name="connsiteY70" fmla="*/ 3497262 h 6858000"/>
              <a:gd name="connsiteX71" fmla="*/ 0 w 5282519"/>
              <a:gd name="connsiteY71" fmla="*/ 3427412 h 6858000"/>
              <a:gd name="connsiteX72" fmla="*/ 3359 w 5282519"/>
              <a:gd name="connsiteY72" fmla="*/ 3360737 h 6858000"/>
              <a:gd name="connsiteX73" fmla="*/ 11758 w 5282519"/>
              <a:gd name="connsiteY73" fmla="*/ 3300412 h 6858000"/>
              <a:gd name="connsiteX74" fmla="*/ 23515 w 5282519"/>
              <a:gd name="connsiteY74" fmla="*/ 3248025 h 6858000"/>
              <a:gd name="connsiteX75" fmla="*/ 38632 w 5282519"/>
              <a:gd name="connsiteY75" fmla="*/ 3201987 h 6858000"/>
              <a:gd name="connsiteX76" fmla="*/ 55427 w 5282519"/>
              <a:gd name="connsiteY76" fmla="*/ 3160712 h 6858000"/>
              <a:gd name="connsiteX77" fmla="*/ 75583 w 5282519"/>
              <a:gd name="connsiteY77" fmla="*/ 3121025 h 6858000"/>
              <a:gd name="connsiteX78" fmla="*/ 95738 w 5282519"/>
              <a:gd name="connsiteY78" fmla="*/ 3084512 h 6858000"/>
              <a:gd name="connsiteX79" fmla="*/ 115893 w 5282519"/>
              <a:gd name="connsiteY79" fmla="*/ 3046412 h 6858000"/>
              <a:gd name="connsiteX80" fmla="*/ 134368 w 5282519"/>
              <a:gd name="connsiteY80" fmla="*/ 3009900 h 6858000"/>
              <a:gd name="connsiteX81" fmla="*/ 152844 w 5282519"/>
              <a:gd name="connsiteY81" fmla="*/ 2967037 h 6858000"/>
              <a:gd name="connsiteX82" fmla="*/ 167960 w 5282519"/>
              <a:gd name="connsiteY82" fmla="*/ 2922587 h 6858000"/>
              <a:gd name="connsiteX83" fmla="*/ 178038 w 5282519"/>
              <a:gd name="connsiteY83" fmla="*/ 2868612 h 6858000"/>
              <a:gd name="connsiteX84" fmla="*/ 188115 w 5282519"/>
              <a:gd name="connsiteY84" fmla="*/ 2809875 h 6858000"/>
              <a:gd name="connsiteX85" fmla="*/ 189795 w 5282519"/>
              <a:gd name="connsiteY85" fmla="*/ 2741612 h 6858000"/>
              <a:gd name="connsiteX86" fmla="*/ 188115 w 5282519"/>
              <a:gd name="connsiteY86" fmla="*/ 2671762 h 6858000"/>
              <a:gd name="connsiteX87" fmla="*/ 178038 w 5282519"/>
              <a:gd name="connsiteY87" fmla="*/ 2613025 h 6858000"/>
              <a:gd name="connsiteX88" fmla="*/ 167960 w 5282519"/>
              <a:gd name="connsiteY88" fmla="*/ 2560637 h 6858000"/>
              <a:gd name="connsiteX89" fmla="*/ 152844 w 5282519"/>
              <a:gd name="connsiteY89" fmla="*/ 2513012 h 6858000"/>
              <a:gd name="connsiteX90" fmla="*/ 134368 w 5282519"/>
              <a:gd name="connsiteY90" fmla="*/ 2471737 h 6858000"/>
              <a:gd name="connsiteX91" fmla="*/ 115893 w 5282519"/>
              <a:gd name="connsiteY91" fmla="*/ 2433637 h 6858000"/>
              <a:gd name="connsiteX92" fmla="*/ 95738 w 5282519"/>
              <a:gd name="connsiteY92" fmla="*/ 2395537 h 6858000"/>
              <a:gd name="connsiteX93" fmla="*/ 75583 w 5282519"/>
              <a:gd name="connsiteY93" fmla="*/ 2359025 h 6858000"/>
              <a:gd name="connsiteX94" fmla="*/ 55427 w 5282519"/>
              <a:gd name="connsiteY94" fmla="*/ 2319337 h 6858000"/>
              <a:gd name="connsiteX95" fmla="*/ 38632 w 5282519"/>
              <a:gd name="connsiteY95" fmla="*/ 2278062 h 6858000"/>
              <a:gd name="connsiteX96" fmla="*/ 23515 w 5282519"/>
              <a:gd name="connsiteY96" fmla="*/ 2232025 h 6858000"/>
              <a:gd name="connsiteX97" fmla="*/ 11758 w 5282519"/>
              <a:gd name="connsiteY97" fmla="*/ 2179637 h 6858000"/>
              <a:gd name="connsiteX98" fmla="*/ 3359 w 5282519"/>
              <a:gd name="connsiteY98" fmla="*/ 2119312 h 6858000"/>
              <a:gd name="connsiteX99" fmla="*/ 0 w 5282519"/>
              <a:gd name="connsiteY99" fmla="*/ 2051050 h 6858000"/>
              <a:gd name="connsiteX100" fmla="*/ 3359 w 5282519"/>
              <a:gd name="connsiteY100" fmla="*/ 1982787 h 6858000"/>
              <a:gd name="connsiteX101" fmla="*/ 11758 w 5282519"/>
              <a:gd name="connsiteY101" fmla="*/ 1922462 h 6858000"/>
              <a:gd name="connsiteX102" fmla="*/ 23515 w 5282519"/>
              <a:gd name="connsiteY102" fmla="*/ 1870075 h 6858000"/>
              <a:gd name="connsiteX103" fmla="*/ 38632 w 5282519"/>
              <a:gd name="connsiteY103" fmla="*/ 1824037 h 6858000"/>
              <a:gd name="connsiteX104" fmla="*/ 55427 w 5282519"/>
              <a:gd name="connsiteY104" fmla="*/ 1782762 h 6858000"/>
              <a:gd name="connsiteX105" fmla="*/ 75583 w 5282519"/>
              <a:gd name="connsiteY105" fmla="*/ 1743075 h 6858000"/>
              <a:gd name="connsiteX106" fmla="*/ 95738 w 5282519"/>
              <a:gd name="connsiteY106" fmla="*/ 1708150 h 6858000"/>
              <a:gd name="connsiteX107" fmla="*/ 115893 w 5282519"/>
              <a:gd name="connsiteY107" fmla="*/ 1671637 h 6858000"/>
              <a:gd name="connsiteX108" fmla="*/ 134368 w 5282519"/>
              <a:gd name="connsiteY108" fmla="*/ 1631950 h 6858000"/>
              <a:gd name="connsiteX109" fmla="*/ 152844 w 5282519"/>
              <a:gd name="connsiteY109" fmla="*/ 1589087 h 6858000"/>
              <a:gd name="connsiteX110" fmla="*/ 167960 w 5282519"/>
              <a:gd name="connsiteY110" fmla="*/ 1544637 h 6858000"/>
              <a:gd name="connsiteX111" fmla="*/ 178038 w 5282519"/>
              <a:gd name="connsiteY111" fmla="*/ 1492250 h 6858000"/>
              <a:gd name="connsiteX112" fmla="*/ 188115 w 5282519"/>
              <a:gd name="connsiteY112" fmla="*/ 1431925 h 6858000"/>
              <a:gd name="connsiteX113" fmla="*/ 189795 w 5282519"/>
              <a:gd name="connsiteY113" fmla="*/ 1363662 h 6858000"/>
              <a:gd name="connsiteX114" fmla="*/ 188115 w 5282519"/>
              <a:gd name="connsiteY114" fmla="*/ 1295400 h 6858000"/>
              <a:gd name="connsiteX115" fmla="*/ 178038 w 5282519"/>
              <a:gd name="connsiteY115" fmla="*/ 1235075 h 6858000"/>
              <a:gd name="connsiteX116" fmla="*/ 167960 w 5282519"/>
              <a:gd name="connsiteY116" fmla="*/ 1182687 h 6858000"/>
              <a:gd name="connsiteX117" fmla="*/ 152844 w 5282519"/>
              <a:gd name="connsiteY117" fmla="*/ 1136650 h 6858000"/>
              <a:gd name="connsiteX118" fmla="*/ 134368 w 5282519"/>
              <a:gd name="connsiteY118" fmla="*/ 1095375 h 6858000"/>
              <a:gd name="connsiteX119" fmla="*/ 115893 w 5282519"/>
              <a:gd name="connsiteY119" fmla="*/ 1055687 h 6858000"/>
              <a:gd name="connsiteX120" fmla="*/ 95738 w 5282519"/>
              <a:gd name="connsiteY120" fmla="*/ 1017587 h 6858000"/>
              <a:gd name="connsiteX121" fmla="*/ 75583 w 5282519"/>
              <a:gd name="connsiteY121" fmla="*/ 981075 h 6858000"/>
              <a:gd name="connsiteX122" fmla="*/ 55427 w 5282519"/>
              <a:gd name="connsiteY122" fmla="*/ 942975 h 6858000"/>
              <a:gd name="connsiteX123" fmla="*/ 38632 w 5282519"/>
              <a:gd name="connsiteY123" fmla="*/ 901700 h 6858000"/>
              <a:gd name="connsiteX124" fmla="*/ 23515 w 5282519"/>
              <a:gd name="connsiteY124" fmla="*/ 854075 h 6858000"/>
              <a:gd name="connsiteX125" fmla="*/ 11758 w 5282519"/>
              <a:gd name="connsiteY125" fmla="*/ 801687 h 6858000"/>
              <a:gd name="connsiteX126" fmla="*/ 3359 w 5282519"/>
              <a:gd name="connsiteY126" fmla="*/ 744537 h 6858000"/>
              <a:gd name="connsiteX127" fmla="*/ 0 w 5282519"/>
              <a:gd name="connsiteY127" fmla="*/ 673100 h 6858000"/>
              <a:gd name="connsiteX128" fmla="*/ 3359 w 5282519"/>
              <a:gd name="connsiteY128" fmla="*/ 606425 h 6858000"/>
              <a:gd name="connsiteX129" fmla="*/ 11758 w 5282519"/>
              <a:gd name="connsiteY129" fmla="*/ 546100 h 6858000"/>
              <a:gd name="connsiteX130" fmla="*/ 23515 w 5282519"/>
              <a:gd name="connsiteY130" fmla="*/ 496887 h 6858000"/>
              <a:gd name="connsiteX131" fmla="*/ 38632 w 5282519"/>
              <a:gd name="connsiteY131" fmla="*/ 450850 h 6858000"/>
              <a:gd name="connsiteX132" fmla="*/ 55427 w 5282519"/>
              <a:gd name="connsiteY132" fmla="*/ 409575 h 6858000"/>
              <a:gd name="connsiteX133" fmla="*/ 73903 w 5282519"/>
              <a:gd name="connsiteY133" fmla="*/ 369887 h 6858000"/>
              <a:gd name="connsiteX134" fmla="*/ 92379 w 5282519"/>
              <a:gd name="connsiteY134" fmla="*/ 334962 h 6858000"/>
              <a:gd name="connsiteX135" fmla="*/ 112534 w 5282519"/>
              <a:gd name="connsiteY135" fmla="*/ 296862 h 6858000"/>
              <a:gd name="connsiteX136" fmla="*/ 132689 w 5282519"/>
              <a:gd name="connsiteY136" fmla="*/ 260350 h 6858000"/>
              <a:gd name="connsiteX137" fmla="*/ 149485 w 5282519"/>
              <a:gd name="connsiteY137" fmla="*/ 217487 h 6858000"/>
              <a:gd name="connsiteX138" fmla="*/ 166281 w 5282519"/>
              <a:gd name="connsiteY138" fmla="*/ 174625 h 6858000"/>
              <a:gd name="connsiteX139" fmla="*/ 176358 w 5282519"/>
              <a:gd name="connsiteY139" fmla="*/ 122237 h 6858000"/>
              <a:gd name="connsiteX140" fmla="*/ 184756 w 5282519"/>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a:p>
        </p:txBody>
      </p:sp>
    </p:spTree>
    <p:extLst>
      <p:ext uri="{BB962C8B-B14F-4D97-AF65-F5344CB8AC3E}">
        <p14:creationId xmlns:p14="http://schemas.microsoft.com/office/powerpoint/2010/main" val="2718279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a:ea typeface="+mj-ea"/>
                <a:cs typeface="+mj-cs"/>
              </a:rPr>
              <a:t>Gli altri parametri</a:t>
            </a:r>
          </a:p>
        </p:txBody>
      </p:sp>
      <p:sp>
        <p:nvSpPr>
          <p:cNvPr id="20483" name="Segnaposto contenuto 2"/>
          <p:cNvSpPr>
            <a:spLocks noGrp="1"/>
          </p:cNvSpPr>
          <p:nvPr>
            <p:ph idx="1"/>
          </p:nvPr>
        </p:nvSpPr>
        <p:spPr/>
        <p:txBody>
          <a:bodyPr>
            <a:normAutofit/>
          </a:bodyPr>
          <a:lstStyle/>
          <a:p>
            <a:pPr algn="just" eaLnBrk="1" hangingPunct="1">
              <a:lnSpc>
                <a:spcPct val="90000"/>
              </a:lnSpc>
            </a:pPr>
            <a:r>
              <a:rPr lang="it-IT" altLang="en-US" sz="3000" dirty="0">
                <a:ea typeface="ＭＳ Ｐゴシック" pitchFamily="34" charset="-128"/>
              </a:rPr>
              <a:t>Il riferimento all’</a:t>
            </a:r>
            <a:r>
              <a:rPr lang="it-IT" altLang="ja-JP" sz="3000" dirty="0">
                <a:ea typeface="ＭＳ Ｐゴシック" pitchFamily="34" charset="-128"/>
              </a:rPr>
              <a:t>interesse superiore della produzione nazionale è oggi irrilevante in quanto diretto espressione dell’ordinamento corporativo</a:t>
            </a:r>
          </a:p>
          <a:p>
            <a:pPr algn="just" eaLnBrk="1" hangingPunct="1">
              <a:lnSpc>
                <a:spcPct val="90000"/>
              </a:lnSpc>
            </a:pPr>
            <a:r>
              <a:rPr lang="it-IT" altLang="en-US" sz="3000" dirty="0">
                <a:ea typeface="ＭＳ Ｐゴシック" pitchFamily="34" charset="-128"/>
              </a:rPr>
              <a:t>Più controverso è il parametro: dell’interesse dell’</a:t>
            </a:r>
            <a:r>
              <a:rPr lang="it-IT" altLang="ja-JP" sz="3000" dirty="0">
                <a:ea typeface="ＭＳ Ｐゴシック" pitchFamily="34" charset="-128"/>
              </a:rPr>
              <a:t>impresa:</a:t>
            </a:r>
          </a:p>
          <a:p>
            <a:pPr marL="514350" indent="-514350" algn="just">
              <a:lnSpc>
                <a:spcPct val="90000"/>
              </a:lnSpc>
              <a:buFont typeface="+mj-lt"/>
              <a:buAutoNum type="arabicPeriod"/>
            </a:pPr>
            <a:r>
              <a:rPr lang="it-IT" altLang="en-US" sz="3000" dirty="0">
                <a:ea typeface="ＭＳ Ｐゴシック" pitchFamily="34" charset="-128"/>
              </a:rPr>
              <a:t>In senso soggettivo – interesse individuale dell’</a:t>
            </a:r>
            <a:r>
              <a:rPr lang="it-IT" altLang="ja-JP" sz="3000" dirty="0">
                <a:ea typeface="ＭＳ Ｐゴシック" pitchFamily="34" charset="-128"/>
              </a:rPr>
              <a:t>imprenditore</a:t>
            </a:r>
          </a:p>
          <a:p>
            <a:pPr marL="514350" indent="-514350" algn="just">
              <a:lnSpc>
                <a:spcPct val="90000"/>
              </a:lnSpc>
              <a:buFont typeface="+mj-lt"/>
              <a:buAutoNum type="arabicPeriod"/>
            </a:pPr>
            <a:r>
              <a:rPr lang="it-IT" altLang="en-US" sz="3000" dirty="0">
                <a:ea typeface="ＭＳ Ｐゴシック" pitchFamily="34" charset="-128"/>
              </a:rPr>
              <a:t>In senso oggettivo – interesse generale dell’</a:t>
            </a:r>
            <a:r>
              <a:rPr lang="it-IT" altLang="ja-JP" sz="3000" dirty="0">
                <a:ea typeface="ＭＳ Ｐゴシック" pitchFamily="34" charset="-128"/>
              </a:rPr>
              <a:t>impresa</a:t>
            </a:r>
            <a:endParaRPr lang="it-IT" altLang="en-US" sz="3000" dirty="0">
              <a:ea typeface="ＭＳ Ｐゴシック" pitchFamily="34" charset="-128"/>
            </a:endParaRPr>
          </a:p>
        </p:txBody>
      </p:sp>
    </p:spTree>
    <p:extLst>
      <p:ext uri="{BB962C8B-B14F-4D97-AF65-F5344CB8AC3E}">
        <p14:creationId xmlns:p14="http://schemas.microsoft.com/office/powerpoint/2010/main" val="2369402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ea typeface="+mj-ea"/>
                <a:cs typeface="+mj-cs"/>
              </a:rPr>
              <a:t>Gli altri parametri</a:t>
            </a:r>
            <a:endParaRPr lang="it-IT" dirty="0">
              <a:ea typeface="+mj-ea"/>
              <a:cs typeface="+mj-cs"/>
            </a:endParaRPr>
          </a:p>
        </p:txBody>
      </p:sp>
      <p:sp>
        <p:nvSpPr>
          <p:cNvPr id="21507" name="Segnaposto contenuto 2"/>
          <p:cNvSpPr>
            <a:spLocks noGrp="1"/>
          </p:cNvSpPr>
          <p:nvPr>
            <p:ph idx="1"/>
          </p:nvPr>
        </p:nvSpPr>
        <p:spPr/>
        <p:txBody>
          <a:bodyPr>
            <a:normAutofit fontScale="92500"/>
          </a:bodyPr>
          <a:lstStyle/>
          <a:p>
            <a:pPr algn="just" eaLnBrk="1" hangingPunct="1">
              <a:lnSpc>
                <a:spcPct val="90000"/>
              </a:lnSpc>
            </a:pPr>
            <a:r>
              <a:rPr lang="it-IT" altLang="en-US" sz="2700" dirty="0">
                <a:ea typeface="ＭＳ Ｐゴシック" panose="020B0600070205080204" pitchFamily="34" charset="-128"/>
              </a:rPr>
              <a:t>La diligenza va valutata non come generico interesse </a:t>
            </a:r>
            <a:r>
              <a:rPr lang="it-IT" altLang="en-US" sz="2700" dirty="0" err="1">
                <a:ea typeface="ＭＳ Ｐゴシック" panose="020B0600070205080204" pitchFamily="34" charset="-128"/>
              </a:rPr>
              <a:t>all</a:t>
            </a:r>
            <a:r>
              <a:rPr lang="ja-JP" altLang="it-IT" sz="2700" dirty="0">
                <a:ea typeface="ＭＳ Ｐゴシック" panose="020B0600070205080204" pitchFamily="34" charset="-128"/>
              </a:rPr>
              <a:t>’</a:t>
            </a:r>
            <a:r>
              <a:rPr lang="it-IT" altLang="ja-JP" sz="2700" dirty="0">
                <a:ea typeface="ＭＳ Ｐゴシック" panose="020B0600070205080204" pitchFamily="34" charset="-128"/>
              </a:rPr>
              <a:t>esatto adempimento, ma alla complessiva attività da svolgere </a:t>
            </a:r>
            <a:r>
              <a:rPr lang="it-IT" altLang="ja-JP" sz="2700" dirty="0" err="1">
                <a:ea typeface="ＭＳ Ｐゴシック" panose="020B0600070205080204" pitchFamily="34" charset="-128"/>
              </a:rPr>
              <a:t>nell</a:t>
            </a:r>
            <a:r>
              <a:rPr lang="ja-JP" altLang="it-IT" sz="2700" dirty="0">
                <a:ea typeface="ＭＳ Ｐゴシック" panose="020B0600070205080204" pitchFamily="34" charset="-128"/>
              </a:rPr>
              <a:t>’</a:t>
            </a:r>
            <a:r>
              <a:rPr lang="it-IT" altLang="ja-JP" sz="2700" dirty="0">
                <a:ea typeface="ＭＳ Ｐゴシック" panose="020B0600070205080204" pitchFamily="34" charset="-128"/>
              </a:rPr>
              <a:t>organizzazione e alla pluralità di apporti lavorativi da integrare alla prestazione</a:t>
            </a:r>
          </a:p>
          <a:p>
            <a:pPr algn="just" eaLnBrk="1" hangingPunct="1">
              <a:lnSpc>
                <a:spcPct val="90000"/>
              </a:lnSpc>
            </a:pPr>
            <a:r>
              <a:rPr lang="it-IT" altLang="en-US" sz="2700" dirty="0">
                <a:ea typeface="ＭＳ Ｐゴシック" panose="020B0600070205080204" pitchFamily="34" charset="-128"/>
              </a:rPr>
              <a:t>Pertanto, sono legittimi:</a:t>
            </a:r>
          </a:p>
          <a:p>
            <a:pPr algn="just" eaLnBrk="1" hangingPunct="1">
              <a:lnSpc>
                <a:spcPct val="90000"/>
              </a:lnSpc>
              <a:buFont typeface="Wingdings 2" panose="05020102010507070707" pitchFamily="18" charset="2"/>
              <a:buNone/>
            </a:pPr>
            <a:endParaRPr lang="it-IT" altLang="en-US" sz="2700" dirty="0">
              <a:ea typeface="ＭＳ Ｐゴシック" panose="020B0600070205080204" pitchFamily="34" charset="-128"/>
            </a:endParaRPr>
          </a:p>
          <a:p>
            <a:pPr algn="just" eaLnBrk="1" hangingPunct="1">
              <a:lnSpc>
                <a:spcPct val="90000"/>
              </a:lnSpc>
              <a:buFont typeface="Wingdings 2" panose="05020102010507070707" pitchFamily="18" charset="2"/>
              <a:buNone/>
            </a:pPr>
            <a:r>
              <a:rPr lang="it-IT" altLang="en-US" sz="2700" dirty="0" smtClean="0">
                <a:ea typeface="ＭＳ Ｐゴシック" panose="020B0600070205080204" pitchFamily="34" charset="-128"/>
              </a:rPr>
              <a:t>Adempimenti </a:t>
            </a:r>
            <a:r>
              <a:rPr lang="it-IT" altLang="en-US" sz="2700" dirty="0">
                <a:ea typeface="ＭＳ Ｐゴシック" panose="020B0600070205080204" pitchFamily="34" charset="-128"/>
              </a:rPr>
              <a:t>preparatori all’</a:t>
            </a:r>
            <a:r>
              <a:rPr lang="it-IT" altLang="ja-JP" sz="2700" dirty="0">
                <a:ea typeface="ＭＳ Ｐゴシック" panose="020B0600070205080204" pitchFamily="34" charset="-128"/>
              </a:rPr>
              <a:t>adempimento (</a:t>
            </a:r>
            <a:r>
              <a:rPr lang="it-IT" altLang="ja-JP" sz="2700" dirty="0" err="1">
                <a:ea typeface="ＭＳ Ｐゴシック" panose="020B0600070205080204" pitchFamily="34" charset="-128"/>
              </a:rPr>
              <a:t>Cass</a:t>
            </a:r>
            <a:r>
              <a:rPr lang="it-IT" altLang="ja-JP" sz="2700" dirty="0">
                <a:ea typeface="ＭＳ Ｐゴシック" panose="020B0600070205080204" pitchFamily="34" charset="-128"/>
              </a:rPr>
              <a:t>. 3845/1992; </a:t>
            </a:r>
            <a:r>
              <a:rPr lang="it-IT" altLang="ja-JP" sz="2700" dirty="0" err="1">
                <a:ea typeface="ＭＳ Ｐゴシック" panose="020B0600070205080204" pitchFamily="34" charset="-128"/>
              </a:rPr>
              <a:t>Cass</a:t>
            </a:r>
            <a:r>
              <a:rPr lang="it-IT" altLang="ja-JP" sz="2700" dirty="0">
                <a:ea typeface="ＭＳ Ｐゴシック" panose="020B0600070205080204" pitchFamily="34" charset="-128"/>
              </a:rPr>
              <a:t>. 12769/2000) o cautele (</a:t>
            </a:r>
            <a:r>
              <a:rPr lang="it-IT" altLang="ja-JP" sz="2700" dirty="0" err="1">
                <a:ea typeface="ＭＳ Ｐゴシック" panose="020B0600070205080204" pitchFamily="34" charset="-128"/>
              </a:rPr>
              <a:t>Cass</a:t>
            </a:r>
            <a:r>
              <a:rPr lang="it-IT" altLang="ja-JP" sz="2700" dirty="0">
                <a:ea typeface="ＭＳ Ｐゴシック" panose="020B0600070205080204" pitchFamily="34" charset="-128"/>
              </a:rPr>
              <a:t>. n. 6813/2004; </a:t>
            </a:r>
            <a:r>
              <a:rPr lang="it-IT" altLang="ja-JP" sz="2700" dirty="0" err="1">
                <a:ea typeface="ＭＳ Ｐゴシック" panose="020B0600070205080204" pitchFamily="34" charset="-128"/>
              </a:rPr>
              <a:t>Cass</a:t>
            </a:r>
            <a:r>
              <a:rPr lang="it-IT" altLang="ja-JP" sz="2700" dirty="0">
                <a:ea typeface="ＭＳ Ｐゴシック" panose="020B0600070205080204" pitchFamily="34" charset="-128"/>
              </a:rPr>
              <a:t>. 17208/2002)  che si rendano necessari in relazione all’interesse del datore di lavoro e una gestione professionalmente corretta </a:t>
            </a:r>
            <a:endParaRPr lang="it-IT" altLang="en-US" sz="2700" dirty="0">
              <a:ea typeface="ＭＳ Ｐゴシック" panose="020B0600070205080204" pitchFamily="34" charset="-128"/>
            </a:endParaRPr>
          </a:p>
        </p:txBody>
      </p:sp>
    </p:spTree>
    <p:extLst>
      <p:ext uri="{BB962C8B-B14F-4D97-AF65-F5344CB8AC3E}">
        <p14:creationId xmlns:p14="http://schemas.microsoft.com/office/powerpoint/2010/main" val="113078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ea typeface="+mj-ea"/>
                <a:cs typeface="+mj-cs"/>
              </a:rPr>
              <a:t>Conseguenze </a:t>
            </a:r>
            <a:endParaRPr lang="it-IT" dirty="0">
              <a:ea typeface="+mj-ea"/>
              <a:cs typeface="+mj-cs"/>
            </a:endParaRPr>
          </a:p>
        </p:txBody>
      </p:sp>
      <p:sp>
        <p:nvSpPr>
          <p:cNvPr id="23555" name="Segnaposto contenuto 2"/>
          <p:cNvSpPr>
            <a:spLocks noGrp="1"/>
          </p:cNvSpPr>
          <p:nvPr>
            <p:ph idx="1"/>
          </p:nvPr>
        </p:nvSpPr>
        <p:spPr/>
        <p:txBody>
          <a:bodyPr/>
          <a:lstStyle/>
          <a:p>
            <a:pPr algn="just" eaLnBrk="1" hangingPunct="1">
              <a:lnSpc>
                <a:spcPct val="90000"/>
              </a:lnSpc>
              <a:defRPr/>
            </a:pPr>
            <a:r>
              <a:rPr lang="it-IT" dirty="0" smtClean="0">
                <a:ea typeface="ＭＳ Ｐゴシック" pitchFamily="34" charset="-128"/>
              </a:rPr>
              <a:t>La mancata diligenza, ossia la negligenza e l’</a:t>
            </a:r>
            <a:r>
              <a:rPr lang="it-IT" altLang="ja-JP" dirty="0" smtClean="0">
                <a:ea typeface="ＭＳ Ｐゴシック" pitchFamily="34" charset="-128"/>
              </a:rPr>
              <a:t>imperizia, comporta la responsabilità del lavoratore per difetti o vizi della propria prestazione</a:t>
            </a:r>
          </a:p>
          <a:p>
            <a:pPr algn="just" eaLnBrk="1" hangingPunct="1">
              <a:lnSpc>
                <a:spcPct val="90000"/>
              </a:lnSpc>
              <a:defRPr/>
            </a:pPr>
            <a:r>
              <a:rPr lang="it-IT" dirty="0" smtClean="0">
                <a:ea typeface="ＭＳ Ｐゴシック" pitchFamily="34" charset="-128"/>
              </a:rPr>
              <a:t>Tale responsabilità può dar luogo non solo a provvedimenti disciplinari ma anche al risarcimento dei danni per i pregiudizi arrecati al datore (</a:t>
            </a:r>
            <a:r>
              <a:rPr lang="it-IT" dirty="0" err="1" smtClean="0">
                <a:ea typeface="ＭＳ Ｐゴシック" pitchFamily="34" charset="-128"/>
              </a:rPr>
              <a:t>Cass</a:t>
            </a:r>
            <a:r>
              <a:rPr lang="it-IT" dirty="0" smtClean="0">
                <a:ea typeface="ＭＳ Ｐゴシック" pitchFamily="34" charset="-128"/>
              </a:rPr>
              <a:t>. n. 6664/2000 – cumulabilità dei rimedi)</a:t>
            </a:r>
          </a:p>
          <a:p>
            <a:pPr marL="0" indent="0">
              <a:lnSpc>
                <a:spcPct val="90000"/>
              </a:lnSpc>
              <a:buNone/>
              <a:defRPr/>
            </a:pPr>
            <a:endParaRPr lang="it-IT" dirty="0" smtClean="0">
              <a:ea typeface="ＭＳ Ｐゴシック" pitchFamily="34" charset="-128"/>
            </a:endParaRPr>
          </a:p>
          <a:p>
            <a:pPr eaLnBrk="1" hangingPunct="1">
              <a:lnSpc>
                <a:spcPct val="90000"/>
              </a:lnSpc>
              <a:buFont typeface="Wingdings 2" panose="05020102010507070707" pitchFamily="18" charset="2"/>
              <a:buNone/>
              <a:defRPr/>
            </a:pPr>
            <a:endParaRPr lang="it-IT" dirty="0" smtClean="0">
              <a:ea typeface="ＭＳ Ｐゴシック" pitchFamily="34" charset="-128"/>
            </a:endParaRPr>
          </a:p>
        </p:txBody>
      </p:sp>
    </p:spTree>
    <p:extLst>
      <p:ext uri="{BB962C8B-B14F-4D97-AF65-F5344CB8AC3E}">
        <p14:creationId xmlns:p14="http://schemas.microsoft.com/office/powerpoint/2010/main" val="1608044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ea typeface="+mj-ea"/>
                <a:cs typeface="+mj-cs"/>
              </a:rPr>
              <a:t>Dovere di obbedienza</a:t>
            </a:r>
            <a:endParaRPr lang="it-IT" dirty="0">
              <a:ea typeface="+mj-ea"/>
              <a:cs typeface="+mj-cs"/>
            </a:endParaRPr>
          </a:p>
        </p:txBody>
      </p:sp>
      <p:sp>
        <p:nvSpPr>
          <p:cNvPr id="24579" name="Segnaposto contenuto 2"/>
          <p:cNvSpPr>
            <a:spLocks noGrp="1"/>
          </p:cNvSpPr>
          <p:nvPr>
            <p:ph idx="1"/>
          </p:nvPr>
        </p:nvSpPr>
        <p:spPr/>
        <p:txBody>
          <a:bodyPr/>
          <a:lstStyle/>
          <a:p>
            <a:pPr algn="just" eaLnBrk="1" hangingPunct="1"/>
            <a:r>
              <a:rPr lang="it-IT" altLang="en-US" smtClean="0">
                <a:ea typeface="ＭＳ Ｐゴシック" panose="020B0600070205080204" pitchFamily="34" charset="-128"/>
              </a:rPr>
              <a:t>Ai sensi del comma II dell’</a:t>
            </a:r>
            <a:r>
              <a:rPr lang="it-IT" altLang="ja-JP" smtClean="0">
                <a:ea typeface="ＭＳ Ｐゴシック" panose="020B0600070205080204" pitchFamily="34" charset="-128"/>
              </a:rPr>
              <a:t>art. 2104 c.c. il prestatore di lavoro deve </a:t>
            </a:r>
            <a:r>
              <a:rPr lang="ja-JP" altLang="it-IT" smtClean="0">
                <a:ea typeface="ＭＳ Ｐゴシック" panose="020B0600070205080204" pitchFamily="34" charset="-128"/>
              </a:rPr>
              <a:t>“</a:t>
            </a:r>
            <a:r>
              <a:rPr lang="it-IT" altLang="ja-JP" smtClean="0">
                <a:ea typeface="ＭＳ Ｐゴシック" panose="020B0600070205080204" pitchFamily="34" charset="-128"/>
              </a:rPr>
              <a:t>osservare le disposizioni per l</a:t>
            </a:r>
            <a:r>
              <a:rPr lang="ja-JP" altLang="it-IT" smtClean="0">
                <a:ea typeface="ＭＳ Ｐゴシック" panose="020B0600070205080204" pitchFamily="34" charset="-128"/>
              </a:rPr>
              <a:t>’</a:t>
            </a:r>
            <a:r>
              <a:rPr lang="it-IT" altLang="ja-JP" smtClean="0">
                <a:ea typeface="ＭＳ Ｐゴシック" panose="020B0600070205080204" pitchFamily="34" charset="-128"/>
              </a:rPr>
              <a:t>esecuzione e per la disciplina del lavoro impartite dall’imprenditore e dai collaboratori di questo dai quali gerarchicamente dipende</a:t>
            </a:r>
            <a:r>
              <a:rPr lang="ja-JP" altLang="it-IT" smtClean="0">
                <a:ea typeface="ＭＳ Ｐゴシック" panose="020B0600070205080204" pitchFamily="34" charset="-128"/>
              </a:rPr>
              <a:t>”</a:t>
            </a:r>
            <a:r>
              <a:rPr lang="it-IT" altLang="ja-JP" smtClean="0">
                <a:ea typeface="ＭＳ Ｐゴシック" panose="020B0600070205080204" pitchFamily="34" charset="-128"/>
              </a:rPr>
              <a:t> </a:t>
            </a:r>
          </a:p>
          <a:p>
            <a:pPr algn="just" eaLnBrk="1" hangingPunct="1"/>
            <a:r>
              <a:rPr lang="it-IT" altLang="en-US" smtClean="0">
                <a:ea typeface="ＭＳ Ｐゴシック" panose="020B0600070205080204" pitchFamily="34" charset="-128"/>
              </a:rPr>
              <a:t>Soggezione giuridica: di fronte all’</a:t>
            </a:r>
            <a:r>
              <a:rPr lang="it-IT" altLang="ja-JP" smtClean="0">
                <a:ea typeface="ＭＳ Ｐゴシック" panose="020B0600070205080204" pitchFamily="34" charset="-128"/>
              </a:rPr>
              <a:t>esercizio del potere da parte del datore di lavoro il lavoratore non può e non deve fare nulla (salvo i casi di autotutela) </a:t>
            </a: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390996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OBBEDIENZA: INSUBORDINAZIONE (I)</a:t>
            </a:r>
          </a:p>
        </p:txBody>
      </p:sp>
      <p:sp>
        <p:nvSpPr>
          <p:cNvPr id="25603" name="Rectangle 3"/>
          <p:cNvSpPr>
            <a:spLocks noGrp="1"/>
          </p:cNvSpPr>
          <p:nvPr>
            <p:ph type="body" idx="4294967295"/>
          </p:nvPr>
        </p:nvSpPr>
        <p:spPr/>
        <p:txBody>
          <a:bodyPr/>
          <a:lstStyle/>
          <a:p>
            <a:pPr algn="just" eaLnBrk="1" hangingPunct="1"/>
            <a:r>
              <a:rPr lang="it-IT" altLang="en-US" smtClean="0">
                <a:ea typeface="ＭＳ Ｐゴシック" panose="020B0600070205080204" pitchFamily="34" charset="-128"/>
              </a:rPr>
              <a:t>Non si limita al rifiuto di attenersi alle disposizioni e agli ordini di servizio impartiti dal datore ma implica qualsiasi altro comportamento suscettibile di incidere sulla esecuzione e sul corretto svolgimento di dette disposizioni senza che il lavoratore abbia arrecato un concreto danno (Cass. n. 16384/2004; Cass. n. 9840/2002) </a:t>
            </a:r>
          </a:p>
        </p:txBody>
      </p:sp>
    </p:spTree>
    <p:extLst>
      <p:ext uri="{BB962C8B-B14F-4D97-AF65-F5344CB8AC3E}">
        <p14:creationId xmlns:p14="http://schemas.microsoft.com/office/powerpoint/2010/main" val="4250625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OBBEDIENZA: INSUBORDINAZIONE (II) </a:t>
            </a:r>
          </a:p>
        </p:txBody>
      </p:sp>
      <p:sp>
        <p:nvSpPr>
          <p:cNvPr id="26627" name="Rectangle 3"/>
          <p:cNvSpPr>
            <a:spLocks noGrp="1"/>
          </p:cNvSpPr>
          <p:nvPr>
            <p:ph type="body" idx="4294967295"/>
          </p:nvPr>
        </p:nvSpPr>
        <p:spPr/>
        <p:txBody>
          <a:bodyPr/>
          <a:lstStyle/>
          <a:p>
            <a:pPr algn="just" eaLnBrk="1" hangingPunct="1"/>
            <a:r>
              <a:rPr lang="it-IT" altLang="en-US" sz="2400">
                <a:ea typeface="ＭＳ Ｐゴシック" panose="020B0600070205080204" pitchFamily="34" charset="-128"/>
              </a:rPr>
              <a:t>Deve concretarsi in una aperta contestazione dei poteri datoriali (Cass. n. 2573/1992) accompagnate da ripetute inosservanza delle regole di correttezza che testimoniano la pervicace insofferenza verso l</a:t>
            </a:r>
            <a:r>
              <a:rPr lang="ja-JP" altLang="it-IT" sz="2400">
                <a:ea typeface="ＭＳ Ｐゴシック" panose="020B0600070205080204" pitchFamily="34" charset="-128"/>
              </a:rPr>
              <a:t>’</a:t>
            </a:r>
            <a:r>
              <a:rPr lang="it-IT" altLang="ja-JP" sz="2400">
                <a:ea typeface="ＭＳ Ｐゴシック" panose="020B0600070205080204" pitchFamily="34" charset="-128"/>
              </a:rPr>
              <a:t>uso legittimo di poteri di controllo e disciplina del datore di lavoro (Cass. n. 16384/2004)</a:t>
            </a:r>
          </a:p>
          <a:p>
            <a:pPr algn="just" eaLnBrk="1" hangingPunct="1"/>
            <a:r>
              <a:rPr lang="it-IT" altLang="ja-JP" sz="2400">
                <a:ea typeface="ＭＳ Ｐゴシック" panose="020B0600070205080204" pitchFamily="34" charset="-128"/>
              </a:rPr>
              <a:t> </a:t>
            </a:r>
            <a:r>
              <a:rPr lang="it-IT" altLang="en-US" sz="2400">
                <a:ea typeface="ＭＳ Ｐゴシック" panose="020B0600070205080204" pitchFamily="34" charset="-128"/>
              </a:rPr>
              <a:t>Nessuna insubordinazione per il dipendente che mette in discussione gli ordini dopo aver ricevuto istruzioni successive e discordanti provenienti dal diretto superiore prima e dal titolare dell’azienda poi (Cass. n. </a:t>
            </a:r>
            <a:r>
              <a:rPr lang="en-GB" altLang="en-US" sz="2400">
                <a:ea typeface="ＭＳ Ｐゴシック" panose="020B0600070205080204" pitchFamily="34" charset="-128"/>
              </a:rPr>
              <a:t>21153/2010) </a:t>
            </a:r>
            <a:endParaRPr lang="it-IT" altLang="en-US" sz="2400">
              <a:ea typeface="ＭＳ Ｐゴシック" panose="020B0600070205080204" pitchFamily="34" charset="-128"/>
            </a:endParaRPr>
          </a:p>
        </p:txBody>
      </p:sp>
    </p:spTree>
    <p:extLst>
      <p:ext uri="{BB962C8B-B14F-4D97-AF65-F5344CB8AC3E}">
        <p14:creationId xmlns:p14="http://schemas.microsoft.com/office/powerpoint/2010/main" val="3554183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bwMode="auto"/>
        <p:txBody>
          <a:bodyPr vert="horz" wrap="square" lIns="91440" tIns="45720" rIns="91440" bIns="45720" numCol="1" rtlCol="0" anchor="t" anchorCtr="0" compatLnSpc="1">
            <a:prstTxWarp prst="textNoShape">
              <a:avLst/>
            </a:prstTxWarp>
            <a:normAutofit/>
          </a:bodyPr>
          <a:lstStyle/>
          <a:p>
            <a:pPr eaLnBrk="1" hangingPunct="1">
              <a:defRPr/>
            </a:pPr>
            <a:r>
              <a:rPr lang="it-IT" cap="none" smtClean="0">
                <a:effectLst/>
                <a:ea typeface="+mj-ea"/>
                <a:cs typeface="+mj-cs"/>
              </a:rPr>
              <a:t>OBBEDIENZA: COMPORTAMENTO OLTRAGGIOSO</a:t>
            </a:r>
          </a:p>
        </p:txBody>
      </p:sp>
      <p:sp>
        <p:nvSpPr>
          <p:cNvPr id="27651" name="Rectangle 3"/>
          <p:cNvSpPr>
            <a:spLocks noGrp="1"/>
          </p:cNvSpPr>
          <p:nvPr>
            <p:ph type="body" idx="4294967295"/>
          </p:nvPr>
        </p:nvSpPr>
        <p:spPr/>
        <p:txBody>
          <a:bodyPr>
            <a:normAutofit lnSpcReduction="10000"/>
          </a:bodyPr>
          <a:lstStyle/>
          <a:p>
            <a:pPr algn="just" eaLnBrk="1" hangingPunct="1"/>
            <a:r>
              <a:rPr lang="it-IT" altLang="en-US" sz="2400">
                <a:ea typeface="ＭＳ Ｐゴシック" panose="020B0600070205080204" pitchFamily="34" charset="-128"/>
              </a:rPr>
              <a:t>Rientra nella nozione di insubordinazione il comportamento oltraggioso consistente in frasi o epiteti offensivi, minacce nei riguardi del datore di lavoro o di superiori gerarchici (Cass. n. 2179/2000)</a:t>
            </a:r>
          </a:p>
          <a:p>
            <a:pPr algn="just"/>
            <a:r>
              <a:rPr lang="it-IT" altLang="en-US" sz="2400">
                <a:ea typeface="ＭＳ Ｐゴシック" panose="020B0600070205080204" pitchFamily="34" charset="-128"/>
              </a:rPr>
              <a:t>Non integra comportamento oltraggioso, qualora il lavoratore, pur avendo utilizzato delle espressioni offensive nei confronti del datore di lavoro, espressioni caratterizzate dalla genericità e dall’estemporaneità dell’offesa e dall’assenza di precedenti disciplinari, non ha rifiutato la propria prestazione lavorativa e omesso di adempiere ai suoi obblighi contrattuali (Trib. Arezzo, </a:t>
            </a:r>
            <a:r>
              <a:rPr lang="en-GB" altLang="en-US" sz="2400">
                <a:ea typeface="ＭＳ Ｐゴシック" panose="020B0600070205080204" pitchFamily="34" charset="-128"/>
              </a:rPr>
              <a:t>03/12/2012,  n. 1266)</a:t>
            </a:r>
            <a:r>
              <a:rPr lang="it-IT" altLang="en-US" sz="2400">
                <a:ea typeface="ＭＳ Ｐゴシック" panose="020B0600070205080204" pitchFamily="34" charset="-128"/>
              </a:rPr>
              <a:t> </a:t>
            </a:r>
          </a:p>
          <a:p>
            <a:pPr algn="just" eaLnBrk="1" hangingPunct="1"/>
            <a:endParaRPr lang="it-IT" altLang="en-US" smtClean="0">
              <a:ea typeface="ＭＳ Ｐゴシック" panose="020B0600070205080204" pitchFamily="34" charset="-128"/>
            </a:endParaRPr>
          </a:p>
          <a:p>
            <a:pPr eaLnBrk="1" hangingPunct="1">
              <a:buFont typeface="Wingdings 2" panose="05020102010507070707" pitchFamily="18" charset="2"/>
              <a:buNone/>
            </a:pP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3137005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OBBEDIENZA: CASI ESTREMI</a:t>
            </a:r>
          </a:p>
        </p:txBody>
      </p:sp>
      <p:sp>
        <p:nvSpPr>
          <p:cNvPr id="29699" name="Rectangle 3"/>
          <p:cNvSpPr>
            <a:spLocks noGrp="1"/>
          </p:cNvSpPr>
          <p:nvPr>
            <p:ph type="body" idx="4294967295"/>
          </p:nvPr>
        </p:nvSpPr>
        <p:spPr/>
        <p:txBody>
          <a:bodyPr/>
          <a:lstStyle/>
          <a:p>
            <a:pPr algn="just" eaLnBrk="1" hangingPunct="1">
              <a:defRPr/>
            </a:pPr>
            <a:r>
              <a:rPr lang="it-IT" dirty="0" smtClean="0">
                <a:ea typeface="ＭＳ Ｐゴシック" pitchFamily="34" charset="-128"/>
              </a:rPr>
              <a:t>E</a:t>
            </a:r>
            <a:r>
              <a:rPr lang="ja-JP" altLang="it-IT" dirty="0" smtClean="0">
                <a:ea typeface="ＭＳ Ｐゴシック" pitchFamily="34" charset="-128"/>
              </a:rPr>
              <a:t>’</a:t>
            </a:r>
            <a:r>
              <a:rPr lang="it-IT" altLang="ja-JP" dirty="0" smtClean="0">
                <a:ea typeface="ＭＳ Ｐゴシック" pitchFamily="34" charset="-128"/>
              </a:rPr>
              <a:t> inadempiente il lavoratore che giunge al risultato conforme disattendendo le direttive che sono valutate errate?</a:t>
            </a:r>
          </a:p>
          <a:p>
            <a:pPr algn="just" eaLnBrk="1" hangingPunct="1">
              <a:defRPr/>
            </a:pPr>
            <a:r>
              <a:rPr lang="it-IT" dirty="0" smtClean="0">
                <a:ea typeface="ＭＳ Ｐゴシック" pitchFamily="34" charset="-128"/>
              </a:rPr>
              <a:t>Si, poiché la continuata inosservanza delle direttive integra gli estremi dell’</a:t>
            </a:r>
            <a:r>
              <a:rPr lang="it-IT" altLang="ja-JP" dirty="0" smtClean="0">
                <a:ea typeface="ＭＳ Ｐゴシック" pitchFamily="34" charset="-128"/>
              </a:rPr>
              <a:t>inadempimento (</a:t>
            </a:r>
            <a:r>
              <a:rPr lang="it-IT" altLang="ja-JP" dirty="0" err="1" smtClean="0">
                <a:ea typeface="ＭＳ Ｐゴシック" pitchFamily="34" charset="-128"/>
              </a:rPr>
              <a:t>Cass</a:t>
            </a:r>
            <a:r>
              <a:rPr lang="it-IT" altLang="ja-JP" dirty="0" smtClean="0">
                <a:ea typeface="ＭＳ Ｐゴシック" pitchFamily="34" charset="-128"/>
              </a:rPr>
              <a:t>. n. 1087/1995); ma il giudice dovrà sempre valutare la proporzionalità rispetto alla sanzione </a:t>
            </a:r>
          </a:p>
          <a:p>
            <a:pPr marL="0" indent="0">
              <a:buNone/>
              <a:defRPr/>
            </a:pPr>
            <a:endParaRPr lang="it-IT" dirty="0" smtClean="0">
              <a:ea typeface="ＭＳ Ｐゴシック" pitchFamily="34" charset="-128"/>
            </a:endParaRPr>
          </a:p>
        </p:txBody>
      </p:sp>
    </p:spTree>
    <p:extLst>
      <p:ext uri="{BB962C8B-B14F-4D97-AF65-F5344CB8AC3E}">
        <p14:creationId xmlns:p14="http://schemas.microsoft.com/office/powerpoint/2010/main" val="3709059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LIMITI AL POTERE DI OBBEDIENZA</a:t>
            </a:r>
          </a:p>
        </p:txBody>
      </p:sp>
      <p:sp>
        <p:nvSpPr>
          <p:cNvPr id="29699" name="Rectangle 3"/>
          <p:cNvSpPr>
            <a:spLocks noGrp="1"/>
          </p:cNvSpPr>
          <p:nvPr>
            <p:ph type="body" idx="4294967295"/>
          </p:nvPr>
        </p:nvSpPr>
        <p:spPr/>
        <p:txBody>
          <a:bodyPr>
            <a:normAutofit fontScale="92500"/>
          </a:bodyPr>
          <a:lstStyle/>
          <a:p>
            <a:pPr algn="just" eaLnBrk="1" hangingPunct="1"/>
            <a:r>
              <a:rPr lang="it-IT" altLang="en-US" sz="2400">
                <a:ea typeface="ＭＳ Ｐゴシック" panose="020B0600070205080204" pitchFamily="34" charset="-128"/>
              </a:rPr>
              <a:t>Esiste un </a:t>
            </a:r>
            <a:r>
              <a:rPr lang="it-IT" altLang="en-US" sz="2400" i="1">
                <a:ea typeface="ＭＳ Ｐゴシック" panose="020B0600070205080204" pitchFamily="34" charset="-128"/>
              </a:rPr>
              <a:t>ius resistentiae</a:t>
            </a:r>
            <a:r>
              <a:rPr lang="it-IT" altLang="en-US" sz="2400">
                <a:ea typeface="ＭＳ Ｐゴシック" panose="020B0600070205080204" pitchFamily="34" charset="-128"/>
              </a:rPr>
              <a:t> in capo al lavoratore nel caso di ordini che </a:t>
            </a:r>
            <a:r>
              <a:rPr lang="it-IT" altLang="en-US" sz="2400" i="1">
                <a:ea typeface="ＭＳ Ｐゴシック" panose="020B0600070205080204" pitchFamily="34" charset="-128"/>
              </a:rPr>
              <a:t>prima facie </a:t>
            </a:r>
            <a:r>
              <a:rPr lang="it-IT" altLang="en-US" sz="2400">
                <a:ea typeface="ＭＳ Ｐゴシック" panose="020B0600070205080204" pitchFamily="34" charset="-128"/>
              </a:rPr>
              <a:t>appaiono illeciti senza incorrere in responsabilità disciplinare (Trib. Siena, </a:t>
            </a:r>
            <a:r>
              <a:rPr lang="en-GB" altLang="en-US" sz="2400">
                <a:ea typeface="ＭＳ Ｐゴシック" panose="020B0600070205080204" pitchFamily="34" charset="-128"/>
              </a:rPr>
              <a:t>27/11/2002)</a:t>
            </a:r>
            <a:endParaRPr lang="it-IT" altLang="en-US" sz="2400">
              <a:ea typeface="ＭＳ Ｐゴシック" panose="020B0600070205080204" pitchFamily="34" charset="-128"/>
            </a:endParaRPr>
          </a:p>
          <a:p>
            <a:pPr algn="just" eaLnBrk="1" hangingPunct="1"/>
            <a:r>
              <a:rPr lang="it-IT" altLang="en-US" sz="2400">
                <a:ea typeface="ＭＳ Ｐゴシック" panose="020B0600070205080204" pitchFamily="34" charset="-128"/>
              </a:rPr>
              <a:t>Non rientra nello </a:t>
            </a:r>
            <a:r>
              <a:rPr lang="it-IT" altLang="en-US" sz="2400" i="1">
                <a:ea typeface="ＭＳ Ｐゴシック" panose="020B0600070205080204" pitchFamily="34" charset="-128"/>
              </a:rPr>
              <a:t>ius resistentiae </a:t>
            </a:r>
            <a:r>
              <a:rPr lang="it-IT" altLang="en-US" sz="2400">
                <a:ea typeface="ＭＳ Ｐゴシック" panose="020B0600070205080204" pitchFamily="34" charset="-128"/>
              </a:rPr>
              <a:t>e dunque non legittimano il rifiuto del lavoratore:</a:t>
            </a:r>
          </a:p>
          <a:p>
            <a:pPr algn="just" eaLnBrk="1" hangingPunct="1">
              <a:buFontTx/>
              <a:buChar char="-"/>
            </a:pPr>
            <a:r>
              <a:rPr lang="it-IT" altLang="en-US" sz="2400">
                <a:ea typeface="ＭＳ Ｐゴシック" panose="020B0600070205080204" pitchFamily="34" charset="-128"/>
              </a:rPr>
              <a:t>il carattere irriguardoso e la forma scorretta delle direttive impartite: se c</a:t>
            </a:r>
            <a:r>
              <a:rPr lang="ja-JP" altLang="it-IT" sz="2400">
                <a:ea typeface="ＭＳ Ｐゴシック" panose="020B0600070205080204" pitchFamily="34" charset="-128"/>
              </a:rPr>
              <a:t>’</a:t>
            </a:r>
            <a:r>
              <a:rPr lang="it-IT" altLang="ja-JP" sz="2400">
                <a:ea typeface="ＭＳ Ｐゴシック" panose="020B0600070205080204" pitchFamily="34" charset="-128"/>
              </a:rPr>
              <a:t>è offesa della dignità del lavoratore si può agire separatamente (Cass. n. 3204/1985)</a:t>
            </a:r>
          </a:p>
          <a:p>
            <a:pPr algn="just" eaLnBrk="1" hangingPunct="1">
              <a:buFontTx/>
              <a:buChar char="-"/>
            </a:pPr>
            <a:r>
              <a:rPr lang="it-IT" altLang="en-US" sz="2400">
                <a:ea typeface="ＭＳ Ｐゴシック" panose="020B0600070205080204" pitchFamily="34" charset="-128"/>
              </a:rPr>
              <a:t>Il fatto che le direttive siano state contestate in sede sindacale (Pret. Terni, 6.12.1978) o che siano contrarie ai principi morali o alle ideologie del prestatore (Pret. Milano, 15.12.1981)</a:t>
            </a:r>
          </a:p>
        </p:txBody>
      </p:sp>
    </p:spTree>
    <p:extLst>
      <p:ext uri="{BB962C8B-B14F-4D97-AF65-F5344CB8AC3E}">
        <p14:creationId xmlns:p14="http://schemas.microsoft.com/office/powerpoint/2010/main" val="1047971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ESIMENTI</a:t>
            </a:r>
          </a:p>
        </p:txBody>
      </p:sp>
      <p:sp>
        <p:nvSpPr>
          <p:cNvPr id="30723" name="Rectangle 3"/>
          <p:cNvSpPr>
            <a:spLocks noGrp="1"/>
          </p:cNvSpPr>
          <p:nvPr>
            <p:ph type="body" idx="4294967295"/>
          </p:nvPr>
        </p:nvSpPr>
        <p:spPr/>
        <p:txBody>
          <a:bodyPr>
            <a:normAutofit fontScale="92500"/>
          </a:bodyPr>
          <a:lstStyle/>
          <a:p>
            <a:pPr algn="just" eaLnBrk="1" hangingPunct="1">
              <a:lnSpc>
                <a:spcPct val="90000"/>
              </a:lnSpc>
            </a:pPr>
            <a:r>
              <a:rPr lang="it-IT" altLang="en-US" sz="2800" dirty="0">
                <a:ea typeface="ＭＳ Ｐゴシック" panose="020B0600070205080204" pitchFamily="34" charset="-128"/>
              </a:rPr>
              <a:t>Affinché intervenga una causa esimente che legittima la </a:t>
            </a:r>
            <a:r>
              <a:rPr lang="ja-JP" altLang="it-IT" sz="2800" dirty="0">
                <a:ea typeface="ＭＳ Ｐゴシック" panose="020B0600070205080204" pitchFamily="34" charset="-128"/>
              </a:rPr>
              <a:t>“</a:t>
            </a:r>
            <a:r>
              <a:rPr lang="it-IT" altLang="ja-JP" sz="2800" dirty="0">
                <a:ea typeface="ＭＳ Ｐゴシック" panose="020B0600070205080204" pitchFamily="34" charset="-128"/>
              </a:rPr>
              <a:t>disobbedienza</a:t>
            </a:r>
            <a:r>
              <a:rPr lang="ja-JP" altLang="it-IT" sz="2800" dirty="0">
                <a:ea typeface="ＭＳ Ｐゴシック" panose="020B0600070205080204" pitchFamily="34" charset="-128"/>
              </a:rPr>
              <a:t>”</a:t>
            </a:r>
            <a:r>
              <a:rPr lang="it-IT" altLang="ja-JP" sz="2800" dirty="0">
                <a:ea typeface="ＭＳ Ｐゴシック" panose="020B0600070205080204" pitchFamily="34" charset="-128"/>
              </a:rPr>
              <a:t> del lavoratore è necessario che le direttive siano illegittime o illecite:</a:t>
            </a:r>
          </a:p>
          <a:p>
            <a:pPr algn="just" eaLnBrk="1" hangingPunct="1">
              <a:lnSpc>
                <a:spcPct val="90000"/>
              </a:lnSpc>
              <a:buFontTx/>
              <a:buChar char="-"/>
            </a:pPr>
            <a:r>
              <a:rPr lang="it-IT" altLang="en-US" sz="2800" dirty="0">
                <a:ea typeface="ＭＳ Ｐゴシック" panose="020B0600070205080204" pitchFamily="34" charset="-128"/>
              </a:rPr>
              <a:t>Demansionamento (</a:t>
            </a:r>
            <a:r>
              <a:rPr lang="it-IT" altLang="en-US" sz="2800" dirty="0" err="1">
                <a:ea typeface="ＭＳ Ｐゴシック" panose="020B0600070205080204" pitchFamily="34" charset="-128"/>
              </a:rPr>
              <a:t>Cass</a:t>
            </a:r>
            <a:r>
              <a:rPr lang="it-IT" altLang="en-US" sz="2800" dirty="0">
                <a:ea typeface="ＭＳ Ｐゴシック" panose="020B0600070205080204" pitchFamily="34" charset="-128"/>
              </a:rPr>
              <a:t>. n. 6564/2004)</a:t>
            </a:r>
          </a:p>
          <a:p>
            <a:pPr algn="just" eaLnBrk="1" hangingPunct="1">
              <a:lnSpc>
                <a:spcPct val="90000"/>
              </a:lnSpc>
              <a:buFontTx/>
              <a:buChar char="-"/>
            </a:pPr>
            <a:r>
              <a:rPr lang="it-IT" altLang="en-US" sz="2800" dirty="0">
                <a:ea typeface="ＭＳ Ｐゴシック" panose="020B0600070205080204" pitchFamily="34" charset="-128"/>
              </a:rPr>
              <a:t>Trasferimento illegittimo (</a:t>
            </a:r>
            <a:r>
              <a:rPr lang="it-IT" altLang="en-US" sz="2800" dirty="0" err="1">
                <a:ea typeface="ＭＳ Ｐゴシック" panose="020B0600070205080204" pitchFamily="34" charset="-128"/>
              </a:rPr>
              <a:t>Cass</a:t>
            </a:r>
            <a:r>
              <a:rPr lang="it-IT" altLang="en-US" sz="2800" dirty="0">
                <a:ea typeface="ＭＳ Ｐゴシック" panose="020B0600070205080204" pitchFamily="34" charset="-128"/>
              </a:rPr>
              <a:t>. 5892/1999; contra </a:t>
            </a:r>
            <a:r>
              <a:rPr lang="it-IT" altLang="en-US" sz="2800" dirty="0" err="1">
                <a:ea typeface="ＭＳ Ｐゴシック" panose="020B0600070205080204" pitchFamily="34" charset="-128"/>
              </a:rPr>
              <a:t>Trib</a:t>
            </a:r>
            <a:r>
              <a:rPr lang="it-IT" altLang="en-US" sz="2800" dirty="0">
                <a:ea typeface="ＭＳ Ｐゴシック" panose="020B0600070205080204" pitchFamily="34" charset="-128"/>
              </a:rPr>
              <a:t>. Milano, 5.10.2000)</a:t>
            </a:r>
          </a:p>
          <a:p>
            <a:pPr algn="just" eaLnBrk="1" hangingPunct="1">
              <a:lnSpc>
                <a:spcPct val="90000"/>
              </a:lnSpc>
              <a:buFontTx/>
              <a:buChar char="-"/>
            </a:pPr>
            <a:r>
              <a:rPr lang="it-IT" altLang="en-US" sz="2800" dirty="0">
                <a:ea typeface="ＭＳ Ｐゴシック" panose="020B0600070205080204" pitchFamily="34" charset="-128"/>
              </a:rPr>
              <a:t>Comportamenti </a:t>
            </a:r>
            <a:r>
              <a:rPr lang="it-IT" altLang="en-US" sz="2800" i="1" dirty="0">
                <a:ea typeface="ＭＳ Ｐゴシック" panose="020B0600070205080204" pitchFamily="34" charset="-128"/>
              </a:rPr>
              <a:t>c</a:t>
            </a:r>
            <a:r>
              <a:rPr lang="it-IT" altLang="en-US" sz="2800" i="1" dirty="0" smtClean="0">
                <a:ea typeface="ＭＳ Ｐゴシック" panose="020B0600070205080204" pitchFamily="34" charset="-128"/>
              </a:rPr>
              <a:t>ontrari alla legge </a:t>
            </a:r>
            <a:r>
              <a:rPr lang="it-IT" altLang="en-US" sz="2800" dirty="0" smtClean="0">
                <a:ea typeface="ＭＳ Ｐゴシック" panose="020B0600070205080204" pitchFamily="34" charset="-128"/>
              </a:rPr>
              <a:t>(</a:t>
            </a:r>
            <a:r>
              <a:rPr lang="it-IT" altLang="en-US" sz="2800" dirty="0" err="1">
                <a:ea typeface="ＭＳ Ｐゴシック" panose="020B0600070205080204" pitchFamily="34" charset="-128"/>
              </a:rPr>
              <a:t>Cass</a:t>
            </a:r>
            <a:r>
              <a:rPr lang="it-IT" altLang="en-US" sz="2800" dirty="0">
                <a:ea typeface="ＭＳ Ｐゴシック" panose="020B0600070205080204" pitchFamily="34" charset="-128"/>
              </a:rPr>
              <a:t>. 22.2.1990, in MGL, 1990, 470)</a:t>
            </a:r>
          </a:p>
          <a:p>
            <a:pPr algn="just" eaLnBrk="1" hangingPunct="1">
              <a:lnSpc>
                <a:spcPct val="90000"/>
              </a:lnSpc>
              <a:buFontTx/>
              <a:buChar char="-"/>
            </a:pPr>
            <a:r>
              <a:rPr lang="it-IT" altLang="en-US" sz="2800" dirty="0">
                <a:ea typeface="ＭＳ Ｐゴシック" panose="020B0600070205080204" pitchFamily="34" charset="-128"/>
              </a:rPr>
              <a:t>Danno alla salute del lavoratore per violazione obbligo di sicurezza art. 2087 c.c. (</a:t>
            </a:r>
            <a:r>
              <a:rPr lang="it-IT" altLang="en-US" sz="2800" dirty="0" err="1">
                <a:ea typeface="ＭＳ Ｐゴシック" panose="020B0600070205080204" pitchFamily="34" charset="-128"/>
              </a:rPr>
              <a:t>Pret</a:t>
            </a:r>
            <a:r>
              <a:rPr lang="it-IT" altLang="en-US" sz="2800" dirty="0">
                <a:ea typeface="ＭＳ Ｐゴシック" panose="020B0600070205080204" pitchFamily="34" charset="-128"/>
              </a:rPr>
              <a:t>. Torino, 18.12.1992) </a:t>
            </a:r>
          </a:p>
        </p:txBody>
      </p:sp>
    </p:spTree>
    <p:extLst>
      <p:ext uri="{BB962C8B-B14F-4D97-AF65-F5344CB8AC3E}">
        <p14:creationId xmlns:p14="http://schemas.microsoft.com/office/powerpoint/2010/main" val="2871040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ARGOMENTI</a:t>
            </a:r>
            <a:endParaRPr lang="it-IT" dirty="0"/>
          </a:p>
        </p:txBody>
      </p:sp>
      <p:sp>
        <p:nvSpPr>
          <p:cNvPr id="3" name="Segnaposto contenuto 2"/>
          <p:cNvSpPr>
            <a:spLocks noGrp="1"/>
          </p:cNvSpPr>
          <p:nvPr>
            <p:ph idx="1"/>
          </p:nvPr>
        </p:nvSpPr>
        <p:spPr/>
        <p:txBody>
          <a:bodyPr/>
          <a:lstStyle/>
          <a:p>
            <a:r>
              <a:rPr lang="it-IT" dirty="0" smtClean="0"/>
              <a:t>OBBLIGHI </a:t>
            </a:r>
            <a:r>
              <a:rPr lang="it-IT" dirty="0" smtClean="0"/>
              <a:t>LAVORATORE </a:t>
            </a:r>
            <a:endParaRPr lang="it-IT" dirty="0"/>
          </a:p>
        </p:txBody>
      </p:sp>
    </p:spTree>
    <p:extLst>
      <p:ext uri="{BB962C8B-B14F-4D97-AF65-F5344CB8AC3E}">
        <p14:creationId xmlns:p14="http://schemas.microsoft.com/office/powerpoint/2010/main" val="2869293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Obbedienza: aspetto personale</a:t>
            </a:r>
          </a:p>
        </p:txBody>
      </p:sp>
      <p:sp>
        <p:nvSpPr>
          <p:cNvPr id="31747" name="Rectangle 3"/>
          <p:cNvSpPr>
            <a:spLocks noGrp="1"/>
          </p:cNvSpPr>
          <p:nvPr>
            <p:ph type="body" idx="4294967295"/>
          </p:nvPr>
        </p:nvSpPr>
        <p:spPr/>
        <p:txBody>
          <a:bodyPr>
            <a:normAutofit lnSpcReduction="10000"/>
          </a:bodyPr>
          <a:lstStyle/>
          <a:p>
            <a:pPr algn="just" eaLnBrk="1" hangingPunct="1">
              <a:lnSpc>
                <a:spcPct val="90000"/>
              </a:lnSpc>
            </a:pPr>
            <a:r>
              <a:rPr lang="it-IT" altLang="en-US" sz="2400">
                <a:ea typeface="ＭＳ Ｐゴシック" panose="020B0600070205080204" pitchFamily="34" charset="-128"/>
              </a:rPr>
              <a:t>Rientra nel dovere di obbedienza il rispetto delle direttive datoriali attinenti la regolamentazione dell’</a:t>
            </a:r>
            <a:r>
              <a:rPr lang="it-IT" altLang="ja-JP" sz="2400">
                <a:ea typeface="ＭＳ Ｐゴシック" panose="020B0600070205080204" pitchFamily="34" charset="-128"/>
              </a:rPr>
              <a:t>aspetto personale (abiti, capelli)?</a:t>
            </a:r>
          </a:p>
          <a:p>
            <a:pPr algn="just" eaLnBrk="1" hangingPunct="1">
              <a:lnSpc>
                <a:spcPct val="90000"/>
              </a:lnSpc>
            </a:pPr>
            <a:r>
              <a:rPr lang="it-IT" altLang="en-US" sz="2400">
                <a:ea typeface="ＭＳ Ｐゴシック" panose="020B0600070205080204" pitchFamily="34" charset="-128"/>
              </a:rPr>
              <a:t>Il lavoratore può rifiutare le direttive e non è disciplinarmente sanzionabile se gli ordini ledono la dignità, della riservatezza  e dell’</a:t>
            </a:r>
            <a:r>
              <a:rPr lang="it-IT" altLang="ja-JP" sz="2400">
                <a:ea typeface="ＭＳ Ｐゴシック" panose="020B0600070205080204" pitchFamily="34" charset="-128"/>
              </a:rPr>
              <a:t>integrità della persona (Pret. Milano, 12.1.1995)</a:t>
            </a:r>
          </a:p>
          <a:p>
            <a:pPr algn="just" eaLnBrk="1" hangingPunct="1">
              <a:lnSpc>
                <a:spcPct val="90000"/>
              </a:lnSpc>
            </a:pPr>
            <a:r>
              <a:rPr lang="it-IT" altLang="en-US" sz="2400">
                <a:ea typeface="ＭＳ Ｐゴシック" panose="020B0600070205080204" pitchFamily="34" charset="-128"/>
              </a:rPr>
              <a:t>Non può rifiutare tali ordine se ci sono ragioni attinenti alla morale corrente, all’</a:t>
            </a:r>
            <a:r>
              <a:rPr lang="it-IT" altLang="ja-JP" sz="2400">
                <a:ea typeface="ＭＳ Ｐゴシック" panose="020B0600070205080204" pitchFamily="34" charset="-128"/>
              </a:rPr>
              <a:t>igiene, ad esigenze produttive o di immagine dell’azienda (Cass. 4307/1993)</a:t>
            </a:r>
          </a:p>
          <a:p>
            <a:pPr algn="just" eaLnBrk="1" hangingPunct="1">
              <a:lnSpc>
                <a:spcPct val="90000"/>
              </a:lnSpc>
            </a:pPr>
            <a:r>
              <a:rPr lang="it-IT" altLang="en-US" sz="2400">
                <a:ea typeface="ＭＳ Ｐゴシック" panose="020B0600070205080204" pitchFamily="34" charset="-128"/>
              </a:rPr>
              <a:t>E</a:t>
            </a:r>
            <a:r>
              <a:rPr lang="ja-JP" altLang="it-IT" sz="2400">
                <a:ea typeface="ＭＳ Ｐゴシック" panose="020B0600070205080204" pitchFamily="34" charset="-128"/>
              </a:rPr>
              <a:t>’</a:t>
            </a:r>
            <a:r>
              <a:rPr lang="it-IT" altLang="ja-JP" sz="2400">
                <a:ea typeface="ＭＳ Ｐゴシック" panose="020B0600070205080204" pitchFamily="34" charset="-128"/>
              </a:rPr>
              <a:t> insubordinazione ad esempio indossare abbigliamento che lede il decoro e la dignità (Cass. n. 13829/1991) e che pone in ridicolo l’azienda (Trib. Latina, 19.9.1989)</a:t>
            </a:r>
            <a:endParaRPr lang="it-IT" altLang="en-US" sz="2400">
              <a:ea typeface="ＭＳ Ｐゴシック" panose="020B0600070205080204" pitchFamily="34" charset="-128"/>
            </a:endParaRPr>
          </a:p>
        </p:txBody>
      </p:sp>
    </p:spTree>
    <p:extLst>
      <p:ext uri="{BB962C8B-B14F-4D97-AF65-F5344CB8AC3E}">
        <p14:creationId xmlns:p14="http://schemas.microsoft.com/office/powerpoint/2010/main" val="10211624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OBBLIGO DI FEDELTA</a:t>
            </a:r>
            <a:r>
              <a:rPr lang="ja-JP" altLang="it-IT" cap="none" smtClean="0">
                <a:effectLst/>
                <a:ea typeface="ＭＳ Ｐゴシック" panose="020B0600070205080204" pitchFamily="34" charset="-128"/>
              </a:rPr>
              <a:t>’</a:t>
            </a:r>
            <a:endParaRPr lang="it-IT" altLang="en-US" cap="none" smtClean="0">
              <a:effectLst/>
              <a:ea typeface="ＭＳ Ｐゴシック" panose="020B0600070205080204" pitchFamily="34" charset="-128"/>
            </a:endParaRPr>
          </a:p>
        </p:txBody>
      </p:sp>
      <p:sp>
        <p:nvSpPr>
          <p:cNvPr id="33795" name="Rectangle 3"/>
          <p:cNvSpPr>
            <a:spLocks noGrp="1"/>
          </p:cNvSpPr>
          <p:nvPr>
            <p:ph type="body" idx="4294967295"/>
          </p:nvPr>
        </p:nvSpPr>
        <p:spPr/>
        <p:txBody>
          <a:bodyPr/>
          <a:lstStyle/>
          <a:p>
            <a:pPr algn="just" eaLnBrk="1" hangingPunct="1">
              <a:defRPr/>
            </a:pPr>
            <a:r>
              <a:rPr lang="it-IT" dirty="0" smtClean="0">
                <a:ea typeface="ＭＳ Ｐゴシック" pitchFamily="34" charset="-128"/>
              </a:rPr>
              <a:t>L</a:t>
            </a:r>
            <a:r>
              <a:rPr lang="ja-JP" altLang="it-IT" dirty="0" smtClean="0">
                <a:ea typeface="ＭＳ Ｐゴシック" pitchFamily="34" charset="-128"/>
              </a:rPr>
              <a:t>’</a:t>
            </a:r>
            <a:r>
              <a:rPr lang="it-IT" altLang="ja-JP" dirty="0" smtClean="0">
                <a:ea typeface="ＭＳ Ｐゴシック" pitchFamily="34" charset="-128"/>
              </a:rPr>
              <a:t>art. 2105 c.c. vieta al lavoratore di trattare affari in concorrenza con il proprio datore di lavoro e di divulgare notizie attinenti all’organizzazione o ai metodi di produzione o di farne uso in modo da arrecare danno al datore di lavoro</a:t>
            </a:r>
          </a:p>
          <a:p>
            <a:pPr marL="0" indent="0">
              <a:buNone/>
              <a:defRPr/>
            </a:pPr>
            <a:endParaRPr lang="it-IT" dirty="0" smtClean="0">
              <a:ea typeface="ＭＳ Ｐゴシック" pitchFamily="34" charset="-128"/>
            </a:endParaRPr>
          </a:p>
        </p:txBody>
      </p:sp>
    </p:spTree>
    <p:extLst>
      <p:ext uri="{BB962C8B-B14F-4D97-AF65-F5344CB8AC3E}">
        <p14:creationId xmlns:p14="http://schemas.microsoft.com/office/powerpoint/2010/main" val="717446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dirty="0" smtClean="0">
                <a:effectLst/>
                <a:ea typeface="ＭＳ Ｐゴシック" panose="020B0600070205080204" pitchFamily="34" charset="-128"/>
              </a:rPr>
              <a:t>AMPIEZZA DEL DOVERE</a:t>
            </a:r>
          </a:p>
        </p:txBody>
      </p:sp>
      <p:sp>
        <p:nvSpPr>
          <p:cNvPr id="34819" name="Rectangle 3"/>
          <p:cNvSpPr>
            <a:spLocks noGrp="1"/>
          </p:cNvSpPr>
          <p:nvPr>
            <p:ph type="body" idx="4294967295"/>
          </p:nvPr>
        </p:nvSpPr>
        <p:spPr/>
        <p:txBody>
          <a:bodyPr/>
          <a:lstStyle/>
          <a:p>
            <a:pPr algn="just" eaLnBrk="1" hangingPunct="1"/>
            <a:r>
              <a:rPr lang="it-IT" altLang="en-US" smtClean="0">
                <a:ea typeface="ＭＳ Ｐゴシック" panose="020B0600070205080204" pitchFamily="34" charset="-128"/>
              </a:rPr>
              <a:t>Secondo l’</a:t>
            </a:r>
            <a:r>
              <a:rPr lang="it-IT" altLang="ja-JP" smtClean="0">
                <a:ea typeface="ＭＳ Ｐゴシック" panose="020B0600070205080204" pitchFamily="34" charset="-128"/>
              </a:rPr>
              <a:t>orientamento prevalente non sarebbe richiesto al lavoratore di tenere comportamenti attinenti anche alla vita extralavorativa necessari per la realizzazione dell’interesse del datore, ma solo gli obblighi espressamente sanciti dall’art. 2105 c.c.</a:t>
            </a: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30172127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AMPIEZZA DEL DOVERE: giurisprudenza</a:t>
            </a:r>
          </a:p>
        </p:txBody>
      </p:sp>
      <p:sp>
        <p:nvSpPr>
          <p:cNvPr id="35843" name="Rectangle 3"/>
          <p:cNvSpPr>
            <a:spLocks noGrp="1"/>
          </p:cNvSpPr>
          <p:nvPr>
            <p:ph type="body" idx="4294967295"/>
          </p:nvPr>
        </p:nvSpPr>
        <p:spPr/>
        <p:txBody>
          <a:bodyPr/>
          <a:lstStyle/>
          <a:p>
            <a:pPr algn="just" eaLnBrk="1" hangingPunct="1"/>
            <a:r>
              <a:rPr lang="it-IT" altLang="en-US" sz="2400">
                <a:ea typeface="ＭＳ Ｐゴシック" panose="020B0600070205080204" pitchFamily="34" charset="-128"/>
              </a:rPr>
              <a:t>Nozione allargata di fedeltà: il lavoratore deve astenersi non solo dai comportamenti espressamente vietati dall’</a:t>
            </a:r>
            <a:r>
              <a:rPr lang="it-IT" altLang="ja-JP" sz="2400">
                <a:ea typeface="ＭＳ Ｐゴシック" panose="020B0600070205080204" pitchFamily="34" charset="-128"/>
              </a:rPr>
              <a:t>art. 2105 c.c., ma anche da qualsiasi altra condotta che risulti in contrasto con i doveri connessi all’</a:t>
            </a:r>
            <a:r>
              <a:rPr lang="it-IT" altLang="ja-JP" sz="2400" u="sng">
                <a:ea typeface="ＭＳ Ｐゴシック" panose="020B0600070205080204" pitchFamily="34" charset="-128"/>
              </a:rPr>
              <a:t>inserimento lavorativo nell’impresa, crei conflitto con gli interessi e le finalità dell’impresa, leda irrimediabilmente il rapporto di fiducia </a:t>
            </a:r>
            <a:r>
              <a:rPr lang="it-IT" altLang="ja-JP" sz="2400">
                <a:ea typeface="ＭＳ Ｐゴシック" panose="020B0600070205080204" pitchFamily="34" charset="-128"/>
              </a:rPr>
              <a:t>(Cass. n. 3719/1988; Cass. n. 11657/1990; Cass. n. 1747/1991; Cass. n. 7915/1991; Cass. n. 7427/1995; Cass. n. 11220/2004; Cass. n. 1878/2005; Cass. n. 2957/2005; Cass. n. 144/2015; Cass. 14176/2009)</a:t>
            </a:r>
          </a:p>
        </p:txBody>
      </p:sp>
    </p:spTree>
    <p:extLst>
      <p:ext uri="{BB962C8B-B14F-4D97-AF65-F5344CB8AC3E}">
        <p14:creationId xmlns:p14="http://schemas.microsoft.com/office/powerpoint/2010/main" val="305578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p:cNvSpPr>
          <p:nvPr>
            <p:ph type="title" idx="429496729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defRPr/>
            </a:pPr>
            <a:r>
              <a:rPr lang="it-IT" sz="2900" cap="none" dirty="0">
                <a:ea typeface="ＭＳ Ｐゴシック" pitchFamily="34" charset="-128"/>
              </a:rPr>
              <a:t>APPLICAZIONE GIURISPRUDENZIALE NOZIONE FEDELTA</a:t>
            </a:r>
            <a:r>
              <a:rPr lang="ja-JP" altLang="it-IT" sz="2900" cap="none" dirty="0">
                <a:ea typeface="ＭＳ Ｐゴシック" pitchFamily="34" charset="-128"/>
              </a:rPr>
              <a:t>’</a:t>
            </a:r>
            <a:r>
              <a:rPr lang="it-IT" altLang="ja-JP" sz="2900" cap="none" dirty="0">
                <a:ea typeface="ＭＳ Ｐゴシック" pitchFamily="34" charset="-128"/>
              </a:rPr>
              <a:t> </a:t>
            </a:r>
            <a:r>
              <a:rPr lang="it-IT" altLang="ja-JP" sz="2900" cap="none" dirty="0" smtClean="0">
                <a:ea typeface="ＭＳ Ｐゴシック" pitchFamily="34" charset="-128"/>
              </a:rPr>
              <a:t>ALLARGATA</a:t>
            </a:r>
            <a:endParaRPr lang="it-IT" sz="2900" cap="none" dirty="0">
              <a:ea typeface="ＭＳ Ｐゴシック" pitchFamily="34" charset="-128"/>
            </a:endParaRPr>
          </a:p>
        </p:txBody>
      </p:sp>
      <p:sp>
        <p:nvSpPr>
          <p:cNvPr id="40963" name="Rectangle 3"/>
          <p:cNvSpPr>
            <a:spLocks noGrp="1"/>
          </p:cNvSpPr>
          <p:nvPr>
            <p:ph type="body" idx="4294967295"/>
          </p:nvPr>
        </p:nvSpPr>
        <p:spPr/>
        <p:txBody>
          <a:bodyPr/>
          <a:lstStyle/>
          <a:p>
            <a:pPr algn="just" eaLnBrk="1" hangingPunct="1"/>
            <a:r>
              <a:rPr lang="it-IT" altLang="en-US" smtClean="0">
                <a:ea typeface="ＭＳ Ｐゴシック" panose="020B0600070205080204" pitchFamily="34" charset="-128"/>
              </a:rPr>
              <a:t>Costituiscono atti di infedeltà tutti i comportamenti extralavorativi lesivi del rapporto fiduciario (ad es. emissione di assegni a vuoto da parte di un dipendente di una banca, Cass. n. 11437/1995)</a:t>
            </a:r>
          </a:p>
          <a:p>
            <a:pPr eaLnBrk="1" hangingPunct="1">
              <a:buFont typeface="Wingdings 2" panose="05020102010507070707" pitchFamily="18" charset="2"/>
              <a:buNone/>
            </a:pP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1112929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smtClean="0">
                <a:effectLst/>
                <a:ea typeface="ＭＳ Ｐゴシック" panose="020B0600070205080204" pitchFamily="34" charset="-128"/>
              </a:rPr>
              <a:t>OBBLIGO FEDELTA</a:t>
            </a:r>
            <a:r>
              <a:rPr lang="ja-JP" altLang="it-IT" cap="none" smtClean="0">
                <a:effectLst/>
                <a:ea typeface="ＭＳ Ｐゴシック" panose="020B0600070205080204" pitchFamily="34" charset="-128"/>
              </a:rPr>
              <a:t>’</a:t>
            </a:r>
            <a:r>
              <a:rPr lang="it-IT" altLang="ja-JP" cap="none" smtClean="0">
                <a:effectLst/>
                <a:ea typeface="ＭＳ Ｐゴシック" panose="020B0600070205080204" pitchFamily="34" charset="-128"/>
              </a:rPr>
              <a:t> IN SENSO STRETTO</a:t>
            </a:r>
            <a:endParaRPr lang="it-IT" altLang="en-US" cap="none" smtClean="0">
              <a:effectLst/>
              <a:ea typeface="ＭＳ Ｐゴシック" panose="020B0600070205080204" pitchFamily="34" charset="-128"/>
            </a:endParaRPr>
          </a:p>
        </p:txBody>
      </p:sp>
      <p:sp>
        <p:nvSpPr>
          <p:cNvPr id="41987" name="Rectangle 3"/>
          <p:cNvSpPr>
            <a:spLocks noGrp="1"/>
          </p:cNvSpPr>
          <p:nvPr>
            <p:ph type="body" idx="4294967295"/>
          </p:nvPr>
        </p:nvSpPr>
        <p:spPr/>
        <p:txBody>
          <a:bodyPr/>
          <a:lstStyle/>
          <a:p>
            <a:pPr algn="just" eaLnBrk="1" hangingPunct="1"/>
            <a:r>
              <a:rPr lang="it-IT" altLang="en-US" smtClean="0">
                <a:ea typeface="ＭＳ Ｐゴシック" panose="020B0600070205080204" pitchFamily="34" charset="-128"/>
              </a:rPr>
              <a:t>L</a:t>
            </a:r>
            <a:r>
              <a:rPr lang="ja-JP" altLang="it-IT" smtClean="0">
                <a:ea typeface="ＭＳ Ｐゴシック" panose="020B0600070205080204" pitchFamily="34" charset="-128"/>
              </a:rPr>
              <a:t>’</a:t>
            </a:r>
            <a:r>
              <a:rPr lang="it-IT" altLang="ja-JP" smtClean="0">
                <a:ea typeface="ＭＳ Ｐゴシック" panose="020B0600070205080204" pitchFamily="34" charset="-128"/>
              </a:rPr>
              <a:t>art. 2105 c.c. tipizza due doveri:</a:t>
            </a:r>
          </a:p>
          <a:p>
            <a:pPr algn="just" eaLnBrk="1" hangingPunct="1">
              <a:buFontTx/>
              <a:buChar char="-"/>
            </a:pPr>
            <a:r>
              <a:rPr lang="it-IT" altLang="en-US" smtClean="0">
                <a:ea typeface="ＭＳ Ｐゴシック" panose="020B0600070205080204" pitchFamily="34" charset="-128"/>
              </a:rPr>
              <a:t>non trattare </a:t>
            </a:r>
            <a:r>
              <a:rPr lang="it-IT" altLang="en-US" b="1" u="sng" smtClean="0">
                <a:ea typeface="ＭＳ Ｐゴシック" panose="020B0600070205080204" pitchFamily="34" charset="-128"/>
              </a:rPr>
              <a:t>affari</a:t>
            </a:r>
            <a:r>
              <a:rPr lang="it-IT" altLang="en-US" smtClean="0">
                <a:ea typeface="ＭＳ Ｐゴシック" panose="020B0600070205080204" pitchFamily="34" charset="-128"/>
              </a:rPr>
              <a:t> in concorrenza con il proprio datore di lavoro (obbligo di non concorrenza) </a:t>
            </a:r>
          </a:p>
          <a:p>
            <a:pPr algn="just" eaLnBrk="1" hangingPunct="1">
              <a:buFontTx/>
              <a:buChar char="-"/>
            </a:pPr>
            <a:r>
              <a:rPr lang="it-IT" altLang="en-US" smtClean="0">
                <a:ea typeface="ＭＳ Ｐゴシック" panose="020B0600070205080204" pitchFamily="34" charset="-128"/>
              </a:rPr>
              <a:t>non di divulgare notizie attinenti all</a:t>
            </a:r>
            <a:r>
              <a:rPr lang="ja-JP" altLang="it-IT" smtClean="0">
                <a:ea typeface="ＭＳ Ｐゴシック" panose="020B0600070205080204" pitchFamily="34" charset="-128"/>
              </a:rPr>
              <a:t>’</a:t>
            </a:r>
            <a:r>
              <a:rPr lang="it-IT" altLang="ja-JP" smtClean="0">
                <a:ea typeface="ＭＳ Ｐゴシック" panose="020B0600070205080204" pitchFamily="34" charset="-128"/>
              </a:rPr>
              <a:t>organizzazione o ai metodi di produzione o di farne uso in modo da arrecare danno al datore di lavoro (obbligo di riservatezza)</a:t>
            </a:r>
          </a:p>
          <a:p>
            <a:pPr eaLnBrk="1" hangingPunct="1">
              <a:buFont typeface="Wingdings 2" panose="05020102010507070707" pitchFamily="18" charset="2"/>
              <a:buNone/>
            </a:pP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2073529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dirty="0" smtClean="0">
                <a:effectLst/>
                <a:ea typeface="ＭＳ Ｐゴシック" panose="020B0600070205080204" pitchFamily="34" charset="-128"/>
              </a:rPr>
              <a:t>Divieto di trattare affari in concorrenza</a:t>
            </a:r>
          </a:p>
        </p:txBody>
      </p:sp>
      <p:sp>
        <p:nvSpPr>
          <p:cNvPr id="43011" name="Rectangle 3"/>
          <p:cNvSpPr>
            <a:spLocks noGrp="1"/>
          </p:cNvSpPr>
          <p:nvPr>
            <p:ph type="body" idx="4294967295"/>
          </p:nvPr>
        </p:nvSpPr>
        <p:spPr/>
        <p:txBody>
          <a:bodyPr/>
          <a:lstStyle/>
          <a:p>
            <a:pPr algn="just" eaLnBrk="1" hangingPunct="1"/>
            <a:r>
              <a:rPr lang="it-IT" altLang="en-US" dirty="0" smtClean="0">
                <a:ea typeface="ＭＳ Ｐゴシック" panose="020B0600070205080204" pitchFamily="34" charset="-128"/>
              </a:rPr>
              <a:t>Il termine </a:t>
            </a:r>
            <a:r>
              <a:rPr lang="ja-JP" altLang="it-IT" dirty="0" smtClean="0">
                <a:ea typeface="ＭＳ Ｐゴシック" panose="020B0600070205080204" pitchFamily="34" charset="-128"/>
              </a:rPr>
              <a:t>“</a:t>
            </a:r>
            <a:r>
              <a:rPr lang="it-IT" altLang="ja-JP" dirty="0" smtClean="0">
                <a:ea typeface="ＭＳ Ｐゴシック" panose="020B0600070205080204" pitchFamily="34" charset="-128"/>
              </a:rPr>
              <a:t>affari</a:t>
            </a:r>
            <a:r>
              <a:rPr lang="ja-JP" altLang="it-IT" dirty="0" smtClean="0">
                <a:ea typeface="ＭＳ Ｐゴシック" panose="020B0600070205080204" pitchFamily="34" charset="-128"/>
              </a:rPr>
              <a:t>”</a:t>
            </a:r>
            <a:r>
              <a:rPr lang="it-IT" altLang="ja-JP" dirty="0" smtClean="0">
                <a:ea typeface="ＭＳ Ｐゴシック" panose="020B0600070205080204" pitchFamily="34" charset="-128"/>
              </a:rPr>
              <a:t> deve essere interpretato in modo generico a </a:t>
            </a:r>
            <a:r>
              <a:rPr lang="ja-JP" altLang="it-IT" dirty="0" smtClean="0">
                <a:ea typeface="ＭＳ Ｐゴシック" panose="020B0600070205080204" pitchFamily="34" charset="-128"/>
              </a:rPr>
              <a:t>“</a:t>
            </a:r>
            <a:r>
              <a:rPr lang="it-IT" altLang="ja-JP" dirty="0" smtClean="0">
                <a:ea typeface="ＭＳ Ｐゴシック" panose="020B0600070205080204" pitchFamily="34" charset="-128"/>
              </a:rPr>
              <a:t>ogni comportamento, atto o attività purché in concorrenza o finalizzato a un</a:t>
            </a:r>
            <a:r>
              <a:rPr lang="ja-JP" altLang="it-IT" dirty="0" smtClean="0">
                <a:ea typeface="ＭＳ Ｐゴシック" panose="020B0600070205080204" pitchFamily="34" charset="-128"/>
              </a:rPr>
              <a:t>’</a:t>
            </a:r>
            <a:r>
              <a:rPr lang="it-IT" altLang="ja-JP" dirty="0" smtClean="0">
                <a:ea typeface="ＭＳ Ｐゴシック" panose="020B0600070205080204" pitchFamily="34" charset="-128"/>
              </a:rPr>
              <a:t>attività in concorrenza</a:t>
            </a:r>
            <a:r>
              <a:rPr lang="ja-JP" altLang="it-IT" dirty="0" smtClean="0">
                <a:ea typeface="ＭＳ Ｐゴシック" panose="020B0600070205080204" pitchFamily="34" charset="-128"/>
              </a:rPr>
              <a:t>”</a:t>
            </a:r>
            <a:r>
              <a:rPr lang="it-IT" altLang="ja-JP" dirty="0" smtClean="0">
                <a:ea typeface="ＭＳ Ｐゴシック" panose="020B0600070205080204" pitchFamily="34" charset="-128"/>
              </a:rPr>
              <a:t> </a:t>
            </a:r>
            <a:endParaRPr lang="it-IT" altLang="ja-JP" dirty="0">
              <a:ea typeface="ＭＳ Ｐゴシック" panose="020B0600070205080204" pitchFamily="34" charset="-128"/>
            </a:endParaRPr>
          </a:p>
          <a:p>
            <a:pPr algn="just" eaLnBrk="1" hangingPunct="1"/>
            <a:r>
              <a:rPr lang="it-IT" altLang="en-US" dirty="0" smtClean="0">
                <a:ea typeface="ＭＳ Ｐゴシック" panose="020B0600070205080204" pitchFamily="34" charset="-128"/>
              </a:rPr>
              <a:t>Non solo atti volti a acquisire clienti o quote di mercato, ma qualunque atto attraverso cui si attua la competizione economica</a:t>
            </a:r>
          </a:p>
          <a:p>
            <a:pPr eaLnBrk="1" hangingPunct="1">
              <a:buFont typeface="Wingdings 2" panose="05020102010507070707" pitchFamily="18" charset="2"/>
              <a:buNone/>
            </a:pPr>
            <a:endParaRPr lang="it-IT" altLang="en-US" dirty="0" smtClean="0">
              <a:ea typeface="ＭＳ Ｐゴシック" panose="020B0600070205080204" pitchFamily="34" charset="-128"/>
            </a:endParaRPr>
          </a:p>
        </p:txBody>
      </p:sp>
    </p:spTree>
    <p:extLst>
      <p:ext uri="{BB962C8B-B14F-4D97-AF65-F5344CB8AC3E}">
        <p14:creationId xmlns:p14="http://schemas.microsoft.com/office/powerpoint/2010/main" val="1915742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dirty="0" smtClean="0">
                <a:effectLst/>
                <a:ea typeface="ＭＳ Ｐゴシック" panose="020B0600070205080204" pitchFamily="34" charset="-128"/>
              </a:rPr>
              <a:t>Divieto di trattare affari in concorrenza</a:t>
            </a:r>
          </a:p>
        </p:txBody>
      </p:sp>
      <p:sp>
        <p:nvSpPr>
          <p:cNvPr id="44035" name="Rectangle 3"/>
          <p:cNvSpPr>
            <a:spLocks noGrp="1"/>
          </p:cNvSpPr>
          <p:nvPr>
            <p:ph type="body" idx="4294967295"/>
          </p:nvPr>
        </p:nvSpPr>
        <p:spPr/>
        <p:txBody>
          <a:bodyPr/>
          <a:lstStyle/>
          <a:p>
            <a:pPr algn="just" eaLnBrk="1" hangingPunct="1"/>
            <a:r>
              <a:rPr lang="it-IT" altLang="en-US" sz="2800">
                <a:ea typeface="ＭＳ Ｐゴシック" panose="020B0600070205080204" pitchFamily="34" charset="-128"/>
              </a:rPr>
              <a:t>Esso riguarda non solo le forme di concorrenza sleale, ma ogni attività obiettivamente in concorrenza  (Cass. n. 6381/1981; Cass. n. 645/1986; Cass. n. 299/1988; Cass. n. 7427/1995; Cass. 13394/2004)</a:t>
            </a:r>
          </a:p>
          <a:p>
            <a:pPr algn="just" eaLnBrk="1" hangingPunct="1"/>
            <a:r>
              <a:rPr lang="it-IT" altLang="en-US" sz="2800">
                <a:ea typeface="ＭＳ Ｐゴシック" panose="020B0600070205080204" pitchFamily="34" charset="-128"/>
              </a:rPr>
              <a:t>Le fattispecie di cui all’</a:t>
            </a:r>
            <a:r>
              <a:rPr lang="it-IT" altLang="ja-JP" sz="2800">
                <a:ea typeface="ＭＳ Ｐゴシック" panose="020B0600070205080204" pitchFamily="34" charset="-128"/>
              </a:rPr>
              <a:t>art. 2105 e 2598 c.c. (concorrenza sleale) divergono oltre che per ampiezza delle condotte vietate anche per il tipo di responsabilità, contrattuale (art. 2105 c.c.) ed extracontrattuale (art. 2598 c.c.)</a:t>
            </a:r>
            <a:endParaRPr lang="it-IT" altLang="en-US" sz="2800">
              <a:ea typeface="ＭＳ Ｐゴシック" panose="020B0600070205080204" pitchFamily="34" charset="-128"/>
            </a:endParaRPr>
          </a:p>
        </p:txBody>
      </p:sp>
    </p:spTree>
    <p:extLst>
      <p:ext uri="{BB962C8B-B14F-4D97-AF65-F5344CB8AC3E}">
        <p14:creationId xmlns:p14="http://schemas.microsoft.com/office/powerpoint/2010/main" val="3365735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it-IT" altLang="en-US" cap="none" dirty="0" smtClean="0">
                <a:effectLst/>
                <a:ea typeface="ＭＳ Ｐゴシック" panose="020B0600070205080204" pitchFamily="34" charset="-128"/>
              </a:rPr>
              <a:t>Divieto di trattare affari in concorrenza</a:t>
            </a:r>
          </a:p>
        </p:txBody>
      </p:sp>
      <p:sp>
        <p:nvSpPr>
          <p:cNvPr id="46083" name="Rectangle 3"/>
          <p:cNvSpPr>
            <a:spLocks noGrp="1"/>
          </p:cNvSpPr>
          <p:nvPr>
            <p:ph type="body" idx="4294967295"/>
          </p:nvPr>
        </p:nvSpPr>
        <p:spPr/>
        <p:txBody>
          <a:bodyPr/>
          <a:lstStyle/>
          <a:p>
            <a:pPr algn="just" eaLnBrk="1" hangingPunct="1"/>
            <a:r>
              <a:rPr lang="it-IT" altLang="en-US" smtClean="0">
                <a:ea typeface="ＭＳ Ｐゴシック" panose="020B0600070205080204" pitchFamily="34" charset="-128"/>
              </a:rPr>
              <a:t>E</a:t>
            </a:r>
            <a:r>
              <a:rPr lang="ja-JP" altLang="it-IT" smtClean="0">
                <a:ea typeface="ＭＳ Ｐゴシック" panose="020B0600070205080204" pitchFamily="34" charset="-128"/>
              </a:rPr>
              <a:t>’</a:t>
            </a:r>
            <a:r>
              <a:rPr lang="it-IT" altLang="ja-JP" smtClean="0">
                <a:ea typeface="ＭＳ Ｐゴシック" panose="020B0600070205080204" pitchFamily="34" charset="-128"/>
              </a:rPr>
              <a:t> infedele anche l’attività in concorrenza svolta per interposta persona (acquisto da parte della moglie di un dipendente di quote di società concorrenti Cass. n. 3719/1988) </a:t>
            </a: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3385443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74850" y="411163"/>
            <a:ext cx="8686800" cy="838200"/>
          </a:xfrm>
        </p:spPr>
        <p:txBody>
          <a:bodyPr/>
          <a:lstStyle/>
          <a:p>
            <a:pPr eaLnBrk="1" hangingPunct="1">
              <a:defRPr/>
            </a:pPr>
            <a:r>
              <a:rPr lang="it-IT" dirty="0" smtClean="0">
                <a:ea typeface="+mj-ea"/>
                <a:cs typeface="+mj-cs"/>
              </a:rPr>
              <a:t>Obbligo di riservatezza  </a:t>
            </a:r>
            <a:endParaRPr lang="it-IT" dirty="0">
              <a:ea typeface="+mj-ea"/>
              <a:cs typeface="+mj-cs"/>
            </a:endParaRPr>
          </a:p>
        </p:txBody>
      </p:sp>
      <p:sp>
        <p:nvSpPr>
          <p:cNvPr id="51203" name="Segnaposto contenuto 2"/>
          <p:cNvSpPr>
            <a:spLocks noGrp="1"/>
          </p:cNvSpPr>
          <p:nvPr>
            <p:ph idx="1"/>
          </p:nvPr>
        </p:nvSpPr>
        <p:spPr/>
        <p:txBody>
          <a:bodyPr/>
          <a:lstStyle/>
          <a:p>
            <a:pPr algn="just" eaLnBrk="1" hangingPunct="1"/>
            <a:r>
              <a:rPr lang="it-IT" altLang="en-US" smtClean="0">
                <a:ea typeface="ＭＳ Ｐゴシック" panose="020B0600070205080204" pitchFamily="34" charset="-128"/>
              </a:rPr>
              <a:t>L</a:t>
            </a:r>
            <a:r>
              <a:rPr lang="ja-JP" altLang="it-IT" smtClean="0">
                <a:ea typeface="ＭＳ Ｐゴシック" panose="020B0600070205080204" pitchFamily="34" charset="-128"/>
              </a:rPr>
              <a:t>’</a:t>
            </a:r>
            <a:r>
              <a:rPr lang="it-IT" altLang="ja-JP" smtClean="0">
                <a:ea typeface="ＭＳ Ｐゴシック" panose="020B0600070205080204" pitchFamily="34" charset="-128"/>
              </a:rPr>
              <a:t>art. 2105 c.c. vieta al lavoratore di divulgare notizie attinenti all’organizzazione ed ai metodi di produzione dell’impresa o di farne uso in modo da recare ad essa pregiudizio </a:t>
            </a: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214744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a:t>OBBLIGHI DEL LAVORATORE	</a:t>
            </a:r>
            <a:endParaRPr lang="it-IT" dirty="0"/>
          </a:p>
        </p:txBody>
      </p:sp>
      <p:sp>
        <p:nvSpPr>
          <p:cNvPr id="11267" name="Segnaposto contenuto 2"/>
          <p:cNvSpPr>
            <a:spLocks noGrp="1"/>
          </p:cNvSpPr>
          <p:nvPr>
            <p:ph idx="1"/>
          </p:nvPr>
        </p:nvSpPr>
        <p:spPr/>
        <p:txBody>
          <a:bodyPr/>
          <a:lstStyle/>
          <a:p>
            <a:pPr algn="just"/>
            <a:r>
              <a:rPr lang="it-IT" altLang="en-US" dirty="0">
                <a:ea typeface="ＭＳ Ｐゴシック" pitchFamily="34" charset="-128"/>
              </a:rPr>
              <a:t>Il lavoratore è tenuto ad adempiere all’</a:t>
            </a:r>
            <a:r>
              <a:rPr lang="it-IT" altLang="ja-JP" dirty="0">
                <a:ea typeface="ＭＳ Ｐゴシック" pitchFamily="34" charset="-128"/>
              </a:rPr>
              <a:t>obbligazione principale: svolgimento delle mansioni assegnate in base alle direttive ricevute, secondo l</a:t>
            </a:r>
            <a:r>
              <a:rPr lang="ja-JP" altLang="it-IT" dirty="0">
                <a:ea typeface="ＭＳ Ｐゴシック" pitchFamily="34" charset="-128"/>
              </a:rPr>
              <a:t>’</a:t>
            </a:r>
            <a:r>
              <a:rPr lang="it-IT" altLang="ja-JP" dirty="0">
                <a:ea typeface="ＭＳ Ｐゴシック" pitchFamily="34" charset="-128"/>
              </a:rPr>
              <a:t>orario assegnato e nel luogo indicato dal datore</a:t>
            </a:r>
          </a:p>
          <a:p>
            <a:pPr algn="just"/>
            <a:r>
              <a:rPr lang="it-IT" altLang="en-US" dirty="0">
                <a:ea typeface="ＭＳ Ｐゴシック" pitchFamily="34" charset="-128"/>
              </a:rPr>
              <a:t>Sussistono obblighi accessori: </a:t>
            </a:r>
          </a:p>
          <a:p>
            <a:pPr algn="just"/>
            <a:r>
              <a:rPr lang="it-IT" altLang="en-US" dirty="0">
                <a:ea typeface="ＭＳ Ｐゴシック" pitchFamily="34" charset="-128"/>
              </a:rPr>
              <a:t>Diligenza ed obbedienza</a:t>
            </a:r>
          </a:p>
          <a:p>
            <a:pPr algn="just"/>
            <a:r>
              <a:rPr lang="it-IT" altLang="en-US" dirty="0">
                <a:ea typeface="ＭＳ Ｐゴシック" pitchFamily="34" charset="-128"/>
              </a:rPr>
              <a:t>Fedeltà </a:t>
            </a:r>
          </a:p>
        </p:txBody>
      </p:sp>
    </p:spTree>
    <p:extLst>
      <p:ext uri="{BB962C8B-B14F-4D97-AF65-F5344CB8AC3E}">
        <p14:creationId xmlns:p14="http://schemas.microsoft.com/office/powerpoint/2010/main" val="41861576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it-IT" altLang="en-US" cap="none" dirty="0" smtClean="0">
                <a:effectLst/>
                <a:ea typeface="ＭＳ Ｐゴシック" panose="020B0600070205080204" pitchFamily="34" charset="-128"/>
              </a:rPr>
              <a:t>OBBLIGO DI RISERVATEZZA</a:t>
            </a:r>
          </a:p>
        </p:txBody>
      </p:sp>
      <p:sp>
        <p:nvSpPr>
          <p:cNvPr id="52227" name="Rectangle 3"/>
          <p:cNvSpPr>
            <a:spLocks noGrp="1"/>
          </p:cNvSpPr>
          <p:nvPr>
            <p:ph type="body" idx="4294967295"/>
          </p:nvPr>
        </p:nvSpPr>
        <p:spPr/>
        <p:txBody>
          <a:bodyPr/>
          <a:lstStyle/>
          <a:p>
            <a:pPr algn="just">
              <a:lnSpc>
                <a:spcPct val="80000"/>
              </a:lnSpc>
            </a:pPr>
            <a:r>
              <a:rPr lang="it-IT" altLang="en-US" sz="2800" dirty="0">
                <a:ea typeface="ＭＳ Ｐゴシック" panose="020B0600070205080204" pitchFamily="34" charset="-128"/>
              </a:rPr>
              <a:t>Quali sono le notizie protette?</a:t>
            </a:r>
          </a:p>
          <a:p>
            <a:pPr algn="just">
              <a:lnSpc>
                <a:spcPct val="80000"/>
              </a:lnSpc>
              <a:buFontTx/>
              <a:buChar char="-"/>
            </a:pPr>
            <a:r>
              <a:rPr lang="it-IT" altLang="en-US" sz="2800" dirty="0">
                <a:ea typeface="ＭＳ Ｐゴシック" panose="020B0600070205080204" pitchFamily="34" charset="-128"/>
              </a:rPr>
              <a:t>La sfera di protezione non si estende fino a ricomprendere le cognizioni tecniche e specialistiche che fanno parte del bagaglio professionale del lavoratore (</a:t>
            </a:r>
            <a:r>
              <a:rPr lang="it-IT" altLang="en-US" sz="2800" dirty="0" err="1">
                <a:ea typeface="ＭＳ Ｐゴシック" panose="020B0600070205080204" pitchFamily="34" charset="-128"/>
              </a:rPr>
              <a:t>Cass</a:t>
            </a:r>
            <a:r>
              <a:rPr lang="it-IT" altLang="en-US" sz="2800" dirty="0">
                <a:ea typeface="ＭＳ Ｐゴシック" panose="020B0600070205080204" pitchFamily="34" charset="-128"/>
              </a:rPr>
              <a:t>. n. 5708/1985)</a:t>
            </a:r>
          </a:p>
          <a:p>
            <a:pPr algn="just">
              <a:lnSpc>
                <a:spcPct val="80000"/>
              </a:lnSpc>
              <a:buFontTx/>
              <a:buChar char="-"/>
            </a:pPr>
            <a:r>
              <a:rPr lang="it-IT" altLang="en-US" sz="2800" dirty="0" smtClean="0">
                <a:ea typeface="ＭＳ Ｐゴシック" panose="020B0600070205080204" pitchFamily="34" charset="-128"/>
              </a:rPr>
              <a:t>il </a:t>
            </a:r>
            <a:r>
              <a:rPr lang="it-IT" altLang="en-US" sz="2800" dirty="0">
                <a:ea typeface="ＭＳ Ｐゴシック" panose="020B0600070205080204" pitchFamily="34" charset="-128"/>
              </a:rPr>
              <a:t>divieto va riferito a qualsiasi dato (</a:t>
            </a:r>
            <a:r>
              <a:rPr lang="it-IT" altLang="en-US" sz="2800" b="1" i="1" u="sng" dirty="0">
                <a:ea typeface="ＭＳ Ｐゴシック" panose="020B0600070205080204" pitchFamily="34" charset="-128"/>
              </a:rPr>
              <a:t>tecnico, amministrativo o commerciale</a:t>
            </a:r>
            <a:r>
              <a:rPr lang="it-IT" altLang="en-US" sz="2800" dirty="0">
                <a:ea typeface="ＭＳ Ｐゴシック" panose="020B0600070205080204" pitchFamily="34" charset="-128"/>
              </a:rPr>
              <a:t>) influente sull’</a:t>
            </a:r>
            <a:r>
              <a:rPr lang="it-IT" altLang="ja-JP" sz="2800" dirty="0">
                <a:ea typeface="ＭＳ Ｐゴシック" panose="020B0600070205080204" pitchFamily="34" charset="-128"/>
              </a:rPr>
              <a:t>attività concorrenziale del datore </a:t>
            </a:r>
            <a:endParaRPr lang="it-IT" altLang="ja-JP" sz="2800" dirty="0" smtClean="0">
              <a:ea typeface="ＭＳ Ｐゴシック" panose="020B0600070205080204" pitchFamily="34" charset="-128"/>
            </a:endParaRPr>
          </a:p>
          <a:p>
            <a:pPr algn="just">
              <a:lnSpc>
                <a:spcPct val="80000"/>
              </a:lnSpc>
              <a:buFontTx/>
              <a:buChar char="-"/>
            </a:pPr>
            <a:r>
              <a:rPr lang="it-IT" altLang="en-US" sz="2800" dirty="0" smtClean="0">
                <a:ea typeface="ＭＳ Ｐゴシック" panose="020B0600070205080204" pitchFamily="34" charset="-128"/>
              </a:rPr>
              <a:t>il </a:t>
            </a:r>
            <a:r>
              <a:rPr lang="it-IT" altLang="en-US" sz="2800" dirty="0">
                <a:ea typeface="ＭＳ Ｐゴシック" panose="020B0600070205080204" pitchFamily="34" charset="-128"/>
              </a:rPr>
              <a:t>divieto attiene anche a dati che non sono lesive sul piano delle concorrenza </a:t>
            </a:r>
          </a:p>
        </p:txBody>
      </p:sp>
    </p:spTree>
    <p:extLst>
      <p:ext uri="{BB962C8B-B14F-4D97-AF65-F5344CB8AC3E}">
        <p14:creationId xmlns:p14="http://schemas.microsoft.com/office/powerpoint/2010/main" val="2701327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p:cNvSpPr>
          <p:nvPr>
            <p:ph type="title" idx="4294967295"/>
          </p:nvPr>
        </p:nvSpPr>
        <p:spPr bwMode="auto"/>
        <p:txBody>
          <a:bodyPr vert="horz" wrap="square" lIns="91440" tIns="45720" rIns="91440" bIns="45720" numCol="1" rtlCol="0" anchor="t" anchorCtr="0" compatLnSpc="1">
            <a:prstTxWarp prst="textNoShape">
              <a:avLst/>
            </a:prstTxWarp>
            <a:normAutofit/>
          </a:bodyPr>
          <a:lstStyle/>
          <a:p>
            <a:pPr>
              <a:defRPr/>
            </a:pPr>
            <a:r>
              <a:rPr lang="it-IT" sz="3200" cap="none" dirty="0"/>
              <a:t>SOTTRAZIONE, RIPRODUZIONE DI DOCUMENTI </a:t>
            </a:r>
            <a:r>
              <a:rPr lang="it-IT" sz="3200" cap="none" dirty="0" smtClean="0"/>
              <a:t>AZIENDALI</a:t>
            </a:r>
            <a:endParaRPr lang="it-IT" sz="3200" cap="none" dirty="0"/>
          </a:p>
        </p:txBody>
      </p:sp>
      <p:sp>
        <p:nvSpPr>
          <p:cNvPr id="54275" name="Rectangle 3"/>
          <p:cNvSpPr>
            <a:spLocks noGrp="1"/>
          </p:cNvSpPr>
          <p:nvPr>
            <p:ph type="body" idx="4294967295"/>
          </p:nvPr>
        </p:nvSpPr>
        <p:spPr/>
        <p:txBody>
          <a:bodyPr/>
          <a:lstStyle/>
          <a:p>
            <a:r>
              <a:rPr lang="it-IT" altLang="en-US" smtClean="0">
                <a:ea typeface="ＭＳ Ｐゴシック" panose="020B0600070205080204" pitchFamily="34" charset="-128"/>
              </a:rPr>
              <a:t>E</a:t>
            </a:r>
            <a:r>
              <a:rPr lang="ja-JP" altLang="it-IT" smtClean="0">
                <a:ea typeface="ＭＳ Ｐゴシック" panose="020B0600070205080204" pitchFamily="34" charset="-128"/>
              </a:rPr>
              <a:t>’</a:t>
            </a:r>
            <a:r>
              <a:rPr lang="it-IT" altLang="ja-JP" smtClean="0">
                <a:ea typeface="ＭＳ Ｐゴシック" panose="020B0600070205080204" pitchFamily="34" charset="-128"/>
              </a:rPr>
              <a:t> vietata anche la riproduzione in copia dei documenti aziendali da produrre in giudizio (Cass. n. 2560/1993) pur se redatti dal lavoratore o nella sua disponibilità (Cass. n. 4229/1981; Cass. n. 2560/1993) a meno che la documentazione venga prodotta su invito del giudice o sul consiglio del difensore (Cass. n. 215/1993)</a:t>
            </a: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2245255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p:cNvSpPr>
          <p:nvPr>
            <p:ph type="title" idx="4294967295"/>
          </p:nvPr>
        </p:nvSpPr>
        <p:spPr bwMode="auto"/>
        <p:txBody>
          <a:bodyPr vert="horz" wrap="square" lIns="91440" tIns="45720" rIns="91440" bIns="45720" numCol="1" rtlCol="0" anchor="t" anchorCtr="0" compatLnSpc="1">
            <a:prstTxWarp prst="textNoShape">
              <a:avLst/>
            </a:prstTxWarp>
            <a:normAutofit/>
          </a:bodyPr>
          <a:lstStyle/>
          <a:p>
            <a:pPr>
              <a:defRPr/>
            </a:pPr>
            <a:r>
              <a:rPr lang="it-IT" sz="3200" cap="none" dirty="0"/>
              <a:t>SOTTRAZIONE, RIPRODUZIONE DI DOCUMENTI </a:t>
            </a:r>
            <a:r>
              <a:rPr lang="it-IT" sz="3200" cap="none" dirty="0" smtClean="0"/>
              <a:t>AZIENDALI</a:t>
            </a:r>
            <a:endParaRPr lang="it-IT" sz="3200" cap="none" dirty="0"/>
          </a:p>
        </p:txBody>
      </p:sp>
      <p:sp>
        <p:nvSpPr>
          <p:cNvPr id="55299" name="Rectangle 3"/>
          <p:cNvSpPr>
            <a:spLocks noGrp="1"/>
          </p:cNvSpPr>
          <p:nvPr>
            <p:ph type="body" idx="4294967295"/>
          </p:nvPr>
        </p:nvSpPr>
        <p:spPr/>
        <p:txBody>
          <a:bodyPr/>
          <a:lstStyle/>
          <a:p>
            <a:pPr algn="just"/>
            <a:r>
              <a:rPr lang="it-IT" altLang="en-US" smtClean="0">
                <a:ea typeface="ＭＳ Ｐゴシック" panose="020B0600070205080204" pitchFamily="34" charset="-128"/>
              </a:rPr>
              <a:t>Secondo un orientamento più recente la riproduzione di documenti è fattispecie diversa dalla sottrazione (che resta reato) ed è più lieve</a:t>
            </a:r>
          </a:p>
          <a:p>
            <a:pPr algn="just"/>
            <a:r>
              <a:rPr lang="it-IT" altLang="en-US" smtClean="0">
                <a:ea typeface="ＭＳ Ｐゴシック" panose="020B0600070205080204" pitchFamily="34" charset="-128"/>
              </a:rPr>
              <a:t>Il diritto di difesa (art. 24 Cost.) prevale sull’</a:t>
            </a:r>
            <a:r>
              <a:rPr lang="it-IT" altLang="ja-JP" smtClean="0">
                <a:ea typeface="ＭＳ Ｐゴシック" panose="020B0600070205080204" pitchFamily="34" charset="-128"/>
              </a:rPr>
              <a:t>esigenza di riservatezza per cui la riproduzione in giudizio di documenti aziendali non è lesiva dell’obbligo di riservatezza (Cass. n. 6420/2002; Cass. n. 22923/2004)</a:t>
            </a:r>
            <a:endParaRPr lang="it-IT" altLang="en-US" smtClean="0">
              <a:ea typeface="ＭＳ Ｐゴシック" panose="020B0600070205080204" pitchFamily="34" charset="-128"/>
            </a:endParaRPr>
          </a:p>
        </p:txBody>
      </p:sp>
    </p:spTree>
    <p:extLst>
      <p:ext uri="{BB962C8B-B14F-4D97-AF65-F5344CB8AC3E}">
        <p14:creationId xmlns:p14="http://schemas.microsoft.com/office/powerpoint/2010/main" val="39610138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idx="4294967295"/>
          </p:nvPr>
        </p:nvSpPr>
        <p:spPr bwMode="auto"/>
        <p:txBody>
          <a:bodyPr vert="horz" wrap="square" lIns="91440" tIns="45720" rIns="91440" bIns="45720" numCol="1" rtlCol="0" anchor="t" anchorCtr="0" compatLnSpc="1">
            <a:prstTxWarp prst="textNoShape">
              <a:avLst/>
            </a:prstTxWarp>
            <a:normAutofit/>
          </a:bodyPr>
          <a:lstStyle/>
          <a:p>
            <a:pPr>
              <a:defRPr/>
            </a:pPr>
            <a:r>
              <a:rPr lang="it-IT" sz="3200" cap="none"/>
              <a:t>SEGRETO AZIENDALE, SEGRETO PROFESSIONALE, SEGRETO INDUSTRIALE (I)</a:t>
            </a:r>
          </a:p>
        </p:txBody>
      </p:sp>
      <p:sp>
        <p:nvSpPr>
          <p:cNvPr id="56323" name="Rectangle 3"/>
          <p:cNvSpPr>
            <a:spLocks noGrp="1"/>
          </p:cNvSpPr>
          <p:nvPr>
            <p:ph type="body" idx="4294967295"/>
          </p:nvPr>
        </p:nvSpPr>
        <p:spPr/>
        <p:txBody>
          <a:bodyPr/>
          <a:lstStyle/>
          <a:p>
            <a:pPr algn="just">
              <a:lnSpc>
                <a:spcPct val="90000"/>
              </a:lnSpc>
            </a:pPr>
            <a:r>
              <a:rPr lang="it-IT" altLang="en-US" sz="2600" b="1" u="sng">
                <a:ea typeface="ＭＳ Ｐゴシック" panose="020B0600070205080204" pitchFamily="34" charset="-128"/>
              </a:rPr>
              <a:t>SEGRETO PROFESIONALE</a:t>
            </a:r>
            <a:r>
              <a:rPr lang="it-IT" altLang="en-US" sz="2600">
                <a:ea typeface="ＭＳ Ｐゴシック" panose="020B0600070205080204" pitchFamily="34" charset="-128"/>
              </a:rPr>
              <a:t>: l’</a:t>
            </a:r>
            <a:r>
              <a:rPr lang="it-IT" altLang="ja-JP" sz="2600">
                <a:ea typeface="ＭＳ Ｐゴシック" panose="020B0600070205080204" pitchFamily="34" charset="-128"/>
              </a:rPr>
              <a:t>art. 622 c.p. vieta la divulgazione di notizie apprese in ragione della propria professione (nesso diretto tra mansioni e notizie apprese)</a:t>
            </a:r>
          </a:p>
          <a:p>
            <a:pPr algn="just">
              <a:lnSpc>
                <a:spcPct val="90000"/>
              </a:lnSpc>
            </a:pPr>
            <a:r>
              <a:rPr lang="it-IT" altLang="en-US" sz="2600" b="1" u="sng">
                <a:ea typeface="ＭＳ Ｐゴシック" panose="020B0600070205080204" pitchFamily="34" charset="-128"/>
              </a:rPr>
              <a:t>SEGRETO SCIENTIFICO O INDUSTRIALE</a:t>
            </a:r>
            <a:r>
              <a:rPr lang="it-IT" altLang="en-US" sz="2600">
                <a:ea typeface="ＭＳ Ｐゴシック" panose="020B0600070205080204" pitchFamily="34" charset="-128"/>
              </a:rPr>
              <a:t>: l</a:t>
            </a:r>
            <a:r>
              <a:rPr lang="ja-JP" altLang="it-IT" sz="2600">
                <a:ea typeface="ＭＳ Ｐゴシック" panose="020B0600070205080204" pitchFamily="34" charset="-128"/>
              </a:rPr>
              <a:t>’</a:t>
            </a:r>
            <a:r>
              <a:rPr lang="it-IT" altLang="ja-JP" sz="2600">
                <a:ea typeface="ＭＳ Ｐゴシック" panose="020B0600070205080204" pitchFamily="34" charset="-128"/>
              </a:rPr>
              <a:t>art. 623 c.p. vieta la rivelazione di notizie inerenti a scoperte, invenzioni scientifiche, applicazioni industriali conosciute in ragione del proprio stato, ufficio o professione (nesso diretto tra mansioni e notizie apprese)</a:t>
            </a:r>
          </a:p>
          <a:p>
            <a:pPr algn="just">
              <a:lnSpc>
                <a:spcPct val="90000"/>
              </a:lnSpc>
            </a:pPr>
            <a:r>
              <a:rPr lang="it-IT" altLang="en-US" sz="2600" b="1" u="sng">
                <a:ea typeface="ＭＳ Ｐゴシック" panose="020B0600070205080204" pitchFamily="34" charset="-128"/>
              </a:rPr>
              <a:t>SEGRETO AZIENDALE </a:t>
            </a:r>
            <a:r>
              <a:rPr lang="it-IT" altLang="en-US" sz="2600">
                <a:ea typeface="ＭＳ Ｐゴシック" panose="020B0600070205080204" pitchFamily="34" charset="-128"/>
              </a:rPr>
              <a:t>(art. 2105 c.c.): impone il silenzio sulle notizie conosciute per il solo fatto dell’</a:t>
            </a:r>
            <a:r>
              <a:rPr lang="it-IT" altLang="ja-JP" sz="2600">
                <a:ea typeface="ＭＳ Ｐゴシック" panose="020B0600070205080204" pitchFamily="34" charset="-128"/>
              </a:rPr>
              <a:t>inserimento in azienda</a:t>
            </a:r>
            <a:endParaRPr lang="it-IT" altLang="en-US" sz="2600">
              <a:ea typeface="ＭＳ Ｐゴシック" panose="020B0600070205080204" pitchFamily="34" charset="-128"/>
            </a:endParaRPr>
          </a:p>
        </p:txBody>
      </p:sp>
    </p:spTree>
    <p:extLst>
      <p:ext uri="{BB962C8B-B14F-4D97-AF65-F5344CB8AC3E}">
        <p14:creationId xmlns:p14="http://schemas.microsoft.com/office/powerpoint/2010/main" val="1006865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p:cNvSpPr>
          <p:nvPr>
            <p:ph type="title" idx="4294967295"/>
          </p:nvPr>
        </p:nvSpPr>
        <p:spPr bwMode="auto"/>
        <p:txBody>
          <a:bodyPr vert="horz" wrap="square" lIns="91440" tIns="45720" rIns="91440" bIns="45720" numCol="1" rtlCol="0" anchor="t" anchorCtr="0" compatLnSpc="1">
            <a:prstTxWarp prst="textNoShape">
              <a:avLst/>
            </a:prstTxWarp>
            <a:normAutofit/>
          </a:bodyPr>
          <a:lstStyle/>
          <a:p>
            <a:pPr>
              <a:defRPr/>
            </a:pPr>
            <a:r>
              <a:rPr lang="it-IT" sz="3200" cap="none"/>
              <a:t>SEGRETO AZIENDALE, SEGRETO PROFESSIONALE, SEGRETO INDUSTRIALE (II)</a:t>
            </a:r>
          </a:p>
        </p:txBody>
      </p:sp>
      <p:sp>
        <p:nvSpPr>
          <p:cNvPr id="57347" name="Rectangle 3"/>
          <p:cNvSpPr>
            <a:spLocks noGrp="1"/>
          </p:cNvSpPr>
          <p:nvPr>
            <p:ph type="body" idx="4294967295"/>
          </p:nvPr>
        </p:nvSpPr>
        <p:spPr/>
        <p:txBody>
          <a:bodyPr/>
          <a:lstStyle/>
          <a:p>
            <a:pPr algn="just"/>
            <a:r>
              <a:rPr lang="it-IT" altLang="en-US" sz="2800">
                <a:ea typeface="ＭＳ Ｐゴシック" panose="020B0600070205080204" pitchFamily="34" charset="-128"/>
              </a:rPr>
              <a:t>La rivelazione di un segreto professionale o industriale oltre che penalmente rilevante può essere anche civilmente rilevante perché lede irrimediabilmente il rapporto fiduciario</a:t>
            </a:r>
          </a:p>
          <a:p>
            <a:pPr algn="just"/>
            <a:r>
              <a:rPr lang="it-IT" altLang="en-US" sz="2800">
                <a:ea typeface="ＭＳ Ｐゴシック" panose="020B0600070205080204" pitchFamily="34" charset="-128"/>
              </a:rPr>
              <a:t>Il divieto di divulgazione di segreti professionali o industriali perdura anche al termine del rapporto di lavoro, mentre l’</a:t>
            </a:r>
            <a:r>
              <a:rPr lang="it-IT" altLang="ja-JP" sz="2800">
                <a:ea typeface="ＭＳ Ｐゴシック" panose="020B0600070205080204" pitchFamily="34" charset="-128"/>
              </a:rPr>
              <a:t>obbligo di cui all’art. 2105 c.c. sussiste solo in costanza di rapporto, salva la stipula di un patto di non concorrenza</a:t>
            </a:r>
            <a:endParaRPr lang="it-IT" altLang="en-US" sz="2800">
              <a:ea typeface="ＭＳ Ｐゴシック" panose="020B0600070205080204" pitchFamily="34" charset="-128"/>
            </a:endParaRPr>
          </a:p>
        </p:txBody>
      </p:sp>
    </p:spTree>
    <p:extLst>
      <p:ext uri="{BB962C8B-B14F-4D97-AF65-F5344CB8AC3E}">
        <p14:creationId xmlns:p14="http://schemas.microsoft.com/office/powerpoint/2010/main" val="2194857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it-IT" altLang="en-US" cap="none" smtClean="0">
                <a:effectLst/>
                <a:ea typeface="ＭＳ Ｐゴシック" panose="020B0600070205080204" pitchFamily="34" charset="-128"/>
              </a:rPr>
              <a:t>PATTO DI NON CONCORRENZA (I)</a:t>
            </a:r>
          </a:p>
        </p:txBody>
      </p:sp>
      <p:sp>
        <p:nvSpPr>
          <p:cNvPr id="58371" name="Rectangle 3"/>
          <p:cNvSpPr>
            <a:spLocks noGrp="1"/>
          </p:cNvSpPr>
          <p:nvPr>
            <p:ph type="body" idx="4294967295"/>
          </p:nvPr>
        </p:nvSpPr>
        <p:spPr/>
        <p:txBody>
          <a:bodyPr/>
          <a:lstStyle/>
          <a:p>
            <a:pPr algn="just">
              <a:lnSpc>
                <a:spcPct val="90000"/>
              </a:lnSpc>
            </a:pPr>
            <a:r>
              <a:rPr lang="it-IT" altLang="en-US" dirty="0" smtClean="0">
                <a:ea typeface="ＭＳ Ｐゴシック" panose="020B0600070205080204" pitchFamily="34" charset="-128"/>
              </a:rPr>
              <a:t>L’</a:t>
            </a:r>
            <a:r>
              <a:rPr lang="it-IT" altLang="ja-JP" dirty="0" smtClean="0">
                <a:ea typeface="ＭＳ Ｐゴシック" panose="020B0600070205080204" pitchFamily="34" charset="-128"/>
              </a:rPr>
              <a:t>art. 2125 c.c. ammette la possibilità di stipulare patti volti a limitare l’attività dell’ex dipendente</a:t>
            </a:r>
          </a:p>
          <a:p>
            <a:pPr algn="just">
              <a:lnSpc>
                <a:spcPct val="90000"/>
              </a:lnSpc>
            </a:pPr>
            <a:r>
              <a:rPr lang="it-IT" altLang="en-US" dirty="0" smtClean="0">
                <a:ea typeface="ＭＳ Ｐゴシック" panose="020B0600070205080204" pitchFamily="34" charset="-128"/>
              </a:rPr>
              <a:t>Il patto può avere ad oggetto le precedenti mansioni ma anche qualunque tipo di attività professionale o subordinata </a:t>
            </a:r>
          </a:p>
          <a:p>
            <a:pPr algn="just">
              <a:lnSpc>
                <a:spcPct val="90000"/>
              </a:lnSpc>
            </a:pPr>
            <a:r>
              <a:rPr lang="it-IT" altLang="en-US" dirty="0" smtClean="0">
                <a:ea typeface="ＭＳ Ｐゴシック" panose="020B0600070205080204" pitchFamily="34" charset="-128"/>
              </a:rPr>
              <a:t>Il patto è valido solo in presenza di determinati requisiti (art. 2125 c.c.)</a:t>
            </a:r>
          </a:p>
        </p:txBody>
      </p:sp>
    </p:spTree>
    <p:extLst>
      <p:ext uri="{BB962C8B-B14F-4D97-AF65-F5344CB8AC3E}">
        <p14:creationId xmlns:p14="http://schemas.microsoft.com/office/powerpoint/2010/main" val="3887478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it-IT" altLang="en-US" cap="none" smtClean="0">
                <a:effectLst/>
                <a:ea typeface="ＭＳ Ｐゴシック" panose="020B0600070205080204" pitchFamily="34" charset="-128"/>
              </a:rPr>
              <a:t>PATTO DI NON CONCORRENZA (II)</a:t>
            </a:r>
          </a:p>
        </p:txBody>
      </p:sp>
      <p:sp>
        <p:nvSpPr>
          <p:cNvPr id="59395" name="Rectangle 3"/>
          <p:cNvSpPr>
            <a:spLocks noGrp="1"/>
          </p:cNvSpPr>
          <p:nvPr>
            <p:ph type="body" idx="4294967295"/>
          </p:nvPr>
        </p:nvSpPr>
        <p:spPr/>
        <p:txBody>
          <a:bodyPr>
            <a:normAutofit/>
          </a:bodyPr>
          <a:lstStyle/>
          <a:p>
            <a:pPr marL="0" indent="0" algn="just">
              <a:lnSpc>
                <a:spcPct val="90000"/>
              </a:lnSpc>
            </a:pPr>
            <a:r>
              <a:rPr lang="it-IT" altLang="en-US" sz="2600" b="1" i="1" u="sng" dirty="0">
                <a:ea typeface="ＭＳ Ｐゴシック" panose="020B0600070205080204" pitchFamily="34" charset="-128"/>
              </a:rPr>
              <a:t>Forma scritta</a:t>
            </a:r>
            <a:r>
              <a:rPr lang="it-IT" altLang="en-US" sz="2600" dirty="0">
                <a:ea typeface="ＭＳ Ｐゴシック" panose="020B0600070205080204" pitchFamily="34" charset="-128"/>
              </a:rPr>
              <a:t>: è nullo il patto se non è sancito in forma scritta, forma scritta che deve riguardare tutti gli elementi</a:t>
            </a:r>
          </a:p>
          <a:p>
            <a:pPr marL="0" indent="0" algn="just">
              <a:lnSpc>
                <a:spcPct val="90000"/>
              </a:lnSpc>
            </a:pPr>
            <a:r>
              <a:rPr lang="it-IT" altLang="en-US" sz="2600" b="1" i="1" u="sng" dirty="0">
                <a:ea typeface="ＭＳ Ｐゴシック" panose="020B0600070205080204" pitchFamily="34" charset="-128"/>
              </a:rPr>
              <a:t>Durata</a:t>
            </a:r>
            <a:r>
              <a:rPr lang="it-IT" altLang="en-US" sz="2600" dirty="0">
                <a:ea typeface="ＭＳ Ｐゴシック" panose="020B0600070205080204" pitchFamily="34" charset="-128"/>
              </a:rPr>
              <a:t>: la durata non può essere superiore a 5 anni per i dirigenti e a 3 anni negli altri casi </a:t>
            </a:r>
          </a:p>
          <a:p>
            <a:pPr marL="0" indent="0" algn="just">
              <a:lnSpc>
                <a:spcPct val="90000"/>
              </a:lnSpc>
              <a:buNone/>
            </a:pPr>
            <a:r>
              <a:rPr lang="it-IT" altLang="en-US" sz="2600" dirty="0">
                <a:ea typeface="ＭＳ Ｐゴシック" panose="020B0600070205080204" pitchFamily="34" charset="-128"/>
              </a:rPr>
              <a:t>Quando può essere stipulato il patto? </a:t>
            </a:r>
          </a:p>
          <a:p>
            <a:pPr marL="0" indent="0" algn="just">
              <a:lnSpc>
                <a:spcPct val="90000"/>
              </a:lnSpc>
              <a:buFontTx/>
              <a:buChar char="-"/>
            </a:pPr>
            <a:r>
              <a:rPr lang="it-IT" altLang="en-US" sz="2600" dirty="0">
                <a:ea typeface="ＭＳ Ｐゴシック" panose="020B0600070205080204" pitchFamily="34" charset="-128"/>
              </a:rPr>
              <a:t>Al momento </a:t>
            </a:r>
            <a:r>
              <a:rPr lang="it-IT" altLang="en-US" sz="2600" dirty="0" err="1">
                <a:ea typeface="ＭＳ Ｐゴシック" panose="020B0600070205080204" pitchFamily="34" charset="-128"/>
              </a:rPr>
              <a:t>dell</a:t>
            </a:r>
            <a:r>
              <a:rPr lang="ja-JP" altLang="it-IT" sz="2600" dirty="0">
                <a:ea typeface="ＭＳ Ｐゴシック" panose="020B0600070205080204" pitchFamily="34" charset="-128"/>
              </a:rPr>
              <a:t>’</a:t>
            </a:r>
            <a:r>
              <a:rPr lang="it-IT" altLang="ja-JP" sz="2600" dirty="0">
                <a:ea typeface="ＭＳ Ｐゴシック" panose="020B0600070205080204" pitchFamily="34" charset="-128"/>
              </a:rPr>
              <a:t>assunzione o durante lo svolgimento del rapporto </a:t>
            </a:r>
            <a:endParaRPr lang="it-IT" altLang="ja-JP" sz="2600" dirty="0" smtClean="0">
              <a:ea typeface="ＭＳ Ｐゴシック" panose="020B0600070205080204" pitchFamily="34" charset="-128"/>
            </a:endParaRPr>
          </a:p>
        </p:txBody>
      </p:sp>
    </p:spTree>
    <p:extLst>
      <p:ext uri="{BB962C8B-B14F-4D97-AF65-F5344CB8AC3E}">
        <p14:creationId xmlns:p14="http://schemas.microsoft.com/office/powerpoint/2010/main" val="167832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it-IT" altLang="en-US" cap="none" smtClean="0">
                <a:effectLst/>
                <a:ea typeface="ＭＳ Ｐゴシック" panose="020B0600070205080204" pitchFamily="34" charset="-128"/>
              </a:rPr>
              <a:t>PATTO DI NON CONCORRENZA (III)</a:t>
            </a:r>
          </a:p>
        </p:txBody>
      </p:sp>
      <p:sp>
        <p:nvSpPr>
          <p:cNvPr id="60419" name="Rectangle 3"/>
          <p:cNvSpPr>
            <a:spLocks noGrp="1"/>
          </p:cNvSpPr>
          <p:nvPr>
            <p:ph type="body" idx="4294967295"/>
          </p:nvPr>
        </p:nvSpPr>
        <p:spPr/>
        <p:txBody>
          <a:bodyPr>
            <a:normAutofit/>
          </a:bodyPr>
          <a:lstStyle/>
          <a:p>
            <a:pPr algn="just"/>
            <a:r>
              <a:rPr lang="it-IT" altLang="en-US" sz="2200" b="1" i="1" u="sng" dirty="0">
                <a:ea typeface="ＭＳ Ｐゴシック" panose="020B0600070205080204" pitchFamily="34" charset="-128"/>
              </a:rPr>
              <a:t>Oggetto:</a:t>
            </a:r>
            <a:r>
              <a:rPr lang="it-IT" altLang="en-US" sz="2200" dirty="0">
                <a:ea typeface="ＭＳ Ｐゴシック" panose="020B0600070205080204" pitchFamily="34" charset="-128"/>
              </a:rPr>
              <a:t> il patto può avere ad oggetto le mansioni già ricoperte, ma anche qualsiasi attività autonoma o subordinata svolta dal lavoratore che possa recare danno all’</a:t>
            </a:r>
            <a:r>
              <a:rPr lang="it-IT" altLang="ja-JP" sz="2200" dirty="0">
                <a:ea typeface="ＭＳ Ｐゴシック" panose="020B0600070205080204" pitchFamily="34" charset="-128"/>
              </a:rPr>
              <a:t>impresa </a:t>
            </a:r>
            <a:endParaRPr lang="it-IT" altLang="ja-JP" sz="2200" dirty="0" smtClean="0">
              <a:ea typeface="ＭＳ Ｐゴシック" panose="020B0600070205080204" pitchFamily="34" charset="-128"/>
            </a:endParaRPr>
          </a:p>
          <a:p>
            <a:pPr algn="just"/>
            <a:r>
              <a:rPr lang="it-IT" altLang="en-US" sz="2200" dirty="0" smtClean="0">
                <a:ea typeface="ＭＳ Ｐゴシック" panose="020B0600070205080204" pitchFamily="34" charset="-128"/>
              </a:rPr>
              <a:t>Si </a:t>
            </a:r>
            <a:r>
              <a:rPr lang="it-IT" altLang="en-US" sz="2200" dirty="0">
                <a:ea typeface="ＭＳ Ｐゴシック" panose="020B0600070205080204" pitchFamily="34" charset="-128"/>
              </a:rPr>
              <a:t>dovrà valutare caso per caso se sussiste in capo al lavoratore la possibilità di svolgere attività lavorativa residuale conforme al bagaglio professionale </a:t>
            </a:r>
            <a:r>
              <a:rPr lang="it-IT" altLang="en-US" sz="2200" dirty="0" smtClean="0">
                <a:ea typeface="ＭＳ Ｐゴシック" panose="020B0600070205080204" pitchFamily="34" charset="-128"/>
              </a:rPr>
              <a:t>secondo </a:t>
            </a:r>
            <a:r>
              <a:rPr lang="it-IT" altLang="en-US" sz="2200" dirty="0">
                <a:ea typeface="ＭＳ Ｐゴシック" panose="020B0600070205080204" pitchFamily="34" charset="-128"/>
              </a:rPr>
              <a:t>cui è valido il patto relativo ad un intero settore merceologico anche se le mansioni che il lavoratore svolgeva erano diverse; il divieto è esteso anche </a:t>
            </a:r>
            <a:r>
              <a:rPr lang="it-IT" altLang="en-US" sz="2200" dirty="0" err="1">
                <a:ea typeface="ＭＳ Ｐゴシック" panose="020B0600070205080204" pitchFamily="34" charset="-128"/>
              </a:rPr>
              <a:t>all</a:t>
            </a:r>
            <a:r>
              <a:rPr lang="ja-JP" altLang="it-IT" sz="2200" dirty="0">
                <a:ea typeface="ＭＳ Ｐゴシック" panose="020B0600070205080204" pitchFamily="34" charset="-128"/>
              </a:rPr>
              <a:t>’</a:t>
            </a:r>
            <a:r>
              <a:rPr lang="it-IT" altLang="ja-JP" sz="2200" dirty="0">
                <a:ea typeface="ＭＳ Ｐゴシック" panose="020B0600070205080204" pitchFamily="34" charset="-128"/>
              </a:rPr>
              <a:t>attività di vendita di articoli sportivi e non solo di promozione</a:t>
            </a:r>
            <a:r>
              <a:rPr lang="it-IT" altLang="ja-JP" sz="2200" dirty="0" smtClean="0">
                <a:ea typeface="ＭＳ Ｐゴシック" panose="020B0600070205080204" pitchFamily="34" charset="-128"/>
              </a:rPr>
              <a:t>, </a:t>
            </a:r>
            <a:endParaRPr lang="it-IT" altLang="ja-JP" sz="2200" dirty="0">
              <a:ea typeface="ＭＳ Ｐゴシック" panose="020B0600070205080204" pitchFamily="34" charset="-128"/>
            </a:endParaRPr>
          </a:p>
          <a:p>
            <a:pPr algn="just">
              <a:buFontTx/>
              <a:buChar char="-"/>
            </a:pPr>
            <a:r>
              <a:rPr lang="it-IT" altLang="en-US" sz="2200" dirty="0">
                <a:ea typeface="ＭＳ Ｐゴシック" panose="020B0600070205080204" pitchFamily="34" charset="-128"/>
              </a:rPr>
              <a:t>Residua capacità professionale </a:t>
            </a:r>
          </a:p>
        </p:txBody>
      </p:sp>
    </p:spTree>
    <p:extLst>
      <p:ext uri="{BB962C8B-B14F-4D97-AF65-F5344CB8AC3E}">
        <p14:creationId xmlns:p14="http://schemas.microsoft.com/office/powerpoint/2010/main" val="112522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cap="none" dirty="0" smtClean="0">
                <a:effectLst/>
                <a:ea typeface="+mj-ea"/>
                <a:cs typeface="+mj-cs"/>
              </a:rPr>
              <a:t>PATTO </a:t>
            </a:r>
            <a:r>
              <a:rPr lang="it-IT" cap="none" dirty="0" err="1" smtClean="0">
                <a:effectLst/>
                <a:ea typeface="+mj-ea"/>
                <a:cs typeface="+mj-cs"/>
              </a:rPr>
              <a:t>DI</a:t>
            </a:r>
            <a:r>
              <a:rPr lang="it-IT" cap="none" dirty="0" smtClean="0">
                <a:effectLst/>
                <a:ea typeface="+mj-ea"/>
                <a:cs typeface="+mj-cs"/>
              </a:rPr>
              <a:t> NON CONCORRENZA (IV)</a:t>
            </a:r>
            <a:endParaRPr lang="it-IT" dirty="0">
              <a:ea typeface="+mj-ea"/>
              <a:cs typeface="+mj-cs"/>
            </a:endParaRPr>
          </a:p>
        </p:txBody>
      </p:sp>
      <p:sp>
        <p:nvSpPr>
          <p:cNvPr id="61443" name="Segnaposto contenuto 2"/>
          <p:cNvSpPr>
            <a:spLocks noGrp="1"/>
          </p:cNvSpPr>
          <p:nvPr>
            <p:ph idx="1"/>
          </p:nvPr>
        </p:nvSpPr>
        <p:spPr/>
        <p:txBody>
          <a:bodyPr/>
          <a:lstStyle/>
          <a:p>
            <a:pPr algn="just"/>
            <a:r>
              <a:rPr lang="it-IT" altLang="en-US" sz="2400" b="1" i="1" u="sng" dirty="0">
                <a:ea typeface="ＭＳ Ｐゴシック" panose="020B0600070205080204" pitchFamily="34" charset="-128"/>
              </a:rPr>
              <a:t>Luogo</a:t>
            </a:r>
            <a:r>
              <a:rPr lang="it-IT" altLang="en-US" sz="2400" dirty="0">
                <a:ea typeface="ＭＳ Ｐゴシック" panose="020B0600070205080204" pitchFamily="34" charset="-128"/>
              </a:rPr>
              <a:t>: la specificazione del luogo garantisce al lavoratore la possibilità di continuare a svolgere un</a:t>
            </a:r>
            <a:r>
              <a:rPr lang="ja-JP" altLang="it-IT" sz="2400" dirty="0">
                <a:ea typeface="ＭＳ Ｐゴシック" panose="020B0600070205080204" pitchFamily="34" charset="-128"/>
              </a:rPr>
              <a:t>’</a:t>
            </a:r>
            <a:r>
              <a:rPr lang="it-IT" altLang="ja-JP" sz="2400" dirty="0">
                <a:ea typeface="ＭＳ Ｐゴシック" panose="020B0600070205080204" pitchFamily="34" charset="-128"/>
              </a:rPr>
              <a:t>attività confacente alle proprie attitudini e capacità. </a:t>
            </a:r>
          </a:p>
          <a:p>
            <a:pPr algn="just">
              <a:buFontTx/>
              <a:buChar char="-"/>
            </a:pPr>
            <a:r>
              <a:rPr lang="it-IT" altLang="en-US" sz="2400" dirty="0">
                <a:ea typeface="ＭＳ Ｐゴシック" panose="020B0600070205080204" pitchFamily="34" charset="-128"/>
              </a:rPr>
              <a:t>Secondo un orientamento è nullo il patto esteso a tutto il territorio nazionale perché troppo </a:t>
            </a:r>
            <a:r>
              <a:rPr lang="it-IT" altLang="en-US" sz="2400" dirty="0" smtClean="0">
                <a:ea typeface="ＭＳ Ｐゴシック" panose="020B0600070205080204" pitchFamily="34" charset="-128"/>
              </a:rPr>
              <a:t>esteso (</a:t>
            </a:r>
            <a:r>
              <a:rPr lang="it-IT" altLang="en-US" sz="2400" dirty="0" err="1" smtClean="0">
                <a:ea typeface="ＭＳ Ｐゴシック" panose="020B0600070205080204" pitchFamily="34" charset="-128"/>
              </a:rPr>
              <a:t>Cass</a:t>
            </a:r>
            <a:r>
              <a:rPr lang="it-IT" altLang="en-US" sz="2400" dirty="0" smtClean="0">
                <a:ea typeface="ＭＳ Ｐゴシック" panose="020B0600070205080204" pitchFamily="34" charset="-128"/>
              </a:rPr>
              <a:t>. n. 1098/1987; </a:t>
            </a:r>
            <a:r>
              <a:rPr lang="it-IT" altLang="en-US" sz="2400" dirty="0" err="1" smtClean="0">
                <a:ea typeface="ＭＳ Ｐゴシック" panose="020B0600070205080204" pitchFamily="34" charset="-128"/>
              </a:rPr>
              <a:t>Cass</a:t>
            </a:r>
            <a:r>
              <a:rPr lang="it-IT" altLang="en-US" sz="2400" dirty="0" smtClean="0">
                <a:ea typeface="ＭＳ Ｐゴシック" panose="020B0600070205080204" pitchFamily="34" charset="-128"/>
              </a:rPr>
              <a:t>. n. 8641/1990; </a:t>
            </a:r>
            <a:r>
              <a:rPr lang="it-IT" altLang="en-US" sz="2400" dirty="0" err="1" smtClean="0">
                <a:ea typeface="ＭＳ Ｐゴシック" panose="020B0600070205080204" pitchFamily="34" charset="-128"/>
              </a:rPr>
              <a:t>Cass</a:t>
            </a:r>
            <a:r>
              <a:rPr lang="it-IT" altLang="en-US" sz="2400" dirty="0" smtClean="0">
                <a:ea typeface="ＭＳ Ｐゴシック" panose="020B0600070205080204" pitchFamily="34" charset="-128"/>
              </a:rPr>
              <a:t>. n. 5477/2000)</a:t>
            </a:r>
            <a:endParaRPr lang="it-IT" altLang="en-US" sz="2400" dirty="0">
              <a:ea typeface="ＭＳ Ｐゴシック" panose="020B0600070205080204" pitchFamily="34" charset="-128"/>
            </a:endParaRPr>
          </a:p>
          <a:p>
            <a:pPr algn="just">
              <a:buFontTx/>
              <a:buChar char="-"/>
            </a:pPr>
            <a:r>
              <a:rPr lang="it-IT" altLang="en-US" sz="2400" dirty="0">
                <a:ea typeface="ＭＳ Ｐゴシック" panose="020B0600070205080204" pitchFamily="34" charset="-128"/>
              </a:rPr>
              <a:t>Secondo altro orientamento sono validi questi patti se non pregiudicano la professionalità e il diritto ad un proporzionato e sufficiente corrispettivo (</a:t>
            </a:r>
            <a:r>
              <a:rPr lang="it-IT" altLang="en-US" sz="2400" dirty="0" err="1">
                <a:ea typeface="ＭＳ Ｐゴシック" panose="020B0600070205080204" pitchFamily="34" charset="-128"/>
              </a:rPr>
              <a:t>Cass</a:t>
            </a:r>
            <a:r>
              <a:rPr lang="it-IT" altLang="en-US" sz="2400" dirty="0">
                <a:ea typeface="ＭＳ Ｐゴシック" panose="020B0600070205080204" pitchFamily="34" charset="-128"/>
              </a:rPr>
              <a:t>. n. 15253/2001) </a:t>
            </a:r>
          </a:p>
        </p:txBody>
      </p:sp>
    </p:spTree>
    <p:extLst>
      <p:ext uri="{BB962C8B-B14F-4D97-AF65-F5344CB8AC3E}">
        <p14:creationId xmlns:p14="http://schemas.microsoft.com/office/powerpoint/2010/main" val="1227011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cap="none" dirty="0" smtClean="0">
                <a:effectLst/>
                <a:ea typeface="+mj-ea"/>
                <a:cs typeface="+mj-cs"/>
              </a:rPr>
              <a:t>PATTO </a:t>
            </a:r>
            <a:r>
              <a:rPr lang="it-IT" cap="none" dirty="0" err="1" smtClean="0">
                <a:effectLst/>
                <a:ea typeface="+mj-ea"/>
                <a:cs typeface="+mj-cs"/>
              </a:rPr>
              <a:t>DI</a:t>
            </a:r>
            <a:r>
              <a:rPr lang="it-IT" cap="none" dirty="0" smtClean="0">
                <a:effectLst/>
                <a:ea typeface="+mj-ea"/>
                <a:cs typeface="+mj-cs"/>
              </a:rPr>
              <a:t> NON CONCORRENZA (V)</a:t>
            </a:r>
            <a:endParaRPr lang="it-IT" dirty="0">
              <a:ea typeface="+mj-ea"/>
              <a:cs typeface="+mj-cs"/>
            </a:endParaRPr>
          </a:p>
        </p:txBody>
      </p:sp>
      <p:sp>
        <p:nvSpPr>
          <p:cNvPr id="62467" name="Segnaposto contenuto 2"/>
          <p:cNvSpPr>
            <a:spLocks noGrp="1"/>
          </p:cNvSpPr>
          <p:nvPr>
            <p:ph idx="1"/>
          </p:nvPr>
        </p:nvSpPr>
        <p:spPr/>
        <p:txBody>
          <a:bodyPr/>
          <a:lstStyle/>
          <a:p>
            <a:pPr algn="just"/>
            <a:r>
              <a:rPr lang="it-IT" altLang="en-US" b="1" i="1" u="sng" smtClean="0">
                <a:ea typeface="ＭＳ Ｐゴシック" panose="020B0600070205080204" pitchFamily="34" charset="-128"/>
              </a:rPr>
              <a:t>Corrispettivo: </a:t>
            </a:r>
            <a:r>
              <a:rPr lang="it-IT" altLang="en-US" smtClean="0">
                <a:ea typeface="ＭＳ Ｐゴシック" panose="020B0600070205080204" pitchFamily="34" charset="-128"/>
              </a:rPr>
              <a:t>le parti devono pattuire un corrispettivo adeguato. </a:t>
            </a:r>
          </a:p>
          <a:p>
            <a:pPr algn="just"/>
            <a:r>
              <a:rPr lang="it-IT" altLang="en-US" smtClean="0">
                <a:ea typeface="ＭＳ Ｐゴシック" panose="020B0600070205080204" pitchFamily="34" charset="-128"/>
              </a:rPr>
              <a:t>E</a:t>
            </a:r>
            <a:r>
              <a:rPr lang="ja-JP" altLang="it-IT" smtClean="0">
                <a:ea typeface="ＭＳ Ｐゴシック" panose="020B0600070205080204" pitchFamily="34" charset="-128"/>
              </a:rPr>
              <a:t>’</a:t>
            </a:r>
            <a:r>
              <a:rPr lang="it-IT" altLang="ja-JP" smtClean="0">
                <a:ea typeface="ＭＳ Ｐゴシック" panose="020B0600070205080204" pitchFamily="34" charset="-128"/>
              </a:rPr>
              <a:t> nullo un il patto che prevede un corrispettivo simbolico o sproporzionato che deve essere valutato in relazione al sacrificio del lavoratore (Cass. n. 10062/1994)</a:t>
            </a:r>
            <a:endParaRPr lang="it-IT" altLang="en-US" b="1" i="1" u="sng" smtClean="0">
              <a:ea typeface="ＭＳ Ｐゴシック" panose="020B0600070205080204" pitchFamily="34" charset="-128"/>
            </a:endParaRPr>
          </a:p>
        </p:txBody>
      </p:sp>
    </p:spTree>
    <p:extLst>
      <p:ext uri="{BB962C8B-B14F-4D97-AF65-F5344CB8AC3E}">
        <p14:creationId xmlns:p14="http://schemas.microsoft.com/office/powerpoint/2010/main" val="3536999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a:ea typeface="+mj-ea"/>
                <a:cs typeface="+mj-cs"/>
              </a:rPr>
              <a:t>Poteri del datore di lavoro</a:t>
            </a:r>
          </a:p>
        </p:txBody>
      </p:sp>
      <p:sp>
        <p:nvSpPr>
          <p:cNvPr id="12291" name="Segnaposto contenuto 2"/>
          <p:cNvSpPr>
            <a:spLocks noGrp="1"/>
          </p:cNvSpPr>
          <p:nvPr>
            <p:ph idx="1"/>
          </p:nvPr>
        </p:nvSpPr>
        <p:spPr/>
        <p:txBody>
          <a:bodyPr/>
          <a:lstStyle/>
          <a:p>
            <a:pPr eaLnBrk="1" hangingPunct="1"/>
            <a:r>
              <a:rPr lang="it-IT" altLang="en-US" dirty="0">
                <a:ea typeface="ＭＳ Ｐゴシック" pitchFamily="34" charset="-128"/>
              </a:rPr>
              <a:t>Potere direttivo </a:t>
            </a:r>
          </a:p>
          <a:p>
            <a:pPr eaLnBrk="1" hangingPunct="1"/>
            <a:r>
              <a:rPr lang="it-IT" altLang="en-US" dirty="0">
                <a:ea typeface="ＭＳ Ｐゴシック" pitchFamily="34" charset="-128"/>
              </a:rPr>
              <a:t>Potere di controllo</a:t>
            </a:r>
          </a:p>
          <a:p>
            <a:pPr eaLnBrk="1" hangingPunct="1"/>
            <a:r>
              <a:rPr lang="it-IT" altLang="en-US" dirty="0">
                <a:ea typeface="ＭＳ Ｐゴシック" pitchFamily="34" charset="-128"/>
              </a:rPr>
              <a:t>Potere disciplinare</a:t>
            </a:r>
          </a:p>
          <a:p>
            <a:pPr eaLnBrk="1" hangingPunct="1">
              <a:buFont typeface="Wingdings 2" pitchFamily="18" charset="2"/>
              <a:buNone/>
            </a:pPr>
            <a:endParaRPr lang="it-IT" altLang="en-US" dirty="0">
              <a:ea typeface="ＭＳ Ｐゴシック" pitchFamily="34" charset="-128"/>
            </a:endParaRPr>
          </a:p>
        </p:txBody>
      </p:sp>
    </p:spTree>
    <p:extLst>
      <p:ext uri="{BB962C8B-B14F-4D97-AF65-F5344CB8AC3E}">
        <p14:creationId xmlns:p14="http://schemas.microsoft.com/office/powerpoint/2010/main" val="40191192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dirty="0" smtClean="0">
                <a:ea typeface="+mj-ea"/>
                <a:cs typeface="+mj-cs"/>
              </a:rPr>
              <a:t>Conseguenze violazione obbligo di </a:t>
            </a:r>
            <a:r>
              <a:rPr lang="it-IT" dirty="0" err="1" smtClean="0">
                <a:ea typeface="+mj-ea"/>
                <a:cs typeface="+mj-cs"/>
              </a:rPr>
              <a:t>fedelta’</a:t>
            </a:r>
            <a:endParaRPr lang="it-IT" dirty="0">
              <a:ea typeface="+mj-ea"/>
              <a:cs typeface="+mj-cs"/>
            </a:endParaRPr>
          </a:p>
        </p:txBody>
      </p:sp>
      <p:sp>
        <p:nvSpPr>
          <p:cNvPr id="63491" name="Segnaposto contenuto 2"/>
          <p:cNvSpPr>
            <a:spLocks noGrp="1"/>
          </p:cNvSpPr>
          <p:nvPr>
            <p:ph idx="1"/>
          </p:nvPr>
        </p:nvSpPr>
        <p:spPr/>
        <p:txBody>
          <a:bodyPr/>
          <a:lstStyle/>
          <a:p>
            <a:pPr algn="just"/>
            <a:r>
              <a:rPr lang="it-IT" altLang="en-US" smtClean="0">
                <a:ea typeface="ＭＳ Ｐゴシック" panose="020B0600070205080204" pitchFamily="34" charset="-128"/>
              </a:rPr>
              <a:t>La violazione dell’</a:t>
            </a:r>
            <a:r>
              <a:rPr lang="it-IT" altLang="ja-JP" smtClean="0">
                <a:ea typeface="ＭＳ Ｐゴシック" panose="020B0600070205080204" pitchFamily="34" charset="-128"/>
              </a:rPr>
              <a:t>art. 2105 c.c. costituisce inadempimento contrattuale che comporta </a:t>
            </a:r>
            <a:r>
              <a:rPr lang="it-IT" altLang="ja-JP" b="1" i="1" u="sng" smtClean="0">
                <a:ea typeface="ＭＳ Ｐゴシック" panose="020B0600070205080204" pitchFamily="34" charset="-128"/>
              </a:rPr>
              <a:t>responsabilità disciplinare</a:t>
            </a:r>
            <a:r>
              <a:rPr lang="it-IT" altLang="ja-JP" smtClean="0">
                <a:ea typeface="ＭＳ Ｐゴシック" panose="020B0600070205080204" pitchFamily="34" charset="-128"/>
              </a:rPr>
              <a:t>  e nella maggior parte dei casi integra una ipotesi di giusta causa di licenziamento </a:t>
            </a:r>
          </a:p>
          <a:p>
            <a:pPr algn="just"/>
            <a:r>
              <a:rPr lang="it-IT" altLang="en-US" smtClean="0">
                <a:ea typeface="ＭＳ Ｐゴシック" panose="020B0600070205080204" pitchFamily="34" charset="-128"/>
              </a:rPr>
              <a:t>Il lavoratore deve risarcire i danni patiti dal datore (Cass. n. 3301/1985; Cass. n. 6094/1988)</a:t>
            </a:r>
          </a:p>
        </p:txBody>
      </p:sp>
    </p:spTree>
    <p:extLst>
      <p:ext uri="{BB962C8B-B14F-4D97-AF65-F5344CB8AC3E}">
        <p14:creationId xmlns:p14="http://schemas.microsoft.com/office/powerpoint/2010/main" val="2314747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cap="none" dirty="0">
                <a:ea typeface="+mj-ea"/>
                <a:cs typeface="+mj-cs"/>
              </a:rPr>
              <a:t>Diligenza come misura della prestazione </a:t>
            </a:r>
            <a:br>
              <a:rPr lang="it-IT" cap="none" dirty="0">
                <a:ea typeface="+mj-ea"/>
                <a:cs typeface="+mj-cs"/>
              </a:rPr>
            </a:br>
            <a:r>
              <a:rPr lang="it-IT" cap="none" dirty="0">
                <a:ea typeface="+mj-ea"/>
                <a:cs typeface="+mj-cs"/>
              </a:rPr>
              <a:t>art. 2104 c.c., I comma</a:t>
            </a:r>
            <a:r>
              <a:rPr lang="it-IT" dirty="0">
                <a:ea typeface="+mj-ea"/>
                <a:cs typeface="+mj-cs"/>
              </a:rPr>
              <a:t> </a:t>
            </a:r>
          </a:p>
        </p:txBody>
      </p:sp>
      <p:sp>
        <p:nvSpPr>
          <p:cNvPr id="13315" name="Segnaposto contenuto 2"/>
          <p:cNvSpPr>
            <a:spLocks noGrp="1"/>
          </p:cNvSpPr>
          <p:nvPr>
            <p:ph idx="1"/>
          </p:nvPr>
        </p:nvSpPr>
        <p:spPr/>
        <p:txBody>
          <a:bodyPr/>
          <a:lstStyle/>
          <a:p>
            <a:pPr algn="just" eaLnBrk="1" hangingPunct="1"/>
            <a:r>
              <a:rPr lang="it-IT" altLang="en-US" dirty="0">
                <a:ea typeface="ＭＳ Ｐゴシック" pitchFamily="34" charset="-128"/>
              </a:rPr>
              <a:t>Ai sensi dell’</a:t>
            </a:r>
            <a:r>
              <a:rPr lang="it-IT" altLang="ja-JP" dirty="0">
                <a:ea typeface="ＭＳ Ｐゴシック" pitchFamily="34" charset="-128"/>
              </a:rPr>
              <a:t>art. 2104 c.c., primo comma, il prestatore deve usare la diligenza richiesta dalla natura della prestazione dovuta, dall’interesse dell’impresa e da quello superiore dell’economia nazionale</a:t>
            </a:r>
            <a:endParaRPr lang="it-IT" altLang="en-US" dirty="0">
              <a:ea typeface="ＭＳ Ｐゴシック" pitchFamily="34" charset="-128"/>
            </a:endParaRPr>
          </a:p>
        </p:txBody>
      </p:sp>
    </p:spTree>
    <p:extLst>
      <p:ext uri="{BB962C8B-B14F-4D97-AF65-F5344CB8AC3E}">
        <p14:creationId xmlns:p14="http://schemas.microsoft.com/office/powerpoint/2010/main" val="2847864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dirty="0">
                <a:ea typeface="+mj-ea"/>
                <a:cs typeface="+mj-cs"/>
              </a:rPr>
              <a:t>I parametri della diligenza: la natura della prestazione  (I)</a:t>
            </a:r>
          </a:p>
        </p:txBody>
      </p:sp>
      <p:sp>
        <p:nvSpPr>
          <p:cNvPr id="17411" name="Segnaposto contenuto 2"/>
          <p:cNvSpPr>
            <a:spLocks noGrp="1"/>
          </p:cNvSpPr>
          <p:nvPr>
            <p:ph idx="1"/>
          </p:nvPr>
        </p:nvSpPr>
        <p:spPr/>
        <p:txBody>
          <a:bodyPr/>
          <a:lstStyle/>
          <a:p>
            <a:pPr algn="just" eaLnBrk="1" hangingPunct="1">
              <a:defRPr/>
            </a:pPr>
            <a:r>
              <a:rPr lang="it-IT" dirty="0">
                <a:ea typeface="ＭＳ Ｐゴシック" pitchFamily="34" charset="-128"/>
              </a:rPr>
              <a:t>La natura della prestazione dovuta impone una valutazione della condotta del lavoratore alla stregua dell</a:t>
            </a:r>
            <a:r>
              <a:rPr lang="it-IT" altLang="it-IT" dirty="0">
                <a:ea typeface="ＭＳ Ｐゴシック" pitchFamily="34" charset="-128"/>
              </a:rPr>
              <a:t>’</a:t>
            </a:r>
            <a:r>
              <a:rPr lang="it-IT" altLang="ja-JP" dirty="0">
                <a:ea typeface="ＭＳ Ｐゴシック" pitchFamily="34" charset="-128"/>
              </a:rPr>
              <a:t>abilità tecnica richiesta per l</a:t>
            </a:r>
            <a:r>
              <a:rPr lang="ja-JP" altLang="it-IT" dirty="0">
                <a:ea typeface="ＭＳ Ｐゴシック" pitchFamily="34" charset="-128"/>
              </a:rPr>
              <a:t>’</a:t>
            </a:r>
            <a:r>
              <a:rPr lang="it-IT" altLang="ja-JP" dirty="0">
                <a:ea typeface="ＭＳ Ｐゴシック" pitchFamily="34" charset="-128"/>
              </a:rPr>
              <a:t>espletamento di date mansioni </a:t>
            </a:r>
          </a:p>
          <a:p>
            <a:pPr algn="just" eaLnBrk="1" hangingPunct="1">
              <a:defRPr/>
            </a:pPr>
            <a:r>
              <a:rPr lang="it-IT" dirty="0">
                <a:ea typeface="ＭＳ Ｐゴシック" pitchFamily="34" charset="-128"/>
              </a:rPr>
              <a:t>Ossia diligenza come perizia </a:t>
            </a:r>
          </a:p>
          <a:p>
            <a:pPr marL="0" indent="0">
              <a:buNone/>
              <a:defRPr/>
            </a:pPr>
            <a:endParaRPr lang="it-IT" dirty="0">
              <a:ea typeface="ＭＳ Ｐゴシック" pitchFamily="34" charset="-128"/>
            </a:endParaRPr>
          </a:p>
        </p:txBody>
      </p:sp>
    </p:spTree>
    <p:extLst>
      <p:ext uri="{BB962C8B-B14F-4D97-AF65-F5344CB8AC3E}">
        <p14:creationId xmlns:p14="http://schemas.microsoft.com/office/powerpoint/2010/main" val="359491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dirty="0">
                <a:ea typeface="+mj-ea"/>
                <a:cs typeface="+mj-cs"/>
              </a:rPr>
              <a:t>parametri della diligenza: la natura della prestazione  (II)</a:t>
            </a:r>
          </a:p>
        </p:txBody>
      </p:sp>
      <p:sp>
        <p:nvSpPr>
          <p:cNvPr id="18435" name="Segnaposto contenuto 2"/>
          <p:cNvSpPr>
            <a:spLocks noGrp="1"/>
          </p:cNvSpPr>
          <p:nvPr>
            <p:ph idx="1"/>
          </p:nvPr>
        </p:nvSpPr>
        <p:spPr/>
        <p:txBody>
          <a:bodyPr/>
          <a:lstStyle/>
          <a:p>
            <a:pPr algn="just" eaLnBrk="1" hangingPunct="1"/>
            <a:r>
              <a:rPr lang="it-IT" altLang="en-US">
                <a:ea typeface="ＭＳ Ｐゴシック" pitchFamily="34" charset="-128"/>
              </a:rPr>
              <a:t>Ciò comporta:</a:t>
            </a:r>
          </a:p>
          <a:p>
            <a:pPr algn="just" eaLnBrk="1" hangingPunct="1">
              <a:buFontTx/>
              <a:buChar char="-"/>
            </a:pPr>
            <a:r>
              <a:rPr lang="it-IT" altLang="en-US">
                <a:ea typeface="ＭＳ Ｐゴシック" pitchFamily="34" charset="-128"/>
              </a:rPr>
              <a:t>riferimento differenziato alla qualità del lavoro prestato e quindi alle mansioni rispetto alle quali la diligenza appare modulata</a:t>
            </a:r>
          </a:p>
          <a:p>
            <a:pPr algn="just" eaLnBrk="1" hangingPunct="1">
              <a:buFontTx/>
              <a:buChar char="-"/>
            </a:pPr>
            <a:r>
              <a:rPr lang="it-IT" altLang="en-US">
                <a:ea typeface="ＭＳ Ｐゴシック" pitchFamily="34" charset="-128"/>
              </a:rPr>
              <a:t>La diligenza sarà diversa in ragione delle diverse mansioni (es. mansioni ripetitive impiegatizie v. mansioni dirigenziali di elevato contenuto professionale)</a:t>
            </a:r>
          </a:p>
          <a:p>
            <a:pPr eaLnBrk="1" hangingPunct="1"/>
            <a:endParaRPr lang="it-IT" altLang="en-US">
              <a:ea typeface="ＭＳ Ｐゴシック" pitchFamily="34" charset="-128"/>
            </a:endParaRPr>
          </a:p>
        </p:txBody>
      </p:sp>
    </p:spTree>
    <p:extLst>
      <p:ext uri="{BB962C8B-B14F-4D97-AF65-F5344CB8AC3E}">
        <p14:creationId xmlns:p14="http://schemas.microsoft.com/office/powerpoint/2010/main" val="356799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dirty="0">
                <a:ea typeface="+mj-ea"/>
                <a:cs typeface="+mj-cs"/>
              </a:rPr>
              <a:t>parametri della diligenza: la natura della prestazione  (III)</a:t>
            </a:r>
          </a:p>
        </p:txBody>
      </p:sp>
      <p:sp>
        <p:nvSpPr>
          <p:cNvPr id="19459" name="Segnaposto contenuto 2"/>
          <p:cNvSpPr>
            <a:spLocks noGrp="1"/>
          </p:cNvSpPr>
          <p:nvPr>
            <p:ph idx="1"/>
          </p:nvPr>
        </p:nvSpPr>
        <p:spPr/>
        <p:txBody>
          <a:bodyPr/>
          <a:lstStyle/>
          <a:p>
            <a:pPr algn="just" eaLnBrk="1" hangingPunct="1"/>
            <a:r>
              <a:rPr lang="it-IT" altLang="en-US" dirty="0">
                <a:ea typeface="ＭＳ Ｐゴシック" pitchFamily="34" charset="-128"/>
              </a:rPr>
              <a:t>Anche a parità di mansioni, infatti, la diligenza potrà variare in considerazione di altri indici (qualità dei materiali, condizioni di lavoro, strumentazione </a:t>
            </a:r>
            <a:r>
              <a:rPr lang="it-IT" altLang="en-US" dirty="0" err="1">
                <a:ea typeface="ＭＳ Ｐゴシック" pitchFamily="34" charset="-128"/>
              </a:rPr>
              <a:t>ecc</a:t>
            </a:r>
            <a:r>
              <a:rPr lang="it-IT" altLang="en-US" dirty="0">
                <a:ea typeface="ＭＳ Ｐゴシック" pitchFamily="34" charset="-128"/>
              </a:rPr>
              <a:t>…)</a:t>
            </a:r>
          </a:p>
          <a:p>
            <a:pPr eaLnBrk="1" hangingPunct="1">
              <a:buFont typeface="Wingdings 2" pitchFamily="18" charset="2"/>
              <a:buNone/>
            </a:pPr>
            <a:endParaRPr lang="it-IT" altLang="en-US" dirty="0">
              <a:ea typeface="ＭＳ Ｐゴシック" pitchFamily="34" charset="-128"/>
            </a:endParaRPr>
          </a:p>
        </p:txBody>
      </p:sp>
    </p:spTree>
    <p:extLst>
      <p:ext uri="{BB962C8B-B14F-4D97-AF65-F5344CB8AC3E}">
        <p14:creationId xmlns:p14="http://schemas.microsoft.com/office/powerpoint/2010/main" val="1197744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ea typeface="+mj-ea"/>
                <a:cs typeface="+mj-cs"/>
              </a:rPr>
              <a:t>Contenuto della diligenza </a:t>
            </a:r>
            <a:endParaRPr lang="it-IT" dirty="0">
              <a:ea typeface="+mj-ea"/>
              <a:cs typeface="+mj-cs"/>
            </a:endParaRPr>
          </a:p>
        </p:txBody>
      </p:sp>
      <p:sp>
        <p:nvSpPr>
          <p:cNvPr id="15363" name="Segnaposto contenuto 2"/>
          <p:cNvSpPr>
            <a:spLocks noGrp="1"/>
          </p:cNvSpPr>
          <p:nvPr>
            <p:ph idx="1"/>
          </p:nvPr>
        </p:nvSpPr>
        <p:spPr/>
        <p:txBody>
          <a:bodyPr/>
          <a:lstStyle/>
          <a:p>
            <a:pPr algn="just" eaLnBrk="1" hangingPunct="1"/>
            <a:r>
              <a:rPr lang="it-IT" altLang="en-US" sz="2400" dirty="0">
                <a:ea typeface="ＭＳ Ｐゴシック" panose="020B0600070205080204" pitchFamily="34" charset="-128"/>
              </a:rPr>
              <a:t>Dal dovere di diligenza discende l</a:t>
            </a:r>
            <a:r>
              <a:rPr lang="it-IT" altLang="it-IT" sz="2400" dirty="0">
                <a:ea typeface="ＭＳ Ｐゴシック" panose="020B0600070205080204" pitchFamily="34" charset="-128"/>
              </a:rPr>
              <a:t>’</a:t>
            </a:r>
            <a:r>
              <a:rPr lang="it-IT" altLang="ja-JP" sz="2400" dirty="0">
                <a:ea typeface="ＭＳ Ｐゴシック" panose="020B0600070205080204" pitchFamily="34" charset="-128"/>
              </a:rPr>
              <a:t>obbligo per il lavoratore di svolgere attività apparentemente estranee ma in realtà connesse con la prestazione lavorativa (</a:t>
            </a:r>
            <a:r>
              <a:rPr lang="it-IT" altLang="ja-JP" sz="2400" dirty="0" err="1">
                <a:ea typeface="ＭＳ Ｐゴシック" panose="020B0600070205080204" pitchFamily="34" charset="-128"/>
              </a:rPr>
              <a:t>Cass</a:t>
            </a:r>
            <a:r>
              <a:rPr lang="it-IT" altLang="ja-JP" sz="2400" dirty="0">
                <a:ea typeface="ＭＳ Ｐゴシック" panose="020B0600070205080204" pitchFamily="34" charset="-128"/>
              </a:rPr>
              <a:t>. n. </a:t>
            </a:r>
            <a:r>
              <a:rPr lang="it-IT" altLang="en-US" sz="2400" dirty="0">
                <a:ea typeface="ＭＳ Ｐゴシック" panose="020B0600070205080204" pitchFamily="34" charset="-128"/>
              </a:rPr>
              <a:t>13425/2011; </a:t>
            </a:r>
            <a:r>
              <a:rPr lang="en-GB" altLang="en-US" sz="2400" dirty="0">
                <a:ea typeface="ＭＳ Ｐゴシック" panose="020B0600070205080204" pitchFamily="34" charset="-128"/>
              </a:rPr>
              <a:t>Cass. n. 7398/2010; </a:t>
            </a:r>
            <a:r>
              <a:rPr lang="it-IT" altLang="ja-JP" sz="2400" dirty="0" err="1">
                <a:ea typeface="ＭＳ Ｐゴシック" panose="020B0600070205080204" pitchFamily="34" charset="-128"/>
              </a:rPr>
              <a:t>Cass</a:t>
            </a:r>
            <a:r>
              <a:rPr lang="it-IT" altLang="ja-JP" sz="2400" dirty="0">
                <a:ea typeface="ＭＳ Ｐゴシック" panose="020B0600070205080204" pitchFamily="34" charset="-128"/>
              </a:rPr>
              <a:t>. n. </a:t>
            </a:r>
            <a:r>
              <a:rPr lang="it-IT" altLang="ja-JP" sz="2400" dirty="0" smtClean="0">
                <a:ea typeface="ＭＳ Ｐゴシック" panose="020B0600070205080204" pitchFamily="34" charset="-128"/>
              </a:rPr>
              <a:t>6464/1993)</a:t>
            </a:r>
            <a:endParaRPr lang="it-IT" altLang="ja-JP" sz="2400" dirty="0">
              <a:ea typeface="ＭＳ Ｐゴシック" panose="020B0600070205080204" pitchFamily="34" charset="-128"/>
            </a:endParaRPr>
          </a:p>
          <a:p>
            <a:pPr algn="just" eaLnBrk="1" hangingPunct="1"/>
            <a:r>
              <a:rPr lang="it-IT" altLang="en-US" sz="2400" dirty="0">
                <a:ea typeface="ＭＳ Ｐゴシック" panose="020B0600070205080204" pitchFamily="34" charset="-128"/>
              </a:rPr>
              <a:t>In senso contrario, più recente orientamento della Cassazione (n. 1978/2016) per cui non integra violazione dei dovere di diligenza, di cui all'art. 2104 c.c., l'omissione, da parte del lavoratore, di una condotta che non sia prevista tra quelle contrattualmente dovute né comunque risulti, ai fini della esecuzione più utile della prestazione di lavoro, ad esse complementare o accessoria </a:t>
            </a:r>
          </a:p>
        </p:txBody>
      </p:sp>
    </p:spTree>
    <p:extLst>
      <p:ext uri="{BB962C8B-B14F-4D97-AF65-F5344CB8AC3E}">
        <p14:creationId xmlns:p14="http://schemas.microsoft.com/office/powerpoint/2010/main" val="2953876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6805577_TF67530480.potx" id="{B23CAB55-D344-47E0-AEC3-E4D0A2E84ADE}" vid="{A041E282-F70F-4967-AFE1-6C305C42D4DB}"/>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5D5C12-9048-448D-A69C-F00736C0732E}">
  <ds:schemaRefs>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16c05727-aa75-4e4a-9b5f-8a80a1165891"/>
    <ds:schemaRef ds:uri="71af3243-3dd4-4a8d-8c0d-dd76da1f02a5"/>
    <ds:schemaRef ds:uri="http://purl.org/dc/dcmitype/"/>
  </ds:schemaRefs>
</ds:datastoreItem>
</file>

<file path=customXml/itemProps2.xml><?xml version="1.0" encoding="utf-8"?>
<ds:datastoreItem xmlns:ds="http://schemas.openxmlformats.org/officeDocument/2006/customXml" ds:itemID="{032C9D10-CA80-4BC9-9D59-B4B9486E9328}">
  <ds:schemaRefs>
    <ds:schemaRef ds:uri="http://schemas.microsoft.com/sharepoint/v3/contenttype/forms"/>
  </ds:schemaRefs>
</ds:datastoreItem>
</file>

<file path=customXml/itemProps3.xml><?xml version="1.0" encoding="utf-8"?>
<ds:datastoreItem xmlns:ds="http://schemas.openxmlformats.org/officeDocument/2006/customXml" ds:itemID="{DD0DBFED-7AB5-403D-9982-F81C20C3F5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Modello Badge</Template>
  <TotalTime>0</TotalTime>
  <Words>2611</Words>
  <Application>Microsoft Office PowerPoint</Application>
  <PresentationFormat>Widescreen</PresentationFormat>
  <Paragraphs>132</Paragraphs>
  <Slides>40</Slides>
  <Notes>39</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40</vt:i4>
      </vt:variant>
    </vt:vector>
  </HeadingPairs>
  <TitlesOfParts>
    <vt:vector size="47" baseType="lpstr">
      <vt:lpstr>ＭＳ Ｐゴシック</vt:lpstr>
      <vt:lpstr>Arial</vt:lpstr>
      <vt:lpstr>Calibri</vt:lpstr>
      <vt:lpstr>Gill Sans MT</vt:lpstr>
      <vt:lpstr>Impact</vt:lpstr>
      <vt:lpstr>Wingdings 2</vt:lpstr>
      <vt:lpstr>Badge</vt:lpstr>
      <vt:lpstr>Corso di diritto del lavoro  prof.ssa  Maria dolores  ferrara   II lezione</vt:lpstr>
      <vt:lpstr>ARGOMENTI</vt:lpstr>
      <vt:lpstr>OBBLIGHI DEL LAVORATORE </vt:lpstr>
      <vt:lpstr>Poteri del datore di lavoro</vt:lpstr>
      <vt:lpstr>Diligenza come misura della prestazione  art. 2104 c.c., I comma </vt:lpstr>
      <vt:lpstr>I parametri della diligenza: la natura della prestazione  (I)</vt:lpstr>
      <vt:lpstr>parametri della diligenza: la natura della prestazione  (II)</vt:lpstr>
      <vt:lpstr>parametri della diligenza: la natura della prestazione  (III)</vt:lpstr>
      <vt:lpstr>Contenuto della diligenza </vt:lpstr>
      <vt:lpstr>Gli altri parametri</vt:lpstr>
      <vt:lpstr>Gli altri parametri</vt:lpstr>
      <vt:lpstr>Conseguenze </vt:lpstr>
      <vt:lpstr>Dovere di obbedienza</vt:lpstr>
      <vt:lpstr>OBBEDIENZA: INSUBORDINAZIONE (I)</vt:lpstr>
      <vt:lpstr>OBBEDIENZA: INSUBORDINAZIONE (II) </vt:lpstr>
      <vt:lpstr>OBBEDIENZA: COMPORTAMENTO OLTRAGGIOSO</vt:lpstr>
      <vt:lpstr>OBBEDIENZA: CASI ESTREMI</vt:lpstr>
      <vt:lpstr>LIMITI AL POTERE DI OBBEDIENZA</vt:lpstr>
      <vt:lpstr>ESIMENTI</vt:lpstr>
      <vt:lpstr>Obbedienza: aspetto personale</vt:lpstr>
      <vt:lpstr>OBBLIGO DI FEDELTA’</vt:lpstr>
      <vt:lpstr>AMPIEZZA DEL DOVERE</vt:lpstr>
      <vt:lpstr>AMPIEZZA DEL DOVERE: giurisprudenza</vt:lpstr>
      <vt:lpstr>APPLICAZIONE GIURISPRUDENZIALE NOZIONE FEDELTA’ ALLARGATA</vt:lpstr>
      <vt:lpstr>OBBLIGO FEDELTA’ IN SENSO STRETTO</vt:lpstr>
      <vt:lpstr>Divieto di trattare affari in concorrenza</vt:lpstr>
      <vt:lpstr>Divieto di trattare affari in concorrenza</vt:lpstr>
      <vt:lpstr>Divieto di trattare affari in concorrenza</vt:lpstr>
      <vt:lpstr>Obbligo di riservatezza  </vt:lpstr>
      <vt:lpstr>OBBLIGO DI RISERVATEZZA</vt:lpstr>
      <vt:lpstr>SOTTRAZIONE, RIPRODUZIONE DI DOCUMENTI AZIENDALI</vt:lpstr>
      <vt:lpstr>SOTTRAZIONE, RIPRODUZIONE DI DOCUMENTI AZIENDALI</vt:lpstr>
      <vt:lpstr>SEGRETO AZIENDALE, SEGRETO PROFESSIONALE, SEGRETO INDUSTRIALE (I)</vt:lpstr>
      <vt:lpstr>SEGRETO AZIENDALE, SEGRETO PROFESSIONALE, SEGRETO INDUSTRIALE (II)</vt:lpstr>
      <vt:lpstr>PATTO DI NON CONCORRENZA (I)</vt:lpstr>
      <vt:lpstr>PATTO DI NON CONCORRENZA (II)</vt:lpstr>
      <vt:lpstr>PATTO DI NON CONCORRENZA (III)</vt:lpstr>
      <vt:lpstr>PATTO DI NON CONCORRENZA (IV)</vt:lpstr>
      <vt:lpstr>PATTO DI NON CONCORRENZA (V)</vt:lpstr>
      <vt:lpstr>Conseguenze violazione obbligo di fedelta’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2021-05-21T15:50:35Z</dcterms:created>
  <dcterms:modified xsi:type="dcterms:W3CDTF">2024-03-11T07:17:29Z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