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4"/>
  </p:sldMasterIdLst>
  <p:notesMasterIdLst>
    <p:notesMasterId r:id="rId47"/>
  </p:notesMasterIdLst>
  <p:sldIdLst>
    <p:sldId id="257"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82" r:id="rId19"/>
    <p:sldId id="283" r:id="rId20"/>
    <p:sldId id="284" r:id="rId21"/>
    <p:sldId id="285" r:id="rId22"/>
    <p:sldId id="286" r:id="rId23"/>
    <p:sldId id="287" r:id="rId24"/>
    <p:sldId id="289" r:id="rId25"/>
    <p:sldId id="290" r:id="rId26"/>
    <p:sldId id="305" r:id="rId27"/>
    <p:sldId id="306"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7" r:id="rId43"/>
    <p:sldId id="279" r:id="rId44"/>
    <p:sldId id="281" r:id="rId45"/>
    <p:sldId id="288"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A71EE8-A576-4187-BFEE-6C98234A9985}" v="6" dt="2024-03-07T07:06:36.3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16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RARA MARIA DOLORES" userId="8cf4d27e-2c18-4b19-8957-b1e0dfc88b87" providerId="ADAL" clId="{EEA71EE8-A576-4187-BFEE-6C98234A9985}"/>
    <pc:docChg chg="modSld">
      <pc:chgData name="FERRARA MARIA DOLORES" userId="8cf4d27e-2c18-4b19-8957-b1e0dfc88b87" providerId="ADAL" clId="{EEA71EE8-A576-4187-BFEE-6C98234A9985}" dt="2024-03-07T07:06:36.342" v="5" actId="14100"/>
      <pc:docMkLst>
        <pc:docMk/>
      </pc:docMkLst>
      <pc:sldChg chg="modSp">
        <pc:chgData name="FERRARA MARIA DOLORES" userId="8cf4d27e-2c18-4b19-8957-b1e0dfc88b87" providerId="ADAL" clId="{EEA71EE8-A576-4187-BFEE-6C98234A9985}" dt="2024-03-07T07:05:44.484" v="2" actId="1076"/>
        <pc:sldMkLst>
          <pc:docMk/>
          <pc:sldMk cId="1932989008" sldId="272"/>
        </pc:sldMkLst>
        <pc:graphicFrameChg chg="mod">
          <ac:chgData name="FERRARA MARIA DOLORES" userId="8cf4d27e-2c18-4b19-8957-b1e0dfc88b87" providerId="ADAL" clId="{EEA71EE8-A576-4187-BFEE-6C98234A9985}" dt="2024-03-07T07:05:44.484" v="2" actId="1076"/>
          <ac:graphicFrameMkLst>
            <pc:docMk/>
            <pc:sldMk cId="1932989008" sldId="272"/>
            <ac:graphicFrameMk id="98309" creationId="{2B8D9ACE-7338-6F4A-3EA0-300159ADD2A7}"/>
          </ac:graphicFrameMkLst>
        </pc:graphicFrameChg>
      </pc:sldChg>
      <pc:sldChg chg="modSp">
        <pc:chgData name="FERRARA MARIA DOLORES" userId="8cf4d27e-2c18-4b19-8957-b1e0dfc88b87" providerId="ADAL" clId="{EEA71EE8-A576-4187-BFEE-6C98234A9985}" dt="2024-03-07T07:06:36.342" v="5" actId="14100"/>
        <pc:sldMkLst>
          <pc:docMk/>
          <pc:sldMk cId="3833949401" sldId="279"/>
        </pc:sldMkLst>
        <pc:graphicFrameChg chg="mod">
          <ac:chgData name="FERRARA MARIA DOLORES" userId="8cf4d27e-2c18-4b19-8957-b1e0dfc88b87" providerId="ADAL" clId="{EEA71EE8-A576-4187-BFEE-6C98234A9985}" dt="2024-03-07T07:06:36.342" v="5" actId="14100"/>
          <ac:graphicFrameMkLst>
            <pc:docMk/>
            <pc:sldMk cId="3833949401" sldId="279"/>
            <ac:graphicFrameMk id="5" creationId="{E5724812-84A3-82A4-2B08-8AA2A6F5564E}"/>
          </ac:graphicFrameMkLst>
        </pc:graphicFrameChg>
      </pc:sldChg>
      <pc:sldChg chg="modSp">
        <pc:chgData name="FERRARA MARIA DOLORES" userId="8cf4d27e-2c18-4b19-8957-b1e0dfc88b87" providerId="ADAL" clId="{EEA71EE8-A576-4187-BFEE-6C98234A9985}" dt="2024-03-07T07:05:30.990" v="0" actId="14100"/>
        <pc:sldMkLst>
          <pc:docMk/>
          <pc:sldMk cId="3933858373" sldId="282"/>
        </pc:sldMkLst>
        <pc:graphicFrameChg chg="mod">
          <ac:chgData name="FERRARA MARIA DOLORES" userId="8cf4d27e-2c18-4b19-8957-b1e0dfc88b87" providerId="ADAL" clId="{EEA71EE8-A576-4187-BFEE-6C98234A9985}" dt="2024-03-07T07:05:30.990" v="0" actId="14100"/>
          <ac:graphicFrameMkLst>
            <pc:docMk/>
            <pc:sldMk cId="3933858373" sldId="282"/>
            <ac:graphicFrameMk id="38" creationId="{66246C07-AEDC-6A0F-7AFF-DF0B1EC5B07D}"/>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8B4319-F4A2-4EB2-87CC-8CFF1870C8C6}" type="doc">
      <dgm:prSet loTypeId="urn:microsoft.com/office/officeart/2005/8/layout/vProcess5" loCatId="process" qsTypeId="urn:microsoft.com/office/officeart/2005/8/quickstyle/simple4" qsCatId="simple" csTypeId="urn:microsoft.com/office/officeart/2005/8/colors/colorful1" csCatId="colorful"/>
      <dgm:spPr/>
      <dgm:t>
        <a:bodyPr/>
        <a:lstStyle/>
        <a:p>
          <a:endParaRPr lang="en-US"/>
        </a:p>
      </dgm:t>
    </dgm:pt>
    <dgm:pt modelId="{431D602E-0F53-4B2E-A24C-B54E905EF831}">
      <dgm:prSet/>
      <dgm:spPr/>
      <dgm:t>
        <a:bodyPr/>
        <a:lstStyle/>
        <a:p>
          <a:r>
            <a:rPr lang="it-IT"/>
            <a:t>Le prerogative sindacali previste dal titolo III dello S.L. (diritti di assemblee, referendum, permessi, ecc…) sono riconosciute solo alle associazioni sindacali firmatarie di contratti collettivi, anche aziendali, applicati nell’unità produttiva</a:t>
          </a:r>
          <a:endParaRPr lang="en-US"/>
        </a:p>
      </dgm:t>
    </dgm:pt>
    <dgm:pt modelId="{637CCCFE-FC26-4E4C-9F4D-088C40098F9E}" type="parTrans" cxnId="{AC4FE4E7-A708-4130-BB22-1A32ECF69429}">
      <dgm:prSet/>
      <dgm:spPr/>
      <dgm:t>
        <a:bodyPr/>
        <a:lstStyle/>
        <a:p>
          <a:endParaRPr lang="en-US"/>
        </a:p>
      </dgm:t>
    </dgm:pt>
    <dgm:pt modelId="{8FFA469B-6FCA-4029-B466-BD15F35420AD}" type="sibTrans" cxnId="{AC4FE4E7-A708-4130-BB22-1A32ECF69429}">
      <dgm:prSet/>
      <dgm:spPr/>
      <dgm:t>
        <a:bodyPr/>
        <a:lstStyle/>
        <a:p>
          <a:endParaRPr lang="en-US"/>
        </a:p>
      </dgm:t>
    </dgm:pt>
    <dgm:pt modelId="{6FC4703F-7473-401F-BD44-65049888D2AC}">
      <dgm:prSet/>
      <dgm:spPr/>
      <dgm:t>
        <a:bodyPr/>
        <a:lstStyle/>
        <a:p>
          <a:r>
            <a:rPr lang="it-IT"/>
            <a:t>Il solo criterio che conta è la capacità dell’O.S. di imporsi come interlocutore negoziale</a:t>
          </a:r>
          <a:endParaRPr lang="en-US"/>
        </a:p>
      </dgm:t>
    </dgm:pt>
    <dgm:pt modelId="{DFF95A7B-EE4F-47D8-BE46-1EC0F5BADDE6}" type="parTrans" cxnId="{BBB53B7A-4EEF-47A3-B11E-57FD7F87B66E}">
      <dgm:prSet/>
      <dgm:spPr/>
      <dgm:t>
        <a:bodyPr/>
        <a:lstStyle/>
        <a:p>
          <a:endParaRPr lang="en-US"/>
        </a:p>
      </dgm:t>
    </dgm:pt>
    <dgm:pt modelId="{C2164D9E-094E-44BC-BFB1-8EC652357BC0}" type="sibTrans" cxnId="{BBB53B7A-4EEF-47A3-B11E-57FD7F87B66E}">
      <dgm:prSet/>
      <dgm:spPr/>
      <dgm:t>
        <a:bodyPr/>
        <a:lstStyle/>
        <a:p>
          <a:endParaRPr lang="en-US"/>
        </a:p>
      </dgm:t>
    </dgm:pt>
    <dgm:pt modelId="{A7F29497-3C2C-4891-9E17-54619C08DA06}">
      <dgm:prSet/>
      <dgm:spPr/>
      <dgm:t>
        <a:bodyPr/>
        <a:lstStyle/>
        <a:p>
          <a:r>
            <a:rPr lang="it-IT"/>
            <a:t>Criterio rappresentatività effettiva, no storica e no presunta</a:t>
          </a:r>
          <a:endParaRPr lang="en-US"/>
        </a:p>
      </dgm:t>
    </dgm:pt>
    <dgm:pt modelId="{C6A6326D-2A17-4A6D-89AE-F877EB7715EF}" type="parTrans" cxnId="{995FAB65-9968-4BF7-A36A-422016BAAAE3}">
      <dgm:prSet/>
      <dgm:spPr/>
      <dgm:t>
        <a:bodyPr/>
        <a:lstStyle/>
        <a:p>
          <a:endParaRPr lang="en-US"/>
        </a:p>
      </dgm:t>
    </dgm:pt>
    <dgm:pt modelId="{D8F07883-F338-432E-894E-2DC34C595FF4}" type="sibTrans" cxnId="{995FAB65-9968-4BF7-A36A-422016BAAAE3}">
      <dgm:prSet/>
      <dgm:spPr/>
      <dgm:t>
        <a:bodyPr/>
        <a:lstStyle/>
        <a:p>
          <a:endParaRPr lang="en-US"/>
        </a:p>
      </dgm:t>
    </dgm:pt>
    <dgm:pt modelId="{14D9D1BA-A599-45B1-88DE-7C94FF4E0A04}" type="pres">
      <dgm:prSet presAssocID="{1B8B4319-F4A2-4EB2-87CC-8CFF1870C8C6}" presName="outerComposite" presStyleCnt="0">
        <dgm:presLayoutVars>
          <dgm:chMax val="5"/>
          <dgm:dir/>
          <dgm:resizeHandles val="exact"/>
        </dgm:presLayoutVars>
      </dgm:prSet>
      <dgm:spPr/>
      <dgm:t>
        <a:bodyPr/>
        <a:lstStyle/>
        <a:p>
          <a:endParaRPr lang="it-IT"/>
        </a:p>
      </dgm:t>
    </dgm:pt>
    <dgm:pt modelId="{63DEF359-2502-405E-9D80-F733B5A9C419}" type="pres">
      <dgm:prSet presAssocID="{1B8B4319-F4A2-4EB2-87CC-8CFF1870C8C6}" presName="dummyMaxCanvas" presStyleCnt="0">
        <dgm:presLayoutVars/>
      </dgm:prSet>
      <dgm:spPr/>
    </dgm:pt>
    <dgm:pt modelId="{4B7882D2-FE62-4AF6-8632-A0EBB09677C1}" type="pres">
      <dgm:prSet presAssocID="{1B8B4319-F4A2-4EB2-87CC-8CFF1870C8C6}" presName="ThreeNodes_1" presStyleLbl="node1" presStyleIdx="0" presStyleCnt="3">
        <dgm:presLayoutVars>
          <dgm:bulletEnabled val="1"/>
        </dgm:presLayoutVars>
      </dgm:prSet>
      <dgm:spPr/>
      <dgm:t>
        <a:bodyPr/>
        <a:lstStyle/>
        <a:p>
          <a:endParaRPr lang="it-IT"/>
        </a:p>
      </dgm:t>
    </dgm:pt>
    <dgm:pt modelId="{A76D9877-75A6-4177-8123-E8351FD76994}" type="pres">
      <dgm:prSet presAssocID="{1B8B4319-F4A2-4EB2-87CC-8CFF1870C8C6}" presName="ThreeNodes_2" presStyleLbl="node1" presStyleIdx="1" presStyleCnt="3">
        <dgm:presLayoutVars>
          <dgm:bulletEnabled val="1"/>
        </dgm:presLayoutVars>
      </dgm:prSet>
      <dgm:spPr/>
      <dgm:t>
        <a:bodyPr/>
        <a:lstStyle/>
        <a:p>
          <a:endParaRPr lang="it-IT"/>
        </a:p>
      </dgm:t>
    </dgm:pt>
    <dgm:pt modelId="{D4828927-D911-4458-9609-E808E0C5E79C}" type="pres">
      <dgm:prSet presAssocID="{1B8B4319-F4A2-4EB2-87CC-8CFF1870C8C6}" presName="ThreeNodes_3" presStyleLbl="node1" presStyleIdx="2" presStyleCnt="3">
        <dgm:presLayoutVars>
          <dgm:bulletEnabled val="1"/>
        </dgm:presLayoutVars>
      </dgm:prSet>
      <dgm:spPr/>
      <dgm:t>
        <a:bodyPr/>
        <a:lstStyle/>
        <a:p>
          <a:endParaRPr lang="it-IT"/>
        </a:p>
      </dgm:t>
    </dgm:pt>
    <dgm:pt modelId="{750F49A7-B8C7-4444-81AE-D4EA2811ED3B}" type="pres">
      <dgm:prSet presAssocID="{1B8B4319-F4A2-4EB2-87CC-8CFF1870C8C6}" presName="ThreeConn_1-2" presStyleLbl="fgAccFollowNode1" presStyleIdx="0" presStyleCnt="2">
        <dgm:presLayoutVars>
          <dgm:bulletEnabled val="1"/>
        </dgm:presLayoutVars>
      </dgm:prSet>
      <dgm:spPr/>
      <dgm:t>
        <a:bodyPr/>
        <a:lstStyle/>
        <a:p>
          <a:endParaRPr lang="it-IT"/>
        </a:p>
      </dgm:t>
    </dgm:pt>
    <dgm:pt modelId="{84DDB4F6-1C81-435C-8238-EC7424221056}" type="pres">
      <dgm:prSet presAssocID="{1B8B4319-F4A2-4EB2-87CC-8CFF1870C8C6}" presName="ThreeConn_2-3" presStyleLbl="fgAccFollowNode1" presStyleIdx="1" presStyleCnt="2">
        <dgm:presLayoutVars>
          <dgm:bulletEnabled val="1"/>
        </dgm:presLayoutVars>
      </dgm:prSet>
      <dgm:spPr/>
      <dgm:t>
        <a:bodyPr/>
        <a:lstStyle/>
        <a:p>
          <a:endParaRPr lang="it-IT"/>
        </a:p>
      </dgm:t>
    </dgm:pt>
    <dgm:pt modelId="{75427E48-55BF-477E-B36F-C5FB372A34E9}" type="pres">
      <dgm:prSet presAssocID="{1B8B4319-F4A2-4EB2-87CC-8CFF1870C8C6}" presName="ThreeNodes_1_text" presStyleLbl="node1" presStyleIdx="2" presStyleCnt="3">
        <dgm:presLayoutVars>
          <dgm:bulletEnabled val="1"/>
        </dgm:presLayoutVars>
      </dgm:prSet>
      <dgm:spPr/>
      <dgm:t>
        <a:bodyPr/>
        <a:lstStyle/>
        <a:p>
          <a:endParaRPr lang="it-IT"/>
        </a:p>
      </dgm:t>
    </dgm:pt>
    <dgm:pt modelId="{484A2A82-237B-4F8A-ABCB-22917AFD04C4}" type="pres">
      <dgm:prSet presAssocID="{1B8B4319-F4A2-4EB2-87CC-8CFF1870C8C6}" presName="ThreeNodes_2_text" presStyleLbl="node1" presStyleIdx="2" presStyleCnt="3">
        <dgm:presLayoutVars>
          <dgm:bulletEnabled val="1"/>
        </dgm:presLayoutVars>
      </dgm:prSet>
      <dgm:spPr/>
      <dgm:t>
        <a:bodyPr/>
        <a:lstStyle/>
        <a:p>
          <a:endParaRPr lang="it-IT"/>
        </a:p>
      </dgm:t>
    </dgm:pt>
    <dgm:pt modelId="{783C21F9-162B-4900-88DA-D568E87F534B}" type="pres">
      <dgm:prSet presAssocID="{1B8B4319-F4A2-4EB2-87CC-8CFF1870C8C6}" presName="ThreeNodes_3_text" presStyleLbl="node1" presStyleIdx="2" presStyleCnt="3">
        <dgm:presLayoutVars>
          <dgm:bulletEnabled val="1"/>
        </dgm:presLayoutVars>
      </dgm:prSet>
      <dgm:spPr/>
      <dgm:t>
        <a:bodyPr/>
        <a:lstStyle/>
        <a:p>
          <a:endParaRPr lang="it-IT"/>
        </a:p>
      </dgm:t>
    </dgm:pt>
  </dgm:ptLst>
  <dgm:cxnLst>
    <dgm:cxn modelId="{E35E5223-C925-4A7D-844B-7D692EE6D767}" type="presOf" srcId="{431D602E-0F53-4B2E-A24C-B54E905EF831}" destId="{4B7882D2-FE62-4AF6-8632-A0EBB09677C1}" srcOrd="0" destOrd="0" presId="urn:microsoft.com/office/officeart/2005/8/layout/vProcess5"/>
    <dgm:cxn modelId="{2778A71F-0DB6-46B5-9B88-C1243FDEE101}" type="presOf" srcId="{431D602E-0F53-4B2E-A24C-B54E905EF831}" destId="{75427E48-55BF-477E-B36F-C5FB372A34E9}" srcOrd="1" destOrd="0" presId="urn:microsoft.com/office/officeart/2005/8/layout/vProcess5"/>
    <dgm:cxn modelId="{E2EBA914-22A1-488B-A465-2FBC73E168F1}" type="presOf" srcId="{6FC4703F-7473-401F-BD44-65049888D2AC}" destId="{484A2A82-237B-4F8A-ABCB-22917AFD04C4}" srcOrd="1" destOrd="0" presId="urn:microsoft.com/office/officeart/2005/8/layout/vProcess5"/>
    <dgm:cxn modelId="{593DCA53-FA7E-4CEF-A8C7-F2F8A75AB315}" type="presOf" srcId="{A7F29497-3C2C-4891-9E17-54619C08DA06}" destId="{D4828927-D911-4458-9609-E808E0C5E79C}" srcOrd="0" destOrd="0" presId="urn:microsoft.com/office/officeart/2005/8/layout/vProcess5"/>
    <dgm:cxn modelId="{9F951E26-D5EF-4BC7-BCED-CB3F74425A1D}" type="presOf" srcId="{C2164D9E-094E-44BC-BFB1-8EC652357BC0}" destId="{84DDB4F6-1C81-435C-8238-EC7424221056}" srcOrd="0" destOrd="0" presId="urn:microsoft.com/office/officeart/2005/8/layout/vProcess5"/>
    <dgm:cxn modelId="{31261493-0ECF-41ED-93C9-151DA5F11EE8}" type="presOf" srcId="{A7F29497-3C2C-4891-9E17-54619C08DA06}" destId="{783C21F9-162B-4900-88DA-D568E87F534B}" srcOrd="1" destOrd="0" presId="urn:microsoft.com/office/officeart/2005/8/layout/vProcess5"/>
    <dgm:cxn modelId="{AC4FE4E7-A708-4130-BB22-1A32ECF69429}" srcId="{1B8B4319-F4A2-4EB2-87CC-8CFF1870C8C6}" destId="{431D602E-0F53-4B2E-A24C-B54E905EF831}" srcOrd="0" destOrd="0" parTransId="{637CCCFE-FC26-4E4C-9F4D-088C40098F9E}" sibTransId="{8FFA469B-6FCA-4029-B466-BD15F35420AD}"/>
    <dgm:cxn modelId="{995FAB65-9968-4BF7-A36A-422016BAAAE3}" srcId="{1B8B4319-F4A2-4EB2-87CC-8CFF1870C8C6}" destId="{A7F29497-3C2C-4891-9E17-54619C08DA06}" srcOrd="2" destOrd="0" parTransId="{C6A6326D-2A17-4A6D-89AE-F877EB7715EF}" sibTransId="{D8F07883-F338-432E-894E-2DC34C595FF4}"/>
    <dgm:cxn modelId="{CC389549-CDD0-40B6-9B42-C50A8A9C7059}" type="presOf" srcId="{8FFA469B-6FCA-4029-B466-BD15F35420AD}" destId="{750F49A7-B8C7-4444-81AE-D4EA2811ED3B}" srcOrd="0" destOrd="0" presId="urn:microsoft.com/office/officeart/2005/8/layout/vProcess5"/>
    <dgm:cxn modelId="{BBB53B7A-4EEF-47A3-B11E-57FD7F87B66E}" srcId="{1B8B4319-F4A2-4EB2-87CC-8CFF1870C8C6}" destId="{6FC4703F-7473-401F-BD44-65049888D2AC}" srcOrd="1" destOrd="0" parTransId="{DFF95A7B-EE4F-47D8-BE46-1EC0F5BADDE6}" sibTransId="{C2164D9E-094E-44BC-BFB1-8EC652357BC0}"/>
    <dgm:cxn modelId="{0F187FA0-A2B6-4BA6-B69A-0211CA17F6BA}" type="presOf" srcId="{1B8B4319-F4A2-4EB2-87CC-8CFF1870C8C6}" destId="{14D9D1BA-A599-45B1-88DE-7C94FF4E0A04}" srcOrd="0" destOrd="0" presId="urn:microsoft.com/office/officeart/2005/8/layout/vProcess5"/>
    <dgm:cxn modelId="{0178AA06-4511-49B0-87FE-A920CE1300AB}" type="presOf" srcId="{6FC4703F-7473-401F-BD44-65049888D2AC}" destId="{A76D9877-75A6-4177-8123-E8351FD76994}" srcOrd="0" destOrd="0" presId="urn:microsoft.com/office/officeart/2005/8/layout/vProcess5"/>
    <dgm:cxn modelId="{989403A7-C52F-4A9A-BCD7-2F8721811DEB}" type="presParOf" srcId="{14D9D1BA-A599-45B1-88DE-7C94FF4E0A04}" destId="{63DEF359-2502-405E-9D80-F733B5A9C419}" srcOrd="0" destOrd="0" presId="urn:microsoft.com/office/officeart/2005/8/layout/vProcess5"/>
    <dgm:cxn modelId="{F6CA4C1C-3807-45BC-A8D9-EC2A28C3AE77}" type="presParOf" srcId="{14D9D1BA-A599-45B1-88DE-7C94FF4E0A04}" destId="{4B7882D2-FE62-4AF6-8632-A0EBB09677C1}" srcOrd="1" destOrd="0" presId="urn:microsoft.com/office/officeart/2005/8/layout/vProcess5"/>
    <dgm:cxn modelId="{2AAA2481-8E6C-4BAF-B129-3560A38E6256}" type="presParOf" srcId="{14D9D1BA-A599-45B1-88DE-7C94FF4E0A04}" destId="{A76D9877-75A6-4177-8123-E8351FD76994}" srcOrd="2" destOrd="0" presId="urn:microsoft.com/office/officeart/2005/8/layout/vProcess5"/>
    <dgm:cxn modelId="{3517E35C-9A18-4E3B-B097-0DA592F93383}" type="presParOf" srcId="{14D9D1BA-A599-45B1-88DE-7C94FF4E0A04}" destId="{D4828927-D911-4458-9609-E808E0C5E79C}" srcOrd="3" destOrd="0" presId="urn:microsoft.com/office/officeart/2005/8/layout/vProcess5"/>
    <dgm:cxn modelId="{A5CCAD86-A67F-40E8-9930-219EA9CA84EA}" type="presParOf" srcId="{14D9D1BA-A599-45B1-88DE-7C94FF4E0A04}" destId="{750F49A7-B8C7-4444-81AE-D4EA2811ED3B}" srcOrd="4" destOrd="0" presId="urn:microsoft.com/office/officeart/2005/8/layout/vProcess5"/>
    <dgm:cxn modelId="{C63FEE84-FC06-4048-96B0-FDA7E1ABF51D}" type="presParOf" srcId="{14D9D1BA-A599-45B1-88DE-7C94FF4E0A04}" destId="{84DDB4F6-1C81-435C-8238-EC7424221056}" srcOrd="5" destOrd="0" presId="urn:microsoft.com/office/officeart/2005/8/layout/vProcess5"/>
    <dgm:cxn modelId="{CC38500D-3538-46EA-90AA-1B8BEFA3E934}" type="presParOf" srcId="{14D9D1BA-A599-45B1-88DE-7C94FF4E0A04}" destId="{75427E48-55BF-477E-B36F-C5FB372A34E9}" srcOrd="6" destOrd="0" presId="urn:microsoft.com/office/officeart/2005/8/layout/vProcess5"/>
    <dgm:cxn modelId="{0798B6DB-D598-41D4-A22F-9D988248D9C9}" type="presParOf" srcId="{14D9D1BA-A599-45B1-88DE-7C94FF4E0A04}" destId="{484A2A82-237B-4F8A-ABCB-22917AFD04C4}" srcOrd="7" destOrd="0" presId="urn:microsoft.com/office/officeart/2005/8/layout/vProcess5"/>
    <dgm:cxn modelId="{9014A4A7-7436-41D1-AB75-8D3C60C7394D}" type="presParOf" srcId="{14D9D1BA-A599-45B1-88DE-7C94FF4E0A04}" destId="{783C21F9-162B-4900-88DA-D568E87F534B}" srcOrd="8"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4448B1C-4B38-4F22-845D-323A89070E08}" type="doc">
      <dgm:prSet loTypeId="urn:microsoft.com/office/officeart/2005/8/layout/process1" loCatId="process" qsTypeId="urn:microsoft.com/office/officeart/2005/8/quickstyle/simple4" qsCatId="simple" csTypeId="urn:microsoft.com/office/officeart/2005/8/colors/colorful1" csCatId="colorful"/>
      <dgm:spPr/>
      <dgm:t>
        <a:bodyPr/>
        <a:lstStyle/>
        <a:p>
          <a:endParaRPr lang="en-US"/>
        </a:p>
      </dgm:t>
    </dgm:pt>
    <dgm:pt modelId="{D4BE9E0F-EA1A-48D8-B712-C25FB964A511}">
      <dgm:prSet/>
      <dgm:spPr/>
      <dgm:t>
        <a:bodyPr/>
        <a:lstStyle/>
        <a:p>
          <a:r>
            <a:rPr lang="it-IT" b="0" i="0"/>
            <a:t>L’AQ del 2022 racchiude, aggiornandola, l’intera disciplina vigente in materia di elezioni delle RSU e sostituisce integralmente l’AQ-RSU del 7 agosto 1998 e tutti gli accordi che, in questo ventennio, sono intervenuti su tale testo negoziale</a:t>
          </a:r>
          <a:endParaRPr lang="en-US"/>
        </a:p>
      </dgm:t>
    </dgm:pt>
    <dgm:pt modelId="{F510E61C-A7FE-44CC-A0F8-730CE251CA8F}" type="parTrans" cxnId="{C358AF8E-E235-4EC3-AF17-910BEA9C153E}">
      <dgm:prSet/>
      <dgm:spPr/>
      <dgm:t>
        <a:bodyPr/>
        <a:lstStyle/>
        <a:p>
          <a:endParaRPr lang="en-US"/>
        </a:p>
      </dgm:t>
    </dgm:pt>
    <dgm:pt modelId="{F1A2F3F8-5D6B-4135-8F74-A89EB17B1E08}" type="sibTrans" cxnId="{C358AF8E-E235-4EC3-AF17-910BEA9C153E}">
      <dgm:prSet/>
      <dgm:spPr/>
      <dgm:t>
        <a:bodyPr/>
        <a:lstStyle/>
        <a:p>
          <a:endParaRPr lang="en-US"/>
        </a:p>
      </dgm:t>
    </dgm:pt>
    <dgm:pt modelId="{4F6F6EB4-0554-4B48-819F-8C6EBB9E81CD}">
      <dgm:prSet/>
      <dgm:spPr/>
      <dgm:t>
        <a:bodyPr/>
        <a:lstStyle/>
        <a:p>
          <a:r>
            <a:rPr lang="it-IT" b="0" i="0"/>
            <a:t>L’accordo, che si articola in due sezioni, disciplina da un lato le modalità di costituzione e funzionamento delle RSU, offrendo soluzioni alle problematiche presentatesi con maggiore frequenza, quali, ad esempio, la composizione della RSU, le cause di decadenza, le modalità di adozione delle decisioni, l’individuazione di un Comitato di coordinamento nell’ipotesi di RSU con oltre 30 componenti</a:t>
          </a:r>
          <a:endParaRPr lang="en-US"/>
        </a:p>
      </dgm:t>
    </dgm:pt>
    <dgm:pt modelId="{12A67D7D-6072-4A94-9BF7-22E1FED61406}" type="parTrans" cxnId="{1FA7DC65-5344-4EC9-999B-E4ECB04D9470}">
      <dgm:prSet/>
      <dgm:spPr/>
      <dgm:t>
        <a:bodyPr/>
        <a:lstStyle/>
        <a:p>
          <a:endParaRPr lang="en-US"/>
        </a:p>
      </dgm:t>
    </dgm:pt>
    <dgm:pt modelId="{5013E51D-1FC1-43C7-8657-001458AB3921}" type="sibTrans" cxnId="{1FA7DC65-5344-4EC9-999B-E4ECB04D9470}">
      <dgm:prSet/>
      <dgm:spPr/>
      <dgm:t>
        <a:bodyPr/>
        <a:lstStyle/>
        <a:p>
          <a:endParaRPr lang="en-US"/>
        </a:p>
      </dgm:t>
    </dgm:pt>
    <dgm:pt modelId="{A88EF27A-BEEF-4309-B03D-378E847CB11D}" type="pres">
      <dgm:prSet presAssocID="{14448B1C-4B38-4F22-845D-323A89070E08}" presName="Name0" presStyleCnt="0">
        <dgm:presLayoutVars>
          <dgm:dir/>
          <dgm:resizeHandles val="exact"/>
        </dgm:presLayoutVars>
      </dgm:prSet>
      <dgm:spPr/>
      <dgm:t>
        <a:bodyPr/>
        <a:lstStyle/>
        <a:p>
          <a:endParaRPr lang="it-IT"/>
        </a:p>
      </dgm:t>
    </dgm:pt>
    <dgm:pt modelId="{466AF571-7F79-4676-9EBA-D63C4EDB3C3B}" type="pres">
      <dgm:prSet presAssocID="{D4BE9E0F-EA1A-48D8-B712-C25FB964A511}" presName="node" presStyleLbl="node1" presStyleIdx="0" presStyleCnt="2">
        <dgm:presLayoutVars>
          <dgm:bulletEnabled val="1"/>
        </dgm:presLayoutVars>
      </dgm:prSet>
      <dgm:spPr/>
      <dgm:t>
        <a:bodyPr/>
        <a:lstStyle/>
        <a:p>
          <a:endParaRPr lang="it-IT"/>
        </a:p>
      </dgm:t>
    </dgm:pt>
    <dgm:pt modelId="{BBE19D1E-C203-409A-BF0B-1E926A597BBE}" type="pres">
      <dgm:prSet presAssocID="{F1A2F3F8-5D6B-4135-8F74-A89EB17B1E08}" presName="sibTrans" presStyleLbl="sibTrans2D1" presStyleIdx="0" presStyleCnt="1"/>
      <dgm:spPr/>
      <dgm:t>
        <a:bodyPr/>
        <a:lstStyle/>
        <a:p>
          <a:endParaRPr lang="it-IT"/>
        </a:p>
      </dgm:t>
    </dgm:pt>
    <dgm:pt modelId="{9863123F-212A-4CFA-B2AA-DE35D0A47EA5}" type="pres">
      <dgm:prSet presAssocID="{F1A2F3F8-5D6B-4135-8F74-A89EB17B1E08}" presName="connectorText" presStyleLbl="sibTrans2D1" presStyleIdx="0" presStyleCnt="1"/>
      <dgm:spPr/>
      <dgm:t>
        <a:bodyPr/>
        <a:lstStyle/>
        <a:p>
          <a:endParaRPr lang="it-IT"/>
        </a:p>
      </dgm:t>
    </dgm:pt>
    <dgm:pt modelId="{08B80395-0BE6-4FD9-AB6D-8603E2BB14A1}" type="pres">
      <dgm:prSet presAssocID="{4F6F6EB4-0554-4B48-819F-8C6EBB9E81CD}" presName="node" presStyleLbl="node1" presStyleIdx="1" presStyleCnt="2">
        <dgm:presLayoutVars>
          <dgm:bulletEnabled val="1"/>
        </dgm:presLayoutVars>
      </dgm:prSet>
      <dgm:spPr/>
      <dgm:t>
        <a:bodyPr/>
        <a:lstStyle/>
        <a:p>
          <a:endParaRPr lang="it-IT"/>
        </a:p>
      </dgm:t>
    </dgm:pt>
  </dgm:ptLst>
  <dgm:cxnLst>
    <dgm:cxn modelId="{2E549D3D-41EE-4D82-A345-11B7A5EE5D71}" type="presOf" srcId="{D4BE9E0F-EA1A-48D8-B712-C25FB964A511}" destId="{466AF571-7F79-4676-9EBA-D63C4EDB3C3B}" srcOrd="0" destOrd="0" presId="urn:microsoft.com/office/officeart/2005/8/layout/process1"/>
    <dgm:cxn modelId="{1FCF3812-450D-4BCC-AA9A-C2240DDD60BE}" type="presOf" srcId="{4F6F6EB4-0554-4B48-819F-8C6EBB9E81CD}" destId="{08B80395-0BE6-4FD9-AB6D-8603E2BB14A1}" srcOrd="0" destOrd="0" presId="urn:microsoft.com/office/officeart/2005/8/layout/process1"/>
    <dgm:cxn modelId="{1FA7DC65-5344-4EC9-999B-E4ECB04D9470}" srcId="{14448B1C-4B38-4F22-845D-323A89070E08}" destId="{4F6F6EB4-0554-4B48-819F-8C6EBB9E81CD}" srcOrd="1" destOrd="0" parTransId="{12A67D7D-6072-4A94-9BF7-22E1FED61406}" sibTransId="{5013E51D-1FC1-43C7-8657-001458AB3921}"/>
    <dgm:cxn modelId="{C358AF8E-E235-4EC3-AF17-910BEA9C153E}" srcId="{14448B1C-4B38-4F22-845D-323A89070E08}" destId="{D4BE9E0F-EA1A-48D8-B712-C25FB964A511}" srcOrd="0" destOrd="0" parTransId="{F510E61C-A7FE-44CC-A0F8-730CE251CA8F}" sibTransId="{F1A2F3F8-5D6B-4135-8F74-A89EB17B1E08}"/>
    <dgm:cxn modelId="{4343CAFF-8429-42A8-8859-C6078811F9E2}" type="presOf" srcId="{F1A2F3F8-5D6B-4135-8F74-A89EB17B1E08}" destId="{BBE19D1E-C203-409A-BF0B-1E926A597BBE}" srcOrd="0" destOrd="0" presId="urn:microsoft.com/office/officeart/2005/8/layout/process1"/>
    <dgm:cxn modelId="{014A0884-4A5F-4BB5-ABA2-5BDE3AFEE468}" type="presOf" srcId="{14448B1C-4B38-4F22-845D-323A89070E08}" destId="{A88EF27A-BEEF-4309-B03D-378E847CB11D}" srcOrd="0" destOrd="0" presId="urn:microsoft.com/office/officeart/2005/8/layout/process1"/>
    <dgm:cxn modelId="{BE9BA6DD-57AF-4320-B40C-181AEEC1C1E3}" type="presOf" srcId="{F1A2F3F8-5D6B-4135-8F74-A89EB17B1E08}" destId="{9863123F-212A-4CFA-B2AA-DE35D0A47EA5}" srcOrd="1" destOrd="0" presId="urn:microsoft.com/office/officeart/2005/8/layout/process1"/>
    <dgm:cxn modelId="{E46F5675-615E-436D-97E0-13CADE7FF971}" type="presParOf" srcId="{A88EF27A-BEEF-4309-B03D-378E847CB11D}" destId="{466AF571-7F79-4676-9EBA-D63C4EDB3C3B}" srcOrd="0" destOrd="0" presId="urn:microsoft.com/office/officeart/2005/8/layout/process1"/>
    <dgm:cxn modelId="{92EEC158-6095-4412-A3E2-65BCEF2733CA}" type="presParOf" srcId="{A88EF27A-BEEF-4309-B03D-378E847CB11D}" destId="{BBE19D1E-C203-409A-BF0B-1E926A597BBE}" srcOrd="1" destOrd="0" presId="urn:microsoft.com/office/officeart/2005/8/layout/process1"/>
    <dgm:cxn modelId="{CC7593F1-3C16-41B7-837E-1309079E48D6}" type="presParOf" srcId="{BBE19D1E-C203-409A-BF0B-1E926A597BBE}" destId="{9863123F-212A-4CFA-B2AA-DE35D0A47EA5}" srcOrd="0" destOrd="0" presId="urn:microsoft.com/office/officeart/2005/8/layout/process1"/>
    <dgm:cxn modelId="{FA4F217F-07E1-4677-9BE6-E5B955F5B071}" type="presParOf" srcId="{A88EF27A-BEEF-4309-B03D-378E847CB11D}" destId="{08B80395-0BE6-4FD9-AB6D-8603E2BB14A1}"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820165F-F13E-40C8-8B3C-DFE6C9585C82}"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1ED619EC-3E20-47AB-B56C-4BCB524B6E2D}">
      <dgm:prSet/>
      <dgm:spPr/>
      <dgm:t>
        <a:bodyPr/>
        <a:lstStyle/>
        <a:p>
          <a:r>
            <a:rPr lang="it-IT" b="0" i="0"/>
            <a:t>composizione </a:t>
          </a:r>
          <a:endParaRPr lang="en-US"/>
        </a:p>
      </dgm:t>
    </dgm:pt>
    <dgm:pt modelId="{7D7AD650-83BA-4B43-B7FE-8C9B64B1A831}" type="parTrans" cxnId="{7500A1CD-81EB-45C1-A8F0-C7C8940B84D1}">
      <dgm:prSet/>
      <dgm:spPr/>
      <dgm:t>
        <a:bodyPr/>
        <a:lstStyle/>
        <a:p>
          <a:endParaRPr lang="en-US"/>
        </a:p>
      </dgm:t>
    </dgm:pt>
    <dgm:pt modelId="{5FB861ED-4A4B-44F3-BE4D-48ED722C6FE8}" type="sibTrans" cxnId="{7500A1CD-81EB-45C1-A8F0-C7C8940B84D1}">
      <dgm:prSet/>
      <dgm:spPr/>
      <dgm:t>
        <a:bodyPr/>
        <a:lstStyle/>
        <a:p>
          <a:endParaRPr lang="en-US"/>
        </a:p>
      </dgm:t>
    </dgm:pt>
    <dgm:pt modelId="{941707A4-BA21-4B2A-917C-0836A54878E1}">
      <dgm:prSet/>
      <dgm:spPr/>
      <dgm:t>
        <a:bodyPr/>
        <a:lstStyle/>
        <a:p>
          <a:r>
            <a:rPr lang="it-IT" b="0" i="0"/>
            <a:t>elezione delle RSU</a:t>
          </a:r>
          <a:endParaRPr lang="en-US"/>
        </a:p>
      </dgm:t>
    </dgm:pt>
    <dgm:pt modelId="{9D9DE82B-27C1-485C-B4D3-EE075998F363}" type="parTrans" cxnId="{2291D573-5014-4B8E-982F-C05E4FEAC6C7}">
      <dgm:prSet/>
      <dgm:spPr/>
      <dgm:t>
        <a:bodyPr/>
        <a:lstStyle/>
        <a:p>
          <a:endParaRPr lang="en-US"/>
        </a:p>
      </dgm:t>
    </dgm:pt>
    <dgm:pt modelId="{EAC5BB46-6D65-4AAD-92A4-7FCBB576281E}" type="sibTrans" cxnId="{2291D573-5014-4B8E-982F-C05E4FEAC6C7}">
      <dgm:prSet/>
      <dgm:spPr/>
      <dgm:t>
        <a:bodyPr/>
        <a:lstStyle/>
        <a:p>
          <a:endParaRPr lang="en-US"/>
        </a:p>
      </dgm:t>
    </dgm:pt>
    <dgm:pt modelId="{432311EF-0A8C-4ECE-A4BF-A67297333A7F}" type="pres">
      <dgm:prSet presAssocID="{B820165F-F13E-40C8-8B3C-DFE6C9585C82}" presName="linear" presStyleCnt="0">
        <dgm:presLayoutVars>
          <dgm:dir/>
          <dgm:animLvl val="lvl"/>
          <dgm:resizeHandles val="exact"/>
        </dgm:presLayoutVars>
      </dgm:prSet>
      <dgm:spPr/>
      <dgm:t>
        <a:bodyPr/>
        <a:lstStyle/>
        <a:p>
          <a:endParaRPr lang="it-IT"/>
        </a:p>
      </dgm:t>
    </dgm:pt>
    <dgm:pt modelId="{2DDADF4C-EB74-4E6A-9C7F-68277A28EC94}" type="pres">
      <dgm:prSet presAssocID="{1ED619EC-3E20-47AB-B56C-4BCB524B6E2D}" presName="parentLin" presStyleCnt="0"/>
      <dgm:spPr/>
    </dgm:pt>
    <dgm:pt modelId="{7B2D29AE-CAAB-4D3A-B201-89E0EADAA8F3}" type="pres">
      <dgm:prSet presAssocID="{1ED619EC-3E20-47AB-B56C-4BCB524B6E2D}" presName="parentLeftMargin" presStyleLbl="node1" presStyleIdx="0" presStyleCnt="2"/>
      <dgm:spPr/>
      <dgm:t>
        <a:bodyPr/>
        <a:lstStyle/>
        <a:p>
          <a:endParaRPr lang="it-IT"/>
        </a:p>
      </dgm:t>
    </dgm:pt>
    <dgm:pt modelId="{CE3C92EC-A8BE-4636-B65F-4FFEA310E042}" type="pres">
      <dgm:prSet presAssocID="{1ED619EC-3E20-47AB-B56C-4BCB524B6E2D}" presName="parentText" presStyleLbl="node1" presStyleIdx="0" presStyleCnt="2">
        <dgm:presLayoutVars>
          <dgm:chMax val="0"/>
          <dgm:bulletEnabled val="1"/>
        </dgm:presLayoutVars>
      </dgm:prSet>
      <dgm:spPr/>
      <dgm:t>
        <a:bodyPr/>
        <a:lstStyle/>
        <a:p>
          <a:endParaRPr lang="it-IT"/>
        </a:p>
      </dgm:t>
    </dgm:pt>
    <dgm:pt modelId="{B69858DB-060D-49CB-88AD-D900B9147513}" type="pres">
      <dgm:prSet presAssocID="{1ED619EC-3E20-47AB-B56C-4BCB524B6E2D}" presName="negativeSpace" presStyleCnt="0"/>
      <dgm:spPr/>
    </dgm:pt>
    <dgm:pt modelId="{0E763430-3F09-4387-AD45-F71376C0CA56}" type="pres">
      <dgm:prSet presAssocID="{1ED619EC-3E20-47AB-B56C-4BCB524B6E2D}" presName="childText" presStyleLbl="conFgAcc1" presStyleIdx="0" presStyleCnt="2">
        <dgm:presLayoutVars>
          <dgm:bulletEnabled val="1"/>
        </dgm:presLayoutVars>
      </dgm:prSet>
      <dgm:spPr/>
    </dgm:pt>
    <dgm:pt modelId="{EDBAE27C-1D56-4CE5-BED5-36D3B14B5A12}" type="pres">
      <dgm:prSet presAssocID="{5FB861ED-4A4B-44F3-BE4D-48ED722C6FE8}" presName="spaceBetweenRectangles" presStyleCnt="0"/>
      <dgm:spPr/>
    </dgm:pt>
    <dgm:pt modelId="{C738282B-6654-4A94-9C57-0583D6016657}" type="pres">
      <dgm:prSet presAssocID="{941707A4-BA21-4B2A-917C-0836A54878E1}" presName="parentLin" presStyleCnt="0"/>
      <dgm:spPr/>
    </dgm:pt>
    <dgm:pt modelId="{2E526096-4A43-4C74-AE45-AC8923B6A113}" type="pres">
      <dgm:prSet presAssocID="{941707A4-BA21-4B2A-917C-0836A54878E1}" presName="parentLeftMargin" presStyleLbl="node1" presStyleIdx="0" presStyleCnt="2"/>
      <dgm:spPr/>
      <dgm:t>
        <a:bodyPr/>
        <a:lstStyle/>
        <a:p>
          <a:endParaRPr lang="it-IT"/>
        </a:p>
      </dgm:t>
    </dgm:pt>
    <dgm:pt modelId="{281995A7-3DA1-4BF0-A58E-A012507E1913}" type="pres">
      <dgm:prSet presAssocID="{941707A4-BA21-4B2A-917C-0836A54878E1}" presName="parentText" presStyleLbl="node1" presStyleIdx="1" presStyleCnt="2">
        <dgm:presLayoutVars>
          <dgm:chMax val="0"/>
          <dgm:bulletEnabled val="1"/>
        </dgm:presLayoutVars>
      </dgm:prSet>
      <dgm:spPr/>
      <dgm:t>
        <a:bodyPr/>
        <a:lstStyle/>
        <a:p>
          <a:endParaRPr lang="it-IT"/>
        </a:p>
      </dgm:t>
    </dgm:pt>
    <dgm:pt modelId="{FB6CAC98-8CF2-4D71-B5E6-ED15F5435467}" type="pres">
      <dgm:prSet presAssocID="{941707A4-BA21-4B2A-917C-0836A54878E1}" presName="negativeSpace" presStyleCnt="0"/>
      <dgm:spPr/>
    </dgm:pt>
    <dgm:pt modelId="{6BEBB0D7-067B-41ED-A2BA-49EB3AF20469}" type="pres">
      <dgm:prSet presAssocID="{941707A4-BA21-4B2A-917C-0836A54878E1}" presName="childText" presStyleLbl="conFgAcc1" presStyleIdx="1" presStyleCnt="2">
        <dgm:presLayoutVars>
          <dgm:bulletEnabled val="1"/>
        </dgm:presLayoutVars>
      </dgm:prSet>
      <dgm:spPr/>
    </dgm:pt>
  </dgm:ptLst>
  <dgm:cxnLst>
    <dgm:cxn modelId="{7500A1CD-81EB-45C1-A8F0-C7C8940B84D1}" srcId="{B820165F-F13E-40C8-8B3C-DFE6C9585C82}" destId="{1ED619EC-3E20-47AB-B56C-4BCB524B6E2D}" srcOrd="0" destOrd="0" parTransId="{7D7AD650-83BA-4B43-B7FE-8C9B64B1A831}" sibTransId="{5FB861ED-4A4B-44F3-BE4D-48ED722C6FE8}"/>
    <dgm:cxn modelId="{844CE290-77FD-4060-9726-54D66179CA00}" type="presOf" srcId="{1ED619EC-3E20-47AB-B56C-4BCB524B6E2D}" destId="{CE3C92EC-A8BE-4636-B65F-4FFEA310E042}" srcOrd="1" destOrd="0" presId="urn:microsoft.com/office/officeart/2005/8/layout/list1"/>
    <dgm:cxn modelId="{6D9B4CC7-39BA-45A5-A9B9-E7B546A1388C}" type="presOf" srcId="{941707A4-BA21-4B2A-917C-0836A54878E1}" destId="{281995A7-3DA1-4BF0-A58E-A012507E1913}" srcOrd="1" destOrd="0" presId="urn:microsoft.com/office/officeart/2005/8/layout/list1"/>
    <dgm:cxn modelId="{27520D07-5A5B-4A46-BB88-5202884B1E03}" type="presOf" srcId="{1ED619EC-3E20-47AB-B56C-4BCB524B6E2D}" destId="{7B2D29AE-CAAB-4D3A-B201-89E0EADAA8F3}" srcOrd="0" destOrd="0" presId="urn:microsoft.com/office/officeart/2005/8/layout/list1"/>
    <dgm:cxn modelId="{815BFB0E-B44D-4B58-96FC-43E45A0DDB7F}" type="presOf" srcId="{941707A4-BA21-4B2A-917C-0836A54878E1}" destId="{2E526096-4A43-4C74-AE45-AC8923B6A113}" srcOrd="0" destOrd="0" presId="urn:microsoft.com/office/officeart/2005/8/layout/list1"/>
    <dgm:cxn modelId="{2291D573-5014-4B8E-982F-C05E4FEAC6C7}" srcId="{B820165F-F13E-40C8-8B3C-DFE6C9585C82}" destId="{941707A4-BA21-4B2A-917C-0836A54878E1}" srcOrd="1" destOrd="0" parTransId="{9D9DE82B-27C1-485C-B4D3-EE075998F363}" sibTransId="{EAC5BB46-6D65-4AAD-92A4-7FCBB576281E}"/>
    <dgm:cxn modelId="{4621AB12-4538-406A-8D75-BE21D2D0C99A}" type="presOf" srcId="{B820165F-F13E-40C8-8B3C-DFE6C9585C82}" destId="{432311EF-0A8C-4ECE-A4BF-A67297333A7F}" srcOrd="0" destOrd="0" presId="urn:microsoft.com/office/officeart/2005/8/layout/list1"/>
    <dgm:cxn modelId="{0B9F8349-AEB4-4E94-9970-FCE6834ACE19}" type="presParOf" srcId="{432311EF-0A8C-4ECE-A4BF-A67297333A7F}" destId="{2DDADF4C-EB74-4E6A-9C7F-68277A28EC94}" srcOrd="0" destOrd="0" presId="urn:microsoft.com/office/officeart/2005/8/layout/list1"/>
    <dgm:cxn modelId="{6B99A76E-7633-4EE0-8CB0-45D919FA4A19}" type="presParOf" srcId="{2DDADF4C-EB74-4E6A-9C7F-68277A28EC94}" destId="{7B2D29AE-CAAB-4D3A-B201-89E0EADAA8F3}" srcOrd="0" destOrd="0" presId="urn:microsoft.com/office/officeart/2005/8/layout/list1"/>
    <dgm:cxn modelId="{4B0EAF0E-9DE1-496A-BBF4-E590AF855512}" type="presParOf" srcId="{2DDADF4C-EB74-4E6A-9C7F-68277A28EC94}" destId="{CE3C92EC-A8BE-4636-B65F-4FFEA310E042}" srcOrd="1" destOrd="0" presId="urn:microsoft.com/office/officeart/2005/8/layout/list1"/>
    <dgm:cxn modelId="{49A6D7FA-0178-41B5-BD01-8954AE44E9AF}" type="presParOf" srcId="{432311EF-0A8C-4ECE-A4BF-A67297333A7F}" destId="{B69858DB-060D-49CB-88AD-D900B9147513}" srcOrd="1" destOrd="0" presId="urn:microsoft.com/office/officeart/2005/8/layout/list1"/>
    <dgm:cxn modelId="{B17BF3D8-48F3-4F6F-875A-1F91920B0344}" type="presParOf" srcId="{432311EF-0A8C-4ECE-A4BF-A67297333A7F}" destId="{0E763430-3F09-4387-AD45-F71376C0CA56}" srcOrd="2" destOrd="0" presId="urn:microsoft.com/office/officeart/2005/8/layout/list1"/>
    <dgm:cxn modelId="{8A68619B-6837-4789-BBA2-CC4A209513BB}" type="presParOf" srcId="{432311EF-0A8C-4ECE-A4BF-A67297333A7F}" destId="{EDBAE27C-1D56-4CE5-BED5-36D3B14B5A12}" srcOrd="3" destOrd="0" presId="urn:microsoft.com/office/officeart/2005/8/layout/list1"/>
    <dgm:cxn modelId="{89DBC893-482F-44C0-87E0-66218D964651}" type="presParOf" srcId="{432311EF-0A8C-4ECE-A4BF-A67297333A7F}" destId="{C738282B-6654-4A94-9C57-0583D6016657}" srcOrd="4" destOrd="0" presId="urn:microsoft.com/office/officeart/2005/8/layout/list1"/>
    <dgm:cxn modelId="{ECA82251-35F9-4E6A-9A04-A5E48B10264F}" type="presParOf" srcId="{C738282B-6654-4A94-9C57-0583D6016657}" destId="{2E526096-4A43-4C74-AE45-AC8923B6A113}" srcOrd="0" destOrd="0" presId="urn:microsoft.com/office/officeart/2005/8/layout/list1"/>
    <dgm:cxn modelId="{B569DE3D-3BA2-4280-944D-15D6E3FF5F1C}" type="presParOf" srcId="{C738282B-6654-4A94-9C57-0583D6016657}" destId="{281995A7-3DA1-4BF0-A58E-A012507E1913}" srcOrd="1" destOrd="0" presId="urn:microsoft.com/office/officeart/2005/8/layout/list1"/>
    <dgm:cxn modelId="{D3347AD8-1F14-4841-ADE4-EE28DF2F4C62}" type="presParOf" srcId="{432311EF-0A8C-4ECE-A4BF-A67297333A7F}" destId="{FB6CAC98-8CF2-4D71-B5E6-ED15F5435467}" srcOrd="5" destOrd="0" presId="urn:microsoft.com/office/officeart/2005/8/layout/list1"/>
    <dgm:cxn modelId="{194AC28E-D810-41D7-A3CF-AACEBA34ACC2}" type="presParOf" srcId="{432311EF-0A8C-4ECE-A4BF-A67297333A7F}" destId="{6BEBB0D7-067B-41ED-A2BA-49EB3AF20469}"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53FD88B-850B-4FFB-934C-F572FE09F3AB}"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0600E80D-D56A-4A9B-9CED-108C84B4FE45}">
      <dgm:prSet/>
      <dgm:spPr/>
      <dgm:t>
        <a:bodyPr/>
        <a:lstStyle/>
        <a:p>
          <a:r>
            <a:rPr lang="it-IT"/>
            <a:t>La RSU dovrà essere così composta: </a:t>
          </a:r>
          <a:endParaRPr lang="en-US"/>
        </a:p>
      </dgm:t>
    </dgm:pt>
    <dgm:pt modelId="{6B765972-A871-478E-BCC2-DCA76D27059D}" type="parTrans" cxnId="{3FDED004-AF3E-4779-A8BC-AC23C5FD5329}">
      <dgm:prSet/>
      <dgm:spPr/>
      <dgm:t>
        <a:bodyPr/>
        <a:lstStyle/>
        <a:p>
          <a:endParaRPr lang="en-US"/>
        </a:p>
      </dgm:t>
    </dgm:pt>
    <dgm:pt modelId="{26A03ABD-16F2-4A1E-921F-2BC6AC921F12}" type="sibTrans" cxnId="{3FDED004-AF3E-4779-A8BC-AC23C5FD5329}">
      <dgm:prSet/>
      <dgm:spPr/>
      <dgm:t>
        <a:bodyPr/>
        <a:lstStyle/>
        <a:p>
          <a:endParaRPr lang="en-US"/>
        </a:p>
      </dgm:t>
    </dgm:pt>
    <dgm:pt modelId="{D58B7D3E-A600-4C46-909F-332751D45B10}">
      <dgm:prSet/>
      <dgm:spPr/>
      <dgm:t>
        <a:bodyPr/>
        <a:lstStyle/>
        <a:p>
          <a:r>
            <a:rPr lang="it-IT"/>
            <a:t>tre componenti nelle amministrazioni che occupano fino a 200 dipendenti; </a:t>
          </a:r>
          <a:endParaRPr lang="en-US"/>
        </a:p>
      </dgm:t>
    </dgm:pt>
    <dgm:pt modelId="{29DE1C76-600B-45CF-BBE6-3E8C7E1D6861}" type="parTrans" cxnId="{E6635241-3BD5-4EDE-A1C0-F6B97176FA09}">
      <dgm:prSet/>
      <dgm:spPr/>
      <dgm:t>
        <a:bodyPr/>
        <a:lstStyle/>
        <a:p>
          <a:endParaRPr lang="en-US"/>
        </a:p>
      </dgm:t>
    </dgm:pt>
    <dgm:pt modelId="{45576223-28A1-49C4-84CF-2C426AB35BDB}" type="sibTrans" cxnId="{E6635241-3BD5-4EDE-A1C0-F6B97176FA09}">
      <dgm:prSet/>
      <dgm:spPr/>
      <dgm:t>
        <a:bodyPr/>
        <a:lstStyle/>
        <a:p>
          <a:endParaRPr lang="en-US"/>
        </a:p>
      </dgm:t>
    </dgm:pt>
    <dgm:pt modelId="{88482C46-102B-43E1-994D-FA6B6C939DE4}">
      <dgm:prSet/>
      <dgm:spPr/>
      <dgm:t>
        <a:bodyPr/>
        <a:lstStyle/>
        <a:p>
          <a:r>
            <a:rPr lang="it-IT"/>
            <a:t>tre componenti ogni 300 o frazione di 300 nelle amministrazioni che occupano un numero di dipendenti superiore a 200 e fino a 3000 in aggiunta al numero ai tre componenti già spettanti fino a 200 dipendenti, calcolati sul numero dei lavoratori eccedenti i 200;</a:t>
          </a:r>
          <a:endParaRPr lang="en-US"/>
        </a:p>
      </dgm:t>
    </dgm:pt>
    <dgm:pt modelId="{3223BD14-FD5B-49D7-880B-59BB43D430A2}" type="parTrans" cxnId="{F0182B7E-B4A8-4D2E-92F4-D87171AA9328}">
      <dgm:prSet/>
      <dgm:spPr/>
      <dgm:t>
        <a:bodyPr/>
        <a:lstStyle/>
        <a:p>
          <a:endParaRPr lang="en-US"/>
        </a:p>
      </dgm:t>
    </dgm:pt>
    <dgm:pt modelId="{863CF2AF-850E-4576-8514-BB7F8632F282}" type="sibTrans" cxnId="{F0182B7E-B4A8-4D2E-92F4-D87171AA9328}">
      <dgm:prSet/>
      <dgm:spPr/>
      <dgm:t>
        <a:bodyPr/>
        <a:lstStyle/>
        <a:p>
          <a:endParaRPr lang="en-US"/>
        </a:p>
      </dgm:t>
    </dgm:pt>
    <dgm:pt modelId="{77958CD3-9D81-4B0A-B1DF-6D04A22E0C69}">
      <dgm:prSet/>
      <dgm:spPr/>
      <dgm:t>
        <a:bodyPr/>
        <a:lstStyle/>
        <a:p>
          <a:r>
            <a:rPr lang="it-IT"/>
            <a:t>tre componenti ogni 500 o frazione di 500 dipendenti nelle amministrazioni  di maggiori dimensioni in aggiunta al numero di componenti spettanti ai sensi dei precedenti criteri dimensionali, calcolati sul numero dei dipendenti eccedenti i 3000. </a:t>
          </a:r>
          <a:endParaRPr lang="en-US"/>
        </a:p>
      </dgm:t>
    </dgm:pt>
    <dgm:pt modelId="{6D575E7C-F1F3-4CE3-A8AD-FA87682BD76F}" type="parTrans" cxnId="{B51170E4-A4D0-4096-8A6D-F55DD5382A81}">
      <dgm:prSet/>
      <dgm:spPr/>
      <dgm:t>
        <a:bodyPr/>
        <a:lstStyle/>
        <a:p>
          <a:endParaRPr lang="en-US"/>
        </a:p>
      </dgm:t>
    </dgm:pt>
    <dgm:pt modelId="{0AE899DD-BF2A-4A8C-B6DC-9F7CDAC4BB8D}" type="sibTrans" cxnId="{B51170E4-A4D0-4096-8A6D-F55DD5382A81}">
      <dgm:prSet/>
      <dgm:spPr/>
      <dgm:t>
        <a:bodyPr/>
        <a:lstStyle/>
        <a:p>
          <a:endParaRPr lang="en-US"/>
        </a:p>
      </dgm:t>
    </dgm:pt>
    <dgm:pt modelId="{703DE971-1BC0-40F6-A3A3-531F158952D8}" type="pres">
      <dgm:prSet presAssocID="{253FD88B-850B-4FFB-934C-F572FE09F3AB}" presName="Name0" presStyleCnt="0">
        <dgm:presLayoutVars>
          <dgm:dir/>
          <dgm:animLvl val="lvl"/>
          <dgm:resizeHandles val="exact"/>
        </dgm:presLayoutVars>
      </dgm:prSet>
      <dgm:spPr/>
      <dgm:t>
        <a:bodyPr/>
        <a:lstStyle/>
        <a:p>
          <a:endParaRPr lang="it-IT"/>
        </a:p>
      </dgm:t>
    </dgm:pt>
    <dgm:pt modelId="{85EBEED6-E0E9-41F8-ADB9-EBB0778DCDD0}" type="pres">
      <dgm:prSet presAssocID="{77958CD3-9D81-4B0A-B1DF-6D04A22E0C69}" presName="boxAndChildren" presStyleCnt="0"/>
      <dgm:spPr/>
    </dgm:pt>
    <dgm:pt modelId="{40FC15AF-4EE6-4B9D-A721-E99A8A63DE20}" type="pres">
      <dgm:prSet presAssocID="{77958CD3-9D81-4B0A-B1DF-6D04A22E0C69}" presName="parentTextBox" presStyleLbl="node1" presStyleIdx="0" presStyleCnt="4"/>
      <dgm:spPr/>
      <dgm:t>
        <a:bodyPr/>
        <a:lstStyle/>
        <a:p>
          <a:endParaRPr lang="it-IT"/>
        </a:p>
      </dgm:t>
    </dgm:pt>
    <dgm:pt modelId="{D302F7BD-D0A9-45BC-AE06-2C8F22CD9D73}" type="pres">
      <dgm:prSet presAssocID="{863CF2AF-850E-4576-8514-BB7F8632F282}" presName="sp" presStyleCnt="0"/>
      <dgm:spPr/>
    </dgm:pt>
    <dgm:pt modelId="{696B2564-422E-47CA-A73B-653D4E3914E6}" type="pres">
      <dgm:prSet presAssocID="{88482C46-102B-43E1-994D-FA6B6C939DE4}" presName="arrowAndChildren" presStyleCnt="0"/>
      <dgm:spPr/>
    </dgm:pt>
    <dgm:pt modelId="{A657D77A-5182-4A33-8BD6-E9F8FE264AE7}" type="pres">
      <dgm:prSet presAssocID="{88482C46-102B-43E1-994D-FA6B6C939DE4}" presName="parentTextArrow" presStyleLbl="node1" presStyleIdx="1" presStyleCnt="4"/>
      <dgm:spPr/>
      <dgm:t>
        <a:bodyPr/>
        <a:lstStyle/>
        <a:p>
          <a:endParaRPr lang="it-IT"/>
        </a:p>
      </dgm:t>
    </dgm:pt>
    <dgm:pt modelId="{3C1C4D9F-2BBB-4662-8292-B1828EE4656E}" type="pres">
      <dgm:prSet presAssocID="{45576223-28A1-49C4-84CF-2C426AB35BDB}" presName="sp" presStyleCnt="0"/>
      <dgm:spPr/>
    </dgm:pt>
    <dgm:pt modelId="{699F3601-E7B2-413B-8348-BB5E3B9A2D01}" type="pres">
      <dgm:prSet presAssocID="{D58B7D3E-A600-4C46-909F-332751D45B10}" presName="arrowAndChildren" presStyleCnt="0"/>
      <dgm:spPr/>
    </dgm:pt>
    <dgm:pt modelId="{40A1FABC-5AD5-439B-9ECE-B00792E23263}" type="pres">
      <dgm:prSet presAssocID="{D58B7D3E-A600-4C46-909F-332751D45B10}" presName="parentTextArrow" presStyleLbl="node1" presStyleIdx="2" presStyleCnt="4"/>
      <dgm:spPr/>
      <dgm:t>
        <a:bodyPr/>
        <a:lstStyle/>
        <a:p>
          <a:endParaRPr lang="it-IT"/>
        </a:p>
      </dgm:t>
    </dgm:pt>
    <dgm:pt modelId="{962B5126-322D-46C9-8FBB-1F661DBD2888}" type="pres">
      <dgm:prSet presAssocID="{26A03ABD-16F2-4A1E-921F-2BC6AC921F12}" presName="sp" presStyleCnt="0"/>
      <dgm:spPr/>
    </dgm:pt>
    <dgm:pt modelId="{89022600-D553-469A-B010-24C855E01021}" type="pres">
      <dgm:prSet presAssocID="{0600E80D-D56A-4A9B-9CED-108C84B4FE45}" presName="arrowAndChildren" presStyleCnt="0"/>
      <dgm:spPr/>
    </dgm:pt>
    <dgm:pt modelId="{A69FAC94-E36A-4650-A06F-F36F011BA867}" type="pres">
      <dgm:prSet presAssocID="{0600E80D-D56A-4A9B-9CED-108C84B4FE45}" presName="parentTextArrow" presStyleLbl="node1" presStyleIdx="3" presStyleCnt="4"/>
      <dgm:spPr/>
      <dgm:t>
        <a:bodyPr/>
        <a:lstStyle/>
        <a:p>
          <a:endParaRPr lang="it-IT"/>
        </a:p>
      </dgm:t>
    </dgm:pt>
  </dgm:ptLst>
  <dgm:cxnLst>
    <dgm:cxn modelId="{B51170E4-A4D0-4096-8A6D-F55DD5382A81}" srcId="{253FD88B-850B-4FFB-934C-F572FE09F3AB}" destId="{77958CD3-9D81-4B0A-B1DF-6D04A22E0C69}" srcOrd="3" destOrd="0" parTransId="{6D575E7C-F1F3-4CE3-A8AD-FA87682BD76F}" sibTransId="{0AE899DD-BF2A-4A8C-B6DC-9F7CDAC4BB8D}"/>
    <dgm:cxn modelId="{44A0F88E-D592-4849-A189-DC95AD5E4D2E}" type="presOf" srcId="{0600E80D-D56A-4A9B-9CED-108C84B4FE45}" destId="{A69FAC94-E36A-4650-A06F-F36F011BA867}" srcOrd="0" destOrd="0" presId="urn:microsoft.com/office/officeart/2005/8/layout/process4"/>
    <dgm:cxn modelId="{E6635241-3BD5-4EDE-A1C0-F6B97176FA09}" srcId="{253FD88B-850B-4FFB-934C-F572FE09F3AB}" destId="{D58B7D3E-A600-4C46-909F-332751D45B10}" srcOrd="1" destOrd="0" parTransId="{29DE1C76-600B-45CF-BBE6-3E8C7E1D6861}" sibTransId="{45576223-28A1-49C4-84CF-2C426AB35BDB}"/>
    <dgm:cxn modelId="{13838449-B98C-405E-BF34-085E0B2F912C}" type="presOf" srcId="{77958CD3-9D81-4B0A-B1DF-6D04A22E0C69}" destId="{40FC15AF-4EE6-4B9D-A721-E99A8A63DE20}" srcOrd="0" destOrd="0" presId="urn:microsoft.com/office/officeart/2005/8/layout/process4"/>
    <dgm:cxn modelId="{3FDED004-AF3E-4779-A8BC-AC23C5FD5329}" srcId="{253FD88B-850B-4FFB-934C-F572FE09F3AB}" destId="{0600E80D-D56A-4A9B-9CED-108C84B4FE45}" srcOrd="0" destOrd="0" parTransId="{6B765972-A871-478E-BCC2-DCA76D27059D}" sibTransId="{26A03ABD-16F2-4A1E-921F-2BC6AC921F12}"/>
    <dgm:cxn modelId="{F339E3D3-E048-44D2-AE93-B4B0A316C51F}" type="presOf" srcId="{D58B7D3E-A600-4C46-909F-332751D45B10}" destId="{40A1FABC-5AD5-439B-9ECE-B00792E23263}" srcOrd="0" destOrd="0" presId="urn:microsoft.com/office/officeart/2005/8/layout/process4"/>
    <dgm:cxn modelId="{F0182B7E-B4A8-4D2E-92F4-D87171AA9328}" srcId="{253FD88B-850B-4FFB-934C-F572FE09F3AB}" destId="{88482C46-102B-43E1-994D-FA6B6C939DE4}" srcOrd="2" destOrd="0" parTransId="{3223BD14-FD5B-49D7-880B-59BB43D430A2}" sibTransId="{863CF2AF-850E-4576-8514-BB7F8632F282}"/>
    <dgm:cxn modelId="{8F5C1754-5CDD-4CF8-B0FE-4CFA0BD70A66}" type="presOf" srcId="{253FD88B-850B-4FFB-934C-F572FE09F3AB}" destId="{703DE971-1BC0-40F6-A3A3-531F158952D8}" srcOrd="0" destOrd="0" presId="urn:microsoft.com/office/officeart/2005/8/layout/process4"/>
    <dgm:cxn modelId="{3CB6EB84-0EDF-4D45-8CCE-A4809C8F3B32}" type="presOf" srcId="{88482C46-102B-43E1-994D-FA6B6C939DE4}" destId="{A657D77A-5182-4A33-8BD6-E9F8FE264AE7}" srcOrd="0" destOrd="0" presId="urn:microsoft.com/office/officeart/2005/8/layout/process4"/>
    <dgm:cxn modelId="{73FDEC71-B37D-4259-8797-B17E7239B04D}" type="presParOf" srcId="{703DE971-1BC0-40F6-A3A3-531F158952D8}" destId="{85EBEED6-E0E9-41F8-ADB9-EBB0778DCDD0}" srcOrd="0" destOrd="0" presId="urn:microsoft.com/office/officeart/2005/8/layout/process4"/>
    <dgm:cxn modelId="{712A3A96-5F46-41A2-9ACA-62553B22AE9D}" type="presParOf" srcId="{85EBEED6-E0E9-41F8-ADB9-EBB0778DCDD0}" destId="{40FC15AF-4EE6-4B9D-A721-E99A8A63DE20}" srcOrd="0" destOrd="0" presId="urn:microsoft.com/office/officeart/2005/8/layout/process4"/>
    <dgm:cxn modelId="{A61BA657-059B-475F-9A98-C87F3F1498C5}" type="presParOf" srcId="{703DE971-1BC0-40F6-A3A3-531F158952D8}" destId="{D302F7BD-D0A9-45BC-AE06-2C8F22CD9D73}" srcOrd="1" destOrd="0" presId="urn:microsoft.com/office/officeart/2005/8/layout/process4"/>
    <dgm:cxn modelId="{0738A7A8-6735-4306-892E-161440B4761B}" type="presParOf" srcId="{703DE971-1BC0-40F6-A3A3-531F158952D8}" destId="{696B2564-422E-47CA-A73B-653D4E3914E6}" srcOrd="2" destOrd="0" presId="urn:microsoft.com/office/officeart/2005/8/layout/process4"/>
    <dgm:cxn modelId="{29413A3A-633D-4563-AFB0-B3A02362FA2C}" type="presParOf" srcId="{696B2564-422E-47CA-A73B-653D4E3914E6}" destId="{A657D77A-5182-4A33-8BD6-E9F8FE264AE7}" srcOrd="0" destOrd="0" presId="urn:microsoft.com/office/officeart/2005/8/layout/process4"/>
    <dgm:cxn modelId="{2CD3FBFC-F258-436D-B842-7AF411A9CC05}" type="presParOf" srcId="{703DE971-1BC0-40F6-A3A3-531F158952D8}" destId="{3C1C4D9F-2BBB-4662-8292-B1828EE4656E}" srcOrd="3" destOrd="0" presId="urn:microsoft.com/office/officeart/2005/8/layout/process4"/>
    <dgm:cxn modelId="{F5A7043B-DEC3-4937-A7FD-4A514AB47E5C}" type="presParOf" srcId="{703DE971-1BC0-40F6-A3A3-531F158952D8}" destId="{699F3601-E7B2-413B-8348-BB5E3B9A2D01}" srcOrd="4" destOrd="0" presId="urn:microsoft.com/office/officeart/2005/8/layout/process4"/>
    <dgm:cxn modelId="{9DAD6570-64A6-479F-B706-510F5A269B0B}" type="presParOf" srcId="{699F3601-E7B2-413B-8348-BB5E3B9A2D01}" destId="{40A1FABC-5AD5-439B-9ECE-B00792E23263}" srcOrd="0" destOrd="0" presId="urn:microsoft.com/office/officeart/2005/8/layout/process4"/>
    <dgm:cxn modelId="{E840EF79-5361-4064-AC27-4708EFCF2737}" type="presParOf" srcId="{703DE971-1BC0-40F6-A3A3-531F158952D8}" destId="{962B5126-322D-46C9-8FBB-1F661DBD2888}" srcOrd="5" destOrd="0" presId="urn:microsoft.com/office/officeart/2005/8/layout/process4"/>
    <dgm:cxn modelId="{D5450F60-3DEA-4943-BEDC-92158E7B707F}" type="presParOf" srcId="{703DE971-1BC0-40F6-A3A3-531F158952D8}" destId="{89022600-D553-469A-B010-24C855E01021}" srcOrd="6" destOrd="0" presId="urn:microsoft.com/office/officeart/2005/8/layout/process4"/>
    <dgm:cxn modelId="{48642FE9-3D05-4A30-B119-9C0DAFA5493A}" type="presParOf" srcId="{89022600-D553-469A-B010-24C855E01021}" destId="{A69FAC94-E36A-4650-A06F-F36F011BA867}"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5DE6F34-FDCD-48D9-8FEF-4F3ECBC79ED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12F806E-6A15-4F24-8256-4F3C3B705B6C}">
      <dgm:prSet/>
      <dgm:spPr/>
      <dgm:t>
        <a:bodyPr/>
        <a:lstStyle/>
        <a:p>
          <a:r>
            <a:rPr lang="it-IT" b="0" i="0"/>
            <a:t>Il comma 4 dell’art. 42, TUPI</a:t>
          </a:r>
          <a:endParaRPr lang="en-US"/>
        </a:p>
      </dgm:t>
    </dgm:pt>
    <dgm:pt modelId="{8FCCFAD1-4957-44DD-9CE8-FCB1B75DC5F5}" type="parTrans" cxnId="{2A10755F-AA5D-4360-99DC-1FF4B1F9F067}">
      <dgm:prSet/>
      <dgm:spPr/>
      <dgm:t>
        <a:bodyPr/>
        <a:lstStyle/>
        <a:p>
          <a:endParaRPr lang="en-US"/>
        </a:p>
      </dgm:t>
    </dgm:pt>
    <dgm:pt modelId="{FCA4E8B6-84CB-4410-9320-E128A08AD8B0}" type="sibTrans" cxnId="{2A10755F-AA5D-4360-99DC-1FF4B1F9F067}">
      <dgm:prSet/>
      <dgm:spPr/>
      <dgm:t>
        <a:bodyPr/>
        <a:lstStyle/>
        <a:p>
          <a:endParaRPr lang="en-US"/>
        </a:p>
      </dgm:t>
    </dgm:pt>
    <dgm:pt modelId="{5F9A72A3-4F6C-45B4-A61A-A3009A94485B}">
      <dgm:prSet/>
      <dgm:spPr/>
      <dgm:t>
        <a:bodyPr/>
        <a:lstStyle/>
        <a:p>
          <a:r>
            <a:rPr lang="it-IT" b="0" i="0"/>
            <a:t>voto segreto, metodo proporzionale, rinnovo periodo senza prorogabilità dell’organismo</a:t>
          </a:r>
          <a:endParaRPr lang="en-US"/>
        </a:p>
      </dgm:t>
    </dgm:pt>
    <dgm:pt modelId="{29B9EA31-4B72-48AD-B605-0D0112CCFBD3}" type="parTrans" cxnId="{FEB23310-765F-4002-BAB7-A347A5C3F879}">
      <dgm:prSet/>
      <dgm:spPr/>
      <dgm:t>
        <a:bodyPr/>
        <a:lstStyle/>
        <a:p>
          <a:endParaRPr lang="en-US"/>
        </a:p>
      </dgm:t>
    </dgm:pt>
    <dgm:pt modelId="{0D3ABF56-866E-47E0-AE49-28B24FC960F7}" type="sibTrans" cxnId="{FEB23310-765F-4002-BAB7-A347A5C3F879}">
      <dgm:prSet/>
      <dgm:spPr/>
      <dgm:t>
        <a:bodyPr/>
        <a:lstStyle/>
        <a:p>
          <a:endParaRPr lang="en-US"/>
        </a:p>
      </dgm:t>
    </dgm:pt>
    <dgm:pt modelId="{D5554342-1A93-48B4-853B-86AF7C36BED7}">
      <dgm:prSet/>
      <dgm:spPr/>
      <dgm:t>
        <a:bodyPr/>
        <a:lstStyle/>
        <a:p>
          <a:r>
            <a:rPr lang="it-IT" b="0" i="0"/>
            <a:t>e soprattutto legittimazione alla presentazione di liste da parte di organizzazioni sindacali anche non dotate dei requisiti della rappresentanza negoziale previsti dalla legge in base ai criteri dell’art. 43 TUPI, purchè costituite in organizzazioni con proprio statuto e purché abbiano aderito agli accordi o ai contratti che disciplinano l’elezione e il funzionamento dell’organismo medesimo</a:t>
          </a:r>
          <a:endParaRPr lang="en-US"/>
        </a:p>
      </dgm:t>
    </dgm:pt>
    <dgm:pt modelId="{F290F983-07B8-4DD0-80E9-FEA5E7803793}" type="parTrans" cxnId="{623A5A58-181C-4C94-A4E2-D01CC054DE4E}">
      <dgm:prSet/>
      <dgm:spPr/>
      <dgm:t>
        <a:bodyPr/>
        <a:lstStyle/>
        <a:p>
          <a:endParaRPr lang="en-US"/>
        </a:p>
      </dgm:t>
    </dgm:pt>
    <dgm:pt modelId="{F0494B56-3083-4991-9489-9CD827E40E1F}" type="sibTrans" cxnId="{623A5A58-181C-4C94-A4E2-D01CC054DE4E}">
      <dgm:prSet/>
      <dgm:spPr/>
      <dgm:t>
        <a:bodyPr/>
        <a:lstStyle/>
        <a:p>
          <a:endParaRPr lang="en-US"/>
        </a:p>
      </dgm:t>
    </dgm:pt>
    <dgm:pt modelId="{7AA677CE-5EA6-45FD-A4FB-A041188E8B82}">
      <dgm:prSet/>
      <dgm:spPr/>
      <dgm:t>
        <a:bodyPr/>
        <a:lstStyle/>
        <a:p>
          <a:r>
            <a:rPr lang="it-IT" b="0" i="0"/>
            <a:t>fermo restando che può essere richiesto a tutte le organizzazioni promotrici di una lista un numero minimo di firme di dipendenti con diritto al voto non superiore al 3 per cento del totale dei dipendenti nelle amministrazioni, enti o strutture amministrative fino a duemila dipendenti, e del 2 per cento in quelle di dimensioni superiori</a:t>
          </a:r>
          <a:endParaRPr lang="en-US"/>
        </a:p>
      </dgm:t>
    </dgm:pt>
    <dgm:pt modelId="{FFC3E287-3578-4C04-8057-8CDDA5EA5964}" type="parTrans" cxnId="{2317A722-37F2-4F2E-8529-0BDB87111434}">
      <dgm:prSet/>
      <dgm:spPr/>
      <dgm:t>
        <a:bodyPr/>
        <a:lstStyle/>
        <a:p>
          <a:endParaRPr lang="en-US"/>
        </a:p>
      </dgm:t>
    </dgm:pt>
    <dgm:pt modelId="{336FF3A2-E3A6-491C-B1E6-CBD76141B949}" type="sibTrans" cxnId="{2317A722-37F2-4F2E-8529-0BDB87111434}">
      <dgm:prSet/>
      <dgm:spPr/>
      <dgm:t>
        <a:bodyPr/>
        <a:lstStyle/>
        <a:p>
          <a:endParaRPr lang="en-US"/>
        </a:p>
      </dgm:t>
    </dgm:pt>
    <dgm:pt modelId="{8F70AFBD-6825-4F6A-A96C-0236F91D86E3}" type="pres">
      <dgm:prSet presAssocID="{A5DE6F34-FDCD-48D9-8FEF-4F3ECBC79EDE}" presName="linear" presStyleCnt="0">
        <dgm:presLayoutVars>
          <dgm:animLvl val="lvl"/>
          <dgm:resizeHandles val="exact"/>
        </dgm:presLayoutVars>
      </dgm:prSet>
      <dgm:spPr/>
      <dgm:t>
        <a:bodyPr/>
        <a:lstStyle/>
        <a:p>
          <a:endParaRPr lang="it-IT"/>
        </a:p>
      </dgm:t>
    </dgm:pt>
    <dgm:pt modelId="{983FE0AD-2668-450C-957C-03C746777826}" type="pres">
      <dgm:prSet presAssocID="{212F806E-6A15-4F24-8256-4F3C3B705B6C}" presName="parentText" presStyleLbl="node1" presStyleIdx="0" presStyleCnt="4">
        <dgm:presLayoutVars>
          <dgm:chMax val="0"/>
          <dgm:bulletEnabled val="1"/>
        </dgm:presLayoutVars>
      </dgm:prSet>
      <dgm:spPr/>
      <dgm:t>
        <a:bodyPr/>
        <a:lstStyle/>
        <a:p>
          <a:endParaRPr lang="it-IT"/>
        </a:p>
      </dgm:t>
    </dgm:pt>
    <dgm:pt modelId="{82F347E2-00DE-4D26-BA9C-864772B8A52A}" type="pres">
      <dgm:prSet presAssocID="{FCA4E8B6-84CB-4410-9320-E128A08AD8B0}" presName="spacer" presStyleCnt="0"/>
      <dgm:spPr/>
    </dgm:pt>
    <dgm:pt modelId="{B1E4AF78-4D26-4761-81DA-F5355A3DD7B9}" type="pres">
      <dgm:prSet presAssocID="{5F9A72A3-4F6C-45B4-A61A-A3009A94485B}" presName="parentText" presStyleLbl="node1" presStyleIdx="1" presStyleCnt="4">
        <dgm:presLayoutVars>
          <dgm:chMax val="0"/>
          <dgm:bulletEnabled val="1"/>
        </dgm:presLayoutVars>
      </dgm:prSet>
      <dgm:spPr/>
      <dgm:t>
        <a:bodyPr/>
        <a:lstStyle/>
        <a:p>
          <a:endParaRPr lang="it-IT"/>
        </a:p>
      </dgm:t>
    </dgm:pt>
    <dgm:pt modelId="{1760EE94-E4AE-4A31-A5F4-8B739133A697}" type="pres">
      <dgm:prSet presAssocID="{0D3ABF56-866E-47E0-AE49-28B24FC960F7}" presName="spacer" presStyleCnt="0"/>
      <dgm:spPr/>
    </dgm:pt>
    <dgm:pt modelId="{C4D05783-0961-4AB3-8036-8B58716627D9}" type="pres">
      <dgm:prSet presAssocID="{D5554342-1A93-48B4-853B-86AF7C36BED7}" presName="parentText" presStyleLbl="node1" presStyleIdx="2" presStyleCnt="4">
        <dgm:presLayoutVars>
          <dgm:chMax val="0"/>
          <dgm:bulletEnabled val="1"/>
        </dgm:presLayoutVars>
      </dgm:prSet>
      <dgm:spPr/>
      <dgm:t>
        <a:bodyPr/>
        <a:lstStyle/>
        <a:p>
          <a:endParaRPr lang="it-IT"/>
        </a:p>
      </dgm:t>
    </dgm:pt>
    <dgm:pt modelId="{916B3E37-B782-4B62-AD6B-B28E46FA5F4E}" type="pres">
      <dgm:prSet presAssocID="{F0494B56-3083-4991-9489-9CD827E40E1F}" presName="spacer" presStyleCnt="0"/>
      <dgm:spPr/>
    </dgm:pt>
    <dgm:pt modelId="{A0115EDF-78EA-4CB6-AB1A-8F9CAB667F4C}" type="pres">
      <dgm:prSet presAssocID="{7AA677CE-5EA6-45FD-A4FB-A041188E8B82}" presName="parentText" presStyleLbl="node1" presStyleIdx="3" presStyleCnt="4">
        <dgm:presLayoutVars>
          <dgm:chMax val="0"/>
          <dgm:bulletEnabled val="1"/>
        </dgm:presLayoutVars>
      </dgm:prSet>
      <dgm:spPr/>
      <dgm:t>
        <a:bodyPr/>
        <a:lstStyle/>
        <a:p>
          <a:endParaRPr lang="it-IT"/>
        </a:p>
      </dgm:t>
    </dgm:pt>
  </dgm:ptLst>
  <dgm:cxnLst>
    <dgm:cxn modelId="{623A5A58-181C-4C94-A4E2-D01CC054DE4E}" srcId="{A5DE6F34-FDCD-48D9-8FEF-4F3ECBC79EDE}" destId="{D5554342-1A93-48B4-853B-86AF7C36BED7}" srcOrd="2" destOrd="0" parTransId="{F290F983-07B8-4DD0-80E9-FEA5E7803793}" sibTransId="{F0494B56-3083-4991-9489-9CD827E40E1F}"/>
    <dgm:cxn modelId="{AD0DA5A5-0A9A-4F29-BAF0-7BB6FEC04938}" type="presOf" srcId="{212F806E-6A15-4F24-8256-4F3C3B705B6C}" destId="{983FE0AD-2668-450C-957C-03C746777826}" srcOrd="0" destOrd="0" presId="urn:microsoft.com/office/officeart/2005/8/layout/vList2"/>
    <dgm:cxn modelId="{CBC61293-BC3C-4DBC-89E4-AA6B267D2F75}" type="presOf" srcId="{5F9A72A3-4F6C-45B4-A61A-A3009A94485B}" destId="{B1E4AF78-4D26-4761-81DA-F5355A3DD7B9}" srcOrd="0" destOrd="0" presId="urn:microsoft.com/office/officeart/2005/8/layout/vList2"/>
    <dgm:cxn modelId="{FEB23310-765F-4002-BAB7-A347A5C3F879}" srcId="{A5DE6F34-FDCD-48D9-8FEF-4F3ECBC79EDE}" destId="{5F9A72A3-4F6C-45B4-A61A-A3009A94485B}" srcOrd="1" destOrd="0" parTransId="{29B9EA31-4B72-48AD-B605-0D0112CCFBD3}" sibTransId="{0D3ABF56-866E-47E0-AE49-28B24FC960F7}"/>
    <dgm:cxn modelId="{4DD42317-B5C6-4708-812C-7F6F618B4D75}" type="presOf" srcId="{D5554342-1A93-48B4-853B-86AF7C36BED7}" destId="{C4D05783-0961-4AB3-8036-8B58716627D9}" srcOrd="0" destOrd="0" presId="urn:microsoft.com/office/officeart/2005/8/layout/vList2"/>
    <dgm:cxn modelId="{2A10755F-AA5D-4360-99DC-1FF4B1F9F067}" srcId="{A5DE6F34-FDCD-48D9-8FEF-4F3ECBC79EDE}" destId="{212F806E-6A15-4F24-8256-4F3C3B705B6C}" srcOrd="0" destOrd="0" parTransId="{8FCCFAD1-4957-44DD-9CE8-FCB1B75DC5F5}" sibTransId="{FCA4E8B6-84CB-4410-9320-E128A08AD8B0}"/>
    <dgm:cxn modelId="{2317A722-37F2-4F2E-8529-0BDB87111434}" srcId="{A5DE6F34-FDCD-48D9-8FEF-4F3ECBC79EDE}" destId="{7AA677CE-5EA6-45FD-A4FB-A041188E8B82}" srcOrd="3" destOrd="0" parTransId="{FFC3E287-3578-4C04-8057-8CDDA5EA5964}" sibTransId="{336FF3A2-E3A6-491C-B1E6-CBD76141B949}"/>
    <dgm:cxn modelId="{EEAD68CC-DB95-41C4-A5B2-E69D8A50D70C}" type="presOf" srcId="{A5DE6F34-FDCD-48D9-8FEF-4F3ECBC79EDE}" destId="{8F70AFBD-6825-4F6A-A96C-0236F91D86E3}" srcOrd="0" destOrd="0" presId="urn:microsoft.com/office/officeart/2005/8/layout/vList2"/>
    <dgm:cxn modelId="{C3EF5A5C-E3AE-4B82-8F5E-88629009077A}" type="presOf" srcId="{7AA677CE-5EA6-45FD-A4FB-A041188E8B82}" destId="{A0115EDF-78EA-4CB6-AB1A-8F9CAB667F4C}" srcOrd="0" destOrd="0" presId="urn:microsoft.com/office/officeart/2005/8/layout/vList2"/>
    <dgm:cxn modelId="{6AFE50D4-6FBA-44AD-AB05-27CE60441D72}" type="presParOf" srcId="{8F70AFBD-6825-4F6A-A96C-0236F91D86E3}" destId="{983FE0AD-2668-450C-957C-03C746777826}" srcOrd="0" destOrd="0" presId="urn:microsoft.com/office/officeart/2005/8/layout/vList2"/>
    <dgm:cxn modelId="{C7AE2D57-3F00-4BBB-8A99-7CE7FBD6F365}" type="presParOf" srcId="{8F70AFBD-6825-4F6A-A96C-0236F91D86E3}" destId="{82F347E2-00DE-4D26-BA9C-864772B8A52A}" srcOrd="1" destOrd="0" presId="urn:microsoft.com/office/officeart/2005/8/layout/vList2"/>
    <dgm:cxn modelId="{3EC0AB56-FA36-489C-8298-52F6DE58C233}" type="presParOf" srcId="{8F70AFBD-6825-4F6A-A96C-0236F91D86E3}" destId="{B1E4AF78-4D26-4761-81DA-F5355A3DD7B9}" srcOrd="2" destOrd="0" presId="urn:microsoft.com/office/officeart/2005/8/layout/vList2"/>
    <dgm:cxn modelId="{D803B38A-5743-4DCC-A81F-59F32F8A1FC2}" type="presParOf" srcId="{8F70AFBD-6825-4F6A-A96C-0236F91D86E3}" destId="{1760EE94-E4AE-4A31-A5F4-8B739133A697}" srcOrd="3" destOrd="0" presId="urn:microsoft.com/office/officeart/2005/8/layout/vList2"/>
    <dgm:cxn modelId="{D9483A13-CA04-4E06-AA16-07E000E1B1B6}" type="presParOf" srcId="{8F70AFBD-6825-4F6A-A96C-0236F91D86E3}" destId="{C4D05783-0961-4AB3-8036-8B58716627D9}" srcOrd="4" destOrd="0" presId="urn:microsoft.com/office/officeart/2005/8/layout/vList2"/>
    <dgm:cxn modelId="{534722F5-C8EE-41C5-8C4C-E71BF5F8E023}" type="presParOf" srcId="{8F70AFBD-6825-4F6A-A96C-0236F91D86E3}" destId="{916B3E37-B782-4B62-AD6B-B28E46FA5F4E}" srcOrd="5" destOrd="0" presId="urn:microsoft.com/office/officeart/2005/8/layout/vList2"/>
    <dgm:cxn modelId="{FA01B4B5-7527-4D08-BBF8-3D4B6BD4C178}" type="presParOf" srcId="{8F70AFBD-6825-4F6A-A96C-0236F91D86E3}" destId="{A0115EDF-78EA-4CB6-AB1A-8F9CAB667F4C}"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6C243CD-1109-4A9E-8687-552299E816BA}"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50D1AF27-FB47-4A4B-946E-1B76813F1290}">
      <dgm:prSet/>
      <dgm:spPr/>
      <dgm:t>
        <a:bodyPr/>
        <a:lstStyle/>
        <a:p>
          <a:r>
            <a:rPr lang="it-IT" dirty="0"/>
            <a:t>Art. 50, co. 1, TU con accordo tra ARAN e Confederazioni si stabilisce la disciplina dei distacchi, del permessi e delle aspettative sindacali</a:t>
          </a:r>
          <a:endParaRPr lang="en-US" dirty="0"/>
        </a:p>
      </dgm:t>
    </dgm:pt>
    <dgm:pt modelId="{A2DE05FC-290F-468C-B2A2-67B866B66496}" type="parTrans" cxnId="{C14BC212-04BA-46ED-B379-278F25A2BF56}">
      <dgm:prSet/>
      <dgm:spPr/>
      <dgm:t>
        <a:bodyPr/>
        <a:lstStyle/>
        <a:p>
          <a:endParaRPr lang="en-US"/>
        </a:p>
      </dgm:t>
    </dgm:pt>
    <dgm:pt modelId="{CFCC10DD-8A9B-4222-82A8-90C6D073BC49}" type="sibTrans" cxnId="{C14BC212-04BA-46ED-B379-278F25A2BF56}">
      <dgm:prSet/>
      <dgm:spPr/>
      <dgm:t>
        <a:bodyPr/>
        <a:lstStyle/>
        <a:p>
          <a:endParaRPr lang="en-US"/>
        </a:p>
      </dgm:t>
    </dgm:pt>
    <dgm:pt modelId="{1ECEDEE6-CDF4-4657-829A-75AB9B39B3B4}">
      <dgm:prSet/>
      <dgm:spPr/>
      <dgm:t>
        <a:bodyPr/>
        <a:lstStyle/>
        <a:p>
          <a:r>
            <a:rPr lang="it-IT" dirty="0"/>
            <a:t>Le confederazioni, le OOSS ammesse alla contrattazione nazionale hanno diritto ai permessi, alle aspettative, ai distacchi in quota proporzionale alla loro rappresentatività, tenendo conto della diffusione territoriale, della consistenza delle strutture organizzative nel comparto e nell’area  (art. 43, co. 6, TU)</a:t>
          </a:r>
          <a:endParaRPr lang="en-US" dirty="0"/>
        </a:p>
      </dgm:t>
    </dgm:pt>
    <dgm:pt modelId="{7DAD8A91-8697-4CEA-8059-3A0715104546}" type="parTrans" cxnId="{EC2E9D9D-7577-4270-8A90-326C5FF33201}">
      <dgm:prSet/>
      <dgm:spPr/>
      <dgm:t>
        <a:bodyPr/>
        <a:lstStyle/>
        <a:p>
          <a:endParaRPr lang="en-US"/>
        </a:p>
      </dgm:t>
    </dgm:pt>
    <dgm:pt modelId="{AE694977-4B13-4D4C-81D4-1867B0ECF44B}" type="sibTrans" cxnId="{EC2E9D9D-7577-4270-8A90-326C5FF33201}">
      <dgm:prSet/>
      <dgm:spPr/>
      <dgm:t>
        <a:bodyPr/>
        <a:lstStyle/>
        <a:p>
          <a:endParaRPr lang="en-US"/>
        </a:p>
      </dgm:t>
    </dgm:pt>
    <dgm:pt modelId="{200229C3-51C1-4BDE-831A-B61CC488D8D1}">
      <dgm:prSet/>
      <dgm:spPr/>
      <dgm:t>
        <a:bodyPr/>
        <a:lstStyle/>
        <a:p>
          <a:r>
            <a:rPr lang="it-IT" dirty="0"/>
            <a:t>Sebbene le esigenze di economicità ed efficienza abbiamo indotto a riscrivere la materia ad opera della cosiddetta Riforma Madia, disponendo la significativa riduzione delle prerogative sindacali fruite nel pubblico impiego, con effetto dal 1° settembre 2014 (art. 7, </a:t>
          </a:r>
          <a:r>
            <a:rPr lang="it-IT" dirty="0" err="1"/>
            <a:t>d.l.</a:t>
          </a:r>
          <a:r>
            <a:rPr lang="it-IT" dirty="0"/>
            <a:t> 24 giugno 2014, n. 90, convertito in legge 11 agosto 2014, n. 114, e circolare applicativa del Dipartimento funzione pubblica n. 5 del 2014), la contrattazione collettiva nel lavoro pubblico continua a mantenere un assetto complessivamente più favorevole rispetto alla legge n. 300/1970.</a:t>
          </a:r>
        </a:p>
      </dgm:t>
    </dgm:pt>
    <dgm:pt modelId="{D2541530-164D-48C9-A001-B05183246BBD}" type="parTrans" cxnId="{40FEB212-C17E-45AD-B0E7-BD1E5AD5A433}">
      <dgm:prSet/>
      <dgm:spPr/>
      <dgm:t>
        <a:bodyPr/>
        <a:lstStyle/>
        <a:p>
          <a:endParaRPr lang="it-IT"/>
        </a:p>
      </dgm:t>
    </dgm:pt>
    <dgm:pt modelId="{567F2BCD-08EF-4F1A-8B0A-704C713F933C}" type="sibTrans" cxnId="{40FEB212-C17E-45AD-B0E7-BD1E5AD5A433}">
      <dgm:prSet/>
      <dgm:spPr/>
      <dgm:t>
        <a:bodyPr/>
        <a:lstStyle/>
        <a:p>
          <a:endParaRPr lang="it-IT"/>
        </a:p>
      </dgm:t>
    </dgm:pt>
    <dgm:pt modelId="{8EA88DB4-FA32-4F36-AD81-8506D3F34B8E}" type="pres">
      <dgm:prSet presAssocID="{86C243CD-1109-4A9E-8687-552299E816BA}" presName="Name0" presStyleCnt="0">
        <dgm:presLayoutVars>
          <dgm:dir/>
          <dgm:animLvl val="lvl"/>
          <dgm:resizeHandles val="exact"/>
        </dgm:presLayoutVars>
      </dgm:prSet>
      <dgm:spPr/>
      <dgm:t>
        <a:bodyPr/>
        <a:lstStyle/>
        <a:p>
          <a:endParaRPr lang="it-IT"/>
        </a:p>
      </dgm:t>
    </dgm:pt>
    <dgm:pt modelId="{02336EA1-EA29-46E8-9A20-D4117B388213}" type="pres">
      <dgm:prSet presAssocID="{200229C3-51C1-4BDE-831A-B61CC488D8D1}" presName="boxAndChildren" presStyleCnt="0"/>
      <dgm:spPr/>
    </dgm:pt>
    <dgm:pt modelId="{A88E75E6-7E5F-4013-A447-21E37DB71683}" type="pres">
      <dgm:prSet presAssocID="{200229C3-51C1-4BDE-831A-B61CC488D8D1}" presName="parentTextBox" presStyleLbl="node1" presStyleIdx="0" presStyleCnt="3"/>
      <dgm:spPr/>
      <dgm:t>
        <a:bodyPr/>
        <a:lstStyle/>
        <a:p>
          <a:endParaRPr lang="it-IT"/>
        </a:p>
      </dgm:t>
    </dgm:pt>
    <dgm:pt modelId="{AC3CFE35-A891-41F0-B426-1B4D0FD6A4E1}" type="pres">
      <dgm:prSet presAssocID="{AE694977-4B13-4D4C-81D4-1867B0ECF44B}" presName="sp" presStyleCnt="0"/>
      <dgm:spPr/>
    </dgm:pt>
    <dgm:pt modelId="{68ECBAE0-4F43-430D-830E-73BCB609AC28}" type="pres">
      <dgm:prSet presAssocID="{1ECEDEE6-CDF4-4657-829A-75AB9B39B3B4}" presName="arrowAndChildren" presStyleCnt="0"/>
      <dgm:spPr/>
    </dgm:pt>
    <dgm:pt modelId="{740FEB3B-ABB6-4D5F-9338-2DB3B339C900}" type="pres">
      <dgm:prSet presAssocID="{1ECEDEE6-CDF4-4657-829A-75AB9B39B3B4}" presName="parentTextArrow" presStyleLbl="node1" presStyleIdx="1" presStyleCnt="3"/>
      <dgm:spPr/>
      <dgm:t>
        <a:bodyPr/>
        <a:lstStyle/>
        <a:p>
          <a:endParaRPr lang="it-IT"/>
        </a:p>
      </dgm:t>
    </dgm:pt>
    <dgm:pt modelId="{2A245179-9FB7-49D7-AF6D-81A370BA875A}" type="pres">
      <dgm:prSet presAssocID="{CFCC10DD-8A9B-4222-82A8-90C6D073BC49}" presName="sp" presStyleCnt="0"/>
      <dgm:spPr/>
    </dgm:pt>
    <dgm:pt modelId="{A699D656-B31F-4199-B200-ED586A0BB8E7}" type="pres">
      <dgm:prSet presAssocID="{50D1AF27-FB47-4A4B-946E-1B76813F1290}" presName="arrowAndChildren" presStyleCnt="0"/>
      <dgm:spPr/>
    </dgm:pt>
    <dgm:pt modelId="{750295A4-777F-4B91-8355-47A25433601A}" type="pres">
      <dgm:prSet presAssocID="{50D1AF27-FB47-4A4B-946E-1B76813F1290}" presName="parentTextArrow" presStyleLbl="node1" presStyleIdx="2" presStyleCnt="3"/>
      <dgm:spPr/>
      <dgm:t>
        <a:bodyPr/>
        <a:lstStyle/>
        <a:p>
          <a:endParaRPr lang="it-IT"/>
        </a:p>
      </dgm:t>
    </dgm:pt>
  </dgm:ptLst>
  <dgm:cxnLst>
    <dgm:cxn modelId="{5CF1F0FD-3C0F-48D6-A917-780BE2E0112C}" type="presOf" srcId="{1ECEDEE6-CDF4-4657-829A-75AB9B39B3B4}" destId="{740FEB3B-ABB6-4D5F-9338-2DB3B339C900}" srcOrd="0" destOrd="0" presId="urn:microsoft.com/office/officeart/2005/8/layout/process4"/>
    <dgm:cxn modelId="{27E4A016-BA81-4906-8DB5-22CF96666F2C}" type="presOf" srcId="{200229C3-51C1-4BDE-831A-B61CC488D8D1}" destId="{A88E75E6-7E5F-4013-A447-21E37DB71683}" srcOrd="0" destOrd="0" presId="urn:microsoft.com/office/officeart/2005/8/layout/process4"/>
    <dgm:cxn modelId="{607970D7-D08B-46C4-B63F-1E076ECB5121}" type="presOf" srcId="{50D1AF27-FB47-4A4B-946E-1B76813F1290}" destId="{750295A4-777F-4B91-8355-47A25433601A}" srcOrd="0" destOrd="0" presId="urn:microsoft.com/office/officeart/2005/8/layout/process4"/>
    <dgm:cxn modelId="{C14BC212-04BA-46ED-B379-278F25A2BF56}" srcId="{86C243CD-1109-4A9E-8687-552299E816BA}" destId="{50D1AF27-FB47-4A4B-946E-1B76813F1290}" srcOrd="0" destOrd="0" parTransId="{A2DE05FC-290F-468C-B2A2-67B866B66496}" sibTransId="{CFCC10DD-8A9B-4222-82A8-90C6D073BC49}"/>
    <dgm:cxn modelId="{EC2E9D9D-7577-4270-8A90-326C5FF33201}" srcId="{86C243CD-1109-4A9E-8687-552299E816BA}" destId="{1ECEDEE6-CDF4-4657-829A-75AB9B39B3B4}" srcOrd="1" destOrd="0" parTransId="{7DAD8A91-8697-4CEA-8059-3A0715104546}" sibTransId="{AE694977-4B13-4D4C-81D4-1867B0ECF44B}"/>
    <dgm:cxn modelId="{76DAC6CB-3032-49B0-9E97-C15F3345C656}" type="presOf" srcId="{86C243CD-1109-4A9E-8687-552299E816BA}" destId="{8EA88DB4-FA32-4F36-AD81-8506D3F34B8E}" srcOrd="0" destOrd="0" presId="urn:microsoft.com/office/officeart/2005/8/layout/process4"/>
    <dgm:cxn modelId="{40FEB212-C17E-45AD-B0E7-BD1E5AD5A433}" srcId="{86C243CD-1109-4A9E-8687-552299E816BA}" destId="{200229C3-51C1-4BDE-831A-B61CC488D8D1}" srcOrd="2" destOrd="0" parTransId="{D2541530-164D-48C9-A001-B05183246BBD}" sibTransId="{567F2BCD-08EF-4F1A-8B0A-704C713F933C}"/>
    <dgm:cxn modelId="{65E005E8-FD41-4150-A741-C4E0A15293CD}" type="presParOf" srcId="{8EA88DB4-FA32-4F36-AD81-8506D3F34B8E}" destId="{02336EA1-EA29-46E8-9A20-D4117B388213}" srcOrd="0" destOrd="0" presId="urn:microsoft.com/office/officeart/2005/8/layout/process4"/>
    <dgm:cxn modelId="{08F325F8-9C67-427E-8349-E8B89BF9827D}" type="presParOf" srcId="{02336EA1-EA29-46E8-9A20-D4117B388213}" destId="{A88E75E6-7E5F-4013-A447-21E37DB71683}" srcOrd="0" destOrd="0" presId="urn:microsoft.com/office/officeart/2005/8/layout/process4"/>
    <dgm:cxn modelId="{CFD2516A-831A-4416-A4EF-0D087964DF0D}" type="presParOf" srcId="{8EA88DB4-FA32-4F36-AD81-8506D3F34B8E}" destId="{AC3CFE35-A891-41F0-B426-1B4D0FD6A4E1}" srcOrd="1" destOrd="0" presId="urn:microsoft.com/office/officeart/2005/8/layout/process4"/>
    <dgm:cxn modelId="{738B2C0E-3AA1-4FA4-992A-95B82D55A0BA}" type="presParOf" srcId="{8EA88DB4-FA32-4F36-AD81-8506D3F34B8E}" destId="{68ECBAE0-4F43-430D-830E-73BCB609AC28}" srcOrd="2" destOrd="0" presId="urn:microsoft.com/office/officeart/2005/8/layout/process4"/>
    <dgm:cxn modelId="{7193634E-A308-414F-A132-56D70BA31AB0}" type="presParOf" srcId="{68ECBAE0-4F43-430D-830E-73BCB609AC28}" destId="{740FEB3B-ABB6-4D5F-9338-2DB3B339C900}" srcOrd="0" destOrd="0" presId="urn:microsoft.com/office/officeart/2005/8/layout/process4"/>
    <dgm:cxn modelId="{9EAD170B-96ED-4E0C-8575-FC221E076DBE}" type="presParOf" srcId="{8EA88DB4-FA32-4F36-AD81-8506D3F34B8E}" destId="{2A245179-9FB7-49D7-AF6D-81A370BA875A}" srcOrd="3" destOrd="0" presId="urn:microsoft.com/office/officeart/2005/8/layout/process4"/>
    <dgm:cxn modelId="{FA89009F-F903-45D6-ABE4-841B3FF17757}" type="presParOf" srcId="{8EA88DB4-FA32-4F36-AD81-8506D3F34B8E}" destId="{A699D656-B31F-4199-B200-ED586A0BB8E7}" srcOrd="4" destOrd="0" presId="urn:microsoft.com/office/officeart/2005/8/layout/process4"/>
    <dgm:cxn modelId="{A3ACAD37-56B3-4182-A692-E44B63E8AA67}" type="presParOf" srcId="{A699D656-B31F-4199-B200-ED586A0BB8E7}" destId="{750295A4-777F-4B91-8355-47A25433601A}"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00FE9A3-BD76-4025-A8D7-5396857FE1C9}"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AC0416D9-1488-413C-8AC9-60D92C963E29}">
      <dgm:prSet/>
      <dgm:spPr/>
      <dgm:t>
        <a:bodyPr/>
        <a:lstStyle/>
        <a:p>
          <a:r>
            <a:rPr lang="it-IT"/>
            <a:t>RSA o RSU e i dipendenti che rivestono cariche negli organismi direttivi non collocati in distacco o aspettativa possono fruire di permessi per espletare il loro mandato</a:t>
          </a:r>
          <a:endParaRPr lang="en-US"/>
        </a:p>
      </dgm:t>
    </dgm:pt>
    <dgm:pt modelId="{9A68C320-E4FA-424B-A976-30F474FFA71F}" type="parTrans" cxnId="{B006F88A-05CB-4D94-B4D6-20E60A20A5DE}">
      <dgm:prSet/>
      <dgm:spPr/>
      <dgm:t>
        <a:bodyPr/>
        <a:lstStyle/>
        <a:p>
          <a:endParaRPr lang="en-US"/>
        </a:p>
      </dgm:t>
    </dgm:pt>
    <dgm:pt modelId="{DDB74451-649A-406A-8B6F-05E6F39319EA}" type="sibTrans" cxnId="{B006F88A-05CB-4D94-B4D6-20E60A20A5DE}">
      <dgm:prSet/>
      <dgm:spPr/>
      <dgm:t>
        <a:bodyPr/>
        <a:lstStyle/>
        <a:p>
          <a:endParaRPr lang="en-US"/>
        </a:p>
      </dgm:t>
    </dgm:pt>
    <dgm:pt modelId="{9025DC9A-2096-42FC-8D64-DC1D0DA44B39}">
      <dgm:prSet/>
      <dgm:spPr/>
      <dgm:t>
        <a:bodyPr/>
        <a:lstStyle/>
        <a:p>
          <a:r>
            <a:rPr lang="it-IT"/>
            <a:t>Contingente fruibile: varia a seconda del comparto o area</a:t>
          </a:r>
          <a:endParaRPr lang="en-US"/>
        </a:p>
      </dgm:t>
    </dgm:pt>
    <dgm:pt modelId="{D622B33C-F781-49E3-BC83-43B28CEFCDFB}" type="parTrans" cxnId="{2FFE4512-D360-4716-9E4B-DC138A927A51}">
      <dgm:prSet/>
      <dgm:spPr/>
      <dgm:t>
        <a:bodyPr/>
        <a:lstStyle/>
        <a:p>
          <a:endParaRPr lang="en-US"/>
        </a:p>
      </dgm:t>
    </dgm:pt>
    <dgm:pt modelId="{D5E233A9-C1E5-4F8C-A336-EC071D1916A5}" type="sibTrans" cxnId="{2FFE4512-D360-4716-9E4B-DC138A927A51}">
      <dgm:prSet/>
      <dgm:spPr/>
      <dgm:t>
        <a:bodyPr/>
        <a:lstStyle/>
        <a:p>
          <a:endParaRPr lang="en-US"/>
        </a:p>
      </dgm:t>
    </dgm:pt>
    <dgm:pt modelId="{722C167F-86F1-4436-95C7-3F642D143510}">
      <dgm:prSet/>
      <dgm:spPr/>
      <dgm:t>
        <a:bodyPr/>
        <a:lstStyle/>
        <a:p>
          <a:r>
            <a:rPr lang="it-IT"/>
            <a:t>È possibile accedere anche ad aspettative e permessi non retribuiti (comunicazione scritta al datore almeno 3 gg prima)</a:t>
          </a:r>
          <a:endParaRPr lang="en-US"/>
        </a:p>
      </dgm:t>
    </dgm:pt>
    <dgm:pt modelId="{CBC82071-588F-4B76-8D57-30B8FC3C9191}" type="parTrans" cxnId="{C15C0CDC-495F-4A24-B1AC-515B0E5BE8EA}">
      <dgm:prSet/>
      <dgm:spPr/>
      <dgm:t>
        <a:bodyPr/>
        <a:lstStyle/>
        <a:p>
          <a:endParaRPr lang="en-US"/>
        </a:p>
      </dgm:t>
    </dgm:pt>
    <dgm:pt modelId="{CCCAF3D0-4CAD-4222-A2A8-CD66AE74AFFB}" type="sibTrans" cxnId="{C15C0CDC-495F-4A24-B1AC-515B0E5BE8EA}">
      <dgm:prSet/>
      <dgm:spPr/>
      <dgm:t>
        <a:bodyPr/>
        <a:lstStyle/>
        <a:p>
          <a:endParaRPr lang="en-US"/>
        </a:p>
      </dgm:t>
    </dgm:pt>
    <dgm:pt modelId="{8F7038B0-0A48-454E-8104-854B6FAE8699}" type="pres">
      <dgm:prSet presAssocID="{300FE9A3-BD76-4025-A8D7-5396857FE1C9}" presName="outerComposite" presStyleCnt="0">
        <dgm:presLayoutVars>
          <dgm:chMax val="5"/>
          <dgm:dir/>
          <dgm:resizeHandles val="exact"/>
        </dgm:presLayoutVars>
      </dgm:prSet>
      <dgm:spPr/>
      <dgm:t>
        <a:bodyPr/>
        <a:lstStyle/>
        <a:p>
          <a:endParaRPr lang="it-IT"/>
        </a:p>
      </dgm:t>
    </dgm:pt>
    <dgm:pt modelId="{0A38C02C-C51D-4E21-A0D6-A30EA22F42FC}" type="pres">
      <dgm:prSet presAssocID="{300FE9A3-BD76-4025-A8D7-5396857FE1C9}" presName="dummyMaxCanvas" presStyleCnt="0">
        <dgm:presLayoutVars/>
      </dgm:prSet>
      <dgm:spPr/>
    </dgm:pt>
    <dgm:pt modelId="{82948607-8181-4FBB-954F-C84CB56A2343}" type="pres">
      <dgm:prSet presAssocID="{300FE9A3-BD76-4025-A8D7-5396857FE1C9}" presName="ThreeNodes_1" presStyleLbl="node1" presStyleIdx="0" presStyleCnt="3">
        <dgm:presLayoutVars>
          <dgm:bulletEnabled val="1"/>
        </dgm:presLayoutVars>
      </dgm:prSet>
      <dgm:spPr/>
      <dgm:t>
        <a:bodyPr/>
        <a:lstStyle/>
        <a:p>
          <a:endParaRPr lang="it-IT"/>
        </a:p>
      </dgm:t>
    </dgm:pt>
    <dgm:pt modelId="{D2B49DF0-99BD-4C9B-9906-E9E924A1DD79}" type="pres">
      <dgm:prSet presAssocID="{300FE9A3-BD76-4025-A8D7-5396857FE1C9}" presName="ThreeNodes_2" presStyleLbl="node1" presStyleIdx="1" presStyleCnt="3">
        <dgm:presLayoutVars>
          <dgm:bulletEnabled val="1"/>
        </dgm:presLayoutVars>
      </dgm:prSet>
      <dgm:spPr/>
      <dgm:t>
        <a:bodyPr/>
        <a:lstStyle/>
        <a:p>
          <a:endParaRPr lang="it-IT"/>
        </a:p>
      </dgm:t>
    </dgm:pt>
    <dgm:pt modelId="{257425FC-1878-45A5-9A7C-356EC1B3CC73}" type="pres">
      <dgm:prSet presAssocID="{300FE9A3-BD76-4025-A8D7-5396857FE1C9}" presName="ThreeNodes_3" presStyleLbl="node1" presStyleIdx="2" presStyleCnt="3">
        <dgm:presLayoutVars>
          <dgm:bulletEnabled val="1"/>
        </dgm:presLayoutVars>
      </dgm:prSet>
      <dgm:spPr/>
      <dgm:t>
        <a:bodyPr/>
        <a:lstStyle/>
        <a:p>
          <a:endParaRPr lang="it-IT"/>
        </a:p>
      </dgm:t>
    </dgm:pt>
    <dgm:pt modelId="{C67B5254-0CFF-4DB0-AEAE-0A57AB02D0DC}" type="pres">
      <dgm:prSet presAssocID="{300FE9A3-BD76-4025-A8D7-5396857FE1C9}" presName="ThreeConn_1-2" presStyleLbl="fgAccFollowNode1" presStyleIdx="0" presStyleCnt="2">
        <dgm:presLayoutVars>
          <dgm:bulletEnabled val="1"/>
        </dgm:presLayoutVars>
      </dgm:prSet>
      <dgm:spPr/>
      <dgm:t>
        <a:bodyPr/>
        <a:lstStyle/>
        <a:p>
          <a:endParaRPr lang="it-IT"/>
        </a:p>
      </dgm:t>
    </dgm:pt>
    <dgm:pt modelId="{C5ACEF8D-0970-4187-8C01-78BDE14EB095}" type="pres">
      <dgm:prSet presAssocID="{300FE9A3-BD76-4025-A8D7-5396857FE1C9}" presName="ThreeConn_2-3" presStyleLbl="fgAccFollowNode1" presStyleIdx="1" presStyleCnt="2">
        <dgm:presLayoutVars>
          <dgm:bulletEnabled val="1"/>
        </dgm:presLayoutVars>
      </dgm:prSet>
      <dgm:spPr/>
      <dgm:t>
        <a:bodyPr/>
        <a:lstStyle/>
        <a:p>
          <a:endParaRPr lang="it-IT"/>
        </a:p>
      </dgm:t>
    </dgm:pt>
    <dgm:pt modelId="{33AE5DB8-B817-4F23-94B2-E0E31508D1E6}" type="pres">
      <dgm:prSet presAssocID="{300FE9A3-BD76-4025-A8D7-5396857FE1C9}" presName="ThreeNodes_1_text" presStyleLbl="node1" presStyleIdx="2" presStyleCnt="3">
        <dgm:presLayoutVars>
          <dgm:bulletEnabled val="1"/>
        </dgm:presLayoutVars>
      </dgm:prSet>
      <dgm:spPr/>
      <dgm:t>
        <a:bodyPr/>
        <a:lstStyle/>
        <a:p>
          <a:endParaRPr lang="it-IT"/>
        </a:p>
      </dgm:t>
    </dgm:pt>
    <dgm:pt modelId="{E93C426A-B5EF-4D3B-B7D1-14C0EA120143}" type="pres">
      <dgm:prSet presAssocID="{300FE9A3-BD76-4025-A8D7-5396857FE1C9}" presName="ThreeNodes_2_text" presStyleLbl="node1" presStyleIdx="2" presStyleCnt="3">
        <dgm:presLayoutVars>
          <dgm:bulletEnabled val="1"/>
        </dgm:presLayoutVars>
      </dgm:prSet>
      <dgm:spPr/>
      <dgm:t>
        <a:bodyPr/>
        <a:lstStyle/>
        <a:p>
          <a:endParaRPr lang="it-IT"/>
        </a:p>
      </dgm:t>
    </dgm:pt>
    <dgm:pt modelId="{A8A7B6C6-8696-4E50-9848-B9A958B46567}" type="pres">
      <dgm:prSet presAssocID="{300FE9A3-BD76-4025-A8D7-5396857FE1C9}" presName="ThreeNodes_3_text" presStyleLbl="node1" presStyleIdx="2" presStyleCnt="3">
        <dgm:presLayoutVars>
          <dgm:bulletEnabled val="1"/>
        </dgm:presLayoutVars>
      </dgm:prSet>
      <dgm:spPr/>
      <dgm:t>
        <a:bodyPr/>
        <a:lstStyle/>
        <a:p>
          <a:endParaRPr lang="it-IT"/>
        </a:p>
      </dgm:t>
    </dgm:pt>
  </dgm:ptLst>
  <dgm:cxnLst>
    <dgm:cxn modelId="{22D6BA86-AD17-4338-BB97-1862C4E12C86}" type="presOf" srcId="{D5E233A9-C1E5-4F8C-A336-EC071D1916A5}" destId="{C5ACEF8D-0970-4187-8C01-78BDE14EB095}" srcOrd="0" destOrd="0" presId="urn:microsoft.com/office/officeart/2005/8/layout/vProcess5"/>
    <dgm:cxn modelId="{6609B4F0-D5DB-450B-86FB-E7E182110D29}" type="presOf" srcId="{AC0416D9-1488-413C-8AC9-60D92C963E29}" destId="{82948607-8181-4FBB-954F-C84CB56A2343}" srcOrd="0" destOrd="0" presId="urn:microsoft.com/office/officeart/2005/8/layout/vProcess5"/>
    <dgm:cxn modelId="{2FFE4512-D360-4716-9E4B-DC138A927A51}" srcId="{300FE9A3-BD76-4025-A8D7-5396857FE1C9}" destId="{9025DC9A-2096-42FC-8D64-DC1D0DA44B39}" srcOrd="1" destOrd="0" parTransId="{D622B33C-F781-49E3-BC83-43B28CEFCDFB}" sibTransId="{D5E233A9-C1E5-4F8C-A336-EC071D1916A5}"/>
    <dgm:cxn modelId="{5F82C2F6-ED3A-479D-B86C-BBC08027FD33}" type="presOf" srcId="{300FE9A3-BD76-4025-A8D7-5396857FE1C9}" destId="{8F7038B0-0A48-454E-8104-854B6FAE8699}" srcOrd="0" destOrd="0" presId="urn:microsoft.com/office/officeart/2005/8/layout/vProcess5"/>
    <dgm:cxn modelId="{474C19EA-CE6A-42C7-80E5-82629E507579}" type="presOf" srcId="{722C167F-86F1-4436-95C7-3F642D143510}" destId="{257425FC-1878-45A5-9A7C-356EC1B3CC73}" srcOrd="0" destOrd="0" presId="urn:microsoft.com/office/officeart/2005/8/layout/vProcess5"/>
    <dgm:cxn modelId="{C15C0CDC-495F-4A24-B1AC-515B0E5BE8EA}" srcId="{300FE9A3-BD76-4025-A8D7-5396857FE1C9}" destId="{722C167F-86F1-4436-95C7-3F642D143510}" srcOrd="2" destOrd="0" parTransId="{CBC82071-588F-4B76-8D57-30B8FC3C9191}" sibTransId="{CCCAF3D0-4CAD-4222-A2A8-CD66AE74AFFB}"/>
    <dgm:cxn modelId="{52027DB7-C155-4CF0-9FB1-E1DC34AE1085}" type="presOf" srcId="{722C167F-86F1-4436-95C7-3F642D143510}" destId="{A8A7B6C6-8696-4E50-9848-B9A958B46567}" srcOrd="1" destOrd="0" presId="urn:microsoft.com/office/officeart/2005/8/layout/vProcess5"/>
    <dgm:cxn modelId="{09FE416A-43C0-4643-91CF-033B3D1359ED}" type="presOf" srcId="{AC0416D9-1488-413C-8AC9-60D92C963E29}" destId="{33AE5DB8-B817-4F23-94B2-E0E31508D1E6}" srcOrd="1" destOrd="0" presId="urn:microsoft.com/office/officeart/2005/8/layout/vProcess5"/>
    <dgm:cxn modelId="{8968C43A-BCDB-4E03-BFC8-F4487EDEE466}" type="presOf" srcId="{9025DC9A-2096-42FC-8D64-DC1D0DA44B39}" destId="{D2B49DF0-99BD-4C9B-9906-E9E924A1DD79}" srcOrd="0" destOrd="0" presId="urn:microsoft.com/office/officeart/2005/8/layout/vProcess5"/>
    <dgm:cxn modelId="{34978A42-E23D-4290-83F1-AC1410E017B1}" type="presOf" srcId="{9025DC9A-2096-42FC-8D64-DC1D0DA44B39}" destId="{E93C426A-B5EF-4D3B-B7D1-14C0EA120143}" srcOrd="1" destOrd="0" presId="urn:microsoft.com/office/officeart/2005/8/layout/vProcess5"/>
    <dgm:cxn modelId="{B006F88A-05CB-4D94-B4D6-20E60A20A5DE}" srcId="{300FE9A3-BD76-4025-A8D7-5396857FE1C9}" destId="{AC0416D9-1488-413C-8AC9-60D92C963E29}" srcOrd="0" destOrd="0" parTransId="{9A68C320-E4FA-424B-A976-30F474FFA71F}" sibTransId="{DDB74451-649A-406A-8B6F-05E6F39319EA}"/>
    <dgm:cxn modelId="{C1E0DCB3-D99C-4595-8C81-45142938C0DA}" type="presOf" srcId="{DDB74451-649A-406A-8B6F-05E6F39319EA}" destId="{C67B5254-0CFF-4DB0-AEAE-0A57AB02D0DC}" srcOrd="0" destOrd="0" presId="urn:microsoft.com/office/officeart/2005/8/layout/vProcess5"/>
    <dgm:cxn modelId="{915C192A-0AF5-45AF-B424-5D1F09909D37}" type="presParOf" srcId="{8F7038B0-0A48-454E-8104-854B6FAE8699}" destId="{0A38C02C-C51D-4E21-A0D6-A30EA22F42FC}" srcOrd="0" destOrd="0" presId="urn:microsoft.com/office/officeart/2005/8/layout/vProcess5"/>
    <dgm:cxn modelId="{F9F4BA7B-4BEC-4AD5-BD94-202C4172908E}" type="presParOf" srcId="{8F7038B0-0A48-454E-8104-854B6FAE8699}" destId="{82948607-8181-4FBB-954F-C84CB56A2343}" srcOrd="1" destOrd="0" presId="urn:microsoft.com/office/officeart/2005/8/layout/vProcess5"/>
    <dgm:cxn modelId="{93D42A79-F8B6-4E60-8EA9-6FD8762ED174}" type="presParOf" srcId="{8F7038B0-0A48-454E-8104-854B6FAE8699}" destId="{D2B49DF0-99BD-4C9B-9906-E9E924A1DD79}" srcOrd="2" destOrd="0" presId="urn:microsoft.com/office/officeart/2005/8/layout/vProcess5"/>
    <dgm:cxn modelId="{BDECAE95-60A1-41DE-B5B8-9830372BC22B}" type="presParOf" srcId="{8F7038B0-0A48-454E-8104-854B6FAE8699}" destId="{257425FC-1878-45A5-9A7C-356EC1B3CC73}" srcOrd="3" destOrd="0" presId="urn:microsoft.com/office/officeart/2005/8/layout/vProcess5"/>
    <dgm:cxn modelId="{F85ED662-B038-4E13-91B4-665745F281D6}" type="presParOf" srcId="{8F7038B0-0A48-454E-8104-854B6FAE8699}" destId="{C67B5254-0CFF-4DB0-AEAE-0A57AB02D0DC}" srcOrd="4" destOrd="0" presId="urn:microsoft.com/office/officeart/2005/8/layout/vProcess5"/>
    <dgm:cxn modelId="{599B36C9-547F-4845-B3EE-284EDECD8D34}" type="presParOf" srcId="{8F7038B0-0A48-454E-8104-854B6FAE8699}" destId="{C5ACEF8D-0970-4187-8C01-78BDE14EB095}" srcOrd="5" destOrd="0" presId="urn:microsoft.com/office/officeart/2005/8/layout/vProcess5"/>
    <dgm:cxn modelId="{E65F50BC-F063-47FF-A362-F3F91EF4B688}" type="presParOf" srcId="{8F7038B0-0A48-454E-8104-854B6FAE8699}" destId="{33AE5DB8-B817-4F23-94B2-E0E31508D1E6}" srcOrd="6" destOrd="0" presId="urn:microsoft.com/office/officeart/2005/8/layout/vProcess5"/>
    <dgm:cxn modelId="{48326101-2B5C-4CEE-BCA6-B631C95FA244}" type="presParOf" srcId="{8F7038B0-0A48-454E-8104-854B6FAE8699}" destId="{E93C426A-B5EF-4D3B-B7D1-14C0EA120143}" srcOrd="7" destOrd="0" presId="urn:microsoft.com/office/officeart/2005/8/layout/vProcess5"/>
    <dgm:cxn modelId="{56A5C390-009A-47FD-8CC8-F32789039DB6}" type="presParOf" srcId="{8F7038B0-0A48-454E-8104-854B6FAE8699}" destId="{A8A7B6C6-8696-4E50-9848-B9A958B4656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F4E4236-7502-42CB-911C-B5990749F79B}"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3FFF2C5C-810E-442A-BF8A-C43761BBFF67}">
      <dgm:prSet/>
      <dgm:spPr/>
      <dgm:t>
        <a:bodyPr/>
        <a:lstStyle/>
        <a:p>
          <a:r>
            <a:rPr lang="it-IT" b="0" i="0"/>
            <a:t>Cercare sentenza su natura delle RSU:</a:t>
          </a:r>
          <a:endParaRPr lang="en-US"/>
        </a:p>
      </dgm:t>
    </dgm:pt>
    <dgm:pt modelId="{F731A6D8-71FB-4234-995B-956CBDA9FFDC}" type="parTrans" cxnId="{5D568C37-8BF8-48E1-976D-88AE4DAAA704}">
      <dgm:prSet/>
      <dgm:spPr/>
      <dgm:t>
        <a:bodyPr/>
        <a:lstStyle/>
        <a:p>
          <a:endParaRPr lang="en-US"/>
        </a:p>
      </dgm:t>
    </dgm:pt>
    <dgm:pt modelId="{7DA5919F-2291-44AD-8284-05E61B6FB425}" type="sibTrans" cxnId="{5D568C37-8BF8-48E1-976D-88AE4DAAA704}">
      <dgm:prSet/>
      <dgm:spPr/>
      <dgm:t>
        <a:bodyPr/>
        <a:lstStyle/>
        <a:p>
          <a:endParaRPr lang="en-US"/>
        </a:p>
      </dgm:t>
    </dgm:pt>
    <dgm:pt modelId="{90D36FEC-476A-4B1B-A87C-6F00CFDA19EF}">
      <dgm:prSet/>
      <dgm:spPr/>
      <dgm:t>
        <a:bodyPr/>
        <a:lstStyle/>
        <a:p>
          <a:r>
            <a:rPr lang="it-IT" b="0" i="0"/>
            <a:t>È un organo collegiale?</a:t>
          </a:r>
          <a:endParaRPr lang="en-US"/>
        </a:p>
      </dgm:t>
    </dgm:pt>
    <dgm:pt modelId="{4E82B424-5224-455D-B434-063277CFD5C6}" type="parTrans" cxnId="{41AEEC35-A569-48B9-A72D-6A1554EE4200}">
      <dgm:prSet/>
      <dgm:spPr/>
      <dgm:t>
        <a:bodyPr/>
        <a:lstStyle/>
        <a:p>
          <a:endParaRPr lang="en-US"/>
        </a:p>
      </dgm:t>
    </dgm:pt>
    <dgm:pt modelId="{17453D90-7960-4A33-A793-E0E9D5F4ADCD}" type="sibTrans" cxnId="{41AEEC35-A569-48B9-A72D-6A1554EE4200}">
      <dgm:prSet/>
      <dgm:spPr/>
      <dgm:t>
        <a:bodyPr/>
        <a:lstStyle/>
        <a:p>
          <a:endParaRPr lang="en-US"/>
        </a:p>
      </dgm:t>
    </dgm:pt>
    <dgm:pt modelId="{822AAA57-0191-4B1A-AE55-F32FFC5F5320}">
      <dgm:prSet/>
      <dgm:spPr/>
      <dgm:t>
        <a:bodyPr/>
        <a:lstStyle/>
        <a:p>
          <a:r>
            <a:rPr lang="it-IT" b="0" i="0"/>
            <a:t>Come sono adottate le decisioni al suo interno?</a:t>
          </a:r>
          <a:endParaRPr lang="en-US"/>
        </a:p>
      </dgm:t>
    </dgm:pt>
    <dgm:pt modelId="{DB27E7C5-2E3D-4128-B603-C3578CA4DB0A}" type="parTrans" cxnId="{6CA011B8-8086-45DC-9416-4BE81B2B09A9}">
      <dgm:prSet/>
      <dgm:spPr/>
      <dgm:t>
        <a:bodyPr/>
        <a:lstStyle/>
        <a:p>
          <a:endParaRPr lang="en-US"/>
        </a:p>
      </dgm:t>
    </dgm:pt>
    <dgm:pt modelId="{34B9826E-F046-4BE2-981A-45F5C0390463}" type="sibTrans" cxnId="{6CA011B8-8086-45DC-9416-4BE81B2B09A9}">
      <dgm:prSet/>
      <dgm:spPr/>
      <dgm:t>
        <a:bodyPr/>
        <a:lstStyle/>
        <a:p>
          <a:endParaRPr lang="en-US"/>
        </a:p>
      </dgm:t>
    </dgm:pt>
    <dgm:pt modelId="{61A8BDCD-CB94-41A8-B9BF-00B57FBC535C}" type="pres">
      <dgm:prSet presAssocID="{DF4E4236-7502-42CB-911C-B5990749F79B}" presName="Name0" presStyleCnt="0">
        <dgm:presLayoutVars>
          <dgm:dir/>
          <dgm:animLvl val="lvl"/>
          <dgm:resizeHandles val="exact"/>
        </dgm:presLayoutVars>
      </dgm:prSet>
      <dgm:spPr/>
      <dgm:t>
        <a:bodyPr/>
        <a:lstStyle/>
        <a:p>
          <a:endParaRPr lang="it-IT"/>
        </a:p>
      </dgm:t>
    </dgm:pt>
    <dgm:pt modelId="{76E2F935-9B68-4274-9774-37CF8CBF9B43}" type="pres">
      <dgm:prSet presAssocID="{822AAA57-0191-4B1A-AE55-F32FFC5F5320}" presName="boxAndChildren" presStyleCnt="0"/>
      <dgm:spPr/>
    </dgm:pt>
    <dgm:pt modelId="{93FC58B1-72C8-4185-84BC-063276AE1DE6}" type="pres">
      <dgm:prSet presAssocID="{822AAA57-0191-4B1A-AE55-F32FFC5F5320}" presName="parentTextBox" presStyleLbl="node1" presStyleIdx="0" presStyleCnt="3"/>
      <dgm:spPr/>
      <dgm:t>
        <a:bodyPr/>
        <a:lstStyle/>
        <a:p>
          <a:endParaRPr lang="it-IT"/>
        </a:p>
      </dgm:t>
    </dgm:pt>
    <dgm:pt modelId="{BD65B747-C645-4091-8FEE-3B69C8860DF1}" type="pres">
      <dgm:prSet presAssocID="{17453D90-7960-4A33-A793-E0E9D5F4ADCD}" presName="sp" presStyleCnt="0"/>
      <dgm:spPr/>
    </dgm:pt>
    <dgm:pt modelId="{2B2A1C21-2142-4C00-A3E4-28F03F99D117}" type="pres">
      <dgm:prSet presAssocID="{90D36FEC-476A-4B1B-A87C-6F00CFDA19EF}" presName="arrowAndChildren" presStyleCnt="0"/>
      <dgm:spPr/>
    </dgm:pt>
    <dgm:pt modelId="{8E303978-1837-474D-A6EC-5E19E6DF152A}" type="pres">
      <dgm:prSet presAssocID="{90D36FEC-476A-4B1B-A87C-6F00CFDA19EF}" presName="parentTextArrow" presStyleLbl="node1" presStyleIdx="1" presStyleCnt="3"/>
      <dgm:spPr/>
      <dgm:t>
        <a:bodyPr/>
        <a:lstStyle/>
        <a:p>
          <a:endParaRPr lang="it-IT"/>
        </a:p>
      </dgm:t>
    </dgm:pt>
    <dgm:pt modelId="{F6170CAA-B340-44A1-ADFC-7195986F5C10}" type="pres">
      <dgm:prSet presAssocID="{7DA5919F-2291-44AD-8284-05E61B6FB425}" presName="sp" presStyleCnt="0"/>
      <dgm:spPr/>
    </dgm:pt>
    <dgm:pt modelId="{4809778B-08BF-4C22-B050-E2F7DDDCAA35}" type="pres">
      <dgm:prSet presAssocID="{3FFF2C5C-810E-442A-BF8A-C43761BBFF67}" presName="arrowAndChildren" presStyleCnt="0"/>
      <dgm:spPr/>
    </dgm:pt>
    <dgm:pt modelId="{D8E4F74E-294A-40C4-8CD1-5AF50F2F8CC7}" type="pres">
      <dgm:prSet presAssocID="{3FFF2C5C-810E-442A-BF8A-C43761BBFF67}" presName="parentTextArrow" presStyleLbl="node1" presStyleIdx="2" presStyleCnt="3"/>
      <dgm:spPr/>
      <dgm:t>
        <a:bodyPr/>
        <a:lstStyle/>
        <a:p>
          <a:endParaRPr lang="it-IT"/>
        </a:p>
      </dgm:t>
    </dgm:pt>
  </dgm:ptLst>
  <dgm:cxnLst>
    <dgm:cxn modelId="{5D568C37-8BF8-48E1-976D-88AE4DAAA704}" srcId="{DF4E4236-7502-42CB-911C-B5990749F79B}" destId="{3FFF2C5C-810E-442A-BF8A-C43761BBFF67}" srcOrd="0" destOrd="0" parTransId="{F731A6D8-71FB-4234-995B-956CBDA9FFDC}" sibTransId="{7DA5919F-2291-44AD-8284-05E61B6FB425}"/>
    <dgm:cxn modelId="{E7E08121-A755-46B6-8A35-082456B7C13C}" type="presOf" srcId="{DF4E4236-7502-42CB-911C-B5990749F79B}" destId="{61A8BDCD-CB94-41A8-B9BF-00B57FBC535C}" srcOrd="0" destOrd="0" presId="urn:microsoft.com/office/officeart/2005/8/layout/process4"/>
    <dgm:cxn modelId="{F775A307-165E-4E5E-A4F6-26490531E674}" type="presOf" srcId="{90D36FEC-476A-4B1B-A87C-6F00CFDA19EF}" destId="{8E303978-1837-474D-A6EC-5E19E6DF152A}" srcOrd="0" destOrd="0" presId="urn:microsoft.com/office/officeart/2005/8/layout/process4"/>
    <dgm:cxn modelId="{C3646212-3336-472E-A35E-41BFEE161045}" type="presOf" srcId="{822AAA57-0191-4B1A-AE55-F32FFC5F5320}" destId="{93FC58B1-72C8-4185-84BC-063276AE1DE6}" srcOrd="0" destOrd="0" presId="urn:microsoft.com/office/officeart/2005/8/layout/process4"/>
    <dgm:cxn modelId="{55AB0839-336C-4D0F-8FDC-738F26582A35}" type="presOf" srcId="{3FFF2C5C-810E-442A-BF8A-C43761BBFF67}" destId="{D8E4F74E-294A-40C4-8CD1-5AF50F2F8CC7}" srcOrd="0" destOrd="0" presId="urn:microsoft.com/office/officeart/2005/8/layout/process4"/>
    <dgm:cxn modelId="{6CA011B8-8086-45DC-9416-4BE81B2B09A9}" srcId="{DF4E4236-7502-42CB-911C-B5990749F79B}" destId="{822AAA57-0191-4B1A-AE55-F32FFC5F5320}" srcOrd="2" destOrd="0" parTransId="{DB27E7C5-2E3D-4128-B603-C3578CA4DB0A}" sibTransId="{34B9826E-F046-4BE2-981A-45F5C0390463}"/>
    <dgm:cxn modelId="{41AEEC35-A569-48B9-A72D-6A1554EE4200}" srcId="{DF4E4236-7502-42CB-911C-B5990749F79B}" destId="{90D36FEC-476A-4B1B-A87C-6F00CFDA19EF}" srcOrd="1" destOrd="0" parTransId="{4E82B424-5224-455D-B434-063277CFD5C6}" sibTransId="{17453D90-7960-4A33-A793-E0E9D5F4ADCD}"/>
    <dgm:cxn modelId="{E8D3D582-9C13-487D-8DEA-65D16D87FA27}" type="presParOf" srcId="{61A8BDCD-CB94-41A8-B9BF-00B57FBC535C}" destId="{76E2F935-9B68-4274-9774-37CF8CBF9B43}" srcOrd="0" destOrd="0" presId="urn:microsoft.com/office/officeart/2005/8/layout/process4"/>
    <dgm:cxn modelId="{0B5C5F79-2210-4F32-9EB6-EB272185422C}" type="presParOf" srcId="{76E2F935-9B68-4274-9774-37CF8CBF9B43}" destId="{93FC58B1-72C8-4185-84BC-063276AE1DE6}" srcOrd="0" destOrd="0" presId="urn:microsoft.com/office/officeart/2005/8/layout/process4"/>
    <dgm:cxn modelId="{D50E547E-EE94-42BE-8B97-A285C5184C1B}" type="presParOf" srcId="{61A8BDCD-CB94-41A8-B9BF-00B57FBC535C}" destId="{BD65B747-C645-4091-8FEE-3B69C8860DF1}" srcOrd="1" destOrd="0" presId="urn:microsoft.com/office/officeart/2005/8/layout/process4"/>
    <dgm:cxn modelId="{81D0BAF9-DA73-4708-8877-65B020186947}" type="presParOf" srcId="{61A8BDCD-CB94-41A8-B9BF-00B57FBC535C}" destId="{2B2A1C21-2142-4C00-A3E4-28F03F99D117}" srcOrd="2" destOrd="0" presId="urn:microsoft.com/office/officeart/2005/8/layout/process4"/>
    <dgm:cxn modelId="{FFFD22DE-90BA-4107-8779-B148CB60BE33}" type="presParOf" srcId="{2B2A1C21-2142-4C00-A3E4-28F03F99D117}" destId="{8E303978-1837-474D-A6EC-5E19E6DF152A}" srcOrd="0" destOrd="0" presId="urn:microsoft.com/office/officeart/2005/8/layout/process4"/>
    <dgm:cxn modelId="{13D61BB0-5FF9-4E1B-8B64-7A90A83FBE9A}" type="presParOf" srcId="{61A8BDCD-CB94-41A8-B9BF-00B57FBC535C}" destId="{F6170CAA-B340-44A1-ADFC-7195986F5C10}" srcOrd="3" destOrd="0" presId="urn:microsoft.com/office/officeart/2005/8/layout/process4"/>
    <dgm:cxn modelId="{1F5EA485-0FF9-4DAF-AF08-D407D99B182B}" type="presParOf" srcId="{61A8BDCD-CB94-41A8-B9BF-00B57FBC535C}" destId="{4809778B-08BF-4C22-B050-E2F7DDDCAA35}" srcOrd="4" destOrd="0" presId="urn:microsoft.com/office/officeart/2005/8/layout/process4"/>
    <dgm:cxn modelId="{68A01E80-2A5D-4E49-B60F-CE1765C5EE07}" type="presParOf" srcId="{4809778B-08BF-4C22-B050-E2F7DDDCAA35}" destId="{D8E4F74E-294A-40C4-8CD1-5AF50F2F8CC7}"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B10FEB-CEBD-4235-A370-86EA73C9D45B}" type="doc">
      <dgm:prSet loTypeId="urn:microsoft.com/office/officeart/2005/8/layout/default" loCatId="list" qsTypeId="urn:microsoft.com/office/officeart/2005/8/quickstyle/simple4" qsCatId="simple" csTypeId="urn:microsoft.com/office/officeart/2005/8/colors/colorful1" csCatId="colorful"/>
      <dgm:spPr/>
      <dgm:t>
        <a:bodyPr/>
        <a:lstStyle/>
        <a:p>
          <a:endParaRPr lang="en-US"/>
        </a:p>
      </dgm:t>
    </dgm:pt>
    <dgm:pt modelId="{B62F1850-99C1-4212-9A68-6D3C0452249A}">
      <dgm:prSet/>
      <dgm:spPr/>
      <dgm:t>
        <a:bodyPr/>
        <a:lstStyle/>
        <a:p>
          <a:r>
            <a:rPr lang="it-IT"/>
            <a:t>Protocollo tra governo e parti sociali del 23 luglio 1993</a:t>
          </a:r>
          <a:endParaRPr lang="en-US"/>
        </a:p>
      </dgm:t>
    </dgm:pt>
    <dgm:pt modelId="{EE6FFF81-1E63-416E-9AB7-DE129E69CC59}" type="parTrans" cxnId="{6BF4779E-0AB8-4AB1-BC04-E4A230D8EFC4}">
      <dgm:prSet/>
      <dgm:spPr/>
      <dgm:t>
        <a:bodyPr/>
        <a:lstStyle/>
        <a:p>
          <a:endParaRPr lang="en-US"/>
        </a:p>
      </dgm:t>
    </dgm:pt>
    <dgm:pt modelId="{89257809-6E26-4C8B-A625-7C4D14F1615D}" type="sibTrans" cxnId="{6BF4779E-0AB8-4AB1-BC04-E4A230D8EFC4}">
      <dgm:prSet/>
      <dgm:spPr/>
      <dgm:t>
        <a:bodyPr/>
        <a:lstStyle/>
        <a:p>
          <a:endParaRPr lang="en-US"/>
        </a:p>
      </dgm:t>
    </dgm:pt>
    <dgm:pt modelId="{CA568EE3-6C50-41A4-A262-0CD8B22B1DAC}">
      <dgm:prSet/>
      <dgm:spPr/>
      <dgm:t>
        <a:bodyPr/>
        <a:lstStyle/>
        <a:p>
          <a:r>
            <a:rPr lang="it-IT"/>
            <a:t>Accordo interconfederale del 20 dicembre 1993</a:t>
          </a:r>
          <a:endParaRPr lang="en-US"/>
        </a:p>
      </dgm:t>
    </dgm:pt>
    <dgm:pt modelId="{4F1C5AB2-AFB1-4BD7-94D3-4FF31E0313B2}" type="parTrans" cxnId="{E1FC15AE-5932-4D71-855A-BE364A366043}">
      <dgm:prSet/>
      <dgm:spPr/>
      <dgm:t>
        <a:bodyPr/>
        <a:lstStyle/>
        <a:p>
          <a:endParaRPr lang="en-US"/>
        </a:p>
      </dgm:t>
    </dgm:pt>
    <dgm:pt modelId="{E82C7B0D-6892-457F-ACD9-6EF3D5C9452F}" type="sibTrans" cxnId="{E1FC15AE-5932-4D71-855A-BE364A366043}">
      <dgm:prSet/>
      <dgm:spPr/>
      <dgm:t>
        <a:bodyPr/>
        <a:lstStyle/>
        <a:p>
          <a:endParaRPr lang="en-US"/>
        </a:p>
      </dgm:t>
    </dgm:pt>
    <dgm:pt modelId="{BB8D8A94-E486-4D3D-8DF3-BFC109EFC26A}" type="pres">
      <dgm:prSet presAssocID="{71B10FEB-CEBD-4235-A370-86EA73C9D45B}" presName="diagram" presStyleCnt="0">
        <dgm:presLayoutVars>
          <dgm:dir/>
          <dgm:resizeHandles val="exact"/>
        </dgm:presLayoutVars>
      </dgm:prSet>
      <dgm:spPr/>
      <dgm:t>
        <a:bodyPr/>
        <a:lstStyle/>
        <a:p>
          <a:endParaRPr lang="it-IT"/>
        </a:p>
      </dgm:t>
    </dgm:pt>
    <dgm:pt modelId="{96914633-934B-498B-B46A-27CD97D3217B}" type="pres">
      <dgm:prSet presAssocID="{B62F1850-99C1-4212-9A68-6D3C0452249A}" presName="node" presStyleLbl="node1" presStyleIdx="0" presStyleCnt="2">
        <dgm:presLayoutVars>
          <dgm:bulletEnabled val="1"/>
        </dgm:presLayoutVars>
      </dgm:prSet>
      <dgm:spPr/>
      <dgm:t>
        <a:bodyPr/>
        <a:lstStyle/>
        <a:p>
          <a:endParaRPr lang="it-IT"/>
        </a:p>
      </dgm:t>
    </dgm:pt>
    <dgm:pt modelId="{E259574E-C199-4B80-9161-0DA751DBBCCC}" type="pres">
      <dgm:prSet presAssocID="{89257809-6E26-4C8B-A625-7C4D14F1615D}" presName="sibTrans" presStyleCnt="0"/>
      <dgm:spPr/>
    </dgm:pt>
    <dgm:pt modelId="{9D0BCDE8-03AA-474B-BFE5-06ACAEFE9900}" type="pres">
      <dgm:prSet presAssocID="{CA568EE3-6C50-41A4-A262-0CD8B22B1DAC}" presName="node" presStyleLbl="node1" presStyleIdx="1" presStyleCnt="2">
        <dgm:presLayoutVars>
          <dgm:bulletEnabled val="1"/>
        </dgm:presLayoutVars>
      </dgm:prSet>
      <dgm:spPr/>
      <dgm:t>
        <a:bodyPr/>
        <a:lstStyle/>
        <a:p>
          <a:endParaRPr lang="it-IT"/>
        </a:p>
      </dgm:t>
    </dgm:pt>
  </dgm:ptLst>
  <dgm:cxnLst>
    <dgm:cxn modelId="{E1FC15AE-5932-4D71-855A-BE364A366043}" srcId="{71B10FEB-CEBD-4235-A370-86EA73C9D45B}" destId="{CA568EE3-6C50-41A4-A262-0CD8B22B1DAC}" srcOrd="1" destOrd="0" parTransId="{4F1C5AB2-AFB1-4BD7-94D3-4FF31E0313B2}" sibTransId="{E82C7B0D-6892-457F-ACD9-6EF3D5C9452F}"/>
    <dgm:cxn modelId="{F4B7CD2C-CA97-4008-885B-DAC15B08B747}" type="presOf" srcId="{71B10FEB-CEBD-4235-A370-86EA73C9D45B}" destId="{BB8D8A94-E486-4D3D-8DF3-BFC109EFC26A}" srcOrd="0" destOrd="0" presId="urn:microsoft.com/office/officeart/2005/8/layout/default"/>
    <dgm:cxn modelId="{6BF4779E-0AB8-4AB1-BC04-E4A230D8EFC4}" srcId="{71B10FEB-CEBD-4235-A370-86EA73C9D45B}" destId="{B62F1850-99C1-4212-9A68-6D3C0452249A}" srcOrd="0" destOrd="0" parTransId="{EE6FFF81-1E63-416E-9AB7-DE129E69CC59}" sibTransId="{89257809-6E26-4C8B-A625-7C4D14F1615D}"/>
    <dgm:cxn modelId="{04EC283F-4433-4CED-A557-C1CFF00B38AB}" type="presOf" srcId="{B62F1850-99C1-4212-9A68-6D3C0452249A}" destId="{96914633-934B-498B-B46A-27CD97D3217B}" srcOrd="0" destOrd="0" presId="urn:microsoft.com/office/officeart/2005/8/layout/default"/>
    <dgm:cxn modelId="{BF499E6C-15D9-44FE-8D29-3AB4305E7EE9}" type="presOf" srcId="{CA568EE3-6C50-41A4-A262-0CD8B22B1DAC}" destId="{9D0BCDE8-03AA-474B-BFE5-06ACAEFE9900}" srcOrd="0" destOrd="0" presId="urn:microsoft.com/office/officeart/2005/8/layout/default"/>
    <dgm:cxn modelId="{2E8C6001-245D-43EC-A108-6310E35C22F7}" type="presParOf" srcId="{BB8D8A94-E486-4D3D-8DF3-BFC109EFC26A}" destId="{96914633-934B-498B-B46A-27CD97D3217B}" srcOrd="0" destOrd="0" presId="urn:microsoft.com/office/officeart/2005/8/layout/default"/>
    <dgm:cxn modelId="{CF82E222-1D9F-486B-84CB-43E568777CAE}" type="presParOf" srcId="{BB8D8A94-E486-4D3D-8DF3-BFC109EFC26A}" destId="{E259574E-C199-4B80-9161-0DA751DBBCCC}" srcOrd="1" destOrd="0" presId="urn:microsoft.com/office/officeart/2005/8/layout/default"/>
    <dgm:cxn modelId="{EF9FA19A-4E7D-4AC3-BED4-800EE34DC953}" type="presParOf" srcId="{BB8D8A94-E486-4D3D-8DF3-BFC109EFC26A}" destId="{9D0BCDE8-03AA-474B-BFE5-06ACAEFE9900}" srcOrd="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FE8298-3023-4A23-85A1-E564E4054C1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8DADE76-1E94-4549-8953-5C75260B6E22}">
      <dgm:prSet/>
      <dgm:spPr/>
      <dgm:t>
        <a:bodyPr/>
        <a:lstStyle/>
        <a:p>
          <a:r>
            <a:rPr lang="it-IT" b="0" i="0"/>
            <a:t>2/3 delle RSU viene eletto a suffragio universale da parte dei lavoratori iscritti e non iscritti sulla base di liste presentate dalle associazioni sindacali</a:t>
          </a:r>
          <a:endParaRPr lang="en-US"/>
        </a:p>
      </dgm:t>
    </dgm:pt>
    <dgm:pt modelId="{D2652D02-8253-4B20-8BBD-67A2C4BDEF06}" type="parTrans" cxnId="{3360E14C-7BB4-4853-B332-8500C137A40D}">
      <dgm:prSet/>
      <dgm:spPr/>
      <dgm:t>
        <a:bodyPr/>
        <a:lstStyle/>
        <a:p>
          <a:endParaRPr lang="en-US"/>
        </a:p>
      </dgm:t>
    </dgm:pt>
    <dgm:pt modelId="{D9BCEDD3-BFA9-4FC0-87BB-6FE710A847EF}" type="sibTrans" cxnId="{3360E14C-7BB4-4853-B332-8500C137A40D}">
      <dgm:prSet/>
      <dgm:spPr/>
      <dgm:t>
        <a:bodyPr/>
        <a:lstStyle/>
        <a:p>
          <a:endParaRPr lang="en-US"/>
        </a:p>
      </dgm:t>
    </dgm:pt>
    <dgm:pt modelId="{DC157E96-C2D3-4CD7-8276-364868B2736D}">
      <dgm:prSet/>
      <dgm:spPr/>
      <dgm:t>
        <a:bodyPr/>
        <a:lstStyle/>
        <a:p>
          <a:r>
            <a:rPr lang="it-IT" b="0" i="0"/>
            <a:t>1/3 delle RSU assegnato a liste presentate da associazioni stipulanti il CCNL applicato nell’unità produttiva in proporzione ai voti ottenuti</a:t>
          </a:r>
          <a:endParaRPr lang="en-US"/>
        </a:p>
      </dgm:t>
    </dgm:pt>
    <dgm:pt modelId="{C7EE050C-7073-4797-8F88-7A45C4368738}" type="parTrans" cxnId="{8F6EAE81-E7CE-427C-BBC9-2FB7E99C0DC9}">
      <dgm:prSet/>
      <dgm:spPr/>
      <dgm:t>
        <a:bodyPr/>
        <a:lstStyle/>
        <a:p>
          <a:endParaRPr lang="en-US"/>
        </a:p>
      </dgm:t>
    </dgm:pt>
    <dgm:pt modelId="{D333C4A6-3633-4142-B269-BD3BDA72CF1F}" type="sibTrans" cxnId="{8F6EAE81-E7CE-427C-BBC9-2FB7E99C0DC9}">
      <dgm:prSet/>
      <dgm:spPr/>
      <dgm:t>
        <a:bodyPr/>
        <a:lstStyle/>
        <a:p>
          <a:endParaRPr lang="en-US"/>
        </a:p>
      </dgm:t>
    </dgm:pt>
    <dgm:pt modelId="{22221673-3D2F-4AA5-B7EB-BA14BE35150C}" type="pres">
      <dgm:prSet presAssocID="{FCFE8298-3023-4A23-85A1-E564E4054C1C}" presName="linear" presStyleCnt="0">
        <dgm:presLayoutVars>
          <dgm:animLvl val="lvl"/>
          <dgm:resizeHandles val="exact"/>
        </dgm:presLayoutVars>
      </dgm:prSet>
      <dgm:spPr/>
      <dgm:t>
        <a:bodyPr/>
        <a:lstStyle/>
        <a:p>
          <a:endParaRPr lang="it-IT"/>
        </a:p>
      </dgm:t>
    </dgm:pt>
    <dgm:pt modelId="{88136DC9-87A0-4094-9E1A-1D9998E7DFCE}" type="pres">
      <dgm:prSet presAssocID="{78DADE76-1E94-4549-8953-5C75260B6E22}" presName="parentText" presStyleLbl="node1" presStyleIdx="0" presStyleCnt="2">
        <dgm:presLayoutVars>
          <dgm:chMax val="0"/>
          <dgm:bulletEnabled val="1"/>
        </dgm:presLayoutVars>
      </dgm:prSet>
      <dgm:spPr/>
      <dgm:t>
        <a:bodyPr/>
        <a:lstStyle/>
        <a:p>
          <a:endParaRPr lang="it-IT"/>
        </a:p>
      </dgm:t>
    </dgm:pt>
    <dgm:pt modelId="{D4757CE6-FA74-4D46-889A-EB008D4019E9}" type="pres">
      <dgm:prSet presAssocID="{D9BCEDD3-BFA9-4FC0-87BB-6FE710A847EF}" presName="spacer" presStyleCnt="0"/>
      <dgm:spPr/>
    </dgm:pt>
    <dgm:pt modelId="{31A72A37-4C24-4DB0-B141-293F985F1222}" type="pres">
      <dgm:prSet presAssocID="{DC157E96-C2D3-4CD7-8276-364868B2736D}" presName="parentText" presStyleLbl="node1" presStyleIdx="1" presStyleCnt="2">
        <dgm:presLayoutVars>
          <dgm:chMax val="0"/>
          <dgm:bulletEnabled val="1"/>
        </dgm:presLayoutVars>
      </dgm:prSet>
      <dgm:spPr/>
      <dgm:t>
        <a:bodyPr/>
        <a:lstStyle/>
        <a:p>
          <a:endParaRPr lang="it-IT"/>
        </a:p>
      </dgm:t>
    </dgm:pt>
  </dgm:ptLst>
  <dgm:cxnLst>
    <dgm:cxn modelId="{3360E14C-7BB4-4853-B332-8500C137A40D}" srcId="{FCFE8298-3023-4A23-85A1-E564E4054C1C}" destId="{78DADE76-1E94-4549-8953-5C75260B6E22}" srcOrd="0" destOrd="0" parTransId="{D2652D02-8253-4B20-8BBD-67A2C4BDEF06}" sibTransId="{D9BCEDD3-BFA9-4FC0-87BB-6FE710A847EF}"/>
    <dgm:cxn modelId="{BD9744D4-E3F8-430B-9196-D8B0C5924B9C}" type="presOf" srcId="{DC157E96-C2D3-4CD7-8276-364868B2736D}" destId="{31A72A37-4C24-4DB0-B141-293F985F1222}" srcOrd="0" destOrd="0" presId="urn:microsoft.com/office/officeart/2005/8/layout/vList2"/>
    <dgm:cxn modelId="{1A45F82C-35D0-42DA-A587-A2815FD0C8AE}" type="presOf" srcId="{FCFE8298-3023-4A23-85A1-E564E4054C1C}" destId="{22221673-3D2F-4AA5-B7EB-BA14BE35150C}" srcOrd="0" destOrd="0" presId="urn:microsoft.com/office/officeart/2005/8/layout/vList2"/>
    <dgm:cxn modelId="{8F6EAE81-E7CE-427C-BBC9-2FB7E99C0DC9}" srcId="{FCFE8298-3023-4A23-85A1-E564E4054C1C}" destId="{DC157E96-C2D3-4CD7-8276-364868B2736D}" srcOrd="1" destOrd="0" parTransId="{C7EE050C-7073-4797-8F88-7A45C4368738}" sibTransId="{D333C4A6-3633-4142-B269-BD3BDA72CF1F}"/>
    <dgm:cxn modelId="{2D6796C6-7ABE-4A85-9923-F2A547CD822C}" type="presOf" srcId="{78DADE76-1E94-4549-8953-5C75260B6E22}" destId="{88136DC9-87A0-4094-9E1A-1D9998E7DFCE}" srcOrd="0" destOrd="0" presId="urn:microsoft.com/office/officeart/2005/8/layout/vList2"/>
    <dgm:cxn modelId="{D7244268-79FC-4E1A-BEF7-6EA3DA468167}" type="presParOf" srcId="{22221673-3D2F-4AA5-B7EB-BA14BE35150C}" destId="{88136DC9-87A0-4094-9E1A-1D9998E7DFCE}" srcOrd="0" destOrd="0" presId="urn:microsoft.com/office/officeart/2005/8/layout/vList2"/>
    <dgm:cxn modelId="{8BF7C9EC-7A6D-4D68-8261-9428B5C0DDFB}" type="presParOf" srcId="{22221673-3D2F-4AA5-B7EB-BA14BE35150C}" destId="{D4757CE6-FA74-4D46-889A-EB008D4019E9}" srcOrd="1" destOrd="0" presId="urn:microsoft.com/office/officeart/2005/8/layout/vList2"/>
    <dgm:cxn modelId="{F72C30A9-87E0-4847-9E13-2DC547236122}" type="presParOf" srcId="{22221673-3D2F-4AA5-B7EB-BA14BE35150C}" destId="{31A72A37-4C24-4DB0-B141-293F985F1222}" srcOrd="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17EB20-E90D-488E-9A23-668CB11E6DB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82DDF22-F677-4AF0-BBE4-B3D68E2DFA82}">
      <dgm:prSet/>
      <dgm:spPr/>
      <dgm:t>
        <a:bodyPr/>
        <a:lstStyle/>
        <a:p>
          <a:r>
            <a:rPr lang="it-IT"/>
            <a:t>Secondo la Corte in azienda godono di costituire RSA e dei diritti sindacali non solo il sindacato «firmatario» ma anche il sindacato «trattante»</a:t>
          </a:r>
          <a:endParaRPr lang="en-US"/>
        </a:p>
      </dgm:t>
    </dgm:pt>
    <dgm:pt modelId="{D73D722B-C1D4-4766-A52A-CB783765FF3D}" type="parTrans" cxnId="{4A3B4AA8-B1FC-4F11-9B73-EF5CA4AC7B86}">
      <dgm:prSet/>
      <dgm:spPr/>
      <dgm:t>
        <a:bodyPr/>
        <a:lstStyle/>
        <a:p>
          <a:endParaRPr lang="en-US"/>
        </a:p>
      </dgm:t>
    </dgm:pt>
    <dgm:pt modelId="{5720E24C-ECBC-447B-8494-1C9FFB667915}" type="sibTrans" cxnId="{4A3B4AA8-B1FC-4F11-9B73-EF5CA4AC7B86}">
      <dgm:prSet/>
      <dgm:spPr/>
      <dgm:t>
        <a:bodyPr/>
        <a:lstStyle/>
        <a:p>
          <a:endParaRPr lang="en-US"/>
        </a:p>
      </dgm:t>
    </dgm:pt>
    <dgm:pt modelId="{347FC9A2-CAA6-4A7C-AA07-C5AC595D15C6}">
      <dgm:prSet/>
      <dgm:spPr/>
      <dgm:t>
        <a:bodyPr/>
        <a:lstStyle/>
        <a:p>
          <a:r>
            <a:rPr lang="it-IT"/>
            <a:t>Si tratta di sentenza additiva perché supera il dato letterale dell’art. 19 SL</a:t>
          </a:r>
          <a:endParaRPr lang="en-US"/>
        </a:p>
      </dgm:t>
    </dgm:pt>
    <dgm:pt modelId="{BF6C4108-9FBC-45C0-BA82-689052F6DBE2}" type="parTrans" cxnId="{618FB8E6-3A6A-4794-8B73-A2B8CCFEE9E5}">
      <dgm:prSet/>
      <dgm:spPr/>
      <dgm:t>
        <a:bodyPr/>
        <a:lstStyle/>
        <a:p>
          <a:endParaRPr lang="en-US"/>
        </a:p>
      </dgm:t>
    </dgm:pt>
    <dgm:pt modelId="{F23C8F8D-3012-42D9-9F10-B73AEDFCC4C7}" type="sibTrans" cxnId="{618FB8E6-3A6A-4794-8B73-A2B8CCFEE9E5}">
      <dgm:prSet/>
      <dgm:spPr/>
      <dgm:t>
        <a:bodyPr/>
        <a:lstStyle/>
        <a:p>
          <a:endParaRPr lang="en-US"/>
        </a:p>
      </dgm:t>
    </dgm:pt>
    <dgm:pt modelId="{A0CD39E6-DCE1-4FC3-BF37-699B787A4C78}">
      <dgm:prSet/>
      <dgm:spPr/>
      <dgm:t>
        <a:bodyPr/>
        <a:lstStyle/>
        <a:p>
          <a:r>
            <a:rPr lang="it-IT"/>
            <a:t>Diversamente interpretando la norma statutaria sarebbe in contrasto con gli articoli 2, 3 e 39, primo comma, Cost.;</a:t>
          </a:r>
          <a:endParaRPr lang="en-US"/>
        </a:p>
      </dgm:t>
    </dgm:pt>
    <dgm:pt modelId="{0C9A6380-85FD-4B79-AB27-B76573EC520D}" type="parTrans" cxnId="{B6F9FBF0-BD84-4FFF-90AE-07E2D798F19A}">
      <dgm:prSet/>
      <dgm:spPr/>
      <dgm:t>
        <a:bodyPr/>
        <a:lstStyle/>
        <a:p>
          <a:endParaRPr lang="en-US"/>
        </a:p>
      </dgm:t>
    </dgm:pt>
    <dgm:pt modelId="{61A71554-C3C0-4348-AAE6-93EACBEA1014}" type="sibTrans" cxnId="{B6F9FBF0-BD84-4FFF-90AE-07E2D798F19A}">
      <dgm:prSet/>
      <dgm:spPr/>
      <dgm:t>
        <a:bodyPr/>
        <a:lstStyle/>
        <a:p>
          <a:endParaRPr lang="en-US"/>
        </a:p>
      </dgm:t>
    </dgm:pt>
    <dgm:pt modelId="{26D5419D-1539-4F3C-A673-846D32844C8F}">
      <dgm:prSet/>
      <dgm:spPr/>
      <dgm:t>
        <a:bodyPr/>
        <a:lstStyle/>
        <a:p>
          <a:r>
            <a:rPr lang="it-IT"/>
            <a:t>Secondo il ragionamento della Corte i valori del </a:t>
          </a:r>
          <a:r>
            <a:rPr lang="it-IT" u="sng"/>
            <a:t>pluralismo e della libertà di azione sindacale</a:t>
          </a:r>
          <a:r>
            <a:rPr lang="it-IT"/>
            <a:t> vanno reinterpretati alla luce di un dato esperenziale-storico: </a:t>
          </a:r>
          <a:r>
            <a:rPr lang="it-IT" u="sng"/>
            <a:t>la rottura dell’unità sindacale e l’esclusione di un soggetto sindacale incontestabilmente rappresentativo</a:t>
          </a:r>
          <a:endParaRPr lang="en-US"/>
        </a:p>
      </dgm:t>
    </dgm:pt>
    <dgm:pt modelId="{1BA6727A-5B43-439D-BDB6-A25DBCC43919}" type="parTrans" cxnId="{6F375D5D-D1AB-44B0-B9A1-9FA11B874876}">
      <dgm:prSet/>
      <dgm:spPr/>
      <dgm:t>
        <a:bodyPr/>
        <a:lstStyle/>
        <a:p>
          <a:endParaRPr lang="en-US"/>
        </a:p>
      </dgm:t>
    </dgm:pt>
    <dgm:pt modelId="{9CD2DC8D-B126-472B-A1B9-4108523BBE29}" type="sibTrans" cxnId="{6F375D5D-D1AB-44B0-B9A1-9FA11B874876}">
      <dgm:prSet/>
      <dgm:spPr/>
      <dgm:t>
        <a:bodyPr/>
        <a:lstStyle/>
        <a:p>
          <a:endParaRPr lang="en-US"/>
        </a:p>
      </dgm:t>
    </dgm:pt>
    <dgm:pt modelId="{6920DF70-52BA-48BD-9D1D-2EA50D3A61BD}">
      <dgm:prSet/>
      <dgm:spPr/>
      <dgm:t>
        <a:bodyPr/>
        <a:lstStyle/>
        <a:p>
          <a:r>
            <a:rPr lang="it-IT"/>
            <a:t>Auspicio che il legislatore si assuma le proprie responsabilità</a:t>
          </a:r>
          <a:endParaRPr lang="en-US"/>
        </a:p>
      </dgm:t>
    </dgm:pt>
    <dgm:pt modelId="{071302F5-0368-4A05-A203-8515399652CF}" type="parTrans" cxnId="{C5FF1F92-DAE8-4957-8265-05248E4A8A4C}">
      <dgm:prSet/>
      <dgm:spPr/>
      <dgm:t>
        <a:bodyPr/>
        <a:lstStyle/>
        <a:p>
          <a:endParaRPr lang="en-US"/>
        </a:p>
      </dgm:t>
    </dgm:pt>
    <dgm:pt modelId="{D2CC1462-7B8E-43DA-B03A-36E2724ADD44}" type="sibTrans" cxnId="{C5FF1F92-DAE8-4957-8265-05248E4A8A4C}">
      <dgm:prSet/>
      <dgm:spPr/>
      <dgm:t>
        <a:bodyPr/>
        <a:lstStyle/>
        <a:p>
          <a:endParaRPr lang="en-US"/>
        </a:p>
      </dgm:t>
    </dgm:pt>
    <dgm:pt modelId="{D12F323B-05CB-421B-8BC7-170BE0A4B445}" type="pres">
      <dgm:prSet presAssocID="{7D17EB20-E90D-488E-9A23-668CB11E6DB1}" presName="linear" presStyleCnt="0">
        <dgm:presLayoutVars>
          <dgm:animLvl val="lvl"/>
          <dgm:resizeHandles val="exact"/>
        </dgm:presLayoutVars>
      </dgm:prSet>
      <dgm:spPr/>
      <dgm:t>
        <a:bodyPr/>
        <a:lstStyle/>
        <a:p>
          <a:endParaRPr lang="it-IT"/>
        </a:p>
      </dgm:t>
    </dgm:pt>
    <dgm:pt modelId="{12D7ECC1-B2F7-48CD-B7F0-0F1631CB61DA}" type="pres">
      <dgm:prSet presAssocID="{E82DDF22-F677-4AF0-BBE4-B3D68E2DFA82}" presName="parentText" presStyleLbl="node1" presStyleIdx="0" presStyleCnt="5">
        <dgm:presLayoutVars>
          <dgm:chMax val="0"/>
          <dgm:bulletEnabled val="1"/>
        </dgm:presLayoutVars>
      </dgm:prSet>
      <dgm:spPr/>
      <dgm:t>
        <a:bodyPr/>
        <a:lstStyle/>
        <a:p>
          <a:endParaRPr lang="it-IT"/>
        </a:p>
      </dgm:t>
    </dgm:pt>
    <dgm:pt modelId="{8F32AF9D-96E0-4A5E-B797-282A18E20C04}" type="pres">
      <dgm:prSet presAssocID="{5720E24C-ECBC-447B-8494-1C9FFB667915}" presName="spacer" presStyleCnt="0"/>
      <dgm:spPr/>
    </dgm:pt>
    <dgm:pt modelId="{7A1E4432-FDF4-43EA-991F-2201F8431DBB}" type="pres">
      <dgm:prSet presAssocID="{347FC9A2-CAA6-4A7C-AA07-C5AC595D15C6}" presName="parentText" presStyleLbl="node1" presStyleIdx="1" presStyleCnt="5">
        <dgm:presLayoutVars>
          <dgm:chMax val="0"/>
          <dgm:bulletEnabled val="1"/>
        </dgm:presLayoutVars>
      </dgm:prSet>
      <dgm:spPr/>
      <dgm:t>
        <a:bodyPr/>
        <a:lstStyle/>
        <a:p>
          <a:endParaRPr lang="it-IT"/>
        </a:p>
      </dgm:t>
    </dgm:pt>
    <dgm:pt modelId="{60D75D17-C0A3-491E-ADAA-EB2AB9087A93}" type="pres">
      <dgm:prSet presAssocID="{F23C8F8D-3012-42D9-9F10-B73AEDFCC4C7}" presName="spacer" presStyleCnt="0"/>
      <dgm:spPr/>
    </dgm:pt>
    <dgm:pt modelId="{28E2267C-7A1B-497C-85F2-50545430ACA4}" type="pres">
      <dgm:prSet presAssocID="{A0CD39E6-DCE1-4FC3-BF37-699B787A4C78}" presName="parentText" presStyleLbl="node1" presStyleIdx="2" presStyleCnt="5">
        <dgm:presLayoutVars>
          <dgm:chMax val="0"/>
          <dgm:bulletEnabled val="1"/>
        </dgm:presLayoutVars>
      </dgm:prSet>
      <dgm:spPr/>
      <dgm:t>
        <a:bodyPr/>
        <a:lstStyle/>
        <a:p>
          <a:endParaRPr lang="it-IT"/>
        </a:p>
      </dgm:t>
    </dgm:pt>
    <dgm:pt modelId="{D7B64DC1-CC50-4CC3-9ECA-00475E68D033}" type="pres">
      <dgm:prSet presAssocID="{61A71554-C3C0-4348-AAE6-93EACBEA1014}" presName="spacer" presStyleCnt="0"/>
      <dgm:spPr/>
    </dgm:pt>
    <dgm:pt modelId="{75EB0A40-ECBB-4FA4-8D99-F313D1D7B37E}" type="pres">
      <dgm:prSet presAssocID="{26D5419D-1539-4F3C-A673-846D32844C8F}" presName="parentText" presStyleLbl="node1" presStyleIdx="3" presStyleCnt="5">
        <dgm:presLayoutVars>
          <dgm:chMax val="0"/>
          <dgm:bulletEnabled val="1"/>
        </dgm:presLayoutVars>
      </dgm:prSet>
      <dgm:spPr/>
      <dgm:t>
        <a:bodyPr/>
        <a:lstStyle/>
        <a:p>
          <a:endParaRPr lang="it-IT"/>
        </a:p>
      </dgm:t>
    </dgm:pt>
    <dgm:pt modelId="{DD19797D-AECA-4E1D-A219-221A724004B6}" type="pres">
      <dgm:prSet presAssocID="{9CD2DC8D-B126-472B-A1B9-4108523BBE29}" presName="spacer" presStyleCnt="0"/>
      <dgm:spPr/>
    </dgm:pt>
    <dgm:pt modelId="{A25692AB-FFBA-4A15-8438-DCC4DCAF0F1F}" type="pres">
      <dgm:prSet presAssocID="{6920DF70-52BA-48BD-9D1D-2EA50D3A61BD}" presName="parentText" presStyleLbl="node1" presStyleIdx="4" presStyleCnt="5">
        <dgm:presLayoutVars>
          <dgm:chMax val="0"/>
          <dgm:bulletEnabled val="1"/>
        </dgm:presLayoutVars>
      </dgm:prSet>
      <dgm:spPr/>
      <dgm:t>
        <a:bodyPr/>
        <a:lstStyle/>
        <a:p>
          <a:endParaRPr lang="it-IT"/>
        </a:p>
      </dgm:t>
    </dgm:pt>
  </dgm:ptLst>
  <dgm:cxnLst>
    <dgm:cxn modelId="{6F375D5D-D1AB-44B0-B9A1-9FA11B874876}" srcId="{7D17EB20-E90D-488E-9A23-668CB11E6DB1}" destId="{26D5419D-1539-4F3C-A673-846D32844C8F}" srcOrd="3" destOrd="0" parTransId="{1BA6727A-5B43-439D-BDB6-A25DBCC43919}" sibTransId="{9CD2DC8D-B126-472B-A1B9-4108523BBE29}"/>
    <dgm:cxn modelId="{2120C0E6-A58F-4B80-AC2A-8238810EDE05}" type="presOf" srcId="{6920DF70-52BA-48BD-9D1D-2EA50D3A61BD}" destId="{A25692AB-FFBA-4A15-8438-DCC4DCAF0F1F}" srcOrd="0" destOrd="0" presId="urn:microsoft.com/office/officeart/2005/8/layout/vList2"/>
    <dgm:cxn modelId="{B6F9FBF0-BD84-4FFF-90AE-07E2D798F19A}" srcId="{7D17EB20-E90D-488E-9A23-668CB11E6DB1}" destId="{A0CD39E6-DCE1-4FC3-BF37-699B787A4C78}" srcOrd="2" destOrd="0" parTransId="{0C9A6380-85FD-4B79-AB27-B76573EC520D}" sibTransId="{61A71554-C3C0-4348-AAE6-93EACBEA1014}"/>
    <dgm:cxn modelId="{C5FF1F92-DAE8-4957-8265-05248E4A8A4C}" srcId="{7D17EB20-E90D-488E-9A23-668CB11E6DB1}" destId="{6920DF70-52BA-48BD-9D1D-2EA50D3A61BD}" srcOrd="4" destOrd="0" parTransId="{071302F5-0368-4A05-A203-8515399652CF}" sibTransId="{D2CC1462-7B8E-43DA-B03A-36E2724ADD44}"/>
    <dgm:cxn modelId="{618FB8E6-3A6A-4794-8B73-A2B8CCFEE9E5}" srcId="{7D17EB20-E90D-488E-9A23-668CB11E6DB1}" destId="{347FC9A2-CAA6-4A7C-AA07-C5AC595D15C6}" srcOrd="1" destOrd="0" parTransId="{BF6C4108-9FBC-45C0-BA82-689052F6DBE2}" sibTransId="{F23C8F8D-3012-42D9-9F10-B73AEDFCC4C7}"/>
    <dgm:cxn modelId="{34422F8D-B5E3-4264-A884-EBCC220D9C00}" type="presOf" srcId="{E82DDF22-F677-4AF0-BBE4-B3D68E2DFA82}" destId="{12D7ECC1-B2F7-48CD-B7F0-0F1631CB61DA}" srcOrd="0" destOrd="0" presId="urn:microsoft.com/office/officeart/2005/8/layout/vList2"/>
    <dgm:cxn modelId="{09D446A4-EE14-4CF7-A4D5-FE6921E18D45}" type="presOf" srcId="{A0CD39E6-DCE1-4FC3-BF37-699B787A4C78}" destId="{28E2267C-7A1B-497C-85F2-50545430ACA4}" srcOrd="0" destOrd="0" presId="urn:microsoft.com/office/officeart/2005/8/layout/vList2"/>
    <dgm:cxn modelId="{1716A372-B024-4C42-9CD1-98B52E471E35}" type="presOf" srcId="{347FC9A2-CAA6-4A7C-AA07-C5AC595D15C6}" destId="{7A1E4432-FDF4-43EA-991F-2201F8431DBB}" srcOrd="0" destOrd="0" presId="urn:microsoft.com/office/officeart/2005/8/layout/vList2"/>
    <dgm:cxn modelId="{5E174E87-045C-49DD-9CE6-CFC3FDC156F5}" type="presOf" srcId="{26D5419D-1539-4F3C-A673-846D32844C8F}" destId="{75EB0A40-ECBB-4FA4-8D99-F313D1D7B37E}" srcOrd="0" destOrd="0" presId="urn:microsoft.com/office/officeart/2005/8/layout/vList2"/>
    <dgm:cxn modelId="{691B0B5B-3A57-4D2C-B946-EC225B896B74}" type="presOf" srcId="{7D17EB20-E90D-488E-9A23-668CB11E6DB1}" destId="{D12F323B-05CB-421B-8BC7-170BE0A4B445}" srcOrd="0" destOrd="0" presId="urn:microsoft.com/office/officeart/2005/8/layout/vList2"/>
    <dgm:cxn modelId="{4A3B4AA8-B1FC-4F11-9B73-EF5CA4AC7B86}" srcId="{7D17EB20-E90D-488E-9A23-668CB11E6DB1}" destId="{E82DDF22-F677-4AF0-BBE4-B3D68E2DFA82}" srcOrd="0" destOrd="0" parTransId="{D73D722B-C1D4-4766-A52A-CB783765FF3D}" sibTransId="{5720E24C-ECBC-447B-8494-1C9FFB667915}"/>
    <dgm:cxn modelId="{92649328-2945-44FE-81E2-D7C7BFEA5612}" type="presParOf" srcId="{D12F323B-05CB-421B-8BC7-170BE0A4B445}" destId="{12D7ECC1-B2F7-48CD-B7F0-0F1631CB61DA}" srcOrd="0" destOrd="0" presId="urn:microsoft.com/office/officeart/2005/8/layout/vList2"/>
    <dgm:cxn modelId="{AE543264-FC59-4368-8535-96B96D2C52FB}" type="presParOf" srcId="{D12F323B-05CB-421B-8BC7-170BE0A4B445}" destId="{8F32AF9D-96E0-4A5E-B797-282A18E20C04}" srcOrd="1" destOrd="0" presId="urn:microsoft.com/office/officeart/2005/8/layout/vList2"/>
    <dgm:cxn modelId="{5D85A2D0-D2EF-4B87-9C11-D19F262B7886}" type="presParOf" srcId="{D12F323B-05CB-421B-8BC7-170BE0A4B445}" destId="{7A1E4432-FDF4-43EA-991F-2201F8431DBB}" srcOrd="2" destOrd="0" presId="urn:microsoft.com/office/officeart/2005/8/layout/vList2"/>
    <dgm:cxn modelId="{D4438AAA-64BF-4BE2-8660-CECA01DA6DAA}" type="presParOf" srcId="{D12F323B-05CB-421B-8BC7-170BE0A4B445}" destId="{60D75D17-C0A3-491E-ADAA-EB2AB9087A93}" srcOrd="3" destOrd="0" presId="urn:microsoft.com/office/officeart/2005/8/layout/vList2"/>
    <dgm:cxn modelId="{820AA12D-339C-4B93-B645-34E5A6285576}" type="presParOf" srcId="{D12F323B-05CB-421B-8BC7-170BE0A4B445}" destId="{28E2267C-7A1B-497C-85F2-50545430ACA4}" srcOrd="4" destOrd="0" presId="urn:microsoft.com/office/officeart/2005/8/layout/vList2"/>
    <dgm:cxn modelId="{364F4BC8-8A0A-46E4-B9D6-03FA5B23F5D6}" type="presParOf" srcId="{D12F323B-05CB-421B-8BC7-170BE0A4B445}" destId="{D7B64DC1-CC50-4CC3-9ECA-00475E68D033}" srcOrd="5" destOrd="0" presId="urn:microsoft.com/office/officeart/2005/8/layout/vList2"/>
    <dgm:cxn modelId="{2082AB14-EF65-4500-9D8F-A3A224367D2D}" type="presParOf" srcId="{D12F323B-05CB-421B-8BC7-170BE0A4B445}" destId="{75EB0A40-ECBB-4FA4-8D99-F313D1D7B37E}" srcOrd="6" destOrd="0" presId="urn:microsoft.com/office/officeart/2005/8/layout/vList2"/>
    <dgm:cxn modelId="{36A63C16-AC61-48F6-A20A-CD9CD2DAF615}" type="presParOf" srcId="{D12F323B-05CB-421B-8BC7-170BE0A4B445}" destId="{DD19797D-AECA-4E1D-A219-221A724004B6}" srcOrd="7" destOrd="0" presId="urn:microsoft.com/office/officeart/2005/8/layout/vList2"/>
    <dgm:cxn modelId="{1E5178CF-4830-4B52-9F33-1002B1259FBC}" type="presParOf" srcId="{D12F323B-05CB-421B-8BC7-170BE0A4B445}" destId="{A25692AB-FFBA-4A15-8438-DCC4DCAF0F1F}"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75E1515-A8DE-440B-8A50-B53176200975}" type="doc">
      <dgm:prSet loTypeId="urn:microsoft.com/office/officeart/2005/8/layout/vProcess5" loCatId="process" qsTypeId="urn:microsoft.com/office/officeart/2005/8/quickstyle/simple4" qsCatId="simple" csTypeId="urn:microsoft.com/office/officeart/2005/8/colors/colorful1" csCatId="colorful"/>
      <dgm:spPr/>
      <dgm:t>
        <a:bodyPr/>
        <a:lstStyle/>
        <a:p>
          <a:endParaRPr lang="en-US"/>
        </a:p>
      </dgm:t>
    </dgm:pt>
    <dgm:pt modelId="{210B7128-0EFD-430B-B0F5-9937E911CB73}">
      <dgm:prSet/>
      <dgm:spPr/>
      <dgm:t>
        <a:bodyPr/>
        <a:lstStyle/>
        <a:p>
          <a:r>
            <a:rPr lang="it-IT" b="0" i="0"/>
            <a:t>Stipulano il contratto collettivo aziendale di lavoro</a:t>
          </a:r>
          <a:endParaRPr lang="en-US"/>
        </a:p>
      </dgm:t>
    </dgm:pt>
    <dgm:pt modelId="{C6180BA4-A873-4A88-A18D-6DC8D26720C0}" type="parTrans" cxnId="{8405F3DB-D87A-40A7-9D00-598A8981B3F3}">
      <dgm:prSet/>
      <dgm:spPr/>
      <dgm:t>
        <a:bodyPr/>
        <a:lstStyle/>
        <a:p>
          <a:endParaRPr lang="en-US"/>
        </a:p>
      </dgm:t>
    </dgm:pt>
    <dgm:pt modelId="{5CD937D0-6C24-4432-BE47-AF76123615ED}" type="sibTrans" cxnId="{8405F3DB-D87A-40A7-9D00-598A8981B3F3}">
      <dgm:prSet/>
      <dgm:spPr/>
      <dgm:t>
        <a:bodyPr/>
        <a:lstStyle/>
        <a:p>
          <a:endParaRPr lang="en-US"/>
        </a:p>
      </dgm:t>
    </dgm:pt>
    <dgm:pt modelId="{A690EBC1-1F88-4E9D-8110-6BE532930575}">
      <dgm:prSet/>
      <dgm:spPr/>
      <dgm:t>
        <a:bodyPr/>
        <a:lstStyle/>
        <a:p>
          <a:r>
            <a:rPr lang="it-IT" b="0" i="0"/>
            <a:t>Subentrano in tutte le funzioni delle RSA (diritti sindacali del Titolo III S.L., diritti di informazione e consultazione)</a:t>
          </a:r>
          <a:endParaRPr lang="en-US"/>
        </a:p>
      </dgm:t>
    </dgm:pt>
    <dgm:pt modelId="{7AE1A13D-27DF-4BA8-BA9D-2DF3E59AEF33}" type="parTrans" cxnId="{E3FED721-5C50-4604-9CDD-801024C502C2}">
      <dgm:prSet/>
      <dgm:spPr/>
      <dgm:t>
        <a:bodyPr/>
        <a:lstStyle/>
        <a:p>
          <a:endParaRPr lang="en-US"/>
        </a:p>
      </dgm:t>
    </dgm:pt>
    <dgm:pt modelId="{FDA90C68-B9F3-4EC9-87D3-0A94B23DF5CC}" type="sibTrans" cxnId="{E3FED721-5C50-4604-9CDD-801024C502C2}">
      <dgm:prSet/>
      <dgm:spPr/>
      <dgm:t>
        <a:bodyPr/>
        <a:lstStyle/>
        <a:p>
          <a:endParaRPr lang="en-US"/>
        </a:p>
      </dgm:t>
    </dgm:pt>
    <dgm:pt modelId="{BDA67E8C-E59A-42B4-8346-33C2ACCB2F79}">
      <dgm:prSet/>
      <dgm:spPr/>
      <dgm:t>
        <a:bodyPr/>
        <a:lstStyle/>
        <a:p>
          <a:r>
            <a:rPr lang="it-IT" b="0" i="0"/>
            <a:t>Una quota dei diritti sindacali viene preservata alle OO.SS. stipulanti il CCNL applicato nell’unità produttiva (tre delle 10 ore di assemblea retribuita all’anno; permessi sindacali, diritto di affissione ecc…)</a:t>
          </a:r>
          <a:endParaRPr lang="en-US"/>
        </a:p>
      </dgm:t>
    </dgm:pt>
    <dgm:pt modelId="{E9C7554F-B1C3-47CF-8F04-9E5D8317A390}" type="parTrans" cxnId="{11427C40-4BBD-488A-B6F6-97ACADEE8D17}">
      <dgm:prSet/>
      <dgm:spPr/>
      <dgm:t>
        <a:bodyPr/>
        <a:lstStyle/>
        <a:p>
          <a:endParaRPr lang="en-US"/>
        </a:p>
      </dgm:t>
    </dgm:pt>
    <dgm:pt modelId="{41FA4067-8D33-4460-8F69-20D3859C17B1}" type="sibTrans" cxnId="{11427C40-4BBD-488A-B6F6-97ACADEE8D17}">
      <dgm:prSet/>
      <dgm:spPr/>
      <dgm:t>
        <a:bodyPr/>
        <a:lstStyle/>
        <a:p>
          <a:endParaRPr lang="en-US"/>
        </a:p>
      </dgm:t>
    </dgm:pt>
    <dgm:pt modelId="{30E72324-8AE8-40DB-817D-6BE0CC64F22A}" type="pres">
      <dgm:prSet presAssocID="{F75E1515-A8DE-440B-8A50-B53176200975}" presName="outerComposite" presStyleCnt="0">
        <dgm:presLayoutVars>
          <dgm:chMax val="5"/>
          <dgm:dir/>
          <dgm:resizeHandles val="exact"/>
        </dgm:presLayoutVars>
      </dgm:prSet>
      <dgm:spPr/>
      <dgm:t>
        <a:bodyPr/>
        <a:lstStyle/>
        <a:p>
          <a:endParaRPr lang="it-IT"/>
        </a:p>
      </dgm:t>
    </dgm:pt>
    <dgm:pt modelId="{8FDA6629-A18B-478A-82CA-AA2F16680815}" type="pres">
      <dgm:prSet presAssocID="{F75E1515-A8DE-440B-8A50-B53176200975}" presName="dummyMaxCanvas" presStyleCnt="0">
        <dgm:presLayoutVars/>
      </dgm:prSet>
      <dgm:spPr/>
    </dgm:pt>
    <dgm:pt modelId="{30296B53-391B-40FB-B8C5-6179B5E7412D}" type="pres">
      <dgm:prSet presAssocID="{F75E1515-A8DE-440B-8A50-B53176200975}" presName="ThreeNodes_1" presStyleLbl="node1" presStyleIdx="0" presStyleCnt="3">
        <dgm:presLayoutVars>
          <dgm:bulletEnabled val="1"/>
        </dgm:presLayoutVars>
      </dgm:prSet>
      <dgm:spPr/>
      <dgm:t>
        <a:bodyPr/>
        <a:lstStyle/>
        <a:p>
          <a:endParaRPr lang="it-IT"/>
        </a:p>
      </dgm:t>
    </dgm:pt>
    <dgm:pt modelId="{BC7B640C-B609-459C-AA7C-C5F730B6C863}" type="pres">
      <dgm:prSet presAssocID="{F75E1515-A8DE-440B-8A50-B53176200975}" presName="ThreeNodes_2" presStyleLbl="node1" presStyleIdx="1" presStyleCnt="3">
        <dgm:presLayoutVars>
          <dgm:bulletEnabled val="1"/>
        </dgm:presLayoutVars>
      </dgm:prSet>
      <dgm:spPr/>
      <dgm:t>
        <a:bodyPr/>
        <a:lstStyle/>
        <a:p>
          <a:endParaRPr lang="it-IT"/>
        </a:p>
      </dgm:t>
    </dgm:pt>
    <dgm:pt modelId="{510C1BDE-9020-408E-8F60-FA9A1B63CD60}" type="pres">
      <dgm:prSet presAssocID="{F75E1515-A8DE-440B-8A50-B53176200975}" presName="ThreeNodes_3" presStyleLbl="node1" presStyleIdx="2" presStyleCnt="3">
        <dgm:presLayoutVars>
          <dgm:bulletEnabled val="1"/>
        </dgm:presLayoutVars>
      </dgm:prSet>
      <dgm:spPr/>
      <dgm:t>
        <a:bodyPr/>
        <a:lstStyle/>
        <a:p>
          <a:endParaRPr lang="it-IT"/>
        </a:p>
      </dgm:t>
    </dgm:pt>
    <dgm:pt modelId="{2A421827-3A64-4A92-9C29-167ACC0F658F}" type="pres">
      <dgm:prSet presAssocID="{F75E1515-A8DE-440B-8A50-B53176200975}" presName="ThreeConn_1-2" presStyleLbl="fgAccFollowNode1" presStyleIdx="0" presStyleCnt="2">
        <dgm:presLayoutVars>
          <dgm:bulletEnabled val="1"/>
        </dgm:presLayoutVars>
      </dgm:prSet>
      <dgm:spPr/>
      <dgm:t>
        <a:bodyPr/>
        <a:lstStyle/>
        <a:p>
          <a:endParaRPr lang="it-IT"/>
        </a:p>
      </dgm:t>
    </dgm:pt>
    <dgm:pt modelId="{97771355-D43C-43A6-B6C7-6F67D4824A69}" type="pres">
      <dgm:prSet presAssocID="{F75E1515-A8DE-440B-8A50-B53176200975}" presName="ThreeConn_2-3" presStyleLbl="fgAccFollowNode1" presStyleIdx="1" presStyleCnt="2">
        <dgm:presLayoutVars>
          <dgm:bulletEnabled val="1"/>
        </dgm:presLayoutVars>
      </dgm:prSet>
      <dgm:spPr/>
      <dgm:t>
        <a:bodyPr/>
        <a:lstStyle/>
        <a:p>
          <a:endParaRPr lang="it-IT"/>
        </a:p>
      </dgm:t>
    </dgm:pt>
    <dgm:pt modelId="{69B09A4C-00BC-4078-8D60-C4E94B727135}" type="pres">
      <dgm:prSet presAssocID="{F75E1515-A8DE-440B-8A50-B53176200975}" presName="ThreeNodes_1_text" presStyleLbl="node1" presStyleIdx="2" presStyleCnt="3">
        <dgm:presLayoutVars>
          <dgm:bulletEnabled val="1"/>
        </dgm:presLayoutVars>
      </dgm:prSet>
      <dgm:spPr/>
      <dgm:t>
        <a:bodyPr/>
        <a:lstStyle/>
        <a:p>
          <a:endParaRPr lang="it-IT"/>
        </a:p>
      </dgm:t>
    </dgm:pt>
    <dgm:pt modelId="{2CE73828-357A-48A1-B631-D1BDC4A53359}" type="pres">
      <dgm:prSet presAssocID="{F75E1515-A8DE-440B-8A50-B53176200975}" presName="ThreeNodes_2_text" presStyleLbl="node1" presStyleIdx="2" presStyleCnt="3">
        <dgm:presLayoutVars>
          <dgm:bulletEnabled val="1"/>
        </dgm:presLayoutVars>
      </dgm:prSet>
      <dgm:spPr/>
      <dgm:t>
        <a:bodyPr/>
        <a:lstStyle/>
        <a:p>
          <a:endParaRPr lang="it-IT"/>
        </a:p>
      </dgm:t>
    </dgm:pt>
    <dgm:pt modelId="{16D1048F-D3D2-4457-AF23-89C2F85E8D05}" type="pres">
      <dgm:prSet presAssocID="{F75E1515-A8DE-440B-8A50-B53176200975}" presName="ThreeNodes_3_text" presStyleLbl="node1" presStyleIdx="2" presStyleCnt="3">
        <dgm:presLayoutVars>
          <dgm:bulletEnabled val="1"/>
        </dgm:presLayoutVars>
      </dgm:prSet>
      <dgm:spPr/>
      <dgm:t>
        <a:bodyPr/>
        <a:lstStyle/>
        <a:p>
          <a:endParaRPr lang="it-IT"/>
        </a:p>
      </dgm:t>
    </dgm:pt>
  </dgm:ptLst>
  <dgm:cxnLst>
    <dgm:cxn modelId="{E3FED721-5C50-4604-9CDD-801024C502C2}" srcId="{F75E1515-A8DE-440B-8A50-B53176200975}" destId="{A690EBC1-1F88-4E9D-8110-6BE532930575}" srcOrd="1" destOrd="0" parTransId="{7AE1A13D-27DF-4BA8-BA9D-2DF3E59AEF33}" sibTransId="{FDA90C68-B9F3-4EC9-87D3-0A94B23DF5CC}"/>
    <dgm:cxn modelId="{E65D4775-2018-479B-872C-CA8674B6BBF5}" type="presOf" srcId="{FDA90C68-B9F3-4EC9-87D3-0A94B23DF5CC}" destId="{97771355-D43C-43A6-B6C7-6F67D4824A69}" srcOrd="0" destOrd="0" presId="urn:microsoft.com/office/officeart/2005/8/layout/vProcess5"/>
    <dgm:cxn modelId="{905F7D58-C825-4516-ACC8-1FFEC5A798E2}" type="presOf" srcId="{BDA67E8C-E59A-42B4-8346-33C2ACCB2F79}" destId="{510C1BDE-9020-408E-8F60-FA9A1B63CD60}" srcOrd="0" destOrd="0" presId="urn:microsoft.com/office/officeart/2005/8/layout/vProcess5"/>
    <dgm:cxn modelId="{C5E8026A-2568-4982-92C4-70EF97A4FDE7}" type="presOf" srcId="{210B7128-0EFD-430B-B0F5-9937E911CB73}" destId="{30296B53-391B-40FB-B8C5-6179B5E7412D}" srcOrd="0" destOrd="0" presId="urn:microsoft.com/office/officeart/2005/8/layout/vProcess5"/>
    <dgm:cxn modelId="{3C80CF8E-B352-4DB8-9962-4DFD2502458B}" type="presOf" srcId="{A690EBC1-1F88-4E9D-8110-6BE532930575}" destId="{BC7B640C-B609-459C-AA7C-C5F730B6C863}" srcOrd="0" destOrd="0" presId="urn:microsoft.com/office/officeart/2005/8/layout/vProcess5"/>
    <dgm:cxn modelId="{ECA65CDF-D1BC-418C-B819-37AE31F38D9E}" type="presOf" srcId="{F75E1515-A8DE-440B-8A50-B53176200975}" destId="{30E72324-8AE8-40DB-817D-6BE0CC64F22A}" srcOrd="0" destOrd="0" presId="urn:microsoft.com/office/officeart/2005/8/layout/vProcess5"/>
    <dgm:cxn modelId="{8405F3DB-D87A-40A7-9D00-598A8981B3F3}" srcId="{F75E1515-A8DE-440B-8A50-B53176200975}" destId="{210B7128-0EFD-430B-B0F5-9937E911CB73}" srcOrd="0" destOrd="0" parTransId="{C6180BA4-A873-4A88-A18D-6DC8D26720C0}" sibTransId="{5CD937D0-6C24-4432-BE47-AF76123615ED}"/>
    <dgm:cxn modelId="{11427C40-4BBD-488A-B6F6-97ACADEE8D17}" srcId="{F75E1515-A8DE-440B-8A50-B53176200975}" destId="{BDA67E8C-E59A-42B4-8346-33C2ACCB2F79}" srcOrd="2" destOrd="0" parTransId="{E9C7554F-B1C3-47CF-8F04-9E5D8317A390}" sibTransId="{41FA4067-8D33-4460-8F69-20D3859C17B1}"/>
    <dgm:cxn modelId="{894E524B-AF9B-4D3D-A14B-84A374EE2191}" type="presOf" srcId="{5CD937D0-6C24-4432-BE47-AF76123615ED}" destId="{2A421827-3A64-4A92-9C29-167ACC0F658F}" srcOrd="0" destOrd="0" presId="urn:microsoft.com/office/officeart/2005/8/layout/vProcess5"/>
    <dgm:cxn modelId="{480058E8-2DCB-4E8C-B26A-47B826006085}" type="presOf" srcId="{210B7128-0EFD-430B-B0F5-9937E911CB73}" destId="{69B09A4C-00BC-4078-8D60-C4E94B727135}" srcOrd="1" destOrd="0" presId="urn:microsoft.com/office/officeart/2005/8/layout/vProcess5"/>
    <dgm:cxn modelId="{47585E0F-24D6-403D-801B-D05542E60474}" type="presOf" srcId="{A690EBC1-1F88-4E9D-8110-6BE532930575}" destId="{2CE73828-357A-48A1-B631-D1BDC4A53359}" srcOrd="1" destOrd="0" presId="urn:microsoft.com/office/officeart/2005/8/layout/vProcess5"/>
    <dgm:cxn modelId="{953D845C-2431-4A1B-9C6F-15155EBE00D4}" type="presOf" srcId="{BDA67E8C-E59A-42B4-8346-33C2ACCB2F79}" destId="{16D1048F-D3D2-4457-AF23-89C2F85E8D05}" srcOrd="1" destOrd="0" presId="urn:microsoft.com/office/officeart/2005/8/layout/vProcess5"/>
    <dgm:cxn modelId="{D0BAD8EA-D6C2-47A6-A903-744BCC643D69}" type="presParOf" srcId="{30E72324-8AE8-40DB-817D-6BE0CC64F22A}" destId="{8FDA6629-A18B-478A-82CA-AA2F16680815}" srcOrd="0" destOrd="0" presId="urn:microsoft.com/office/officeart/2005/8/layout/vProcess5"/>
    <dgm:cxn modelId="{15999759-C645-49DB-AC26-0F8AAD6F7488}" type="presParOf" srcId="{30E72324-8AE8-40DB-817D-6BE0CC64F22A}" destId="{30296B53-391B-40FB-B8C5-6179B5E7412D}" srcOrd="1" destOrd="0" presId="urn:microsoft.com/office/officeart/2005/8/layout/vProcess5"/>
    <dgm:cxn modelId="{537AB26E-4D9F-4D41-A65E-CCA5D179F252}" type="presParOf" srcId="{30E72324-8AE8-40DB-817D-6BE0CC64F22A}" destId="{BC7B640C-B609-459C-AA7C-C5F730B6C863}" srcOrd="2" destOrd="0" presId="urn:microsoft.com/office/officeart/2005/8/layout/vProcess5"/>
    <dgm:cxn modelId="{5E13025B-9CF2-4A51-804F-3AC13BCC15E9}" type="presParOf" srcId="{30E72324-8AE8-40DB-817D-6BE0CC64F22A}" destId="{510C1BDE-9020-408E-8F60-FA9A1B63CD60}" srcOrd="3" destOrd="0" presId="urn:microsoft.com/office/officeart/2005/8/layout/vProcess5"/>
    <dgm:cxn modelId="{E3E0F8DF-02BF-49C3-B5CE-402837838079}" type="presParOf" srcId="{30E72324-8AE8-40DB-817D-6BE0CC64F22A}" destId="{2A421827-3A64-4A92-9C29-167ACC0F658F}" srcOrd="4" destOrd="0" presId="urn:microsoft.com/office/officeart/2005/8/layout/vProcess5"/>
    <dgm:cxn modelId="{5F9324A7-87D1-401B-9898-C418AF89E550}" type="presParOf" srcId="{30E72324-8AE8-40DB-817D-6BE0CC64F22A}" destId="{97771355-D43C-43A6-B6C7-6F67D4824A69}" srcOrd="5" destOrd="0" presId="urn:microsoft.com/office/officeart/2005/8/layout/vProcess5"/>
    <dgm:cxn modelId="{A2AFADB1-F961-4188-8C2C-A922D77CFFE4}" type="presParOf" srcId="{30E72324-8AE8-40DB-817D-6BE0CC64F22A}" destId="{69B09A4C-00BC-4078-8D60-C4E94B727135}" srcOrd="6" destOrd="0" presId="urn:microsoft.com/office/officeart/2005/8/layout/vProcess5"/>
    <dgm:cxn modelId="{559B7603-81B3-48A2-AE2E-76426A36029D}" type="presParOf" srcId="{30E72324-8AE8-40DB-817D-6BE0CC64F22A}" destId="{2CE73828-357A-48A1-B631-D1BDC4A53359}" srcOrd="7" destOrd="0" presId="urn:microsoft.com/office/officeart/2005/8/layout/vProcess5"/>
    <dgm:cxn modelId="{8BCCC695-92AA-4D2E-9F78-9F4BD79150BD}" type="presParOf" srcId="{30E72324-8AE8-40DB-817D-6BE0CC64F22A}" destId="{16D1048F-D3D2-4457-AF23-89C2F85E8D05}" srcOrd="8"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5A3105-5DA7-4E36-99B5-6087E7E26CEA}" type="doc">
      <dgm:prSet loTypeId="urn:microsoft.com/office/officeart/2009/3/layout/HorizontalOrganizationChart" loCatId="hierarchy" qsTypeId="urn:microsoft.com/office/officeart/2005/8/quickstyle/simple1" qsCatId="simple" csTypeId="urn:microsoft.com/office/officeart/2005/8/colors/colorful1" csCatId="colorful"/>
      <dgm:spPr/>
      <dgm:t>
        <a:bodyPr/>
        <a:lstStyle/>
        <a:p>
          <a:endParaRPr lang="en-US"/>
        </a:p>
      </dgm:t>
    </dgm:pt>
    <dgm:pt modelId="{81D5EB11-9F4C-4676-B52F-B868F3C1EFA8}">
      <dgm:prSet/>
      <dgm:spPr/>
      <dgm:t>
        <a:bodyPr/>
        <a:lstStyle/>
        <a:p>
          <a:r>
            <a:rPr lang="it-IT"/>
            <a:t>Lo statuto dei lavoratori si applica alle PA a prescindere dal numero dei dipendenti</a:t>
          </a:r>
          <a:endParaRPr lang="en-US"/>
        </a:p>
      </dgm:t>
    </dgm:pt>
    <dgm:pt modelId="{4DE1B3DB-0F8C-42F0-8EAB-668AD99E9198}" type="parTrans" cxnId="{3C7AB100-CCB7-4009-AA0A-09187A0EE79D}">
      <dgm:prSet/>
      <dgm:spPr/>
      <dgm:t>
        <a:bodyPr/>
        <a:lstStyle/>
        <a:p>
          <a:endParaRPr lang="en-US"/>
        </a:p>
      </dgm:t>
    </dgm:pt>
    <dgm:pt modelId="{AF8A2A12-BEE2-42C0-B1A1-3C8D0E78C45B}" type="sibTrans" cxnId="{3C7AB100-CCB7-4009-AA0A-09187A0EE79D}">
      <dgm:prSet/>
      <dgm:spPr/>
      <dgm:t>
        <a:bodyPr/>
        <a:lstStyle/>
        <a:p>
          <a:endParaRPr lang="en-US"/>
        </a:p>
      </dgm:t>
    </dgm:pt>
    <dgm:pt modelId="{4B4A339B-8D48-44DC-AAE3-EE34A283F994}">
      <dgm:prSet/>
      <dgm:spPr/>
      <dgm:t>
        <a:bodyPr/>
        <a:lstStyle/>
        <a:p>
          <a:r>
            <a:rPr lang="it-IT"/>
            <a:t>Articoli 42 e 43 del d.lgs. n. 165/2001:</a:t>
          </a:r>
          <a:endParaRPr lang="en-US"/>
        </a:p>
      </dgm:t>
    </dgm:pt>
    <dgm:pt modelId="{918F7E73-848E-492E-AC07-092DBA58A2D8}" type="parTrans" cxnId="{E12833BD-3F0E-4BB1-981D-CC68F2046A37}">
      <dgm:prSet/>
      <dgm:spPr/>
      <dgm:t>
        <a:bodyPr/>
        <a:lstStyle/>
        <a:p>
          <a:endParaRPr lang="en-US"/>
        </a:p>
      </dgm:t>
    </dgm:pt>
    <dgm:pt modelId="{D74702F2-C704-4C59-A08D-03D767237464}" type="sibTrans" cxnId="{E12833BD-3F0E-4BB1-981D-CC68F2046A37}">
      <dgm:prSet/>
      <dgm:spPr/>
      <dgm:t>
        <a:bodyPr/>
        <a:lstStyle/>
        <a:p>
          <a:endParaRPr lang="en-US"/>
        </a:p>
      </dgm:t>
    </dgm:pt>
    <dgm:pt modelId="{5D0884FC-9E8A-4742-AD75-11D5FC63E73E}">
      <dgm:prSet/>
      <dgm:spPr/>
      <dgm:t>
        <a:bodyPr/>
        <a:lstStyle/>
        <a:p>
          <a:r>
            <a:rPr lang="it-IT"/>
            <a:t>RSA</a:t>
          </a:r>
          <a:endParaRPr lang="en-US"/>
        </a:p>
      </dgm:t>
    </dgm:pt>
    <dgm:pt modelId="{8CD7F5FB-DF0B-4F5F-A2FA-00601A0B121C}" type="parTrans" cxnId="{08FE48F2-93CE-4696-9B77-ABD5476EA66D}">
      <dgm:prSet/>
      <dgm:spPr/>
      <dgm:t>
        <a:bodyPr/>
        <a:lstStyle/>
        <a:p>
          <a:endParaRPr lang="en-US"/>
        </a:p>
      </dgm:t>
    </dgm:pt>
    <dgm:pt modelId="{02240E41-3D94-4E63-ADE2-EF51DB2E26E8}" type="sibTrans" cxnId="{08FE48F2-93CE-4696-9B77-ABD5476EA66D}">
      <dgm:prSet/>
      <dgm:spPr/>
      <dgm:t>
        <a:bodyPr/>
        <a:lstStyle/>
        <a:p>
          <a:endParaRPr lang="en-US"/>
        </a:p>
      </dgm:t>
    </dgm:pt>
    <dgm:pt modelId="{DF58435A-5657-4021-93FC-FA1203946DBD}">
      <dgm:prSet/>
      <dgm:spPr/>
      <dgm:t>
        <a:bodyPr/>
        <a:lstStyle/>
        <a:p>
          <a:r>
            <a:rPr lang="it-IT"/>
            <a:t>Organismi di rappresentanza unitaria</a:t>
          </a:r>
          <a:endParaRPr lang="en-US"/>
        </a:p>
      </dgm:t>
    </dgm:pt>
    <dgm:pt modelId="{09A53132-A305-4C73-BB54-86F028523466}" type="parTrans" cxnId="{4936C1AA-DEB4-485F-AEA2-F6DE12CBF88A}">
      <dgm:prSet/>
      <dgm:spPr/>
      <dgm:t>
        <a:bodyPr/>
        <a:lstStyle/>
        <a:p>
          <a:endParaRPr lang="en-US"/>
        </a:p>
      </dgm:t>
    </dgm:pt>
    <dgm:pt modelId="{DA1D6ECE-584D-4226-8C7D-6ACB0E892882}" type="sibTrans" cxnId="{4936C1AA-DEB4-485F-AEA2-F6DE12CBF88A}">
      <dgm:prSet/>
      <dgm:spPr/>
      <dgm:t>
        <a:bodyPr/>
        <a:lstStyle/>
        <a:p>
          <a:endParaRPr lang="en-US"/>
        </a:p>
      </dgm:t>
    </dgm:pt>
    <dgm:pt modelId="{A6FC4799-9742-4B5E-BD62-E2B4ABA8199B}" type="pres">
      <dgm:prSet presAssocID="{775A3105-5DA7-4E36-99B5-6087E7E26CEA}" presName="hierChild1" presStyleCnt="0">
        <dgm:presLayoutVars>
          <dgm:orgChart val="1"/>
          <dgm:chPref val="1"/>
          <dgm:dir/>
          <dgm:animOne val="branch"/>
          <dgm:animLvl val="lvl"/>
          <dgm:resizeHandles/>
        </dgm:presLayoutVars>
      </dgm:prSet>
      <dgm:spPr/>
      <dgm:t>
        <a:bodyPr/>
        <a:lstStyle/>
        <a:p>
          <a:endParaRPr lang="it-IT"/>
        </a:p>
      </dgm:t>
    </dgm:pt>
    <dgm:pt modelId="{1681CBAD-897A-4971-8EB8-0ED4456119E7}" type="pres">
      <dgm:prSet presAssocID="{81D5EB11-9F4C-4676-B52F-B868F3C1EFA8}" presName="hierRoot1" presStyleCnt="0">
        <dgm:presLayoutVars>
          <dgm:hierBranch val="init"/>
        </dgm:presLayoutVars>
      </dgm:prSet>
      <dgm:spPr/>
    </dgm:pt>
    <dgm:pt modelId="{089DC555-AB04-4515-92B7-192AA501F668}" type="pres">
      <dgm:prSet presAssocID="{81D5EB11-9F4C-4676-B52F-B868F3C1EFA8}" presName="rootComposite1" presStyleCnt="0"/>
      <dgm:spPr/>
    </dgm:pt>
    <dgm:pt modelId="{2915741B-D2DF-470E-84E4-C9E934508FF3}" type="pres">
      <dgm:prSet presAssocID="{81D5EB11-9F4C-4676-B52F-B868F3C1EFA8}" presName="rootText1" presStyleLbl="node0" presStyleIdx="0" presStyleCnt="4">
        <dgm:presLayoutVars>
          <dgm:chPref val="3"/>
        </dgm:presLayoutVars>
      </dgm:prSet>
      <dgm:spPr/>
      <dgm:t>
        <a:bodyPr/>
        <a:lstStyle/>
        <a:p>
          <a:endParaRPr lang="it-IT"/>
        </a:p>
      </dgm:t>
    </dgm:pt>
    <dgm:pt modelId="{13BA6009-0DDA-4945-804D-9BC570C61A9C}" type="pres">
      <dgm:prSet presAssocID="{81D5EB11-9F4C-4676-B52F-B868F3C1EFA8}" presName="rootConnector1" presStyleLbl="node1" presStyleIdx="0" presStyleCnt="0"/>
      <dgm:spPr/>
      <dgm:t>
        <a:bodyPr/>
        <a:lstStyle/>
        <a:p>
          <a:endParaRPr lang="it-IT"/>
        </a:p>
      </dgm:t>
    </dgm:pt>
    <dgm:pt modelId="{08915467-E78E-4CAE-9814-1F0051263A03}" type="pres">
      <dgm:prSet presAssocID="{81D5EB11-9F4C-4676-B52F-B868F3C1EFA8}" presName="hierChild2" presStyleCnt="0"/>
      <dgm:spPr/>
    </dgm:pt>
    <dgm:pt modelId="{0920156F-FA5E-4E78-B166-7808CD5E3AF9}" type="pres">
      <dgm:prSet presAssocID="{81D5EB11-9F4C-4676-B52F-B868F3C1EFA8}" presName="hierChild3" presStyleCnt="0"/>
      <dgm:spPr/>
    </dgm:pt>
    <dgm:pt modelId="{574C82A4-6E11-4649-8ECF-19FFD0E38873}" type="pres">
      <dgm:prSet presAssocID="{4B4A339B-8D48-44DC-AAE3-EE34A283F994}" presName="hierRoot1" presStyleCnt="0">
        <dgm:presLayoutVars>
          <dgm:hierBranch val="init"/>
        </dgm:presLayoutVars>
      </dgm:prSet>
      <dgm:spPr/>
    </dgm:pt>
    <dgm:pt modelId="{1A1FE53A-A3B8-462F-9D72-05683A0B84EE}" type="pres">
      <dgm:prSet presAssocID="{4B4A339B-8D48-44DC-AAE3-EE34A283F994}" presName="rootComposite1" presStyleCnt="0"/>
      <dgm:spPr/>
    </dgm:pt>
    <dgm:pt modelId="{935B4498-0294-4151-A1B9-C24A5B595F0B}" type="pres">
      <dgm:prSet presAssocID="{4B4A339B-8D48-44DC-AAE3-EE34A283F994}" presName="rootText1" presStyleLbl="node0" presStyleIdx="1" presStyleCnt="4">
        <dgm:presLayoutVars>
          <dgm:chPref val="3"/>
        </dgm:presLayoutVars>
      </dgm:prSet>
      <dgm:spPr/>
      <dgm:t>
        <a:bodyPr/>
        <a:lstStyle/>
        <a:p>
          <a:endParaRPr lang="it-IT"/>
        </a:p>
      </dgm:t>
    </dgm:pt>
    <dgm:pt modelId="{EA834B05-9044-4A49-9B02-3AE810B003FC}" type="pres">
      <dgm:prSet presAssocID="{4B4A339B-8D48-44DC-AAE3-EE34A283F994}" presName="rootConnector1" presStyleLbl="node1" presStyleIdx="0" presStyleCnt="0"/>
      <dgm:spPr/>
      <dgm:t>
        <a:bodyPr/>
        <a:lstStyle/>
        <a:p>
          <a:endParaRPr lang="it-IT"/>
        </a:p>
      </dgm:t>
    </dgm:pt>
    <dgm:pt modelId="{E882504B-3813-4172-9529-C3104032CE1F}" type="pres">
      <dgm:prSet presAssocID="{4B4A339B-8D48-44DC-AAE3-EE34A283F994}" presName="hierChild2" presStyleCnt="0"/>
      <dgm:spPr/>
    </dgm:pt>
    <dgm:pt modelId="{977E4B07-D4DC-464B-BB75-11DFBEB5207F}" type="pres">
      <dgm:prSet presAssocID="{4B4A339B-8D48-44DC-AAE3-EE34A283F994}" presName="hierChild3" presStyleCnt="0"/>
      <dgm:spPr/>
    </dgm:pt>
    <dgm:pt modelId="{552A04F7-9EBD-4DA2-9204-7D2AF4A21D8A}" type="pres">
      <dgm:prSet presAssocID="{5D0884FC-9E8A-4742-AD75-11D5FC63E73E}" presName="hierRoot1" presStyleCnt="0">
        <dgm:presLayoutVars>
          <dgm:hierBranch val="init"/>
        </dgm:presLayoutVars>
      </dgm:prSet>
      <dgm:spPr/>
    </dgm:pt>
    <dgm:pt modelId="{A66B2CC5-8950-4152-AA90-3EE58E2C640C}" type="pres">
      <dgm:prSet presAssocID="{5D0884FC-9E8A-4742-AD75-11D5FC63E73E}" presName="rootComposite1" presStyleCnt="0"/>
      <dgm:spPr/>
    </dgm:pt>
    <dgm:pt modelId="{37E08003-BCEC-419E-B3F9-602814CD4C7F}" type="pres">
      <dgm:prSet presAssocID="{5D0884FC-9E8A-4742-AD75-11D5FC63E73E}" presName="rootText1" presStyleLbl="node0" presStyleIdx="2" presStyleCnt="4">
        <dgm:presLayoutVars>
          <dgm:chPref val="3"/>
        </dgm:presLayoutVars>
      </dgm:prSet>
      <dgm:spPr/>
      <dgm:t>
        <a:bodyPr/>
        <a:lstStyle/>
        <a:p>
          <a:endParaRPr lang="it-IT"/>
        </a:p>
      </dgm:t>
    </dgm:pt>
    <dgm:pt modelId="{4CDF8C58-6301-4DF7-B4FA-1620DA4A92A9}" type="pres">
      <dgm:prSet presAssocID="{5D0884FC-9E8A-4742-AD75-11D5FC63E73E}" presName="rootConnector1" presStyleLbl="node1" presStyleIdx="0" presStyleCnt="0"/>
      <dgm:spPr/>
      <dgm:t>
        <a:bodyPr/>
        <a:lstStyle/>
        <a:p>
          <a:endParaRPr lang="it-IT"/>
        </a:p>
      </dgm:t>
    </dgm:pt>
    <dgm:pt modelId="{6A1BE717-504E-49DD-BD64-01764DDF20E9}" type="pres">
      <dgm:prSet presAssocID="{5D0884FC-9E8A-4742-AD75-11D5FC63E73E}" presName="hierChild2" presStyleCnt="0"/>
      <dgm:spPr/>
    </dgm:pt>
    <dgm:pt modelId="{34B3C0A1-74B1-43A7-A81F-357B64569BA4}" type="pres">
      <dgm:prSet presAssocID="{5D0884FC-9E8A-4742-AD75-11D5FC63E73E}" presName="hierChild3" presStyleCnt="0"/>
      <dgm:spPr/>
    </dgm:pt>
    <dgm:pt modelId="{5DA7EDAE-D969-4657-AFDD-EC34B32C53DF}" type="pres">
      <dgm:prSet presAssocID="{DF58435A-5657-4021-93FC-FA1203946DBD}" presName="hierRoot1" presStyleCnt="0">
        <dgm:presLayoutVars>
          <dgm:hierBranch val="init"/>
        </dgm:presLayoutVars>
      </dgm:prSet>
      <dgm:spPr/>
    </dgm:pt>
    <dgm:pt modelId="{8AB0E556-435F-4F06-BA4E-4E68AED1E104}" type="pres">
      <dgm:prSet presAssocID="{DF58435A-5657-4021-93FC-FA1203946DBD}" presName="rootComposite1" presStyleCnt="0"/>
      <dgm:spPr/>
    </dgm:pt>
    <dgm:pt modelId="{8511548B-24AD-425A-824D-4C7F1B7E2427}" type="pres">
      <dgm:prSet presAssocID="{DF58435A-5657-4021-93FC-FA1203946DBD}" presName="rootText1" presStyleLbl="node0" presStyleIdx="3" presStyleCnt="4">
        <dgm:presLayoutVars>
          <dgm:chPref val="3"/>
        </dgm:presLayoutVars>
      </dgm:prSet>
      <dgm:spPr/>
      <dgm:t>
        <a:bodyPr/>
        <a:lstStyle/>
        <a:p>
          <a:endParaRPr lang="it-IT"/>
        </a:p>
      </dgm:t>
    </dgm:pt>
    <dgm:pt modelId="{AC9C8E92-210F-4723-BF3B-AFE4F5FB688E}" type="pres">
      <dgm:prSet presAssocID="{DF58435A-5657-4021-93FC-FA1203946DBD}" presName="rootConnector1" presStyleLbl="node1" presStyleIdx="0" presStyleCnt="0"/>
      <dgm:spPr/>
      <dgm:t>
        <a:bodyPr/>
        <a:lstStyle/>
        <a:p>
          <a:endParaRPr lang="it-IT"/>
        </a:p>
      </dgm:t>
    </dgm:pt>
    <dgm:pt modelId="{AA1C382E-B0EE-439F-88D6-C09DFCCC85C2}" type="pres">
      <dgm:prSet presAssocID="{DF58435A-5657-4021-93FC-FA1203946DBD}" presName="hierChild2" presStyleCnt="0"/>
      <dgm:spPr/>
    </dgm:pt>
    <dgm:pt modelId="{8709087F-687F-4415-A65E-EB4B3E14B47E}" type="pres">
      <dgm:prSet presAssocID="{DF58435A-5657-4021-93FC-FA1203946DBD}" presName="hierChild3" presStyleCnt="0"/>
      <dgm:spPr/>
    </dgm:pt>
  </dgm:ptLst>
  <dgm:cxnLst>
    <dgm:cxn modelId="{4E630C8D-3717-4F67-A71C-75B691EA9580}" type="presOf" srcId="{4B4A339B-8D48-44DC-AAE3-EE34A283F994}" destId="{935B4498-0294-4151-A1B9-C24A5B595F0B}" srcOrd="0" destOrd="0" presId="urn:microsoft.com/office/officeart/2009/3/layout/HorizontalOrganizationChart"/>
    <dgm:cxn modelId="{3C7AB100-CCB7-4009-AA0A-09187A0EE79D}" srcId="{775A3105-5DA7-4E36-99B5-6087E7E26CEA}" destId="{81D5EB11-9F4C-4676-B52F-B868F3C1EFA8}" srcOrd="0" destOrd="0" parTransId="{4DE1B3DB-0F8C-42F0-8EAB-668AD99E9198}" sibTransId="{AF8A2A12-BEE2-42C0-B1A1-3C8D0E78C45B}"/>
    <dgm:cxn modelId="{A7374E7E-A254-4642-BAAC-81C31C299D1D}" type="presOf" srcId="{5D0884FC-9E8A-4742-AD75-11D5FC63E73E}" destId="{4CDF8C58-6301-4DF7-B4FA-1620DA4A92A9}" srcOrd="1" destOrd="0" presId="urn:microsoft.com/office/officeart/2009/3/layout/HorizontalOrganizationChart"/>
    <dgm:cxn modelId="{E12833BD-3F0E-4BB1-981D-CC68F2046A37}" srcId="{775A3105-5DA7-4E36-99B5-6087E7E26CEA}" destId="{4B4A339B-8D48-44DC-AAE3-EE34A283F994}" srcOrd="1" destOrd="0" parTransId="{918F7E73-848E-492E-AC07-092DBA58A2D8}" sibTransId="{D74702F2-C704-4C59-A08D-03D767237464}"/>
    <dgm:cxn modelId="{1E7F995E-1D88-48A6-92F4-92D2EACF0533}" type="presOf" srcId="{4B4A339B-8D48-44DC-AAE3-EE34A283F994}" destId="{EA834B05-9044-4A49-9B02-3AE810B003FC}" srcOrd="1" destOrd="0" presId="urn:microsoft.com/office/officeart/2009/3/layout/HorizontalOrganizationChart"/>
    <dgm:cxn modelId="{749147E2-5658-476C-941E-FE7C6A5D723C}" type="presOf" srcId="{81D5EB11-9F4C-4676-B52F-B868F3C1EFA8}" destId="{13BA6009-0DDA-4945-804D-9BC570C61A9C}" srcOrd="1" destOrd="0" presId="urn:microsoft.com/office/officeart/2009/3/layout/HorizontalOrganizationChart"/>
    <dgm:cxn modelId="{51686060-EC71-425B-BDD1-DB469E0D5FE3}" type="presOf" srcId="{5D0884FC-9E8A-4742-AD75-11D5FC63E73E}" destId="{37E08003-BCEC-419E-B3F9-602814CD4C7F}" srcOrd="0" destOrd="0" presId="urn:microsoft.com/office/officeart/2009/3/layout/HorizontalOrganizationChart"/>
    <dgm:cxn modelId="{85BC361D-FA87-4567-BD5C-0E90B20EF3A7}" type="presOf" srcId="{DF58435A-5657-4021-93FC-FA1203946DBD}" destId="{8511548B-24AD-425A-824D-4C7F1B7E2427}" srcOrd="0" destOrd="0" presId="urn:microsoft.com/office/officeart/2009/3/layout/HorizontalOrganizationChart"/>
    <dgm:cxn modelId="{C11863A7-7F5A-476F-9041-923F88972DB5}" type="presOf" srcId="{81D5EB11-9F4C-4676-B52F-B868F3C1EFA8}" destId="{2915741B-D2DF-470E-84E4-C9E934508FF3}" srcOrd="0" destOrd="0" presId="urn:microsoft.com/office/officeart/2009/3/layout/HorizontalOrganizationChart"/>
    <dgm:cxn modelId="{08FE48F2-93CE-4696-9B77-ABD5476EA66D}" srcId="{775A3105-5DA7-4E36-99B5-6087E7E26CEA}" destId="{5D0884FC-9E8A-4742-AD75-11D5FC63E73E}" srcOrd="2" destOrd="0" parTransId="{8CD7F5FB-DF0B-4F5F-A2FA-00601A0B121C}" sibTransId="{02240E41-3D94-4E63-ADE2-EF51DB2E26E8}"/>
    <dgm:cxn modelId="{3057F75D-B184-47E2-8469-B5F1652203C1}" type="presOf" srcId="{775A3105-5DA7-4E36-99B5-6087E7E26CEA}" destId="{A6FC4799-9742-4B5E-BD62-E2B4ABA8199B}" srcOrd="0" destOrd="0" presId="urn:microsoft.com/office/officeart/2009/3/layout/HorizontalOrganizationChart"/>
    <dgm:cxn modelId="{4936C1AA-DEB4-485F-AEA2-F6DE12CBF88A}" srcId="{775A3105-5DA7-4E36-99B5-6087E7E26CEA}" destId="{DF58435A-5657-4021-93FC-FA1203946DBD}" srcOrd="3" destOrd="0" parTransId="{09A53132-A305-4C73-BB54-86F028523466}" sibTransId="{DA1D6ECE-584D-4226-8C7D-6ACB0E892882}"/>
    <dgm:cxn modelId="{9BDE3F45-241B-4334-978E-E9AA5D175747}" type="presOf" srcId="{DF58435A-5657-4021-93FC-FA1203946DBD}" destId="{AC9C8E92-210F-4723-BF3B-AFE4F5FB688E}" srcOrd="1" destOrd="0" presId="urn:microsoft.com/office/officeart/2009/3/layout/HorizontalOrganizationChart"/>
    <dgm:cxn modelId="{7BA86E46-43F8-4AD8-BF57-BA399E42BD81}" type="presParOf" srcId="{A6FC4799-9742-4B5E-BD62-E2B4ABA8199B}" destId="{1681CBAD-897A-4971-8EB8-0ED4456119E7}" srcOrd="0" destOrd="0" presId="urn:microsoft.com/office/officeart/2009/3/layout/HorizontalOrganizationChart"/>
    <dgm:cxn modelId="{1C5C1466-F083-497D-A3B5-FA96782C064D}" type="presParOf" srcId="{1681CBAD-897A-4971-8EB8-0ED4456119E7}" destId="{089DC555-AB04-4515-92B7-192AA501F668}" srcOrd="0" destOrd="0" presId="urn:microsoft.com/office/officeart/2009/3/layout/HorizontalOrganizationChart"/>
    <dgm:cxn modelId="{C3C77EC1-5BF1-4756-B5EE-65EFEFD68635}" type="presParOf" srcId="{089DC555-AB04-4515-92B7-192AA501F668}" destId="{2915741B-D2DF-470E-84E4-C9E934508FF3}" srcOrd="0" destOrd="0" presId="urn:microsoft.com/office/officeart/2009/3/layout/HorizontalOrganizationChart"/>
    <dgm:cxn modelId="{7BCFB7E1-5699-46EC-B510-F391CB9351DD}" type="presParOf" srcId="{089DC555-AB04-4515-92B7-192AA501F668}" destId="{13BA6009-0DDA-4945-804D-9BC570C61A9C}" srcOrd="1" destOrd="0" presId="urn:microsoft.com/office/officeart/2009/3/layout/HorizontalOrganizationChart"/>
    <dgm:cxn modelId="{4FC62E55-8C40-4586-B21E-ED56660BDD85}" type="presParOf" srcId="{1681CBAD-897A-4971-8EB8-0ED4456119E7}" destId="{08915467-E78E-4CAE-9814-1F0051263A03}" srcOrd="1" destOrd="0" presId="urn:microsoft.com/office/officeart/2009/3/layout/HorizontalOrganizationChart"/>
    <dgm:cxn modelId="{B2448302-796C-4C37-B5B1-A21F394382AF}" type="presParOf" srcId="{1681CBAD-897A-4971-8EB8-0ED4456119E7}" destId="{0920156F-FA5E-4E78-B166-7808CD5E3AF9}" srcOrd="2" destOrd="0" presId="urn:microsoft.com/office/officeart/2009/3/layout/HorizontalOrganizationChart"/>
    <dgm:cxn modelId="{27F837DE-98DE-45C4-8558-012A07CB4D1A}" type="presParOf" srcId="{A6FC4799-9742-4B5E-BD62-E2B4ABA8199B}" destId="{574C82A4-6E11-4649-8ECF-19FFD0E38873}" srcOrd="1" destOrd="0" presId="urn:microsoft.com/office/officeart/2009/3/layout/HorizontalOrganizationChart"/>
    <dgm:cxn modelId="{7288798C-6FA2-4064-9E6C-148780F1A2BA}" type="presParOf" srcId="{574C82A4-6E11-4649-8ECF-19FFD0E38873}" destId="{1A1FE53A-A3B8-462F-9D72-05683A0B84EE}" srcOrd="0" destOrd="0" presId="urn:microsoft.com/office/officeart/2009/3/layout/HorizontalOrganizationChart"/>
    <dgm:cxn modelId="{8E0EA978-9636-478A-89BC-364A93AE0C61}" type="presParOf" srcId="{1A1FE53A-A3B8-462F-9D72-05683A0B84EE}" destId="{935B4498-0294-4151-A1B9-C24A5B595F0B}" srcOrd="0" destOrd="0" presId="urn:microsoft.com/office/officeart/2009/3/layout/HorizontalOrganizationChart"/>
    <dgm:cxn modelId="{06665F78-F7EE-4C69-BA90-DB2E61704975}" type="presParOf" srcId="{1A1FE53A-A3B8-462F-9D72-05683A0B84EE}" destId="{EA834B05-9044-4A49-9B02-3AE810B003FC}" srcOrd="1" destOrd="0" presId="urn:microsoft.com/office/officeart/2009/3/layout/HorizontalOrganizationChart"/>
    <dgm:cxn modelId="{C2632AA4-768B-428F-BBAD-BB5F19F45C3C}" type="presParOf" srcId="{574C82A4-6E11-4649-8ECF-19FFD0E38873}" destId="{E882504B-3813-4172-9529-C3104032CE1F}" srcOrd="1" destOrd="0" presId="urn:microsoft.com/office/officeart/2009/3/layout/HorizontalOrganizationChart"/>
    <dgm:cxn modelId="{6BD12786-3088-4B33-B038-22744E472CD2}" type="presParOf" srcId="{574C82A4-6E11-4649-8ECF-19FFD0E38873}" destId="{977E4B07-D4DC-464B-BB75-11DFBEB5207F}" srcOrd="2" destOrd="0" presId="urn:microsoft.com/office/officeart/2009/3/layout/HorizontalOrganizationChart"/>
    <dgm:cxn modelId="{95922AA1-EC97-4CF4-8803-F4C782300AB1}" type="presParOf" srcId="{A6FC4799-9742-4B5E-BD62-E2B4ABA8199B}" destId="{552A04F7-9EBD-4DA2-9204-7D2AF4A21D8A}" srcOrd="2" destOrd="0" presId="urn:microsoft.com/office/officeart/2009/3/layout/HorizontalOrganizationChart"/>
    <dgm:cxn modelId="{33FD7DCE-8926-4D75-8BCC-302C7CED3B59}" type="presParOf" srcId="{552A04F7-9EBD-4DA2-9204-7D2AF4A21D8A}" destId="{A66B2CC5-8950-4152-AA90-3EE58E2C640C}" srcOrd="0" destOrd="0" presId="urn:microsoft.com/office/officeart/2009/3/layout/HorizontalOrganizationChart"/>
    <dgm:cxn modelId="{273E4515-ACC6-4978-B2E8-6D293085C989}" type="presParOf" srcId="{A66B2CC5-8950-4152-AA90-3EE58E2C640C}" destId="{37E08003-BCEC-419E-B3F9-602814CD4C7F}" srcOrd="0" destOrd="0" presId="urn:microsoft.com/office/officeart/2009/3/layout/HorizontalOrganizationChart"/>
    <dgm:cxn modelId="{39FFC99C-AEF4-40F4-865E-D0ADDF7B66A7}" type="presParOf" srcId="{A66B2CC5-8950-4152-AA90-3EE58E2C640C}" destId="{4CDF8C58-6301-4DF7-B4FA-1620DA4A92A9}" srcOrd="1" destOrd="0" presId="urn:microsoft.com/office/officeart/2009/3/layout/HorizontalOrganizationChart"/>
    <dgm:cxn modelId="{769D977A-AD9D-457C-B97F-F2649E54E5C2}" type="presParOf" srcId="{552A04F7-9EBD-4DA2-9204-7D2AF4A21D8A}" destId="{6A1BE717-504E-49DD-BD64-01764DDF20E9}" srcOrd="1" destOrd="0" presId="urn:microsoft.com/office/officeart/2009/3/layout/HorizontalOrganizationChart"/>
    <dgm:cxn modelId="{76B85458-9F1A-4563-910B-315D704986B8}" type="presParOf" srcId="{552A04F7-9EBD-4DA2-9204-7D2AF4A21D8A}" destId="{34B3C0A1-74B1-43A7-A81F-357B64569BA4}" srcOrd="2" destOrd="0" presId="urn:microsoft.com/office/officeart/2009/3/layout/HorizontalOrganizationChart"/>
    <dgm:cxn modelId="{6CF330A8-1221-49C0-BBAE-D22E760256CE}" type="presParOf" srcId="{A6FC4799-9742-4B5E-BD62-E2B4ABA8199B}" destId="{5DA7EDAE-D969-4657-AFDD-EC34B32C53DF}" srcOrd="3" destOrd="0" presId="urn:microsoft.com/office/officeart/2009/3/layout/HorizontalOrganizationChart"/>
    <dgm:cxn modelId="{10B8FC4C-CE32-440C-87FC-AD4EB96ADDE4}" type="presParOf" srcId="{5DA7EDAE-D969-4657-AFDD-EC34B32C53DF}" destId="{8AB0E556-435F-4F06-BA4E-4E68AED1E104}" srcOrd="0" destOrd="0" presId="urn:microsoft.com/office/officeart/2009/3/layout/HorizontalOrganizationChart"/>
    <dgm:cxn modelId="{6B89176F-69B3-4D5A-BAEC-FC3570A2BACA}" type="presParOf" srcId="{8AB0E556-435F-4F06-BA4E-4E68AED1E104}" destId="{8511548B-24AD-425A-824D-4C7F1B7E2427}" srcOrd="0" destOrd="0" presId="urn:microsoft.com/office/officeart/2009/3/layout/HorizontalOrganizationChart"/>
    <dgm:cxn modelId="{FDBEAC00-3F0D-4F4B-9D9E-29DB56474902}" type="presParOf" srcId="{8AB0E556-435F-4F06-BA4E-4E68AED1E104}" destId="{AC9C8E92-210F-4723-BF3B-AFE4F5FB688E}" srcOrd="1" destOrd="0" presId="urn:microsoft.com/office/officeart/2009/3/layout/HorizontalOrganizationChart"/>
    <dgm:cxn modelId="{A46C806D-2F40-4395-8971-54B58CAABB72}" type="presParOf" srcId="{5DA7EDAE-D969-4657-AFDD-EC34B32C53DF}" destId="{AA1C382E-B0EE-439F-88D6-C09DFCCC85C2}" srcOrd="1" destOrd="0" presId="urn:microsoft.com/office/officeart/2009/3/layout/HorizontalOrganizationChart"/>
    <dgm:cxn modelId="{88F82B2F-D9B1-425A-94EC-A12949E02F0C}" type="presParOf" srcId="{5DA7EDAE-D969-4657-AFDD-EC34B32C53DF}" destId="{8709087F-687F-4415-A65E-EB4B3E14B47E}"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941267D-7184-4AE5-8FB0-D8226CB25AD9}"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440A01C-D2B3-4EE3-83D1-119B17074C26}">
      <dgm:prSet/>
      <dgm:spPr/>
      <dgm:t>
        <a:bodyPr/>
        <a:lstStyle/>
        <a:p>
          <a:r>
            <a:rPr lang="it-IT" b="0" i="0"/>
            <a:t>Le RSA nel settore pubblico non nascono dall’iniziativa dei lavoratori;</a:t>
          </a:r>
          <a:endParaRPr lang="en-US"/>
        </a:p>
      </dgm:t>
    </dgm:pt>
    <dgm:pt modelId="{0DC9C6E0-0298-464B-949A-8C66DF27450D}" type="parTrans" cxnId="{1226795E-B6B7-4BA1-A50A-C5F46DB11951}">
      <dgm:prSet/>
      <dgm:spPr/>
      <dgm:t>
        <a:bodyPr/>
        <a:lstStyle/>
        <a:p>
          <a:endParaRPr lang="en-US"/>
        </a:p>
      </dgm:t>
    </dgm:pt>
    <dgm:pt modelId="{FB10E4CD-46D4-4309-82F4-1A3CBA296908}" type="sibTrans" cxnId="{1226795E-B6B7-4BA1-A50A-C5F46DB11951}">
      <dgm:prSet/>
      <dgm:spPr/>
      <dgm:t>
        <a:bodyPr/>
        <a:lstStyle/>
        <a:p>
          <a:endParaRPr lang="en-US"/>
        </a:p>
      </dgm:t>
    </dgm:pt>
    <dgm:pt modelId="{941E0D9A-5634-4C20-A060-687F4588CE6D}">
      <dgm:prSet/>
      <dgm:spPr/>
      <dgm:t>
        <a:bodyPr/>
        <a:lstStyle/>
        <a:p>
          <a:r>
            <a:rPr lang="it-IT" b="0" i="0" dirty="0"/>
            <a:t>Sono immediata e diretta espressione dei sindacati in possesso della </a:t>
          </a:r>
          <a:r>
            <a:rPr lang="it-IT" b="0" i="0" u="sng" dirty="0"/>
            <a:t>rappresentatività minima del 5%</a:t>
          </a:r>
          <a:r>
            <a:rPr lang="it-IT" b="0" i="0" dirty="0"/>
            <a:t> </a:t>
          </a:r>
          <a:r>
            <a:rPr lang="it-IT" b="0" i="0" u="sng" dirty="0"/>
            <a:t>della media ponderata tra numero di iscritti e voti nel comparto o area contrattuale</a:t>
          </a:r>
          <a:r>
            <a:rPr lang="it-IT" b="0" i="0" dirty="0"/>
            <a:t>, a prescindere dal fatto che siano firmatari di contratti applicati nell’ente o nell’unità amministrativa;</a:t>
          </a:r>
          <a:endParaRPr lang="en-US" dirty="0"/>
        </a:p>
      </dgm:t>
    </dgm:pt>
    <dgm:pt modelId="{99BC9B36-1584-4CBD-8D42-034D803B8E3C}" type="parTrans" cxnId="{5E3BF6E5-6897-4C6D-B39A-28812CAEABC1}">
      <dgm:prSet/>
      <dgm:spPr/>
      <dgm:t>
        <a:bodyPr/>
        <a:lstStyle/>
        <a:p>
          <a:endParaRPr lang="en-US"/>
        </a:p>
      </dgm:t>
    </dgm:pt>
    <dgm:pt modelId="{FEBDA69C-F321-41A2-957F-559E7704E75D}" type="sibTrans" cxnId="{5E3BF6E5-6897-4C6D-B39A-28812CAEABC1}">
      <dgm:prSet/>
      <dgm:spPr/>
      <dgm:t>
        <a:bodyPr/>
        <a:lstStyle/>
        <a:p>
          <a:endParaRPr lang="en-US"/>
        </a:p>
      </dgm:t>
    </dgm:pt>
    <dgm:pt modelId="{FD784457-8275-4C97-8EF1-87C801FA689C}">
      <dgm:prSet/>
      <dgm:spPr/>
      <dgm:t>
        <a:bodyPr/>
        <a:lstStyle/>
        <a:p>
          <a:r>
            <a:rPr lang="it-IT" b="0" i="0"/>
            <a:t>Si tratti di veri e propri organi periferici dell’OS esterna </a:t>
          </a:r>
          <a:endParaRPr lang="en-US"/>
        </a:p>
      </dgm:t>
    </dgm:pt>
    <dgm:pt modelId="{FFB9419B-1B4C-41DF-83B3-781617DF65A4}" type="parTrans" cxnId="{524F67EF-F694-4D05-B2C5-1CE7EF84BF61}">
      <dgm:prSet/>
      <dgm:spPr/>
      <dgm:t>
        <a:bodyPr/>
        <a:lstStyle/>
        <a:p>
          <a:endParaRPr lang="en-US"/>
        </a:p>
      </dgm:t>
    </dgm:pt>
    <dgm:pt modelId="{870CE14C-4B40-4A0A-8B4F-FF16341F8B6E}" type="sibTrans" cxnId="{524F67EF-F694-4D05-B2C5-1CE7EF84BF61}">
      <dgm:prSet/>
      <dgm:spPr/>
      <dgm:t>
        <a:bodyPr/>
        <a:lstStyle/>
        <a:p>
          <a:endParaRPr lang="en-US"/>
        </a:p>
      </dgm:t>
    </dgm:pt>
    <dgm:pt modelId="{2372A11D-8164-4816-84A3-855A73FCB76A}" type="pres">
      <dgm:prSet presAssocID="{5941267D-7184-4AE5-8FB0-D8226CB25AD9}" presName="linear" presStyleCnt="0">
        <dgm:presLayoutVars>
          <dgm:animLvl val="lvl"/>
          <dgm:resizeHandles val="exact"/>
        </dgm:presLayoutVars>
      </dgm:prSet>
      <dgm:spPr/>
      <dgm:t>
        <a:bodyPr/>
        <a:lstStyle/>
        <a:p>
          <a:endParaRPr lang="it-IT"/>
        </a:p>
      </dgm:t>
    </dgm:pt>
    <dgm:pt modelId="{FB9F8748-141C-4F44-B0F3-46D18F2DA0DC}" type="pres">
      <dgm:prSet presAssocID="{2440A01C-D2B3-4EE3-83D1-119B17074C26}" presName="parentText" presStyleLbl="node1" presStyleIdx="0" presStyleCnt="3">
        <dgm:presLayoutVars>
          <dgm:chMax val="0"/>
          <dgm:bulletEnabled val="1"/>
        </dgm:presLayoutVars>
      </dgm:prSet>
      <dgm:spPr/>
      <dgm:t>
        <a:bodyPr/>
        <a:lstStyle/>
        <a:p>
          <a:endParaRPr lang="it-IT"/>
        </a:p>
      </dgm:t>
    </dgm:pt>
    <dgm:pt modelId="{4D85EE5B-EAB0-406C-A4E9-C161CBC4D9E5}" type="pres">
      <dgm:prSet presAssocID="{FB10E4CD-46D4-4309-82F4-1A3CBA296908}" presName="spacer" presStyleCnt="0"/>
      <dgm:spPr/>
    </dgm:pt>
    <dgm:pt modelId="{1FFCCAC1-9274-4DB0-B8DD-0D23BEF42619}" type="pres">
      <dgm:prSet presAssocID="{941E0D9A-5634-4C20-A060-687F4588CE6D}" presName="parentText" presStyleLbl="node1" presStyleIdx="1" presStyleCnt="3">
        <dgm:presLayoutVars>
          <dgm:chMax val="0"/>
          <dgm:bulletEnabled val="1"/>
        </dgm:presLayoutVars>
      </dgm:prSet>
      <dgm:spPr/>
      <dgm:t>
        <a:bodyPr/>
        <a:lstStyle/>
        <a:p>
          <a:endParaRPr lang="it-IT"/>
        </a:p>
      </dgm:t>
    </dgm:pt>
    <dgm:pt modelId="{323C151D-885A-493A-B694-AD9A0DD43929}" type="pres">
      <dgm:prSet presAssocID="{FEBDA69C-F321-41A2-957F-559E7704E75D}" presName="spacer" presStyleCnt="0"/>
      <dgm:spPr/>
    </dgm:pt>
    <dgm:pt modelId="{C9C8E251-0201-46DD-BDDB-77C4A652B5A6}" type="pres">
      <dgm:prSet presAssocID="{FD784457-8275-4C97-8EF1-87C801FA689C}" presName="parentText" presStyleLbl="node1" presStyleIdx="2" presStyleCnt="3">
        <dgm:presLayoutVars>
          <dgm:chMax val="0"/>
          <dgm:bulletEnabled val="1"/>
        </dgm:presLayoutVars>
      </dgm:prSet>
      <dgm:spPr/>
      <dgm:t>
        <a:bodyPr/>
        <a:lstStyle/>
        <a:p>
          <a:endParaRPr lang="it-IT"/>
        </a:p>
      </dgm:t>
    </dgm:pt>
  </dgm:ptLst>
  <dgm:cxnLst>
    <dgm:cxn modelId="{483FC03F-2BAD-4FCA-BEB0-1D2B86B3E073}" type="presOf" srcId="{5941267D-7184-4AE5-8FB0-D8226CB25AD9}" destId="{2372A11D-8164-4816-84A3-855A73FCB76A}" srcOrd="0" destOrd="0" presId="urn:microsoft.com/office/officeart/2005/8/layout/vList2"/>
    <dgm:cxn modelId="{524F67EF-F694-4D05-B2C5-1CE7EF84BF61}" srcId="{5941267D-7184-4AE5-8FB0-D8226CB25AD9}" destId="{FD784457-8275-4C97-8EF1-87C801FA689C}" srcOrd="2" destOrd="0" parTransId="{FFB9419B-1B4C-41DF-83B3-781617DF65A4}" sibTransId="{870CE14C-4B40-4A0A-8B4F-FF16341F8B6E}"/>
    <dgm:cxn modelId="{5E3BF6E5-6897-4C6D-B39A-28812CAEABC1}" srcId="{5941267D-7184-4AE5-8FB0-D8226CB25AD9}" destId="{941E0D9A-5634-4C20-A060-687F4588CE6D}" srcOrd="1" destOrd="0" parTransId="{99BC9B36-1584-4CBD-8D42-034D803B8E3C}" sibTransId="{FEBDA69C-F321-41A2-957F-559E7704E75D}"/>
    <dgm:cxn modelId="{1239A38B-1BA0-4C7B-BED1-9E60CA7170E0}" type="presOf" srcId="{941E0D9A-5634-4C20-A060-687F4588CE6D}" destId="{1FFCCAC1-9274-4DB0-B8DD-0D23BEF42619}" srcOrd="0" destOrd="0" presId="urn:microsoft.com/office/officeart/2005/8/layout/vList2"/>
    <dgm:cxn modelId="{0A5373DF-2E8D-459D-B48D-9F57A210DD38}" type="presOf" srcId="{2440A01C-D2B3-4EE3-83D1-119B17074C26}" destId="{FB9F8748-141C-4F44-B0F3-46D18F2DA0DC}" srcOrd="0" destOrd="0" presId="urn:microsoft.com/office/officeart/2005/8/layout/vList2"/>
    <dgm:cxn modelId="{1226795E-B6B7-4BA1-A50A-C5F46DB11951}" srcId="{5941267D-7184-4AE5-8FB0-D8226CB25AD9}" destId="{2440A01C-D2B3-4EE3-83D1-119B17074C26}" srcOrd="0" destOrd="0" parTransId="{0DC9C6E0-0298-464B-949A-8C66DF27450D}" sibTransId="{FB10E4CD-46D4-4309-82F4-1A3CBA296908}"/>
    <dgm:cxn modelId="{038AE9C3-3786-4A04-93A5-0D72561A5F92}" type="presOf" srcId="{FD784457-8275-4C97-8EF1-87C801FA689C}" destId="{C9C8E251-0201-46DD-BDDB-77C4A652B5A6}" srcOrd="0" destOrd="0" presId="urn:microsoft.com/office/officeart/2005/8/layout/vList2"/>
    <dgm:cxn modelId="{26F303BE-D53A-4DA7-BC5B-1F0A138E54F2}" type="presParOf" srcId="{2372A11D-8164-4816-84A3-855A73FCB76A}" destId="{FB9F8748-141C-4F44-B0F3-46D18F2DA0DC}" srcOrd="0" destOrd="0" presId="urn:microsoft.com/office/officeart/2005/8/layout/vList2"/>
    <dgm:cxn modelId="{BE5A41D7-6319-447D-B58D-0C66F51F1E29}" type="presParOf" srcId="{2372A11D-8164-4816-84A3-855A73FCB76A}" destId="{4D85EE5B-EAB0-406C-A4E9-C161CBC4D9E5}" srcOrd="1" destOrd="0" presId="urn:microsoft.com/office/officeart/2005/8/layout/vList2"/>
    <dgm:cxn modelId="{E34B0519-4D6E-4F08-93C3-1C9ADA26FFA0}" type="presParOf" srcId="{2372A11D-8164-4816-84A3-855A73FCB76A}" destId="{1FFCCAC1-9274-4DB0-B8DD-0D23BEF42619}" srcOrd="2" destOrd="0" presId="urn:microsoft.com/office/officeart/2005/8/layout/vList2"/>
    <dgm:cxn modelId="{E52474AF-20AE-41A0-9CDB-38FBF48D268B}" type="presParOf" srcId="{2372A11D-8164-4816-84A3-855A73FCB76A}" destId="{323C151D-885A-493A-B694-AD9A0DD43929}" srcOrd="3" destOrd="0" presId="urn:microsoft.com/office/officeart/2005/8/layout/vList2"/>
    <dgm:cxn modelId="{C3618D16-B66D-43E3-AFE6-7BEDEADCC57D}" type="presParOf" srcId="{2372A11D-8164-4816-84A3-855A73FCB76A}" destId="{C9C8E251-0201-46DD-BDDB-77C4A652B5A6}"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A599D29-7F9F-4ED4-80C2-8874A061A43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7CA44A7-14CF-4627-B52E-3EEA7A50CFFE}">
      <dgm:prSet/>
      <dgm:spPr/>
      <dgm:t>
        <a:bodyPr/>
        <a:lstStyle/>
        <a:p>
          <a:r>
            <a:rPr lang="it-IT" b="0" i="0"/>
            <a:t>è facoltà delle OOSS rappresentative per formare RSA promuovere la costituzione di RSU:</a:t>
          </a:r>
          <a:endParaRPr lang="en-US"/>
        </a:p>
      </dgm:t>
    </dgm:pt>
    <dgm:pt modelId="{DDDDA5E1-E13A-4CC2-9FD6-A90FEF8E2589}" type="parTrans" cxnId="{46E27F43-474F-4528-A90E-CD58CBBC4574}">
      <dgm:prSet/>
      <dgm:spPr/>
      <dgm:t>
        <a:bodyPr/>
        <a:lstStyle/>
        <a:p>
          <a:endParaRPr lang="en-US"/>
        </a:p>
      </dgm:t>
    </dgm:pt>
    <dgm:pt modelId="{52B76C27-C021-4F0E-B362-A8FD2AA496FD}" type="sibTrans" cxnId="{46E27F43-474F-4528-A90E-CD58CBBC4574}">
      <dgm:prSet/>
      <dgm:spPr/>
      <dgm:t>
        <a:bodyPr/>
        <a:lstStyle/>
        <a:p>
          <a:endParaRPr lang="en-US"/>
        </a:p>
      </dgm:t>
    </dgm:pt>
    <dgm:pt modelId="{71D0464E-FF21-4AFC-8CA6-F4CDBA58EBBE}">
      <dgm:prSet/>
      <dgm:spPr/>
      <dgm:t>
        <a:bodyPr/>
        <a:lstStyle/>
        <a:p>
          <a:r>
            <a:rPr lang="it-IT" b="0" i="0"/>
            <a:t>-  suffragio universale e voto segreto</a:t>
          </a:r>
          <a:endParaRPr lang="en-US"/>
        </a:p>
      </dgm:t>
    </dgm:pt>
    <dgm:pt modelId="{2863C07F-5F62-4E9B-93A6-AC647A6F10D5}" type="parTrans" cxnId="{986C2EF4-B517-4D33-9320-CD531FEA7390}">
      <dgm:prSet/>
      <dgm:spPr/>
      <dgm:t>
        <a:bodyPr/>
        <a:lstStyle/>
        <a:p>
          <a:endParaRPr lang="en-US"/>
        </a:p>
      </dgm:t>
    </dgm:pt>
    <dgm:pt modelId="{8AE69F07-6E5E-4E39-892C-308EEED53C8E}" type="sibTrans" cxnId="{986C2EF4-B517-4D33-9320-CD531FEA7390}">
      <dgm:prSet/>
      <dgm:spPr/>
      <dgm:t>
        <a:bodyPr/>
        <a:lstStyle/>
        <a:p>
          <a:endParaRPr lang="en-US"/>
        </a:p>
      </dgm:t>
    </dgm:pt>
    <dgm:pt modelId="{DB40E383-D8A7-4256-B951-1C472607611E}">
      <dgm:prSet/>
      <dgm:spPr/>
      <dgm:t>
        <a:bodyPr/>
        <a:lstStyle/>
        <a:p>
          <a:r>
            <a:rPr lang="it-IT" b="0" i="0"/>
            <a:t>- la ripartizione dei seggi avviene con criterio proporzionale e </a:t>
          </a:r>
          <a:r>
            <a:rPr lang="it-IT" b="0" i="0" u="sng"/>
            <a:t>senza riserva del terzo</a:t>
          </a:r>
          <a:endParaRPr lang="en-US"/>
        </a:p>
      </dgm:t>
    </dgm:pt>
    <dgm:pt modelId="{2B39F5D9-4A15-4911-B12D-D26041735DFC}" type="parTrans" cxnId="{BFB82552-3635-4E7F-ACC2-E83A6642CA67}">
      <dgm:prSet/>
      <dgm:spPr/>
      <dgm:t>
        <a:bodyPr/>
        <a:lstStyle/>
        <a:p>
          <a:endParaRPr lang="en-US"/>
        </a:p>
      </dgm:t>
    </dgm:pt>
    <dgm:pt modelId="{601981FA-CEF3-4628-BC90-C5EBBB37F4E0}" type="sibTrans" cxnId="{BFB82552-3635-4E7F-ACC2-E83A6642CA67}">
      <dgm:prSet/>
      <dgm:spPr/>
      <dgm:t>
        <a:bodyPr/>
        <a:lstStyle/>
        <a:p>
          <a:endParaRPr lang="en-US"/>
        </a:p>
      </dgm:t>
    </dgm:pt>
    <dgm:pt modelId="{6CA2DE52-0BBE-4BC1-BDAA-FD341B7299C1}" type="pres">
      <dgm:prSet presAssocID="{9A599D29-7F9F-4ED4-80C2-8874A061A434}" presName="linear" presStyleCnt="0">
        <dgm:presLayoutVars>
          <dgm:animLvl val="lvl"/>
          <dgm:resizeHandles val="exact"/>
        </dgm:presLayoutVars>
      </dgm:prSet>
      <dgm:spPr/>
      <dgm:t>
        <a:bodyPr/>
        <a:lstStyle/>
        <a:p>
          <a:endParaRPr lang="it-IT"/>
        </a:p>
      </dgm:t>
    </dgm:pt>
    <dgm:pt modelId="{335B7E50-1C36-4B49-B5D0-2ED7AFEA26AF}" type="pres">
      <dgm:prSet presAssocID="{37CA44A7-14CF-4627-B52E-3EEA7A50CFFE}" presName="parentText" presStyleLbl="node1" presStyleIdx="0" presStyleCnt="3">
        <dgm:presLayoutVars>
          <dgm:chMax val="0"/>
          <dgm:bulletEnabled val="1"/>
        </dgm:presLayoutVars>
      </dgm:prSet>
      <dgm:spPr/>
      <dgm:t>
        <a:bodyPr/>
        <a:lstStyle/>
        <a:p>
          <a:endParaRPr lang="it-IT"/>
        </a:p>
      </dgm:t>
    </dgm:pt>
    <dgm:pt modelId="{B69CD9B1-B2DA-480D-ABA9-43CDD791765D}" type="pres">
      <dgm:prSet presAssocID="{52B76C27-C021-4F0E-B362-A8FD2AA496FD}" presName="spacer" presStyleCnt="0"/>
      <dgm:spPr/>
    </dgm:pt>
    <dgm:pt modelId="{D5E50793-4E4B-4733-940C-9DF9FC40A518}" type="pres">
      <dgm:prSet presAssocID="{71D0464E-FF21-4AFC-8CA6-F4CDBA58EBBE}" presName="parentText" presStyleLbl="node1" presStyleIdx="1" presStyleCnt="3">
        <dgm:presLayoutVars>
          <dgm:chMax val="0"/>
          <dgm:bulletEnabled val="1"/>
        </dgm:presLayoutVars>
      </dgm:prSet>
      <dgm:spPr/>
      <dgm:t>
        <a:bodyPr/>
        <a:lstStyle/>
        <a:p>
          <a:endParaRPr lang="it-IT"/>
        </a:p>
      </dgm:t>
    </dgm:pt>
    <dgm:pt modelId="{C176723A-BBF5-4311-A109-C24D04CF9FA3}" type="pres">
      <dgm:prSet presAssocID="{8AE69F07-6E5E-4E39-892C-308EEED53C8E}" presName="spacer" presStyleCnt="0"/>
      <dgm:spPr/>
    </dgm:pt>
    <dgm:pt modelId="{49E701B9-0B2E-4C59-B031-FD87655DB6E0}" type="pres">
      <dgm:prSet presAssocID="{DB40E383-D8A7-4256-B951-1C472607611E}" presName="parentText" presStyleLbl="node1" presStyleIdx="2" presStyleCnt="3">
        <dgm:presLayoutVars>
          <dgm:chMax val="0"/>
          <dgm:bulletEnabled val="1"/>
        </dgm:presLayoutVars>
      </dgm:prSet>
      <dgm:spPr/>
      <dgm:t>
        <a:bodyPr/>
        <a:lstStyle/>
        <a:p>
          <a:endParaRPr lang="it-IT"/>
        </a:p>
      </dgm:t>
    </dgm:pt>
  </dgm:ptLst>
  <dgm:cxnLst>
    <dgm:cxn modelId="{F13E5283-3FEE-470A-ADFD-4615FC2F8B76}" type="presOf" srcId="{9A599D29-7F9F-4ED4-80C2-8874A061A434}" destId="{6CA2DE52-0BBE-4BC1-BDAA-FD341B7299C1}" srcOrd="0" destOrd="0" presId="urn:microsoft.com/office/officeart/2005/8/layout/vList2"/>
    <dgm:cxn modelId="{986C2EF4-B517-4D33-9320-CD531FEA7390}" srcId="{9A599D29-7F9F-4ED4-80C2-8874A061A434}" destId="{71D0464E-FF21-4AFC-8CA6-F4CDBA58EBBE}" srcOrd="1" destOrd="0" parTransId="{2863C07F-5F62-4E9B-93A6-AC647A6F10D5}" sibTransId="{8AE69F07-6E5E-4E39-892C-308EEED53C8E}"/>
    <dgm:cxn modelId="{46E27F43-474F-4528-A90E-CD58CBBC4574}" srcId="{9A599D29-7F9F-4ED4-80C2-8874A061A434}" destId="{37CA44A7-14CF-4627-B52E-3EEA7A50CFFE}" srcOrd="0" destOrd="0" parTransId="{DDDDA5E1-E13A-4CC2-9FD6-A90FEF8E2589}" sibTransId="{52B76C27-C021-4F0E-B362-A8FD2AA496FD}"/>
    <dgm:cxn modelId="{FF99A1A5-C1B1-4852-AAFC-205C6938CBEE}" type="presOf" srcId="{71D0464E-FF21-4AFC-8CA6-F4CDBA58EBBE}" destId="{D5E50793-4E4B-4733-940C-9DF9FC40A518}" srcOrd="0" destOrd="0" presId="urn:microsoft.com/office/officeart/2005/8/layout/vList2"/>
    <dgm:cxn modelId="{BFB82552-3635-4E7F-ACC2-E83A6642CA67}" srcId="{9A599D29-7F9F-4ED4-80C2-8874A061A434}" destId="{DB40E383-D8A7-4256-B951-1C472607611E}" srcOrd="2" destOrd="0" parTransId="{2B39F5D9-4A15-4911-B12D-D26041735DFC}" sibTransId="{601981FA-CEF3-4628-BC90-C5EBBB37F4E0}"/>
    <dgm:cxn modelId="{CBAB3B87-D740-47CE-BD41-AE0E8750860C}" type="presOf" srcId="{37CA44A7-14CF-4627-B52E-3EEA7A50CFFE}" destId="{335B7E50-1C36-4B49-B5D0-2ED7AFEA26AF}" srcOrd="0" destOrd="0" presId="urn:microsoft.com/office/officeart/2005/8/layout/vList2"/>
    <dgm:cxn modelId="{5D22CB66-F6DD-4389-B9C7-EC7FED90D7F3}" type="presOf" srcId="{DB40E383-D8A7-4256-B951-1C472607611E}" destId="{49E701B9-0B2E-4C59-B031-FD87655DB6E0}" srcOrd="0" destOrd="0" presId="urn:microsoft.com/office/officeart/2005/8/layout/vList2"/>
    <dgm:cxn modelId="{4B91D478-F5BB-4F75-B11E-C86DD43259FD}" type="presParOf" srcId="{6CA2DE52-0BBE-4BC1-BDAA-FD341B7299C1}" destId="{335B7E50-1C36-4B49-B5D0-2ED7AFEA26AF}" srcOrd="0" destOrd="0" presId="urn:microsoft.com/office/officeart/2005/8/layout/vList2"/>
    <dgm:cxn modelId="{A52C0B9C-8E1E-4284-9318-F76355E8B275}" type="presParOf" srcId="{6CA2DE52-0BBE-4BC1-BDAA-FD341B7299C1}" destId="{B69CD9B1-B2DA-480D-ABA9-43CDD791765D}" srcOrd="1" destOrd="0" presId="urn:microsoft.com/office/officeart/2005/8/layout/vList2"/>
    <dgm:cxn modelId="{DEA0A02E-CCEB-44DF-8003-E08260C6F88E}" type="presParOf" srcId="{6CA2DE52-0BBE-4BC1-BDAA-FD341B7299C1}" destId="{D5E50793-4E4B-4733-940C-9DF9FC40A518}" srcOrd="2" destOrd="0" presId="urn:microsoft.com/office/officeart/2005/8/layout/vList2"/>
    <dgm:cxn modelId="{8A95C57F-7AF2-4949-9B3E-2876EC131E30}" type="presParOf" srcId="{6CA2DE52-0BBE-4BC1-BDAA-FD341B7299C1}" destId="{C176723A-BBF5-4311-A109-C24D04CF9FA3}" srcOrd="3" destOrd="0" presId="urn:microsoft.com/office/officeart/2005/8/layout/vList2"/>
    <dgm:cxn modelId="{6067390E-C28F-49D1-A8B9-249753E8B94F}" type="presParOf" srcId="{6CA2DE52-0BBE-4BC1-BDAA-FD341B7299C1}" destId="{49E701B9-0B2E-4C59-B031-FD87655DB6E0}"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5FBCCD0-C553-4904-B506-91454FC0B559}" type="doc">
      <dgm:prSet loTypeId="urn:microsoft.com/office/officeart/2005/8/layout/vProcess5" loCatId="process" qsTypeId="urn:microsoft.com/office/officeart/2005/8/quickstyle/simple4" qsCatId="simple" csTypeId="urn:microsoft.com/office/officeart/2005/8/colors/colorful1" csCatId="colorful"/>
      <dgm:spPr/>
      <dgm:t>
        <a:bodyPr/>
        <a:lstStyle/>
        <a:p>
          <a:endParaRPr lang="en-US"/>
        </a:p>
      </dgm:t>
    </dgm:pt>
    <dgm:pt modelId="{7741AAD2-FF07-4C24-B3A0-FB3533B9C495}">
      <dgm:prSet/>
      <dgm:spPr/>
      <dgm:t>
        <a:bodyPr/>
        <a:lstStyle/>
        <a:p>
          <a:r>
            <a:rPr lang="it-IT" b="0" i="0"/>
            <a:t>concorrenza di più organismi in cui il ruolo preminente è svolto dall’organismo di rappresentanza unitario del personale eletto da tutti lavoratori ai sensi dell’art. 42, co. 3, TUPI che, fin dall’accordo quadro del 7 agosto 1998 sulla costituzione delle RSU (d’ora in avanti AQ - RSU) è stato rinominato, sul modello della terminologia del lavoro privato, rappresentanza sindacale unitaria</a:t>
          </a:r>
          <a:endParaRPr lang="en-US"/>
        </a:p>
      </dgm:t>
    </dgm:pt>
    <dgm:pt modelId="{3B8BF551-530E-4B08-A4D4-526176F34753}" type="parTrans" cxnId="{6215FD65-47AB-4A66-8B9B-AA19B428F13C}">
      <dgm:prSet/>
      <dgm:spPr/>
      <dgm:t>
        <a:bodyPr/>
        <a:lstStyle/>
        <a:p>
          <a:endParaRPr lang="en-US"/>
        </a:p>
      </dgm:t>
    </dgm:pt>
    <dgm:pt modelId="{C90BA352-0DD9-4EF6-BBA5-2C364E9C875B}" type="sibTrans" cxnId="{6215FD65-47AB-4A66-8B9B-AA19B428F13C}">
      <dgm:prSet/>
      <dgm:spPr/>
      <dgm:t>
        <a:bodyPr/>
        <a:lstStyle/>
        <a:p>
          <a:endParaRPr lang="en-US"/>
        </a:p>
      </dgm:t>
    </dgm:pt>
    <dgm:pt modelId="{4F1DAEE9-CD01-42C3-9D39-19F47F7590D2}">
      <dgm:prSet/>
      <dgm:spPr/>
      <dgm:t>
        <a:bodyPr/>
        <a:lstStyle/>
        <a:p>
          <a:r>
            <a:rPr lang="it-IT" b="0" i="0"/>
            <a:t>scelta confermata anche nella recente contratto collettivo nazionale quadro del 12 aprile 2022 in materia di costituzione delle rappresentanze sindacali unitarie per il personale dei comparti delle pubbliche amministrazioni e per la definizione del relativo regolamento elettorale. </a:t>
          </a:r>
          <a:endParaRPr lang="en-US"/>
        </a:p>
      </dgm:t>
    </dgm:pt>
    <dgm:pt modelId="{2CF2B233-B619-4DF0-8E60-A04D2081281A}" type="parTrans" cxnId="{CD789061-493A-49E9-A896-89AB6290E6E6}">
      <dgm:prSet/>
      <dgm:spPr/>
      <dgm:t>
        <a:bodyPr/>
        <a:lstStyle/>
        <a:p>
          <a:endParaRPr lang="en-US"/>
        </a:p>
      </dgm:t>
    </dgm:pt>
    <dgm:pt modelId="{957C43E2-A75E-4631-8AE3-EE700546F5D5}" type="sibTrans" cxnId="{CD789061-493A-49E9-A896-89AB6290E6E6}">
      <dgm:prSet/>
      <dgm:spPr/>
      <dgm:t>
        <a:bodyPr/>
        <a:lstStyle/>
        <a:p>
          <a:endParaRPr lang="en-US"/>
        </a:p>
      </dgm:t>
    </dgm:pt>
    <dgm:pt modelId="{72331107-AD5A-4776-822C-BD08E6BA7979}">
      <dgm:prSet/>
      <dgm:spPr/>
      <dgm:t>
        <a:bodyPr/>
        <a:lstStyle/>
        <a:p>
          <a:r>
            <a:rPr lang="it-IT" b="0" i="0"/>
            <a:t>gli organismi di rappresentanza unitaria sono apparsi, fin dalla loro istituzione, organi di rappresentanza “necessari” seppure facoltativi</a:t>
          </a:r>
          <a:endParaRPr lang="en-US"/>
        </a:p>
      </dgm:t>
    </dgm:pt>
    <dgm:pt modelId="{94E36A60-8CC3-44BB-A67A-C57E8D90A301}" type="parTrans" cxnId="{524AA664-C490-4711-9915-6B57C739D269}">
      <dgm:prSet/>
      <dgm:spPr/>
      <dgm:t>
        <a:bodyPr/>
        <a:lstStyle/>
        <a:p>
          <a:endParaRPr lang="en-US"/>
        </a:p>
      </dgm:t>
    </dgm:pt>
    <dgm:pt modelId="{8003EBEC-F7D0-45ED-B526-2EEBAE15195D}" type="sibTrans" cxnId="{524AA664-C490-4711-9915-6B57C739D269}">
      <dgm:prSet/>
      <dgm:spPr/>
      <dgm:t>
        <a:bodyPr/>
        <a:lstStyle/>
        <a:p>
          <a:endParaRPr lang="en-US"/>
        </a:p>
      </dgm:t>
    </dgm:pt>
    <dgm:pt modelId="{E0160892-562B-41A8-9107-924166955F02}" type="pres">
      <dgm:prSet presAssocID="{A5FBCCD0-C553-4904-B506-91454FC0B559}" presName="outerComposite" presStyleCnt="0">
        <dgm:presLayoutVars>
          <dgm:chMax val="5"/>
          <dgm:dir/>
          <dgm:resizeHandles val="exact"/>
        </dgm:presLayoutVars>
      </dgm:prSet>
      <dgm:spPr/>
      <dgm:t>
        <a:bodyPr/>
        <a:lstStyle/>
        <a:p>
          <a:endParaRPr lang="it-IT"/>
        </a:p>
      </dgm:t>
    </dgm:pt>
    <dgm:pt modelId="{DA726FD5-8258-42AC-85DE-CC2DE80CAB8F}" type="pres">
      <dgm:prSet presAssocID="{A5FBCCD0-C553-4904-B506-91454FC0B559}" presName="dummyMaxCanvas" presStyleCnt="0">
        <dgm:presLayoutVars/>
      </dgm:prSet>
      <dgm:spPr/>
    </dgm:pt>
    <dgm:pt modelId="{5C938257-AA80-4F58-9566-EFABBC6B63A0}" type="pres">
      <dgm:prSet presAssocID="{A5FBCCD0-C553-4904-B506-91454FC0B559}" presName="ThreeNodes_1" presStyleLbl="node1" presStyleIdx="0" presStyleCnt="3">
        <dgm:presLayoutVars>
          <dgm:bulletEnabled val="1"/>
        </dgm:presLayoutVars>
      </dgm:prSet>
      <dgm:spPr/>
      <dgm:t>
        <a:bodyPr/>
        <a:lstStyle/>
        <a:p>
          <a:endParaRPr lang="it-IT"/>
        </a:p>
      </dgm:t>
    </dgm:pt>
    <dgm:pt modelId="{E7C9EC16-3971-4B7F-9C8E-B44D742B118F}" type="pres">
      <dgm:prSet presAssocID="{A5FBCCD0-C553-4904-B506-91454FC0B559}" presName="ThreeNodes_2" presStyleLbl="node1" presStyleIdx="1" presStyleCnt="3">
        <dgm:presLayoutVars>
          <dgm:bulletEnabled val="1"/>
        </dgm:presLayoutVars>
      </dgm:prSet>
      <dgm:spPr/>
      <dgm:t>
        <a:bodyPr/>
        <a:lstStyle/>
        <a:p>
          <a:endParaRPr lang="it-IT"/>
        </a:p>
      </dgm:t>
    </dgm:pt>
    <dgm:pt modelId="{15CD61EE-DB41-41ED-B209-36B31187B70E}" type="pres">
      <dgm:prSet presAssocID="{A5FBCCD0-C553-4904-B506-91454FC0B559}" presName="ThreeNodes_3" presStyleLbl="node1" presStyleIdx="2" presStyleCnt="3">
        <dgm:presLayoutVars>
          <dgm:bulletEnabled val="1"/>
        </dgm:presLayoutVars>
      </dgm:prSet>
      <dgm:spPr/>
      <dgm:t>
        <a:bodyPr/>
        <a:lstStyle/>
        <a:p>
          <a:endParaRPr lang="it-IT"/>
        </a:p>
      </dgm:t>
    </dgm:pt>
    <dgm:pt modelId="{97A61514-F3C1-43CF-9EF3-E882663C3DF3}" type="pres">
      <dgm:prSet presAssocID="{A5FBCCD0-C553-4904-B506-91454FC0B559}" presName="ThreeConn_1-2" presStyleLbl="fgAccFollowNode1" presStyleIdx="0" presStyleCnt="2">
        <dgm:presLayoutVars>
          <dgm:bulletEnabled val="1"/>
        </dgm:presLayoutVars>
      </dgm:prSet>
      <dgm:spPr/>
      <dgm:t>
        <a:bodyPr/>
        <a:lstStyle/>
        <a:p>
          <a:endParaRPr lang="it-IT"/>
        </a:p>
      </dgm:t>
    </dgm:pt>
    <dgm:pt modelId="{FE4D610D-3953-44DF-8421-976BB7D89254}" type="pres">
      <dgm:prSet presAssocID="{A5FBCCD0-C553-4904-B506-91454FC0B559}" presName="ThreeConn_2-3" presStyleLbl="fgAccFollowNode1" presStyleIdx="1" presStyleCnt="2">
        <dgm:presLayoutVars>
          <dgm:bulletEnabled val="1"/>
        </dgm:presLayoutVars>
      </dgm:prSet>
      <dgm:spPr/>
      <dgm:t>
        <a:bodyPr/>
        <a:lstStyle/>
        <a:p>
          <a:endParaRPr lang="it-IT"/>
        </a:p>
      </dgm:t>
    </dgm:pt>
    <dgm:pt modelId="{ED0E9C78-B049-4BD4-BB4F-2EBD7C53B6B0}" type="pres">
      <dgm:prSet presAssocID="{A5FBCCD0-C553-4904-B506-91454FC0B559}" presName="ThreeNodes_1_text" presStyleLbl="node1" presStyleIdx="2" presStyleCnt="3">
        <dgm:presLayoutVars>
          <dgm:bulletEnabled val="1"/>
        </dgm:presLayoutVars>
      </dgm:prSet>
      <dgm:spPr/>
      <dgm:t>
        <a:bodyPr/>
        <a:lstStyle/>
        <a:p>
          <a:endParaRPr lang="it-IT"/>
        </a:p>
      </dgm:t>
    </dgm:pt>
    <dgm:pt modelId="{A082E003-B5BD-4D13-B327-0CDACBB7CDDB}" type="pres">
      <dgm:prSet presAssocID="{A5FBCCD0-C553-4904-B506-91454FC0B559}" presName="ThreeNodes_2_text" presStyleLbl="node1" presStyleIdx="2" presStyleCnt="3">
        <dgm:presLayoutVars>
          <dgm:bulletEnabled val="1"/>
        </dgm:presLayoutVars>
      </dgm:prSet>
      <dgm:spPr/>
      <dgm:t>
        <a:bodyPr/>
        <a:lstStyle/>
        <a:p>
          <a:endParaRPr lang="it-IT"/>
        </a:p>
      </dgm:t>
    </dgm:pt>
    <dgm:pt modelId="{17B198F6-A94E-48FC-A261-7389BD7BFA7F}" type="pres">
      <dgm:prSet presAssocID="{A5FBCCD0-C553-4904-B506-91454FC0B559}" presName="ThreeNodes_3_text" presStyleLbl="node1" presStyleIdx="2" presStyleCnt="3">
        <dgm:presLayoutVars>
          <dgm:bulletEnabled val="1"/>
        </dgm:presLayoutVars>
      </dgm:prSet>
      <dgm:spPr/>
      <dgm:t>
        <a:bodyPr/>
        <a:lstStyle/>
        <a:p>
          <a:endParaRPr lang="it-IT"/>
        </a:p>
      </dgm:t>
    </dgm:pt>
  </dgm:ptLst>
  <dgm:cxnLst>
    <dgm:cxn modelId="{5D9C15D3-872A-4F92-B158-0622CE202D4A}" type="presOf" srcId="{A5FBCCD0-C553-4904-B506-91454FC0B559}" destId="{E0160892-562B-41A8-9107-924166955F02}" srcOrd="0" destOrd="0" presId="urn:microsoft.com/office/officeart/2005/8/layout/vProcess5"/>
    <dgm:cxn modelId="{F2AE43DB-D348-484F-AD67-C42D442D3F27}" type="presOf" srcId="{7741AAD2-FF07-4C24-B3A0-FB3533B9C495}" destId="{5C938257-AA80-4F58-9566-EFABBC6B63A0}" srcOrd="0" destOrd="0" presId="urn:microsoft.com/office/officeart/2005/8/layout/vProcess5"/>
    <dgm:cxn modelId="{E1CB848F-B34C-4653-9634-D77B4780519E}" type="presOf" srcId="{4F1DAEE9-CD01-42C3-9D39-19F47F7590D2}" destId="{A082E003-B5BD-4D13-B327-0CDACBB7CDDB}" srcOrd="1" destOrd="0" presId="urn:microsoft.com/office/officeart/2005/8/layout/vProcess5"/>
    <dgm:cxn modelId="{524AA664-C490-4711-9915-6B57C739D269}" srcId="{A5FBCCD0-C553-4904-B506-91454FC0B559}" destId="{72331107-AD5A-4776-822C-BD08E6BA7979}" srcOrd="2" destOrd="0" parTransId="{94E36A60-8CC3-44BB-A67A-C57E8D90A301}" sibTransId="{8003EBEC-F7D0-45ED-B526-2EEBAE15195D}"/>
    <dgm:cxn modelId="{C30F25A5-A1E7-40E1-8AEF-935EB0C146E3}" type="presOf" srcId="{C90BA352-0DD9-4EF6-BBA5-2C364E9C875B}" destId="{97A61514-F3C1-43CF-9EF3-E882663C3DF3}" srcOrd="0" destOrd="0" presId="urn:microsoft.com/office/officeart/2005/8/layout/vProcess5"/>
    <dgm:cxn modelId="{0CB1070F-9F74-4DCB-88EB-A04EAF5B5738}" type="presOf" srcId="{7741AAD2-FF07-4C24-B3A0-FB3533B9C495}" destId="{ED0E9C78-B049-4BD4-BB4F-2EBD7C53B6B0}" srcOrd="1" destOrd="0" presId="urn:microsoft.com/office/officeart/2005/8/layout/vProcess5"/>
    <dgm:cxn modelId="{6215FD65-47AB-4A66-8B9B-AA19B428F13C}" srcId="{A5FBCCD0-C553-4904-B506-91454FC0B559}" destId="{7741AAD2-FF07-4C24-B3A0-FB3533B9C495}" srcOrd="0" destOrd="0" parTransId="{3B8BF551-530E-4B08-A4D4-526176F34753}" sibTransId="{C90BA352-0DD9-4EF6-BBA5-2C364E9C875B}"/>
    <dgm:cxn modelId="{176DBB5F-5E09-4B73-8722-9CC7F4E601FF}" type="presOf" srcId="{957C43E2-A75E-4631-8AE3-EE700546F5D5}" destId="{FE4D610D-3953-44DF-8421-976BB7D89254}" srcOrd="0" destOrd="0" presId="urn:microsoft.com/office/officeart/2005/8/layout/vProcess5"/>
    <dgm:cxn modelId="{5BFD8963-BDA8-43A0-8149-47CA47C012C0}" type="presOf" srcId="{72331107-AD5A-4776-822C-BD08E6BA7979}" destId="{17B198F6-A94E-48FC-A261-7389BD7BFA7F}" srcOrd="1" destOrd="0" presId="urn:microsoft.com/office/officeart/2005/8/layout/vProcess5"/>
    <dgm:cxn modelId="{CD789061-493A-49E9-A896-89AB6290E6E6}" srcId="{A5FBCCD0-C553-4904-B506-91454FC0B559}" destId="{4F1DAEE9-CD01-42C3-9D39-19F47F7590D2}" srcOrd="1" destOrd="0" parTransId="{2CF2B233-B619-4DF0-8E60-A04D2081281A}" sibTransId="{957C43E2-A75E-4631-8AE3-EE700546F5D5}"/>
    <dgm:cxn modelId="{B2C0F0B2-B209-4183-A201-E5D55983A448}" type="presOf" srcId="{72331107-AD5A-4776-822C-BD08E6BA7979}" destId="{15CD61EE-DB41-41ED-B209-36B31187B70E}" srcOrd="0" destOrd="0" presId="urn:microsoft.com/office/officeart/2005/8/layout/vProcess5"/>
    <dgm:cxn modelId="{41DAFC12-3AE8-4BF9-AA6A-4652BB7B73C3}" type="presOf" srcId="{4F1DAEE9-CD01-42C3-9D39-19F47F7590D2}" destId="{E7C9EC16-3971-4B7F-9C8E-B44D742B118F}" srcOrd="0" destOrd="0" presId="urn:microsoft.com/office/officeart/2005/8/layout/vProcess5"/>
    <dgm:cxn modelId="{7F74B5BA-5E03-4A5E-BCB5-DC94CF3349C4}" type="presParOf" srcId="{E0160892-562B-41A8-9107-924166955F02}" destId="{DA726FD5-8258-42AC-85DE-CC2DE80CAB8F}" srcOrd="0" destOrd="0" presId="urn:microsoft.com/office/officeart/2005/8/layout/vProcess5"/>
    <dgm:cxn modelId="{F6AF6625-5816-437E-9609-5BD8EB5A40E4}" type="presParOf" srcId="{E0160892-562B-41A8-9107-924166955F02}" destId="{5C938257-AA80-4F58-9566-EFABBC6B63A0}" srcOrd="1" destOrd="0" presId="urn:microsoft.com/office/officeart/2005/8/layout/vProcess5"/>
    <dgm:cxn modelId="{F23E250C-DCF9-493C-A0D0-94F09380AE78}" type="presParOf" srcId="{E0160892-562B-41A8-9107-924166955F02}" destId="{E7C9EC16-3971-4B7F-9C8E-B44D742B118F}" srcOrd="2" destOrd="0" presId="urn:microsoft.com/office/officeart/2005/8/layout/vProcess5"/>
    <dgm:cxn modelId="{EE91B5B7-E877-4A7E-A25B-CCA4EDCFAF4B}" type="presParOf" srcId="{E0160892-562B-41A8-9107-924166955F02}" destId="{15CD61EE-DB41-41ED-B209-36B31187B70E}" srcOrd="3" destOrd="0" presId="urn:microsoft.com/office/officeart/2005/8/layout/vProcess5"/>
    <dgm:cxn modelId="{CC54EE43-6FD0-48FF-B105-8B5A10C757E3}" type="presParOf" srcId="{E0160892-562B-41A8-9107-924166955F02}" destId="{97A61514-F3C1-43CF-9EF3-E882663C3DF3}" srcOrd="4" destOrd="0" presId="urn:microsoft.com/office/officeart/2005/8/layout/vProcess5"/>
    <dgm:cxn modelId="{EA17D142-EEF5-4489-BF48-415DE9D2A8E8}" type="presParOf" srcId="{E0160892-562B-41A8-9107-924166955F02}" destId="{FE4D610D-3953-44DF-8421-976BB7D89254}" srcOrd="5" destOrd="0" presId="urn:microsoft.com/office/officeart/2005/8/layout/vProcess5"/>
    <dgm:cxn modelId="{9B33993B-2F7B-4F10-8AE4-35545C9DB6B2}" type="presParOf" srcId="{E0160892-562B-41A8-9107-924166955F02}" destId="{ED0E9C78-B049-4BD4-BB4F-2EBD7C53B6B0}" srcOrd="6" destOrd="0" presId="urn:microsoft.com/office/officeart/2005/8/layout/vProcess5"/>
    <dgm:cxn modelId="{ECBA59FF-6040-479D-BD61-E733A0FD19F1}" type="presParOf" srcId="{E0160892-562B-41A8-9107-924166955F02}" destId="{A082E003-B5BD-4D13-B327-0CDACBB7CDDB}" srcOrd="7" destOrd="0" presId="urn:microsoft.com/office/officeart/2005/8/layout/vProcess5"/>
    <dgm:cxn modelId="{E438C188-3DFA-48E7-A179-6B8A9FFE1577}" type="presParOf" srcId="{E0160892-562B-41A8-9107-924166955F02}" destId="{17B198F6-A94E-48FC-A261-7389BD7BFA7F}"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7882D2-FE62-4AF6-8632-A0EBB09677C1}">
      <dsp:nvSpPr>
        <dsp:cNvPr id="0" name=""/>
        <dsp:cNvSpPr/>
      </dsp:nvSpPr>
      <dsp:spPr>
        <a:xfrm>
          <a:off x="0" y="0"/>
          <a:ext cx="6136181" cy="1026804"/>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it-IT" sz="1300" kern="1200"/>
            <a:t>Le prerogative sindacali previste dal titolo III dello S.L. (diritti di assemblee, referendum, permessi, ecc…) sono riconosciute solo alle associazioni sindacali firmatarie di contratti collettivi, anche aziendali, applicati nell’unità produttiva</a:t>
          </a:r>
          <a:endParaRPr lang="en-US" sz="1300" kern="1200"/>
        </a:p>
      </dsp:txBody>
      <dsp:txXfrm>
        <a:off x="30074" y="30074"/>
        <a:ext cx="5028179" cy="966656"/>
      </dsp:txXfrm>
    </dsp:sp>
    <dsp:sp modelId="{A76D9877-75A6-4177-8123-E8351FD76994}">
      <dsp:nvSpPr>
        <dsp:cNvPr id="0" name=""/>
        <dsp:cNvSpPr/>
      </dsp:nvSpPr>
      <dsp:spPr>
        <a:xfrm>
          <a:off x="541427" y="1197939"/>
          <a:ext cx="6136181" cy="1026804"/>
        </a:xfrm>
        <a:prstGeom prst="roundRect">
          <a:avLst>
            <a:gd name="adj" fmla="val 10000"/>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it-IT" sz="1300" kern="1200"/>
            <a:t>Il solo criterio che conta è la capacità dell’O.S. di imporsi come interlocutore negoziale</a:t>
          </a:r>
          <a:endParaRPr lang="en-US" sz="1300" kern="1200"/>
        </a:p>
      </dsp:txBody>
      <dsp:txXfrm>
        <a:off x="571501" y="1228013"/>
        <a:ext cx="4867182" cy="966656"/>
      </dsp:txXfrm>
    </dsp:sp>
    <dsp:sp modelId="{D4828927-D911-4458-9609-E808E0C5E79C}">
      <dsp:nvSpPr>
        <dsp:cNvPr id="0" name=""/>
        <dsp:cNvSpPr/>
      </dsp:nvSpPr>
      <dsp:spPr>
        <a:xfrm>
          <a:off x="1082855" y="2395878"/>
          <a:ext cx="6136181" cy="1026804"/>
        </a:xfrm>
        <a:prstGeom prst="roundRect">
          <a:avLst>
            <a:gd name="adj" fmla="val 10000"/>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it-IT" sz="1300" kern="1200"/>
            <a:t>Criterio rappresentatività effettiva, no storica e no presunta</a:t>
          </a:r>
          <a:endParaRPr lang="en-US" sz="1300" kern="1200"/>
        </a:p>
      </dsp:txBody>
      <dsp:txXfrm>
        <a:off x="1112929" y="2425952"/>
        <a:ext cx="4867182" cy="966656"/>
      </dsp:txXfrm>
    </dsp:sp>
    <dsp:sp modelId="{750F49A7-B8C7-4444-81AE-D4EA2811ED3B}">
      <dsp:nvSpPr>
        <dsp:cNvPr id="0" name=""/>
        <dsp:cNvSpPr/>
      </dsp:nvSpPr>
      <dsp:spPr>
        <a:xfrm>
          <a:off x="5468758" y="778660"/>
          <a:ext cx="667423" cy="667423"/>
        </a:xfrm>
        <a:prstGeom prst="downArrow">
          <a:avLst>
            <a:gd name="adj1" fmla="val 55000"/>
            <a:gd name="adj2" fmla="val 45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en-US" sz="3000" kern="1200"/>
        </a:p>
      </dsp:txBody>
      <dsp:txXfrm>
        <a:off x="5618928" y="778660"/>
        <a:ext cx="367083" cy="502236"/>
      </dsp:txXfrm>
    </dsp:sp>
    <dsp:sp modelId="{84DDB4F6-1C81-435C-8238-EC7424221056}">
      <dsp:nvSpPr>
        <dsp:cNvPr id="0" name=""/>
        <dsp:cNvSpPr/>
      </dsp:nvSpPr>
      <dsp:spPr>
        <a:xfrm>
          <a:off x="6010186" y="1969754"/>
          <a:ext cx="667423" cy="667423"/>
        </a:xfrm>
        <a:prstGeom prst="downArrow">
          <a:avLst>
            <a:gd name="adj1" fmla="val 55000"/>
            <a:gd name="adj2" fmla="val 45000"/>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en-US" sz="3000" kern="1200"/>
        </a:p>
      </dsp:txBody>
      <dsp:txXfrm>
        <a:off x="6160356" y="1969754"/>
        <a:ext cx="367083" cy="50223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6AF571-7F79-4676-9EBA-D63C4EDB3C3B}">
      <dsp:nvSpPr>
        <dsp:cNvPr id="0" name=""/>
        <dsp:cNvSpPr/>
      </dsp:nvSpPr>
      <dsp:spPr>
        <a:xfrm>
          <a:off x="1409" y="69370"/>
          <a:ext cx="3006757" cy="3283942"/>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b="0" i="0" kern="1200"/>
            <a:t>L’AQ del 2022 racchiude, aggiornandola, l’intera disciplina vigente in materia di elezioni delle RSU e sostituisce integralmente l’AQ-RSU del 7 agosto 1998 e tutti gli accordi che, in questo ventennio, sono intervenuti su tale testo negoziale</a:t>
          </a:r>
          <a:endParaRPr lang="en-US" sz="1400" kern="1200"/>
        </a:p>
      </dsp:txBody>
      <dsp:txXfrm>
        <a:off x="89474" y="157435"/>
        <a:ext cx="2830627" cy="3107812"/>
      </dsp:txXfrm>
    </dsp:sp>
    <dsp:sp modelId="{BBE19D1E-C203-409A-BF0B-1E926A597BBE}">
      <dsp:nvSpPr>
        <dsp:cNvPr id="0" name=""/>
        <dsp:cNvSpPr/>
      </dsp:nvSpPr>
      <dsp:spPr>
        <a:xfrm>
          <a:off x="3308842" y="1338503"/>
          <a:ext cx="637432" cy="745675"/>
        </a:xfrm>
        <a:prstGeom prst="rightArrow">
          <a:avLst>
            <a:gd name="adj1" fmla="val 60000"/>
            <a:gd name="adj2" fmla="val 5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3308842" y="1487638"/>
        <a:ext cx="446202" cy="447405"/>
      </dsp:txXfrm>
    </dsp:sp>
    <dsp:sp modelId="{08B80395-0BE6-4FD9-AB6D-8603E2BB14A1}">
      <dsp:nvSpPr>
        <dsp:cNvPr id="0" name=""/>
        <dsp:cNvSpPr/>
      </dsp:nvSpPr>
      <dsp:spPr>
        <a:xfrm>
          <a:off x="4210869" y="69370"/>
          <a:ext cx="3006757" cy="3283942"/>
        </a:xfrm>
        <a:prstGeom prst="roundRect">
          <a:avLst>
            <a:gd name="adj" fmla="val 10000"/>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b="0" i="0" kern="1200"/>
            <a:t>L’accordo, che si articola in due sezioni, disciplina da un lato le modalità di costituzione e funzionamento delle RSU, offrendo soluzioni alle problematiche presentatesi con maggiore frequenza, quali, ad esempio, la composizione della RSU, le cause di decadenza, le modalità di adozione delle decisioni, l’individuazione di un Comitato di coordinamento nell’ipotesi di RSU con oltre 30 componenti</a:t>
          </a:r>
          <a:endParaRPr lang="en-US" sz="1400" kern="1200"/>
        </a:p>
      </dsp:txBody>
      <dsp:txXfrm>
        <a:off x="4298934" y="157435"/>
        <a:ext cx="2830627" cy="310781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763430-3F09-4387-AD45-F71376C0CA56}">
      <dsp:nvSpPr>
        <dsp:cNvPr id="0" name=""/>
        <dsp:cNvSpPr/>
      </dsp:nvSpPr>
      <dsp:spPr>
        <a:xfrm>
          <a:off x="0" y="1870043"/>
          <a:ext cx="4793456" cy="6804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3C92EC-A8BE-4636-B65F-4FFEA310E042}">
      <dsp:nvSpPr>
        <dsp:cNvPr id="0" name=""/>
        <dsp:cNvSpPr/>
      </dsp:nvSpPr>
      <dsp:spPr>
        <a:xfrm>
          <a:off x="239672" y="1471523"/>
          <a:ext cx="3355419" cy="79704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827" tIns="0" rIns="126827" bIns="0" numCol="1" spcCol="1270" anchor="ctr" anchorCtr="0">
          <a:noAutofit/>
        </a:bodyPr>
        <a:lstStyle/>
        <a:p>
          <a:pPr lvl="0" algn="l" defTabSz="1200150">
            <a:lnSpc>
              <a:spcPct val="90000"/>
            </a:lnSpc>
            <a:spcBef>
              <a:spcPct val="0"/>
            </a:spcBef>
            <a:spcAft>
              <a:spcPct val="35000"/>
            </a:spcAft>
          </a:pPr>
          <a:r>
            <a:rPr lang="it-IT" sz="2700" b="0" i="0" kern="1200"/>
            <a:t>composizione </a:t>
          </a:r>
          <a:endParaRPr lang="en-US" sz="2700" kern="1200"/>
        </a:p>
      </dsp:txBody>
      <dsp:txXfrm>
        <a:off x="278580" y="1510431"/>
        <a:ext cx="3277603" cy="719224"/>
      </dsp:txXfrm>
    </dsp:sp>
    <dsp:sp modelId="{6BEBB0D7-067B-41ED-A2BA-49EB3AF20469}">
      <dsp:nvSpPr>
        <dsp:cNvPr id="0" name=""/>
        <dsp:cNvSpPr/>
      </dsp:nvSpPr>
      <dsp:spPr>
        <a:xfrm>
          <a:off x="0" y="3094763"/>
          <a:ext cx="4793456" cy="680400"/>
        </a:xfrm>
        <a:prstGeom prst="rect">
          <a:avLst/>
        </a:prstGeom>
        <a:solidFill>
          <a:schemeClr val="lt1">
            <a:alpha val="90000"/>
            <a:hueOff val="0"/>
            <a:satOff val="0"/>
            <a:lumOff val="0"/>
            <a:alphaOff val="0"/>
          </a:schemeClr>
        </a:solidFill>
        <a:ln w="19050" cap="rnd" cmpd="sng" algn="ctr">
          <a:solidFill>
            <a:schemeClr val="accent2">
              <a:hueOff val="1354814"/>
              <a:satOff val="-6632"/>
              <a:lumOff val="3725"/>
              <a:alphaOff val="0"/>
            </a:schemeClr>
          </a:solidFill>
          <a:prstDash val="solid"/>
        </a:ln>
        <a:effectLst/>
      </dsp:spPr>
      <dsp:style>
        <a:lnRef idx="2">
          <a:scrgbClr r="0" g="0" b="0"/>
        </a:lnRef>
        <a:fillRef idx="1">
          <a:scrgbClr r="0" g="0" b="0"/>
        </a:fillRef>
        <a:effectRef idx="0">
          <a:scrgbClr r="0" g="0" b="0"/>
        </a:effectRef>
        <a:fontRef idx="minor"/>
      </dsp:style>
    </dsp:sp>
    <dsp:sp modelId="{281995A7-3DA1-4BF0-A58E-A012507E1913}">
      <dsp:nvSpPr>
        <dsp:cNvPr id="0" name=""/>
        <dsp:cNvSpPr/>
      </dsp:nvSpPr>
      <dsp:spPr>
        <a:xfrm>
          <a:off x="239672" y="2696243"/>
          <a:ext cx="3355419" cy="797040"/>
        </a:xfrm>
        <a:prstGeom prst="roundRec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827" tIns="0" rIns="126827" bIns="0" numCol="1" spcCol="1270" anchor="ctr" anchorCtr="0">
          <a:noAutofit/>
        </a:bodyPr>
        <a:lstStyle/>
        <a:p>
          <a:pPr lvl="0" algn="l" defTabSz="1200150">
            <a:lnSpc>
              <a:spcPct val="90000"/>
            </a:lnSpc>
            <a:spcBef>
              <a:spcPct val="0"/>
            </a:spcBef>
            <a:spcAft>
              <a:spcPct val="35000"/>
            </a:spcAft>
          </a:pPr>
          <a:r>
            <a:rPr lang="it-IT" sz="2700" b="0" i="0" kern="1200"/>
            <a:t>elezione delle RSU</a:t>
          </a:r>
          <a:endParaRPr lang="en-US" sz="2700" kern="1200"/>
        </a:p>
      </dsp:txBody>
      <dsp:txXfrm>
        <a:off x="278580" y="2735151"/>
        <a:ext cx="3277603" cy="71922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FC15AF-4EE6-4B9D-A721-E99A8A63DE20}">
      <dsp:nvSpPr>
        <dsp:cNvPr id="0" name=""/>
        <dsp:cNvSpPr/>
      </dsp:nvSpPr>
      <dsp:spPr>
        <a:xfrm>
          <a:off x="0" y="4303420"/>
          <a:ext cx="4793456" cy="941483"/>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it-IT" sz="1100" kern="1200"/>
            <a:t>tre componenti ogni 500 o frazione di 500 dipendenti nelle amministrazioni  di maggiori dimensioni in aggiunta al numero di componenti spettanti ai sensi dei precedenti criteri dimensionali, calcolati sul numero dei dipendenti eccedenti i 3000. </a:t>
          </a:r>
          <a:endParaRPr lang="en-US" sz="1100" kern="1200"/>
        </a:p>
      </dsp:txBody>
      <dsp:txXfrm>
        <a:off x="0" y="4303420"/>
        <a:ext cx="4793456" cy="941483"/>
      </dsp:txXfrm>
    </dsp:sp>
    <dsp:sp modelId="{A657D77A-5182-4A33-8BD6-E9F8FE264AE7}">
      <dsp:nvSpPr>
        <dsp:cNvPr id="0" name=""/>
        <dsp:cNvSpPr/>
      </dsp:nvSpPr>
      <dsp:spPr>
        <a:xfrm rot="10800000">
          <a:off x="0" y="2869541"/>
          <a:ext cx="4793456" cy="1448001"/>
        </a:xfrm>
        <a:prstGeom prst="upArrowCallout">
          <a:avLst/>
        </a:prstGeom>
        <a:solidFill>
          <a:schemeClr val="accent2">
            <a:hueOff val="451605"/>
            <a:satOff val="-2211"/>
            <a:lumOff val="124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it-IT" sz="1100" kern="1200"/>
            <a:t>tre componenti ogni 300 o frazione di 300 nelle amministrazioni che occupano un numero di dipendenti superiore a 200 e fino a 3000 in aggiunta al numero ai tre componenti già spettanti fino a 200 dipendenti, calcolati sul numero dei lavoratori eccedenti i 200;</a:t>
          </a:r>
          <a:endParaRPr lang="en-US" sz="1100" kern="1200"/>
        </a:p>
      </dsp:txBody>
      <dsp:txXfrm rot="10800000">
        <a:off x="0" y="2869541"/>
        <a:ext cx="4793456" cy="940868"/>
      </dsp:txXfrm>
    </dsp:sp>
    <dsp:sp modelId="{40A1FABC-5AD5-439B-9ECE-B00792E23263}">
      <dsp:nvSpPr>
        <dsp:cNvPr id="0" name=""/>
        <dsp:cNvSpPr/>
      </dsp:nvSpPr>
      <dsp:spPr>
        <a:xfrm rot="10800000">
          <a:off x="0" y="1435662"/>
          <a:ext cx="4793456" cy="1448001"/>
        </a:xfrm>
        <a:prstGeom prst="upArrowCallout">
          <a:avLst/>
        </a:prstGeom>
        <a:solidFill>
          <a:schemeClr val="accent2">
            <a:hueOff val="903209"/>
            <a:satOff val="-4421"/>
            <a:lumOff val="248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it-IT" sz="1100" kern="1200"/>
            <a:t>tre componenti nelle amministrazioni che occupano fino a 200 dipendenti; </a:t>
          </a:r>
          <a:endParaRPr lang="en-US" sz="1100" kern="1200"/>
        </a:p>
      </dsp:txBody>
      <dsp:txXfrm rot="10800000">
        <a:off x="0" y="1435662"/>
        <a:ext cx="4793456" cy="940868"/>
      </dsp:txXfrm>
    </dsp:sp>
    <dsp:sp modelId="{A69FAC94-E36A-4650-A06F-F36F011BA867}">
      <dsp:nvSpPr>
        <dsp:cNvPr id="0" name=""/>
        <dsp:cNvSpPr/>
      </dsp:nvSpPr>
      <dsp:spPr>
        <a:xfrm rot="10800000">
          <a:off x="0" y="1783"/>
          <a:ext cx="4793456" cy="1448001"/>
        </a:xfrm>
        <a:prstGeom prst="upArrowCallou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it-IT" sz="1100" kern="1200"/>
            <a:t>La RSU dovrà essere così composta: </a:t>
          </a:r>
          <a:endParaRPr lang="en-US" sz="1100" kern="1200"/>
        </a:p>
      </dsp:txBody>
      <dsp:txXfrm rot="10800000">
        <a:off x="0" y="1783"/>
        <a:ext cx="4793456" cy="94086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3FE0AD-2668-450C-957C-03C746777826}">
      <dsp:nvSpPr>
        <dsp:cNvPr id="0" name=""/>
        <dsp:cNvSpPr/>
      </dsp:nvSpPr>
      <dsp:spPr>
        <a:xfrm>
          <a:off x="0" y="336317"/>
          <a:ext cx="4793456" cy="1119752"/>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it-IT" sz="1100" b="0" i="0" kern="1200"/>
            <a:t>Il comma 4 dell’art. 42, TUPI</a:t>
          </a:r>
          <a:endParaRPr lang="en-US" sz="1100" kern="1200"/>
        </a:p>
      </dsp:txBody>
      <dsp:txXfrm>
        <a:off x="54662" y="390979"/>
        <a:ext cx="4684132" cy="1010428"/>
      </dsp:txXfrm>
    </dsp:sp>
    <dsp:sp modelId="{B1E4AF78-4D26-4761-81DA-F5355A3DD7B9}">
      <dsp:nvSpPr>
        <dsp:cNvPr id="0" name=""/>
        <dsp:cNvSpPr/>
      </dsp:nvSpPr>
      <dsp:spPr>
        <a:xfrm>
          <a:off x="0" y="1487750"/>
          <a:ext cx="4793456" cy="1119752"/>
        </a:xfrm>
        <a:prstGeom prst="roundRect">
          <a:avLst/>
        </a:prstGeom>
        <a:solidFill>
          <a:schemeClr val="accent2">
            <a:hueOff val="451605"/>
            <a:satOff val="-2211"/>
            <a:lumOff val="124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it-IT" sz="1100" b="0" i="0" kern="1200"/>
            <a:t>voto segreto, metodo proporzionale, rinnovo periodo senza prorogabilità dell’organismo</a:t>
          </a:r>
          <a:endParaRPr lang="en-US" sz="1100" kern="1200"/>
        </a:p>
      </dsp:txBody>
      <dsp:txXfrm>
        <a:off x="54662" y="1542412"/>
        <a:ext cx="4684132" cy="1010428"/>
      </dsp:txXfrm>
    </dsp:sp>
    <dsp:sp modelId="{C4D05783-0961-4AB3-8036-8B58716627D9}">
      <dsp:nvSpPr>
        <dsp:cNvPr id="0" name=""/>
        <dsp:cNvSpPr/>
      </dsp:nvSpPr>
      <dsp:spPr>
        <a:xfrm>
          <a:off x="0" y="2639183"/>
          <a:ext cx="4793456" cy="1119752"/>
        </a:xfrm>
        <a:prstGeom prst="roundRect">
          <a:avLst/>
        </a:prstGeom>
        <a:solidFill>
          <a:schemeClr val="accent2">
            <a:hueOff val="903209"/>
            <a:satOff val="-4421"/>
            <a:lumOff val="248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it-IT" sz="1100" b="0" i="0" kern="1200"/>
            <a:t>e soprattutto legittimazione alla presentazione di liste da parte di organizzazioni sindacali anche non dotate dei requisiti della rappresentanza negoziale previsti dalla legge in base ai criteri dell’art. 43 TUPI, purchè costituite in organizzazioni con proprio statuto e purché abbiano aderito agli accordi o ai contratti che disciplinano l’elezione e il funzionamento dell’organismo medesimo</a:t>
          </a:r>
          <a:endParaRPr lang="en-US" sz="1100" kern="1200"/>
        </a:p>
      </dsp:txBody>
      <dsp:txXfrm>
        <a:off x="54662" y="2693845"/>
        <a:ext cx="4684132" cy="1010428"/>
      </dsp:txXfrm>
    </dsp:sp>
    <dsp:sp modelId="{A0115EDF-78EA-4CB6-AB1A-8F9CAB667F4C}">
      <dsp:nvSpPr>
        <dsp:cNvPr id="0" name=""/>
        <dsp:cNvSpPr/>
      </dsp:nvSpPr>
      <dsp:spPr>
        <a:xfrm>
          <a:off x="0" y="3790616"/>
          <a:ext cx="4793456" cy="1119752"/>
        </a:xfrm>
        <a:prstGeom prst="roundRec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it-IT" sz="1100" b="0" i="0" kern="1200"/>
            <a:t>fermo restando che può essere richiesto a tutte le organizzazioni promotrici di una lista un numero minimo di firme di dipendenti con diritto al voto non superiore al 3 per cento del totale dei dipendenti nelle amministrazioni, enti o strutture amministrative fino a duemila dipendenti, e del 2 per cento in quelle di dimensioni superiori</a:t>
          </a:r>
          <a:endParaRPr lang="en-US" sz="1100" kern="1200"/>
        </a:p>
      </dsp:txBody>
      <dsp:txXfrm>
        <a:off x="54662" y="3845278"/>
        <a:ext cx="4684132" cy="101042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8E75E6-7E5F-4013-A447-21E37DB71683}">
      <dsp:nvSpPr>
        <dsp:cNvPr id="0" name=""/>
        <dsp:cNvSpPr/>
      </dsp:nvSpPr>
      <dsp:spPr>
        <a:xfrm>
          <a:off x="0" y="4888080"/>
          <a:ext cx="5118593" cy="1604377"/>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it-IT" sz="1100" kern="1200" dirty="0"/>
            <a:t>Sebbene le esigenze di economicità ed efficienza abbiamo indotto a riscrivere la materia ad opera della cosiddetta Riforma Madia, disponendo la significativa riduzione delle prerogative sindacali fruite nel pubblico impiego, con effetto dal 1° settembre 2014 (art. 7, </a:t>
          </a:r>
          <a:r>
            <a:rPr lang="it-IT" sz="1100" kern="1200" dirty="0" err="1"/>
            <a:t>d.l.</a:t>
          </a:r>
          <a:r>
            <a:rPr lang="it-IT" sz="1100" kern="1200" dirty="0"/>
            <a:t> 24 giugno 2014, n. 90, convertito in legge 11 agosto 2014, n. 114, e circolare applicativa del Dipartimento funzione pubblica n. 5 del 2014), la contrattazione collettiva nel lavoro pubblico continua a mantenere un assetto complessivamente più favorevole rispetto alla legge n. 300/1970.</a:t>
          </a:r>
        </a:p>
      </dsp:txBody>
      <dsp:txXfrm>
        <a:off x="0" y="4888080"/>
        <a:ext cx="5118593" cy="1604377"/>
      </dsp:txXfrm>
    </dsp:sp>
    <dsp:sp modelId="{740FEB3B-ABB6-4D5F-9338-2DB3B339C900}">
      <dsp:nvSpPr>
        <dsp:cNvPr id="0" name=""/>
        <dsp:cNvSpPr/>
      </dsp:nvSpPr>
      <dsp:spPr>
        <a:xfrm rot="10800000">
          <a:off x="0" y="2444614"/>
          <a:ext cx="5118593" cy="2467532"/>
        </a:xfrm>
        <a:prstGeom prst="upArrowCallout">
          <a:avLst/>
        </a:prstGeom>
        <a:solidFill>
          <a:schemeClr val="accent2">
            <a:hueOff val="677407"/>
            <a:satOff val="-3316"/>
            <a:lumOff val="186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it-IT" sz="1100" kern="1200" dirty="0"/>
            <a:t>Le confederazioni, le OOSS ammesse alla contrattazione nazionale hanno diritto ai permessi, alle aspettative, ai distacchi in quota proporzionale alla loro rappresentatività, tenendo conto della diffusione territoriale, della consistenza delle strutture organizzative nel comparto e nell’area  (art. 43, co. 6, TU)</a:t>
          </a:r>
          <a:endParaRPr lang="en-US" sz="1100" kern="1200" dirty="0"/>
        </a:p>
      </dsp:txBody>
      <dsp:txXfrm rot="10800000">
        <a:off x="0" y="2444614"/>
        <a:ext cx="5118593" cy="1603328"/>
      </dsp:txXfrm>
    </dsp:sp>
    <dsp:sp modelId="{750295A4-777F-4B91-8355-47A25433601A}">
      <dsp:nvSpPr>
        <dsp:cNvPr id="0" name=""/>
        <dsp:cNvSpPr/>
      </dsp:nvSpPr>
      <dsp:spPr>
        <a:xfrm rot="10800000">
          <a:off x="0" y="1147"/>
          <a:ext cx="5118593" cy="2467532"/>
        </a:xfrm>
        <a:prstGeom prst="upArrowCallou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it-IT" sz="1100" kern="1200" dirty="0"/>
            <a:t>Art. 50, co. 1, TU con accordo tra ARAN e Confederazioni si stabilisce la disciplina dei distacchi, del permessi e delle aspettative sindacali</a:t>
          </a:r>
          <a:endParaRPr lang="en-US" sz="1100" kern="1200" dirty="0"/>
        </a:p>
      </dsp:txBody>
      <dsp:txXfrm rot="10800000">
        <a:off x="0" y="1147"/>
        <a:ext cx="5118593" cy="160332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948607-8181-4FBB-954F-C84CB56A2343}">
      <dsp:nvSpPr>
        <dsp:cNvPr id="0" name=""/>
        <dsp:cNvSpPr/>
      </dsp:nvSpPr>
      <dsp:spPr>
        <a:xfrm>
          <a:off x="0" y="0"/>
          <a:ext cx="6136181" cy="925938"/>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it-IT" sz="1400" kern="1200"/>
            <a:t>RSA o RSU e i dipendenti che rivestono cariche negli organismi direttivi non collocati in distacco o aspettativa possono fruire di permessi per espletare il loro mandato</a:t>
          </a:r>
          <a:endParaRPr lang="en-US" sz="1400" kern="1200"/>
        </a:p>
      </dsp:txBody>
      <dsp:txXfrm>
        <a:off x="27120" y="27120"/>
        <a:ext cx="5137021" cy="871698"/>
      </dsp:txXfrm>
    </dsp:sp>
    <dsp:sp modelId="{D2B49DF0-99BD-4C9B-9906-E9E924A1DD79}">
      <dsp:nvSpPr>
        <dsp:cNvPr id="0" name=""/>
        <dsp:cNvSpPr/>
      </dsp:nvSpPr>
      <dsp:spPr>
        <a:xfrm>
          <a:off x="541427" y="1080261"/>
          <a:ext cx="6136181" cy="925938"/>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it-IT" sz="1400" kern="1200"/>
            <a:t>Contingente fruibile: varia a seconda del comparto o area</a:t>
          </a:r>
          <a:endParaRPr lang="en-US" sz="1400" kern="1200"/>
        </a:p>
      </dsp:txBody>
      <dsp:txXfrm>
        <a:off x="568547" y="1107381"/>
        <a:ext cx="4938653" cy="871698"/>
      </dsp:txXfrm>
    </dsp:sp>
    <dsp:sp modelId="{257425FC-1878-45A5-9A7C-356EC1B3CC73}">
      <dsp:nvSpPr>
        <dsp:cNvPr id="0" name=""/>
        <dsp:cNvSpPr/>
      </dsp:nvSpPr>
      <dsp:spPr>
        <a:xfrm>
          <a:off x="1082855" y="2160522"/>
          <a:ext cx="6136181" cy="925938"/>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it-IT" sz="1400" kern="1200"/>
            <a:t>È possibile accedere anche ad aspettative e permessi non retribuiti (comunicazione scritta al datore almeno 3 gg prima)</a:t>
          </a:r>
          <a:endParaRPr lang="en-US" sz="1400" kern="1200"/>
        </a:p>
      </dsp:txBody>
      <dsp:txXfrm>
        <a:off x="1109975" y="2187642"/>
        <a:ext cx="4938653" cy="871698"/>
      </dsp:txXfrm>
    </dsp:sp>
    <dsp:sp modelId="{C67B5254-0CFF-4DB0-AEAE-0A57AB02D0DC}">
      <dsp:nvSpPr>
        <dsp:cNvPr id="0" name=""/>
        <dsp:cNvSpPr/>
      </dsp:nvSpPr>
      <dsp:spPr>
        <a:xfrm>
          <a:off x="5534321" y="702169"/>
          <a:ext cx="601859" cy="601859"/>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kern="1200"/>
        </a:p>
      </dsp:txBody>
      <dsp:txXfrm>
        <a:off x="5669739" y="702169"/>
        <a:ext cx="331023" cy="452899"/>
      </dsp:txXfrm>
    </dsp:sp>
    <dsp:sp modelId="{C5ACEF8D-0970-4187-8C01-78BDE14EB095}">
      <dsp:nvSpPr>
        <dsp:cNvPr id="0" name=""/>
        <dsp:cNvSpPr/>
      </dsp:nvSpPr>
      <dsp:spPr>
        <a:xfrm>
          <a:off x="6075749" y="1776258"/>
          <a:ext cx="601859" cy="601859"/>
        </a:xfrm>
        <a:prstGeom prst="downArrow">
          <a:avLst>
            <a:gd name="adj1" fmla="val 55000"/>
            <a:gd name="adj2" fmla="val 45000"/>
          </a:avLst>
        </a:prstGeom>
        <a:solidFill>
          <a:schemeClr val="accent3">
            <a:tint val="40000"/>
            <a:alpha val="90000"/>
            <a:hueOff val="0"/>
            <a:satOff val="0"/>
            <a:lumOff val="0"/>
            <a:alphaOff val="0"/>
          </a:schemeClr>
        </a:solidFill>
        <a:ln w="19050"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kern="1200"/>
        </a:p>
      </dsp:txBody>
      <dsp:txXfrm>
        <a:off x="6211167" y="1776258"/>
        <a:ext cx="331023" cy="45289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C58B1-72C8-4185-84BC-063276AE1DE6}">
      <dsp:nvSpPr>
        <dsp:cNvPr id="0" name=""/>
        <dsp:cNvSpPr/>
      </dsp:nvSpPr>
      <dsp:spPr>
        <a:xfrm>
          <a:off x="0" y="3949459"/>
          <a:ext cx="4793456" cy="1296300"/>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it-IT" sz="2900" b="0" i="0" kern="1200"/>
            <a:t>Come sono adottate le decisioni al suo interno?</a:t>
          </a:r>
          <a:endParaRPr lang="en-US" sz="2900" kern="1200"/>
        </a:p>
      </dsp:txBody>
      <dsp:txXfrm>
        <a:off x="0" y="3949459"/>
        <a:ext cx="4793456" cy="1296300"/>
      </dsp:txXfrm>
    </dsp:sp>
    <dsp:sp modelId="{8E303978-1837-474D-A6EC-5E19E6DF152A}">
      <dsp:nvSpPr>
        <dsp:cNvPr id="0" name=""/>
        <dsp:cNvSpPr/>
      </dsp:nvSpPr>
      <dsp:spPr>
        <a:xfrm rot="10800000">
          <a:off x="0" y="1975193"/>
          <a:ext cx="4793456" cy="1993710"/>
        </a:xfrm>
        <a:prstGeom prst="upArrowCallout">
          <a:avLst/>
        </a:prstGeom>
        <a:solidFill>
          <a:schemeClr val="accent2">
            <a:hueOff val="677407"/>
            <a:satOff val="-3316"/>
            <a:lumOff val="186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it-IT" sz="2900" b="0" i="0" kern="1200"/>
            <a:t>È un organo collegiale?</a:t>
          </a:r>
          <a:endParaRPr lang="en-US" sz="2900" kern="1200"/>
        </a:p>
      </dsp:txBody>
      <dsp:txXfrm rot="10800000">
        <a:off x="0" y="1975193"/>
        <a:ext cx="4793456" cy="1295453"/>
      </dsp:txXfrm>
    </dsp:sp>
    <dsp:sp modelId="{D8E4F74E-294A-40C4-8CD1-5AF50F2F8CC7}">
      <dsp:nvSpPr>
        <dsp:cNvPr id="0" name=""/>
        <dsp:cNvSpPr/>
      </dsp:nvSpPr>
      <dsp:spPr>
        <a:xfrm rot="10800000">
          <a:off x="0" y="927"/>
          <a:ext cx="4793456" cy="1993710"/>
        </a:xfrm>
        <a:prstGeom prst="upArrowCallou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it-IT" sz="2900" b="0" i="0" kern="1200"/>
            <a:t>Cercare sentenza su natura delle RSU:</a:t>
          </a:r>
          <a:endParaRPr lang="en-US" sz="2900" kern="1200"/>
        </a:p>
      </dsp:txBody>
      <dsp:txXfrm rot="10800000">
        <a:off x="0" y="927"/>
        <a:ext cx="4793456" cy="12954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914633-934B-498B-B46A-27CD97D3217B}">
      <dsp:nvSpPr>
        <dsp:cNvPr id="0" name=""/>
        <dsp:cNvSpPr/>
      </dsp:nvSpPr>
      <dsp:spPr>
        <a:xfrm>
          <a:off x="881" y="680302"/>
          <a:ext cx="3436797" cy="2062078"/>
        </a:xfrm>
        <a:prstGeom prst="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it-IT" sz="3000" kern="1200"/>
            <a:t>Protocollo tra governo e parti sociali del 23 luglio 1993</a:t>
          </a:r>
          <a:endParaRPr lang="en-US" sz="3000" kern="1200"/>
        </a:p>
      </dsp:txBody>
      <dsp:txXfrm>
        <a:off x="881" y="680302"/>
        <a:ext cx="3436797" cy="2062078"/>
      </dsp:txXfrm>
    </dsp:sp>
    <dsp:sp modelId="{9D0BCDE8-03AA-474B-BFE5-06ACAEFE9900}">
      <dsp:nvSpPr>
        <dsp:cNvPr id="0" name=""/>
        <dsp:cNvSpPr/>
      </dsp:nvSpPr>
      <dsp:spPr>
        <a:xfrm>
          <a:off x="3781358" y="680302"/>
          <a:ext cx="3436797" cy="2062078"/>
        </a:xfrm>
        <a:prstGeom prst="rect">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it-IT" sz="3000" kern="1200"/>
            <a:t>Accordo interconfederale del 20 dicembre 1993</a:t>
          </a:r>
          <a:endParaRPr lang="en-US" sz="3000" kern="1200"/>
        </a:p>
      </dsp:txBody>
      <dsp:txXfrm>
        <a:off x="3781358" y="680302"/>
        <a:ext cx="3436797" cy="20620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136DC9-87A0-4094-9E1A-1D9998E7DFCE}">
      <dsp:nvSpPr>
        <dsp:cNvPr id="0" name=""/>
        <dsp:cNvSpPr/>
      </dsp:nvSpPr>
      <dsp:spPr>
        <a:xfrm>
          <a:off x="0" y="13343"/>
          <a:ext cx="4793456" cy="257400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it-IT" sz="2500" b="0" i="0" kern="1200"/>
            <a:t>2/3 delle RSU viene eletto a suffragio universale da parte dei lavoratori iscritti e non iscritti sulla base di liste presentate dalle associazioni sindacali</a:t>
          </a:r>
          <a:endParaRPr lang="en-US" sz="2500" kern="1200"/>
        </a:p>
      </dsp:txBody>
      <dsp:txXfrm>
        <a:off x="125652" y="138995"/>
        <a:ext cx="4542152" cy="2322696"/>
      </dsp:txXfrm>
    </dsp:sp>
    <dsp:sp modelId="{31A72A37-4C24-4DB0-B141-293F985F1222}">
      <dsp:nvSpPr>
        <dsp:cNvPr id="0" name=""/>
        <dsp:cNvSpPr/>
      </dsp:nvSpPr>
      <dsp:spPr>
        <a:xfrm>
          <a:off x="0" y="2659343"/>
          <a:ext cx="4793456" cy="2574000"/>
        </a:xfrm>
        <a:prstGeom prst="roundRec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it-IT" sz="2500" b="0" i="0" kern="1200"/>
            <a:t>1/3 delle RSU assegnato a liste presentate da associazioni stipulanti il CCNL applicato nell’unità produttiva in proporzione ai voti ottenuti</a:t>
          </a:r>
          <a:endParaRPr lang="en-US" sz="2500" kern="1200"/>
        </a:p>
      </dsp:txBody>
      <dsp:txXfrm>
        <a:off x="125652" y="2784995"/>
        <a:ext cx="4542152" cy="23226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D7ECC1-B2F7-48CD-B7F0-0F1631CB61DA}">
      <dsp:nvSpPr>
        <dsp:cNvPr id="0" name=""/>
        <dsp:cNvSpPr/>
      </dsp:nvSpPr>
      <dsp:spPr>
        <a:xfrm>
          <a:off x="0" y="581221"/>
          <a:ext cx="4793456" cy="791505"/>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it-IT" sz="1100" kern="1200"/>
            <a:t>Secondo la Corte in azienda godono di costituire RSA e dei diritti sindacali non solo il sindacato «firmatario» ma anche il sindacato «trattante»</a:t>
          </a:r>
          <a:endParaRPr lang="en-US" sz="1100" kern="1200"/>
        </a:p>
      </dsp:txBody>
      <dsp:txXfrm>
        <a:off x="38638" y="619859"/>
        <a:ext cx="4716180" cy="714229"/>
      </dsp:txXfrm>
    </dsp:sp>
    <dsp:sp modelId="{7A1E4432-FDF4-43EA-991F-2201F8431DBB}">
      <dsp:nvSpPr>
        <dsp:cNvPr id="0" name=""/>
        <dsp:cNvSpPr/>
      </dsp:nvSpPr>
      <dsp:spPr>
        <a:xfrm>
          <a:off x="0" y="1404406"/>
          <a:ext cx="4793456" cy="791505"/>
        </a:xfrm>
        <a:prstGeom prst="roundRect">
          <a:avLst/>
        </a:prstGeom>
        <a:solidFill>
          <a:schemeClr val="accent2">
            <a:hueOff val="338703"/>
            <a:satOff val="-1658"/>
            <a:lumOff val="93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it-IT" sz="1100" kern="1200"/>
            <a:t>Si tratta di sentenza additiva perché supera il dato letterale dell’art. 19 SL</a:t>
          </a:r>
          <a:endParaRPr lang="en-US" sz="1100" kern="1200"/>
        </a:p>
      </dsp:txBody>
      <dsp:txXfrm>
        <a:off x="38638" y="1443044"/>
        <a:ext cx="4716180" cy="714229"/>
      </dsp:txXfrm>
    </dsp:sp>
    <dsp:sp modelId="{28E2267C-7A1B-497C-85F2-50545430ACA4}">
      <dsp:nvSpPr>
        <dsp:cNvPr id="0" name=""/>
        <dsp:cNvSpPr/>
      </dsp:nvSpPr>
      <dsp:spPr>
        <a:xfrm>
          <a:off x="0" y="2227591"/>
          <a:ext cx="4793456" cy="791505"/>
        </a:xfrm>
        <a:prstGeom prst="roundRect">
          <a:avLst/>
        </a:prstGeom>
        <a:solidFill>
          <a:schemeClr val="accent2">
            <a:hueOff val="677407"/>
            <a:satOff val="-3316"/>
            <a:lumOff val="186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it-IT" sz="1100" kern="1200"/>
            <a:t>Diversamente interpretando la norma statutaria sarebbe in contrasto con gli articoli 2, 3 e 39, primo comma, Cost.;</a:t>
          </a:r>
          <a:endParaRPr lang="en-US" sz="1100" kern="1200"/>
        </a:p>
      </dsp:txBody>
      <dsp:txXfrm>
        <a:off x="38638" y="2266229"/>
        <a:ext cx="4716180" cy="714229"/>
      </dsp:txXfrm>
    </dsp:sp>
    <dsp:sp modelId="{75EB0A40-ECBB-4FA4-8D99-F313D1D7B37E}">
      <dsp:nvSpPr>
        <dsp:cNvPr id="0" name=""/>
        <dsp:cNvSpPr/>
      </dsp:nvSpPr>
      <dsp:spPr>
        <a:xfrm>
          <a:off x="0" y="3050776"/>
          <a:ext cx="4793456" cy="791505"/>
        </a:xfrm>
        <a:prstGeom prst="roundRect">
          <a:avLst/>
        </a:prstGeom>
        <a:solidFill>
          <a:schemeClr val="accent2">
            <a:hueOff val="1016110"/>
            <a:satOff val="-4974"/>
            <a:lumOff val="279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it-IT" sz="1100" kern="1200"/>
            <a:t>Secondo il ragionamento della Corte i valori del </a:t>
          </a:r>
          <a:r>
            <a:rPr lang="it-IT" sz="1100" u="sng" kern="1200"/>
            <a:t>pluralismo e della libertà di azione sindacale</a:t>
          </a:r>
          <a:r>
            <a:rPr lang="it-IT" sz="1100" kern="1200"/>
            <a:t> vanno reinterpretati alla luce di un dato esperenziale-storico: </a:t>
          </a:r>
          <a:r>
            <a:rPr lang="it-IT" sz="1100" u="sng" kern="1200"/>
            <a:t>la rottura dell’unità sindacale e l’esclusione di un soggetto sindacale incontestabilmente rappresentativo</a:t>
          </a:r>
          <a:endParaRPr lang="en-US" sz="1100" kern="1200"/>
        </a:p>
      </dsp:txBody>
      <dsp:txXfrm>
        <a:off x="38638" y="3089414"/>
        <a:ext cx="4716180" cy="714229"/>
      </dsp:txXfrm>
    </dsp:sp>
    <dsp:sp modelId="{A25692AB-FFBA-4A15-8438-DCC4DCAF0F1F}">
      <dsp:nvSpPr>
        <dsp:cNvPr id="0" name=""/>
        <dsp:cNvSpPr/>
      </dsp:nvSpPr>
      <dsp:spPr>
        <a:xfrm>
          <a:off x="0" y="3873961"/>
          <a:ext cx="4793456" cy="791505"/>
        </a:xfrm>
        <a:prstGeom prst="roundRec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it-IT" sz="1100" kern="1200"/>
            <a:t>Auspicio che il legislatore si assuma le proprie responsabilità</a:t>
          </a:r>
          <a:endParaRPr lang="en-US" sz="1100" kern="1200"/>
        </a:p>
      </dsp:txBody>
      <dsp:txXfrm>
        <a:off x="38638" y="3912599"/>
        <a:ext cx="4716180" cy="7142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296B53-391B-40FB-B8C5-6179B5E7412D}">
      <dsp:nvSpPr>
        <dsp:cNvPr id="0" name=""/>
        <dsp:cNvSpPr/>
      </dsp:nvSpPr>
      <dsp:spPr>
        <a:xfrm>
          <a:off x="0" y="0"/>
          <a:ext cx="6136181" cy="1026804"/>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it-IT" sz="1400" b="0" i="0" kern="1200"/>
            <a:t>Stipulano il contratto collettivo aziendale di lavoro</a:t>
          </a:r>
          <a:endParaRPr lang="en-US" sz="1400" kern="1200"/>
        </a:p>
      </dsp:txBody>
      <dsp:txXfrm>
        <a:off x="30074" y="30074"/>
        <a:ext cx="5028179" cy="966656"/>
      </dsp:txXfrm>
    </dsp:sp>
    <dsp:sp modelId="{BC7B640C-B609-459C-AA7C-C5F730B6C863}">
      <dsp:nvSpPr>
        <dsp:cNvPr id="0" name=""/>
        <dsp:cNvSpPr/>
      </dsp:nvSpPr>
      <dsp:spPr>
        <a:xfrm>
          <a:off x="541427" y="1197939"/>
          <a:ext cx="6136181" cy="1026804"/>
        </a:xfrm>
        <a:prstGeom prst="roundRect">
          <a:avLst>
            <a:gd name="adj" fmla="val 10000"/>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it-IT" sz="1400" b="0" i="0" kern="1200"/>
            <a:t>Subentrano in tutte le funzioni delle RSA (diritti sindacali del Titolo III S.L., diritti di informazione e consultazione)</a:t>
          </a:r>
          <a:endParaRPr lang="en-US" sz="1400" kern="1200"/>
        </a:p>
      </dsp:txBody>
      <dsp:txXfrm>
        <a:off x="571501" y="1228013"/>
        <a:ext cx="4867182" cy="966656"/>
      </dsp:txXfrm>
    </dsp:sp>
    <dsp:sp modelId="{510C1BDE-9020-408E-8F60-FA9A1B63CD60}">
      <dsp:nvSpPr>
        <dsp:cNvPr id="0" name=""/>
        <dsp:cNvSpPr/>
      </dsp:nvSpPr>
      <dsp:spPr>
        <a:xfrm>
          <a:off x="1082855" y="2395878"/>
          <a:ext cx="6136181" cy="1026804"/>
        </a:xfrm>
        <a:prstGeom prst="roundRect">
          <a:avLst>
            <a:gd name="adj" fmla="val 10000"/>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it-IT" sz="1400" b="0" i="0" kern="1200"/>
            <a:t>Una quota dei diritti sindacali viene preservata alle OO.SS. stipulanti il CCNL applicato nell’unità produttiva (tre delle 10 ore di assemblea retribuita all’anno; permessi sindacali, diritto di affissione ecc…)</a:t>
          </a:r>
          <a:endParaRPr lang="en-US" sz="1400" kern="1200"/>
        </a:p>
      </dsp:txBody>
      <dsp:txXfrm>
        <a:off x="1112929" y="2425952"/>
        <a:ext cx="4867182" cy="966656"/>
      </dsp:txXfrm>
    </dsp:sp>
    <dsp:sp modelId="{2A421827-3A64-4A92-9C29-167ACC0F658F}">
      <dsp:nvSpPr>
        <dsp:cNvPr id="0" name=""/>
        <dsp:cNvSpPr/>
      </dsp:nvSpPr>
      <dsp:spPr>
        <a:xfrm>
          <a:off x="5468758" y="778660"/>
          <a:ext cx="667423" cy="667423"/>
        </a:xfrm>
        <a:prstGeom prst="downArrow">
          <a:avLst>
            <a:gd name="adj1" fmla="val 55000"/>
            <a:gd name="adj2" fmla="val 45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en-US" sz="3000" kern="1200"/>
        </a:p>
      </dsp:txBody>
      <dsp:txXfrm>
        <a:off x="5618928" y="778660"/>
        <a:ext cx="367083" cy="502236"/>
      </dsp:txXfrm>
    </dsp:sp>
    <dsp:sp modelId="{97771355-D43C-43A6-B6C7-6F67D4824A69}">
      <dsp:nvSpPr>
        <dsp:cNvPr id="0" name=""/>
        <dsp:cNvSpPr/>
      </dsp:nvSpPr>
      <dsp:spPr>
        <a:xfrm>
          <a:off x="6010186" y="1969754"/>
          <a:ext cx="667423" cy="667423"/>
        </a:xfrm>
        <a:prstGeom prst="downArrow">
          <a:avLst>
            <a:gd name="adj1" fmla="val 55000"/>
            <a:gd name="adj2" fmla="val 45000"/>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en-US" sz="3000" kern="1200"/>
        </a:p>
      </dsp:txBody>
      <dsp:txXfrm>
        <a:off x="6160356" y="1969754"/>
        <a:ext cx="367083" cy="50223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15741B-D2DF-470E-84E4-C9E934508FF3}">
      <dsp:nvSpPr>
        <dsp:cNvPr id="0" name=""/>
        <dsp:cNvSpPr/>
      </dsp:nvSpPr>
      <dsp:spPr>
        <a:xfrm>
          <a:off x="752488" y="781"/>
          <a:ext cx="3288479" cy="100298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a:t>Lo statuto dei lavoratori si applica alle PA a prescindere dal numero dei dipendenti</a:t>
          </a:r>
          <a:endParaRPr lang="en-US" sz="1700" kern="1200"/>
        </a:p>
      </dsp:txBody>
      <dsp:txXfrm>
        <a:off x="752488" y="781"/>
        <a:ext cx="3288479" cy="1002986"/>
      </dsp:txXfrm>
    </dsp:sp>
    <dsp:sp modelId="{935B4498-0294-4151-A1B9-C24A5B595F0B}">
      <dsp:nvSpPr>
        <dsp:cNvPr id="0" name=""/>
        <dsp:cNvSpPr/>
      </dsp:nvSpPr>
      <dsp:spPr>
        <a:xfrm>
          <a:off x="752488" y="1414827"/>
          <a:ext cx="3288479" cy="100298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a:t>Articoli 42 e 43 del d.lgs. n. 165/2001:</a:t>
          </a:r>
          <a:endParaRPr lang="en-US" sz="1700" kern="1200"/>
        </a:p>
      </dsp:txBody>
      <dsp:txXfrm>
        <a:off x="752488" y="1414827"/>
        <a:ext cx="3288479" cy="1002986"/>
      </dsp:txXfrm>
    </dsp:sp>
    <dsp:sp modelId="{37E08003-BCEC-419E-B3F9-602814CD4C7F}">
      <dsp:nvSpPr>
        <dsp:cNvPr id="0" name=""/>
        <dsp:cNvSpPr/>
      </dsp:nvSpPr>
      <dsp:spPr>
        <a:xfrm>
          <a:off x="752488" y="2828873"/>
          <a:ext cx="3288479" cy="100298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a:t>RSA</a:t>
          </a:r>
          <a:endParaRPr lang="en-US" sz="1700" kern="1200"/>
        </a:p>
      </dsp:txBody>
      <dsp:txXfrm>
        <a:off x="752488" y="2828873"/>
        <a:ext cx="3288479" cy="1002986"/>
      </dsp:txXfrm>
    </dsp:sp>
    <dsp:sp modelId="{8511548B-24AD-425A-824D-4C7F1B7E2427}">
      <dsp:nvSpPr>
        <dsp:cNvPr id="0" name=""/>
        <dsp:cNvSpPr/>
      </dsp:nvSpPr>
      <dsp:spPr>
        <a:xfrm>
          <a:off x="752488" y="4242919"/>
          <a:ext cx="3288479" cy="100298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a:t>Organismi di rappresentanza unitaria</a:t>
          </a:r>
          <a:endParaRPr lang="en-US" sz="1700" kern="1200"/>
        </a:p>
      </dsp:txBody>
      <dsp:txXfrm>
        <a:off x="752488" y="4242919"/>
        <a:ext cx="3288479" cy="100298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9F8748-141C-4F44-B0F3-46D18F2DA0DC}">
      <dsp:nvSpPr>
        <dsp:cNvPr id="0" name=""/>
        <dsp:cNvSpPr/>
      </dsp:nvSpPr>
      <dsp:spPr>
        <a:xfrm>
          <a:off x="0" y="416256"/>
          <a:ext cx="5151349" cy="1529043"/>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it-IT" sz="1500" b="0" i="0" kern="1200"/>
            <a:t>Le RSA nel settore pubblico non nascono dall’iniziativa dei lavoratori;</a:t>
          </a:r>
          <a:endParaRPr lang="en-US" sz="1500" kern="1200"/>
        </a:p>
      </dsp:txBody>
      <dsp:txXfrm>
        <a:off x="74642" y="490898"/>
        <a:ext cx="5002065" cy="1379759"/>
      </dsp:txXfrm>
    </dsp:sp>
    <dsp:sp modelId="{1FFCCAC1-9274-4DB0-B8DD-0D23BEF42619}">
      <dsp:nvSpPr>
        <dsp:cNvPr id="0" name=""/>
        <dsp:cNvSpPr/>
      </dsp:nvSpPr>
      <dsp:spPr>
        <a:xfrm>
          <a:off x="0" y="1988500"/>
          <a:ext cx="5151349" cy="1529043"/>
        </a:xfrm>
        <a:prstGeom prst="roundRect">
          <a:avLst/>
        </a:prstGeom>
        <a:solidFill>
          <a:schemeClr val="accent2">
            <a:hueOff val="677407"/>
            <a:satOff val="-3316"/>
            <a:lumOff val="186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it-IT" sz="1500" b="0" i="0" kern="1200" dirty="0"/>
            <a:t>Sono immediata e diretta espressione dei sindacati in possesso della </a:t>
          </a:r>
          <a:r>
            <a:rPr lang="it-IT" sz="1500" b="0" i="0" u="sng" kern="1200" dirty="0"/>
            <a:t>rappresentatività minima del 5%</a:t>
          </a:r>
          <a:r>
            <a:rPr lang="it-IT" sz="1500" b="0" i="0" kern="1200" dirty="0"/>
            <a:t> </a:t>
          </a:r>
          <a:r>
            <a:rPr lang="it-IT" sz="1500" b="0" i="0" u="sng" kern="1200" dirty="0"/>
            <a:t>della media ponderata tra numero di iscritti e voti nel comparto o area contrattuale</a:t>
          </a:r>
          <a:r>
            <a:rPr lang="it-IT" sz="1500" b="0" i="0" kern="1200" dirty="0"/>
            <a:t>, a prescindere dal fatto che siano firmatari di contratti applicati nell’ente o nell’unità amministrativa;</a:t>
          </a:r>
          <a:endParaRPr lang="en-US" sz="1500" kern="1200" dirty="0"/>
        </a:p>
      </dsp:txBody>
      <dsp:txXfrm>
        <a:off x="74642" y="2063142"/>
        <a:ext cx="5002065" cy="1379759"/>
      </dsp:txXfrm>
    </dsp:sp>
    <dsp:sp modelId="{C9C8E251-0201-46DD-BDDB-77C4A652B5A6}">
      <dsp:nvSpPr>
        <dsp:cNvPr id="0" name=""/>
        <dsp:cNvSpPr/>
      </dsp:nvSpPr>
      <dsp:spPr>
        <a:xfrm>
          <a:off x="0" y="3560744"/>
          <a:ext cx="5151349" cy="1529043"/>
        </a:xfrm>
        <a:prstGeom prst="roundRec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it-IT" sz="1500" b="0" i="0" kern="1200"/>
            <a:t>Si tratti di veri e propri organi periferici dell’OS esterna </a:t>
          </a:r>
          <a:endParaRPr lang="en-US" sz="1500" kern="1200"/>
        </a:p>
      </dsp:txBody>
      <dsp:txXfrm>
        <a:off x="74642" y="3635386"/>
        <a:ext cx="5002065" cy="137975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5B7E50-1C36-4B49-B5D0-2ED7AFEA26AF}">
      <dsp:nvSpPr>
        <dsp:cNvPr id="0" name=""/>
        <dsp:cNvSpPr/>
      </dsp:nvSpPr>
      <dsp:spPr>
        <a:xfrm>
          <a:off x="0" y="94838"/>
          <a:ext cx="4793456" cy="1641509"/>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it-IT" sz="2300" b="0" i="0" kern="1200"/>
            <a:t>è facoltà delle OOSS rappresentative per formare RSA promuovere la costituzione di RSU:</a:t>
          </a:r>
          <a:endParaRPr lang="en-US" sz="2300" kern="1200"/>
        </a:p>
      </dsp:txBody>
      <dsp:txXfrm>
        <a:off x="80132" y="174970"/>
        <a:ext cx="4633192" cy="1481245"/>
      </dsp:txXfrm>
    </dsp:sp>
    <dsp:sp modelId="{D5E50793-4E4B-4733-940C-9DF9FC40A518}">
      <dsp:nvSpPr>
        <dsp:cNvPr id="0" name=""/>
        <dsp:cNvSpPr/>
      </dsp:nvSpPr>
      <dsp:spPr>
        <a:xfrm>
          <a:off x="0" y="1802588"/>
          <a:ext cx="4793456" cy="1641509"/>
        </a:xfrm>
        <a:prstGeom prst="roundRect">
          <a:avLst/>
        </a:prstGeom>
        <a:solidFill>
          <a:schemeClr val="accent2">
            <a:hueOff val="677407"/>
            <a:satOff val="-3316"/>
            <a:lumOff val="186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it-IT" sz="2300" b="0" i="0" kern="1200"/>
            <a:t>-  suffragio universale e voto segreto</a:t>
          </a:r>
          <a:endParaRPr lang="en-US" sz="2300" kern="1200"/>
        </a:p>
      </dsp:txBody>
      <dsp:txXfrm>
        <a:off x="80132" y="1882720"/>
        <a:ext cx="4633192" cy="1481245"/>
      </dsp:txXfrm>
    </dsp:sp>
    <dsp:sp modelId="{49E701B9-0B2E-4C59-B031-FD87655DB6E0}">
      <dsp:nvSpPr>
        <dsp:cNvPr id="0" name=""/>
        <dsp:cNvSpPr/>
      </dsp:nvSpPr>
      <dsp:spPr>
        <a:xfrm>
          <a:off x="0" y="3510338"/>
          <a:ext cx="4793456" cy="1641509"/>
        </a:xfrm>
        <a:prstGeom prst="roundRec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it-IT" sz="2300" b="0" i="0" kern="1200"/>
            <a:t>- la ripartizione dei seggi avviene con criterio proporzionale e </a:t>
          </a:r>
          <a:r>
            <a:rPr lang="it-IT" sz="2300" b="0" i="0" u="sng" kern="1200"/>
            <a:t>senza riserva del terzo</a:t>
          </a:r>
          <a:endParaRPr lang="en-US" sz="2300" kern="1200"/>
        </a:p>
      </dsp:txBody>
      <dsp:txXfrm>
        <a:off x="80132" y="3590470"/>
        <a:ext cx="4633192" cy="148124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938257-AA80-4F58-9566-EFABBC6B63A0}">
      <dsp:nvSpPr>
        <dsp:cNvPr id="0" name=""/>
        <dsp:cNvSpPr/>
      </dsp:nvSpPr>
      <dsp:spPr>
        <a:xfrm>
          <a:off x="0" y="0"/>
          <a:ext cx="6436775" cy="1321804"/>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it-IT" sz="1200" b="0" i="0" kern="1200"/>
            <a:t>concorrenza di più organismi in cui il ruolo preminente è svolto dall’organismo di rappresentanza unitario del personale eletto da tutti lavoratori ai sensi dell’art. 42, co. 3, TUPI che, fin dall’accordo quadro del 7 agosto 1998 sulla costituzione delle RSU (d’ora in avanti AQ - RSU) è stato rinominato, sul modello della terminologia del lavoro privato, rappresentanza sindacale unitaria</a:t>
          </a:r>
          <a:endParaRPr lang="en-US" sz="1200" kern="1200"/>
        </a:p>
      </dsp:txBody>
      <dsp:txXfrm>
        <a:off x="38714" y="38714"/>
        <a:ext cx="5010445" cy="1244376"/>
      </dsp:txXfrm>
    </dsp:sp>
    <dsp:sp modelId="{E7C9EC16-3971-4B7F-9C8E-B44D742B118F}">
      <dsp:nvSpPr>
        <dsp:cNvPr id="0" name=""/>
        <dsp:cNvSpPr/>
      </dsp:nvSpPr>
      <dsp:spPr>
        <a:xfrm>
          <a:off x="567950" y="1542105"/>
          <a:ext cx="6436775" cy="1321804"/>
        </a:xfrm>
        <a:prstGeom prst="roundRect">
          <a:avLst>
            <a:gd name="adj" fmla="val 10000"/>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it-IT" sz="1200" b="0" i="0" kern="1200"/>
            <a:t>scelta confermata anche nella recente contratto collettivo nazionale quadro del 12 aprile 2022 in materia di costituzione delle rappresentanze sindacali unitarie per il personale dei comparti delle pubbliche amministrazioni e per la definizione del relativo regolamento elettorale. </a:t>
          </a:r>
          <a:endParaRPr lang="en-US" sz="1200" kern="1200"/>
        </a:p>
      </dsp:txBody>
      <dsp:txXfrm>
        <a:off x="606664" y="1580819"/>
        <a:ext cx="4932223" cy="1244376"/>
      </dsp:txXfrm>
    </dsp:sp>
    <dsp:sp modelId="{15CD61EE-DB41-41ED-B209-36B31187B70E}">
      <dsp:nvSpPr>
        <dsp:cNvPr id="0" name=""/>
        <dsp:cNvSpPr/>
      </dsp:nvSpPr>
      <dsp:spPr>
        <a:xfrm>
          <a:off x="1135901" y="3084210"/>
          <a:ext cx="6436775" cy="1321804"/>
        </a:xfrm>
        <a:prstGeom prst="roundRect">
          <a:avLst>
            <a:gd name="adj" fmla="val 10000"/>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it-IT" sz="1200" b="0" i="0" kern="1200"/>
            <a:t>gli organismi di rappresentanza unitaria sono apparsi, fin dalla loro istituzione, organi di rappresentanza “necessari” seppure facoltativi</a:t>
          </a:r>
          <a:endParaRPr lang="en-US" sz="1200" kern="1200"/>
        </a:p>
      </dsp:txBody>
      <dsp:txXfrm>
        <a:off x="1174615" y="3122924"/>
        <a:ext cx="4932223" cy="1244376"/>
      </dsp:txXfrm>
    </dsp:sp>
    <dsp:sp modelId="{97A61514-F3C1-43CF-9EF3-E882663C3DF3}">
      <dsp:nvSpPr>
        <dsp:cNvPr id="0" name=""/>
        <dsp:cNvSpPr/>
      </dsp:nvSpPr>
      <dsp:spPr>
        <a:xfrm>
          <a:off x="5577602" y="1002368"/>
          <a:ext cx="859172" cy="859172"/>
        </a:xfrm>
        <a:prstGeom prst="downArrow">
          <a:avLst>
            <a:gd name="adj1" fmla="val 55000"/>
            <a:gd name="adj2" fmla="val 45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5770916" y="1002368"/>
        <a:ext cx="472544" cy="646527"/>
      </dsp:txXfrm>
    </dsp:sp>
    <dsp:sp modelId="{FE4D610D-3953-44DF-8421-976BB7D89254}">
      <dsp:nvSpPr>
        <dsp:cNvPr id="0" name=""/>
        <dsp:cNvSpPr/>
      </dsp:nvSpPr>
      <dsp:spPr>
        <a:xfrm>
          <a:off x="6145553" y="2535661"/>
          <a:ext cx="859172" cy="859172"/>
        </a:xfrm>
        <a:prstGeom prst="downArrow">
          <a:avLst>
            <a:gd name="adj1" fmla="val 55000"/>
            <a:gd name="adj2" fmla="val 45000"/>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338867" y="2535661"/>
        <a:ext cx="472544" cy="64652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CBD869-BFB8-4FF7-B29B-95EDAF326418}" type="datetimeFigureOut">
              <a:rPr lang="en-GB" smtClean="0"/>
              <a:t>11/03/2024</a:t>
            </a:fld>
            <a:endParaRPr lang="en-GB"/>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10B96B-5A28-406A-8C68-8E1A8AD8F222}" type="slidenum">
              <a:rPr lang="en-GB" smtClean="0"/>
              <a:t>‹N›</a:t>
            </a:fld>
            <a:endParaRPr lang="en-GB"/>
          </a:p>
        </p:txBody>
      </p:sp>
    </p:spTree>
    <p:extLst>
      <p:ext uri="{BB962C8B-B14F-4D97-AF65-F5344CB8AC3E}">
        <p14:creationId xmlns:p14="http://schemas.microsoft.com/office/powerpoint/2010/main" val="1083690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Arial" panose="020B0604020202020204" pitchFamily="34" charset="0"/>
                <a:ea typeface="MS PGothic" panose="020B0600070205080204" pitchFamily="34" charset="-128"/>
              </a:defRPr>
            </a:lvl1pPr>
            <a:lvl2pPr marL="741363" indent="-284163" defTabSz="954088">
              <a:spcBef>
                <a:spcPct val="30000"/>
              </a:spcBef>
              <a:defRPr sz="1200">
                <a:solidFill>
                  <a:schemeClr val="tx1"/>
                </a:solidFill>
                <a:latin typeface="Arial" panose="020B0604020202020204" pitchFamily="34" charset="0"/>
                <a:ea typeface="MS PGothic" panose="020B0600070205080204" pitchFamily="34" charset="-128"/>
              </a:defRPr>
            </a:lvl2pPr>
            <a:lvl3pPr marL="1139825" indent="-227013" defTabSz="954088">
              <a:spcBef>
                <a:spcPct val="30000"/>
              </a:spcBef>
              <a:defRPr sz="1200">
                <a:solidFill>
                  <a:schemeClr val="tx1"/>
                </a:solidFill>
                <a:latin typeface="Arial" panose="020B0604020202020204" pitchFamily="34" charset="0"/>
                <a:ea typeface="MS PGothic" panose="020B0600070205080204" pitchFamily="34" charset="-128"/>
              </a:defRPr>
            </a:lvl3pPr>
            <a:lvl4pPr marL="1595438" indent="-227013" defTabSz="954088">
              <a:spcBef>
                <a:spcPct val="30000"/>
              </a:spcBef>
              <a:defRPr sz="1200">
                <a:solidFill>
                  <a:schemeClr val="tx1"/>
                </a:solidFill>
                <a:latin typeface="Arial" panose="020B0604020202020204" pitchFamily="34" charset="0"/>
                <a:ea typeface="MS PGothic" panose="020B0600070205080204" pitchFamily="34" charset="-128"/>
              </a:defRPr>
            </a:lvl4pPr>
            <a:lvl5pPr marL="2052638" indent="-227013" defTabSz="954088">
              <a:spcBef>
                <a:spcPct val="30000"/>
              </a:spcBef>
              <a:defRPr sz="1200">
                <a:solidFill>
                  <a:schemeClr val="tx1"/>
                </a:solidFill>
                <a:latin typeface="Arial" panose="020B0604020202020204" pitchFamily="34" charset="0"/>
                <a:ea typeface="MS PGothic" panose="020B0600070205080204" pitchFamily="34" charset="-128"/>
              </a:defRPr>
            </a:lvl5pPr>
            <a:lvl6pPr marL="25098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670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42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14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A5BBC23-6FFB-4665-8355-DA69ADDCA7C1}" type="slidenum">
              <a:rPr lang="it-IT" altLang="it-IT" sz="1300"/>
              <a:pPr>
                <a:spcBef>
                  <a:spcPct val="0"/>
                </a:spcBef>
              </a:pPr>
              <a:t>2</a:t>
            </a:fld>
            <a:endParaRPr lang="it-IT" altLang="it-IT" sz="13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p>
        </p:txBody>
      </p:sp>
    </p:spTree>
    <p:extLst>
      <p:ext uri="{BB962C8B-B14F-4D97-AF65-F5344CB8AC3E}">
        <p14:creationId xmlns:p14="http://schemas.microsoft.com/office/powerpoint/2010/main" val="973383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Arial" panose="020B0604020202020204" pitchFamily="34" charset="0"/>
                <a:ea typeface="MS PGothic" panose="020B0600070205080204" pitchFamily="34" charset="-128"/>
              </a:defRPr>
            </a:lvl1pPr>
            <a:lvl2pPr marL="741363" indent="-284163" defTabSz="954088">
              <a:spcBef>
                <a:spcPct val="30000"/>
              </a:spcBef>
              <a:defRPr sz="1200">
                <a:solidFill>
                  <a:schemeClr val="tx1"/>
                </a:solidFill>
                <a:latin typeface="Arial" panose="020B0604020202020204" pitchFamily="34" charset="0"/>
                <a:ea typeface="MS PGothic" panose="020B0600070205080204" pitchFamily="34" charset="-128"/>
              </a:defRPr>
            </a:lvl2pPr>
            <a:lvl3pPr marL="1139825" indent="-227013" defTabSz="954088">
              <a:spcBef>
                <a:spcPct val="30000"/>
              </a:spcBef>
              <a:defRPr sz="1200">
                <a:solidFill>
                  <a:schemeClr val="tx1"/>
                </a:solidFill>
                <a:latin typeface="Arial" panose="020B0604020202020204" pitchFamily="34" charset="0"/>
                <a:ea typeface="MS PGothic" panose="020B0600070205080204" pitchFamily="34" charset="-128"/>
              </a:defRPr>
            </a:lvl3pPr>
            <a:lvl4pPr marL="1595438" indent="-227013" defTabSz="954088">
              <a:spcBef>
                <a:spcPct val="30000"/>
              </a:spcBef>
              <a:defRPr sz="1200">
                <a:solidFill>
                  <a:schemeClr val="tx1"/>
                </a:solidFill>
                <a:latin typeface="Arial" panose="020B0604020202020204" pitchFamily="34" charset="0"/>
                <a:ea typeface="MS PGothic" panose="020B0600070205080204" pitchFamily="34" charset="-128"/>
              </a:defRPr>
            </a:lvl4pPr>
            <a:lvl5pPr marL="2052638" indent="-227013" defTabSz="954088">
              <a:spcBef>
                <a:spcPct val="30000"/>
              </a:spcBef>
              <a:defRPr sz="1200">
                <a:solidFill>
                  <a:schemeClr val="tx1"/>
                </a:solidFill>
                <a:latin typeface="Arial" panose="020B0604020202020204" pitchFamily="34" charset="0"/>
                <a:ea typeface="MS PGothic" panose="020B0600070205080204" pitchFamily="34" charset="-128"/>
              </a:defRPr>
            </a:lvl5pPr>
            <a:lvl6pPr marL="25098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670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42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14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7DEC4E11-546D-40FB-A6B8-1244118C4944}" type="slidenum">
              <a:rPr lang="it-IT" altLang="it-IT" sz="1300" smtClean="0"/>
              <a:pPr fontAlgn="base">
                <a:spcBef>
                  <a:spcPct val="0"/>
                </a:spcBef>
                <a:spcAft>
                  <a:spcPct val="0"/>
                </a:spcAft>
              </a:pPr>
              <a:t>22</a:t>
            </a:fld>
            <a:endParaRPr lang="it-IT" altLang="it-IT" sz="1300" smtClean="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smtClean="0"/>
          </a:p>
        </p:txBody>
      </p:sp>
    </p:spTree>
    <p:extLst>
      <p:ext uri="{BB962C8B-B14F-4D97-AF65-F5344CB8AC3E}">
        <p14:creationId xmlns:p14="http://schemas.microsoft.com/office/powerpoint/2010/main" val="2646649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extLst>
      <p:ext uri="{BB962C8B-B14F-4D97-AF65-F5344CB8AC3E}">
        <p14:creationId xmlns:p14="http://schemas.microsoft.com/office/powerpoint/2010/main" val="1486381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extLst>
      <p:ext uri="{BB962C8B-B14F-4D97-AF65-F5344CB8AC3E}">
        <p14:creationId xmlns:p14="http://schemas.microsoft.com/office/powerpoint/2010/main" val="2093925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extLst>
      <p:ext uri="{BB962C8B-B14F-4D97-AF65-F5344CB8AC3E}">
        <p14:creationId xmlns:p14="http://schemas.microsoft.com/office/powerpoint/2010/main" val="29084408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extLst>
      <p:ext uri="{BB962C8B-B14F-4D97-AF65-F5344CB8AC3E}">
        <p14:creationId xmlns:p14="http://schemas.microsoft.com/office/powerpoint/2010/main" val="15251511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extLst>
      <p:ext uri="{BB962C8B-B14F-4D97-AF65-F5344CB8AC3E}">
        <p14:creationId xmlns:p14="http://schemas.microsoft.com/office/powerpoint/2010/main" val="2433917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extLst>
      <p:ext uri="{BB962C8B-B14F-4D97-AF65-F5344CB8AC3E}">
        <p14:creationId xmlns:p14="http://schemas.microsoft.com/office/powerpoint/2010/main" val="3723163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extLst>
      <p:ext uri="{BB962C8B-B14F-4D97-AF65-F5344CB8AC3E}">
        <p14:creationId xmlns:p14="http://schemas.microsoft.com/office/powerpoint/2010/main" val="318493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extLst>
      <p:ext uri="{BB962C8B-B14F-4D97-AF65-F5344CB8AC3E}">
        <p14:creationId xmlns:p14="http://schemas.microsoft.com/office/powerpoint/2010/main" val="11080535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extLst>
      <p:ext uri="{BB962C8B-B14F-4D97-AF65-F5344CB8AC3E}">
        <p14:creationId xmlns:p14="http://schemas.microsoft.com/office/powerpoint/2010/main" val="1997731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Arial" panose="020B0604020202020204" pitchFamily="34" charset="0"/>
                <a:ea typeface="MS PGothic" panose="020B0600070205080204" pitchFamily="34" charset="-128"/>
              </a:defRPr>
            </a:lvl1pPr>
            <a:lvl2pPr marL="741363" indent="-284163" defTabSz="954088">
              <a:spcBef>
                <a:spcPct val="30000"/>
              </a:spcBef>
              <a:defRPr sz="1200">
                <a:solidFill>
                  <a:schemeClr val="tx1"/>
                </a:solidFill>
                <a:latin typeface="Arial" panose="020B0604020202020204" pitchFamily="34" charset="0"/>
                <a:ea typeface="MS PGothic" panose="020B0600070205080204" pitchFamily="34" charset="-128"/>
              </a:defRPr>
            </a:lvl2pPr>
            <a:lvl3pPr marL="1139825" indent="-227013" defTabSz="954088">
              <a:spcBef>
                <a:spcPct val="30000"/>
              </a:spcBef>
              <a:defRPr sz="1200">
                <a:solidFill>
                  <a:schemeClr val="tx1"/>
                </a:solidFill>
                <a:latin typeface="Arial" panose="020B0604020202020204" pitchFamily="34" charset="0"/>
                <a:ea typeface="MS PGothic" panose="020B0600070205080204" pitchFamily="34" charset="-128"/>
              </a:defRPr>
            </a:lvl3pPr>
            <a:lvl4pPr marL="1595438" indent="-227013" defTabSz="954088">
              <a:spcBef>
                <a:spcPct val="30000"/>
              </a:spcBef>
              <a:defRPr sz="1200">
                <a:solidFill>
                  <a:schemeClr val="tx1"/>
                </a:solidFill>
                <a:latin typeface="Arial" panose="020B0604020202020204" pitchFamily="34" charset="0"/>
                <a:ea typeface="MS PGothic" panose="020B0600070205080204" pitchFamily="34" charset="-128"/>
              </a:defRPr>
            </a:lvl4pPr>
            <a:lvl5pPr marL="2052638" indent="-227013" defTabSz="954088">
              <a:spcBef>
                <a:spcPct val="30000"/>
              </a:spcBef>
              <a:defRPr sz="1200">
                <a:solidFill>
                  <a:schemeClr val="tx1"/>
                </a:solidFill>
                <a:latin typeface="Arial" panose="020B0604020202020204" pitchFamily="34" charset="0"/>
                <a:ea typeface="MS PGothic" panose="020B0600070205080204" pitchFamily="34" charset="-128"/>
              </a:defRPr>
            </a:lvl5pPr>
            <a:lvl6pPr marL="25098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670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42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14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FEB1BC9-77F0-4CA0-B530-E95C63513885}" type="slidenum">
              <a:rPr lang="it-IT" altLang="it-IT" sz="1300"/>
              <a:pPr>
                <a:spcBef>
                  <a:spcPct val="0"/>
                </a:spcBef>
              </a:pPr>
              <a:t>3</a:t>
            </a:fld>
            <a:endParaRPr lang="it-IT" altLang="it-IT" sz="13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p>
        </p:txBody>
      </p:sp>
    </p:spTree>
    <p:extLst>
      <p:ext uri="{BB962C8B-B14F-4D97-AF65-F5344CB8AC3E}">
        <p14:creationId xmlns:p14="http://schemas.microsoft.com/office/powerpoint/2010/main" val="33797616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extLst>
      <p:ext uri="{BB962C8B-B14F-4D97-AF65-F5344CB8AC3E}">
        <p14:creationId xmlns:p14="http://schemas.microsoft.com/office/powerpoint/2010/main" val="2100223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extLst>
      <p:ext uri="{BB962C8B-B14F-4D97-AF65-F5344CB8AC3E}">
        <p14:creationId xmlns:p14="http://schemas.microsoft.com/office/powerpoint/2010/main" val="206189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Arial" panose="020B0604020202020204" pitchFamily="34" charset="0"/>
                <a:ea typeface="MS PGothic" panose="020B0600070205080204" pitchFamily="34" charset="-128"/>
              </a:defRPr>
            </a:lvl1pPr>
            <a:lvl2pPr marL="741363" indent="-284163" defTabSz="954088">
              <a:spcBef>
                <a:spcPct val="30000"/>
              </a:spcBef>
              <a:defRPr sz="1200">
                <a:solidFill>
                  <a:schemeClr val="tx1"/>
                </a:solidFill>
                <a:latin typeface="Arial" panose="020B0604020202020204" pitchFamily="34" charset="0"/>
                <a:ea typeface="MS PGothic" panose="020B0600070205080204" pitchFamily="34" charset="-128"/>
              </a:defRPr>
            </a:lvl2pPr>
            <a:lvl3pPr marL="1139825" indent="-227013" defTabSz="954088">
              <a:spcBef>
                <a:spcPct val="30000"/>
              </a:spcBef>
              <a:defRPr sz="1200">
                <a:solidFill>
                  <a:schemeClr val="tx1"/>
                </a:solidFill>
                <a:latin typeface="Arial" panose="020B0604020202020204" pitchFamily="34" charset="0"/>
                <a:ea typeface="MS PGothic" panose="020B0600070205080204" pitchFamily="34" charset="-128"/>
              </a:defRPr>
            </a:lvl3pPr>
            <a:lvl4pPr marL="1595438" indent="-227013" defTabSz="954088">
              <a:spcBef>
                <a:spcPct val="30000"/>
              </a:spcBef>
              <a:defRPr sz="1200">
                <a:solidFill>
                  <a:schemeClr val="tx1"/>
                </a:solidFill>
                <a:latin typeface="Arial" panose="020B0604020202020204" pitchFamily="34" charset="0"/>
                <a:ea typeface="MS PGothic" panose="020B0600070205080204" pitchFamily="34" charset="-128"/>
              </a:defRPr>
            </a:lvl4pPr>
            <a:lvl5pPr marL="2052638" indent="-227013" defTabSz="954088">
              <a:spcBef>
                <a:spcPct val="30000"/>
              </a:spcBef>
              <a:defRPr sz="1200">
                <a:solidFill>
                  <a:schemeClr val="tx1"/>
                </a:solidFill>
                <a:latin typeface="Arial" panose="020B0604020202020204" pitchFamily="34" charset="0"/>
                <a:ea typeface="MS PGothic" panose="020B0600070205080204" pitchFamily="34" charset="-128"/>
              </a:defRPr>
            </a:lvl5pPr>
            <a:lvl6pPr marL="25098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670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42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14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8AD2779-3A69-4915-83EF-C9461928F537}" type="slidenum">
              <a:rPr lang="it-IT" altLang="it-IT" sz="1300"/>
              <a:pPr>
                <a:spcBef>
                  <a:spcPct val="0"/>
                </a:spcBef>
              </a:pPr>
              <a:t>4</a:t>
            </a:fld>
            <a:endParaRPr lang="it-IT" altLang="it-IT" sz="13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p>
        </p:txBody>
      </p:sp>
    </p:spTree>
    <p:extLst>
      <p:ext uri="{BB962C8B-B14F-4D97-AF65-F5344CB8AC3E}">
        <p14:creationId xmlns:p14="http://schemas.microsoft.com/office/powerpoint/2010/main" val="752269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Arial" panose="020B0604020202020204" pitchFamily="34" charset="0"/>
                <a:ea typeface="MS PGothic" panose="020B0600070205080204" pitchFamily="34" charset="-128"/>
              </a:defRPr>
            </a:lvl1pPr>
            <a:lvl2pPr marL="741363" indent="-284163" defTabSz="954088">
              <a:spcBef>
                <a:spcPct val="30000"/>
              </a:spcBef>
              <a:defRPr sz="1200">
                <a:solidFill>
                  <a:schemeClr val="tx1"/>
                </a:solidFill>
                <a:latin typeface="Arial" panose="020B0604020202020204" pitchFamily="34" charset="0"/>
                <a:ea typeface="MS PGothic" panose="020B0600070205080204" pitchFamily="34" charset="-128"/>
              </a:defRPr>
            </a:lvl2pPr>
            <a:lvl3pPr marL="1139825" indent="-227013" defTabSz="954088">
              <a:spcBef>
                <a:spcPct val="30000"/>
              </a:spcBef>
              <a:defRPr sz="1200">
                <a:solidFill>
                  <a:schemeClr val="tx1"/>
                </a:solidFill>
                <a:latin typeface="Arial" panose="020B0604020202020204" pitchFamily="34" charset="0"/>
                <a:ea typeface="MS PGothic" panose="020B0600070205080204" pitchFamily="34" charset="-128"/>
              </a:defRPr>
            </a:lvl3pPr>
            <a:lvl4pPr marL="1595438" indent="-227013" defTabSz="954088">
              <a:spcBef>
                <a:spcPct val="30000"/>
              </a:spcBef>
              <a:defRPr sz="1200">
                <a:solidFill>
                  <a:schemeClr val="tx1"/>
                </a:solidFill>
                <a:latin typeface="Arial" panose="020B0604020202020204" pitchFamily="34" charset="0"/>
                <a:ea typeface="MS PGothic" panose="020B0600070205080204" pitchFamily="34" charset="-128"/>
              </a:defRPr>
            </a:lvl4pPr>
            <a:lvl5pPr marL="2052638" indent="-227013" defTabSz="954088">
              <a:spcBef>
                <a:spcPct val="30000"/>
              </a:spcBef>
              <a:defRPr sz="1200">
                <a:solidFill>
                  <a:schemeClr val="tx1"/>
                </a:solidFill>
                <a:latin typeface="Arial" panose="020B0604020202020204" pitchFamily="34" charset="0"/>
                <a:ea typeface="MS PGothic" panose="020B0600070205080204" pitchFamily="34" charset="-128"/>
              </a:defRPr>
            </a:lvl5pPr>
            <a:lvl6pPr marL="25098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670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42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14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3B9E32A8-5DD1-4FC9-8DA9-0E848A6E705E}" type="slidenum">
              <a:rPr lang="it-IT" altLang="it-IT" sz="1300"/>
              <a:pPr>
                <a:spcBef>
                  <a:spcPct val="0"/>
                </a:spcBef>
              </a:pPr>
              <a:t>5</a:t>
            </a:fld>
            <a:endParaRPr lang="it-IT" altLang="it-IT" sz="13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p>
        </p:txBody>
      </p:sp>
    </p:spTree>
    <p:extLst>
      <p:ext uri="{BB962C8B-B14F-4D97-AF65-F5344CB8AC3E}">
        <p14:creationId xmlns:p14="http://schemas.microsoft.com/office/powerpoint/2010/main" val="2752239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Arial" panose="020B0604020202020204" pitchFamily="34" charset="0"/>
                <a:ea typeface="MS PGothic" panose="020B0600070205080204" pitchFamily="34" charset="-128"/>
              </a:defRPr>
            </a:lvl1pPr>
            <a:lvl2pPr marL="741363" indent="-284163" defTabSz="954088">
              <a:spcBef>
                <a:spcPct val="30000"/>
              </a:spcBef>
              <a:defRPr sz="1200">
                <a:solidFill>
                  <a:schemeClr val="tx1"/>
                </a:solidFill>
                <a:latin typeface="Arial" panose="020B0604020202020204" pitchFamily="34" charset="0"/>
                <a:ea typeface="MS PGothic" panose="020B0600070205080204" pitchFamily="34" charset="-128"/>
              </a:defRPr>
            </a:lvl2pPr>
            <a:lvl3pPr marL="1139825" indent="-227013" defTabSz="954088">
              <a:spcBef>
                <a:spcPct val="30000"/>
              </a:spcBef>
              <a:defRPr sz="1200">
                <a:solidFill>
                  <a:schemeClr val="tx1"/>
                </a:solidFill>
                <a:latin typeface="Arial" panose="020B0604020202020204" pitchFamily="34" charset="0"/>
                <a:ea typeface="MS PGothic" panose="020B0600070205080204" pitchFamily="34" charset="-128"/>
              </a:defRPr>
            </a:lvl3pPr>
            <a:lvl4pPr marL="1595438" indent="-227013" defTabSz="954088">
              <a:spcBef>
                <a:spcPct val="30000"/>
              </a:spcBef>
              <a:defRPr sz="1200">
                <a:solidFill>
                  <a:schemeClr val="tx1"/>
                </a:solidFill>
                <a:latin typeface="Arial" panose="020B0604020202020204" pitchFamily="34" charset="0"/>
                <a:ea typeface="MS PGothic" panose="020B0600070205080204" pitchFamily="34" charset="-128"/>
              </a:defRPr>
            </a:lvl4pPr>
            <a:lvl5pPr marL="2052638" indent="-227013" defTabSz="954088">
              <a:spcBef>
                <a:spcPct val="30000"/>
              </a:spcBef>
              <a:defRPr sz="1200">
                <a:solidFill>
                  <a:schemeClr val="tx1"/>
                </a:solidFill>
                <a:latin typeface="Arial" panose="020B0604020202020204" pitchFamily="34" charset="0"/>
                <a:ea typeface="MS PGothic" panose="020B0600070205080204" pitchFamily="34" charset="-128"/>
              </a:defRPr>
            </a:lvl5pPr>
            <a:lvl6pPr marL="25098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670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42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14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214C2092-0F97-4113-88A3-3999A7107B60}" type="slidenum">
              <a:rPr lang="it-IT" altLang="it-IT" sz="1300"/>
              <a:pPr>
                <a:spcBef>
                  <a:spcPct val="0"/>
                </a:spcBef>
              </a:pPr>
              <a:t>6</a:t>
            </a:fld>
            <a:endParaRPr lang="it-IT" altLang="it-IT" sz="13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p>
        </p:txBody>
      </p:sp>
    </p:spTree>
    <p:extLst>
      <p:ext uri="{BB962C8B-B14F-4D97-AF65-F5344CB8AC3E}">
        <p14:creationId xmlns:p14="http://schemas.microsoft.com/office/powerpoint/2010/main" val="2230793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Arial" panose="020B0604020202020204" pitchFamily="34" charset="0"/>
                <a:ea typeface="MS PGothic" panose="020B0600070205080204" pitchFamily="34" charset="-128"/>
              </a:defRPr>
            </a:lvl1pPr>
            <a:lvl2pPr marL="741363" indent="-284163" defTabSz="954088">
              <a:spcBef>
                <a:spcPct val="30000"/>
              </a:spcBef>
              <a:defRPr sz="1200">
                <a:solidFill>
                  <a:schemeClr val="tx1"/>
                </a:solidFill>
                <a:latin typeface="Arial" panose="020B0604020202020204" pitchFamily="34" charset="0"/>
                <a:ea typeface="MS PGothic" panose="020B0600070205080204" pitchFamily="34" charset="-128"/>
              </a:defRPr>
            </a:lvl2pPr>
            <a:lvl3pPr marL="1139825" indent="-227013" defTabSz="954088">
              <a:spcBef>
                <a:spcPct val="30000"/>
              </a:spcBef>
              <a:defRPr sz="1200">
                <a:solidFill>
                  <a:schemeClr val="tx1"/>
                </a:solidFill>
                <a:latin typeface="Arial" panose="020B0604020202020204" pitchFamily="34" charset="0"/>
                <a:ea typeface="MS PGothic" panose="020B0600070205080204" pitchFamily="34" charset="-128"/>
              </a:defRPr>
            </a:lvl3pPr>
            <a:lvl4pPr marL="1595438" indent="-227013" defTabSz="954088">
              <a:spcBef>
                <a:spcPct val="30000"/>
              </a:spcBef>
              <a:defRPr sz="1200">
                <a:solidFill>
                  <a:schemeClr val="tx1"/>
                </a:solidFill>
                <a:latin typeface="Arial" panose="020B0604020202020204" pitchFamily="34" charset="0"/>
                <a:ea typeface="MS PGothic" panose="020B0600070205080204" pitchFamily="34" charset="-128"/>
              </a:defRPr>
            </a:lvl4pPr>
            <a:lvl5pPr marL="2052638" indent="-227013" defTabSz="954088">
              <a:spcBef>
                <a:spcPct val="30000"/>
              </a:spcBef>
              <a:defRPr sz="1200">
                <a:solidFill>
                  <a:schemeClr val="tx1"/>
                </a:solidFill>
                <a:latin typeface="Arial" panose="020B0604020202020204" pitchFamily="34" charset="0"/>
                <a:ea typeface="MS PGothic" panose="020B0600070205080204" pitchFamily="34" charset="-128"/>
              </a:defRPr>
            </a:lvl5pPr>
            <a:lvl6pPr marL="25098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670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42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14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FEA7B185-1646-49A8-AC07-3CB4A7FD82C8}" type="slidenum">
              <a:rPr lang="it-IT" altLang="it-IT" sz="1300"/>
              <a:pPr>
                <a:spcBef>
                  <a:spcPct val="0"/>
                </a:spcBef>
              </a:pPr>
              <a:t>7</a:t>
            </a:fld>
            <a:endParaRPr lang="it-IT" altLang="it-IT" sz="130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p>
        </p:txBody>
      </p:sp>
    </p:spTree>
    <p:extLst>
      <p:ext uri="{BB962C8B-B14F-4D97-AF65-F5344CB8AC3E}">
        <p14:creationId xmlns:p14="http://schemas.microsoft.com/office/powerpoint/2010/main" val="1956201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Arial" panose="020B0604020202020204" pitchFamily="34" charset="0"/>
                <a:ea typeface="MS PGothic" panose="020B0600070205080204" pitchFamily="34" charset="-128"/>
              </a:defRPr>
            </a:lvl1pPr>
            <a:lvl2pPr marL="741363" indent="-284163" defTabSz="954088">
              <a:spcBef>
                <a:spcPct val="30000"/>
              </a:spcBef>
              <a:defRPr sz="1200">
                <a:solidFill>
                  <a:schemeClr val="tx1"/>
                </a:solidFill>
                <a:latin typeface="Arial" panose="020B0604020202020204" pitchFamily="34" charset="0"/>
                <a:ea typeface="MS PGothic" panose="020B0600070205080204" pitchFamily="34" charset="-128"/>
              </a:defRPr>
            </a:lvl2pPr>
            <a:lvl3pPr marL="1139825" indent="-227013" defTabSz="954088">
              <a:spcBef>
                <a:spcPct val="30000"/>
              </a:spcBef>
              <a:defRPr sz="1200">
                <a:solidFill>
                  <a:schemeClr val="tx1"/>
                </a:solidFill>
                <a:latin typeface="Arial" panose="020B0604020202020204" pitchFamily="34" charset="0"/>
                <a:ea typeface="MS PGothic" panose="020B0600070205080204" pitchFamily="34" charset="-128"/>
              </a:defRPr>
            </a:lvl3pPr>
            <a:lvl4pPr marL="1595438" indent="-227013" defTabSz="954088">
              <a:spcBef>
                <a:spcPct val="30000"/>
              </a:spcBef>
              <a:defRPr sz="1200">
                <a:solidFill>
                  <a:schemeClr val="tx1"/>
                </a:solidFill>
                <a:latin typeface="Arial" panose="020B0604020202020204" pitchFamily="34" charset="0"/>
                <a:ea typeface="MS PGothic" panose="020B0600070205080204" pitchFamily="34" charset="-128"/>
              </a:defRPr>
            </a:lvl4pPr>
            <a:lvl5pPr marL="2052638" indent="-227013" defTabSz="954088">
              <a:spcBef>
                <a:spcPct val="30000"/>
              </a:spcBef>
              <a:defRPr sz="1200">
                <a:solidFill>
                  <a:schemeClr val="tx1"/>
                </a:solidFill>
                <a:latin typeface="Arial" panose="020B0604020202020204" pitchFamily="34" charset="0"/>
                <a:ea typeface="MS PGothic" panose="020B0600070205080204" pitchFamily="34" charset="-128"/>
              </a:defRPr>
            </a:lvl5pPr>
            <a:lvl6pPr marL="25098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670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42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14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85E692D-C27D-4F13-83D3-38FAECA3DCA9}" type="slidenum">
              <a:rPr lang="it-IT" altLang="it-IT" sz="1300"/>
              <a:pPr>
                <a:spcBef>
                  <a:spcPct val="0"/>
                </a:spcBef>
              </a:pPr>
              <a:t>8</a:t>
            </a:fld>
            <a:endParaRPr lang="it-IT" altLang="it-IT" sz="130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p>
        </p:txBody>
      </p:sp>
    </p:spTree>
    <p:extLst>
      <p:ext uri="{BB962C8B-B14F-4D97-AF65-F5344CB8AC3E}">
        <p14:creationId xmlns:p14="http://schemas.microsoft.com/office/powerpoint/2010/main" val="3801501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Arial" panose="020B0604020202020204" pitchFamily="34" charset="0"/>
                <a:ea typeface="MS PGothic" panose="020B0600070205080204" pitchFamily="34" charset="-128"/>
              </a:defRPr>
            </a:lvl1pPr>
            <a:lvl2pPr marL="741363" indent="-284163" defTabSz="954088">
              <a:spcBef>
                <a:spcPct val="30000"/>
              </a:spcBef>
              <a:defRPr sz="1200">
                <a:solidFill>
                  <a:schemeClr val="tx1"/>
                </a:solidFill>
                <a:latin typeface="Arial" panose="020B0604020202020204" pitchFamily="34" charset="0"/>
                <a:ea typeface="MS PGothic" panose="020B0600070205080204" pitchFamily="34" charset="-128"/>
              </a:defRPr>
            </a:lvl2pPr>
            <a:lvl3pPr marL="1139825" indent="-227013" defTabSz="954088">
              <a:spcBef>
                <a:spcPct val="30000"/>
              </a:spcBef>
              <a:defRPr sz="1200">
                <a:solidFill>
                  <a:schemeClr val="tx1"/>
                </a:solidFill>
                <a:latin typeface="Arial" panose="020B0604020202020204" pitchFamily="34" charset="0"/>
                <a:ea typeface="MS PGothic" panose="020B0600070205080204" pitchFamily="34" charset="-128"/>
              </a:defRPr>
            </a:lvl3pPr>
            <a:lvl4pPr marL="1595438" indent="-227013" defTabSz="954088">
              <a:spcBef>
                <a:spcPct val="30000"/>
              </a:spcBef>
              <a:defRPr sz="1200">
                <a:solidFill>
                  <a:schemeClr val="tx1"/>
                </a:solidFill>
                <a:latin typeface="Arial" panose="020B0604020202020204" pitchFamily="34" charset="0"/>
                <a:ea typeface="MS PGothic" panose="020B0600070205080204" pitchFamily="34" charset="-128"/>
              </a:defRPr>
            </a:lvl4pPr>
            <a:lvl5pPr marL="2052638" indent="-227013" defTabSz="954088">
              <a:spcBef>
                <a:spcPct val="30000"/>
              </a:spcBef>
              <a:defRPr sz="1200">
                <a:solidFill>
                  <a:schemeClr val="tx1"/>
                </a:solidFill>
                <a:latin typeface="Arial" panose="020B0604020202020204" pitchFamily="34" charset="0"/>
                <a:ea typeface="MS PGothic" panose="020B0600070205080204" pitchFamily="34" charset="-128"/>
              </a:defRPr>
            </a:lvl5pPr>
            <a:lvl6pPr marL="25098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670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42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14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0F702503-6158-4EB5-AE74-A01E43E11D6B}" type="slidenum">
              <a:rPr lang="it-IT" altLang="it-IT" sz="1300"/>
              <a:pPr>
                <a:spcBef>
                  <a:spcPct val="0"/>
                </a:spcBef>
              </a:pPr>
              <a:t>11</a:t>
            </a:fld>
            <a:endParaRPr lang="it-IT" altLang="it-IT" sz="130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p>
        </p:txBody>
      </p:sp>
    </p:spTree>
    <p:extLst>
      <p:ext uri="{BB962C8B-B14F-4D97-AF65-F5344CB8AC3E}">
        <p14:creationId xmlns:p14="http://schemas.microsoft.com/office/powerpoint/2010/main" val="12265185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Arial" panose="020B0604020202020204" pitchFamily="34" charset="0"/>
                <a:ea typeface="MS PGothic" panose="020B0600070205080204" pitchFamily="34" charset="-128"/>
              </a:defRPr>
            </a:lvl1pPr>
            <a:lvl2pPr marL="741363" indent="-284163" defTabSz="954088">
              <a:spcBef>
                <a:spcPct val="30000"/>
              </a:spcBef>
              <a:defRPr sz="1200">
                <a:solidFill>
                  <a:schemeClr val="tx1"/>
                </a:solidFill>
                <a:latin typeface="Arial" panose="020B0604020202020204" pitchFamily="34" charset="0"/>
                <a:ea typeface="MS PGothic" panose="020B0600070205080204" pitchFamily="34" charset="-128"/>
              </a:defRPr>
            </a:lvl2pPr>
            <a:lvl3pPr marL="1139825" indent="-227013" defTabSz="954088">
              <a:spcBef>
                <a:spcPct val="30000"/>
              </a:spcBef>
              <a:defRPr sz="1200">
                <a:solidFill>
                  <a:schemeClr val="tx1"/>
                </a:solidFill>
                <a:latin typeface="Arial" panose="020B0604020202020204" pitchFamily="34" charset="0"/>
                <a:ea typeface="MS PGothic" panose="020B0600070205080204" pitchFamily="34" charset="-128"/>
              </a:defRPr>
            </a:lvl3pPr>
            <a:lvl4pPr marL="1595438" indent="-227013" defTabSz="954088">
              <a:spcBef>
                <a:spcPct val="30000"/>
              </a:spcBef>
              <a:defRPr sz="1200">
                <a:solidFill>
                  <a:schemeClr val="tx1"/>
                </a:solidFill>
                <a:latin typeface="Arial" panose="020B0604020202020204" pitchFamily="34" charset="0"/>
                <a:ea typeface="MS PGothic" panose="020B0600070205080204" pitchFamily="34" charset="-128"/>
              </a:defRPr>
            </a:lvl4pPr>
            <a:lvl5pPr marL="2052638" indent="-227013" defTabSz="954088">
              <a:spcBef>
                <a:spcPct val="30000"/>
              </a:spcBef>
              <a:defRPr sz="1200">
                <a:solidFill>
                  <a:schemeClr val="tx1"/>
                </a:solidFill>
                <a:latin typeface="Arial" panose="020B0604020202020204" pitchFamily="34" charset="0"/>
                <a:ea typeface="MS PGothic" panose="020B0600070205080204" pitchFamily="34" charset="-128"/>
              </a:defRPr>
            </a:lvl5pPr>
            <a:lvl6pPr marL="25098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670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42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1438" indent="-227013" defTabSz="9540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F246FDB7-DFE1-4481-92CE-6561636A1427}" type="slidenum">
              <a:rPr lang="it-IT" altLang="it-IT" sz="1300" smtClean="0"/>
              <a:pPr fontAlgn="base">
                <a:spcBef>
                  <a:spcPct val="0"/>
                </a:spcBef>
                <a:spcAft>
                  <a:spcPct val="0"/>
                </a:spcAft>
              </a:pPr>
              <a:t>21</a:t>
            </a:fld>
            <a:endParaRPr lang="it-IT" altLang="it-IT" sz="1300" smtClean="0"/>
          </a:p>
        </p:txBody>
      </p:sp>
      <p:sp>
        <p:nvSpPr>
          <p:cNvPr id="144387" name="Rectangle 2"/>
          <p:cNvSpPr>
            <a:spLocks noGrp="1" noRot="1" noChangeAspect="1" noChangeArrowheads="1" noTextEdit="1"/>
          </p:cNvSpPr>
          <p:nvPr>
            <p:ph type="sldImg"/>
          </p:nvPr>
        </p:nvSpPr>
        <p:spPr>
          <a:solidFill>
            <a:srgbClr val="FFFFFF"/>
          </a:solidFill>
          <a:ln/>
        </p:spPr>
      </p:sp>
      <p:sp>
        <p:nvSpPr>
          <p:cNvPr id="14438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it-IT" smtClean="0"/>
          </a:p>
        </p:txBody>
      </p:sp>
    </p:spTree>
    <p:extLst>
      <p:ext uri="{BB962C8B-B14F-4D97-AF65-F5344CB8AC3E}">
        <p14:creationId xmlns:p14="http://schemas.microsoft.com/office/powerpoint/2010/main" val="1040673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1" y="2222624"/>
            <a:ext cx="5917677" cy="2554758"/>
          </a:xfrm>
        </p:spPr>
        <p:txBody>
          <a:bodyPr anchor="b"/>
          <a:lstStyle>
            <a:lvl1pPr>
              <a:defRPr sz="4800">
                <a:solidFill>
                  <a:schemeClr val="bg2"/>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bwMode="gray">
          <a:xfrm>
            <a:off x="866441" y="4777380"/>
            <a:ext cx="5917677"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bwMode="gray">
          <a:xfrm rot="5400000">
            <a:off x="7497419" y="1824010"/>
            <a:ext cx="990599" cy="240258"/>
          </a:xfrm>
        </p:spPr>
        <p:txBody>
          <a:bodyPr/>
          <a:lstStyle>
            <a:lvl1pPr algn="l">
              <a:defRPr sz="900" b="0" i="0">
                <a:solidFill>
                  <a:schemeClr val="bg1"/>
                </a:solidFill>
              </a:defRPr>
            </a:lvl1pPr>
          </a:lstStyle>
          <a:p>
            <a:fld id="{EFC6D4B7-595F-4F72-BA14-53526FF8C22D}" type="datetimeFigureOut">
              <a:rPr lang="en-GB" smtClean="0"/>
              <a:t>11/03/2024</a:t>
            </a:fld>
            <a:endParaRPr lang="en-GB"/>
          </a:p>
        </p:txBody>
      </p:sp>
      <p:sp>
        <p:nvSpPr>
          <p:cNvPr id="5" name="Footer Placeholder 4"/>
          <p:cNvSpPr>
            <a:spLocks noGrp="1"/>
          </p:cNvSpPr>
          <p:nvPr>
            <p:ph type="ftr" sz="quarter" idx="11"/>
          </p:nvPr>
        </p:nvSpPr>
        <p:spPr bwMode="gray">
          <a:xfrm rot="5400000">
            <a:off x="6246568" y="3264407"/>
            <a:ext cx="3859795" cy="228659"/>
          </a:xfrm>
        </p:spPr>
        <p:txBody>
          <a:bodyPr/>
          <a:lstStyle>
            <a:lvl1pPr>
              <a:defRPr sz="900" b="0" i="0">
                <a:solidFill>
                  <a:schemeClr val="bg1"/>
                </a:solidFill>
              </a:defRPr>
            </a:lvl1pPr>
          </a:lstStyle>
          <a:p>
            <a:endParaRPr lang="en-GB"/>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4214829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Immagine panoramica con didascalia">
    <p:spTree>
      <p:nvGrpSpPr>
        <p:cNvPr id="1" name=""/>
        <p:cNvGrpSpPr/>
        <p:nvPr/>
      </p:nvGrpSpPr>
      <p:grpSpPr>
        <a:xfrm>
          <a:off x="0" y="0"/>
          <a:ext cx="0" cy="0"/>
          <a:chOff x="0" y="0"/>
          <a:chExt cx="0" cy="0"/>
        </a:xfrm>
      </p:grpSpPr>
      <p:grpSp>
        <p:nvGrpSpPr>
          <p:cNvPr id="8" name="Group 7"/>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Rectangle 14"/>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3" y="4961453"/>
            <a:ext cx="6422002"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EFC6D4B7-595F-4F72-BA14-53526FF8C22D}" type="datetimeFigureOut">
              <a:rPr lang="en-GB" smtClean="0"/>
              <a:t>11/03/2024</a:t>
            </a:fld>
            <a:endParaRPr lang="en-GB"/>
          </a:p>
        </p:txBody>
      </p:sp>
      <p:sp>
        <p:nvSpPr>
          <p:cNvPr id="6" name="Footer Placeholder 5"/>
          <p:cNvSpPr>
            <a:spLocks noGrp="1"/>
          </p:cNvSpPr>
          <p:nvPr>
            <p:ph type="ftr" sz="quarter" idx="11"/>
          </p:nvPr>
        </p:nvSpPr>
        <p:spPr/>
        <p:txBody>
          <a:bodyPr/>
          <a:lstStyle/>
          <a:p>
            <a:endParaRPr lang="en-GB"/>
          </a:p>
        </p:txBody>
      </p:sp>
      <p:sp>
        <p:nvSpPr>
          <p:cNvPr id="20" name="Rectangle 19"/>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12364" y="295730"/>
            <a:ext cx="738909"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2444172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Rectangle 1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13"/>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lstStyle>
            <a:lvl1pPr>
              <a:defRPr sz="3600"/>
            </a:lvl1pPr>
          </a:lstStyle>
          <a:p>
            <a:r>
              <a:rPr lang="it-IT"/>
              <a:t>Fare clic per modificare lo stile del titolo dello schema</a:t>
            </a:r>
            <a:endParaRPr lang="en-US" dirty="0"/>
          </a:p>
        </p:txBody>
      </p:sp>
      <p:sp>
        <p:nvSpPr>
          <p:cNvPr id="15" name="Text Placeholder 3"/>
          <p:cNvSpPr>
            <a:spLocks noGrp="1"/>
          </p:cNvSpPr>
          <p:nvPr>
            <p:ph type="body" sz="half" idx="13"/>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EFC6D4B7-595F-4F72-BA14-53526FF8C22D}"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735787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4" name="Rectangle 13"/>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11" name="TextBox 10"/>
          <p:cNvSpPr txBox="1"/>
          <p:nvPr/>
        </p:nvSpPr>
        <p:spPr bwMode="gray">
          <a:xfrm>
            <a:off x="7033421" y="2893960"/>
            <a:ext cx="679240"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10" name="TextBox 9"/>
          <p:cNvSpPr txBox="1"/>
          <p:nvPr/>
        </p:nvSpPr>
        <p:spPr bwMode="gray">
          <a:xfrm>
            <a:off x="625840" y="590998"/>
            <a:ext cx="601591"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2" name="Title 1"/>
          <p:cNvSpPr>
            <a:spLocks noGrp="1"/>
          </p:cNvSpPr>
          <p:nvPr>
            <p:ph type="title"/>
          </p:nvPr>
        </p:nvSpPr>
        <p:spPr>
          <a:xfrm>
            <a:off x="1110763" y="914400"/>
            <a:ext cx="6177681" cy="2884679"/>
          </a:xfrm>
        </p:spPr>
        <p:txBody>
          <a:bodyPr anchor="ctr"/>
          <a:lstStyle>
            <a:lvl1pPr>
              <a:defRPr sz="3600"/>
            </a:lvl1pPr>
          </a:lstStyle>
          <a:p>
            <a:r>
              <a:rPr lang="it-IT"/>
              <a:t>Fare clic per modificare lo stile del titolo dello schema</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tx2">
                    <a:lumMod val="40000"/>
                    <a:lumOff val="6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6" name="Text Placeholder 3"/>
          <p:cNvSpPr>
            <a:spLocks noGrp="1"/>
          </p:cNvSpPr>
          <p:nvPr>
            <p:ph type="body" sz="half" idx="2"/>
          </p:nvPr>
        </p:nvSpPr>
        <p:spPr>
          <a:xfrm>
            <a:off x="878870" y="5000815"/>
            <a:ext cx="6422005" cy="101817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EFC6D4B7-595F-4F72-BA14-53526FF8C22D}"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22" name="Rectangle 21"/>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3411691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grpSp>
        <p:nvGrpSpPr>
          <p:cNvPr id="9" name="Group 8"/>
          <p:cNvGrpSpPr/>
          <p:nvPr/>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1" y="5159399"/>
            <a:ext cx="6422004"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EFC6D4B7-595F-4F72-BA14-53526FF8C22D}"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11" name="Rectangle 10"/>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1136466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a:xfrm>
            <a:off x="864852" y="921453"/>
            <a:ext cx="6423592" cy="715512"/>
          </a:xfrm>
        </p:spPr>
        <p:txBody>
          <a:bodyPr anchor="ctr"/>
          <a:lstStyle>
            <a:lvl1pPr>
              <a:defRPr sz="3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0" y="2489200"/>
            <a:ext cx="2313431"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2" name="Text Placeholder 3"/>
          <p:cNvSpPr>
            <a:spLocks noGrp="1"/>
          </p:cNvSpPr>
          <p:nvPr>
            <p:ph type="body" sz="half" idx="15"/>
          </p:nvPr>
        </p:nvSpPr>
        <p:spPr>
          <a:xfrm>
            <a:off x="866440" y="3147162"/>
            <a:ext cx="2313431"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408471" y="2485332"/>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Text Placeholder 3"/>
          <p:cNvSpPr>
            <a:spLocks noGrp="1"/>
          </p:cNvSpPr>
          <p:nvPr>
            <p:ph type="body" sz="half" idx="16"/>
          </p:nvPr>
        </p:nvSpPr>
        <p:spPr>
          <a:xfrm>
            <a:off x="3408471" y="3147162"/>
            <a:ext cx="2326750" cy="288836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5963820" y="2489200"/>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4" name="Text Placeholder 3"/>
          <p:cNvSpPr>
            <a:spLocks noGrp="1"/>
          </p:cNvSpPr>
          <p:nvPr>
            <p:ph type="body" sz="half" idx="17"/>
          </p:nvPr>
        </p:nvSpPr>
        <p:spPr>
          <a:xfrm>
            <a:off x="5963820" y="3147162"/>
            <a:ext cx="2313740"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328710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FC6D4B7-595F-4F72-BA14-53526FF8C22D}" type="datetimeFigureOut">
              <a:rPr lang="en-GB" smtClean="0"/>
              <a:t>11/03/2024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2540379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nchor="ctr"/>
          <a:lstStyle>
            <a:lvl1pPr>
              <a:defRPr sz="3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80390" y="4179595"/>
            <a:ext cx="2295329" cy="657961"/>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1021261" y="2489200"/>
            <a:ext cx="2012937"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8"/>
          </p:nvPr>
        </p:nvSpPr>
        <p:spPr>
          <a:xfrm>
            <a:off x="866439" y="4848208"/>
            <a:ext cx="2309279" cy="1176672"/>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430434" y="4179594"/>
            <a:ext cx="2291674"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16"/>
          </p:nvPr>
        </p:nvSpPr>
        <p:spPr>
          <a:xfrm>
            <a:off x="3550622" y="2486834"/>
            <a:ext cx="2025182" cy="144970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3404318" y="4848209"/>
            <a:ext cx="2317790" cy="118837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5963820" y="4166523"/>
            <a:ext cx="2304671" cy="681684"/>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17"/>
          </p:nvPr>
        </p:nvSpPr>
        <p:spPr>
          <a:xfrm>
            <a:off x="6104946" y="2489200"/>
            <a:ext cx="2018838"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5963820" y="4848209"/>
            <a:ext cx="2304671" cy="118942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329444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48436"/>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FC6D4B7-595F-4F72-BA14-53526FF8C22D}" type="datetimeFigureOut">
              <a:rPr lang="en-GB" smtClean="0"/>
              <a:t>11/03/2024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822193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10" name="Title 1"/>
          <p:cNvSpPr>
            <a:spLocks noGrp="1"/>
          </p:cNvSpPr>
          <p:nvPr>
            <p:ph type="title"/>
          </p:nvPr>
        </p:nvSpPr>
        <p:spPr>
          <a:xfrm>
            <a:off x="864852" y="921453"/>
            <a:ext cx="6423592" cy="715512"/>
          </a:xfrm>
        </p:spPr>
        <p:txBody>
          <a:bodyPr anchor="ctr"/>
          <a:lstStyle>
            <a:lvl1pPr>
              <a:defRPr sz="3200"/>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FC6D4B7-595F-4F72-BA14-53526FF8C22D}"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32251124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grpSp>
        <p:nvGrpSpPr>
          <p:cNvPr id="10" name="Group 9"/>
          <p:cNvGrpSpPr/>
          <p:nvPr/>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119474" cy="4571999"/>
          </a:xfrm>
        </p:spPr>
        <p:txBody>
          <a:bodyPr vert="eaVert" anchor="ctr"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FC6D4B7-595F-4F72-BA14-53526FF8C22D}"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595919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FC6D4B7-595F-4F72-BA14-53526FF8C22D}"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18"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1532089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hasCustomPrompt="1"/>
          </p:nvPr>
        </p:nvSpPr>
        <p:spPr>
          <a:xfrm>
            <a:off x="866443" y="2257588"/>
            <a:ext cx="3101763" cy="3020343"/>
          </a:xfrm>
        </p:spPr>
        <p:txBody>
          <a:bodyPr anchor="ctr"/>
          <a:lstStyle>
            <a:lvl1pPr algn="l">
              <a:defRPr sz="3200" b="0" cap="none"/>
            </a:lvl1pPr>
          </a:lstStyle>
          <a:p>
            <a:r>
              <a:rPr lang="en-US" dirty="0"/>
              <a:t>Click to edit Master title style</a:t>
            </a:r>
            <a:br>
              <a:rPr lang="en-US" dirty="0"/>
            </a:br>
            <a:r>
              <a:rPr lang="en-US" dirty="0"/>
              <a:t>third</a:t>
            </a:r>
          </a:p>
        </p:txBody>
      </p:sp>
      <p:sp>
        <p:nvSpPr>
          <p:cNvPr id="3" name="Text Placeholder 2"/>
          <p:cNvSpPr>
            <a:spLocks noGrp="1"/>
          </p:cNvSpPr>
          <p:nvPr>
            <p:ph type="body" idx="1"/>
          </p:nvPr>
        </p:nvSpPr>
        <p:spPr>
          <a:xfrm>
            <a:off x="5119261" y="2257267"/>
            <a:ext cx="3054653" cy="3020345"/>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EFC6D4B7-595F-4F72-BA14-53526FF8C22D}"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7745644"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475570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66440" y="2489199"/>
            <a:ext cx="3636979" cy="3530604"/>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40580" y="2489199"/>
            <a:ext cx="3636981" cy="3553245"/>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FC6D4B7-595F-4F72-BA14-53526FF8C22D}" type="datetimeFigureOut">
              <a:rPr lang="en-GB" smtClean="0"/>
              <a:t>11/03/2024</a:t>
            </a:fld>
            <a:endParaRPr lang="en-GB"/>
          </a:p>
        </p:txBody>
      </p:sp>
      <p:sp>
        <p:nvSpPr>
          <p:cNvPr id="6" name="Footer Placeholder 5"/>
          <p:cNvSpPr>
            <a:spLocks noGrp="1"/>
          </p:cNvSpPr>
          <p:nvPr>
            <p:ph type="ftr" sz="quarter" idx="11"/>
          </p:nvPr>
        </p:nvSpPr>
        <p:spPr/>
        <p:txBody>
          <a:bodyPr/>
          <a:lstStyle/>
          <a:p>
            <a:endParaRPr lang="en-GB"/>
          </a:p>
        </p:txBody>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3168579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0"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866441" y="3248040"/>
            <a:ext cx="3636978" cy="2771761"/>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0580" y="2488750"/>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640581" y="3248040"/>
            <a:ext cx="3636980" cy="2773909"/>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FC6D4B7-595F-4F72-BA14-53526FF8C22D}" type="datetimeFigureOut">
              <a:rPr lang="en-GB" smtClean="0"/>
              <a:t>11/03/2024</a:t>
            </a:fld>
            <a:endParaRPr lang="en-GB"/>
          </a:p>
        </p:txBody>
      </p:sp>
      <p:sp>
        <p:nvSpPr>
          <p:cNvPr id="8" name="Footer Placeholder 7"/>
          <p:cNvSpPr>
            <a:spLocks noGrp="1"/>
          </p:cNvSpPr>
          <p:nvPr>
            <p:ph type="ftr" sz="quarter" idx="11"/>
          </p:nvPr>
        </p:nvSpPr>
        <p:spPr/>
        <p:txBody>
          <a:bodyPr/>
          <a:lstStyle/>
          <a:p>
            <a:endParaRPr lang="en-GB"/>
          </a:p>
        </p:txBody>
      </p:sp>
      <p:sp>
        <p:nvSpPr>
          <p:cNvPr id="13"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3271582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FC6D4B7-595F-4F72-BA14-53526FF8C22D}" type="datetimeFigureOut">
              <a:rPr lang="en-GB" smtClean="0"/>
              <a:t>11/03/2024</a:t>
            </a:fld>
            <a:endParaRPr lang="en-GB"/>
          </a:p>
        </p:txBody>
      </p:sp>
      <p:sp>
        <p:nvSpPr>
          <p:cNvPr id="4" name="Footer Placeholder 3"/>
          <p:cNvSpPr>
            <a:spLocks noGrp="1"/>
          </p:cNvSpPr>
          <p:nvPr>
            <p:ph type="ftr" sz="quarter" idx="11"/>
          </p:nvPr>
        </p:nvSpPr>
        <p:spPr/>
        <p:txBody>
          <a:bodyPr/>
          <a:lstStyle/>
          <a:p>
            <a:endParaRPr lang="en-GB"/>
          </a:p>
        </p:txBody>
      </p:sp>
      <p:sp>
        <p:nvSpPr>
          <p:cNvPr id="10"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3643472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C6D4B7-595F-4F72-BA14-53526FF8C22D}" type="datetimeFigureOut">
              <a:rPr lang="en-GB" smtClean="0"/>
              <a:t>11/03/2024</a:t>
            </a:fld>
            <a:endParaRPr lang="en-GB"/>
          </a:p>
        </p:txBody>
      </p:sp>
      <p:sp>
        <p:nvSpPr>
          <p:cNvPr id="3" name="Footer Placeholder 2"/>
          <p:cNvSpPr>
            <a:spLocks noGrp="1"/>
          </p:cNvSpPr>
          <p:nvPr>
            <p:ph type="ftr" sz="quarter" idx="11"/>
          </p:nvPr>
        </p:nvSpPr>
        <p:spPr/>
        <p:txBody>
          <a:bodyPr/>
          <a:lstStyle/>
          <a:p>
            <a:endParaRPr lang="en-GB"/>
          </a:p>
        </p:txBody>
      </p:sp>
      <p:sp>
        <p:nvSpPr>
          <p:cNvPr id="11" name="Rectangle 10"/>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31579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13" name="Rectangle 12"/>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568927" y="1452881"/>
            <a:ext cx="3632850" cy="4572000"/>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bwMode="gray">
          <a:xfrm>
            <a:off x="866440" y="3086845"/>
            <a:ext cx="2712590" cy="2938036"/>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EFC6D4B7-595F-4F72-BA14-53526FF8C22D}" type="datetimeFigureOut">
              <a:rPr lang="en-GB" smtClean="0"/>
              <a:t>11/03/2024</a:t>
            </a:fld>
            <a:endParaRPr lang="en-GB"/>
          </a:p>
        </p:txBody>
      </p:sp>
      <p:sp>
        <p:nvSpPr>
          <p:cNvPr id="6" name="Footer Placeholder 5"/>
          <p:cNvSpPr>
            <a:spLocks noGrp="1"/>
          </p:cNvSpPr>
          <p:nvPr>
            <p:ph type="ftr" sz="quarter" idx="11"/>
          </p:nvPr>
        </p:nvSpPr>
        <p:spPr/>
        <p:txBody>
          <a:bodyPr/>
          <a:lstStyle/>
          <a:p>
            <a:endParaRPr lang="en-GB"/>
          </a:p>
        </p:txBody>
      </p:sp>
      <p:sp>
        <p:nvSpPr>
          <p:cNvPr id="19" name="Rectangle 18"/>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324368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21" name="Rectangle 2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6" name="Oval 2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51591" y="1343112"/>
            <a:ext cx="3001938" cy="1613085"/>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bwMode="gray">
          <a:xfrm>
            <a:off x="851592" y="3086100"/>
            <a:ext cx="3001938" cy="24511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EFC6D4B7-595F-4F72-BA14-53526FF8C22D}" type="datetimeFigureOut">
              <a:rPr lang="en-GB" smtClean="0"/>
              <a:t>11/03/2024</a:t>
            </a:fld>
            <a:endParaRPr lang="en-GB"/>
          </a:p>
        </p:txBody>
      </p:sp>
      <p:sp>
        <p:nvSpPr>
          <p:cNvPr id="6" name="Footer Placeholder 5"/>
          <p:cNvSpPr>
            <a:spLocks noGrp="1"/>
          </p:cNvSpPr>
          <p:nvPr>
            <p:ph type="ftr" sz="quarter" idx="11"/>
          </p:nvPr>
        </p:nvSpPr>
        <p:spPr/>
        <p:txBody>
          <a:bodyPr/>
          <a:lstStyle/>
          <a:p>
            <a:endParaRPr lang="en-GB"/>
          </a:p>
        </p:txBody>
      </p:sp>
      <p:sp>
        <p:nvSpPr>
          <p:cNvPr id="14" name="Rectangle 13"/>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2411857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9" name="Rectangle 18"/>
            <p:cNvSpPr/>
            <p:nvPr/>
          </p:nvSpPr>
          <p:spPr>
            <a:xfrm>
              <a:off x="0" y="0"/>
              <a:ext cx="9144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8"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6" name="Freeform 25"/>
            <p:cNvSpPr/>
            <p:nvPr/>
          </p:nvSpPr>
          <p:spPr bwMode="gray">
            <a:xfrm>
              <a:off x="485023" y="1856958"/>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1" y="927099"/>
            <a:ext cx="6345260" cy="709865"/>
          </a:xfrm>
          <a:prstGeom prst="rect">
            <a:avLst/>
          </a:prstGeom>
        </p:spPr>
        <p:txBody>
          <a:bodyPr vert="horz" lIns="91440" tIns="45720" rIns="91440" bIns="45720" rtlCol="0" anchor="ctr">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1" y="2489201"/>
            <a:ext cx="6345260" cy="3530599"/>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560111" y="6377097"/>
            <a:ext cx="990599" cy="228659"/>
          </a:xfrm>
          <a:prstGeom prst="rect">
            <a:avLst/>
          </a:prstGeom>
        </p:spPr>
        <p:txBody>
          <a:bodyPr vert="horz" lIns="91440" tIns="45720" rIns="91440" bIns="45720" rtlCol="0" anchor="t" anchorCtr="0"/>
          <a:lstStyle>
            <a:lvl1pPr algn="r">
              <a:defRPr sz="900" b="1" i="0">
                <a:solidFill>
                  <a:schemeClr val="accent1"/>
                </a:solidFill>
              </a:defRPr>
            </a:lvl1pPr>
          </a:lstStyle>
          <a:p>
            <a:fld id="{EFC6D4B7-595F-4F72-BA14-53526FF8C22D}" type="datetimeFigureOut">
              <a:rPr lang="en-GB" smtClean="0"/>
              <a:t>11/03/2024</a:t>
            </a:fld>
            <a:endParaRPr lang="en-GB"/>
          </a:p>
        </p:txBody>
      </p:sp>
      <p:sp>
        <p:nvSpPr>
          <p:cNvPr id="5" name="Footer Placeholder 4"/>
          <p:cNvSpPr>
            <a:spLocks noGrp="1"/>
          </p:cNvSpPr>
          <p:nvPr>
            <p:ph type="ftr" sz="quarter" idx="3"/>
          </p:nvPr>
        </p:nvSpPr>
        <p:spPr>
          <a:xfrm>
            <a:off x="590842" y="6373195"/>
            <a:ext cx="3859795" cy="228659"/>
          </a:xfrm>
          <a:prstGeom prst="rect">
            <a:avLst/>
          </a:prstGeom>
        </p:spPr>
        <p:txBody>
          <a:bodyPr vert="horz" lIns="91440" tIns="45720" rIns="91440" bIns="45720" rtlCol="0" anchor="b"/>
          <a:lstStyle>
            <a:lvl1pPr algn="l">
              <a:defRPr sz="900" b="1" i="0">
                <a:solidFill>
                  <a:schemeClr val="accent1"/>
                </a:solidFill>
              </a:defRPr>
            </a:lvl1pPr>
          </a:lstStyle>
          <a:p>
            <a:endParaRPr lang="en-GB"/>
          </a:p>
        </p:txBody>
      </p:sp>
      <p:sp>
        <p:nvSpPr>
          <p:cNvPr id="29" name="Rectangle 2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3"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32E0B158-5127-461B-ACBD-FE667901D4C4}" type="slidenum">
              <a:rPr lang="en-GB" smtClean="0"/>
              <a:t>‹N›</a:t>
            </a:fld>
            <a:endParaRPr lang="en-GB"/>
          </a:p>
        </p:txBody>
      </p:sp>
    </p:spTree>
    <p:extLst>
      <p:ext uri="{BB962C8B-B14F-4D97-AF65-F5344CB8AC3E}">
        <p14:creationId xmlns:p14="http://schemas.microsoft.com/office/powerpoint/2010/main" val="110271161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jpeg"/><Relationship Id="rId7" Type="http://schemas.openxmlformats.org/officeDocument/2006/relationships/diagramColors" Target="../diagrams/colors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2E451E-151A-4910-BF41-6A040B6598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296EFE4-A70C-4388-9A15-3F657B6615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187" y="473745"/>
            <a:ext cx="8420318" cy="5902829"/>
          </a:xfrm>
          <a:prstGeom prst="rect">
            <a:avLst/>
          </a:prstGeom>
          <a:ln>
            <a:noFill/>
          </a:ln>
          <a:effectLst/>
        </p:spPr>
        <p:style>
          <a:lnRef idx="1">
            <a:schemeClr val="accent1"/>
          </a:lnRef>
          <a:fillRef idx="3">
            <a:schemeClr val="accent1"/>
          </a:fillRef>
          <a:effectRef idx="2">
            <a:schemeClr val="accent1"/>
          </a:effectRef>
          <a:fontRef idx="minor">
            <a:schemeClr val="lt1"/>
          </a:fontRef>
        </p:style>
      </p:sp>
      <p:sp>
        <p:nvSpPr>
          <p:cNvPr id="4" name="Titolo 3"/>
          <p:cNvSpPr>
            <a:spLocks noGrp="1"/>
          </p:cNvSpPr>
          <p:nvPr>
            <p:ph type="ctrTitle"/>
          </p:nvPr>
        </p:nvSpPr>
        <p:spPr>
          <a:xfrm>
            <a:off x="899553" y="2099733"/>
            <a:ext cx="6619244" cy="2677648"/>
          </a:xfrm>
        </p:spPr>
        <p:txBody>
          <a:bodyPr>
            <a:normAutofit/>
          </a:bodyPr>
          <a:lstStyle/>
          <a:p>
            <a:r>
              <a:rPr lang="it-IT">
                <a:solidFill>
                  <a:schemeClr val="tx2">
                    <a:lumMod val="75000"/>
                  </a:schemeClr>
                </a:solidFill>
              </a:rPr>
              <a:t>Rappresentanza sindacale nel lavoro pubblico</a:t>
            </a:r>
          </a:p>
        </p:txBody>
      </p:sp>
      <p:sp>
        <p:nvSpPr>
          <p:cNvPr id="5" name="Sottotitolo 4"/>
          <p:cNvSpPr>
            <a:spLocks noGrp="1"/>
          </p:cNvSpPr>
          <p:nvPr>
            <p:ph type="subTitle" idx="1"/>
          </p:nvPr>
        </p:nvSpPr>
        <p:spPr>
          <a:xfrm>
            <a:off x="866216" y="4777380"/>
            <a:ext cx="6619243" cy="861420"/>
          </a:xfrm>
        </p:spPr>
        <p:txBody>
          <a:bodyPr>
            <a:normAutofit/>
          </a:bodyPr>
          <a:lstStyle/>
          <a:p>
            <a:r>
              <a:rPr lang="it-IT" dirty="0">
                <a:solidFill>
                  <a:schemeClr val="tx2"/>
                </a:solidFill>
              </a:rPr>
              <a:t>III/IV lezione</a:t>
            </a:r>
          </a:p>
        </p:txBody>
      </p:sp>
      <p:sp>
        <p:nvSpPr>
          <p:cNvPr id="14" name="Rectangle 13">
            <a:extLst>
              <a:ext uri="{FF2B5EF4-FFF2-40B4-BE49-F238E27FC236}">
                <a16:creationId xmlns:a16="http://schemas.microsoft.com/office/drawing/2014/main" id="{425EBAFC-9388-432A-BCFD-EEA2F410D8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68056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9" name="Rectangle 133128">
            <a:extLst>
              <a:ext uri="{FF2B5EF4-FFF2-40B4-BE49-F238E27FC236}">
                <a16:creationId xmlns:a16="http://schemas.microsoft.com/office/drawing/2014/main" id="{8682CCCE-534D-4FC6-BF2B-9BEA2F2BB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3131" name="Oval 133130">
            <a:extLst>
              <a:ext uri="{FF2B5EF4-FFF2-40B4-BE49-F238E27FC236}">
                <a16:creationId xmlns:a16="http://schemas.microsoft.com/office/drawing/2014/main" id="{BC664B74-EEBB-416C-9D86-AE1FECC022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3133" name="Oval 133132">
            <a:extLst>
              <a:ext uri="{FF2B5EF4-FFF2-40B4-BE49-F238E27FC236}">
                <a16:creationId xmlns:a16="http://schemas.microsoft.com/office/drawing/2014/main" id="{52000483-C30E-42A1-8569-E1DE1F55BC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3135" name="Freeform 5">
            <a:extLst>
              <a:ext uri="{FF2B5EF4-FFF2-40B4-BE49-F238E27FC236}">
                <a16:creationId xmlns:a16="http://schemas.microsoft.com/office/drawing/2014/main" id="{A5ACD7E0-6D9A-4803-8B9B-D4602DC48C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3137" name="Rectangle 133136">
            <a:extLst>
              <a:ext uri="{FF2B5EF4-FFF2-40B4-BE49-F238E27FC236}">
                <a16:creationId xmlns:a16="http://schemas.microsoft.com/office/drawing/2014/main" id="{C238E92D-87E7-4B27-AD36-0E133005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33139" name="Freeform 5">
            <a:extLst>
              <a:ext uri="{FF2B5EF4-FFF2-40B4-BE49-F238E27FC236}">
                <a16:creationId xmlns:a16="http://schemas.microsoft.com/office/drawing/2014/main" id="{6D0B958C-B82E-4F4B-945B-6B038D6556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3141" name="Freeform 5">
            <a:extLst>
              <a:ext uri="{FF2B5EF4-FFF2-40B4-BE49-F238E27FC236}">
                <a16:creationId xmlns:a16="http://schemas.microsoft.com/office/drawing/2014/main" id="{E18F3B2A-BB9B-4FB6-B8A5-2A8E5DB93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olo 1"/>
          <p:cNvSpPr>
            <a:spLocks noGrp="1"/>
          </p:cNvSpPr>
          <p:nvPr>
            <p:ph type="title"/>
          </p:nvPr>
        </p:nvSpPr>
        <p:spPr>
          <a:xfrm>
            <a:off x="866216" y="973667"/>
            <a:ext cx="2206657" cy="4833745"/>
          </a:xfrm>
        </p:spPr>
        <p:txBody>
          <a:bodyPr>
            <a:normAutofit/>
          </a:bodyPr>
          <a:lstStyle/>
          <a:p>
            <a:pPr>
              <a:defRPr/>
            </a:pPr>
            <a:r>
              <a:rPr lang="it-IT" sz="2200" b="1">
                <a:solidFill>
                  <a:srgbClr val="EBEBEB"/>
                </a:solidFill>
                <a:ea typeface="+mj-ea"/>
                <a:cs typeface="+mj-cs"/>
              </a:rPr>
              <a:t>Corte Costituzionale n. 231/2013</a:t>
            </a:r>
          </a:p>
        </p:txBody>
      </p:sp>
      <p:sp>
        <p:nvSpPr>
          <p:cNvPr id="133143" name="Rectangle 133142">
            <a:extLst>
              <a:ext uri="{FF2B5EF4-FFF2-40B4-BE49-F238E27FC236}">
                <a16:creationId xmlns:a16="http://schemas.microsoft.com/office/drawing/2014/main" id="{C4164AEF-861B-41D1-9ED5-B81051DA7D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133125" name="Segnaposto contenuto 2">
            <a:extLst>
              <a:ext uri="{FF2B5EF4-FFF2-40B4-BE49-F238E27FC236}">
                <a16:creationId xmlns:a16="http://schemas.microsoft.com/office/drawing/2014/main" id="{CD26BE01-C873-D793-4D07-1DA3CD53253B}"/>
              </a:ext>
            </a:extLst>
          </p:cNvPr>
          <p:cNvGraphicFramePr>
            <a:graphicFrameLocks noGrp="1"/>
          </p:cNvGraphicFramePr>
          <p:nvPr>
            <p:ph idx="1"/>
            <p:extLst>
              <p:ext uri="{D42A27DB-BD31-4B8C-83A1-F6EECF244321}">
                <p14:modId xmlns:p14="http://schemas.microsoft.com/office/powerpoint/2010/main" val="912141450"/>
              </p:ext>
            </p:extLst>
          </p:nvPr>
        </p:nvGraphicFramePr>
        <p:xfrm>
          <a:off x="3895725" y="808038"/>
          <a:ext cx="4793456"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1336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94568" name="Rectangle 194567">
            <a:extLst>
              <a:ext uri="{FF2B5EF4-FFF2-40B4-BE49-F238E27FC236}">
                <a16:creationId xmlns:a16="http://schemas.microsoft.com/office/drawing/2014/main" id="{E98CD42C-2E98-437C-AF0D-ADB770381D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3">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94570" name="Freeform 5">
            <a:extLst>
              <a:ext uri="{FF2B5EF4-FFF2-40B4-BE49-F238E27FC236}">
                <a16:creationId xmlns:a16="http://schemas.microsoft.com/office/drawing/2014/main" id="{3AA7B5C7-7348-4EFC-BEE4-5AA469D57C3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sp>
        <p:nvSpPr>
          <p:cNvPr id="194562" name="Rectangle 2"/>
          <p:cNvSpPr>
            <a:spLocks noGrp="1" noChangeArrowheads="1"/>
          </p:cNvSpPr>
          <p:nvPr>
            <p:ph type="title"/>
          </p:nvPr>
        </p:nvSpPr>
        <p:spPr>
          <a:xfrm>
            <a:off x="866215" y="973669"/>
            <a:ext cx="6619244" cy="706964"/>
          </a:xfrm>
        </p:spPr>
        <p:txBody>
          <a:bodyPr>
            <a:normAutofit/>
          </a:bodyPr>
          <a:lstStyle/>
          <a:p>
            <a:pPr eaLnBrk="1" fontAlgn="auto" hangingPunct="1">
              <a:spcAft>
                <a:spcPts val="0"/>
              </a:spcAft>
              <a:defRPr/>
            </a:pPr>
            <a:r>
              <a:rPr lang="it-IT" b="1">
                <a:solidFill>
                  <a:srgbClr val="FFFFFF"/>
                </a:solidFill>
                <a:ea typeface="+mj-ea"/>
                <a:cs typeface="+mj-cs"/>
              </a:rPr>
              <a:t>Poteri RSU</a:t>
            </a:r>
          </a:p>
        </p:txBody>
      </p:sp>
      <p:sp>
        <p:nvSpPr>
          <p:cNvPr id="194572" name="Rectangle 194571">
            <a:extLst>
              <a:ext uri="{FF2B5EF4-FFF2-40B4-BE49-F238E27FC236}">
                <a16:creationId xmlns:a16="http://schemas.microsoft.com/office/drawing/2014/main" id="{A76BBD40-26F7-4779-A7E1-17EADF34886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194564" name="Rectangle 3">
            <a:extLst>
              <a:ext uri="{FF2B5EF4-FFF2-40B4-BE49-F238E27FC236}">
                <a16:creationId xmlns:a16="http://schemas.microsoft.com/office/drawing/2014/main" id="{17AEF98B-2292-5237-B8D0-B762FD04C80E}"/>
              </a:ext>
            </a:extLst>
          </p:cNvPr>
          <p:cNvGraphicFramePr>
            <a:graphicFrameLocks noGrp="1"/>
          </p:cNvGraphicFramePr>
          <p:nvPr>
            <p:ph idx="1"/>
            <p:extLst>
              <p:ext uri="{D42A27DB-BD31-4B8C-83A1-F6EECF244321}">
                <p14:modId xmlns:p14="http://schemas.microsoft.com/office/powerpoint/2010/main" val="4101202698"/>
              </p:ext>
            </p:extLst>
          </p:nvPr>
        </p:nvGraphicFramePr>
        <p:xfrm>
          <a:off x="965200" y="2324100"/>
          <a:ext cx="7219037" cy="34226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40082357"/>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9" name="Rectangle 97288">
            <a:extLst>
              <a:ext uri="{FF2B5EF4-FFF2-40B4-BE49-F238E27FC236}">
                <a16:creationId xmlns:a16="http://schemas.microsoft.com/office/drawing/2014/main" id="{8682CCCE-534D-4FC6-BF2B-9BEA2F2BB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7291" name="Oval 97290">
            <a:extLst>
              <a:ext uri="{FF2B5EF4-FFF2-40B4-BE49-F238E27FC236}">
                <a16:creationId xmlns:a16="http://schemas.microsoft.com/office/drawing/2014/main" id="{BC664B74-EEBB-416C-9D86-AE1FECC022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7293" name="Oval 97292">
            <a:extLst>
              <a:ext uri="{FF2B5EF4-FFF2-40B4-BE49-F238E27FC236}">
                <a16:creationId xmlns:a16="http://schemas.microsoft.com/office/drawing/2014/main" id="{52000483-C30E-42A1-8569-E1DE1F55BC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7295" name="Freeform 5">
            <a:extLst>
              <a:ext uri="{FF2B5EF4-FFF2-40B4-BE49-F238E27FC236}">
                <a16:creationId xmlns:a16="http://schemas.microsoft.com/office/drawing/2014/main" id="{A5ACD7E0-6D9A-4803-8B9B-D4602DC48C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7297" name="Rectangle 97296">
            <a:extLst>
              <a:ext uri="{FF2B5EF4-FFF2-40B4-BE49-F238E27FC236}">
                <a16:creationId xmlns:a16="http://schemas.microsoft.com/office/drawing/2014/main" id="{C238E92D-87E7-4B27-AD36-0E133005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7299" name="Freeform 5">
            <a:extLst>
              <a:ext uri="{FF2B5EF4-FFF2-40B4-BE49-F238E27FC236}">
                <a16:creationId xmlns:a16="http://schemas.microsoft.com/office/drawing/2014/main" id="{6D0B958C-B82E-4F4B-945B-6B038D6556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7301" name="Freeform 5">
            <a:extLst>
              <a:ext uri="{FF2B5EF4-FFF2-40B4-BE49-F238E27FC236}">
                <a16:creationId xmlns:a16="http://schemas.microsoft.com/office/drawing/2014/main" id="{E18F3B2A-BB9B-4FB6-B8A5-2A8E5DB93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olo 1"/>
          <p:cNvSpPr>
            <a:spLocks noGrp="1"/>
          </p:cNvSpPr>
          <p:nvPr>
            <p:ph type="title"/>
          </p:nvPr>
        </p:nvSpPr>
        <p:spPr>
          <a:xfrm>
            <a:off x="866216" y="973667"/>
            <a:ext cx="2206657" cy="4833745"/>
          </a:xfrm>
        </p:spPr>
        <p:txBody>
          <a:bodyPr>
            <a:normAutofit/>
          </a:bodyPr>
          <a:lstStyle/>
          <a:p>
            <a:pPr>
              <a:defRPr/>
            </a:pPr>
            <a:r>
              <a:rPr lang="it-IT" sz="2000" b="1">
                <a:solidFill>
                  <a:srgbClr val="EBEBEB"/>
                </a:solidFill>
                <a:ea typeface="+mj-ea"/>
                <a:cs typeface="+mj-cs"/>
              </a:rPr>
              <a:t>Rappresentanza sindacale nel Pubblico Impiego</a:t>
            </a:r>
          </a:p>
        </p:txBody>
      </p:sp>
      <p:sp>
        <p:nvSpPr>
          <p:cNvPr id="97303" name="Rectangle 97302">
            <a:extLst>
              <a:ext uri="{FF2B5EF4-FFF2-40B4-BE49-F238E27FC236}">
                <a16:creationId xmlns:a16="http://schemas.microsoft.com/office/drawing/2014/main" id="{C4164AEF-861B-41D1-9ED5-B81051DA7D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97285" name="Segnaposto contenuto 2">
            <a:extLst>
              <a:ext uri="{FF2B5EF4-FFF2-40B4-BE49-F238E27FC236}">
                <a16:creationId xmlns:a16="http://schemas.microsoft.com/office/drawing/2014/main" id="{105E0F0D-AFA1-DF9E-1D47-A0EEF3CF02EA}"/>
              </a:ext>
            </a:extLst>
          </p:cNvPr>
          <p:cNvGraphicFramePr>
            <a:graphicFrameLocks noGrp="1"/>
          </p:cNvGraphicFramePr>
          <p:nvPr>
            <p:ph idx="1"/>
            <p:extLst>
              <p:ext uri="{D42A27DB-BD31-4B8C-83A1-F6EECF244321}">
                <p14:modId xmlns:p14="http://schemas.microsoft.com/office/powerpoint/2010/main" val="164544683"/>
              </p:ext>
            </p:extLst>
          </p:nvPr>
        </p:nvGraphicFramePr>
        <p:xfrm>
          <a:off x="3895725" y="808038"/>
          <a:ext cx="4793456"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66018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13" name="Rectangle 98312">
            <a:extLst>
              <a:ext uri="{FF2B5EF4-FFF2-40B4-BE49-F238E27FC236}">
                <a16:creationId xmlns:a16="http://schemas.microsoft.com/office/drawing/2014/main" id="{8682CCCE-534D-4FC6-BF2B-9BEA2F2BB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8315" name="Oval 98314">
            <a:extLst>
              <a:ext uri="{FF2B5EF4-FFF2-40B4-BE49-F238E27FC236}">
                <a16:creationId xmlns:a16="http://schemas.microsoft.com/office/drawing/2014/main" id="{BC664B74-EEBB-416C-9D86-AE1FECC022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8317" name="Oval 98316">
            <a:extLst>
              <a:ext uri="{FF2B5EF4-FFF2-40B4-BE49-F238E27FC236}">
                <a16:creationId xmlns:a16="http://schemas.microsoft.com/office/drawing/2014/main" id="{52000483-C30E-42A1-8569-E1DE1F55BC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8319" name="Freeform 5">
            <a:extLst>
              <a:ext uri="{FF2B5EF4-FFF2-40B4-BE49-F238E27FC236}">
                <a16:creationId xmlns:a16="http://schemas.microsoft.com/office/drawing/2014/main" id="{A5ACD7E0-6D9A-4803-8B9B-D4602DC48C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8321" name="Rectangle 98320">
            <a:extLst>
              <a:ext uri="{FF2B5EF4-FFF2-40B4-BE49-F238E27FC236}">
                <a16:creationId xmlns:a16="http://schemas.microsoft.com/office/drawing/2014/main" id="{C238E92D-87E7-4B27-AD36-0E133005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8323" name="Freeform 5">
            <a:extLst>
              <a:ext uri="{FF2B5EF4-FFF2-40B4-BE49-F238E27FC236}">
                <a16:creationId xmlns:a16="http://schemas.microsoft.com/office/drawing/2014/main" id="{6D0B958C-B82E-4F4B-945B-6B038D6556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8325" name="Freeform 5">
            <a:extLst>
              <a:ext uri="{FF2B5EF4-FFF2-40B4-BE49-F238E27FC236}">
                <a16:creationId xmlns:a16="http://schemas.microsoft.com/office/drawing/2014/main" id="{E18F3B2A-BB9B-4FB6-B8A5-2A8E5DB93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olo 1"/>
          <p:cNvSpPr>
            <a:spLocks noGrp="1"/>
          </p:cNvSpPr>
          <p:nvPr>
            <p:ph type="title"/>
          </p:nvPr>
        </p:nvSpPr>
        <p:spPr>
          <a:xfrm>
            <a:off x="866216" y="973667"/>
            <a:ext cx="2206657" cy="4833745"/>
          </a:xfrm>
        </p:spPr>
        <p:txBody>
          <a:bodyPr>
            <a:normAutofit/>
          </a:bodyPr>
          <a:lstStyle/>
          <a:p>
            <a:pPr>
              <a:defRPr/>
            </a:pPr>
            <a:r>
              <a:rPr lang="it-IT" b="1">
                <a:solidFill>
                  <a:srgbClr val="EBEBEB"/>
                </a:solidFill>
                <a:ea typeface="+mj-ea"/>
                <a:cs typeface="+mj-cs"/>
              </a:rPr>
              <a:t>RSA</a:t>
            </a:r>
          </a:p>
        </p:txBody>
      </p:sp>
      <p:sp>
        <p:nvSpPr>
          <p:cNvPr id="98327" name="Rectangle 98326">
            <a:extLst>
              <a:ext uri="{FF2B5EF4-FFF2-40B4-BE49-F238E27FC236}">
                <a16:creationId xmlns:a16="http://schemas.microsoft.com/office/drawing/2014/main" id="{C4164AEF-861B-41D1-9ED5-B81051DA7D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98309" name="Segnaposto contenuto 2">
            <a:extLst>
              <a:ext uri="{FF2B5EF4-FFF2-40B4-BE49-F238E27FC236}">
                <a16:creationId xmlns:a16="http://schemas.microsoft.com/office/drawing/2014/main" id="{2B8D9ACE-7338-6F4A-3EA0-300159ADD2A7}"/>
              </a:ext>
            </a:extLst>
          </p:cNvPr>
          <p:cNvGraphicFramePr>
            <a:graphicFrameLocks noGrp="1"/>
          </p:cNvGraphicFramePr>
          <p:nvPr>
            <p:ph idx="1"/>
            <p:extLst>
              <p:ext uri="{D42A27DB-BD31-4B8C-83A1-F6EECF244321}">
                <p14:modId xmlns:p14="http://schemas.microsoft.com/office/powerpoint/2010/main" val="1073888151"/>
              </p:ext>
            </p:extLst>
          </p:nvPr>
        </p:nvGraphicFramePr>
        <p:xfrm>
          <a:off x="3862381" y="908720"/>
          <a:ext cx="5151349" cy="55060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2989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7" name="Rectangle 99336">
            <a:extLst>
              <a:ext uri="{FF2B5EF4-FFF2-40B4-BE49-F238E27FC236}">
                <a16:creationId xmlns:a16="http://schemas.microsoft.com/office/drawing/2014/main" id="{8682CCCE-534D-4FC6-BF2B-9BEA2F2BB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9339" name="Oval 99338">
            <a:extLst>
              <a:ext uri="{FF2B5EF4-FFF2-40B4-BE49-F238E27FC236}">
                <a16:creationId xmlns:a16="http://schemas.microsoft.com/office/drawing/2014/main" id="{BC664B74-EEBB-416C-9D86-AE1FECC022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9341" name="Oval 99340">
            <a:extLst>
              <a:ext uri="{FF2B5EF4-FFF2-40B4-BE49-F238E27FC236}">
                <a16:creationId xmlns:a16="http://schemas.microsoft.com/office/drawing/2014/main" id="{52000483-C30E-42A1-8569-E1DE1F55BC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9343" name="Freeform 5">
            <a:extLst>
              <a:ext uri="{FF2B5EF4-FFF2-40B4-BE49-F238E27FC236}">
                <a16:creationId xmlns:a16="http://schemas.microsoft.com/office/drawing/2014/main" id="{A5ACD7E0-6D9A-4803-8B9B-D4602DC48C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9345" name="Rectangle 99344">
            <a:extLst>
              <a:ext uri="{FF2B5EF4-FFF2-40B4-BE49-F238E27FC236}">
                <a16:creationId xmlns:a16="http://schemas.microsoft.com/office/drawing/2014/main" id="{C238E92D-87E7-4B27-AD36-0E133005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9347" name="Freeform 5">
            <a:extLst>
              <a:ext uri="{FF2B5EF4-FFF2-40B4-BE49-F238E27FC236}">
                <a16:creationId xmlns:a16="http://schemas.microsoft.com/office/drawing/2014/main" id="{6D0B958C-B82E-4F4B-945B-6B038D6556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9349" name="Freeform 5">
            <a:extLst>
              <a:ext uri="{FF2B5EF4-FFF2-40B4-BE49-F238E27FC236}">
                <a16:creationId xmlns:a16="http://schemas.microsoft.com/office/drawing/2014/main" id="{E18F3B2A-BB9B-4FB6-B8A5-2A8E5DB93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olo 1"/>
          <p:cNvSpPr>
            <a:spLocks noGrp="1"/>
          </p:cNvSpPr>
          <p:nvPr>
            <p:ph type="title"/>
          </p:nvPr>
        </p:nvSpPr>
        <p:spPr>
          <a:xfrm>
            <a:off x="866216" y="973667"/>
            <a:ext cx="2206657" cy="4833745"/>
          </a:xfrm>
        </p:spPr>
        <p:txBody>
          <a:bodyPr>
            <a:normAutofit/>
          </a:bodyPr>
          <a:lstStyle/>
          <a:p>
            <a:pPr>
              <a:defRPr/>
            </a:pPr>
            <a:r>
              <a:rPr lang="it-IT" b="1">
                <a:solidFill>
                  <a:srgbClr val="EBEBEB"/>
                </a:solidFill>
                <a:ea typeface="+mj-ea"/>
                <a:cs typeface="+mj-cs"/>
              </a:rPr>
              <a:t>RSU nel PI: Accordo quadro del 7 agosto 1998 e del 12 aprile 2022</a:t>
            </a:r>
          </a:p>
        </p:txBody>
      </p:sp>
      <p:sp>
        <p:nvSpPr>
          <p:cNvPr id="99351" name="Rectangle 99350">
            <a:extLst>
              <a:ext uri="{FF2B5EF4-FFF2-40B4-BE49-F238E27FC236}">
                <a16:creationId xmlns:a16="http://schemas.microsoft.com/office/drawing/2014/main" id="{C4164AEF-861B-41D1-9ED5-B81051DA7D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99333" name="Segnaposto contenuto 2">
            <a:extLst>
              <a:ext uri="{FF2B5EF4-FFF2-40B4-BE49-F238E27FC236}">
                <a16:creationId xmlns:a16="http://schemas.microsoft.com/office/drawing/2014/main" id="{DACB9A15-29B8-83B6-F60D-77023D5B5611}"/>
              </a:ext>
            </a:extLst>
          </p:cNvPr>
          <p:cNvGraphicFramePr>
            <a:graphicFrameLocks noGrp="1"/>
          </p:cNvGraphicFramePr>
          <p:nvPr>
            <p:ph idx="1"/>
            <p:extLst>
              <p:ext uri="{D42A27DB-BD31-4B8C-83A1-F6EECF244321}">
                <p14:modId xmlns:p14="http://schemas.microsoft.com/office/powerpoint/2010/main" val="638878531"/>
              </p:ext>
            </p:extLst>
          </p:nvPr>
        </p:nvGraphicFramePr>
        <p:xfrm>
          <a:off x="3895725" y="808038"/>
          <a:ext cx="4793456"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04594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5" name="Rectangle 8">
            <a:extLst>
              <a:ext uri="{FF2B5EF4-FFF2-40B4-BE49-F238E27FC236}">
                <a16:creationId xmlns:a16="http://schemas.microsoft.com/office/drawing/2014/main" id="{E98CD42C-2E98-437C-AF0D-ADB770381D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Freeform 5">
            <a:extLst>
              <a:ext uri="{FF2B5EF4-FFF2-40B4-BE49-F238E27FC236}">
                <a16:creationId xmlns:a16="http://schemas.microsoft.com/office/drawing/2014/main" id="{3AA7B5C7-7348-4EFC-BEE4-5AA469D57C3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sp>
        <p:nvSpPr>
          <p:cNvPr id="2" name="Titolo 1">
            <a:extLst>
              <a:ext uri="{FF2B5EF4-FFF2-40B4-BE49-F238E27FC236}">
                <a16:creationId xmlns:a16="http://schemas.microsoft.com/office/drawing/2014/main" id="{3B3A0A69-4B3F-4F9A-BDAE-8CDE84C44341}"/>
              </a:ext>
            </a:extLst>
          </p:cNvPr>
          <p:cNvSpPr>
            <a:spLocks noGrp="1"/>
          </p:cNvSpPr>
          <p:nvPr>
            <p:ph type="title"/>
          </p:nvPr>
        </p:nvSpPr>
        <p:spPr>
          <a:xfrm>
            <a:off x="866215" y="973669"/>
            <a:ext cx="6619244" cy="706964"/>
          </a:xfrm>
        </p:spPr>
        <p:txBody>
          <a:bodyPr>
            <a:normAutofit/>
          </a:bodyPr>
          <a:lstStyle/>
          <a:p>
            <a:r>
              <a:rPr lang="it-IT">
                <a:solidFill>
                  <a:srgbClr val="FFFFFF"/>
                </a:solidFill>
              </a:rPr>
              <a:t>…</a:t>
            </a:r>
          </a:p>
        </p:txBody>
      </p:sp>
      <p:sp>
        <p:nvSpPr>
          <p:cNvPr id="37" name="Rectangle 12">
            <a:extLst>
              <a:ext uri="{FF2B5EF4-FFF2-40B4-BE49-F238E27FC236}">
                <a16:creationId xmlns:a16="http://schemas.microsoft.com/office/drawing/2014/main" id="{A76BBD40-26F7-4779-A7E1-17EADF34886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38" name="Segnaposto contenuto 2">
            <a:extLst>
              <a:ext uri="{FF2B5EF4-FFF2-40B4-BE49-F238E27FC236}">
                <a16:creationId xmlns:a16="http://schemas.microsoft.com/office/drawing/2014/main" id="{66246C07-AEDC-6A0F-7AFF-DF0B1EC5B07D}"/>
              </a:ext>
            </a:extLst>
          </p:cNvPr>
          <p:cNvGraphicFramePr>
            <a:graphicFrameLocks noGrp="1"/>
          </p:cNvGraphicFramePr>
          <p:nvPr>
            <p:ph idx="1"/>
            <p:extLst>
              <p:ext uri="{D42A27DB-BD31-4B8C-83A1-F6EECF244321}">
                <p14:modId xmlns:p14="http://schemas.microsoft.com/office/powerpoint/2010/main" val="176528178"/>
              </p:ext>
            </p:extLst>
          </p:nvPr>
        </p:nvGraphicFramePr>
        <p:xfrm>
          <a:off x="611560" y="1340768"/>
          <a:ext cx="7572677" cy="44060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33858373"/>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E98CD42C-2E98-437C-AF0D-ADB770381D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Freeform 5">
            <a:extLst>
              <a:ext uri="{FF2B5EF4-FFF2-40B4-BE49-F238E27FC236}">
                <a16:creationId xmlns:a16="http://schemas.microsoft.com/office/drawing/2014/main" id="{3AA7B5C7-7348-4EFC-BEE4-5AA469D57C3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sp>
        <p:nvSpPr>
          <p:cNvPr id="2" name="Titolo 1">
            <a:extLst>
              <a:ext uri="{FF2B5EF4-FFF2-40B4-BE49-F238E27FC236}">
                <a16:creationId xmlns:a16="http://schemas.microsoft.com/office/drawing/2014/main" id="{05A89BFF-81BC-483D-8E5E-1F7210D701C3}"/>
              </a:ext>
            </a:extLst>
          </p:cNvPr>
          <p:cNvSpPr>
            <a:spLocks noGrp="1"/>
          </p:cNvSpPr>
          <p:nvPr>
            <p:ph type="title"/>
          </p:nvPr>
        </p:nvSpPr>
        <p:spPr>
          <a:xfrm>
            <a:off x="866215" y="973669"/>
            <a:ext cx="6619244" cy="706964"/>
          </a:xfrm>
        </p:spPr>
        <p:txBody>
          <a:bodyPr>
            <a:normAutofit/>
          </a:bodyPr>
          <a:lstStyle/>
          <a:p>
            <a:endParaRPr lang="it-IT">
              <a:solidFill>
                <a:srgbClr val="FFFFFF"/>
              </a:solidFill>
            </a:endParaRPr>
          </a:p>
        </p:txBody>
      </p:sp>
      <p:sp>
        <p:nvSpPr>
          <p:cNvPr id="28" name="Rectangle 27">
            <a:extLst>
              <a:ext uri="{FF2B5EF4-FFF2-40B4-BE49-F238E27FC236}">
                <a16:creationId xmlns:a16="http://schemas.microsoft.com/office/drawing/2014/main" id="{A76BBD40-26F7-4779-A7E1-17EADF34886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20" name="Segnaposto contenuto 2">
            <a:extLst>
              <a:ext uri="{FF2B5EF4-FFF2-40B4-BE49-F238E27FC236}">
                <a16:creationId xmlns:a16="http://schemas.microsoft.com/office/drawing/2014/main" id="{4C0288C8-C300-F7B5-114B-FD7CFFAB3D5E}"/>
              </a:ext>
            </a:extLst>
          </p:cNvPr>
          <p:cNvGraphicFramePr>
            <a:graphicFrameLocks noGrp="1"/>
          </p:cNvGraphicFramePr>
          <p:nvPr>
            <p:ph idx="1"/>
            <p:extLst>
              <p:ext uri="{D42A27DB-BD31-4B8C-83A1-F6EECF244321}">
                <p14:modId xmlns:p14="http://schemas.microsoft.com/office/powerpoint/2010/main" val="2955109881"/>
              </p:ext>
            </p:extLst>
          </p:nvPr>
        </p:nvGraphicFramePr>
        <p:xfrm>
          <a:off x="965200" y="2324100"/>
          <a:ext cx="7219037" cy="34226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42693757"/>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82CCCE-534D-4FC6-BF2B-9BEA2F2BB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a:extLst>
              <a:ext uri="{FF2B5EF4-FFF2-40B4-BE49-F238E27FC236}">
                <a16:creationId xmlns:a16="http://schemas.microsoft.com/office/drawing/2014/main" id="{BC664B74-EEBB-416C-9D86-AE1FECC022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52000483-C30E-42A1-8569-E1DE1F55BC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A5ACD7E0-6D9A-4803-8B9B-D4602DC48C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Rectangle 16">
            <a:extLst>
              <a:ext uri="{FF2B5EF4-FFF2-40B4-BE49-F238E27FC236}">
                <a16:creationId xmlns:a16="http://schemas.microsoft.com/office/drawing/2014/main" id="{C238E92D-87E7-4B27-AD36-0E133005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a:extLst>
              <a:ext uri="{FF2B5EF4-FFF2-40B4-BE49-F238E27FC236}">
                <a16:creationId xmlns:a16="http://schemas.microsoft.com/office/drawing/2014/main" id="{6D0B958C-B82E-4F4B-945B-6B038D6556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1" name="Freeform 5">
            <a:extLst>
              <a:ext uri="{FF2B5EF4-FFF2-40B4-BE49-F238E27FC236}">
                <a16:creationId xmlns:a16="http://schemas.microsoft.com/office/drawing/2014/main" id="{E18F3B2A-BB9B-4FB6-B8A5-2A8E5DB93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olo 1">
            <a:extLst>
              <a:ext uri="{FF2B5EF4-FFF2-40B4-BE49-F238E27FC236}">
                <a16:creationId xmlns:a16="http://schemas.microsoft.com/office/drawing/2014/main" id="{AF9ADFCE-60D3-4D7C-BC3C-6267A21265D0}"/>
              </a:ext>
            </a:extLst>
          </p:cNvPr>
          <p:cNvSpPr>
            <a:spLocks noGrp="1"/>
          </p:cNvSpPr>
          <p:nvPr>
            <p:ph type="title"/>
          </p:nvPr>
        </p:nvSpPr>
        <p:spPr>
          <a:xfrm>
            <a:off x="866216" y="973667"/>
            <a:ext cx="2206657" cy="4833745"/>
          </a:xfrm>
        </p:spPr>
        <p:txBody>
          <a:bodyPr>
            <a:normAutofit/>
          </a:bodyPr>
          <a:lstStyle/>
          <a:p>
            <a:r>
              <a:rPr lang="it-IT">
                <a:solidFill>
                  <a:srgbClr val="EBEBEB"/>
                </a:solidFill>
              </a:rPr>
              <a:t>Focus ai sensi dell’AQ del 2022</a:t>
            </a:r>
          </a:p>
        </p:txBody>
      </p:sp>
      <p:sp>
        <p:nvSpPr>
          <p:cNvPr id="23" name="Rectangle 22">
            <a:extLst>
              <a:ext uri="{FF2B5EF4-FFF2-40B4-BE49-F238E27FC236}">
                <a16:creationId xmlns:a16="http://schemas.microsoft.com/office/drawing/2014/main" id="{C4164AEF-861B-41D1-9ED5-B81051DA7D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Segnaposto contenuto 2">
            <a:extLst>
              <a:ext uri="{FF2B5EF4-FFF2-40B4-BE49-F238E27FC236}">
                <a16:creationId xmlns:a16="http://schemas.microsoft.com/office/drawing/2014/main" id="{960A60F2-1D31-DD31-6690-7A98BE0C6DBC}"/>
              </a:ext>
            </a:extLst>
          </p:cNvPr>
          <p:cNvGraphicFramePr>
            <a:graphicFrameLocks noGrp="1"/>
          </p:cNvGraphicFramePr>
          <p:nvPr>
            <p:ph idx="1"/>
            <p:extLst>
              <p:ext uri="{D42A27DB-BD31-4B8C-83A1-F6EECF244321}">
                <p14:modId xmlns:p14="http://schemas.microsoft.com/office/powerpoint/2010/main" val="1815612983"/>
              </p:ext>
            </p:extLst>
          </p:nvPr>
        </p:nvGraphicFramePr>
        <p:xfrm>
          <a:off x="3895725" y="808038"/>
          <a:ext cx="4793456"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04043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82CCCE-534D-4FC6-BF2B-9BEA2F2BB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a:extLst>
              <a:ext uri="{FF2B5EF4-FFF2-40B4-BE49-F238E27FC236}">
                <a16:creationId xmlns:a16="http://schemas.microsoft.com/office/drawing/2014/main" id="{BC664B74-EEBB-416C-9D86-AE1FECC022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52000483-C30E-42A1-8569-E1DE1F55BC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A5ACD7E0-6D9A-4803-8B9B-D4602DC48C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Rectangle 16">
            <a:extLst>
              <a:ext uri="{FF2B5EF4-FFF2-40B4-BE49-F238E27FC236}">
                <a16:creationId xmlns:a16="http://schemas.microsoft.com/office/drawing/2014/main" id="{C238E92D-87E7-4B27-AD36-0E133005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a:extLst>
              <a:ext uri="{FF2B5EF4-FFF2-40B4-BE49-F238E27FC236}">
                <a16:creationId xmlns:a16="http://schemas.microsoft.com/office/drawing/2014/main" id="{6D0B958C-B82E-4F4B-945B-6B038D6556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1" name="Freeform 5">
            <a:extLst>
              <a:ext uri="{FF2B5EF4-FFF2-40B4-BE49-F238E27FC236}">
                <a16:creationId xmlns:a16="http://schemas.microsoft.com/office/drawing/2014/main" id="{E18F3B2A-BB9B-4FB6-B8A5-2A8E5DB93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olo 1">
            <a:extLst>
              <a:ext uri="{FF2B5EF4-FFF2-40B4-BE49-F238E27FC236}">
                <a16:creationId xmlns:a16="http://schemas.microsoft.com/office/drawing/2014/main" id="{4F85B73E-67C3-48AA-AC18-A0D328B4C905}"/>
              </a:ext>
            </a:extLst>
          </p:cNvPr>
          <p:cNvSpPr>
            <a:spLocks noGrp="1"/>
          </p:cNvSpPr>
          <p:nvPr>
            <p:ph type="title"/>
          </p:nvPr>
        </p:nvSpPr>
        <p:spPr>
          <a:xfrm>
            <a:off x="866216" y="973667"/>
            <a:ext cx="2206657" cy="4833745"/>
          </a:xfrm>
        </p:spPr>
        <p:txBody>
          <a:bodyPr>
            <a:normAutofit/>
          </a:bodyPr>
          <a:lstStyle/>
          <a:p>
            <a:r>
              <a:rPr lang="it-IT" sz="2200">
                <a:solidFill>
                  <a:srgbClr val="EBEBEB"/>
                </a:solidFill>
              </a:rPr>
              <a:t>composizione </a:t>
            </a:r>
            <a:br>
              <a:rPr lang="it-IT" sz="2200">
                <a:solidFill>
                  <a:srgbClr val="EBEBEB"/>
                </a:solidFill>
              </a:rPr>
            </a:br>
            <a:endParaRPr lang="it-IT" sz="2200">
              <a:solidFill>
                <a:srgbClr val="EBEBEB"/>
              </a:solidFill>
            </a:endParaRPr>
          </a:p>
        </p:txBody>
      </p:sp>
      <p:sp>
        <p:nvSpPr>
          <p:cNvPr id="23" name="Rectangle 22">
            <a:extLst>
              <a:ext uri="{FF2B5EF4-FFF2-40B4-BE49-F238E27FC236}">
                <a16:creationId xmlns:a16="http://schemas.microsoft.com/office/drawing/2014/main" id="{C4164AEF-861B-41D1-9ED5-B81051DA7D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Segnaposto contenuto 2">
            <a:extLst>
              <a:ext uri="{FF2B5EF4-FFF2-40B4-BE49-F238E27FC236}">
                <a16:creationId xmlns:a16="http://schemas.microsoft.com/office/drawing/2014/main" id="{F928656E-AE93-28EC-F103-D8B6478005A5}"/>
              </a:ext>
            </a:extLst>
          </p:cNvPr>
          <p:cNvGraphicFramePr>
            <a:graphicFrameLocks noGrp="1"/>
          </p:cNvGraphicFramePr>
          <p:nvPr>
            <p:ph idx="1"/>
            <p:extLst>
              <p:ext uri="{D42A27DB-BD31-4B8C-83A1-F6EECF244321}">
                <p14:modId xmlns:p14="http://schemas.microsoft.com/office/powerpoint/2010/main" val="2573521914"/>
              </p:ext>
            </p:extLst>
          </p:nvPr>
        </p:nvGraphicFramePr>
        <p:xfrm>
          <a:off x="3895725" y="808038"/>
          <a:ext cx="4793456"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3940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2" name="Titolo 1">
            <a:extLst>
              <a:ext uri="{FF2B5EF4-FFF2-40B4-BE49-F238E27FC236}">
                <a16:creationId xmlns:a16="http://schemas.microsoft.com/office/drawing/2014/main" id="{C8072049-2C6B-49D1-950B-6346C67ADB0C}"/>
              </a:ext>
            </a:extLst>
          </p:cNvPr>
          <p:cNvSpPr>
            <a:spLocks noGrp="1"/>
          </p:cNvSpPr>
          <p:nvPr>
            <p:ph type="title"/>
          </p:nvPr>
        </p:nvSpPr>
        <p:spPr>
          <a:xfrm>
            <a:off x="750279" y="1209957"/>
            <a:ext cx="2275935" cy="4438087"/>
          </a:xfrm>
        </p:spPr>
        <p:txBody>
          <a:bodyPr anchor="ctr">
            <a:normAutofit/>
          </a:bodyPr>
          <a:lstStyle/>
          <a:p>
            <a:pPr algn="r"/>
            <a:endParaRPr lang="it-IT" sz="2800">
              <a:solidFill>
                <a:schemeClr val="tx1"/>
              </a:solidFill>
            </a:endParaRPr>
          </a:p>
        </p:txBody>
      </p:sp>
      <p:sp>
        <p:nvSpPr>
          <p:cNvPr id="3" name="Segnaposto contenuto 2">
            <a:extLst>
              <a:ext uri="{FF2B5EF4-FFF2-40B4-BE49-F238E27FC236}">
                <a16:creationId xmlns:a16="http://schemas.microsoft.com/office/drawing/2014/main" id="{7AD255B7-AD32-4613-B43F-74B1F4EF0549}"/>
              </a:ext>
            </a:extLst>
          </p:cNvPr>
          <p:cNvSpPr>
            <a:spLocks noGrp="1"/>
          </p:cNvSpPr>
          <p:nvPr>
            <p:ph idx="1"/>
          </p:nvPr>
        </p:nvSpPr>
        <p:spPr>
          <a:xfrm>
            <a:off x="3508818" y="1059025"/>
            <a:ext cx="3976641" cy="4739950"/>
          </a:xfrm>
        </p:spPr>
        <p:txBody>
          <a:bodyPr anchor="ctr">
            <a:normAutofit/>
          </a:bodyPr>
          <a:lstStyle/>
          <a:p>
            <a:r>
              <a:rPr lang="it-IT">
                <a:solidFill>
                  <a:schemeClr val="tx1"/>
                </a:solidFill>
              </a:rPr>
              <a:t>durata triennale dell’incarico </a:t>
            </a:r>
          </a:p>
          <a:p>
            <a:r>
              <a:rPr lang="it-IT">
                <a:solidFill>
                  <a:schemeClr val="tx1"/>
                </a:solidFill>
              </a:rPr>
              <a:t>automatica decadenza al termine del triennio senza possibilità di proroga </a:t>
            </a:r>
          </a:p>
          <a:p>
            <a:r>
              <a:rPr lang="it-IT">
                <a:solidFill>
                  <a:schemeClr val="tx1"/>
                </a:solidFill>
              </a:rPr>
              <a:t>si procede alla sostituzione automatica con il primo dei non eletti appartenente alla medesima lista nel caso di dimissioni  o di decadenza (art. 9, commi 1 e 2, ACNQ del 2022)</a:t>
            </a:r>
          </a:p>
        </p:txBody>
      </p:sp>
      <p:cxnSp>
        <p:nvCxnSpPr>
          <p:cNvPr id="16" name="Straight Connector 15">
            <a:extLst>
              <a:ext uri="{FF2B5EF4-FFF2-40B4-BE49-F238E27FC236}">
                <a16:creationId xmlns:a16="http://schemas.microsoft.com/office/drawing/2014/main" id="{AD23B2CD-009B-425A-9616-1E1AD1D5AB4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7518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4151" name="Rectangle 134150">
            <a:extLst>
              <a:ext uri="{FF2B5EF4-FFF2-40B4-BE49-F238E27FC236}">
                <a16:creationId xmlns:a16="http://schemas.microsoft.com/office/drawing/2014/main" id="{B219AE65-9B94-44EA-BEF3-EF4BFA169C8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153" name="Rectangle 134152">
            <a:extLst>
              <a:ext uri="{FF2B5EF4-FFF2-40B4-BE49-F238E27FC236}">
                <a16:creationId xmlns:a16="http://schemas.microsoft.com/office/drawing/2014/main" id="{F0C81A57-9CD5-461B-8FFE-4A8CB6CFBE0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134155" name="Group 134154">
            <a:extLst>
              <a:ext uri="{FF2B5EF4-FFF2-40B4-BE49-F238E27FC236}">
                <a16:creationId xmlns:a16="http://schemas.microsoft.com/office/drawing/2014/main" id="{3086C462-37F4-494D-8292-CCB95221CC1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134156" name="Rectangle 134155">
              <a:extLst>
                <a:ext uri="{FF2B5EF4-FFF2-40B4-BE49-F238E27FC236}">
                  <a16:creationId xmlns:a16="http://schemas.microsoft.com/office/drawing/2014/main" id="{2C7D2D64-353F-4802-AA48-A70CE6020B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34157"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134146" name="Rectangle 2"/>
          <p:cNvSpPr>
            <a:spLocks noGrp="1" noChangeArrowheads="1"/>
          </p:cNvSpPr>
          <p:nvPr>
            <p:ph type="title"/>
          </p:nvPr>
        </p:nvSpPr>
        <p:spPr>
          <a:xfrm>
            <a:off x="750279" y="1209957"/>
            <a:ext cx="2275935" cy="4438087"/>
          </a:xfrm>
        </p:spPr>
        <p:txBody>
          <a:bodyPr anchor="ctr">
            <a:normAutofit/>
          </a:bodyPr>
          <a:lstStyle/>
          <a:p>
            <a:pPr algn="r" eaLnBrk="1" fontAlgn="auto" hangingPunct="1">
              <a:spcAft>
                <a:spcPts val="0"/>
              </a:spcAft>
              <a:defRPr/>
            </a:pPr>
            <a:r>
              <a:rPr lang="it-IT" sz="1800">
                <a:solidFill>
                  <a:schemeClr val="tx1"/>
                </a:solidFill>
                <a:ea typeface="+mj-ea"/>
                <a:cs typeface="+mj-cs"/>
              </a:rPr>
              <a:t/>
            </a:r>
            <a:br>
              <a:rPr lang="it-IT" sz="1800">
                <a:solidFill>
                  <a:schemeClr val="tx1"/>
                </a:solidFill>
                <a:ea typeface="+mj-ea"/>
                <a:cs typeface="+mj-cs"/>
              </a:rPr>
            </a:br>
            <a:r>
              <a:rPr lang="it-IT" sz="1800" b="1">
                <a:solidFill>
                  <a:schemeClr val="tx1"/>
                </a:solidFill>
                <a:ea typeface="+mj-ea"/>
                <a:cs typeface="+mj-cs"/>
              </a:rPr>
              <a:t>LA RAPPRESENTANZA DEI LAVORATORI NELLO STATUTO DEI LAVORATORI </a:t>
            </a:r>
          </a:p>
        </p:txBody>
      </p:sp>
      <p:sp>
        <p:nvSpPr>
          <p:cNvPr id="44035" name="Rectangle 3"/>
          <p:cNvSpPr>
            <a:spLocks noGrp="1" noChangeArrowheads="1"/>
          </p:cNvSpPr>
          <p:nvPr>
            <p:ph idx="1"/>
          </p:nvPr>
        </p:nvSpPr>
        <p:spPr>
          <a:xfrm>
            <a:off x="3508818" y="1059025"/>
            <a:ext cx="3976641" cy="4739950"/>
          </a:xfrm>
        </p:spPr>
        <p:txBody>
          <a:bodyPr anchor="ctr">
            <a:normAutofit/>
          </a:bodyPr>
          <a:lstStyle/>
          <a:p>
            <a:pPr eaLnBrk="1" hangingPunct="1"/>
            <a:endParaRPr lang="it-IT" altLang="it-IT">
              <a:solidFill>
                <a:schemeClr val="tx1"/>
              </a:solidFill>
            </a:endParaRPr>
          </a:p>
          <a:p>
            <a:pPr eaLnBrk="1" hangingPunct="1"/>
            <a:endParaRPr lang="it-IT" altLang="it-IT">
              <a:solidFill>
                <a:schemeClr val="tx1"/>
              </a:solidFill>
            </a:endParaRPr>
          </a:p>
          <a:p>
            <a:pPr eaLnBrk="1" hangingPunct="1"/>
            <a:r>
              <a:rPr lang="it-IT" altLang="it-IT">
                <a:solidFill>
                  <a:schemeClr val="tx1"/>
                </a:solidFill>
              </a:rPr>
              <a:t>Art. 19 S.L. istituisce le rappresentanze sindacali aziendali che possono essere costituite nelle imprese industriali e commerciali con più</a:t>
            </a:r>
            <a:r>
              <a:rPr lang="it-IT" altLang="ja-JP">
                <a:solidFill>
                  <a:schemeClr val="tx1"/>
                </a:solidFill>
              </a:rPr>
              <a:t> di 15 dipendenti e nelle imprese agricole con più di 5 lavoratori</a:t>
            </a:r>
          </a:p>
          <a:p>
            <a:pPr eaLnBrk="1" hangingPunct="1">
              <a:buFont typeface="Wingdings" panose="05000000000000000000" pitchFamily="2" charset="2"/>
              <a:buNone/>
            </a:pPr>
            <a:endParaRPr lang="it-IT" altLang="it-IT">
              <a:solidFill>
                <a:schemeClr val="tx1"/>
              </a:solidFill>
            </a:endParaRPr>
          </a:p>
        </p:txBody>
      </p:sp>
      <p:cxnSp>
        <p:nvCxnSpPr>
          <p:cNvPr id="134159" name="Straight Connector 134158">
            <a:extLst>
              <a:ext uri="{FF2B5EF4-FFF2-40B4-BE49-F238E27FC236}">
                <a16:creationId xmlns:a16="http://schemas.microsoft.com/office/drawing/2014/main" id="{AD23B2CD-009B-425A-9616-1E1AD1D5AB4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9583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8">
            <a:extLst>
              <a:ext uri="{FF2B5EF4-FFF2-40B4-BE49-F238E27FC236}">
                <a16:creationId xmlns:a16="http://schemas.microsoft.com/office/drawing/2014/main" id="{8682CCCE-534D-4FC6-BF2B-9BEA2F2BB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8" name="Oval 10">
            <a:extLst>
              <a:ext uri="{FF2B5EF4-FFF2-40B4-BE49-F238E27FC236}">
                <a16:creationId xmlns:a16="http://schemas.microsoft.com/office/drawing/2014/main" id="{BC664B74-EEBB-416C-9D86-AE1FECC022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9" name="Oval 12">
            <a:extLst>
              <a:ext uri="{FF2B5EF4-FFF2-40B4-BE49-F238E27FC236}">
                <a16:creationId xmlns:a16="http://schemas.microsoft.com/office/drawing/2014/main" id="{52000483-C30E-42A1-8569-E1DE1F55BC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0" name="Freeform 5">
            <a:extLst>
              <a:ext uri="{FF2B5EF4-FFF2-40B4-BE49-F238E27FC236}">
                <a16:creationId xmlns:a16="http://schemas.microsoft.com/office/drawing/2014/main" id="{A5ACD7E0-6D9A-4803-8B9B-D4602DC48C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31" name="Rectangle 16">
            <a:extLst>
              <a:ext uri="{FF2B5EF4-FFF2-40B4-BE49-F238E27FC236}">
                <a16:creationId xmlns:a16="http://schemas.microsoft.com/office/drawing/2014/main" id="{C238E92D-87E7-4B27-AD36-0E133005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5">
            <a:extLst>
              <a:ext uri="{FF2B5EF4-FFF2-40B4-BE49-F238E27FC236}">
                <a16:creationId xmlns:a16="http://schemas.microsoft.com/office/drawing/2014/main" id="{6D0B958C-B82E-4F4B-945B-6B038D6556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33" name="Freeform 5">
            <a:extLst>
              <a:ext uri="{FF2B5EF4-FFF2-40B4-BE49-F238E27FC236}">
                <a16:creationId xmlns:a16="http://schemas.microsoft.com/office/drawing/2014/main" id="{E18F3B2A-BB9B-4FB6-B8A5-2A8E5DB93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olo 1">
            <a:extLst>
              <a:ext uri="{FF2B5EF4-FFF2-40B4-BE49-F238E27FC236}">
                <a16:creationId xmlns:a16="http://schemas.microsoft.com/office/drawing/2014/main" id="{A1C2D329-97B2-4C11-9C9E-A370F7DF40F9}"/>
              </a:ext>
            </a:extLst>
          </p:cNvPr>
          <p:cNvSpPr>
            <a:spLocks noGrp="1"/>
          </p:cNvSpPr>
          <p:nvPr>
            <p:ph type="title"/>
          </p:nvPr>
        </p:nvSpPr>
        <p:spPr>
          <a:xfrm>
            <a:off x="866216" y="973667"/>
            <a:ext cx="2206657" cy="4833745"/>
          </a:xfrm>
        </p:spPr>
        <p:txBody>
          <a:bodyPr>
            <a:normAutofit/>
          </a:bodyPr>
          <a:lstStyle/>
          <a:p>
            <a:r>
              <a:rPr lang="it-IT">
                <a:solidFill>
                  <a:srgbClr val="EBEBEB"/>
                </a:solidFill>
              </a:rPr>
              <a:t>elezioni</a:t>
            </a:r>
          </a:p>
        </p:txBody>
      </p:sp>
      <p:sp>
        <p:nvSpPr>
          <p:cNvPr id="34" name="Rectangle 22">
            <a:extLst>
              <a:ext uri="{FF2B5EF4-FFF2-40B4-BE49-F238E27FC236}">
                <a16:creationId xmlns:a16="http://schemas.microsoft.com/office/drawing/2014/main" id="{C4164AEF-861B-41D1-9ED5-B81051DA7D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35" name="Segnaposto contenuto 2">
            <a:extLst>
              <a:ext uri="{FF2B5EF4-FFF2-40B4-BE49-F238E27FC236}">
                <a16:creationId xmlns:a16="http://schemas.microsoft.com/office/drawing/2014/main" id="{0277A49E-CCCA-F55D-B27F-CEAFA8429846}"/>
              </a:ext>
            </a:extLst>
          </p:cNvPr>
          <p:cNvGraphicFramePr>
            <a:graphicFrameLocks noGrp="1"/>
          </p:cNvGraphicFramePr>
          <p:nvPr>
            <p:ph idx="1"/>
            <p:extLst>
              <p:ext uri="{D42A27DB-BD31-4B8C-83A1-F6EECF244321}">
                <p14:modId xmlns:p14="http://schemas.microsoft.com/office/powerpoint/2010/main" val="3491543282"/>
              </p:ext>
            </p:extLst>
          </p:nvPr>
        </p:nvGraphicFramePr>
        <p:xfrm>
          <a:off x="3895725" y="808038"/>
          <a:ext cx="4793456"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93024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algn="just"/>
            <a:r>
              <a:rPr lang="it-IT" altLang="it-IT" sz="4000" b="1" smtClean="0"/>
              <a:t>DIRITTI SINDACALI TITOLO III STATUTO LAVORATORI</a:t>
            </a:r>
          </a:p>
        </p:txBody>
      </p:sp>
      <p:sp>
        <p:nvSpPr>
          <p:cNvPr id="78851" name="Rectangle 3"/>
          <p:cNvSpPr>
            <a:spLocks noGrp="1" noChangeArrowheads="1"/>
          </p:cNvSpPr>
          <p:nvPr>
            <p:ph idx="1"/>
          </p:nvPr>
        </p:nvSpPr>
        <p:spPr/>
        <p:txBody>
          <a:bodyPr rtlCol="0">
            <a:normAutofit fontScale="77500" lnSpcReduction="20000"/>
          </a:bodyPr>
          <a:lstStyle/>
          <a:p>
            <a:pPr marL="384048" indent="-384048" fontAlgn="auto">
              <a:lnSpc>
                <a:spcPct val="90000"/>
              </a:lnSpc>
              <a:defRPr/>
            </a:pPr>
            <a:r>
              <a:rPr lang="it-IT" altLang="it-IT" sz="2800" smtClean="0"/>
              <a:t>Diritto di assemblea (art. 20 S.L.).</a:t>
            </a:r>
          </a:p>
          <a:p>
            <a:pPr marL="384048" indent="-384048" fontAlgn="auto">
              <a:lnSpc>
                <a:spcPct val="90000"/>
              </a:lnSpc>
              <a:defRPr/>
            </a:pPr>
            <a:r>
              <a:rPr lang="it-IT" altLang="it-IT" sz="2800" smtClean="0"/>
              <a:t>Diritto di referendum (art. 21 S.L.)</a:t>
            </a:r>
          </a:p>
          <a:p>
            <a:pPr marL="384048" indent="-384048" fontAlgn="auto">
              <a:lnSpc>
                <a:spcPct val="90000"/>
              </a:lnSpc>
              <a:defRPr/>
            </a:pPr>
            <a:r>
              <a:rPr lang="it-IT" altLang="it-IT" sz="2800" smtClean="0"/>
              <a:t>Trasferimento dei dirigenti RSA (art. 22 S.L.).</a:t>
            </a:r>
          </a:p>
          <a:p>
            <a:pPr marL="384048" indent="-384048" fontAlgn="auto">
              <a:lnSpc>
                <a:spcPct val="90000"/>
              </a:lnSpc>
              <a:defRPr/>
            </a:pPr>
            <a:r>
              <a:rPr lang="it-IT" altLang="it-IT" sz="2800" smtClean="0"/>
              <a:t>Permessi retribuiti dirigenti RSA (art. 23 S.L.).</a:t>
            </a:r>
          </a:p>
          <a:p>
            <a:pPr marL="384048" indent="-384048" fontAlgn="auto">
              <a:lnSpc>
                <a:spcPct val="90000"/>
              </a:lnSpc>
              <a:defRPr/>
            </a:pPr>
            <a:r>
              <a:rPr lang="it-IT" altLang="it-IT" sz="2800" smtClean="0"/>
              <a:t>Permessi non retribuiti dirigenti RSA (art. 24 S.L.)</a:t>
            </a:r>
          </a:p>
          <a:p>
            <a:pPr marL="384048" indent="-384048" fontAlgn="auto">
              <a:lnSpc>
                <a:spcPct val="90000"/>
              </a:lnSpc>
              <a:defRPr/>
            </a:pPr>
            <a:r>
              <a:rPr lang="it-IT" altLang="it-IT" sz="2800" smtClean="0"/>
              <a:t>Diritto di affissione (art. 25 S.L.).</a:t>
            </a:r>
          </a:p>
          <a:p>
            <a:pPr marL="384048" indent="-384048" fontAlgn="auto">
              <a:lnSpc>
                <a:spcPct val="90000"/>
              </a:lnSpc>
              <a:defRPr/>
            </a:pPr>
            <a:r>
              <a:rPr lang="it-IT" altLang="it-IT" sz="2800" smtClean="0"/>
              <a:t>Contributi sindacali (art. 26 S.L.).</a:t>
            </a:r>
          </a:p>
          <a:p>
            <a:pPr marL="384048" indent="-384048" fontAlgn="auto">
              <a:lnSpc>
                <a:spcPct val="90000"/>
              </a:lnSpc>
              <a:defRPr/>
            </a:pPr>
            <a:r>
              <a:rPr lang="it-IT" altLang="it-IT" sz="2800" smtClean="0"/>
              <a:t>Locali per le R.S.A. (art. 27 S.L.).</a:t>
            </a:r>
          </a:p>
          <a:p>
            <a:pPr marL="384048" indent="-384048" fontAlgn="auto">
              <a:lnSpc>
                <a:spcPct val="90000"/>
              </a:lnSpc>
              <a:buFont typeface="Wingdings" panose="05000000000000000000" pitchFamily="2" charset="2"/>
              <a:buNone/>
              <a:defRPr/>
            </a:pPr>
            <a:endParaRPr lang="it-IT" altLang="it-IT" sz="2800" smtClean="0"/>
          </a:p>
          <a:p>
            <a:pPr marL="384048" indent="-384048" fontAlgn="auto">
              <a:lnSpc>
                <a:spcPct val="90000"/>
              </a:lnSpc>
              <a:defRPr/>
            </a:pPr>
            <a:endParaRPr lang="it-IT" altLang="it-IT" sz="2800" smtClean="0"/>
          </a:p>
        </p:txBody>
      </p:sp>
    </p:spTree>
    <p:extLst>
      <p:ext uri="{BB962C8B-B14F-4D97-AF65-F5344CB8AC3E}">
        <p14:creationId xmlns:p14="http://schemas.microsoft.com/office/powerpoint/2010/main" val="1287989531"/>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it-IT" altLang="it-IT" b="1" smtClean="0"/>
              <a:t>ASSEMBLEA</a:t>
            </a:r>
          </a:p>
        </p:txBody>
      </p:sp>
      <p:sp>
        <p:nvSpPr>
          <p:cNvPr id="79875" name="Rectangle 3"/>
          <p:cNvSpPr>
            <a:spLocks noGrp="1" noChangeArrowheads="1"/>
          </p:cNvSpPr>
          <p:nvPr>
            <p:ph idx="1"/>
          </p:nvPr>
        </p:nvSpPr>
        <p:spPr/>
        <p:txBody>
          <a:bodyPr rtlCol="0">
            <a:normAutofit fontScale="85000" lnSpcReduction="20000"/>
          </a:bodyPr>
          <a:lstStyle/>
          <a:p>
            <a:pPr marL="384048" indent="-384048" algn="just" fontAlgn="auto">
              <a:defRPr/>
            </a:pPr>
            <a:r>
              <a:rPr lang="it-IT" altLang="it-IT" sz="2800" smtClean="0"/>
              <a:t>E</a:t>
            </a:r>
            <a:r>
              <a:rPr lang="ja-JP" altLang="it-IT" sz="2800" smtClean="0"/>
              <a:t>’</a:t>
            </a:r>
            <a:r>
              <a:rPr lang="it-IT" altLang="ja-JP" sz="2800" smtClean="0"/>
              <a:t> un istituto di democrazia diretta dei lavoratori nell’unità produttiva</a:t>
            </a:r>
          </a:p>
          <a:p>
            <a:pPr marL="384048" indent="-384048" algn="just" fontAlgn="auto">
              <a:defRPr/>
            </a:pPr>
            <a:r>
              <a:rPr lang="it-IT" altLang="it-IT" sz="2800" smtClean="0"/>
              <a:t>E</a:t>
            </a:r>
            <a:r>
              <a:rPr lang="ja-JP" altLang="it-IT" sz="2800" smtClean="0"/>
              <a:t>’</a:t>
            </a:r>
            <a:r>
              <a:rPr lang="it-IT" altLang="ja-JP" sz="2800" smtClean="0"/>
              <a:t> un diritto primario perché non sottoposto a vincoli o autorizzazioni e prevale sull’interesse datoriale alla produzione</a:t>
            </a:r>
          </a:p>
          <a:p>
            <a:pPr marL="384048" indent="-384048" algn="just" fontAlgn="auto">
              <a:defRPr/>
            </a:pPr>
            <a:r>
              <a:rPr lang="it-IT" altLang="it-IT" sz="2800" smtClean="0"/>
              <a:t>Incontra il limite esterno della tutela di interessi confliggenti (salute, sicurezza, diritti dei cittadini nei servizi pubblici essenziali, Cass. n. 5799/1994)</a:t>
            </a:r>
          </a:p>
          <a:p>
            <a:pPr marL="384048" indent="-384048" fontAlgn="auto">
              <a:buFont typeface="Wingdings" panose="05000000000000000000" pitchFamily="2" charset="2"/>
              <a:buNone/>
              <a:defRPr/>
            </a:pPr>
            <a:endParaRPr lang="it-IT" altLang="it-IT" sz="2800" smtClean="0"/>
          </a:p>
        </p:txBody>
      </p:sp>
    </p:spTree>
    <p:extLst>
      <p:ext uri="{BB962C8B-B14F-4D97-AF65-F5344CB8AC3E}">
        <p14:creationId xmlns:p14="http://schemas.microsoft.com/office/powerpoint/2010/main" val="4082053895"/>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20 SL</a:t>
            </a:r>
            <a:endParaRPr lang="it-IT" dirty="0"/>
          </a:p>
        </p:txBody>
      </p:sp>
      <p:sp>
        <p:nvSpPr>
          <p:cNvPr id="3" name="Segnaposto contenuto 2"/>
          <p:cNvSpPr>
            <a:spLocks noGrp="1"/>
          </p:cNvSpPr>
          <p:nvPr>
            <p:ph idx="1"/>
          </p:nvPr>
        </p:nvSpPr>
        <p:spPr>
          <a:xfrm>
            <a:off x="866440" y="2489201"/>
            <a:ext cx="8026039" cy="4036143"/>
          </a:xfrm>
        </p:spPr>
        <p:txBody>
          <a:bodyPr>
            <a:normAutofit fontScale="85000" lnSpcReduction="20000"/>
          </a:bodyPr>
          <a:lstStyle/>
          <a:p>
            <a:pPr marL="0" indent="0">
              <a:buNone/>
            </a:pPr>
            <a:r>
              <a:rPr lang="it-IT" dirty="0" smtClean="0"/>
              <a:t>I </a:t>
            </a:r>
            <a:r>
              <a:rPr lang="it-IT" dirty="0"/>
              <a:t>lavoratori hanno diritto di riunirsi, nella unità produttiva in cui prestano la loro opera, fuori dell'orario di lavoro, nonché durante l'orario di lavoro, nei limiti di dieci ore annue, per le quali verrà corrisposta la normale retribuzione. </a:t>
            </a:r>
            <a:r>
              <a:rPr lang="it-IT" b="1" dirty="0"/>
              <a:t>Migliori condizioni possono essere stabilite dalla contrattazione collettiva.</a:t>
            </a:r>
          </a:p>
          <a:p>
            <a:endParaRPr lang="it-IT" dirty="0"/>
          </a:p>
          <a:p>
            <a:pPr marL="0" indent="0">
              <a:buNone/>
            </a:pPr>
            <a:r>
              <a:rPr lang="it-IT" dirty="0"/>
              <a:t>Le riunioni - che possono riguardare la generalità dei lavoratori o gruppi di essi - sono indette, singolarmente o congiuntamente, dalle rappresentanze sindacali aziendali nell'unità produttiva, con ordine del giorno su materie di interesse sindacale e del lavoro e secondo l'ordine di precedenza delle convocazioni, comunicate al datore di lavoro.</a:t>
            </a:r>
          </a:p>
          <a:p>
            <a:endParaRPr lang="it-IT" dirty="0"/>
          </a:p>
          <a:p>
            <a:pPr marL="0" indent="0">
              <a:buNone/>
            </a:pPr>
            <a:r>
              <a:rPr lang="it-IT" dirty="0"/>
              <a:t>Alle riunioni possono partecipare, previo preavviso al datore di lavoro, dirigenti esterni del sindacato che ha costituito la rappresentanza sindacale aziendale.</a:t>
            </a:r>
          </a:p>
          <a:p>
            <a:endParaRPr lang="it-IT" dirty="0"/>
          </a:p>
          <a:p>
            <a:pPr marL="0" indent="0">
              <a:buNone/>
            </a:pPr>
            <a:r>
              <a:rPr lang="it-IT" dirty="0"/>
              <a:t>Ulteriori modalità per l'esercizio del diritto di assemblea possono essere stabilite dai contratti collettivi di lavoro, anche aziendali.</a:t>
            </a:r>
          </a:p>
        </p:txBody>
      </p:sp>
    </p:spTree>
    <p:extLst>
      <p:ext uri="{BB962C8B-B14F-4D97-AF65-F5344CB8AC3E}">
        <p14:creationId xmlns:p14="http://schemas.microsoft.com/office/powerpoint/2010/main" val="7692317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pPr algn="just"/>
            <a:r>
              <a:rPr lang="it-IT" dirty="0" smtClean="0"/>
              <a:t>il </a:t>
            </a:r>
            <a:r>
              <a:rPr lang="it-IT" dirty="0"/>
              <a:t>co. 5 del punto 4 dell’Accordo interconfederale del dicembre 1993, laddove fa salvo, in favore delle organizzazioni aderenti alle associazioni sindacali stipulanti il CCNL applicato nell’unità produttiva, il «diritto ad indire, singolarmente o congiuntamente, l’assemblea dei lavoratori durante l’orario di lavoro, per 3 delle 10 ore annue retribuite, spettanti a ciascun lavoratore </a:t>
            </a:r>
            <a:r>
              <a:rPr lang="it-IT" i="1" dirty="0"/>
              <a:t>ex</a:t>
            </a:r>
            <a:r>
              <a:rPr lang="it-IT" dirty="0"/>
              <a:t> art. 20, l. n. 300/1970</a:t>
            </a:r>
            <a:r>
              <a:rPr lang="it-IT" dirty="0" smtClean="0"/>
              <a:t>».</a:t>
            </a:r>
          </a:p>
          <a:p>
            <a:pPr algn="just"/>
            <a:r>
              <a:rPr lang="it-IT" dirty="0"/>
              <a:t>le prerogative delle singole </a:t>
            </a:r>
            <a:r>
              <a:rPr lang="it-IT" dirty="0" err="1"/>
              <a:t>r.s.a</a:t>
            </a:r>
            <a:r>
              <a:rPr lang="it-IT" dirty="0"/>
              <a:t>. </a:t>
            </a:r>
            <a:r>
              <a:rPr lang="it-IT" dirty="0" smtClean="0"/>
              <a:t>non si </a:t>
            </a:r>
            <a:r>
              <a:rPr lang="it-IT" dirty="0"/>
              <a:t>sarebbero tutte confuse e dissolte all’interno del principio di maggioranza che regge le </a:t>
            </a:r>
            <a:r>
              <a:rPr lang="it-IT" dirty="0" err="1"/>
              <a:t>r.s.u</a:t>
            </a:r>
            <a:r>
              <a:rPr lang="it-IT" dirty="0" smtClean="0"/>
              <a:t>.</a:t>
            </a:r>
            <a:endParaRPr lang="it-IT" dirty="0"/>
          </a:p>
        </p:txBody>
      </p:sp>
    </p:spTree>
    <p:extLst>
      <p:ext uri="{BB962C8B-B14F-4D97-AF65-F5344CB8AC3E}">
        <p14:creationId xmlns:p14="http://schemas.microsoft.com/office/powerpoint/2010/main" val="19023386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rtlCol="0">
            <a:normAutofit fontScale="90000"/>
          </a:bodyPr>
          <a:lstStyle/>
          <a:p>
            <a:pPr fontAlgn="auto">
              <a:spcAft>
                <a:spcPts val="0"/>
              </a:spcAft>
              <a:defRPr/>
            </a:pPr>
            <a:r>
              <a:rPr lang="it-IT" altLang="it-IT" sz="4000" smtClean="0"/>
              <a:t/>
            </a:r>
            <a:br>
              <a:rPr lang="it-IT" altLang="it-IT" sz="4000" smtClean="0"/>
            </a:br>
            <a:r>
              <a:rPr lang="it-IT" altLang="it-IT" sz="4000" smtClean="0"/>
              <a:t/>
            </a:r>
            <a:br>
              <a:rPr lang="it-IT" altLang="it-IT" sz="4000" smtClean="0"/>
            </a:br>
            <a:r>
              <a:rPr lang="it-IT" altLang="it-IT" sz="4000" b="1" smtClean="0"/>
              <a:t>OGGETTO</a:t>
            </a:r>
            <a:br>
              <a:rPr lang="it-IT" altLang="it-IT" sz="4000" b="1" smtClean="0"/>
            </a:br>
            <a:r>
              <a:rPr lang="it-IT" altLang="it-IT" sz="4000" smtClean="0"/>
              <a:t/>
            </a:r>
            <a:br>
              <a:rPr lang="it-IT" altLang="it-IT" sz="4000" smtClean="0"/>
            </a:br>
            <a:endParaRPr lang="it-IT" altLang="it-IT" sz="4000" smtClean="0"/>
          </a:p>
        </p:txBody>
      </p:sp>
      <p:sp>
        <p:nvSpPr>
          <p:cNvPr id="80899" name="Rectangle 3"/>
          <p:cNvSpPr>
            <a:spLocks noGrp="1" noChangeArrowheads="1"/>
          </p:cNvSpPr>
          <p:nvPr>
            <p:ph idx="1"/>
          </p:nvPr>
        </p:nvSpPr>
        <p:spPr/>
        <p:txBody>
          <a:bodyPr rtlCol="0">
            <a:normAutofit fontScale="85000" lnSpcReduction="20000"/>
          </a:bodyPr>
          <a:lstStyle/>
          <a:p>
            <a:pPr marL="384048" indent="-384048" algn="just" fontAlgn="auto">
              <a:lnSpc>
                <a:spcPct val="80000"/>
              </a:lnSpc>
              <a:defRPr/>
            </a:pPr>
            <a:r>
              <a:rPr lang="it-IT" altLang="it-IT" sz="2800" smtClean="0"/>
              <a:t>Riguarda materie di interesse sindacale e del lavoro su problemi specifici ma anche su temi attinenti alle condizioni dei lavoratori (riforme sociali, legge finanziaria)</a:t>
            </a:r>
          </a:p>
          <a:p>
            <a:pPr marL="384048" indent="-384048" algn="just" fontAlgn="auto">
              <a:lnSpc>
                <a:spcPct val="80000"/>
              </a:lnSpc>
              <a:defRPr/>
            </a:pPr>
            <a:r>
              <a:rPr lang="it-IT" altLang="it-IT" sz="2800" smtClean="0"/>
              <a:t>Non possono essere oggetto di assemblea temi prettamente politici</a:t>
            </a:r>
          </a:p>
          <a:p>
            <a:pPr marL="384048" indent="-384048" algn="just" fontAlgn="auto">
              <a:lnSpc>
                <a:spcPct val="80000"/>
              </a:lnSpc>
              <a:defRPr/>
            </a:pPr>
            <a:r>
              <a:rPr lang="it-IT" altLang="it-IT" sz="2800" smtClean="0"/>
              <a:t>Non vi sono limiti di oggetto per le assemblee non retribuite</a:t>
            </a:r>
          </a:p>
          <a:p>
            <a:pPr marL="384048" indent="-384048" algn="just" fontAlgn="auto">
              <a:lnSpc>
                <a:spcPct val="80000"/>
              </a:lnSpc>
              <a:defRPr/>
            </a:pPr>
            <a:r>
              <a:rPr lang="it-IT" altLang="it-IT" sz="2800" smtClean="0"/>
              <a:t>In caso di violazione dei limiti dell’</a:t>
            </a:r>
            <a:r>
              <a:rPr lang="it-IT" altLang="ja-JP" sz="2800" smtClean="0"/>
              <a:t>oggetto, il datore di lavoro non può opporsi all’assemblea, ma può rifiutarsi di pagare</a:t>
            </a:r>
            <a:endParaRPr lang="it-IT" altLang="it-IT" sz="2800" smtClean="0"/>
          </a:p>
        </p:txBody>
      </p:sp>
    </p:spTree>
    <p:extLst>
      <p:ext uri="{BB962C8B-B14F-4D97-AF65-F5344CB8AC3E}">
        <p14:creationId xmlns:p14="http://schemas.microsoft.com/office/powerpoint/2010/main" val="1747533257"/>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it-IT" altLang="it-IT" b="1" smtClean="0"/>
              <a:t>CONVOCAZIONE </a:t>
            </a:r>
          </a:p>
        </p:txBody>
      </p:sp>
      <p:sp>
        <p:nvSpPr>
          <p:cNvPr id="81923" name="Rectangle 3"/>
          <p:cNvSpPr>
            <a:spLocks noGrp="1" noChangeArrowheads="1"/>
          </p:cNvSpPr>
          <p:nvPr>
            <p:ph idx="1"/>
          </p:nvPr>
        </p:nvSpPr>
        <p:spPr/>
        <p:txBody>
          <a:bodyPr rtlCol="0">
            <a:normAutofit fontScale="85000" lnSpcReduction="10000"/>
          </a:bodyPr>
          <a:lstStyle/>
          <a:p>
            <a:pPr marL="609600" indent="-609600" algn="just">
              <a:lnSpc>
                <a:spcPct val="90000"/>
              </a:lnSpc>
              <a:defRPr/>
            </a:pPr>
            <a:r>
              <a:rPr lang="it-IT" sz="2400" dirty="0" smtClean="0"/>
              <a:t>Nel pubblico impiego: art</a:t>
            </a:r>
            <a:r>
              <a:rPr lang="it-IT" sz="2400" dirty="0"/>
              <a:t>. 20 dello Statuto dei lavoratori, art. 4 CCNQ del 4 dicembre 2017</a:t>
            </a:r>
          </a:p>
          <a:p>
            <a:pPr marL="609600" indent="-609600" algn="just" fontAlgn="auto">
              <a:lnSpc>
                <a:spcPct val="90000"/>
              </a:lnSpc>
              <a:defRPr/>
            </a:pPr>
            <a:r>
              <a:rPr lang="it-IT" altLang="it-IT" sz="2400" dirty="0" smtClean="0"/>
              <a:t>le </a:t>
            </a:r>
            <a:r>
              <a:rPr lang="it-IT" altLang="it-IT" sz="2400" dirty="0" smtClean="0"/>
              <a:t>RSA convocano assemblee singolarmente o congiuntamente</a:t>
            </a:r>
          </a:p>
          <a:p>
            <a:pPr marL="609600" indent="-609600" algn="just" fontAlgn="auto">
              <a:lnSpc>
                <a:spcPct val="90000"/>
              </a:lnSpc>
              <a:defRPr/>
            </a:pPr>
            <a:r>
              <a:rPr lang="it-IT" altLang="it-IT" sz="2400" dirty="0" smtClean="0"/>
              <a:t>quanto </a:t>
            </a:r>
            <a:r>
              <a:rPr lang="it-IT" altLang="it-IT" sz="2400" dirty="0" smtClean="0"/>
              <a:t>al potere di convocazione delle RSU c</a:t>
            </a:r>
            <a:r>
              <a:rPr lang="ja-JP" altLang="it-IT" sz="2400" dirty="0" smtClean="0"/>
              <a:t>’</a:t>
            </a:r>
            <a:r>
              <a:rPr lang="it-IT" altLang="ja-JP" sz="2400" dirty="0" smtClean="0"/>
              <a:t>è contrasto nella giurisprudenza di merito:</a:t>
            </a:r>
          </a:p>
          <a:p>
            <a:pPr marL="609600" indent="-609600" algn="just" fontAlgn="auto">
              <a:lnSpc>
                <a:spcPct val="90000"/>
              </a:lnSpc>
              <a:buFont typeface="Wingdings" panose="05000000000000000000" pitchFamily="2" charset="2"/>
              <a:buAutoNum type="arabicPeriod"/>
              <a:defRPr/>
            </a:pPr>
            <a:r>
              <a:rPr lang="it-IT" altLang="it-IT" sz="2400" dirty="0" smtClean="0"/>
              <a:t>per alcuni, le RSU devono convocare congiuntamente le riunioni perché il diritto spetta alla RSU come soggetto unitario</a:t>
            </a:r>
          </a:p>
          <a:p>
            <a:pPr marL="609600" indent="-609600" algn="just" fontAlgn="auto">
              <a:lnSpc>
                <a:spcPct val="90000"/>
              </a:lnSpc>
              <a:buFont typeface="Wingdings" panose="05000000000000000000" pitchFamily="2" charset="2"/>
              <a:buAutoNum type="arabicPeriod"/>
              <a:defRPr/>
            </a:pPr>
            <a:r>
              <a:rPr lang="it-IT" altLang="it-IT" sz="2400" dirty="0" smtClean="0"/>
              <a:t>per altri, le RSU convocano le assemblee disgiuntamente ai singoli rappresentanti</a:t>
            </a:r>
          </a:p>
          <a:p>
            <a:pPr marL="609600" indent="-609600" fontAlgn="auto">
              <a:lnSpc>
                <a:spcPct val="90000"/>
              </a:lnSpc>
              <a:defRPr/>
            </a:pPr>
            <a:endParaRPr lang="it-IT" altLang="it-IT" sz="2400" dirty="0" smtClean="0"/>
          </a:p>
          <a:p>
            <a:pPr marL="609600" indent="-609600" fontAlgn="auto">
              <a:lnSpc>
                <a:spcPct val="90000"/>
              </a:lnSpc>
              <a:defRPr/>
            </a:pPr>
            <a:endParaRPr lang="it-IT" altLang="it-IT" sz="2400" dirty="0" smtClean="0"/>
          </a:p>
        </p:txBody>
      </p:sp>
    </p:spTree>
    <p:extLst>
      <p:ext uri="{BB962C8B-B14F-4D97-AF65-F5344CB8AC3E}">
        <p14:creationId xmlns:p14="http://schemas.microsoft.com/office/powerpoint/2010/main" val="675104218"/>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it-IT" altLang="it-IT" b="1" smtClean="0"/>
              <a:t>TITOLARITA</a:t>
            </a:r>
            <a:r>
              <a:rPr lang="ja-JP" altLang="it-IT" smtClean="0">
                <a:cs typeface="メイリオ"/>
              </a:rPr>
              <a:t>’</a:t>
            </a:r>
            <a:r>
              <a:rPr lang="it-IT" altLang="ja-JP" smtClean="0">
                <a:cs typeface="メイリオ"/>
              </a:rPr>
              <a:t> </a:t>
            </a:r>
            <a:endParaRPr lang="it-IT" altLang="it-IT" smtClean="0"/>
          </a:p>
        </p:txBody>
      </p:sp>
      <p:sp>
        <p:nvSpPr>
          <p:cNvPr id="82947" name="Rectangle 3"/>
          <p:cNvSpPr>
            <a:spLocks noGrp="1" noChangeArrowheads="1"/>
          </p:cNvSpPr>
          <p:nvPr>
            <p:ph idx="1"/>
          </p:nvPr>
        </p:nvSpPr>
        <p:spPr/>
        <p:txBody>
          <a:bodyPr rtlCol="0">
            <a:normAutofit fontScale="85000" lnSpcReduction="20000"/>
          </a:bodyPr>
          <a:lstStyle/>
          <a:p>
            <a:pPr marL="609600" indent="-609600" algn="just" fontAlgn="auto">
              <a:lnSpc>
                <a:spcPct val="90000"/>
              </a:lnSpc>
              <a:defRPr/>
            </a:pPr>
            <a:r>
              <a:rPr lang="it-IT" altLang="it-IT" sz="2400" smtClean="0"/>
              <a:t>Il diritto spetta a tutti i lavoratori dell</a:t>
            </a:r>
            <a:r>
              <a:rPr lang="ja-JP" altLang="it-IT" sz="2400" smtClean="0"/>
              <a:t>’</a:t>
            </a:r>
            <a:r>
              <a:rPr lang="it-IT" altLang="ja-JP" sz="2400" smtClean="0"/>
              <a:t>unità produttiva iscritti o non iscritti al sindacato.</a:t>
            </a:r>
          </a:p>
          <a:p>
            <a:pPr marL="609600" indent="-609600" algn="just" fontAlgn="auto">
              <a:lnSpc>
                <a:spcPct val="90000"/>
              </a:lnSpc>
              <a:defRPr/>
            </a:pPr>
            <a:r>
              <a:rPr lang="it-IT" altLang="it-IT" sz="2400" smtClean="0"/>
              <a:t>E</a:t>
            </a:r>
            <a:r>
              <a:rPr lang="ja-JP" altLang="it-IT" sz="2400" smtClean="0"/>
              <a:t>’</a:t>
            </a:r>
            <a:r>
              <a:rPr lang="it-IT" altLang="ja-JP" sz="2400" smtClean="0"/>
              <a:t> sufficiente l</a:t>
            </a:r>
            <a:r>
              <a:rPr lang="ja-JP" altLang="it-IT" sz="2400" smtClean="0"/>
              <a:t>’</a:t>
            </a:r>
            <a:r>
              <a:rPr lang="it-IT" altLang="ja-JP" sz="2400" smtClean="0"/>
              <a:t>esistenza di un rapporto di lavoro, per cui hanno diritto a partecipare:</a:t>
            </a:r>
          </a:p>
          <a:p>
            <a:pPr marL="609600" indent="-609600" algn="just" fontAlgn="auto">
              <a:lnSpc>
                <a:spcPct val="90000"/>
              </a:lnSpc>
              <a:buFont typeface="Wingdings" panose="05000000000000000000" pitchFamily="2" charset="2"/>
              <a:buAutoNum type="arabicPeriod"/>
              <a:defRPr/>
            </a:pPr>
            <a:r>
              <a:rPr lang="it-IT" altLang="it-IT" sz="2400" smtClean="0"/>
              <a:t>Lavoratori in Cassa Integrazione</a:t>
            </a:r>
          </a:p>
          <a:p>
            <a:pPr marL="609600" indent="-609600" algn="just" fontAlgn="auto">
              <a:lnSpc>
                <a:spcPct val="90000"/>
              </a:lnSpc>
              <a:buFont typeface="Wingdings" panose="05000000000000000000" pitchFamily="2" charset="2"/>
              <a:buAutoNum type="arabicPeriod"/>
              <a:defRPr/>
            </a:pPr>
            <a:r>
              <a:rPr lang="it-IT" altLang="it-IT" sz="2400" smtClean="0"/>
              <a:t>Lavoratori in sciopero</a:t>
            </a:r>
          </a:p>
          <a:p>
            <a:pPr marL="609600" indent="-609600" algn="just" fontAlgn="auto">
              <a:lnSpc>
                <a:spcPct val="90000"/>
              </a:lnSpc>
              <a:buFont typeface="Wingdings" panose="05000000000000000000" pitchFamily="2" charset="2"/>
              <a:buAutoNum type="arabicPeriod"/>
              <a:defRPr/>
            </a:pPr>
            <a:r>
              <a:rPr lang="it-IT" altLang="it-IT" sz="2400" smtClean="0"/>
              <a:t>Lavoratori in ferie</a:t>
            </a:r>
          </a:p>
          <a:p>
            <a:pPr marL="609600" indent="-609600" algn="just" fontAlgn="auto">
              <a:lnSpc>
                <a:spcPct val="90000"/>
              </a:lnSpc>
              <a:buFont typeface="Wingdings" panose="05000000000000000000" pitchFamily="2" charset="2"/>
              <a:buAutoNum type="arabicPeriod"/>
              <a:defRPr/>
            </a:pPr>
            <a:r>
              <a:rPr lang="it-IT" altLang="it-IT" sz="2400" smtClean="0"/>
              <a:t>Lavoratori in somministrazione sia alle assemblee dell’</a:t>
            </a:r>
            <a:r>
              <a:rPr lang="it-IT" altLang="ja-JP" sz="2400" smtClean="0"/>
              <a:t>utilizzatore sia dell’agenzia</a:t>
            </a:r>
          </a:p>
          <a:p>
            <a:pPr marL="609600" indent="-609600" algn="just" fontAlgn="auto">
              <a:lnSpc>
                <a:spcPct val="90000"/>
              </a:lnSpc>
              <a:buFont typeface="Wingdings" panose="05000000000000000000" pitchFamily="2" charset="2"/>
              <a:buAutoNum type="arabicPeriod"/>
              <a:defRPr/>
            </a:pPr>
            <a:r>
              <a:rPr lang="it-IT" altLang="it-IT" sz="2400" smtClean="0"/>
              <a:t>Lavoratori licenziati ma con ordine di reintegra del giudice</a:t>
            </a:r>
          </a:p>
        </p:txBody>
      </p:sp>
    </p:spTree>
    <p:extLst>
      <p:ext uri="{BB962C8B-B14F-4D97-AF65-F5344CB8AC3E}">
        <p14:creationId xmlns:p14="http://schemas.microsoft.com/office/powerpoint/2010/main" val="3509917380"/>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it-IT" altLang="it-IT" sz="4000" b="1" smtClean="0"/>
              <a:t>ASSEMBLEA FUORI ORARIO DI LAVORO</a:t>
            </a:r>
          </a:p>
        </p:txBody>
      </p:sp>
      <p:sp>
        <p:nvSpPr>
          <p:cNvPr id="153603" name="Rectangle 3"/>
          <p:cNvSpPr>
            <a:spLocks noGrp="1" noChangeArrowheads="1"/>
          </p:cNvSpPr>
          <p:nvPr>
            <p:ph idx="1"/>
          </p:nvPr>
        </p:nvSpPr>
        <p:spPr/>
        <p:txBody>
          <a:bodyPr>
            <a:normAutofit fontScale="92500"/>
          </a:bodyPr>
          <a:lstStyle/>
          <a:p>
            <a:pPr algn="just"/>
            <a:r>
              <a:rPr lang="it-IT" altLang="it-IT" sz="3600" smtClean="0"/>
              <a:t>Nessun limite esiste per le assemblee fuori orario che non alterano il normale funzionamento dell’</a:t>
            </a:r>
            <a:r>
              <a:rPr lang="it-IT" altLang="ja-JP" sz="3600" smtClean="0">
                <a:cs typeface="メイリオ"/>
              </a:rPr>
              <a:t>azienda e non sono retribuite (De Luca Tamajo).</a:t>
            </a:r>
            <a:endParaRPr lang="it-IT" altLang="it-IT" sz="3600" smtClean="0"/>
          </a:p>
        </p:txBody>
      </p:sp>
    </p:spTree>
    <p:extLst>
      <p:ext uri="{BB962C8B-B14F-4D97-AF65-F5344CB8AC3E}">
        <p14:creationId xmlns:p14="http://schemas.microsoft.com/office/powerpoint/2010/main" val="2286423756"/>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r>
              <a:rPr lang="it-IT" altLang="it-IT" sz="4000" b="1" smtClean="0"/>
              <a:t>ASSEMBLEA IN ORARIO DI LAVORO</a:t>
            </a:r>
          </a:p>
        </p:txBody>
      </p:sp>
      <p:sp>
        <p:nvSpPr>
          <p:cNvPr id="155651" name="Rectangle 3"/>
          <p:cNvSpPr>
            <a:spLocks noGrp="1" noChangeArrowheads="1"/>
          </p:cNvSpPr>
          <p:nvPr>
            <p:ph idx="1"/>
          </p:nvPr>
        </p:nvSpPr>
        <p:spPr/>
        <p:txBody>
          <a:bodyPr>
            <a:normAutofit fontScale="92500" lnSpcReduction="10000"/>
          </a:bodyPr>
          <a:lstStyle/>
          <a:p>
            <a:pPr marL="609600" indent="-609600" algn="just"/>
            <a:r>
              <a:rPr lang="it-IT" altLang="it-IT" sz="3200" smtClean="0"/>
              <a:t>Ai sensi dell’</a:t>
            </a:r>
            <a:r>
              <a:rPr lang="it-IT" altLang="ja-JP" sz="3200" smtClean="0">
                <a:cs typeface="メイリオ"/>
              </a:rPr>
              <a:t>art. 20 S.L. le assemblee in orario di lavoro possono espletarsi nei limiti di dieci ore annue per le quali viene corrisposta la normale retribuzione</a:t>
            </a:r>
          </a:p>
          <a:p>
            <a:pPr marL="609600" indent="-609600" algn="just"/>
            <a:r>
              <a:rPr lang="it-IT" altLang="it-IT" sz="3200" smtClean="0"/>
              <a:t>Esistono due interpretazioni al riguardo:</a:t>
            </a:r>
          </a:p>
        </p:txBody>
      </p:sp>
    </p:spTree>
    <p:extLst>
      <p:ext uri="{BB962C8B-B14F-4D97-AF65-F5344CB8AC3E}">
        <p14:creationId xmlns:p14="http://schemas.microsoft.com/office/powerpoint/2010/main" val="3792472328"/>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108000"/>
                <a:satMod val="164000"/>
                <a:lumMod val="74000"/>
              </a:schemeClr>
              <a:schemeClr val="bg2">
                <a:tint val="96000"/>
                <a:hueMod val="88000"/>
                <a:satMod val="140000"/>
                <a:lumMod val="132000"/>
              </a:schemeClr>
            </a:duotone>
            <a:extLst/>
          </a:blip>
          <a:stretch/>
        </a:blipFill>
        <a:effectLst/>
      </p:bgPr>
    </p:bg>
    <p:spTree>
      <p:nvGrpSpPr>
        <p:cNvPr id="1" name=""/>
        <p:cNvGrpSpPr/>
        <p:nvPr/>
      </p:nvGrpSpPr>
      <p:grpSpPr>
        <a:xfrm>
          <a:off x="0" y="0"/>
          <a:ext cx="0" cy="0"/>
          <a:chOff x="0" y="0"/>
          <a:chExt cx="0" cy="0"/>
        </a:xfrm>
      </p:grpSpPr>
      <p:sp useBgFill="1">
        <p:nvSpPr>
          <p:cNvPr id="135175" name="Rectangle 135174">
            <a:extLst>
              <a:ext uri="{FF2B5EF4-FFF2-40B4-BE49-F238E27FC236}">
                <a16:creationId xmlns:a16="http://schemas.microsoft.com/office/drawing/2014/main" id="{C314C310-850D-4491-AA52-C75BEA68B6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5177" name="Group 135176">
            <a:extLst>
              <a:ext uri="{FF2B5EF4-FFF2-40B4-BE49-F238E27FC236}">
                <a16:creationId xmlns:a16="http://schemas.microsoft.com/office/drawing/2014/main" id="{D4EC3799-3F52-48CE-85CC-83AED368EB4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135178" name="Rectangle 135177">
              <a:extLst>
                <a:ext uri="{FF2B5EF4-FFF2-40B4-BE49-F238E27FC236}">
                  <a16:creationId xmlns:a16="http://schemas.microsoft.com/office/drawing/2014/main" id="{F3FC2939-BF10-4CBC-904B-74A17D4B9C3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35179"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135170" name="Rectangle 2"/>
          <p:cNvSpPr>
            <a:spLocks noGrp="1" noChangeArrowheads="1"/>
          </p:cNvSpPr>
          <p:nvPr>
            <p:ph type="title"/>
          </p:nvPr>
        </p:nvSpPr>
        <p:spPr>
          <a:xfrm>
            <a:off x="627185" y="1085549"/>
            <a:ext cx="2573210" cy="4686903"/>
          </a:xfrm>
        </p:spPr>
        <p:txBody>
          <a:bodyPr anchor="ctr">
            <a:normAutofit/>
          </a:bodyPr>
          <a:lstStyle/>
          <a:p>
            <a:pPr algn="r" eaLnBrk="1" fontAlgn="auto" hangingPunct="1">
              <a:spcAft>
                <a:spcPts val="0"/>
              </a:spcAft>
              <a:defRPr/>
            </a:pPr>
            <a:r>
              <a:rPr lang="it-IT" sz="3000" b="1">
                <a:solidFill>
                  <a:schemeClr val="tx1"/>
                </a:solidFill>
                <a:ea typeface="+mj-ea"/>
                <a:cs typeface="+mj-cs"/>
              </a:rPr>
              <a:t>R.S.A. ANTE REFERENDUM DEL 1995</a:t>
            </a:r>
          </a:p>
        </p:txBody>
      </p:sp>
      <p:cxnSp>
        <p:nvCxnSpPr>
          <p:cNvPr id="135181" name="Straight Connector 135180">
            <a:extLst>
              <a:ext uri="{FF2B5EF4-FFF2-40B4-BE49-F238E27FC236}">
                <a16:creationId xmlns:a16="http://schemas.microsoft.com/office/drawing/2014/main" id="{789E20C7-BB50-4317-93C7-90C8ED80B27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46083" name="Rectangle 3"/>
          <p:cNvSpPr>
            <a:spLocks noGrp="1" noChangeArrowheads="1"/>
          </p:cNvSpPr>
          <p:nvPr>
            <p:ph idx="1"/>
          </p:nvPr>
        </p:nvSpPr>
        <p:spPr>
          <a:xfrm>
            <a:off x="3781049" y="1085549"/>
            <a:ext cx="4184780" cy="4686903"/>
          </a:xfrm>
        </p:spPr>
        <p:txBody>
          <a:bodyPr anchor="ctr">
            <a:normAutofit/>
          </a:bodyPr>
          <a:lstStyle/>
          <a:p>
            <a:pPr marL="609600" indent="-609600" eaLnBrk="1" hangingPunct="1">
              <a:lnSpc>
                <a:spcPct val="90000"/>
              </a:lnSpc>
            </a:pPr>
            <a:r>
              <a:rPr lang="it-IT" altLang="it-IT" sz="1700">
                <a:solidFill>
                  <a:schemeClr val="tx1"/>
                </a:solidFill>
              </a:rPr>
              <a:t>Ai sensi dell’</a:t>
            </a:r>
            <a:r>
              <a:rPr lang="it-IT" altLang="ja-JP" sz="1700">
                <a:solidFill>
                  <a:schemeClr val="tx1"/>
                </a:solidFill>
              </a:rPr>
              <a:t>art. 19 S.L.: </a:t>
            </a:r>
          </a:p>
          <a:p>
            <a:pPr marL="609600" indent="-609600" eaLnBrk="1" hangingPunct="1">
              <a:lnSpc>
                <a:spcPct val="90000"/>
              </a:lnSpc>
              <a:buFont typeface="Wingdings" panose="05000000000000000000" pitchFamily="2" charset="2"/>
              <a:buNone/>
            </a:pPr>
            <a:r>
              <a:rPr lang="it-IT" altLang="it-IT" sz="1700">
                <a:solidFill>
                  <a:schemeClr val="tx1"/>
                </a:solidFill>
              </a:rPr>
              <a:t>Rappresentanze sindacali aziendali possono essere</a:t>
            </a:r>
          </a:p>
          <a:p>
            <a:pPr marL="609600" indent="-609600" eaLnBrk="1" hangingPunct="1">
              <a:lnSpc>
                <a:spcPct val="90000"/>
              </a:lnSpc>
              <a:buFont typeface="Wingdings" panose="05000000000000000000" pitchFamily="2" charset="2"/>
              <a:buNone/>
            </a:pPr>
            <a:r>
              <a:rPr lang="it-IT" altLang="it-IT" sz="1700">
                <a:solidFill>
                  <a:schemeClr val="tx1"/>
                </a:solidFill>
              </a:rPr>
              <a:t>costituite ad iniziativa dei lavoratori in ogni unità</a:t>
            </a:r>
          </a:p>
          <a:p>
            <a:pPr marL="609600" indent="-609600" eaLnBrk="1" hangingPunct="1">
              <a:lnSpc>
                <a:spcPct val="90000"/>
              </a:lnSpc>
              <a:buFont typeface="Wingdings" panose="05000000000000000000" pitchFamily="2" charset="2"/>
              <a:buNone/>
            </a:pPr>
            <a:r>
              <a:rPr lang="it-IT" altLang="it-IT" sz="1700">
                <a:solidFill>
                  <a:schemeClr val="tx1"/>
                </a:solidFill>
              </a:rPr>
              <a:t>produttiva nell’</a:t>
            </a:r>
            <a:r>
              <a:rPr lang="it-IT" altLang="ja-JP" sz="1700">
                <a:solidFill>
                  <a:schemeClr val="tx1"/>
                </a:solidFill>
              </a:rPr>
              <a:t>ambito:</a:t>
            </a:r>
          </a:p>
          <a:p>
            <a:pPr marL="609600" indent="-609600" eaLnBrk="1" hangingPunct="1">
              <a:lnSpc>
                <a:spcPct val="90000"/>
              </a:lnSpc>
              <a:buFont typeface="Wingdings" panose="05000000000000000000" pitchFamily="2" charset="2"/>
              <a:buAutoNum type="alphaLcParenR"/>
            </a:pPr>
            <a:r>
              <a:rPr lang="it-IT" altLang="it-IT" sz="1700">
                <a:solidFill>
                  <a:schemeClr val="tx1"/>
                </a:solidFill>
              </a:rPr>
              <a:t>delle associazioni aderenti alle confederazioni maggiormente rappresentative sul piano nazionale</a:t>
            </a:r>
          </a:p>
          <a:p>
            <a:pPr marL="609600" indent="-609600" eaLnBrk="1" hangingPunct="1">
              <a:lnSpc>
                <a:spcPct val="90000"/>
              </a:lnSpc>
              <a:buFont typeface="Wingdings" panose="05000000000000000000" pitchFamily="2" charset="2"/>
              <a:buAutoNum type="alphaLcParenR"/>
            </a:pPr>
            <a:r>
              <a:rPr lang="it-IT" altLang="it-IT" sz="1700">
                <a:solidFill>
                  <a:schemeClr val="tx1"/>
                </a:solidFill>
              </a:rPr>
              <a:t>delle associazioni sindacali, non affiliate alle predette confederazioni, che siano firmatarie di contratti collettivi nazionali o provinciali di lavoro applicati nell’</a:t>
            </a:r>
            <a:r>
              <a:rPr lang="it-IT" altLang="ja-JP" sz="1700">
                <a:solidFill>
                  <a:schemeClr val="tx1"/>
                </a:solidFill>
              </a:rPr>
              <a:t>unità produttiva</a:t>
            </a:r>
            <a:endParaRPr lang="it-IT" altLang="it-IT" sz="1700">
              <a:solidFill>
                <a:schemeClr val="tx1"/>
              </a:solidFill>
            </a:endParaRPr>
          </a:p>
        </p:txBody>
      </p:sp>
      <p:sp>
        <p:nvSpPr>
          <p:cNvPr id="135183" name="Footer Placeholder 4">
            <a:extLst>
              <a:ext uri="{FF2B5EF4-FFF2-40B4-BE49-F238E27FC236}">
                <a16:creationId xmlns:a16="http://schemas.microsoft.com/office/drawing/2014/main" id="{0308D749-5984-4BB8-A788-A85D24304A0A}"/>
              </a:ext>
              <a:ext uri="{C183D7F6-B498-43B3-948B-1728B52AA6E4}">
                <adec:decorative xmlns:adec="http://schemas.microsoft.com/office/drawing/2017/decorative" xmlns=""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0832" y="6391838"/>
            <a:ext cx="2894846" cy="304801"/>
          </a:xfrm>
          <a:prstGeom prst="rect">
            <a:avLst/>
          </a:prstGeom>
        </p:spPr>
        <p:txBody>
          <a:bodyPr vert="horz" lIns="91440" tIns="45720" rIns="91440" bIns="45720" rtlCol="0" anchor="ctr"/>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b="1" dirty="0">
              <a:solidFill>
                <a:srgbClr val="B31166"/>
              </a:solidFill>
            </a:endParaRPr>
          </a:p>
        </p:txBody>
      </p:sp>
      <p:sp>
        <p:nvSpPr>
          <p:cNvPr id="135185" name="Date Placeholder 3">
            <a:extLst>
              <a:ext uri="{FF2B5EF4-FFF2-40B4-BE49-F238E27FC236}">
                <a16:creationId xmlns:a16="http://schemas.microsoft.com/office/drawing/2014/main" id="{95B8172D-A4C8-41B4-8991-78BBEC4039D5}"/>
              </a:ext>
              <a:ext uri="{C183D7F6-B498-43B3-948B-1728B52AA6E4}">
                <adec:decorative xmlns:adec="http://schemas.microsoft.com/office/drawing/2017/decorative" xmlns=""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5789140" y="6391839"/>
            <a:ext cx="2248228" cy="304798"/>
          </a:xfrm>
          <a:prstGeom prst="rect">
            <a:avLst/>
          </a:prstGeom>
        </p:spPr>
        <p:txBody>
          <a:bodyPr vert="horz" lIns="91440" tIns="45720" rIns="91440" bIns="45720" rtlCol="0" anchor="t"/>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a:solidFill>
                <a:srgbClr val="B31166"/>
              </a:solidFill>
            </a:endParaRPr>
          </a:p>
        </p:txBody>
      </p:sp>
    </p:spTree>
    <p:extLst>
      <p:ext uri="{BB962C8B-B14F-4D97-AF65-F5344CB8AC3E}">
        <p14:creationId xmlns:p14="http://schemas.microsoft.com/office/powerpoint/2010/main" val="3508186685"/>
      </p:ext>
    </p:extLst>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it-IT" altLang="it-IT" b="1" smtClean="0"/>
              <a:t>VECCHIO ORIENTAMENTO</a:t>
            </a:r>
          </a:p>
        </p:txBody>
      </p:sp>
      <p:sp>
        <p:nvSpPr>
          <p:cNvPr id="86019" name="Rectangle 3"/>
          <p:cNvSpPr>
            <a:spLocks noGrp="1" noChangeArrowheads="1"/>
          </p:cNvSpPr>
          <p:nvPr>
            <p:ph idx="1"/>
          </p:nvPr>
        </p:nvSpPr>
        <p:spPr/>
        <p:txBody>
          <a:bodyPr rtlCol="0">
            <a:normAutofit fontScale="85000" lnSpcReduction="20000"/>
          </a:bodyPr>
          <a:lstStyle/>
          <a:p>
            <a:pPr marL="609600" indent="-609600" algn="just" fontAlgn="auto">
              <a:buFont typeface="Wingdings" panose="05000000000000000000" pitchFamily="2" charset="2"/>
              <a:buAutoNum type="arabicPeriod"/>
              <a:defRPr/>
            </a:pPr>
            <a:r>
              <a:rPr lang="it-IT" altLang="it-IT" sz="3200" smtClean="0"/>
              <a:t>Vecchio orientamento (prevalentemente dottrinario) il limite delle 10 ore annue si riferisce all’</a:t>
            </a:r>
            <a:r>
              <a:rPr lang="it-IT" altLang="ja-JP" sz="3200" smtClean="0"/>
              <a:t>esercizio del diritto individuale del lavoratore di partecipazione alle assemblee: i sindacati possono indire riunioni finché non si è consumato il monte ore di tutti i lavoratori presenti nell’unità produttiva </a:t>
            </a:r>
          </a:p>
          <a:p>
            <a:pPr marL="609600" indent="-609600" fontAlgn="auto">
              <a:buFont typeface="Wingdings" panose="05000000000000000000" pitchFamily="2" charset="2"/>
              <a:buAutoNum type="arabicPeriod"/>
              <a:defRPr/>
            </a:pPr>
            <a:endParaRPr lang="it-IT" altLang="it-IT" sz="3200" smtClean="0"/>
          </a:p>
        </p:txBody>
      </p:sp>
    </p:spTree>
    <p:extLst>
      <p:ext uri="{BB962C8B-B14F-4D97-AF65-F5344CB8AC3E}">
        <p14:creationId xmlns:p14="http://schemas.microsoft.com/office/powerpoint/2010/main" val="2804328074"/>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r>
              <a:rPr lang="it-IT" altLang="it-IT" b="1" smtClean="0"/>
              <a:t>NUOVO ORIENTAMENTO (I)</a:t>
            </a:r>
          </a:p>
        </p:txBody>
      </p:sp>
      <p:sp>
        <p:nvSpPr>
          <p:cNvPr id="87043" name="Rectangle 3"/>
          <p:cNvSpPr>
            <a:spLocks noGrp="1" noChangeArrowheads="1"/>
          </p:cNvSpPr>
          <p:nvPr>
            <p:ph idx="1"/>
          </p:nvPr>
        </p:nvSpPr>
        <p:spPr/>
        <p:txBody>
          <a:bodyPr rtlCol="0">
            <a:normAutofit fontScale="85000" lnSpcReduction="20000"/>
          </a:bodyPr>
          <a:lstStyle/>
          <a:p>
            <a:pPr marL="384048" indent="-384048" algn="just" fontAlgn="auto">
              <a:defRPr/>
            </a:pPr>
            <a:r>
              <a:rPr lang="it-IT" altLang="it-IT" sz="3200" smtClean="0"/>
              <a:t>Nuovo orientamento (Cass. nn. 16936, 16942, 21694, 21783, 21909 del 2009 e nn. 17217, 18838 del 2010): la Cassazione ha affermato che il tetto quantitativo dell’</a:t>
            </a:r>
            <a:r>
              <a:rPr lang="it-IT" altLang="ja-JP" sz="3200" smtClean="0"/>
              <a:t>art. 20 Stat. Lav. non è da qualificarsi come limite alla fruizione da parte di ogni singolo lavoratore, bensì quale limite al potere di indizione attribuito dal legislatore alle RSA</a:t>
            </a:r>
            <a:endParaRPr lang="it-IT" altLang="it-IT" sz="3200" smtClean="0"/>
          </a:p>
        </p:txBody>
      </p:sp>
    </p:spTree>
    <p:extLst>
      <p:ext uri="{BB962C8B-B14F-4D97-AF65-F5344CB8AC3E}">
        <p14:creationId xmlns:p14="http://schemas.microsoft.com/office/powerpoint/2010/main" val="2585838567"/>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it-IT" altLang="it-IT" b="1" smtClean="0"/>
              <a:t>NUOVO ORIENTAMENTO (II)</a:t>
            </a:r>
          </a:p>
        </p:txBody>
      </p:sp>
      <p:sp>
        <p:nvSpPr>
          <p:cNvPr id="161795" name="Rectangle 3"/>
          <p:cNvSpPr>
            <a:spLocks noGrp="1" noChangeArrowheads="1"/>
          </p:cNvSpPr>
          <p:nvPr>
            <p:ph idx="1"/>
          </p:nvPr>
        </p:nvSpPr>
        <p:spPr/>
        <p:txBody>
          <a:bodyPr/>
          <a:lstStyle/>
          <a:p>
            <a:pPr algn="just"/>
            <a:r>
              <a:rPr lang="it-IT" altLang="it-IT" sz="2800" u="sng" smtClean="0"/>
              <a:t>Le dieci ore di assemblea retribuita si riferiscono non già al singolo lavoratore, ma alla generalità dei lavoratori nell’</a:t>
            </a:r>
            <a:r>
              <a:rPr lang="it-IT" altLang="ja-JP" sz="2800" u="sng" smtClean="0">
                <a:cs typeface="メイリオ"/>
              </a:rPr>
              <a:t>unità produttiva a prescindere dal fatto che il singolo lavoratore partecipi o meno all’assemblea in questione</a:t>
            </a:r>
          </a:p>
          <a:p>
            <a:pPr>
              <a:buFont typeface="Wingdings" panose="05000000000000000000" pitchFamily="2" charset="2"/>
              <a:buNone/>
            </a:pPr>
            <a:endParaRPr lang="it-IT" altLang="it-IT" smtClean="0"/>
          </a:p>
          <a:p>
            <a:endParaRPr lang="it-IT" altLang="it-IT" smtClean="0"/>
          </a:p>
        </p:txBody>
      </p:sp>
    </p:spTree>
    <p:extLst>
      <p:ext uri="{BB962C8B-B14F-4D97-AF65-F5344CB8AC3E}">
        <p14:creationId xmlns:p14="http://schemas.microsoft.com/office/powerpoint/2010/main" val="527955885"/>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it-IT" altLang="it-IT" b="1" smtClean="0"/>
              <a:t>NUOVO ORIENTAMENTO (III)</a:t>
            </a:r>
          </a:p>
        </p:txBody>
      </p:sp>
      <p:sp>
        <p:nvSpPr>
          <p:cNvPr id="163843" name="Rectangle 3"/>
          <p:cNvSpPr>
            <a:spLocks noGrp="1" noChangeArrowheads="1"/>
          </p:cNvSpPr>
          <p:nvPr>
            <p:ph idx="1"/>
          </p:nvPr>
        </p:nvSpPr>
        <p:spPr/>
        <p:txBody>
          <a:bodyPr>
            <a:normAutofit fontScale="92500" lnSpcReduction="20000"/>
          </a:bodyPr>
          <a:lstStyle/>
          <a:p>
            <a:pPr algn="just"/>
            <a:r>
              <a:rPr lang="it-IT" altLang="it-IT" sz="2800" smtClean="0"/>
              <a:t>Esaurito dalla collettività il monte ore di assemblea non sarebbe possibilità promuovere nuove assemblee. Il limite delle dieci ore annue di assemblea retribuita finisce per riguardare non già il diritto del singolo lavoratore di partecipare alla riunione, bensì il potere di indizione delle RSA e delle RSU</a:t>
            </a:r>
          </a:p>
        </p:txBody>
      </p:sp>
    </p:spTree>
    <p:extLst>
      <p:ext uri="{BB962C8B-B14F-4D97-AF65-F5344CB8AC3E}">
        <p14:creationId xmlns:p14="http://schemas.microsoft.com/office/powerpoint/2010/main" val="2364028112"/>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it-IT" altLang="it-IT" b="1" smtClean="0"/>
              <a:t>NUOVO ORIENTAMENTO (IV)</a:t>
            </a:r>
          </a:p>
        </p:txBody>
      </p:sp>
      <p:sp>
        <p:nvSpPr>
          <p:cNvPr id="90115" name="Rectangle 3"/>
          <p:cNvSpPr>
            <a:spLocks noGrp="1" noChangeArrowheads="1"/>
          </p:cNvSpPr>
          <p:nvPr>
            <p:ph idx="1"/>
          </p:nvPr>
        </p:nvSpPr>
        <p:spPr/>
        <p:txBody>
          <a:bodyPr rtlCol="0">
            <a:normAutofit fontScale="85000" lnSpcReduction="10000"/>
          </a:bodyPr>
          <a:lstStyle/>
          <a:p>
            <a:pPr marL="384048" indent="-384048" algn="just" fontAlgn="auto">
              <a:defRPr/>
            </a:pPr>
            <a:r>
              <a:rPr lang="it-IT" altLang="it-IT" sz="2800" smtClean="0"/>
              <a:t>Per risolvere eventuali conflitti intersindacali, la Corte ritiene legittimo il comportamento datoriale fondato sul criterio di </a:t>
            </a:r>
            <a:r>
              <a:rPr lang="it-IT" altLang="ja-JP" sz="2800" smtClean="0"/>
              <a:t>«prevenzione temporale»: le assemblee si devono svolgere secondo l’ordine di precedenze delle convocazioni comunicate al datore di lavoro. La RSA più sollecita nell’indire le assemblee sottrae tempo alle concorrenti</a:t>
            </a:r>
            <a:endParaRPr lang="it-IT" altLang="it-IT" smtClean="0"/>
          </a:p>
        </p:txBody>
      </p:sp>
    </p:spTree>
    <p:extLst>
      <p:ext uri="{BB962C8B-B14F-4D97-AF65-F5344CB8AC3E}">
        <p14:creationId xmlns:p14="http://schemas.microsoft.com/office/powerpoint/2010/main" val="1302494757"/>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it-IT" altLang="it-IT" sz="4000" b="1" smtClean="0"/>
              <a:t>PARTECIPAZIONE DI ALTRI SOGGETTI</a:t>
            </a:r>
          </a:p>
        </p:txBody>
      </p:sp>
      <p:sp>
        <p:nvSpPr>
          <p:cNvPr id="167939" name="Rectangle 3"/>
          <p:cNvSpPr>
            <a:spLocks noGrp="1" noChangeArrowheads="1"/>
          </p:cNvSpPr>
          <p:nvPr>
            <p:ph idx="1"/>
          </p:nvPr>
        </p:nvSpPr>
        <p:spPr/>
        <p:txBody>
          <a:bodyPr>
            <a:normAutofit lnSpcReduction="10000"/>
          </a:bodyPr>
          <a:lstStyle/>
          <a:p>
            <a:pPr algn="just"/>
            <a:r>
              <a:rPr lang="it-IT" altLang="it-IT" sz="2800" smtClean="0"/>
              <a:t>Dirigenti esterni del sindacato che ha costituito la RSA subordinatamente alla preventiva comunicazione del nominativo al datore di lavoro</a:t>
            </a:r>
          </a:p>
          <a:p>
            <a:pPr algn="just"/>
            <a:r>
              <a:rPr lang="it-IT" altLang="it-IT" sz="2800" smtClean="0"/>
              <a:t>Non può partecipare il datore di lavoro né i dirigenti con funzioni direttive e di controllo</a:t>
            </a:r>
          </a:p>
        </p:txBody>
      </p:sp>
    </p:spTree>
    <p:extLst>
      <p:ext uri="{BB962C8B-B14F-4D97-AF65-F5344CB8AC3E}">
        <p14:creationId xmlns:p14="http://schemas.microsoft.com/office/powerpoint/2010/main" val="1822708351"/>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it-IT" altLang="it-IT" b="1" smtClean="0"/>
              <a:t>REFERENDUM</a:t>
            </a:r>
          </a:p>
        </p:txBody>
      </p:sp>
      <p:sp>
        <p:nvSpPr>
          <p:cNvPr id="92163" name="Rectangle 3"/>
          <p:cNvSpPr>
            <a:spLocks noGrp="1" noChangeArrowheads="1"/>
          </p:cNvSpPr>
          <p:nvPr>
            <p:ph idx="1"/>
          </p:nvPr>
        </p:nvSpPr>
        <p:spPr/>
        <p:txBody>
          <a:bodyPr rtlCol="0">
            <a:normAutofit fontScale="85000" lnSpcReduction="20000"/>
          </a:bodyPr>
          <a:lstStyle/>
          <a:p>
            <a:pPr marL="384048" indent="-384048" algn="just" fontAlgn="auto">
              <a:lnSpc>
                <a:spcPct val="90000"/>
              </a:lnSpc>
              <a:defRPr/>
            </a:pPr>
            <a:r>
              <a:rPr lang="it-IT" altLang="it-IT" sz="3200" smtClean="0"/>
              <a:t>Istituto di democrazia diretta</a:t>
            </a:r>
          </a:p>
          <a:p>
            <a:pPr marL="384048" indent="-384048" algn="just" fontAlgn="auto">
              <a:lnSpc>
                <a:spcPct val="90000"/>
              </a:lnSpc>
              <a:defRPr/>
            </a:pPr>
            <a:r>
              <a:rPr lang="it-IT" altLang="it-IT" sz="3200" smtClean="0"/>
              <a:t>L’</a:t>
            </a:r>
            <a:r>
              <a:rPr lang="it-IT" altLang="ja-JP" sz="3200" smtClean="0"/>
              <a:t>indizione spetta congiuntamente a tutte le RSA o unitariamente a tutte le RSU; non spetta a soggetti sindacali esterni all’azienda in quanto è un diritto esclusivo delle rappresentanze sindacali (Cass. n. 2857/2004)</a:t>
            </a:r>
          </a:p>
          <a:p>
            <a:pPr marL="384048" indent="-384048" algn="just" fontAlgn="auto">
              <a:lnSpc>
                <a:spcPct val="90000"/>
              </a:lnSpc>
              <a:defRPr/>
            </a:pPr>
            <a:r>
              <a:rPr lang="it-IT" altLang="it-IT" sz="3200" smtClean="0"/>
              <a:t>Efficacia politica e non vincolante dell’</a:t>
            </a:r>
            <a:r>
              <a:rPr lang="it-IT" altLang="ja-JP" sz="3200" smtClean="0"/>
              <a:t>esito del referendum</a:t>
            </a:r>
          </a:p>
          <a:p>
            <a:pPr marL="384048" indent="-384048" fontAlgn="auto">
              <a:lnSpc>
                <a:spcPct val="90000"/>
              </a:lnSpc>
              <a:defRPr/>
            </a:pPr>
            <a:endParaRPr lang="it-IT" altLang="it-IT" sz="3200" smtClean="0"/>
          </a:p>
          <a:p>
            <a:pPr marL="384048" indent="-384048" fontAlgn="auto">
              <a:lnSpc>
                <a:spcPct val="90000"/>
              </a:lnSpc>
              <a:buFont typeface="Wingdings" panose="05000000000000000000" pitchFamily="2" charset="2"/>
              <a:buNone/>
              <a:defRPr/>
            </a:pPr>
            <a:endParaRPr lang="it-IT" altLang="it-IT" sz="3200" smtClean="0"/>
          </a:p>
        </p:txBody>
      </p:sp>
    </p:spTree>
    <p:extLst>
      <p:ext uri="{BB962C8B-B14F-4D97-AF65-F5344CB8AC3E}">
        <p14:creationId xmlns:p14="http://schemas.microsoft.com/office/powerpoint/2010/main" val="2379531950"/>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it-IT" altLang="it-IT" b="1" smtClean="0"/>
              <a:t>OGGETTO E SVOLGIMENTO</a:t>
            </a:r>
          </a:p>
        </p:txBody>
      </p:sp>
      <p:sp>
        <p:nvSpPr>
          <p:cNvPr id="171011" name="Rectangle 3"/>
          <p:cNvSpPr>
            <a:spLocks noGrp="1" noChangeArrowheads="1"/>
          </p:cNvSpPr>
          <p:nvPr>
            <p:ph idx="1"/>
          </p:nvPr>
        </p:nvSpPr>
        <p:spPr/>
        <p:txBody>
          <a:bodyPr/>
          <a:lstStyle/>
          <a:p>
            <a:r>
              <a:rPr lang="it-IT" altLang="it-IT" sz="2800" smtClean="0"/>
              <a:t>materie inerenti l’</a:t>
            </a:r>
            <a:r>
              <a:rPr lang="it-IT" altLang="ja-JP" sz="2800" smtClean="0">
                <a:cs typeface="メイリオ"/>
              </a:rPr>
              <a:t>attivita</a:t>
            </a:r>
            <a:r>
              <a:rPr lang="ja-JP" altLang="it-IT" sz="2800" smtClean="0">
                <a:cs typeface="メイリオ"/>
              </a:rPr>
              <a:t>’</a:t>
            </a:r>
            <a:r>
              <a:rPr lang="it-IT" altLang="ja-JP" sz="2800" smtClean="0">
                <a:cs typeface="メイリオ"/>
              </a:rPr>
              <a:t> sindacale</a:t>
            </a:r>
          </a:p>
          <a:p>
            <a:r>
              <a:rPr lang="it-IT" altLang="it-IT" sz="2800" smtClean="0"/>
              <a:t>fuori l’</a:t>
            </a:r>
            <a:r>
              <a:rPr lang="it-IT" altLang="ja-JP" sz="2800" smtClean="0">
                <a:cs typeface="メイリオ"/>
              </a:rPr>
              <a:t>orario di lavoro</a:t>
            </a:r>
          </a:p>
          <a:p>
            <a:r>
              <a:rPr lang="it-IT" altLang="it-IT" sz="2800" smtClean="0"/>
              <a:t>segretezza delle operazioni di voto</a:t>
            </a:r>
          </a:p>
          <a:p>
            <a:endParaRPr lang="it-IT" altLang="it-IT" smtClean="0"/>
          </a:p>
        </p:txBody>
      </p:sp>
    </p:spTree>
    <p:extLst>
      <p:ext uri="{BB962C8B-B14F-4D97-AF65-F5344CB8AC3E}">
        <p14:creationId xmlns:p14="http://schemas.microsoft.com/office/powerpoint/2010/main" val="3529580910"/>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Affissione, art. 25 SL</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a:t>l’art. 5 del CCNQ del 2017, differenzia i soggetti </a:t>
            </a:r>
            <a:r>
              <a:rPr lang="it-IT" dirty="0" smtClean="0"/>
              <a:t>dirigenti sindacali e </a:t>
            </a:r>
            <a:r>
              <a:rPr lang="it-IT" dirty="0" err="1" smtClean="0"/>
              <a:t>Rsa</a:t>
            </a:r>
            <a:r>
              <a:rPr lang="it-IT" dirty="0" smtClean="0"/>
              <a:t> dalle </a:t>
            </a:r>
            <a:r>
              <a:rPr lang="it-IT" dirty="0"/>
              <a:t>RSU, non riferendosi ai suoi singoli </a:t>
            </a:r>
            <a:r>
              <a:rPr lang="it-IT" dirty="0" smtClean="0"/>
              <a:t>componenti</a:t>
            </a:r>
          </a:p>
          <a:p>
            <a:pPr algn="just"/>
            <a:r>
              <a:rPr lang="it-IT" dirty="0" smtClean="0"/>
              <a:t>l’Aran </a:t>
            </a:r>
            <a:r>
              <a:rPr lang="it-IT" dirty="0"/>
              <a:t>ha avuto modo di precisare che la titolarità del diritto di affissione è in capo alla RSU unitariamente intesa</a:t>
            </a:r>
            <a:r>
              <a:rPr lang="it-IT" baseline="30000" dirty="0"/>
              <a:t> </a:t>
            </a:r>
            <a:endParaRPr lang="it-IT" baseline="30000" dirty="0" smtClean="0"/>
          </a:p>
          <a:p>
            <a:pPr algn="just"/>
            <a:r>
              <a:rPr lang="it-IT" dirty="0" smtClean="0"/>
              <a:t>medesime </a:t>
            </a:r>
            <a:r>
              <a:rPr lang="it-IT" dirty="0"/>
              <a:t>questioni interpretative </a:t>
            </a:r>
            <a:r>
              <a:rPr lang="it-IT" dirty="0" smtClean="0"/>
              <a:t>con </a:t>
            </a:r>
            <a:r>
              <a:rPr lang="it-IT" dirty="0"/>
              <a:t>riferimento al diritto di assemblea, con l’ulteriore aggravio che il contenuto decisionale, che giustificherebbe la regola della collegialità, nel caso del diritto di affissione è ancora più sfumato, risolvendosi molto spesso in mere comunicazioni a carattere </a:t>
            </a:r>
            <a:r>
              <a:rPr lang="it-IT" dirty="0" smtClean="0"/>
              <a:t>informativo</a:t>
            </a:r>
          </a:p>
          <a:p>
            <a:pPr algn="just"/>
            <a:r>
              <a:rPr lang="it-IT" dirty="0"/>
              <a:t>a</a:t>
            </a:r>
            <a:r>
              <a:rPr lang="it-IT" dirty="0" smtClean="0"/>
              <a:t>ffissione tramite sito…</a:t>
            </a:r>
            <a:endParaRPr lang="it-IT" dirty="0"/>
          </a:p>
        </p:txBody>
      </p:sp>
    </p:spTree>
    <p:extLst>
      <p:ext uri="{BB962C8B-B14F-4D97-AF65-F5344CB8AC3E}">
        <p14:creationId xmlns:p14="http://schemas.microsoft.com/office/powerpoint/2010/main" val="174017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Locali (27 </a:t>
            </a:r>
            <a:r>
              <a:rPr lang="it-IT" dirty="0" err="1" smtClean="0"/>
              <a:t>Sta.lav</a:t>
            </a:r>
            <a:r>
              <a:rPr lang="it-IT" dirty="0" smtClean="0"/>
              <a:t>.)</a:t>
            </a:r>
            <a:endParaRPr lang="it-IT" dirty="0"/>
          </a:p>
        </p:txBody>
      </p:sp>
      <p:sp>
        <p:nvSpPr>
          <p:cNvPr id="3" name="Segnaposto contenuto 2"/>
          <p:cNvSpPr>
            <a:spLocks noGrp="1"/>
          </p:cNvSpPr>
          <p:nvPr>
            <p:ph idx="1"/>
          </p:nvPr>
        </p:nvSpPr>
        <p:spPr>
          <a:xfrm>
            <a:off x="866440" y="2489201"/>
            <a:ext cx="7954031" cy="4252167"/>
          </a:xfrm>
        </p:spPr>
        <p:txBody>
          <a:bodyPr>
            <a:normAutofit fontScale="92500" lnSpcReduction="20000"/>
          </a:bodyPr>
          <a:lstStyle/>
          <a:p>
            <a:pPr algn="just"/>
            <a:r>
              <a:rPr lang="it-IT" dirty="0" smtClean="0"/>
              <a:t>diritto </a:t>
            </a:r>
            <a:r>
              <a:rPr lang="it-IT" dirty="0"/>
              <a:t>ad usufruire dei locali, messi a disposizione permanentemente (nelle amministrazioni con almeno 200 dipendenti) o a richiesta (nelle pubbliche amministrazioni con meno di 200 dipendenti</a:t>
            </a:r>
            <a:r>
              <a:rPr lang="it-IT" dirty="0" smtClean="0"/>
              <a:t>)</a:t>
            </a:r>
          </a:p>
          <a:p>
            <a:pPr algn="just"/>
            <a:r>
              <a:rPr lang="it-IT" dirty="0" smtClean="0"/>
              <a:t>il </a:t>
            </a:r>
            <a:r>
              <a:rPr lang="it-IT" dirty="0"/>
              <a:t>subentro nei diritti dei componenti delle RSA segue la medesima tendenza, ovvero l’estensione a coloro che, ai sensi del CCNQ del 2017, sono considerati dirigenti sindacali come sopra più volte </a:t>
            </a:r>
            <a:r>
              <a:rPr lang="it-IT" dirty="0" smtClean="0"/>
              <a:t>ricordato</a:t>
            </a:r>
          </a:p>
          <a:p>
            <a:pPr algn="just"/>
            <a:r>
              <a:rPr lang="it-IT" dirty="0" smtClean="0"/>
              <a:t>non </a:t>
            </a:r>
            <a:r>
              <a:rPr lang="it-IT" dirty="0"/>
              <a:t>solo </a:t>
            </a:r>
            <a:r>
              <a:rPr lang="it-IT" dirty="0" smtClean="0"/>
              <a:t>RSU</a:t>
            </a:r>
          </a:p>
          <a:p>
            <a:pPr algn="just"/>
            <a:r>
              <a:rPr lang="it-IT" dirty="0" smtClean="0"/>
              <a:t>ma anche componenti </a:t>
            </a:r>
            <a:r>
              <a:rPr lang="it-IT" dirty="0"/>
              <a:t>dei terminali di tipo associativo designati dalle organizzazioni sindacali rappresentative e rimasti operativi nei luoghi di lavoro dopo l’elezione delle RSU oppure perché sono componenti degli organismi direttivi delle organizzazioni sindacali di categoria rappresentative non collocati in distacco o aspettativa. </a:t>
            </a:r>
            <a:endParaRPr lang="it-IT" dirty="0" smtClean="0"/>
          </a:p>
          <a:p>
            <a:pPr algn="just"/>
            <a:r>
              <a:rPr lang="it-IT" dirty="0"/>
              <a:t>l</a:t>
            </a:r>
            <a:r>
              <a:rPr lang="it-IT" dirty="0" smtClean="0"/>
              <a:t>a </a:t>
            </a:r>
            <a:r>
              <a:rPr lang="it-IT" dirty="0"/>
              <a:t>norma del contratto quadro ha, dunque, un ambito di applicazione soggettivo più ampio rispetto allo Statuto dei lavoratori, comprendendo anche altri dirigenti sindacali oltre ai componenti delle rappresentanze </a:t>
            </a:r>
            <a:r>
              <a:rPr lang="it-IT" dirty="0" smtClean="0"/>
              <a:t>aziendali</a:t>
            </a:r>
          </a:p>
          <a:p>
            <a:endParaRPr lang="it-IT" dirty="0"/>
          </a:p>
        </p:txBody>
      </p:sp>
    </p:spTree>
    <p:extLst>
      <p:ext uri="{BB962C8B-B14F-4D97-AF65-F5344CB8AC3E}">
        <p14:creationId xmlns:p14="http://schemas.microsoft.com/office/powerpoint/2010/main" val="396082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199" name="Rectangle 136198">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6201" name="Group 136200">
            <a:extLst>
              <a:ext uri="{FF2B5EF4-FFF2-40B4-BE49-F238E27FC236}">
                <a16:creationId xmlns:a16="http://schemas.microsoft.com/office/drawing/2014/main" id="{E9E30886-05F9-4600-87C6-A496E2500D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1" y="0"/>
            <a:ext cx="9145191" cy="6861555"/>
            <a:chOff x="-1588" y="0"/>
            <a:chExt cx="12193588" cy="6861555"/>
          </a:xfrm>
        </p:grpSpPr>
        <p:sp>
          <p:nvSpPr>
            <p:cNvPr id="136202" name="Rectangle 136201">
              <a:extLst>
                <a:ext uri="{FF2B5EF4-FFF2-40B4-BE49-F238E27FC236}">
                  <a16:creationId xmlns:a16="http://schemas.microsoft.com/office/drawing/2014/main" id="{76E3D100-B353-443A-A394-8F226FEE7D3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3">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6203" name="Oval 136202">
              <a:extLst>
                <a:ext uri="{FF2B5EF4-FFF2-40B4-BE49-F238E27FC236}">
                  <a16:creationId xmlns:a16="http://schemas.microsoft.com/office/drawing/2014/main" id="{BD04B277-A9C3-4AA1-A0A0-C6D9B50C8E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6204" name="Oval 136203">
              <a:extLst>
                <a:ext uri="{FF2B5EF4-FFF2-40B4-BE49-F238E27FC236}">
                  <a16:creationId xmlns:a16="http://schemas.microsoft.com/office/drawing/2014/main" id="{60911518-8CE1-4410-806E-3CD2DE1C55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6205" name="Oval 136204">
              <a:extLst>
                <a:ext uri="{FF2B5EF4-FFF2-40B4-BE49-F238E27FC236}">
                  <a16:creationId xmlns:a16="http://schemas.microsoft.com/office/drawing/2014/main" id="{D9A3DC92-72B1-41C6-A069-B27430DA37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6206" name="Rectangle 136205">
              <a:extLst>
                <a:ext uri="{FF2B5EF4-FFF2-40B4-BE49-F238E27FC236}">
                  <a16:creationId xmlns:a16="http://schemas.microsoft.com/office/drawing/2014/main" id="{6248621D-BAC3-4AD3-8A23-B6328BDDAA1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36207" name="Freeform 5">
              <a:extLst>
                <a:ext uri="{FF2B5EF4-FFF2-40B4-BE49-F238E27FC236}">
                  <a16:creationId xmlns:a16="http://schemas.microsoft.com/office/drawing/2014/main" id="{5E8E1843-4729-4C56-A855-B13ECCBDEA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6208" name="Freeform 5">
              <a:extLst>
                <a:ext uri="{FF2B5EF4-FFF2-40B4-BE49-F238E27FC236}">
                  <a16:creationId xmlns:a16="http://schemas.microsoft.com/office/drawing/2014/main" id="{C877DF2C-ED50-4DF6-9732-7A6201BC12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6209" name="Freeform 5">
              <a:extLst>
                <a:ext uri="{FF2B5EF4-FFF2-40B4-BE49-F238E27FC236}">
                  <a16:creationId xmlns:a16="http://schemas.microsoft.com/office/drawing/2014/main" id="{0BE473F5-80D8-4045-AED0-28266B6C8C5F}"/>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6194" name="Rectangle 2"/>
          <p:cNvSpPr>
            <a:spLocks noGrp="1" noChangeArrowheads="1"/>
          </p:cNvSpPr>
          <p:nvPr>
            <p:ph type="title"/>
          </p:nvPr>
        </p:nvSpPr>
        <p:spPr>
          <a:xfrm>
            <a:off x="745565" y="1130603"/>
            <a:ext cx="2506831" cy="4596794"/>
          </a:xfrm>
        </p:spPr>
        <p:txBody>
          <a:bodyPr numCol="1" anchor="ctr" anchorCtr="0" compatLnSpc="1">
            <a:prstTxWarp prst="textNoShape">
              <a:avLst/>
            </a:prstTxWarp>
            <a:normAutofit/>
          </a:bodyPr>
          <a:lstStyle/>
          <a:p>
            <a:pPr eaLnBrk="1" hangingPunct="1">
              <a:defRPr/>
            </a:pPr>
            <a:r>
              <a:rPr lang="it-IT" altLang="it-IT" sz="1800">
                <a:solidFill>
                  <a:srgbClr val="EBEBEB"/>
                </a:solidFill>
              </a:rPr>
              <a:t/>
            </a:r>
            <a:br>
              <a:rPr lang="it-IT" altLang="it-IT" sz="1800">
                <a:solidFill>
                  <a:srgbClr val="EBEBEB"/>
                </a:solidFill>
              </a:rPr>
            </a:br>
            <a:r>
              <a:rPr lang="it-IT" altLang="it-IT" sz="1800" b="1">
                <a:solidFill>
                  <a:srgbClr val="EBEBEB"/>
                </a:solidFill>
              </a:rPr>
              <a:t>CRITERIO RAPPRESENTATIVITA</a:t>
            </a:r>
            <a:r>
              <a:rPr lang="ja-JP" altLang="it-IT" sz="1800" b="1">
                <a:solidFill>
                  <a:srgbClr val="EBEBEB"/>
                </a:solidFill>
              </a:rPr>
              <a:t>’</a:t>
            </a:r>
            <a:r>
              <a:rPr lang="it-IT" altLang="ja-JP" sz="1800" b="1">
                <a:solidFill>
                  <a:srgbClr val="EBEBEB"/>
                </a:solidFill>
              </a:rPr>
              <a:t> STORICA O PRESUNTA</a:t>
            </a:r>
            <a:endParaRPr lang="it-IT" altLang="it-IT" sz="1800" b="1">
              <a:solidFill>
                <a:srgbClr val="EBEBEB"/>
              </a:solidFill>
            </a:endParaRPr>
          </a:p>
        </p:txBody>
      </p:sp>
      <p:sp>
        <p:nvSpPr>
          <p:cNvPr id="48131" name="Rectangle 3"/>
          <p:cNvSpPr>
            <a:spLocks noGrp="1" noChangeArrowheads="1"/>
          </p:cNvSpPr>
          <p:nvPr>
            <p:ph idx="1"/>
          </p:nvPr>
        </p:nvSpPr>
        <p:spPr>
          <a:xfrm>
            <a:off x="3967557" y="437513"/>
            <a:ext cx="4126961" cy="5954325"/>
          </a:xfrm>
        </p:spPr>
        <p:txBody>
          <a:bodyPr anchor="ctr">
            <a:normAutofit/>
          </a:bodyPr>
          <a:lstStyle/>
          <a:p>
            <a:pPr eaLnBrk="1" hangingPunct="1">
              <a:buFont typeface="Wingdings" panose="05000000000000000000" pitchFamily="2" charset="2"/>
              <a:buNone/>
            </a:pPr>
            <a:endParaRPr lang="it-IT" altLang="it-IT" sz="1700"/>
          </a:p>
          <a:p>
            <a:pPr eaLnBrk="1" hangingPunct="1"/>
            <a:endParaRPr lang="it-IT" altLang="it-IT" sz="1700"/>
          </a:p>
          <a:p>
            <a:pPr eaLnBrk="1" hangingPunct="1"/>
            <a:r>
              <a:rPr lang="it-IT" altLang="it-IT" sz="1700"/>
              <a:t>Il legislatore faceva riferimento alla maggiore rappresentatività a livello confederale, scartando il livello aziendale e di categoria</a:t>
            </a:r>
          </a:p>
          <a:p>
            <a:pPr eaLnBrk="1" hangingPunct="1"/>
            <a:r>
              <a:rPr lang="it-IT" altLang="it-IT" sz="1700"/>
              <a:t>Si trattava di una rappresentatività conseguita e misurata al di fuori dell’</a:t>
            </a:r>
            <a:r>
              <a:rPr lang="it-IT" altLang="ja-JP" sz="1700"/>
              <a:t>azienda</a:t>
            </a:r>
          </a:p>
          <a:p>
            <a:pPr eaLnBrk="1" hangingPunct="1"/>
            <a:r>
              <a:rPr lang="it-IT" altLang="it-IT" sz="1700"/>
              <a:t>Si trattava di una rappresentatività presunta o storica in base al collegamento con le maggiori centrali confederali</a:t>
            </a:r>
          </a:p>
          <a:p>
            <a:pPr eaLnBrk="1" hangingPunct="1">
              <a:buFont typeface="Wingdings" panose="05000000000000000000" pitchFamily="2" charset="2"/>
              <a:buNone/>
            </a:pPr>
            <a:r>
              <a:rPr lang="it-IT" altLang="it-IT" sz="1700"/>
              <a:t> </a:t>
            </a:r>
          </a:p>
          <a:p>
            <a:pPr eaLnBrk="1" hangingPunct="1">
              <a:buFont typeface="Wingdings" panose="05000000000000000000" pitchFamily="2" charset="2"/>
              <a:buNone/>
            </a:pPr>
            <a:endParaRPr lang="it-IT" altLang="it-IT" sz="1700"/>
          </a:p>
          <a:p>
            <a:pPr eaLnBrk="1" hangingPunct="1">
              <a:buFont typeface="Wingdings" panose="05000000000000000000" pitchFamily="2" charset="2"/>
              <a:buNone/>
            </a:pPr>
            <a:endParaRPr lang="it-IT" altLang="it-IT" sz="1700"/>
          </a:p>
        </p:txBody>
      </p:sp>
    </p:spTree>
    <p:extLst>
      <p:ext uri="{BB962C8B-B14F-4D97-AF65-F5344CB8AC3E}">
        <p14:creationId xmlns:p14="http://schemas.microsoft.com/office/powerpoint/2010/main" val="40793107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82CCCE-534D-4FC6-BF2B-9BEA2F2BB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a:extLst>
              <a:ext uri="{FF2B5EF4-FFF2-40B4-BE49-F238E27FC236}">
                <a16:creationId xmlns:a16="http://schemas.microsoft.com/office/drawing/2014/main" id="{BC664B74-EEBB-416C-9D86-AE1FECC022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52000483-C30E-42A1-8569-E1DE1F55BC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A5ACD7E0-6D9A-4803-8B9B-D4602DC48C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Rectangle 16">
            <a:extLst>
              <a:ext uri="{FF2B5EF4-FFF2-40B4-BE49-F238E27FC236}">
                <a16:creationId xmlns:a16="http://schemas.microsoft.com/office/drawing/2014/main" id="{C238E92D-87E7-4B27-AD36-0E133005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a:extLst>
              <a:ext uri="{FF2B5EF4-FFF2-40B4-BE49-F238E27FC236}">
                <a16:creationId xmlns:a16="http://schemas.microsoft.com/office/drawing/2014/main" id="{6D0B958C-B82E-4F4B-945B-6B038D6556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1" name="Freeform 5">
            <a:extLst>
              <a:ext uri="{FF2B5EF4-FFF2-40B4-BE49-F238E27FC236}">
                <a16:creationId xmlns:a16="http://schemas.microsoft.com/office/drawing/2014/main" id="{E18F3B2A-BB9B-4FB6-B8A5-2A8E5DB93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olo 1"/>
          <p:cNvSpPr>
            <a:spLocks noGrp="1"/>
          </p:cNvSpPr>
          <p:nvPr>
            <p:ph type="title"/>
          </p:nvPr>
        </p:nvSpPr>
        <p:spPr>
          <a:xfrm>
            <a:off x="866216" y="973667"/>
            <a:ext cx="2206657" cy="4833745"/>
          </a:xfrm>
        </p:spPr>
        <p:txBody>
          <a:bodyPr>
            <a:normAutofit/>
          </a:bodyPr>
          <a:lstStyle/>
          <a:p>
            <a:r>
              <a:rPr lang="it-IT" sz="2700">
                <a:solidFill>
                  <a:srgbClr val="EBEBEB"/>
                </a:solidFill>
              </a:rPr>
              <a:t>Distacchi, permessi e aspettative sindacali</a:t>
            </a:r>
          </a:p>
        </p:txBody>
      </p:sp>
      <p:sp>
        <p:nvSpPr>
          <p:cNvPr id="23" name="Rectangle 22">
            <a:extLst>
              <a:ext uri="{FF2B5EF4-FFF2-40B4-BE49-F238E27FC236}">
                <a16:creationId xmlns:a16="http://schemas.microsoft.com/office/drawing/2014/main" id="{C4164AEF-861B-41D1-9ED5-B81051DA7D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Segnaposto contenuto 2">
            <a:extLst>
              <a:ext uri="{FF2B5EF4-FFF2-40B4-BE49-F238E27FC236}">
                <a16:creationId xmlns:a16="http://schemas.microsoft.com/office/drawing/2014/main" id="{E5724812-84A3-82A4-2B08-8AA2A6F5564E}"/>
              </a:ext>
            </a:extLst>
          </p:cNvPr>
          <p:cNvGraphicFramePr>
            <a:graphicFrameLocks noGrp="1"/>
          </p:cNvGraphicFramePr>
          <p:nvPr>
            <p:ph idx="1"/>
            <p:extLst>
              <p:ext uri="{D42A27DB-BD31-4B8C-83A1-F6EECF244321}">
                <p14:modId xmlns:p14="http://schemas.microsoft.com/office/powerpoint/2010/main" val="1226186944"/>
              </p:ext>
            </p:extLst>
          </p:nvPr>
        </p:nvGraphicFramePr>
        <p:xfrm>
          <a:off x="3707904" y="247762"/>
          <a:ext cx="5118593" cy="64936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339494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66215" y="973668"/>
            <a:ext cx="6571060" cy="706964"/>
          </a:xfrm>
        </p:spPr>
        <p:txBody>
          <a:bodyPr>
            <a:normAutofit/>
          </a:bodyPr>
          <a:lstStyle/>
          <a:p>
            <a:r>
              <a:rPr lang="it-IT">
                <a:solidFill>
                  <a:srgbClr val="EBEBEB"/>
                </a:solidFill>
              </a:rPr>
              <a:t>…segue</a:t>
            </a:r>
          </a:p>
        </p:txBody>
      </p:sp>
      <p:graphicFrame>
        <p:nvGraphicFramePr>
          <p:cNvPr id="5" name="Segnaposto contenuto 2">
            <a:extLst>
              <a:ext uri="{FF2B5EF4-FFF2-40B4-BE49-F238E27FC236}">
                <a16:creationId xmlns:a16="http://schemas.microsoft.com/office/drawing/2014/main" id="{807DF92E-9910-0080-99FE-157F721EE051}"/>
              </a:ext>
            </a:extLst>
          </p:cNvPr>
          <p:cNvGraphicFramePr>
            <a:graphicFrameLocks noGrp="1"/>
          </p:cNvGraphicFramePr>
          <p:nvPr>
            <p:ph idx="1"/>
            <p:extLst>
              <p:ext uri="{D42A27DB-BD31-4B8C-83A1-F6EECF244321}">
                <p14:modId xmlns:p14="http://schemas.microsoft.com/office/powerpoint/2010/main" val="46561454"/>
              </p:ext>
            </p:extLst>
          </p:nvPr>
        </p:nvGraphicFramePr>
        <p:xfrm>
          <a:off x="965200" y="2925232"/>
          <a:ext cx="7219037" cy="30864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54812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82CCCE-534D-4FC6-BF2B-9BEA2F2BB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a:extLst>
              <a:ext uri="{FF2B5EF4-FFF2-40B4-BE49-F238E27FC236}">
                <a16:creationId xmlns:a16="http://schemas.microsoft.com/office/drawing/2014/main" id="{BC664B74-EEBB-416C-9D86-AE1FECC022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52000483-C30E-42A1-8569-E1DE1F55BC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A5ACD7E0-6D9A-4803-8B9B-D4602DC48C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Rectangle 16">
            <a:extLst>
              <a:ext uri="{FF2B5EF4-FFF2-40B4-BE49-F238E27FC236}">
                <a16:creationId xmlns:a16="http://schemas.microsoft.com/office/drawing/2014/main" id="{C238E92D-87E7-4B27-AD36-0E133005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a:extLst>
              <a:ext uri="{FF2B5EF4-FFF2-40B4-BE49-F238E27FC236}">
                <a16:creationId xmlns:a16="http://schemas.microsoft.com/office/drawing/2014/main" id="{6D0B958C-B82E-4F4B-945B-6B038D6556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1" name="Freeform 5">
            <a:extLst>
              <a:ext uri="{FF2B5EF4-FFF2-40B4-BE49-F238E27FC236}">
                <a16:creationId xmlns:a16="http://schemas.microsoft.com/office/drawing/2014/main" id="{E18F3B2A-BB9B-4FB6-B8A5-2A8E5DB93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olo 1">
            <a:extLst>
              <a:ext uri="{FF2B5EF4-FFF2-40B4-BE49-F238E27FC236}">
                <a16:creationId xmlns:a16="http://schemas.microsoft.com/office/drawing/2014/main" id="{B9D510A5-F471-47C0-A560-5221038F9EAE}"/>
              </a:ext>
            </a:extLst>
          </p:cNvPr>
          <p:cNvSpPr>
            <a:spLocks noGrp="1"/>
          </p:cNvSpPr>
          <p:nvPr>
            <p:ph type="title"/>
          </p:nvPr>
        </p:nvSpPr>
        <p:spPr>
          <a:xfrm>
            <a:off x="866216" y="973667"/>
            <a:ext cx="2206657" cy="4833745"/>
          </a:xfrm>
        </p:spPr>
        <p:txBody>
          <a:bodyPr>
            <a:normAutofit/>
          </a:bodyPr>
          <a:lstStyle/>
          <a:p>
            <a:r>
              <a:rPr lang="it-IT" sz="2500">
                <a:solidFill>
                  <a:srgbClr val="EBEBEB"/>
                </a:solidFill>
              </a:rPr>
              <a:t>Esercitazione	</a:t>
            </a:r>
          </a:p>
        </p:txBody>
      </p:sp>
      <p:sp>
        <p:nvSpPr>
          <p:cNvPr id="23" name="Rectangle 22">
            <a:extLst>
              <a:ext uri="{FF2B5EF4-FFF2-40B4-BE49-F238E27FC236}">
                <a16:creationId xmlns:a16="http://schemas.microsoft.com/office/drawing/2014/main" id="{C4164AEF-861B-41D1-9ED5-B81051DA7D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Segnaposto contenuto 2">
            <a:extLst>
              <a:ext uri="{FF2B5EF4-FFF2-40B4-BE49-F238E27FC236}">
                <a16:creationId xmlns:a16="http://schemas.microsoft.com/office/drawing/2014/main" id="{202F0D34-28AB-B2A0-B312-C2A9CDBFBD0B}"/>
              </a:ext>
            </a:extLst>
          </p:cNvPr>
          <p:cNvGraphicFramePr>
            <a:graphicFrameLocks noGrp="1"/>
          </p:cNvGraphicFramePr>
          <p:nvPr>
            <p:ph idx="1"/>
            <p:extLst>
              <p:ext uri="{D42A27DB-BD31-4B8C-83A1-F6EECF244321}">
                <p14:modId xmlns:p14="http://schemas.microsoft.com/office/powerpoint/2010/main" val="3849996086"/>
              </p:ext>
            </p:extLst>
          </p:nvPr>
        </p:nvGraphicFramePr>
        <p:xfrm>
          <a:off x="3895725" y="808038"/>
          <a:ext cx="4793456"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68656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108000"/>
                <a:satMod val="164000"/>
                <a:lumMod val="74000"/>
              </a:schemeClr>
              <a:schemeClr val="bg2">
                <a:tint val="96000"/>
                <a:hueMod val="88000"/>
                <a:satMod val="140000"/>
                <a:lumMod val="132000"/>
              </a:schemeClr>
            </a:duotone>
            <a:extLst/>
          </a:blip>
          <a:stretch/>
        </a:blipFill>
        <a:effectLst/>
      </p:bgPr>
    </p:bg>
    <p:spTree>
      <p:nvGrpSpPr>
        <p:cNvPr id="1" name=""/>
        <p:cNvGrpSpPr/>
        <p:nvPr/>
      </p:nvGrpSpPr>
      <p:grpSpPr>
        <a:xfrm>
          <a:off x="0" y="0"/>
          <a:ext cx="0" cy="0"/>
          <a:chOff x="0" y="0"/>
          <a:chExt cx="0" cy="0"/>
        </a:xfrm>
      </p:grpSpPr>
      <p:sp useBgFill="1">
        <p:nvSpPr>
          <p:cNvPr id="153607" name="Rectangle 153606">
            <a:extLst>
              <a:ext uri="{FF2B5EF4-FFF2-40B4-BE49-F238E27FC236}">
                <a16:creationId xmlns:a16="http://schemas.microsoft.com/office/drawing/2014/main" id="{C314C310-850D-4491-AA52-C75BEA68B6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3609" name="Group 153608">
            <a:extLst>
              <a:ext uri="{FF2B5EF4-FFF2-40B4-BE49-F238E27FC236}">
                <a16:creationId xmlns:a16="http://schemas.microsoft.com/office/drawing/2014/main" id="{D4EC3799-3F52-48CE-85CC-83AED368EB4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153610" name="Rectangle 153609">
              <a:extLst>
                <a:ext uri="{FF2B5EF4-FFF2-40B4-BE49-F238E27FC236}">
                  <a16:creationId xmlns:a16="http://schemas.microsoft.com/office/drawing/2014/main" id="{F3FC2939-BF10-4CBC-904B-74A17D4B9C3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53611"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153602" name="Rectangle 2"/>
          <p:cNvSpPr>
            <a:spLocks noGrp="1" noChangeArrowheads="1"/>
          </p:cNvSpPr>
          <p:nvPr>
            <p:ph type="title"/>
          </p:nvPr>
        </p:nvSpPr>
        <p:spPr>
          <a:xfrm>
            <a:off x="627185" y="1085549"/>
            <a:ext cx="2573210" cy="4686903"/>
          </a:xfrm>
        </p:spPr>
        <p:txBody>
          <a:bodyPr anchor="ctr">
            <a:normAutofit/>
          </a:bodyPr>
          <a:lstStyle/>
          <a:p>
            <a:pPr algn="r" eaLnBrk="1" fontAlgn="auto" hangingPunct="1">
              <a:spcAft>
                <a:spcPts val="0"/>
              </a:spcAft>
              <a:defRPr/>
            </a:pPr>
            <a:r>
              <a:rPr lang="it-IT" sz="3000" b="1">
                <a:solidFill>
                  <a:schemeClr val="tx1"/>
                </a:solidFill>
                <a:ea typeface="+mj-ea"/>
                <a:cs typeface="+mj-cs"/>
              </a:rPr>
              <a:t>ESITO DEL REFERENDUM</a:t>
            </a:r>
          </a:p>
        </p:txBody>
      </p:sp>
      <p:cxnSp>
        <p:nvCxnSpPr>
          <p:cNvPr id="153613" name="Straight Connector 153612">
            <a:extLst>
              <a:ext uri="{FF2B5EF4-FFF2-40B4-BE49-F238E27FC236}">
                <a16:creationId xmlns:a16="http://schemas.microsoft.com/office/drawing/2014/main" id="{789E20C7-BB50-4317-93C7-90C8ED80B27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56323" name="Rectangle 3"/>
          <p:cNvSpPr>
            <a:spLocks noGrp="1" noChangeArrowheads="1"/>
          </p:cNvSpPr>
          <p:nvPr>
            <p:ph idx="1"/>
          </p:nvPr>
        </p:nvSpPr>
        <p:spPr>
          <a:xfrm>
            <a:off x="3781049" y="1085549"/>
            <a:ext cx="4184780" cy="4686903"/>
          </a:xfrm>
        </p:spPr>
        <p:txBody>
          <a:bodyPr anchor="ctr">
            <a:normAutofit lnSpcReduction="10000"/>
          </a:bodyPr>
          <a:lstStyle/>
          <a:p>
            <a:pPr eaLnBrk="1" hangingPunct="1"/>
            <a:r>
              <a:rPr lang="it-IT" altLang="it-IT" dirty="0">
                <a:solidFill>
                  <a:schemeClr val="tx1"/>
                </a:solidFill>
              </a:rPr>
              <a:t>Approvazione del secondo e del terzo quesito;</a:t>
            </a:r>
          </a:p>
          <a:p>
            <a:r>
              <a:rPr lang="it-IT" altLang="it-IT" dirty="0">
                <a:solidFill>
                  <a:schemeClr val="tx1"/>
                </a:solidFill>
              </a:rPr>
              <a:t>Abrogazione </a:t>
            </a:r>
            <a:r>
              <a:rPr lang="it-IT" dirty="0"/>
              <a:t>l’art. 47 del </a:t>
            </a:r>
            <a:r>
              <a:rPr lang="it-IT" dirty="0" err="1"/>
              <a:t>d.l.</a:t>
            </a:r>
            <a:r>
              <a:rPr lang="it-IT" dirty="0"/>
              <a:t> 3 febbraio 1993, n. 29 (abroga vecchi criteri per RSA nelle PA)</a:t>
            </a:r>
            <a:endParaRPr lang="it-IT" altLang="it-IT" dirty="0">
              <a:solidFill>
                <a:schemeClr val="tx1"/>
              </a:solidFill>
            </a:endParaRPr>
          </a:p>
          <a:p>
            <a:pPr eaLnBrk="1" hangingPunct="1">
              <a:buFont typeface="Wingdings" panose="05000000000000000000" pitchFamily="2" charset="2"/>
              <a:buNone/>
            </a:pPr>
            <a:r>
              <a:rPr lang="it-IT" altLang="it-IT" i="1" dirty="0">
                <a:solidFill>
                  <a:schemeClr val="tx1"/>
                </a:solidFill>
              </a:rPr>
              <a:t>dunque</a:t>
            </a:r>
          </a:p>
          <a:p>
            <a:pPr eaLnBrk="1" hangingPunct="1"/>
            <a:r>
              <a:rPr lang="it-IT" altLang="it-IT" dirty="0">
                <a:solidFill>
                  <a:schemeClr val="tx1"/>
                </a:solidFill>
              </a:rPr>
              <a:t>Ai sensi del nuovo art. 19 S.L.: </a:t>
            </a:r>
          </a:p>
          <a:p>
            <a:pPr eaLnBrk="1" hangingPunct="1">
              <a:buFont typeface="Wingdings" panose="05000000000000000000" pitchFamily="2" charset="2"/>
              <a:buNone/>
            </a:pPr>
            <a:r>
              <a:rPr lang="it-IT" altLang="it-IT" dirty="0">
                <a:solidFill>
                  <a:schemeClr val="tx1"/>
                </a:solidFill>
              </a:rPr>
              <a:t>  «</a:t>
            </a:r>
            <a:r>
              <a:rPr lang="it-IT" altLang="ja-JP" dirty="0">
                <a:solidFill>
                  <a:schemeClr val="tx1"/>
                </a:solidFill>
              </a:rPr>
              <a:t>Rappresentanze sindacali aziendali possono essere costituite ad iniziativa dei lavoratori in ogni unità produttiva nell’ambito:</a:t>
            </a:r>
          </a:p>
          <a:p>
            <a:pPr eaLnBrk="1" hangingPunct="1">
              <a:buFont typeface="Wingdings" panose="05000000000000000000" pitchFamily="2" charset="2"/>
              <a:buNone/>
            </a:pPr>
            <a:r>
              <a:rPr lang="it-IT" altLang="it-IT" dirty="0">
                <a:solidFill>
                  <a:schemeClr val="tx1"/>
                </a:solidFill>
              </a:rPr>
              <a:t>	delle associazioni sindacali che siano firmatarie di contratti collettivi di lavoro applicati nell’</a:t>
            </a:r>
            <a:r>
              <a:rPr lang="it-IT" altLang="ja-JP" dirty="0">
                <a:solidFill>
                  <a:schemeClr val="tx1"/>
                </a:solidFill>
              </a:rPr>
              <a:t>unità produttiva»</a:t>
            </a:r>
            <a:endParaRPr lang="it-IT" altLang="ja-JP" i="1" dirty="0">
              <a:solidFill>
                <a:schemeClr val="tx1"/>
              </a:solidFill>
            </a:endParaRPr>
          </a:p>
          <a:p>
            <a:pPr eaLnBrk="1" hangingPunct="1">
              <a:buFont typeface="Wingdings" panose="05000000000000000000" pitchFamily="2" charset="2"/>
              <a:buNone/>
            </a:pPr>
            <a:endParaRPr lang="it-IT" altLang="it-IT" dirty="0">
              <a:solidFill>
                <a:schemeClr val="tx1"/>
              </a:solidFill>
            </a:endParaRPr>
          </a:p>
        </p:txBody>
      </p:sp>
      <p:sp>
        <p:nvSpPr>
          <p:cNvPr id="153615" name="Footer Placeholder 4">
            <a:extLst>
              <a:ext uri="{FF2B5EF4-FFF2-40B4-BE49-F238E27FC236}">
                <a16:creationId xmlns:a16="http://schemas.microsoft.com/office/drawing/2014/main" id="{0308D749-5984-4BB8-A788-A85D24304A0A}"/>
              </a:ext>
              <a:ext uri="{C183D7F6-B498-43B3-948B-1728B52AA6E4}">
                <adec:decorative xmlns:adec="http://schemas.microsoft.com/office/drawing/2017/decorative" xmlns=""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0832" y="6391838"/>
            <a:ext cx="2894846" cy="304801"/>
          </a:xfrm>
          <a:prstGeom prst="rect">
            <a:avLst/>
          </a:prstGeom>
        </p:spPr>
        <p:txBody>
          <a:bodyPr vert="horz" lIns="91440" tIns="45720" rIns="91440" bIns="45720" rtlCol="0" anchor="ctr"/>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b="1" dirty="0">
              <a:solidFill>
                <a:srgbClr val="B31166"/>
              </a:solidFill>
            </a:endParaRPr>
          </a:p>
        </p:txBody>
      </p:sp>
      <p:sp>
        <p:nvSpPr>
          <p:cNvPr id="153617" name="Date Placeholder 3">
            <a:extLst>
              <a:ext uri="{FF2B5EF4-FFF2-40B4-BE49-F238E27FC236}">
                <a16:creationId xmlns:a16="http://schemas.microsoft.com/office/drawing/2014/main" id="{95B8172D-A4C8-41B4-8991-78BBEC4039D5}"/>
              </a:ext>
              <a:ext uri="{C183D7F6-B498-43B3-948B-1728B52AA6E4}">
                <adec:decorative xmlns:adec="http://schemas.microsoft.com/office/drawing/2017/decorative" xmlns=""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5789140" y="6391839"/>
            <a:ext cx="2248228" cy="304798"/>
          </a:xfrm>
          <a:prstGeom prst="rect">
            <a:avLst/>
          </a:prstGeom>
        </p:spPr>
        <p:txBody>
          <a:bodyPr vert="horz" lIns="91440" tIns="45720" rIns="91440" bIns="45720" rtlCol="0" anchor="t"/>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a:solidFill>
                <a:srgbClr val="B31166"/>
              </a:solidFill>
            </a:endParaRPr>
          </a:p>
        </p:txBody>
      </p:sp>
    </p:spTree>
    <p:extLst>
      <p:ext uri="{BB962C8B-B14F-4D97-AF65-F5344CB8AC3E}">
        <p14:creationId xmlns:p14="http://schemas.microsoft.com/office/powerpoint/2010/main" val="135359024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7944" name="Rectangle 167943">
            <a:extLst>
              <a:ext uri="{FF2B5EF4-FFF2-40B4-BE49-F238E27FC236}">
                <a16:creationId xmlns:a16="http://schemas.microsoft.com/office/drawing/2014/main" id="{E98CD42C-2E98-437C-AF0D-ADB770381D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3">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7946" name="Freeform 5">
            <a:extLst>
              <a:ext uri="{FF2B5EF4-FFF2-40B4-BE49-F238E27FC236}">
                <a16:creationId xmlns:a16="http://schemas.microsoft.com/office/drawing/2014/main" id="{3AA7B5C7-7348-4EFC-BEE4-5AA469D57C3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sp>
        <p:nvSpPr>
          <p:cNvPr id="167938" name="Rectangle 2"/>
          <p:cNvSpPr>
            <a:spLocks noGrp="1" noChangeArrowheads="1"/>
          </p:cNvSpPr>
          <p:nvPr>
            <p:ph type="title"/>
          </p:nvPr>
        </p:nvSpPr>
        <p:spPr>
          <a:xfrm>
            <a:off x="866215" y="973669"/>
            <a:ext cx="6619244" cy="706964"/>
          </a:xfrm>
        </p:spPr>
        <p:txBody>
          <a:bodyPr numCol="1" anchorCtr="0" compatLnSpc="1">
            <a:prstTxWarp prst="textNoShape">
              <a:avLst/>
            </a:prstTxWarp>
            <a:normAutofit/>
          </a:bodyPr>
          <a:lstStyle/>
          <a:p>
            <a:pPr eaLnBrk="1" hangingPunct="1">
              <a:defRPr/>
            </a:pPr>
            <a:r>
              <a:rPr lang="it-IT" altLang="it-IT" b="1">
                <a:solidFill>
                  <a:srgbClr val="FFFFFF"/>
                </a:solidFill>
              </a:rPr>
              <a:t>CRITERI DI RAPPRESENTATIVITA</a:t>
            </a:r>
            <a:r>
              <a:rPr lang="ja-JP" altLang="it-IT">
                <a:solidFill>
                  <a:srgbClr val="FFFFFF"/>
                </a:solidFill>
              </a:rPr>
              <a:t>’</a:t>
            </a:r>
            <a:endParaRPr lang="it-IT" altLang="it-IT">
              <a:solidFill>
                <a:srgbClr val="FFFFFF"/>
              </a:solidFill>
            </a:endParaRPr>
          </a:p>
        </p:txBody>
      </p:sp>
      <p:sp>
        <p:nvSpPr>
          <p:cNvPr id="167948" name="Rectangle 167947">
            <a:extLst>
              <a:ext uri="{FF2B5EF4-FFF2-40B4-BE49-F238E27FC236}">
                <a16:creationId xmlns:a16="http://schemas.microsoft.com/office/drawing/2014/main" id="{A76BBD40-26F7-4779-A7E1-17EADF34886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167940" name="Rectangle 3">
            <a:extLst>
              <a:ext uri="{FF2B5EF4-FFF2-40B4-BE49-F238E27FC236}">
                <a16:creationId xmlns:a16="http://schemas.microsoft.com/office/drawing/2014/main" id="{2BD955CD-13A7-83DA-DCE0-2BDA610E8C61}"/>
              </a:ext>
            </a:extLst>
          </p:cNvPr>
          <p:cNvGraphicFramePr>
            <a:graphicFrameLocks noGrp="1"/>
          </p:cNvGraphicFramePr>
          <p:nvPr>
            <p:ph idx="1"/>
            <p:extLst>
              <p:ext uri="{D42A27DB-BD31-4B8C-83A1-F6EECF244321}">
                <p14:modId xmlns:p14="http://schemas.microsoft.com/office/powerpoint/2010/main" val="2891396413"/>
              </p:ext>
            </p:extLst>
          </p:nvPr>
        </p:nvGraphicFramePr>
        <p:xfrm>
          <a:off x="965200" y="2324100"/>
          <a:ext cx="7219037" cy="34226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5315617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4328" name="Rectangle 184327">
            <a:extLst>
              <a:ext uri="{FF2B5EF4-FFF2-40B4-BE49-F238E27FC236}">
                <a16:creationId xmlns:a16="http://schemas.microsoft.com/office/drawing/2014/main" id="{E98CD42C-2E98-437C-AF0D-ADB770381D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3">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4330" name="Freeform 5">
            <a:extLst>
              <a:ext uri="{FF2B5EF4-FFF2-40B4-BE49-F238E27FC236}">
                <a16:creationId xmlns:a16="http://schemas.microsoft.com/office/drawing/2014/main" id="{3AA7B5C7-7348-4EFC-BEE4-5AA469D57C3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sp>
        <p:nvSpPr>
          <p:cNvPr id="184322" name="Rectangle 2"/>
          <p:cNvSpPr>
            <a:spLocks noGrp="1" noChangeArrowheads="1"/>
          </p:cNvSpPr>
          <p:nvPr>
            <p:ph type="title"/>
          </p:nvPr>
        </p:nvSpPr>
        <p:spPr>
          <a:xfrm>
            <a:off x="866215" y="973669"/>
            <a:ext cx="6619244" cy="706964"/>
          </a:xfrm>
        </p:spPr>
        <p:txBody>
          <a:bodyPr>
            <a:normAutofit/>
          </a:bodyPr>
          <a:lstStyle/>
          <a:p>
            <a:pPr eaLnBrk="1" fontAlgn="auto" hangingPunct="1">
              <a:spcAft>
                <a:spcPts val="0"/>
              </a:spcAft>
              <a:defRPr/>
            </a:pPr>
            <a:r>
              <a:rPr lang="it-IT" b="1">
                <a:solidFill>
                  <a:srgbClr val="FFFFFF"/>
                </a:solidFill>
                <a:ea typeface="+mj-ea"/>
                <a:cs typeface="+mj-cs"/>
              </a:rPr>
              <a:t>FONTE ISTITUTIVA RSU nel PI </a:t>
            </a:r>
          </a:p>
        </p:txBody>
      </p:sp>
      <p:sp>
        <p:nvSpPr>
          <p:cNvPr id="184332" name="Rectangle 184331">
            <a:extLst>
              <a:ext uri="{FF2B5EF4-FFF2-40B4-BE49-F238E27FC236}">
                <a16:creationId xmlns:a16="http://schemas.microsoft.com/office/drawing/2014/main" id="{A76BBD40-26F7-4779-A7E1-17EADF34886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184324" name="Rectangle 3">
            <a:extLst>
              <a:ext uri="{FF2B5EF4-FFF2-40B4-BE49-F238E27FC236}">
                <a16:creationId xmlns:a16="http://schemas.microsoft.com/office/drawing/2014/main" id="{AF1248DF-EAF7-C471-40A0-EF53B3CDE124}"/>
              </a:ext>
            </a:extLst>
          </p:cNvPr>
          <p:cNvGraphicFramePr>
            <a:graphicFrameLocks noGrp="1"/>
          </p:cNvGraphicFramePr>
          <p:nvPr>
            <p:ph idx="1"/>
            <p:extLst>
              <p:ext uri="{D42A27DB-BD31-4B8C-83A1-F6EECF244321}">
                <p14:modId xmlns:p14="http://schemas.microsoft.com/office/powerpoint/2010/main" val="886220685"/>
              </p:ext>
            </p:extLst>
          </p:nvPr>
        </p:nvGraphicFramePr>
        <p:xfrm>
          <a:off x="965200" y="2324100"/>
          <a:ext cx="7219037" cy="34226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1434949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8424" name="Rectangle 188423">
            <a:extLst>
              <a:ext uri="{FF2B5EF4-FFF2-40B4-BE49-F238E27FC236}">
                <a16:creationId xmlns:a16="http://schemas.microsoft.com/office/drawing/2014/main" id="{8682CCCE-534D-4FC6-BF2B-9BEA2F2BB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3">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8426" name="Oval 188425">
            <a:extLst>
              <a:ext uri="{FF2B5EF4-FFF2-40B4-BE49-F238E27FC236}">
                <a16:creationId xmlns:a16="http://schemas.microsoft.com/office/drawing/2014/main" id="{BC664B74-EEBB-416C-9D86-AE1FECC022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8428" name="Oval 188427">
            <a:extLst>
              <a:ext uri="{FF2B5EF4-FFF2-40B4-BE49-F238E27FC236}">
                <a16:creationId xmlns:a16="http://schemas.microsoft.com/office/drawing/2014/main" id="{52000483-C30E-42A1-8569-E1DE1F55BC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8430" name="Freeform 5">
            <a:extLst>
              <a:ext uri="{FF2B5EF4-FFF2-40B4-BE49-F238E27FC236}">
                <a16:creationId xmlns:a16="http://schemas.microsoft.com/office/drawing/2014/main" id="{A5ACD7E0-6D9A-4803-8B9B-D4602DC48C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8432" name="Rectangle 188431">
            <a:extLst>
              <a:ext uri="{FF2B5EF4-FFF2-40B4-BE49-F238E27FC236}">
                <a16:creationId xmlns:a16="http://schemas.microsoft.com/office/drawing/2014/main" id="{C238E92D-87E7-4B27-AD36-0E133005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8434" name="Freeform 5">
            <a:extLst>
              <a:ext uri="{FF2B5EF4-FFF2-40B4-BE49-F238E27FC236}">
                <a16:creationId xmlns:a16="http://schemas.microsoft.com/office/drawing/2014/main" id="{6D0B958C-B82E-4F4B-945B-6B038D6556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8436" name="Freeform 5">
            <a:extLst>
              <a:ext uri="{FF2B5EF4-FFF2-40B4-BE49-F238E27FC236}">
                <a16:creationId xmlns:a16="http://schemas.microsoft.com/office/drawing/2014/main" id="{E18F3B2A-BB9B-4FB6-B8A5-2A8E5DB93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188418" name="Rectangle 2"/>
          <p:cNvSpPr>
            <a:spLocks noGrp="1" noChangeArrowheads="1"/>
          </p:cNvSpPr>
          <p:nvPr>
            <p:ph type="title"/>
          </p:nvPr>
        </p:nvSpPr>
        <p:spPr>
          <a:xfrm>
            <a:off x="866216" y="973667"/>
            <a:ext cx="2206657" cy="4833745"/>
          </a:xfrm>
        </p:spPr>
        <p:txBody>
          <a:bodyPr>
            <a:normAutofit/>
          </a:bodyPr>
          <a:lstStyle/>
          <a:p>
            <a:pPr eaLnBrk="1" fontAlgn="auto" hangingPunct="1">
              <a:spcAft>
                <a:spcPts val="0"/>
              </a:spcAft>
              <a:defRPr/>
            </a:pPr>
            <a:r>
              <a:rPr lang="it-IT" sz="2200" b="1">
                <a:solidFill>
                  <a:srgbClr val="EBEBEB"/>
                </a:solidFill>
                <a:ea typeface="+mj-ea"/>
                <a:cs typeface="+mj-cs"/>
              </a:rPr>
              <a:t>COSTITUZIONE </a:t>
            </a:r>
          </a:p>
        </p:txBody>
      </p:sp>
      <p:sp>
        <p:nvSpPr>
          <p:cNvPr id="188438" name="Rectangle 188437">
            <a:extLst>
              <a:ext uri="{FF2B5EF4-FFF2-40B4-BE49-F238E27FC236}">
                <a16:creationId xmlns:a16="http://schemas.microsoft.com/office/drawing/2014/main" id="{C4164AEF-861B-41D1-9ED5-B81051DA7D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188420" name="Rectangle 3">
            <a:extLst>
              <a:ext uri="{FF2B5EF4-FFF2-40B4-BE49-F238E27FC236}">
                <a16:creationId xmlns:a16="http://schemas.microsoft.com/office/drawing/2014/main" id="{67B29266-F2E2-D18C-529E-7FFFBBAEDC88}"/>
              </a:ext>
            </a:extLst>
          </p:cNvPr>
          <p:cNvGraphicFramePr>
            <a:graphicFrameLocks noGrp="1"/>
          </p:cNvGraphicFramePr>
          <p:nvPr>
            <p:ph idx="1"/>
            <p:extLst>
              <p:ext uri="{D42A27DB-BD31-4B8C-83A1-F6EECF244321}">
                <p14:modId xmlns:p14="http://schemas.microsoft.com/office/powerpoint/2010/main" val="1871051099"/>
              </p:ext>
            </p:extLst>
          </p:nvPr>
        </p:nvGraphicFramePr>
        <p:xfrm>
          <a:off x="3895725" y="808038"/>
          <a:ext cx="4793456" cy="52466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59458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8248" name="Rectangle 138247">
            <a:extLst>
              <a:ext uri="{FF2B5EF4-FFF2-40B4-BE49-F238E27FC236}">
                <a16:creationId xmlns:a16="http://schemas.microsoft.com/office/drawing/2014/main" id="{B219AE65-9B94-44EA-BEF3-EF4BFA169C8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250" name="Rectangle 138249">
            <a:extLst>
              <a:ext uri="{FF2B5EF4-FFF2-40B4-BE49-F238E27FC236}">
                <a16:creationId xmlns:a16="http://schemas.microsoft.com/office/drawing/2014/main" id="{F0C81A57-9CD5-461B-8FFE-4A8CB6CFBE0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138252" name="Group 138251">
            <a:extLst>
              <a:ext uri="{FF2B5EF4-FFF2-40B4-BE49-F238E27FC236}">
                <a16:creationId xmlns:a16="http://schemas.microsoft.com/office/drawing/2014/main" id="{3086C462-37F4-494D-8292-CCB95221CC1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138253" name="Rectangle 138252">
              <a:extLst>
                <a:ext uri="{FF2B5EF4-FFF2-40B4-BE49-F238E27FC236}">
                  <a16:creationId xmlns:a16="http://schemas.microsoft.com/office/drawing/2014/main" id="{2C7D2D64-353F-4802-AA48-A70CE6020B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3825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2" name="Titolo 1"/>
          <p:cNvSpPr>
            <a:spLocks noGrp="1"/>
          </p:cNvSpPr>
          <p:nvPr>
            <p:ph type="title"/>
          </p:nvPr>
        </p:nvSpPr>
        <p:spPr>
          <a:xfrm>
            <a:off x="750279" y="1209957"/>
            <a:ext cx="2275935" cy="4438087"/>
          </a:xfrm>
        </p:spPr>
        <p:txBody>
          <a:bodyPr anchor="ctr">
            <a:normAutofit/>
          </a:bodyPr>
          <a:lstStyle/>
          <a:p>
            <a:pPr algn="r">
              <a:defRPr/>
            </a:pPr>
            <a:r>
              <a:rPr lang="it-IT" sz="2000" b="1">
                <a:solidFill>
                  <a:schemeClr val="tx1"/>
                </a:solidFill>
                <a:ea typeface="ＭＳ Ｐゴシック" charset="0"/>
                <a:cs typeface="+mj-cs"/>
              </a:rPr>
              <a:t>RSU nel Testo Unico sulla rappresentanza sindacale del 2014</a:t>
            </a:r>
            <a:endParaRPr lang="it-IT" sz="2000">
              <a:solidFill>
                <a:schemeClr val="tx1"/>
              </a:solidFill>
              <a:ea typeface="ＭＳ Ｐゴシック" charset="0"/>
              <a:cs typeface="+mj-cs"/>
            </a:endParaRPr>
          </a:p>
        </p:txBody>
      </p:sp>
      <p:sp>
        <p:nvSpPr>
          <p:cNvPr id="138243" name="Segnaposto contenuto 2"/>
          <p:cNvSpPr>
            <a:spLocks noGrp="1"/>
          </p:cNvSpPr>
          <p:nvPr>
            <p:ph idx="1"/>
          </p:nvPr>
        </p:nvSpPr>
        <p:spPr>
          <a:xfrm>
            <a:off x="3508818" y="1059025"/>
            <a:ext cx="3976641" cy="4739950"/>
          </a:xfrm>
        </p:spPr>
        <p:txBody>
          <a:bodyPr anchor="ctr">
            <a:normAutofit/>
          </a:bodyPr>
          <a:lstStyle/>
          <a:p>
            <a:r>
              <a:rPr lang="it-IT" altLang="it-IT" u="sng">
                <a:solidFill>
                  <a:schemeClr val="tx1"/>
                </a:solidFill>
              </a:rPr>
              <a:t>Costituzione: scompare la riserva di 1/3 in favore delle liste presentate dalle OOSS firmatarie del CCNL applicato nell’unità produttiva</a:t>
            </a:r>
          </a:p>
          <a:p>
            <a:r>
              <a:rPr lang="it-IT" altLang="it-IT">
                <a:solidFill>
                  <a:schemeClr val="tx1"/>
                </a:solidFill>
              </a:rPr>
              <a:t>Le RSU si costituiscono mediante elezione a suffragio universale ed a scrutinio segreto tra liste concorrenti</a:t>
            </a:r>
          </a:p>
        </p:txBody>
      </p:sp>
      <p:cxnSp>
        <p:nvCxnSpPr>
          <p:cNvPr id="138256" name="Straight Connector 138255">
            <a:extLst>
              <a:ext uri="{FF2B5EF4-FFF2-40B4-BE49-F238E27FC236}">
                <a16:creationId xmlns:a16="http://schemas.microsoft.com/office/drawing/2014/main" id="{AD23B2CD-009B-425A-9616-1E1AD1D5AB4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16482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unioni ione">
  <a:themeElements>
    <a:clrScheme name="Riunioni 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Riunioni 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iunioni 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7CE008C23DB7DD4EAE85E55115C4A7EA" ma:contentTypeVersion="18" ma:contentTypeDescription="Creare un nuovo documento." ma:contentTypeScope="" ma:versionID="13000a6da8d68d04a87ba8ec766789ca">
  <xsd:schema xmlns:xsd="http://www.w3.org/2001/XMLSchema" xmlns:xs="http://www.w3.org/2001/XMLSchema" xmlns:p="http://schemas.microsoft.com/office/2006/metadata/properties" xmlns:ns3="ce2ceee5-4e98-448d-bd69-9759c2918574" xmlns:ns4="f3077446-a7b8-4994-9298-7551826f19f8" targetNamespace="http://schemas.microsoft.com/office/2006/metadata/properties" ma:root="true" ma:fieldsID="717746a48b0e14036a29e8d3f0b59af5" ns3:_="" ns4:_="">
    <xsd:import namespace="ce2ceee5-4e98-448d-bd69-9759c2918574"/>
    <xsd:import namespace="f3077446-a7b8-4994-9298-7551826f19f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2ceee5-4e98-448d-bd69-9759c29185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3077446-a7b8-4994-9298-7551826f19f8" elementFormDefault="qualified">
    <xsd:import namespace="http://schemas.microsoft.com/office/2006/documentManagement/types"/>
    <xsd:import namespace="http://schemas.microsoft.com/office/infopath/2007/PartnerControls"/>
    <xsd:element name="SharedWithUsers" ma:index="10"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Condiviso con dettagli" ma:internalName="SharedWithDetails" ma:readOnly="true">
      <xsd:simpleType>
        <xsd:restriction base="dms:Note">
          <xsd:maxLength value="255"/>
        </xsd:restriction>
      </xsd:simpleType>
    </xsd:element>
    <xsd:element name="SharingHintHash" ma:index="12"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ce2ceee5-4e98-448d-bd69-9759c2918574" xsi:nil="true"/>
  </documentManagement>
</p:properties>
</file>

<file path=customXml/itemProps1.xml><?xml version="1.0" encoding="utf-8"?>
<ds:datastoreItem xmlns:ds="http://schemas.openxmlformats.org/officeDocument/2006/customXml" ds:itemID="{EDD00298-4265-41EA-94B6-E915D67FC41E}">
  <ds:schemaRefs>
    <ds:schemaRef ds:uri="http://schemas.microsoft.com/sharepoint/v3/contenttype/forms"/>
  </ds:schemaRefs>
</ds:datastoreItem>
</file>

<file path=customXml/itemProps2.xml><?xml version="1.0" encoding="utf-8"?>
<ds:datastoreItem xmlns:ds="http://schemas.openxmlformats.org/officeDocument/2006/customXml" ds:itemID="{CAFF433A-38A0-4A2A-84CA-11532DD954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2ceee5-4e98-448d-bd69-9759c2918574"/>
    <ds:schemaRef ds:uri="f3077446-a7b8-4994-9298-7551826f19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816A04-9485-4FDF-B090-E09DA5EBA9DF}">
  <ds:schemaRefs>
    <ds:schemaRef ds:uri="ce2ceee5-4e98-448d-bd69-9759c2918574"/>
    <ds:schemaRef ds:uri="http://schemas.openxmlformats.org/package/2006/metadata/core-properties"/>
    <ds:schemaRef ds:uri="http://www.w3.org/XML/1998/namespace"/>
    <ds:schemaRef ds:uri="http://schemas.microsoft.com/office/2006/documentManagement/types"/>
    <ds:schemaRef ds:uri="http://purl.org/dc/terms/"/>
    <ds:schemaRef ds:uri="f3077446-a7b8-4994-9298-7551826f19f8"/>
    <ds:schemaRef ds:uri="http://purl.org/dc/dcmitype/"/>
    <ds:schemaRef ds:uri="http://purl.org/dc/elements/1.1/"/>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58</TotalTime>
  <Words>2860</Words>
  <Application>Microsoft Office PowerPoint</Application>
  <PresentationFormat>Presentazione su schermo (4:3)</PresentationFormat>
  <Paragraphs>186</Paragraphs>
  <Slides>42</Slides>
  <Notes>21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42</vt:i4>
      </vt:variant>
    </vt:vector>
  </HeadingPairs>
  <TitlesOfParts>
    <vt:vector size="51" baseType="lpstr">
      <vt:lpstr>MS PGothic</vt:lpstr>
      <vt:lpstr>MS PGothic</vt:lpstr>
      <vt:lpstr>Arial</vt:lpstr>
      <vt:lpstr>Calibri</vt:lpstr>
      <vt:lpstr>Century Gothic</vt:lpstr>
      <vt:lpstr>メイリオ</vt:lpstr>
      <vt:lpstr>Wingdings</vt:lpstr>
      <vt:lpstr>Wingdings 3</vt:lpstr>
      <vt:lpstr>Riunioni ione</vt:lpstr>
      <vt:lpstr>Rappresentanza sindacale nel lavoro pubblico</vt:lpstr>
      <vt:lpstr> LA RAPPRESENTANZA DEI LAVORATORI NELLO STATUTO DEI LAVORATORI </vt:lpstr>
      <vt:lpstr>R.S.A. ANTE REFERENDUM DEL 1995</vt:lpstr>
      <vt:lpstr> CRITERIO RAPPRESENTATIVITA’ STORICA O PRESUNTA</vt:lpstr>
      <vt:lpstr>ESITO DEL REFERENDUM</vt:lpstr>
      <vt:lpstr>CRITERI DI RAPPRESENTATIVITA’</vt:lpstr>
      <vt:lpstr>FONTE ISTITUTIVA RSU nel PI </vt:lpstr>
      <vt:lpstr>COSTITUZIONE </vt:lpstr>
      <vt:lpstr>RSU nel Testo Unico sulla rappresentanza sindacale del 2014</vt:lpstr>
      <vt:lpstr>Corte Costituzionale n. 231/2013</vt:lpstr>
      <vt:lpstr>Poteri RSU</vt:lpstr>
      <vt:lpstr>Rappresentanza sindacale nel Pubblico Impiego</vt:lpstr>
      <vt:lpstr>RSA</vt:lpstr>
      <vt:lpstr>RSU nel PI: Accordo quadro del 7 agosto 1998 e del 12 aprile 2022</vt:lpstr>
      <vt:lpstr>…</vt:lpstr>
      <vt:lpstr>Presentazione standard di PowerPoint</vt:lpstr>
      <vt:lpstr>Focus ai sensi dell’AQ del 2022</vt:lpstr>
      <vt:lpstr>composizione  </vt:lpstr>
      <vt:lpstr>Presentazione standard di PowerPoint</vt:lpstr>
      <vt:lpstr>elezioni</vt:lpstr>
      <vt:lpstr>DIRITTI SINDACALI TITOLO III STATUTO LAVORATORI</vt:lpstr>
      <vt:lpstr>ASSEMBLEA</vt:lpstr>
      <vt:lpstr>Art. 20 SL</vt:lpstr>
      <vt:lpstr>Presentazione standard di PowerPoint</vt:lpstr>
      <vt:lpstr>  OGGETTO  </vt:lpstr>
      <vt:lpstr>CONVOCAZIONE </vt:lpstr>
      <vt:lpstr>TITOLARITA’ </vt:lpstr>
      <vt:lpstr>ASSEMBLEA FUORI ORARIO DI LAVORO</vt:lpstr>
      <vt:lpstr>ASSEMBLEA IN ORARIO DI LAVORO</vt:lpstr>
      <vt:lpstr>VECCHIO ORIENTAMENTO</vt:lpstr>
      <vt:lpstr>NUOVO ORIENTAMENTO (I)</vt:lpstr>
      <vt:lpstr>NUOVO ORIENTAMENTO (II)</vt:lpstr>
      <vt:lpstr>NUOVO ORIENTAMENTO (III)</vt:lpstr>
      <vt:lpstr>NUOVO ORIENTAMENTO (IV)</vt:lpstr>
      <vt:lpstr>PARTECIPAZIONE DI ALTRI SOGGETTI</vt:lpstr>
      <vt:lpstr>REFERENDUM</vt:lpstr>
      <vt:lpstr>OGGETTO E SVOLGIMENTO</vt:lpstr>
      <vt:lpstr>Affissione, art. 25 SL</vt:lpstr>
      <vt:lpstr>Locali (27 Sta.lav.)</vt:lpstr>
      <vt:lpstr>Distacchi, permessi e aspettative sindacali</vt:lpstr>
      <vt:lpstr>…segue</vt:lpstr>
      <vt:lpstr>Esercitazione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Rappresentanza sindacale nel lavoro pubblico</dc:title>
  <dc:creator>FERRARA MARIA DOLORES</dc:creator>
  <cp:lastModifiedBy>FERRARA MARIA DOLORES</cp:lastModifiedBy>
  <cp:revision>7</cp:revision>
  <dcterms:created xsi:type="dcterms:W3CDTF">2024-03-06T15:40:09Z</dcterms:created>
  <dcterms:modified xsi:type="dcterms:W3CDTF">2024-03-11T07:54:55Z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0x0101007CE008C23DB7DD4EAE85E55115C4A7EA</vt:lpwstr>
  </property>
</Properties>
</file>