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39" r:id="rId1"/>
  </p:sldMasterIdLst>
  <p:notesMasterIdLst>
    <p:notesMasterId r:id="rId51"/>
  </p:notesMasterIdLst>
  <p:handoutMasterIdLst>
    <p:handoutMasterId r:id="rId52"/>
  </p:handoutMasterIdLst>
  <p:sldIdLst>
    <p:sldId id="256" r:id="rId2"/>
    <p:sldId id="457" r:id="rId3"/>
    <p:sldId id="483" r:id="rId4"/>
    <p:sldId id="473" r:id="rId5"/>
    <p:sldId id="474" r:id="rId6"/>
    <p:sldId id="475" r:id="rId7"/>
    <p:sldId id="476" r:id="rId8"/>
    <p:sldId id="477" r:id="rId9"/>
    <p:sldId id="479" r:id="rId10"/>
    <p:sldId id="480" r:id="rId11"/>
    <p:sldId id="481" r:id="rId12"/>
    <p:sldId id="482" r:id="rId13"/>
    <p:sldId id="478" r:id="rId14"/>
    <p:sldId id="489" r:id="rId15"/>
    <p:sldId id="585" r:id="rId16"/>
    <p:sldId id="586" r:id="rId17"/>
    <p:sldId id="587" r:id="rId18"/>
    <p:sldId id="588" r:id="rId19"/>
    <p:sldId id="589" r:id="rId20"/>
    <p:sldId id="590" r:id="rId21"/>
    <p:sldId id="591" r:id="rId22"/>
    <p:sldId id="592" r:id="rId23"/>
    <p:sldId id="593" r:id="rId24"/>
    <p:sldId id="594" r:id="rId25"/>
    <p:sldId id="595" r:id="rId26"/>
    <p:sldId id="596" r:id="rId27"/>
    <p:sldId id="597" r:id="rId28"/>
    <p:sldId id="598" r:id="rId29"/>
    <p:sldId id="599" r:id="rId30"/>
    <p:sldId id="600" r:id="rId31"/>
    <p:sldId id="601" r:id="rId32"/>
    <p:sldId id="602" r:id="rId33"/>
    <p:sldId id="603" r:id="rId34"/>
    <p:sldId id="604" r:id="rId35"/>
    <p:sldId id="605" r:id="rId36"/>
    <p:sldId id="606" r:id="rId37"/>
    <p:sldId id="607" r:id="rId38"/>
    <p:sldId id="608" r:id="rId39"/>
    <p:sldId id="609" r:id="rId40"/>
    <p:sldId id="610" r:id="rId41"/>
    <p:sldId id="611" r:id="rId42"/>
    <p:sldId id="612" r:id="rId43"/>
    <p:sldId id="613" r:id="rId44"/>
    <p:sldId id="614" r:id="rId45"/>
    <p:sldId id="615" r:id="rId46"/>
    <p:sldId id="616" r:id="rId47"/>
    <p:sldId id="617" r:id="rId48"/>
    <p:sldId id="492" r:id="rId49"/>
    <p:sldId id="536" r:id="rId50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FC79"/>
    <a:srgbClr val="00FA00"/>
    <a:srgbClr val="0096FF"/>
    <a:srgbClr val="73FEFF"/>
    <a:srgbClr val="FF9300"/>
    <a:srgbClr val="0432FF"/>
    <a:srgbClr val="FFFFFF"/>
    <a:srgbClr val="D20001"/>
    <a:srgbClr val="E5F6FF"/>
    <a:srgbClr val="8E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631" autoAdjust="0"/>
    <p:restoredTop sz="86389"/>
  </p:normalViewPr>
  <p:slideViewPr>
    <p:cSldViewPr snapToGrid="0" snapToObjects="1">
      <p:cViewPr varScale="1">
        <p:scale>
          <a:sx n="103" d="100"/>
          <a:sy n="103" d="100"/>
        </p:scale>
        <p:origin x="138" y="24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B008D8-DEE7-164B-9A99-668611EF84E5}" type="doc">
      <dgm:prSet loTypeId="urn:microsoft.com/office/officeart/2005/8/layout/hierarchy2" loCatId="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it-IT"/>
        </a:p>
      </dgm:t>
    </dgm:pt>
    <dgm:pt modelId="{0BF73080-C28E-3A43-8ABF-7FE3CE6EC893}">
      <dgm:prSet phldrT="[Testo]" custT="1"/>
      <dgm:spPr/>
      <dgm:t>
        <a:bodyPr/>
        <a:lstStyle/>
        <a:p>
          <a:pPr algn="ctr"/>
          <a:r>
            <a:rPr lang="it-IT" sz="1800" dirty="0"/>
            <a:t>Pazienti (</a:t>
          </a:r>
          <a:r>
            <a:rPr lang="it-IT" sz="1800" dirty="0" err="1"/>
            <a:t>N</a:t>
          </a:r>
          <a:r>
            <a:rPr lang="it-IT" sz="1800" dirty="0"/>
            <a:t>=478)</a:t>
          </a:r>
        </a:p>
      </dgm:t>
    </dgm:pt>
    <dgm:pt modelId="{45F255A6-397E-8C46-88CE-600E3C4E494D}" type="parTrans" cxnId="{003C6F83-CC0F-874B-8FD5-F9946F317780}">
      <dgm:prSet/>
      <dgm:spPr/>
      <dgm:t>
        <a:bodyPr/>
        <a:lstStyle/>
        <a:p>
          <a:pPr algn="ctr"/>
          <a:endParaRPr lang="it-IT" sz="1400"/>
        </a:p>
      </dgm:t>
    </dgm:pt>
    <dgm:pt modelId="{4C1D03FA-14F5-7C4E-99D7-2BAE9D0B1E0D}" type="sibTrans" cxnId="{003C6F83-CC0F-874B-8FD5-F9946F317780}">
      <dgm:prSet/>
      <dgm:spPr/>
      <dgm:t>
        <a:bodyPr/>
        <a:lstStyle/>
        <a:p>
          <a:pPr algn="ctr"/>
          <a:endParaRPr lang="it-IT" sz="1400"/>
        </a:p>
      </dgm:t>
    </dgm:pt>
    <dgm:pt modelId="{8F4DB489-FD3B-2C41-934C-17F41674AD2C}">
      <dgm:prSet phldrT="[Testo]" custT="1"/>
      <dgm:spPr/>
      <dgm:t>
        <a:bodyPr/>
        <a:lstStyle/>
        <a:p>
          <a:pPr algn="ctr"/>
          <a:r>
            <a:rPr lang="it-IT" sz="1800" dirty="0"/>
            <a:t>Lurasidone 40mg (</a:t>
          </a:r>
          <a:r>
            <a:rPr lang="it-IT" sz="1800" dirty="0" err="1"/>
            <a:t>N</a:t>
          </a:r>
          <a:r>
            <a:rPr lang="it-IT" sz="1800" dirty="0"/>
            <a:t>=120)</a:t>
          </a:r>
        </a:p>
      </dgm:t>
    </dgm:pt>
    <dgm:pt modelId="{3651B866-43EF-E844-B5CC-B8CAAC6E5BF9}" type="parTrans" cxnId="{6B864815-6DE6-0043-8B70-D1062B7EA311}">
      <dgm:prSet custT="1"/>
      <dgm:spPr/>
      <dgm:t>
        <a:bodyPr/>
        <a:lstStyle/>
        <a:p>
          <a:pPr algn="ctr"/>
          <a:endParaRPr lang="it-IT" sz="300"/>
        </a:p>
      </dgm:t>
    </dgm:pt>
    <dgm:pt modelId="{D5C0B087-1053-964E-ADD8-B2BFCEDD8A1E}" type="sibTrans" cxnId="{6B864815-6DE6-0043-8B70-D1062B7EA311}">
      <dgm:prSet/>
      <dgm:spPr/>
      <dgm:t>
        <a:bodyPr/>
        <a:lstStyle/>
        <a:p>
          <a:pPr algn="ctr"/>
          <a:endParaRPr lang="it-IT" sz="1400"/>
        </a:p>
      </dgm:t>
    </dgm:pt>
    <dgm:pt modelId="{B4F9335F-E251-9B49-A805-CA336A86BD67}">
      <dgm:prSet phldrT="[Testo]" custT="1"/>
      <dgm:spPr/>
      <dgm:t>
        <a:bodyPr/>
        <a:lstStyle/>
        <a:p>
          <a:pPr algn="ctr"/>
          <a:r>
            <a:rPr lang="it-IT" sz="1800" dirty="0"/>
            <a:t>Lurasidone 120mg (</a:t>
          </a:r>
          <a:r>
            <a:rPr lang="it-IT" sz="1800" dirty="0" err="1"/>
            <a:t>N</a:t>
          </a:r>
          <a:r>
            <a:rPr lang="it-IT" sz="1800" dirty="0"/>
            <a:t>=119)</a:t>
          </a:r>
        </a:p>
      </dgm:t>
    </dgm:pt>
    <dgm:pt modelId="{30FAA983-4002-AB4D-9441-9C04C8806B00}" type="parTrans" cxnId="{F1A3C683-56DA-4046-943F-F582DB2092FE}">
      <dgm:prSet custT="1"/>
      <dgm:spPr/>
      <dgm:t>
        <a:bodyPr/>
        <a:lstStyle/>
        <a:p>
          <a:pPr algn="ctr"/>
          <a:endParaRPr lang="it-IT" sz="300"/>
        </a:p>
      </dgm:t>
    </dgm:pt>
    <dgm:pt modelId="{058F7521-F946-B64D-9771-B4919B5AC09E}" type="sibTrans" cxnId="{F1A3C683-56DA-4046-943F-F582DB2092FE}">
      <dgm:prSet/>
      <dgm:spPr/>
      <dgm:t>
        <a:bodyPr/>
        <a:lstStyle/>
        <a:p>
          <a:pPr algn="ctr"/>
          <a:endParaRPr lang="it-IT" sz="1400"/>
        </a:p>
      </dgm:t>
    </dgm:pt>
    <dgm:pt modelId="{28815EBB-EAE6-F24D-9609-BBABD471EE6B}">
      <dgm:prSet custT="1"/>
      <dgm:spPr/>
      <dgm:t>
        <a:bodyPr/>
        <a:lstStyle/>
        <a:p>
          <a:pPr algn="ctr"/>
          <a:r>
            <a:rPr lang="it-IT" sz="1800" dirty="0"/>
            <a:t>Placebo (</a:t>
          </a:r>
          <a:r>
            <a:rPr lang="it-IT" sz="1800" dirty="0" err="1"/>
            <a:t>N</a:t>
          </a:r>
          <a:r>
            <a:rPr lang="it-IT" sz="1800" dirty="0"/>
            <a:t>=116)</a:t>
          </a:r>
        </a:p>
      </dgm:t>
    </dgm:pt>
    <dgm:pt modelId="{5DA20FBD-0412-7944-8302-2C3C222D420B}" type="parTrans" cxnId="{A8334698-A8CB-FD48-9B5C-E1F86C3F3311}">
      <dgm:prSet custT="1"/>
      <dgm:spPr/>
      <dgm:t>
        <a:bodyPr/>
        <a:lstStyle/>
        <a:p>
          <a:pPr algn="ctr"/>
          <a:endParaRPr lang="it-IT" sz="300"/>
        </a:p>
      </dgm:t>
    </dgm:pt>
    <dgm:pt modelId="{C04F37EE-A8DA-F34B-8776-2351C629B484}" type="sibTrans" cxnId="{A8334698-A8CB-FD48-9B5C-E1F86C3F3311}">
      <dgm:prSet/>
      <dgm:spPr/>
      <dgm:t>
        <a:bodyPr/>
        <a:lstStyle/>
        <a:p>
          <a:pPr algn="ctr"/>
          <a:endParaRPr lang="it-IT" sz="1400"/>
        </a:p>
      </dgm:t>
    </dgm:pt>
    <dgm:pt modelId="{BBBBF672-B7B5-3542-BFBA-67D78DB03772}">
      <dgm:prSet custT="1"/>
      <dgm:spPr/>
      <dgm:t>
        <a:bodyPr/>
        <a:lstStyle/>
        <a:p>
          <a:pPr algn="ctr"/>
          <a:r>
            <a:rPr lang="it-IT" sz="1800" dirty="0"/>
            <a:t>Olanzapina 15mg (</a:t>
          </a:r>
          <a:r>
            <a:rPr lang="it-IT" sz="1800" dirty="0" err="1"/>
            <a:t>N</a:t>
          </a:r>
          <a:r>
            <a:rPr lang="it-IT" sz="1800" dirty="0"/>
            <a:t>=123)</a:t>
          </a:r>
        </a:p>
      </dgm:t>
    </dgm:pt>
    <dgm:pt modelId="{A9C29819-6C24-6B47-AE46-60A059C9CC8C}" type="parTrans" cxnId="{FFFD8A46-3F86-544E-999E-914F5838312C}">
      <dgm:prSet custT="1"/>
      <dgm:spPr/>
      <dgm:t>
        <a:bodyPr/>
        <a:lstStyle/>
        <a:p>
          <a:pPr algn="ctr"/>
          <a:endParaRPr lang="it-IT" sz="300"/>
        </a:p>
      </dgm:t>
    </dgm:pt>
    <dgm:pt modelId="{96B5DA42-7F2A-F640-B20A-36B85A2521F3}" type="sibTrans" cxnId="{FFFD8A46-3F86-544E-999E-914F5838312C}">
      <dgm:prSet/>
      <dgm:spPr/>
      <dgm:t>
        <a:bodyPr/>
        <a:lstStyle/>
        <a:p>
          <a:pPr algn="ctr"/>
          <a:endParaRPr lang="it-IT" sz="1400"/>
        </a:p>
      </dgm:t>
    </dgm:pt>
    <dgm:pt modelId="{8174622D-0C07-774D-ADE6-E9072D26F24C}" type="pres">
      <dgm:prSet presAssocID="{CBB008D8-DEE7-164B-9A99-668611EF84E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F9DF5DA7-4414-5541-A982-47CCBA39136C}" type="pres">
      <dgm:prSet presAssocID="{0BF73080-C28E-3A43-8ABF-7FE3CE6EC893}" presName="root1" presStyleCnt="0"/>
      <dgm:spPr/>
    </dgm:pt>
    <dgm:pt modelId="{97FA1DB9-4B06-D54E-BAB8-5C6FEFBE23B2}" type="pres">
      <dgm:prSet presAssocID="{0BF73080-C28E-3A43-8ABF-7FE3CE6EC893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49606AFB-F462-3E46-AF35-BFBA747E7C20}" type="pres">
      <dgm:prSet presAssocID="{0BF73080-C28E-3A43-8ABF-7FE3CE6EC893}" presName="level2hierChild" presStyleCnt="0"/>
      <dgm:spPr/>
    </dgm:pt>
    <dgm:pt modelId="{4FDBDF89-9209-B241-BF6E-D056E43B5DD2}" type="pres">
      <dgm:prSet presAssocID="{3651B866-43EF-E844-B5CC-B8CAAC6E5BF9}" presName="conn2-1" presStyleLbl="parChTrans1D2" presStyleIdx="0" presStyleCnt="4"/>
      <dgm:spPr/>
      <dgm:t>
        <a:bodyPr/>
        <a:lstStyle/>
        <a:p>
          <a:endParaRPr lang="it-IT"/>
        </a:p>
      </dgm:t>
    </dgm:pt>
    <dgm:pt modelId="{01B74B74-2F1B-6E4B-B0CD-1C70615A65A0}" type="pres">
      <dgm:prSet presAssocID="{3651B866-43EF-E844-B5CC-B8CAAC6E5BF9}" presName="connTx" presStyleLbl="parChTrans1D2" presStyleIdx="0" presStyleCnt="4"/>
      <dgm:spPr/>
      <dgm:t>
        <a:bodyPr/>
        <a:lstStyle/>
        <a:p>
          <a:endParaRPr lang="it-IT"/>
        </a:p>
      </dgm:t>
    </dgm:pt>
    <dgm:pt modelId="{24506F2C-5EF4-4347-BB77-F525F4DF344E}" type="pres">
      <dgm:prSet presAssocID="{8F4DB489-FD3B-2C41-934C-17F41674AD2C}" presName="root2" presStyleCnt="0"/>
      <dgm:spPr/>
    </dgm:pt>
    <dgm:pt modelId="{B79BDB3E-F05E-7A4B-8656-0C7FAD212EDE}" type="pres">
      <dgm:prSet presAssocID="{8F4DB489-FD3B-2C41-934C-17F41674AD2C}" presName="LevelTwoTextNode" presStyleLbl="node2" presStyleIdx="0" presStyleCnt="4" custScaleX="17927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82259813-B366-C942-A7BF-34415F0907E7}" type="pres">
      <dgm:prSet presAssocID="{8F4DB489-FD3B-2C41-934C-17F41674AD2C}" presName="level3hierChild" presStyleCnt="0"/>
      <dgm:spPr/>
    </dgm:pt>
    <dgm:pt modelId="{DD1A4C4B-3A89-414A-8782-81AFAA331B20}" type="pres">
      <dgm:prSet presAssocID="{30FAA983-4002-AB4D-9441-9C04C8806B00}" presName="conn2-1" presStyleLbl="parChTrans1D2" presStyleIdx="1" presStyleCnt="4"/>
      <dgm:spPr/>
      <dgm:t>
        <a:bodyPr/>
        <a:lstStyle/>
        <a:p>
          <a:endParaRPr lang="it-IT"/>
        </a:p>
      </dgm:t>
    </dgm:pt>
    <dgm:pt modelId="{76735325-8D8B-0345-8540-27C0720DD69D}" type="pres">
      <dgm:prSet presAssocID="{30FAA983-4002-AB4D-9441-9C04C8806B00}" presName="connTx" presStyleLbl="parChTrans1D2" presStyleIdx="1" presStyleCnt="4"/>
      <dgm:spPr/>
      <dgm:t>
        <a:bodyPr/>
        <a:lstStyle/>
        <a:p>
          <a:endParaRPr lang="it-IT"/>
        </a:p>
      </dgm:t>
    </dgm:pt>
    <dgm:pt modelId="{45EE0F9B-D4A4-5748-821B-31100B53C4A5}" type="pres">
      <dgm:prSet presAssocID="{B4F9335F-E251-9B49-A805-CA336A86BD67}" presName="root2" presStyleCnt="0"/>
      <dgm:spPr/>
    </dgm:pt>
    <dgm:pt modelId="{3C7328BE-5110-374F-AF13-734635E74E23}" type="pres">
      <dgm:prSet presAssocID="{B4F9335F-E251-9B49-A805-CA336A86BD67}" presName="LevelTwoTextNode" presStyleLbl="node2" presStyleIdx="1" presStyleCnt="4" custScaleX="177034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529C31B1-06EF-E540-992B-644B240A9894}" type="pres">
      <dgm:prSet presAssocID="{B4F9335F-E251-9B49-A805-CA336A86BD67}" presName="level3hierChild" presStyleCnt="0"/>
      <dgm:spPr/>
    </dgm:pt>
    <dgm:pt modelId="{1A8425C4-67D4-C441-A18B-42A1355DE62E}" type="pres">
      <dgm:prSet presAssocID="{A9C29819-6C24-6B47-AE46-60A059C9CC8C}" presName="conn2-1" presStyleLbl="parChTrans1D2" presStyleIdx="2" presStyleCnt="4"/>
      <dgm:spPr/>
      <dgm:t>
        <a:bodyPr/>
        <a:lstStyle/>
        <a:p>
          <a:endParaRPr lang="it-IT"/>
        </a:p>
      </dgm:t>
    </dgm:pt>
    <dgm:pt modelId="{BFB0C656-1236-7349-BF9E-15C66697338B}" type="pres">
      <dgm:prSet presAssocID="{A9C29819-6C24-6B47-AE46-60A059C9CC8C}" presName="connTx" presStyleLbl="parChTrans1D2" presStyleIdx="2" presStyleCnt="4"/>
      <dgm:spPr/>
      <dgm:t>
        <a:bodyPr/>
        <a:lstStyle/>
        <a:p>
          <a:endParaRPr lang="it-IT"/>
        </a:p>
      </dgm:t>
    </dgm:pt>
    <dgm:pt modelId="{FDF8EDFB-541F-414E-858A-65CC145F51E3}" type="pres">
      <dgm:prSet presAssocID="{BBBBF672-B7B5-3542-BFBA-67D78DB03772}" presName="root2" presStyleCnt="0"/>
      <dgm:spPr/>
    </dgm:pt>
    <dgm:pt modelId="{3927FFEF-EFAB-C243-97AC-2D64353E841B}" type="pres">
      <dgm:prSet presAssocID="{BBBBF672-B7B5-3542-BFBA-67D78DB03772}" presName="LevelTwoTextNode" presStyleLbl="node2" presStyleIdx="2" presStyleCnt="4" custScaleX="17638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98E12CE5-FE91-0F4E-A255-3E02A601A6C8}" type="pres">
      <dgm:prSet presAssocID="{BBBBF672-B7B5-3542-BFBA-67D78DB03772}" presName="level3hierChild" presStyleCnt="0"/>
      <dgm:spPr/>
    </dgm:pt>
    <dgm:pt modelId="{97AE8356-10D2-6E45-AE13-5F7E0B990547}" type="pres">
      <dgm:prSet presAssocID="{5DA20FBD-0412-7944-8302-2C3C222D420B}" presName="conn2-1" presStyleLbl="parChTrans1D2" presStyleIdx="3" presStyleCnt="4"/>
      <dgm:spPr/>
      <dgm:t>
        <a:bodyPr/>
        <a:lstStyle/>
        <a:p>
          <a:endParaRPr lang="it-IT"/>
        </a:p>
      </dgm:t>
    </dgm:pt>
    <dgm:pt modelId="{50E485FF-6D9F-0F49-8916-D59BAD50055D}" type="pres">
      <dgm:prSet presAssocID="{5DA20FBD-0412-7944-8302-2C3C222D420B}" presName="connTx" presStyleLbl="parChTrans1D2" presStyleIdx="3" presStyleCnt="4"/>
      <dgm:spPr/>
      <dgm:t>
        <a:bodyPr/>
        <a:lstStyle/>
        <a:p>
          <a:endParaRPr lang="it-IT"/>
        </a:p>
      </dgm:t>
    </dgm:pt>
    <dgm:pt modelId="{E606225F-D340-6040-8F52-D64C84ED4ABD}" type="pres">
      <dgm:prSet presAssocID="{28815EBB-EAE6-F24D-9609-BBABD471EE6B}" presName="root2" presStyleCnt="0"/>
      <dgm:spPr/>
    </dgm:pt>
    <dgm:pt modelId="{267E18BA-6270-E64F-BD7E-F890868C84BB}" type="pres">
      <dgm:prSet presAssocID="{28815EBB-EAE6-F24D-9609-BBABD471EE6B}" presName="LevelTwoTextNode" presStyleLbl="node2" presStyleIdx="3" presStyleCnt="4" custScaleX="129947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F022D621-858A-5A43-A1CC-A48A96FBAC6B}" type="pres">
      <dgm:prSet presAssocID="{28815EBB-EAE6-F24D-9609-BBABD471EE6B}" presName="level3hierChild" presStyleCnt="0"/>
      <dgm:spPr/>
    </dgm:pt>
  </dgm:ptLst>
  <dgm:cxnLst>
    <dgm:cxn modelId="{FFFD8A46-3F86-544E-999E-914F5838312C}" srcId="{0BF73080-C28E-3A43-8ABF-7FE3CE6EC893}" destId="{BBBBF672-B7B5-3542-BFBA-67D78DB03772}" srcOrd="2" destOrd="0" parTransId="{A9C29819-6C24-6B47-AE46-60A059C9CC8C}" sibTransId="{96B5DA42-7F2A-F640-B20A-36B85A2521F3}"/>
    <dgm:cxn modelId="{A8334698-A8CB-FD48-9B5C-E1F86C3F3311}" srcId="{0BF73080-C28E-3A43-8ABF-7FE3CE6EC893}" destId="{28815EBB-EAE6-F24D-9609-BBABD471EE6B}" srcOrd="3" destOrd="0" parTransId="{5DA20FBD-0412-7944-8302-2C3C222D420B}" sibTransId="{C04F37EE-A8DA-F34B-8776-2351C629B484}"/>
    <dgm:cxn modelId="{134BD34C-A30E-6945-A495-58BE569875C5}" type="presOf" srcId="{3651B866-43EF-E844-B5CC-B8CAAC6E5BF9}" destId="{4FDBDF89-9209-B241-BF6E-D056E43B5DD2}" srcOrd="0" destOrd="0" presId="urn:microsoft.com/office/officeart/2005/8/layout/hierarchy2"/>
    <dgm:cxn modelId="{565B5015-6834-3E4A-A0CE-D5C4530A53EF}" type="presOf" srcId="{30FAA983-4002-AB4D-9441-9C04C8806B00}" destId="{DD1A4C4B-3A89-414A-8782-81AFAA331B20}" srcOrd="0" destOrd="0" presId="urn:microsoft.com/office/officeart/2005/8/layout/hierarchy2"/>
    <dgm:cxn modelId="{F1A3C683-56DA-4046-943F-F582DB2092FE}" srcId="{0BF73080-C28E-3A43-8ABF-7FE3CE6EC893}" destId="{B4F9335F-E251-9B49-A805-CA336A86BD67}" srcOrd="1" destOrd="0" parTransId="{30FAA983-4002-AB4D-9441-9C04C8806B00}" sibTransId="{058F7521-F946-B64D-9771-B4919B5AC09E}"/>
    <dgm:cxn modelId="{291CAEE5-301D-C147-B2B0-79201BBEDE20}" type="presOf" srcId="{5DA20FBD-0412-7944-8302-2C3C222D420B}" destId="{97AE8356-10D2-6E45-AE13-5F7E0B990547}" srcOrd="0" destOrd="0" presId="urn:microsoft.com/office/officeart/2005/8/layout/hierarchy2"/>
    <dgm:cxn modelId="{9A3ED423-C93D-0043-B3CC-1FD9F1A5604D}" type="presOf" srcId="{8F4DB489-FD3B-2C41-934C-17F41674AD2C}" destId="{B79BDB3E-F05E-7A4B-8656-0C7FAD212EDE}" srcOrd="0" destOrd="0" presId="urn:microsoft.com/office/officeart/2005/8/layout/hierarchy2"/>
    <dgm:cxn modelId="{B1E2C98A-B491-EB4E-B71C-D960728AF3C7}" type="presOf" srcId="{BBBBF672-B7B5-3542-BFBA-67D78DB03772}" destId="{3927FFEF-EFAB-C243-97AC-2D64353E841B}" srcOrd="0" destOrd="0" presId="urn:microsoft.com/office/officeart/2005/8/layout/hierarchy2"/>
    <dgm:cxn modelId="{1B5C39AA-995A-F04B-80D3-BFEE85E2EE00}" type="presOf" srcId="{5DA20FBD-0412-7944-8302-2C3C222D420B}" destId="{50E485FF-6D9F-0F49-8916-D59BAD50055D}" srcOrd="1" destOrd="0" presId="urn:microsoft.com/office/officeart/2005/8/layout/hierarchy2"/>
    <dgm:cxn modelId="{7EB5D34E-E250-854B-8080-D9A61317A64B}" type="presOf" srcId="{A9C29819-6C24-6B47-AE46-60A059C9CC8C}" destId="{BFB0C656-1236-7349-BF9E-15C66697338B}" srcOrd="1" destOrd="0" presId="urn:microsoft.com/office/officeart/2005/8/layout/hierarchy2"/>
    <dgm:cxn modelId="{31B50009-FAD1-EC4D-9FFC-E391B595C0AE}" type="presOf" srcId="{A9C29819-6C24-6B47-AE46-60A059C9CC8C}" destId="{1A8425C4-67D4-C441-A18B-42A1355DE62E}" srcOrd="0" destOrd="0" presId="urn:microsoft.com/office/officeart/2005/8/layout/hierarchy2"/>
    <dgm:cxn modelId="{003C6F83-CC0F-874B-8FD5-F9946F317780}" srcId="{CBB008D8-DEE7-164B-9A99-668611EF84E5}" destId="{0BF73080-C28E-3A43-8ABF-7FE3CE6EC893}" srcOrd="0" destOrd="0" parTransId="{45F255A6-397E-8C46-88CE-600E3C4E494D}" sibTransId="{4C1D03FA-14F5-7C4E-99D7-2BAE9D0B1E0D}"/>
    <dgm:cxn modelId="{B602835C-6BFC-6C44-8D13-F32590118740}" type="presOf" srcId="{B4F9335F-E251-9B49-A805-CA336A86BD67}" destId="{3C7328BE-5110-374F-AF13-734635E74E23}" srcOrd="0" destOrd="0" presId="urn:microsoft.com/office/officeart/2005/8/layout/hierarchy2"/>
    <dgm:cxn modelId="{23F52BEB-077E-4D45-A2FD-667986F15789}" type="presOf" srcId="{3651B866-43EF-E844-B5CC-B8CAAC6E5BF9}" destId="{01B74B74-2F1B-6E4B-B0CD-1C70615A65A0}" srcOrd="1" destOrd="0" presId="urn:microsoft.com/office/officeart/2005/8/layout/hierarchy2"/>
    <dgm:cxn modelId="{4F2C27B1-D6C8-4F46-B1CE-F8EBF6AD7CD0}" type="presOf" srcId="{28815EBB-EAE6-F24D-9609-BBABD471EE6B}" destId="{267E18BA-6270-E64F-BD7E-F890868C84BB}" srcOrd="0" destOrd="0" presId="urn:microsoft.com/office/officeart/2005/8/layout/hierarchy2"/>
    <dgm:cxn modelId="{AC36292E-BC09-EC44-8906-986FDC08571F}" type="presOf" srcId="{0BF73080-C28E-3A43-8ABF-7FE3CE6EC893}" destId="{97FA1DB9-4B06-D54E-BAB8-5C6FEFBE23B2}" srcOrd="0" destOrd="0" presId="urn:microsoft.com/office/officeart/2005/8/layout/hierarchy2"/>
    <dgm:cxn modelId="{35D3045C-6D1A-4240-B8C8-90234F58761D}" type="presOf" srcId="{CBB008D8-DEE7-164B-9A99-668611EF84E5}" destId="{8174622D-0C07-774D-ADE6-E9072D26F24C}" srcOrd="0" destOrd="0" presId="urn:microsoft.com/office/officeart/2005/8/layout/hierarchy2"/>
    <dgm:cxn modelId="{6B864815-6DE6-0043-8B70-D1062B7EA311}" srcId="{0BF73080-C28E-3A43-8ABF-7FE3CE6EC893}" destId="{8F4DB489-FD3B-2C41-934C-17F41674AD2C}" srcOrd="0" destOrd="0" parTransId="{3651B866-43EF-E844-B5CC-B8CAAC6E5BF9}" sibTransId="{D5C0B087-1053-964E-ADD8-B2BFCEDD8A1E}"/>
    <dgm:cxn modelId="{C5A5C83D-ECF8-2E45-95CF-A0FB363EBEBB}" type="presOf" srcId="{30FAA983-4002-AB4D-9441-9C04C8806B00}" destId="{76735325-8D8B-0345-8540-27C0720DD69D}" srcOrd="1" destOrd="0" presId="urn:microsoft.com/office/officeart/2005/8/layout/hierarchy2"/>
    <dgm:cxn modelId="{30C7F89B-36E7-6A4E-BBF0-97C31365009E}" type="presParOf" srcId="{8174622D-0C07-774D-ADE6-E9072D26F24C}" destId="{F9DF5DA7-4414-5541-A982-47CCBA39136C}" srcOrd="0" destOrd="0" presId="urn:microsoft.com/office/officeart/2005/8/layout/hierarchy2"/>
    <dgm:cxn modelId="{F9EF2799-880B-E94B-99F0-45A6A5210F47}" type="presParOf" srcId="{F9DF5DA7-4414-5541-A982-47CCBA39136C}" destId="{97FA1DB9-4B06-D54E-BAB8-5C6FEFBE23B2}" srcOrd="0" destOrd="0" presId="urn:microsoft.com/office/officeart/2005/8/layout/hierarchy2"/>
    <dgm:cxn modelId="{AE4F2134-E040-1D44-970A-1FB8C185F323}" type="presParOf" srcId="{F9DF5DA7-4414-5541-A982-47CCBA39136C}" destId="{49606AFB-F462-3E46-AF35-BFBA747E7C20}" srcOrd="1" destOrd="0" presId="urn:microsoft.com/office/officeart/2005/8/layout/hierarchy2"/>
    <dgm:cxn modelId="{243A0324-317B-DC48-AA6D-5DD27B688846}" type="presParOf" srcId="{49606AFB-F462-3E46-AF35-BFBA747E7C20}" destId="{4FDBDF89-9209-B241-BF6E-D056E43B5DD2}" srcOrd="0" destOrd="0" presId="urn:microsoft.com/office/officeart/2005/8/layout/hierarchy2"/>
    <dgm:cxn modelId="{2A548E0E-3F24-1243-A7E2-6D2BEBB971BE}" type="presParOf" srcId="{4FDBDF89-9209-B241-BF6E-D056E43B5DD2}" destId="{01B74B74-2F1B-6E4B-B0CD-1C70615A65A0}" srcOrd="0" destOrd="0" presId="urn:microsoft.com/office/officeart/2005/8/layout/hierarchy2"/>
    <dgm:cxn modelId="{EF025A57-FF0A-774F-9F17-AC4F9EA1AB3E}" type="presParOf" srcId="{49606AFB-F462-3E46-AF35-BFBA747E7C20}" destId="{24506F2C-5EF4-4347-BB77-F525F4DF344E}" srcOrd="1" destOrd="0" presId="urn:microsoft.com/office/officeart/2005/8/layout/hierarchy2"/>
    <dgm:cxn modelId="{78F68CA6-4E35-8545-B465-691F40F7D2BA}" type="presParOf" srcId="{24506F2C-5EF4-4347-BB77-F525F4DF344E}" destId="{B79BDB3E-F05E-7A4B-8656-0C7FAD212EDE}" srcOrd="0" destOrd="0" presId="urn:microsoft.com/office/officeart/2005/8/layout/hierarchy2"/>
    <dgm:cxn modelId="{2DC7220F-87D9-514F-9FB0-CE9AFFD516B9}" type="presParOf" srcId="{24506F2C-5EF4-4347-BB77-F525F4DF344E}" destId="{82259813-B366-C942-A7BF-34415F0907E7}" srcOrd="1" destOrd="0" presId="urn:microsoft.com/office/officeart/2005/8/layout/hierarchy2"/>
    <dgm:cxn modelId="{627B5F37-3F0D-9441-88A0-71D46F919215}" type="presParOf" srcId="{49606AFB-F462-3E46-AF35-BFBA747E7C20}" destId="{DD1A4C4B-3A89-414A-8782-81AFAA331B20}" srcOrd="2" destOrd="0" presId="urn:microsoft.com/office/officeart/2005/8/layout/hierarchy2"/>
    <dgm:cxn modelId="{DB5780F7-D0CB-A647-87A0-CCEA2D33ED6A}" type="presParOf" srcId="{DD1A4C4B-3A89-414A-8782-81AFAA331B20}" destId="{76735325-8D8B-0345-8540-27C0720DD69D}" srcOrd="0" destOrd="0" presId="urn:microsoft.com/office/officeart/2005/8/layout/hierarchy2"/>
    <dgm:cxn modelId="{2779E84E-5478-1C42-89E8-ED168709F9AC}" type="presParOf" srcId="{49606AFB-F462-3E46-AF35-BFBA747E7C20}" destId="{45EE0F9B-D4A4-5748-821B-31100B53C4A5}" srcOrd="3" destOrd="0" presId="urn:microsoft.com/office/officeart/2005/8/layout/hierarchy2"/>
    <dgm:cxn modelId="{EBBA2DD6-BF4B-8E41-BB01-98EDB8D5AA0A}" type="presParOf" srcId="{45EE0F9B-D4A4-5748-821B-31100B53C4A5}" destId="{3C7328BE-5110-374F-AF13-734635E74E23}" srcOrd="0" destOrd="0" presId="urn:microsoft.com/office/officeart/2005/8/layout/hierarchy2"/>
    <dgm:cxn modelId="{49EF229A-9254-0C43-A594-773F78311615}" type="presParOf" srcId="{45EE0F9B-D4A4-5748-821B-31100B53C4A5}" destId="{529C31B1-06EF-E540-992B-644B240A9894}" srcOrd="1" destOrd="0" presId="urn:microsoft.com/office/officeart/2005/8/layout/hierarchy2"/>
    <dgm:cxn modelId="{7833C8A7-5321-AF42-867F-4B594C43F0EB}" type="presParOf" srcId="{49606AFB-F462-3E46-AF35-BFBA747E7C20}" destId="{1A8425C4-67D4-C441-A18B-42A1355DE62E}" srcOrd="4" destOrd="0" presId="urn:microsoft.com/office/officeart/2005/8/layout/hierarchy2"/>
    <dgm:cxn modelId="{56389E48-31D7-C942-9E2D-7402592AD095}" type="presParOf" srcId="{1A8425C4-67D4-C441-A18B-42A1355DE62E}" destId="{BFB0C656-1236-7349-BF9E-15C66697338B}" srcOrd="0" destOrd="0" presId="urn:microsoft.com/office/officeart/2005/8/layout/hierarchy2"/>
    <dgm:cxn modelId="{EE2547CA-5DE6-B446-84F0-5800456F70EE}" type="presParOf" srcId="{49606AFB-F462-3E46-AF35-BFBA747E7C20}" destId="{FDF8EDFB-541F-414E-858A-65CC145F51E3}" srcOrd="5" destOrd="0" presId="urn:microsoft.com/office/officeart/2005/8/layout/hierarchy2"/>
    <dgm:cxn modelId="{51244ED5-B564-034B-B9A5-62D37C6C270F}" type="presParOf" srcId="{FDF8EDFB-541F-414E-858A-65CC145F51E3}" destId="{3927FFEF-EFAB-C243-97AC-2D64353E841B}" srcOrd="0" destOrd="0" presId="urn:microsoft.com/office/officeart/2005/8/layout/hierarchy2"/>
    <dgm:cxn modelId="{51620791-AD7C-AA4E-A752-B49598917834}" type="presParOf" srcId="{FDF8EDFB-541F-414E-858A-65CC145F51E3}" destId="{98E12CE5-FE91-0F4E-A255-3E02A601A6C8}" srcOrd="1" destOrd="0" presId="urn:microsoft.com/office/officeart/2005/8/layout/hierarchy2"/>
    <dgm:cxn modelId="{A5C68512-2D5E-D94A-9B7C-FA23AB529D6D}" type="presParOf" srcId="{49606AFB-F462-3E46-AF35-BFBA747E7C20}" destId="{97AE8356-10D2-6E45-AE13-5F7E0B990547}" srcOrd="6" destOrd="0" presId="urn:microsoft.com/office/officeart/2005/8/layout/hierarchy2"/>
    <dgm:cxn modelId="{6B98EA19-BB37-254A-AFAE-C1696CFFA90B}" type="presParOf" srcId="{97AE8356-10D2-6E45-AE13-5F7E0B990547}" destId="{50E485FF-6D9F-0F49-8916-D59BAD50055D}" srcOrd="0" destOrd="0" presId="urn:microsoft.com/office/officeart/2005/8/layout/hierarchy2"/>
    <dgm:cxn modelId="{22F5CF70-3C71-C34C-BB40-4BC706795C29}" type="presParOf" srcId="{49606AFB-F462-3E46-AF35-BFBA747E7C20}" destId="{E606225F-D340-6040-8F52-D64C84ED4ABD}" srcOrd="7" destOrd="0" presId="urn:microsoft.com/office/officeart/2005/8/layout/hierarchy2"/>
    <dgm:cxn modelId="{E98F114F-A144-3B40-903D-23573278F1E5}" type="presParOf" srcId="{E606225F-D340-6040-8F52-D64C84ED4ABD}" destId="{267E18BA-6270-E64F-BD7E-F890868C84BB}" srcOrd="0" destOrd="0" presId="urn:microsoft.com/office/officeart/2005/8/layout/hierarchy2"/>
    <dgm:cxn modelId="{AF64D19C-8D7A-D546-8936-76E4FC2FD3E5}" type="presParOf" srcId="{E606225F-D340-6040-8F52-D64C84ED4ABD}" destId="{F022D621-858A-5A43-A1CC-A48A96FBAC6B}" srcOrd="1" destOrd="0" presId="urn:microsoft.com/office/officeart/2005/8/layout/hierarchy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B008D8-DEE7-164B-9A99-668611EF84E5}" type="doc">
      <dgm:prSet loTypeId="urn:microsoft.com/office/officeart/2005/8/layout/hierarchy2" loCatId="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it-IT"/>
        </a:p>
      </dgm:t>
    </dgm:pt>
    <dgm:pt modelId="{0BF73080-C28E-3A43-8ABF-7FE3CE6EC893}">
      <dgm:prSet phldrT="[Testo]" custT="1"/>
      <dgm:spPr/>
      <dgm:t>
        <a:bodyPr/>
        <a:lstStyle/>
        <a:p>
          <a:pPr algn="ctr"/>
          <a:r>
            <a:rPr lang="it-IT" sz="1800" dirty="0"/>
            <a:t>Pazienti (</a:t>
          </a:r>
          <a:r>
            <a:rPr lang="it-IT" sz="1800" dirty="0" err="1"/>
            <a:t>N</a:t>
          </a:r>
          <a:r>
            <a:rPr lang="it-IT" sz="1800" dirty="0"/>
            <a:t>=488)</a:t>
          </a:r>
        </a:p>
      </dgm:t>
    </dgm:pt>
    <dgm:pt modelId="{45F255A6-397E-8C46-88CE-600E3C4E494D}" type="parTrans" cxnId="{003C6F83-CC0F-874B-8FD5-F9946F317780}">
      <dgm:prSet/>
      <dgm:spPr/>
      <dgm:t>
        <a:bodyPr/>
        <a:lstStyle/>
        <a:p>
          <a:pPr algn="ctr"/>
          <a:endParaRPr lang="it-IT" sz="1400"/>
        </a:p>
      </dgm:t>
    </dgm:pt>
    <dgm:pt modelId="{4C1D03FA-14F5-7C4E-99D7-2BAE9D0B1E0D}" type="sibTrans" cxnId="{003C6F83-CC0F-874B-8FD5-F9946F317780}">
      <dgm:prSet/>
      <dgm:spPr/>
      <dgm:t>
        <a:bodyPr/>
        <a:lstStyle/>
        <a:p>
          <a:pPr algn="ctr"/>
          <a:endParaRPr lang="it-IT" sz="1400"/>
        </a:p>
      </dgm:t>
    </dgm:pt>
    <dgm:pt modelId="{8F4DB489-FD3B-2C41-934C-17F41674AD2C}">
      <dgm:prSet phldrT="[Testo]" custT="1"/>
      <dgm:spPr/>
      <dgm:t>
        <a:bodyPr/>
        <a:lstStyle/>
        <a:p>
          <a:pPr algn="ctr"/>
          <a:r>
            <a:rPr lang="it-IT" sz="1800" dirty="0"/>
            <a:t>Lurasidone 80mg (</a:t>
          </a:r>
          <a:r>
            <a:rPr lang="it-IT" sz="1800" dirty="0" err="1"/>
            <a:t>N</a:t>
          </a:r>
          <a:r>
            <a:rPr lang="it-IT" sz="1800" dirty="0"/>
            <a:t>=125)</a:t>
          </a:r>
        </a:p>
      </dgm:t>
    </dgm:pt>
    <dgm:pt modelId="{3651B866-43EF-E844-B5CC-B8CAAC6E5BF9}" type="parTrans" cxnId="{6B864815-6DE6-0043-8B70-D1062B7EA311}">
      <dgm:prSet custT="1"/>
      <dgm:spPr/>
      <dgm:t>
        <a:bodyPr/>
        <a:lstStyle/>
        <a:p>
          <a:pPr algn="ctr"/>
          <a:endParaRPr lang="it-IT" sz="300"/>
        </a:p>
      </dgm:t>
    </dgm:pt>
    <dgm:pt modelId="{D5C0B087-1053-964E-ADD8-B2BFCEDD8A1E}" type="sibTrans" cxnId="{6B864815-6DE6-0043-8B70-D1062B7EA311}">
      <dgm:prSet/>
      <dgm:spPr/>
      <dgm:t>
        <a:bodyPr/>
        <a:lstStyle/>
        <a:p>
          <a:pPr algn="ctr"/>
          <a:endParaRPr lang="it-IT" sz="1400"/>
        </a:p>
      </dgm:t>
    </dgm:pt>
    <dgm:pt modelId="{B4F9335F-E251-9B49-A805-CA336A86BD67}">
      <dgm:prSet phldrT="[Testo]" custT="1"/>
      <dgm:spPr/>
      <dgm:t>
        <a:bodyPr/>
        <a:lstStyle/>
        <a:p>
          <a:pPr algn="ctr"/>
          <a:r>
            <a:rPr lang="it-IT" sz="1800" dirty="0"/>
            <a:t>Lurasidone 160mg (</a:t>
          </a:r>
          <a:r>
            <a:rPr lang="it-IT" sz="1800" dirty="0" err="1"/>
            <a:t>N</a:t>
          </a:r>
          <a:r>
            <a:rPr lang="it-IT" sz="1800" dirty="0"/>
            <a:t>=121)</a:t>
          </a:r>
        </a:p>
      </dgm:t>
    </dgm:pt>
    <dgm:pt modelId="{30FAA983-4002-AB4D-9441-9C04C8806B00}" type="parTrans" cxnId="{F1A3C683-56DA-4046-943F-F582DB2092FE}">
      <dgm:prSet custT="1"/>
      <dgm:spPr/>
      <dgm:t>
        <a:bodyPr/>
        <a:lstStyle/>
        <a:p>
          <a:pPr algn="ctr"/>
          <a:endParaRPr lang="it-IT" sz="300"/>
        </a:p>
      </dgm:t>
    </dgm:pt>
    <dgm:pt modelId="{058F7521-F946-B64D-9771-B4919B5AC09E}" type="sibTrans" cxnId="{F1A3C683-56DA-4046-943F-F582DB2092FE}">
      <dgm:prSet/>
      <dgm:spPr/>
      <dgm:t>
        <a:bodyPr/>
        <a:lstStyle/>
        <a:p>
          <a:pPr algn="ctr"/>
          <a:endParaRPr lang="it-IT" sz="1400"/>
        </a:p>
      </dgm:t>
    </dgm:pt>
    <dgm:pt modelId="{28815EBB-EAE6-F24D-9609-BBABD471EE6B}">
      <dgm:prSet custT="1"/>
      <dgm:spPr/>
      <dgm:t>
        <a:bodyPr/>
        <a:lstStyle/>
        <a:p>
          <a:pPr algn="ctr"/>
          <a:r>
            <a:rPr lang="it-IT" sz="1800" dirty="0"/>
            <a:t>Placebo (</a:t>
          </a:r>
          <a:r>
            <a:rPr lang="it-IT" sz="1800" dirty="0" err="1"/>
            <a:t>N</a:t>
          </a:r>
          <a:r>
            <a:rPr lang="it-IT" sz="1800" dirty="0"/>
            <a:t>=122)</a:t>
          </a:r>
        </a:p>
      </dgm:t>
    </dgm:pt>
    <dgm:pt modelId="{5DA20FBD-0412-7944-8302-2C3C222D420B}" type="parTrans" cxnId="{A8334698-A8CB-FD48-9B5C-E1F86C3F3311}">
      <dgm:prSet custT="1"/>
      <dgm:spPr/>
      <dgm:t>
        <a:bodyPr/>
        <a:lstStyle/>
        <a:p>
          <a:pPr algn="ctr"/>
          <a:endParaRPr lang="it-IT" sz="300"/>
        </a:p>
      </dgm:t>
    </dgm:pt>
    <dgm:pt modelId="{C04F37EE-A8DA-F34B-8776-2351C629B484}" type="sibTrans" cxnId="{A8334698-A8CB-FD48-9B5C-E1F86C3F3311}">
      <dgm:prSet/>
      <dgm:spPr/>
      <dgm:t>
        <a:bodyPr/>
        <a:lstStyle/>
        <a:p>
          <a:pPr algn="ctr"/>
          <a:endParaRPr lang="it-IT" sz="1400"/>
        </a:p>
      </dgm:t>
    </dgm:pt>
    <dgm:pt modelId="{BBBBF672-B7B5-3542-BFBA-67D78DB03772}">
      <dgm:prSet custT="1"/>
      <dgm:spPr/>
      <dgm:t>
        <a:bodyPr/>
        <a:lstStyle/>
        <a:p>
          <a:pPr algn="ctr"/>
          <a:r>
            <a:rPr lang="it-IT" sz="1800" dirty="0"/>
            <a:t>Quetiapina XR 600mg (</a:t>
          </a:r>
          <a:r>
            <a:rPr lang="it-IT" sz="1800" dirty="0" err="1"/>
            <a:t>N</a:t>
          </a:r>
          <a:r>
            <a:rPr lang="it-IT" sz="1800" dirty="0"/>
            <a:t>=120)</a:t>
          </a:r>
        </a:p>
      </dgm:t>
    </dgm:pt>
    <dgm:pt modelId="{A9C29819-6C24-6B47-AE46-60A059C9CC8C}" type="parTrans" cxnId="{FFFD8A46-3F86-544E-999E-914F5838312C}">
      <dgm:prSet custT="1"/>
      <dgm:spPr/>
      <dgm:t>
        <a:bodyPr/>
        <a:lstStyle/>
        <a:p>
          <a:pPr algn="ctr"/>
          <a:endParaRPr lang="it-IT" sz="300"/>
        </a:p>
      </dgm:t>
    </dgm:pt>
    <dgm:pt modelId="{96B5DA42-7F2A-F640-B20A-36B85A2521F3}" type="sibTrans" cxnId="{FFFD8A46-3F86-544E-999E-914F5838312C}">
      <dgm:prSet/>
      <dgm:spPr/>
      <dgm:t>
        <a:bodyPr/>
        <a:lstStyle/>
        <a:p>
          <a:pPr algn="ctr"/>
          <a:endParaRPr lang="it-IT" sz="1400"/>
        </a:p>
      </dgm:t>
    </dgm:pt>
    <dgm:pt modelId="{8174622D-0C07-774D-ADE6-E9072D26F24C}" type="pres">
      <dgm:prSet presAssocID="{CBB008D8-DEE7-164B-9A99-668611EF84E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F9DF5DA7-4414-5541-A982-47CCBA39136C}" type="pres">
      <dgm:prSet presAssocID="{0BF73080-C28E-3A43-8ABF-7FE3CE6EC893}" presName="root1" presStyleCnt="0"/>
      <dgm:spPr/>
    </dgm:pt>
    <dgm:pt modelId="{97FA1DB9-4B06-D54E-BAB8-5C6FEFBE23B2}" type="pres">
      <dgm:prSet presAssocID="{0BF73080-C28E-3A43-8ABF-7FE3CE6EC893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49606AFB-F462-3E46-AF35-BFBA747E7C20}" type="pres">
      <dgm:prSet presAssocID="{0BF73080-C28E-3A43-8ABF-7FE3CE6EC893}" presName="level2hierChild" presStyleCnt="0"/>
      <dgm:spPr/>
    </dgm:pt>
    <dgm:pt modelId="{4FDBDF89-9209-B241-BF6E-D056E43B5DD2}" type="pres">
      <dgm:prSet presAssocID="{3651B866-43EF-E844-B5CC-B8CAAC6E5BF9}" presName="conn2-1" presStyleLbl="parChTrans1D2" presStyleIdx="0" presStyleCnt="4"/>
      <dgm:spPr/>
      <dgm:t>
        <a:bodyPr/>
        <a:lstStyle/>
        <a:p>
          <a:endParaRPr lang="it-IT"/>
        </a:p>
      </dgm:t>
    </dgm:pt>
    <dgm:pt modelId="{01B74B74-2F1B-6E4B-B0CD-1C70615A65A0}" type="pres">
      <dgm:prSet presAssocID="{3651B866-43EF-E844-B5CC-B8CAAC6E5BF9}" presName="connTx" presStyleLbl="parChTrans1D2" presStyleIdx="0" presStyleCnt="4"/>
      <dgm:spPr/>
      <dgm:t>
        <a:bodyPr/>
        <a:lstStyle/>
        <a:p>
          <a:endParaRPr lang="it-IT"/>
        </a:p>
      </dgm:t>
    </dgm:pt>
    <dgm:pt modelId="{24506F2C-5EF4-4347-BB77-F525F4DF344E}" type="pres">
      <dgm:prSet presAssocID="{8F4DB489-FD3B-2C41-934C-17F41674AD2C}" presName="root2" presStyleCnt="0"/>
      <dgm:spPr/>
    </dgm:pt>
    <dgm:pt modelId="{B79BDB3E-F05E-7A4B-8656-0C7FAD212EDE}" type="pres">
      <dgm:prSet presAssocID="{8F4DB489-FD3B-2C41-934C-17F41674AD2C}" presName="LevelTwoTextNode" presStyleLbl="node2" presStyleIdx="0" presStyleCnt="4" custScaleX="17927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82259813-B366-C942-A7BF-34415F0907E7}" type="pres">
      <dgm:prSet presAssocID="{8F4DB489-FD3B-2C41-934C-17F41674AD2C}" presName="level3hierChild" presStyleCnt="0"/>
      <dgm:spPr/>
    </dgm:pt>
    <dgm:pt modelId="{DD1A4C4B-3A89-414A-8782-81AFAA331B20}" type="pres">
      <dgm:prSet presAssocID="{30FAA983-4002-AB4D-9441-9C04C8806B00}" presName="conn2-1" presStyleLbl="parChTrans1D2" presStyleIdx="1" presStyleCnt="4"/>
      <dgm:spPr/>
      <dgm:t>
        <a:bodyPr/>
        <a:lstStyle/>
        <a:p>
          <a:endParaRPr lang="it-IT"/>
        </a:p>
      </dgm:t>
    </dgm:pt>
    <dgm:pt modelId="{76735325-8D8B-0345-8540-27C0720DD69D}" type="pres">
      <dgm:prSet presAssocID="{30FAA983-4002-AB4D-9441-9C04C8806B00}" presName="connTx" presStyleLbl="parChTrans1D2" presStyleIdx="1" presStyleCnt="4"/>
      <dgm:spPr/>
      <dgm:t>
        <a:bodyPr/>
        <a:lstStyle/>
        <a:p>
          <a:endParaRPr lang="it-IT"/>
        </a:p>
      </dgm:t>
    </dgm:pt>
    <dgm:pt modelId="{45EE0F9B-D4A4-5748-821B-31100B53C4A5}" type="pres">
      <dgm:prSet presAssocID="{B4F9335F-E251-9B49-A805-CA336A86BD67}" presName="root2" presStyleCnt="0"/>
      <dgm:spPr/>
    </dgm:pt>
    <dgm:pt modelId="{3C7328BE-5110-374F-AF13-734635E74E23}" type="pres">
      <dgm:prSet presAssocID="{B4F9335F-E251-9B49-A805-CA336A86BD67}" presName="LevelTwoTextNode" presStyleLbl="node2" presStyleIdx="1" presStyleCnt="4" custScaleX="177034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529C31B1-06EF-E540-992B-644B240A9894}" type="pres">
      <dgm:prSet presAssocID="{B4F9335F-E251-9B49-A805-CA336A86BD67}" presName="level3hierChild" presStyleCnt="0"/>
      <dgm:spPr/>
    </dgm:pt>
    <dgm:pt modelId="{1A8425C4-67D4-C441-A18B-42A1355DE62E}" type="pres">
      <dgm:prSet presAssocID="{A9C29819-6C24-6B47-AE46-60A059C9CC8C}" presName="conn2-1" presStyleLbl="parChTrans1D2" presStyleIdx="2" presStyleCnt="4"/>
      <dgm:spPr/>
      <dgm:t>
        <a:bodyPr/>
        <a:lstStyle/>
        <a:p>
          <a:endParaRPr lang="it-IT"/>
        </a:p>
      </dgm:t>
    </dgm:pt>
    <dgm:pt modelId="{BFB0C656-1236-7349-BF9E-15C66697338B}" type="pres">
      <dgm:prSet presAssocID="{A9C29819-6C24-6B47-AE46-60A059C9CC8C}" presName="connTx" presStyleLbl="parChTrans1D2" presStyleIdx="2" presStyleCnt="4"/>
      <dgm:spPr/>
      <dgm:t>
        <a:bodyPr/>
        <a:lstStyle/>
        <a:p>
          <a:endParaRPr lang="it-IT"/>
        </a:p>
      </dgm:t>
    </dgm:pt>
    <dgm:pt modelId="{FDF8EDFB-541F-414E-858A-65CC145F51E3}" type="pres">
      <dgm:prSet presAssocID="{BBBBF672-B7B5-3542-BFBA-67D78DB03772}" presName="root2" presStyleCnt="0"/>
      <dgm:spPr/>
    </dgm:pt>
    <dgm:pt modelId="{3927FFEF-EFAB-C243-97AC-2D64353E841B}" type="pres">
      <dgm:prSet presAssocID="{BBBBF672-B7B5-3542-BFBA-67D78DB03772}" presName="LevelTwoTextNode" presStyleLbl="node2" presStyleIdx="2" presStyleCnt="4" custScaleX="218377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98E12CE5-FE91-0F4E-A255-3E02A601A6C8}" type="pres">
      <dgm:prSet presAssocID="{BBBBF672-B7B5-3542-BFBA-67D78DB03772}" presName="level3hierChild" presStyleCnt="0"/>
      <dgm:spPr/>
    </dgm:pt>
    <dgm:pt modelId="{97AE8356-10D2-6E45-AE13-5F7E0B990547}" type="pres">
      <dgm:prSet presAssocID="{5DA20FBD-0412-7944-8302-2C3C222D420B}" presName="conn2-1" presStyleLbl="parChTrans1D2" presStyleIdx="3" presStyleCnt="4"/>
      <dgm:spPr/>
      <dgm:t>
        <a:bodyPr/>
        <a:lstStyle/>
        <a:p>
          <a:endParaRPr lang="it-IT"/>
        </a:p>
      </dgm:t>
    </dgm:pt>
    <dgm:pt modelId="{50E485FF-6D9F-0F49-8916-D59BAD50055D}" type="pres">
      <dgm:prSet presAssocID="{5DA20FBD-0412-7944-8302-2C3C222D420B}" presName="connTx" presStyleLbl="parChTrans1D2" presStyleIdx="3" presStyleCnt="4"/>
      <dgm:spPr/>
      <dgm:t>
        <a:bodyPr/>
        <a:lstStyle/>
        <a:p>
          <a:endParaRPr lang="it-IT"/>
        </a:p>
      </dgm:t>
    </dgm:pt>
    <dgm:pt modelId="{E606225F-D340-6040-8F52-D64C84ED4ABD}" type="pres">
      <dgm:prSet presAssocID="{28815EBB-EAE6-F24D-9609-BBABD471EE6B}" presName="root2" presStyleCnt="0"/>
      <dgm:spPr/>
    </dgm:pt>
    <dgm:pt modelId="{267E18BA-6270-E64F-BD7E-F890868C84BB}" type="pres">
      <dgm:prSet presAssocID="{28815EBB-EAE6-F24D-9609-BBABD471EE6B}" presName="LevelTwoTextNode" presStyleLbl="node2" presStyleIdx="3" presStyleCnt="4" custScaleX="129947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F022D621-858A-5A43-A1CC-A48A96FBAC6B}" type="pres">
      <dgm:prSet presAssocID="{28815EBB-EAE6-F24D-9609-BBABD471EE6B}" presName="level3hierChild" presStyleCnt="0"/>
      <dgm:spPr/>
    </dgm:pt>
  </dgm:ptLst>
  <dgm:cxnLst>
    <dgm:cxn modelId="{FFFD8A46-3F86-544E-999E-914F5838312C}" srcId="{0BF73080-C28E-3A43-8ABF-7FE3CE6EC893}" destId="{BBBBF672-B7B5-3542-BFBA-67D78DB03772}" srcOrd="2" destOrd="0" parTransId="{A9C29819-6C24-6B47-AE46-60A059C9CC8C}" sibTransId="{96B5DA42-7F2A-F640-B20A-36B85A2521F3}"/>
    <dgm:cxn modelId="{A8334698-A8CB-FD48-9B5C-E1F86C3F3311}" srcId="{0BF73080-C28E-3A43-8ABF-7FE3CE6EC893}" destId="{28815EBB-EAE6-F24D-9609-BBABD471EE6B}" srcOrd="3" destOrd="0" parTransId="{5DA20FBD-0412-7944-8302-2C3C222D420B}" sibTransId="{C04F37EE-A8DA-F34B-8776-2351C629B484}"/>
    <dgm:cxn modelId="{134BD34C-A30E-6945-A495-58BE569875C5}" type="presOf" srcId="{3651B866-43EF-E844-B5CC-B8CAAC6E5BF9}" destId="{4FDBDF89-9209-B241-BF6E-D056E43B5DD2}" srcOrd="0" destOrd="0" presId="urn:microsoft.com/office/officeart/2005/8/layout/hierarchy2"/>
    <dgm:cxn modelId="{565B5015-6834-3E4A-A0CE-D5C4530A53EF}" type="presOf" srcId="{30FAA983-4002-AB4D-9441-9C04C8806B00}" destId="{DD1A4C4B-3A89-414A-8782-81AFAA331B20}" srcOrd="0" destOrd="0" presId="urn:microsoft.com/office/officeart/2005/8/layout/hierarchy2"/>
    <dgm:cxn modelId="{F1A3C683-56DA-4046-943F-F582DB2092FE}" srcId="{0BF73080-C28E-3A43-8ABF-7FE3CE6EC893}" destId="{B4F9335F-E251-9B49-A805-CA336A86BD67}" srcOrd="1" destOrd="0" parTransId="{30FAA983-4002-AB4D-9441-9C04C8806B00}" sibTransId="{058F7521-F946-B64D-9771-B4919B5AC09E}"/>
    <dgm:cxn modelId="{291CAEE5-301D-C147-B2B0-79201BBEDE20}" type="presOf" srcId="{5DA20FBD-0412-7944-8302-2C3C222D420B}" destId="{97AE8356-10D2-6E45-AE13-5F7E0B990547}" srcOrd="0" destOrd="0" presId="urn:microsoft.com/office/officeart/2005/8/layout/hierarchy2"/>
    <dgm:cxn modelId="{9A3ED423-C93D-0043-B3CC-1FD9F1A5604D}" type="presOf" srcId="{8F4DB489-FD3B-2C41-934C-17F41674AD2C}" destId="{B79BDB3E-F05E-7A4B-8656-0C7FAD212EDE}" srcOrd="0" destOrd="0" presId="urn:microsoft.com/office/officeart/2005/8/layout/hierarchy2"/>
    <dgm:cxn modelId="{B1E2C98A-B491-EB4E-B71C-D960728AF3C7}" type="presOf" srcId="{BBBBF672-B7B5-3542-BFBA-67D78DB03772}" destId="{3927FFEF-EFAB-C243-97AC-2D64353E841B}" srcOrd="0" destOrd="0" presId="urn:microsoft.com/office/officeart/2005/8/layout/hierarchy2"/>
    <dgm:cxn modelId="{1B5C39AA-995A-F04B-80D3-BFEE85E2EE00}" type="presOf" srcId="{5DA20FBD-0412-7944-8302-2C3C222D420B}" destId="{50E485FF-6D9F-0F49-8916-D59BAD50055D}" srcOrd="1" destOrd="0" presId="urn:microsoft.com/office/officeart/2005/8/layout/hierarchy2"/>
    <dgm:cxn modelId="{7EB5D34E-E250-854B-8080-D9A61317A64B}" type="presOf" srcId="{A9C29819-6C24-6B47-AE46-60A059C9CC8C}" destId="{BFB0C656-1236-7349-BF9E-15C66697338B}" srcOrd="1" destOrd="0" presId="urn:microsoft.com/office/officeart/2005/8/layout/hierarchy2"/>
    <dgm:cxn modelId="{31B50009-FAD1-EC4D-9FFC-E391B595C0AE}" type="presOf" srcId="{A9C29819-6C24-6B47-AE46-60A059C9CC8C}" destId="{1A8425C4-67D4-C441-A18B-42A1355DE62E}" srcOrd="0" destOrd="0" presId="urn:microsoft.com/office/officeart/2005/8/layout/hierarchy2"/>
    <dgm:cxn modelId="{003C6F83-CC0F-874B-8FD5-F9946F317780}" srcId="{CBB008D8-DEE7-164B-9A99-668611EF84E5}" destId="{0BF73080-C28E-3A43-8ABF-7FE3CE6EC893}" srcOrd="0" destOrd="0" parTransId="{45F255A6-397E-8C46-88CE-600E3C4E494D}" sibTransId="{4C1D03FA-14F5-7C4E-99D7-2BAE9D0B1E0D}"/>
    <dgm:cxn modelId="{B602835C-6BFC-6C44-8D13-F32590118740}" type="presOf" srcId="{B4F9335F-E251-9B49-A805-CA336A86BD67}" destId="{3C7328BE-5110-374F-AF13-734635E74E23}" srcOrd="0" destOrd="0" presId="urn:microsoft.com/office/officeart/2005/8/layout/hierarchy2"/>
    <dgm:cxn modelId="{23F52BEB-077E-4D45-A2FD-667986F15789}" type="presOf" srcId="{3651B866-43EF-E844-B5CC-B8CAAC6E5BF9}" destId="{01B74B74-2F1B-6E4B-B0CD-1C70615A65A0}" srcOrd="1" destOrd="0" presId="urn:microsoft.com/office/officeart/2005/8/layout/hierarchy2"/>
    <dgm:cxn modelId="{4F2C27B1-D6C8-4F46-B1CE-F8EBF6AD7CD0}" type="presOf" srcId="{28815EBB-EAE6-F24D-9609-BBABD471EE6B}" destId="{267E18BA-6270-E64F-BD7E-F890868C84BB}" srcOrd="0" destOrd="0" presId="urn:microsoft.com/office/officeart/2005/8/layout/hierarchy2"/>
    <dgm:cxn modelId="{AC36292E-BC09-EC44-8906-986FDC08571F}" type="presOf" srcId="{0BF73080-C28E-3A43-8ABF-7FE3CE6EC893}" destId="{97FA1DB9-4B06-D54E-BAB8-5C6FEFBE23B2}" srcOrd="0" destOrd="0" presId="urn:microsoft.com/office/officeart/2005/8/layout/hierarchy2"/>
    <dgm:cxn modelId="{35D3045C-6D1A-4240-B8C8-90234F58761D}" type="presOf" srcId="{CBB008D8-DEE7-164B-9A99-668611EF84E5}" destId="{8174622D-0C07-774D-ADE6-E9072D26F24C}" srcOrd="0" destOrd="0" presId="urn:microsoft.com/office/officeart/2005/8/layout/hierarchy2"/>
    <dgm:cxn modelId="{6B864815-6DE6-0043-8B70-D1062B7EA311}" srcId="{0BF73080-C28E-3A43-8ABF-7FE3CE6EC893}" destId="{8F4DB489-FD3B-2C41-934C-17F41674AD2C}" srcOrd="0" destOrd="0" parTransId="{3651B866-43EF-E844-B5CC-B8CAAC6E5BF9}" sibTransId="{D5C0B087-1053-964E-ADD8-B2BFCEDD8A1E}"/>
    <dgm:cxn modelId="{C5A5C83D-ECF8-2E45-95CF-A0FB363EBEBB}" type="presOf" srcId="{30FAA983-4002-AB4D-9441-9C04C8806B00}" destId="{76735325-8D8B-0345-8540-27C0720DD69D}" srcOrd="1" destOrd="0" presId="urn:microsoft.com/office/officeart/2005/8/layout/hierarchy2"/>
    <dgm:cxn modelId="{30C7F89B-36E7-6A4E-BBF0-97C31365009E}" type="presParOf" srcId="{8174622D-0C07-774D-ADE6-E9072D26F24C}" destId="{F9DF5DA7-4414-5541-A982-47CCBA39136C}" srcOrd="0" destOrd="0" presId="urn:microsoft.com/office/officeart/2005/8/layout/hierarchy2"/>
    <dgm:cxn modelId="{F9EF2799-880B-E94B-99F0-45A6A5210F47}" type="presParOf" srcId="{F9DF5DA7-4414-5541-A982-47CCBA39136C}" destId="{97FA1DB9-4B06-D54E-BAB8-5C6FEFBE23B2}" srcOrd="0" destOrd="0" presId="urn:microsoft.com/office/officeart/2005/8/layout/hierarchy2"/>
    <dgm:cxn modelId="{AE4F2134-E040-1D44-970A-1FB8C185F323}" type="presParOf" srcId="{F9DF5DA7-4414-5541-A982-47CCBA39136C}" destId="{49606AFB-F462-3E46-AF35-BFBA747E7C20}" srcOrd="1" destOrd="0" presId="urn:microsoft.com/office/officeart/2005/8/layout/hierarchy2"/>
    <dgm:cxn modelId="{243A0324-317B-DC48-AA6D-5DD27B688846}" type="presParOf" srcId="{49606AFB-F462-3E46-AF35-BFBA747E7C20}" destId="{4FDBDF89-9209-B241-BF6E-D056E43B5DD2}" srcOrd="0" destOrd="0" presId="urn:microsoft.com/office/officeart/2005/8/layout/hierarchy2"/>
    <dgm:cxn modelId="{2A548E0E-3F24-1243-A7E2-6D2BEBB971BE}" type="presParOf" srcId="{4FDBDF89-9209-B241-BF6E-D056E43B5DD2}" destId="{01B74B74-2F1B-6E4B-B0CD-1C70615A65A0}" srcOrd="0" destOrd="0" presId="urn:microsoft.com/office/officeart/2005/8/layout/hierarchy2"/>
    <dgm:cxn modelId="{EF025A57-FF0A-774F-9F17-AC4F9EA1AB3E}" type="presParOf" srcId="{49606AFB-F462-3E46-AF35-BFBA747E7C20}" destId="{24506F2C-5EF4-4347-BB77-F525F4DF344E}" srcOrd="1" destOrd="0" presId="urn:microsoft.com/office/officeart/2005/8/layout/hierarchy2"/>
    <dgm:cxn modelId="{78F68CA6-4E35-8545-B465-691F40F7D2BA}" type="presParOf" srcId="{24506F2C-5EF4-4347-BB77-F525F4DF344E}" destId="{B79BDB3E-F05E-7A4B-8656-0C7FAD212EDE}" srcOrd="0" destOrd="0" presId="urn:microsoft.com/office/officeart/2005/8/layout/hierarchy2"/>
    <dgm:cxn modelId="{2DC7220F-87D9-514F-9FB0-CE9AFFD516B9}" type="presParOf" srcId="{24506F2C-5EF4-4347-BB77-F525F4DF344E}" destId="{82259813-B366-C942-A7BF-34415F0907E7}" srcOrd="1" destOrd="0" presId="urn:microsoft.com/office/officeart/2005/8/layout/hierarchy2"/>
    <dgm:cxn modelId="{627B5F37-3F0D-9441-88A0-71D46F919215}" type="presParOf" srcId="{49606AFB-F462-3E46-AF35-BFBA747E7C20}" destId="{DD1A4C4B-3A89-414A-8782-81AFAA331B20}" srcOrd="2" destOrd="0" presId="urn:microsoft.com/office/officeart/2005/8/layout/hierarchy2"/>
    <dgm:cxn modelId="{DB5780F7-D0CB-A647-87A0-CCEA2D33ED6A}" type="presParOf" srcId="{DD1A4C4B-3A89-414A-8782-81AFAA331B20}" destId="{76735325-8D8B-0345-8540-27C0720DD69D}" srcOrd="0" destOrd="0" presId="urn:microsoft.com/office/officeart/2005/8/layout/hierarchy2"/>
    <dgm:cxn modelId="{2779E84E-5478-1C42-89E8-ED168709F9AC}" type="presParOf" srcId="{49606AFB-F462-3E46-AF35-BFBA747E7C20}" destId="{45EE0F9B-D4A4-5748-821B-31100B53C4A5}" srcOrd="3" destOrd="0" presId="urn:microsoft.com/office/officeart/2005/8/layout/hierarchy2"/>
    <dgm:cxn modelId="{EBBA2DD6-BF4B-8E41-BB01-98EDB8D5AA0A}" type="presParOf" srcId="{45EE0F9B-D4A4-5748-821B-31100B53C4A5}" destId="{3C7328BE-5110-374F-AF13-734635E74E23}" srcOrd="0" destOrd="0" presId="urn:microsoft.com/office/officeart/2005/8/layout/hierarchy2"/>
    <dgm:cxn modelId="{49EF229A-9254-0C43-A594-773F78311615}" type="presParOf" srcId="{45EE0F9B-D4A4-5748-821B-31100B53C4A5}" destId="{529C31B1-06EF-E540-992B-644B240A9894}" srcOrd="1" destOrd="0" presId="urn:microsoft.com/office/officeart/2005/8/layout/hierarchy2"/>
    <dgm:cxn modelId="{7833C8A7-5321-AF42-867F-4B594C43F0EB}" type="presParOf" srcId="{49606AFB-F462-3E46-AF35-BFBA747E7C20}" destId="{1A8425C4-67D4-C441-A18B-42A1355DE62E}" srcOrd="4" destOrd="0" presId="urn:microsoft.com/office/officeart/2005/8/layout/hierarchy2"/>
    <dgm:cxn modelId="{56389E48-31D7-C942-9E2D-7402592AD095}" type="presParOf" srcId="{1A8425C4-67D4-C441-A18B-42A1355DE62E}" destId="{BFB0C656-1236-7349-BF9E-15C66697338B}" srcOrd="0" destOrd="0" presId="urn:microsoft.com/office/officeart/2005/8/layout/hierarchy2"/>
    <dgm:cxn modelId="{EE2547CA-5DE6-B446-84F0-5800456F70EE}" type="presParOf" srcId="{49606AFB-F462-3E46-AF35-BFBA747E7C20}" destId="{FDF8EDFB-541F-414E-858A-65CC145F51E3}" srcOrd="5" destOrd="0" presId="urn:microsoft.com/office/officeart/2005/8/layout/hierarchy2"/>
    <dgm:cxn modelId="{51244ED5-B564-034B-B9A5-62D37C6C270F}" type="presParOf" srcId="{FDF8EDFB-541F-414E-858A-65CC145F51E3}" destId="{3927FFEF-EFAB-C243-97AC-2D64353E841B}" srcOrd="0" destOrd="0" presId="urn:microsoft.com/office/officeart/2005/8/layout/hierarchy2"/>
    <dgm:cxn modelId="{51620791-AD7C-AA4E-A752-B49598917834}" type="presParOf" srcId="{FDF8EDFB-541F-414E-858A-65CC145F51E3}" destId="{98E12CE5-FE91-0F4E-A255-3E02A601A6C8}" srcOrd="1" destOrd="0" presId="urn:microsoft.com/office/officeart/2005/8/layout/hierarchy2"/>
    <dgm:cxn modelId="{A5C68512-2D5E-D94A-9B7C-FA23AB529D6D}" type="presParOf" srcId="{49606AFB-F462-3E46-AF35-BFBA747E7C20}" destId="{97AE8356-10D2-6E45-AE13-5F7E0B990547}" srcOrd="6" destOrd="0" presId="urn:microsoft.com/office/officeart/2005/8/layout/hierarchy2"/>
    <dgm:cxn modelId="{6B98EA19-BB37-254A-AFAE-C1696CFFA90B}" type="presParOf" srcId="{97AE8356-10D2-6E45-AE13-5F7E0B990547}" destId="{50E485FF-6D9F-0F49-8916-D59BAD50055D}" srcOrd="0" destOrd="0" presId="urn:microsoft.com/office/officeart/2005/8/layout/hierarchy2"/>
    <dgm:cxn modelId="{22F5CF70-3C71-C34C-BB40-4BC706795C29}" type="presParOf" srcId="{49606AFB-F462-3E46-AF35-BFBA747E7C20}" destId="{E606225F-D340-6040-8F52-D64C84ED4ABD}" srcOrd="7" destOrd="0" presId="urn:microsoft.com/office/officeart/2005/8/layout/hierarchy2"/>
    <dgm:cxn modelId="{E98F114F-A144-3B40-903D-23573278F1E5}" type="presParOf" srcId="{E606225F-D340-6040-8F52-D64C84ED4ABD}" destId="{267E18BA-6270-E64F-BD7E-F890868C84BB}" srcOrd="0" destOrd="0" presId="urn:microsoft.com/office/officeart/2005/8/layout/hierarchy2"/>
    <dgm:cxn modelId="{AF64D19C-8D7A-D546-8936-76E4FC2FD3E5}" type="presParOf" srcId="{E606225F-D340-6040-8F52-D64C84ED4ABD}" destId="{F022D621-858A-5A43-A1CC-A48A96FBAC6B}" srcOrd="1" destOrd="0" presId="urn:microsoft.com/office/officeart/2005/8/layout/hierarchy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FA1DB9-4B06-D54E-BAB8-5C6FEFBE23B2}">
      <dsp:nvSpPr>
        <dsp:cNvPr id="0" name=""/>
        <dsp:cNvSpPr/>
      </dsp:nvSpPr>
      <dsp:spPr>
        <a:xfrm>
          <a:off x="568519" y="1310082"/>
          <a:ext cx="1516068" cy="7580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/>
            <a:t>Pazienti (</a:t>
          </a:r>
          <a:r>
            <a:rPr lang="it-IT" sz="1800" kern="1200" dirty="0" err="1"/>
            <a:t>N</a:t>
          </a:r>
          <a:r>
            <a:rPr lang="it-IT" sz="1800" kern="1200" dirty="0"/>
            <a:t>=478)</a:t>
          </a:r>
        </a:p>
      </dsp:txBody>
      <dsp:txXfrm>
        <a:off x="590721" y="1332284"/>
        <a:ext cx="1471664" cy="713630"/>
      </dsp:txXfrm>
    </dsp:sp>
    <dsp:sp modelId="{4FDBDF89-9209-B241-BF6E-D056E43B5DD2}">
      <dsp:nvSpPr>
        <dsp:cNvPr id="0" name=""/>
        <dsp:cNvSpPr/>
      </dsp:nvSpPr>
      <dsp:spPr>
        <a:xfrm rot="17692822">
          <a:off x="1667108" y="1015100"/>
          <a:ext cx="1441387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1441387" y="20195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00" kern="1200"/>
        </a:p>
      </dsp:txBody>
      <dsp:txXfrm>
        <a:off x="2351767" y="999260"/>
        <a:ext cx="72069" cy="72069"/>
      </dsp:txXfrm>
    </dsp:sp>
    <dsp:sp modelId="{B79BDB3E-F05E-7A4B-8656-0C7FAD212EDE}">
      <dsp:nvSpPr>
        <dsp:cNvPr id="0" name=""/>
        <dsp:cNvSpPr/>
      </dsp:nvSpPr>
      <dsp:spPr>
        <a:xfrm>
          <a:off x="2691015" y="2473"/>
          <a:ext cx="2717932" cy="7580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/>
            <a:t>Lurasidone 40mg (</a:t>
          </a:r>
          <a:r>
            <a:rPr lang="it-IT" sz="1800" kern="1200" dirty="0" err="1"/>
            <a:t>N</a:t>
          </a:r>
          <a:r>
            <a:rPr lang="it-IT" sz="1800" kern="1200" dirty="0"/>
            <a:t>=120)</a:t>
          </a:r>
        </a:p>
      </dsp:txBody>
      <dsp:txXfrm>
        <a:off x="2713217" y="24675"/>
        <a:ext cx="2673528" cy="713630"/>
      </dsp:txXfrm>
    </dsp:sp>
    <dsp:sp modelId="{DD1A4C4B-3A89-414A-8782-81AFAA331B20}">
      <dsp:nvSpPr>
        <dsp:cNvPr id="0" name=""/>
        <dsp:cNvSpPr/>
      </dsp:nvSpPr>
      <dsp:spPr>
        <a:xfrm rot="19457599">
          <a:off x="2014392" y="1450970"/>
          <a:ext cx="746817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746817" y="20195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00" kern="1200"/>
        </a:p>
      </dsp:txBody>
      <dsp:txXfrm>
        <a:off x="2369131" y="1452494"/>
        <a:ext cx="37340" cy="37340"/>
      </dsp:txXfrm>
    </dsp:sp>
    <dsp:sp modelId="{3C7328BE-5110-374F-AF13-734635E74E23}">
      <dsp:nvSpPr>
        <dsp:cNvPr id="0" name=""/>
        <dsp:cNvSpPr/>
      </dsp:nvSpPr>
      <dsp:spPr>
        <a:xfrm>
          <a:off x="2691015" y="874213"/>
          <a:ext cx="2683957" cy="7580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/>
            <a:t>Lurasidone 120mg (</a:t>
          </a:r>
          <a:r>
            <a:rPr lang="it-IT" sz="1800" kern="1200" dirty="0" err="1"/>
            <a:t>N</a:t>
          </a:r>
          <a:r>
            <a:rPr lang="it-IT" sz="1800" kern="1200" dirty="0"/>
            <a:t>=119)</a:t>
          </a:r>
        </a:p>
      </dsp:txBody>
      <dsp:txXfrm>
        <a:off x="2713217" y="896415"/>
        <a:ext cx="2639553" cy="713630"/>
      </dsp:txXfrm>
    </dsp:sp>
    <dsp:sp modelId="{1A8425C4-67D4-C441-A18B-42A1355DE62E}">
      <dsp:nvSpPr>
        <dsp:cNvPr id="0" name=""/>
        <dsp:cNvSpPr/>
      </dsp:nvSpPr>
      <dsp:spPr>
        <a:xfrm rot="2142401">
          <a:off x="2014392" y="1886839"/>
          <a:ext cx="746817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746817" y="20195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00" kern="1200"/>
        </a:p>
      </dsp:txBody>
      <dsp:txXfrm>
        <a:off x="2369131" y="1888364"/>
        <a:ext cx="37340" cy="37340"/>
      </dsp:txXfrm>
    </dsp:sp>
    <dsp:sp modelId="{3927FFEF-EFAB-C243-97AC-2D64353E841B}">
      <dsp:nvSpPr>
        <dsp:cNvPr id="0" name=""/>
        <dsp:cNvSpPr/>
      </dsp:nvSpPr>
      <dsp:spPr>
        <a:xfrm>
          <a:off x="2691015" y="1745952"/>
          <a:ext cx="2674117" cy="7580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/>
            <a:t>Olanzapina 15mg (</a:t>
          </a:r>
          <a:r>
            <a:rPr lang="it-IT" sz="1800" kern="1200" dirty="0" err="1"/>
            <a:t>N</a:t>
          </a:r>
          <a:r>
            <a:rPr lang="it-IT" sz="1800" kern="1200" dirty="0"/>
            <a:t>=123)</a:t>
          </a:r>
        </a:p>
      </dsp:txBody>
      <dsp:txXfrm>
        <a:off x="2713217" y="1768154"/>
        <a:ext cx="2629713" cy="713630"/>
      </dsp:txXfrm>
    </dsp:sp>
    <dsp:sp modelId="{97AE8356-10D2-6E45-AE13-5F7E0B990547}">
      <dsp:nvSpPr>
        <dsp:cNvPr id="0" name=""/>
        <dsp:cNvSpPr/>
      </dsp:nvSpPr>
      <dsp:spPr>
        <a:xfrm rot="3907178">
          <a:off x="1667108" y="2322709"/>
          <a:ext cx="1441387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1441387" y="20195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00" kern="1200"/>
        </a:p>
      </dsp:txBody>
      <dsp:txXfrm>
        <a:off x="2351767" y="2306869"/>
        <a:ext cx="72069" cy="72069"/>
      </dsp:txXfrm>
    </dsp:sp>
    <dsp:sp modelId="{267E18BA-6270-E64F-BD7E-F890868C84BB}">
      <dsp:nvSpPr>
        <dsp:cNvPr id="0" name=""/>
        <dsp:cNvSpPr/>
      </dsp:nvSpPr>
      <dsp:spPr>
        <a:xfrm>
          <a:off x="2691015" y="2617692"/>
          <a:ext cx="1970085" cy="7580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/>
            <a:t>Placebo (</a:t>
          </a:r>
          <a:r>
            <a:rPr lang="it-IT" sz="1800" kern="1200" dirty="0" err="1"/>
            <a:t>N</a:t>
          </a:r>
          <a:r>
            <a:rPr lang="it-IT" sz="1800" kern="1200" dirty="0"/>
            <a:t>=116)</a:t>
          </a:r>
        </a:p>
      </dsp:txBody>
      <dsp:txXfrm>
        <a:off x="2713217" y="2639894"/>
        <a:ext cx="1925681" cy="7136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FA1DB9-4B06-D54E-BAB8-5C6FEFBE23B2}">
      <dsp:nvSpPr>
        <dsp:cNvPr id="0" name=""/>
        <dsp:cNvSpPr/>
      </dsp:nvSpPr>
      <dsp:spPr>
        <a:xfrm>
          <a:off x="272112" y="1310082"/>
          <a:ext cx="1516068" cy="7580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/>
            <a:t>Pazienti (</a:t>
          </a:r>
          <a:r>
            <a:rPr lang="it-IT" sz="1800" kern="1200" dirty="0" err="1"/>
            <a:t>N</a:t>
          </a:r>
          <a:r>
            <a:rPr lang="it-IT" sz="1800" kern="1200" dirty="0"/>
            <a:t>=488)</a:t>
          </a:r>
        </a:p>
      </dsp:txBody>
      <dsp:txXfrm>
        <a:off x="294314" y="1332284"/>
        <a:ext cx="1471664" cy="713630"/>
      </dsp:txXfrm>
    </dsp:sp>
    <dsp:sp modelId="{4FDBDF89-9209-B241-BF6E-D056E43B5DD2}">
      <dsp:nvSpPr>
        <dsp:cNvPr id="0" name=""/>
        <dsp:cNvSpPr/>
      </dsp:nvSpPr>
      <dsp:spPr>
        <a:xfrm rot="17692822">
          <a:off x="1370701" y="1015100"/>
          <a:ext cx="1441387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1441387" y="20195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00" kern="1200"/>
        </a:p>
      </dsp:txBody>
      <dsp:txXfrm>
        <a:off x="2055360" y="999260"/>
        <a:ext cx="72069" cy="72069"/>
      </dsp:txXfrm>
    </dsp:sp>
    <dsp:sp modelId="{B79BDB3E-F05E-7A4B-8656-0C7FAD212EDE}">
      <dsp:nvSpPr>
        <dsp:cNvPr id="0" name=""/>
        <dsp:cNvSpPr/>
      </dsp:nvSpPr>
      <dsp:spPr>
        <a:xfrm>
          <a:off x="2394608" y="2473"/>
          <a:ext cx="2717932" cy="7580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/>
            <a:t>Lurasidone 80mg (</a:t>
          </a:r>
          <a:r>
            <a:rPr lang="it-IT" sz="1800" kern="1200" dirty="0" err="1"/>
            <a:t>N</a:t>
          </a:r>
          <a:r>
            <a:rPr lang="it-IT" sz="1800" kern="1200" dirty="0"/>
            <a:t>=125)</a:t>
          </a:r>
        </a:p>
      </dsp:txBody>
      <dsp:txXfrm>
        <a:off x="2416810" y="24675"/>
        <a:ext cx="2673528" cy="713630"/>
      </dsp:txXfrm>
    </dsp:sp>
    <dsp:sp modelId="{DD1A4C4B-3A89-414A-8782-81AFAA331B20}">
      <dsp:nvSpPr>
        <dsp:cNvPr id="0" name=""/>
        <dsp:cNvSpPr/>
      </dsp:nvSpPr>
      <dsp:spPr>
        <a:xfrm rot="19457599">
          <a:off x="1717986" y="1450970"/>
          <a:ext cx="746817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746817" y="20195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00" kern="1200"/>
        </a:p>
      </dsp:txBody>
      <dsp:txXfrm>
        <a:off x="2072724" y="1452494"/>
        <a:ext cx="37340" cy="37340"/>
      </dsp:txXfrm>
    </dsp:sp>
    <dsp:sp modelId="{3C7328BE-5110-374F-AF13-734635E74E23}">
      <dsp:nvSpPr>
        <dsp:cNvPr id="0" name=""/>
        <dsp:cNvSpPr/>
      </dsp:nvSpPr>
      <dsp:spPr>
        <a:xfrm>
          <a:off x="2394608" y="874213"/>
          <a:ext cx="2683957" cy="7580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/>
            <a:t>Lurasidone 160mg (</a:t>
          </a:r>
          <a:r>
            <a:rPr lang="it-IT" sz="1800" kern="1200" dirty="0" err="1"/>
            <a:t>N</a:t>
          </a:r>
          <a:r>
            <a:rPr lang="it-IT" sz="1800" kern="1200" dirty="0"/>
            <a:t>=121)</a:t>
          </a:r>
        </a:p>
      </dsp:txBody>
      <dsp:txXfrm>
        <a:off x="2416810" y="896415"/>
        <a:ext cx="2639553" cy="713630"/>
      </dsp:txXfrm>
    </dsp:sp>
    <dsp:sp modelId="{1A8425C4-67D4-C441-A18B-42A1355DE62E}">
      <dsp:nvSpPr>
        <dsp:cNvPr id="0" name=""/>
        <dsp:cNvSpPr/>
      </dsp:nvSpPr>
      <dsp:spPr>
        <a:xfrm rot="2142401">
          <a:off x="1717986" y="1886839"/>
          <a:ext cx="746817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746817" y="20195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00" kern="1200"/>
        </a:p>
      </dsp:txBody>
      <dsp:txXfrm>
        <a:off x="2072724" y="1888364"/>
        <a:ext cx="37340" cy="37340"/>
      </dsp:txXfrm>
    </dsp:sp>
    <dsp:sp modelId="{3927FFEF-EFAB-C243-97AC-2D64353E841B}">
      <dsp:nvSpPr>
        <dsp:cNvPr id="0" name=""/>
        <dsp:cNvSpPr/>
      </dsp:nvSpPr>
      <dsp:spPr>
        <a:xfrm>
          <a:off x="2394608" y="1745952"/>
          <a:ext cx="3310745" cy="7580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/>
            <a:t>Quetiapina XR 600mg (</a:t>
          </a:r>
          <a:r>
            <a:rPr lang="it-IT" sz="1800" kern="1200" dirty="0" err="1"/>
            <a:t>N</a:t>
          </a:r>
          <a:r>
            <a:rPr lang="it-IT" sz="1800" kern="1200" dirty="0"/>
            <a:t>=120)</a:t>
          </a:r>
        </a:p>
      </dsp:txBody>
      <dsp:txXfrm>
        <a:off x="2416810" y="1768154"/>
        <a:ext cx="3266341" cy="713630"/>
      </dsp:txXfrm>
    </dsp:sp>
    <dsp:sp modelId="{97AE8356-10D2-6E45-AE13-5F7E0B990547}">
      <dsp:nvSpPr>
        <dsp:cNvPr id="0" name=""/>
        <dsp:cNvSpPr/>
      </dsp:nvSpPr>
      <dsp:spPr>
        <a:xfrm rot="3907178">
          <a:off x="1370701" y="2322709"/>
          <a:ext cx="1441387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1441387" y="20195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00" kern="1200"/>
        </a:p>
      </dsp:txBody>
      <dsp:txXfrm>
        <a:off x="2055360" y="2306869"/>
        <a:ext cx="72069" cy="72069"/>
      </dsp:txXfrm>
    </dsp:sp>
    <dsp:sp modelId="{267E18BA-6270-E64F-BD7E-F890868C84BB}">
      <dsp:nvSpPr>
        <dsp:cNvPr id="0" name=""/>
        <dsp:cNvSpPr/>
      </dsp:nvSpPr>
      <dsp:spPr>
        <a:xfrm>
          <a:off x="2394608" y="2617692"/>
          <a:ext cx="1970085" cy="7580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/>
            <a:t>Placebo (</a:t>
          </a:r>
          <a:r>
            <a:rPr lang="it-IT" sz="1800" kern="1200" dirty="0" err="1"/>
            <a:t>N</a:t>
          </a:r>
          <a:r>
            <a:rPr lang="it-IT" sz="1800" kern="1200" dirty="0"/>
            <a:t>=122)</a:t>
          </a:r>
        </a:p>
      </dsp:txBody>
      <dsp:txXfrm>
        <a:off x="2416810" y="2639894"/>
        <a:ext cx="1925681" cy="7136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7583E-45B2-4A45-978A-EDF9A6C784AB}" type="datetimeFigureOut">
              <a:rPr lang="it-IT" smtClean="0"/>
              <a:t>27/04/2023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5D92C2-C225-4D83-97DD-B412240246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45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D7F39D-D83A-574F-8510-2A90E7253887}" type="datetimeFigureOut">
              <a:rPr lang="it-IT" smtClean="0"/>
              <a:t>27/04/2023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0B2CA5-AF6B-3C4C-8873-8B7CCF8C86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8660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0B2CA5-AF6B-3C4C-8873-8B7CCF8C867A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2478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2CA5-AF6B-3C4C-8873-8B7CCF8C867A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788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271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904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4/27/2023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765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4/27/2023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2058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4/27/2023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802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804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248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250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1611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4572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09600" y="1295400"/>
            <a:ext cx="10972800" cy="49530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432800" y="6588128"/>
            <a:ext cx="2438400" cy="168275"/>
          </a:xfrm>
        </p:spPr>
        <p:txBody>
          <a:bodyPr/>
          <a:lstStyle>
            <a:lvl1pPr>
              <a:defRPr/>
            </a:lvl1pPr>
          </a:lstStyle>
          <a:p>
            <a:fld id="{76718980-9426-4CCC-8081-6527B2230E5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31574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072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283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909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807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779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664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588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806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81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  <p:sldLayoutId id="2147483953" r:id="rId14"/>
    <p:sldLayoutId id="2147483954" r:id="rId15"/>
    <p:sldLayoutId id="2147483955" r:id="rId16"/>
    <p:sldLayoutId id="2147483956" r:id="rId17"/>
    <p:sldLayoutId id="2147483958" r:id="rId18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mailto:STEFANO.PALCIC@units.it" TargetMode="External"/><Relationship Id="rId2" Type="http://schemas.openxmlformats.org/officeDocument/2006/relationships/hyperlink" Target="mailto:stefano.palcic@asugi.sanita.fvg.it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ndia, trial clinici bloccati&quot;Mai più test a danno dei malati&quot; - la  Repubblica">
            <a:extLst>
              <a:ext uri="{FF2B5EF4-FFF2-40B4-BE49-F238E27FC236}">
                <a16:creationId xmlns:a16="http://schemas.microsoft.com/office/drawing/2014/main" id="{A3BF3812-AD09-0C49-ABF2-817705063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047" y="1490132"/>
            <a:ext cx="3122592" cy="347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667225" y="4478722"/>
            <a:ext cx="2920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0432FF"/>
                </a:solidFill>
              </a:rPr>
              <a:t>STEFANO.PALCIC@units.it</a:t>
            </a:r>
            <a:endParaRPr lang="it-IT" b="1" dirty="0">
              <a:solidFill>
                <a:srgbClr val="0432FF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667225" y="641214"/>
            <a:ext cx="8316228" cy="44627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4200" cap="all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r>
              <a:rPr lang="it-IT" sz="4200" cap="all" dirty="0" err="1" smtClean="0">
                <a:solidFill>
                  <a:prstClr val="black"/>
                </a:solidFill>
                <a:ea typeface="+mj-ea"/>
                <a:cs typeface="+mj-cs"/>
              </a:rPr>
              <a:t>farmacoeconomia</a:t>
            </a:r>
            <a:endParaRPr lang="it-IT" b="1" dirty="0" smtClean="0"/>
          </a:p>
          <a:p>
            <a:endParaRPr lang="it-IT" sz="2000" b="1" dirty="0" smtClean="0"/>
          </a:p>
          <a:p>
            <a:endParaRPr lang="it-IT" sz="2000" b="1" dirty="0" smtClean="0"/>
          </a:p>
          <a:p>
            <a:endParaRPr lang="it-IT" sz="2000" b="1" dirty="0" smtClean="0"/>
          </a:p>
          <a:p>
            <a:r>
              <a:rPr lang="it-IT" sz="2000" b="1" dirty="0" smtClean="0"/>
              <a:t>Stefano PALCIC </a:t>
            </a:r>
          </a:p>
          <a:p>
            <a:endParaRPr lang="it-IT" sz="2000" b="1" dirty="0"/>
          </a:p>
          <a:p>
            <a:r>
              <a:rPr lang="it-IT" sz="2000" b="1" dirty="0" smtClean="0"/>
              <a:t>Dirigente responsabile Farmaceutica convenzionata e per conto  </a:t>
            </a:r>
          </a:p>
          <a:p>
            <a:r>
              <a:rPr lang="it-IT" sz="2000" b="1" dirty="0" smtClean="0"/>
              <a:t>Azienda Sanitaria Universitaria Giuliano-</a:t>
            </a:r>
            <a:r>
              <a:rPr lang="it-IT" sz="2000" b="1" dirty="0" err="1"/>
              <a:t>I</a:t>
            </a:r>
            <a:r>
              <a:rPr lang="it-IT" sz="2000" b="1" dirty="0" err="1" smtClean="0"/>
              <a:t>sontina</a:t>
            </a:r>
            <a:r>
              <a:rPr lang="it-IT" sz="2000" b="1" dirty="0" smtClean="0"/>
              <a:t> (ASUGI)</a:t>
            </a:r>
          </a:p>
          <a:p>
            <a:endParaRPr lang="it-IT" dirty="0"/>
          </a:p>
          <a:p>
            <a:endParaRPr lang="it-IT" sz="4200" cap="all" dirty="0">
              <a:solidFill>
                <a:prstClr val="black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4650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33D72BE-7E63-CE4F-A957-3A4FBF904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669" b="48526"/>
          <a:stretch/>
        </p:blipFill>
        <p:spPr>
          <a:xfrm>
            <a:off x="2129366" y="366156"/>
            <a:ext cx="7933267" cy="6125687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DB3A29DD-FBF1-334E-9E7C-73AA1422F49D}"/>
              </a:ext>
            </a:extLst>
          </p:cNvPr>
          <p:cNvSpPr/>
          <p:nvPr/>
        </p:nvSpPr>
        <p:spPr>
          <a:xfrm>
            <a:off x="10376570" y="212267"/>
            <a:ext cx="16291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 err="1"/>
              <a:t>Javed</a:t>
            </a:r>
            <a:r>
              <a:rPr lang="it-IT" sz="1400" dirty="0"/>
              <a:t>  A. et al, 2019</a:t>
            </a:r>
          </a:p>
        </p:txBody>
      </p:sp>
      <p:sp>
        <p:nvSpPr>
          <p:cNvPr id="6" name="Freccia destra 5">
            <a:extLst>
              <a:ext uri="{FF2B5EF4-FFF2-40B4-BE49-F238E27FC236}">
                <a16:creationId xmlns:a16="http://schemas.microsoft.com/office/drawing/2014/main" id="{10C05BA8-B1D4-A143-99E1-034AB95A91C9}"/>
              </a:ext>
            </a:extLst>
          </p:cNvPr>
          <p:cNvSpPr/>
          <p:nvPr/>
        </p:nvSpPr>
        <p:spPr>
          <a:xfrm>
            <a:off x="1422400" y="1473201"/>
            <a:ext cx="977899" cy="254000"/>
          </a:xfrm>
          <a:prstGeom prst="rightArrow">
            <a:avLst/>
          </a:prstGeom>
          <a:solidFill>
            <a:srgbClr val="0096FF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9D82938B-9790-F04C-958A-FE21F7944F38}"/>
              </a:ext>
            </a:extLst>
          </p:cNvPr>
          <p:cNvSpPr/>
          <p:nvPr/>
        </p:nvSpPr>
        <p:spPr>
          <a:xfrm>
            <a:off x="3107265" y="1473201"/>
            <a:ext cx="1778000" cy="270933"/>
          </a:xfrm>
          <a:prstGeom prst="ellipse">
            <a:avLst/>
          </a:prstGeom>
          <a:noFill/>
          <a:ln w="25400"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5463F27-D7FF-8A48-A90D-B2957A3B6460}"/>
              </a:ext>
            </a:extLst>
          </p:cNvPr>
          <p:cNvSpPr/>
          <p:nvPr/>
        </p:nvSpPr>
        <p:spPr>
          <a:xfrm>
            <a:off x="660398" y="6184068"/>
            <a:ext cx="10871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dvOT1a356080.I"/>
              </a:rPr>
              <a:t>ARI </a:t>
            </a:r>
            <a:r>
              <a:rPr lang="it-IT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dvOT2015df00"/>
              </a:rPr>
              <a:t>Aripiprazole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dvOT2015df00"/>
              </a:rPr>
              <a:t>, 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dvOT1a356080.I"/>
              </a:rPr>
              <a:t>ASE </a:t>
            </a:r>
            <a:r>
              <a:rPr lang="it-IT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dvOT2015df00"/>
              </a:rPr>
              <a:t>asenapine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dvOT2015df00"/>
              </a:rPr>
              <a:t>, 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dvOT1a356080.I"/>
              </a:rPr>
              <a:t>BRE </a:t>
            </a:r>
            <a:r>
              <a:rPr lang="it-IT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dvOT2015df00"/>
              </a:rPr>
              <a:t>brexpiprazole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dvOT2015df00"/>
              </a:rPr>
              <a:t>, 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dvOT1a356080.I"/>
              </a:rPr>
              <a:t>CAR </a:t>
            </a:r>
            <a:r>
              <a:rPr lang="it-IT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dvOT2015df00"/>
              </a:rPr>
              <a:t>cariprazine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dvOT2015df00"/>
              </a:rPr>
              <a:t>, 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dvOT1a356080.I"/>
              </a:rPr>
              <a:t>CPZ </a:t>
            </a:r>
            <a:r>
              <a:rPr lang="it-IT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dvOT2015df00"/>
              </a:rPr>
              <a:t>chlorpromazine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dvOT2015df00"/>
              </a:rPr>
              <a:t>, 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dvOT1a356080.I"/>
              </a:rPr>
              <a:t>HAL </a:t>
            </a:r>
            <a:r>
              <a:rPr lang="it-IT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dvOT2015df00"/>
              </a:rPr>
              <a:t>haloperidol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dvOT2015df00"/>
              </a:rPr>
              <a:t>, 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dvOT1a356080.I"/>
              </a:rPr>
              <a:t>ILO </a:t>
            </a:r>
            <a:r>
              <a:rPr lang="it-IT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dvOT2015df00"/>
              </a:rPr>
              <a:t>iloperidone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dvOT2015df00"/>
              </a:rPr>
              <a:t>, 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dvOT1a356080.I"/>
              </a:rPr>
              <a:t>LOX </a:t>
            </a:r>
            <a:r>
              <a:rPr lang="it-IT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dvOT2015df00"/>
              </a:rPr>
              <a:t>loxapine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dvOT2015df00"/>
              </a:rPr>
              <a:t>, 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dvOT1a356080.I"/>
              </a:rPr>
              <a:t>LUR 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dvOT2015df00"/>
              </a:rPr>
              <a:t>lurasidone, 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dvOT1a356080.I"/>
              </a:rPr>
              <a:t>OLA </a:t>
            </a:r>
            <a:r>
              <a:rPr lang="it-IT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dvOT2015df00"/>
              </a:rPr>
              <a:t>olanzapine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dvOT2015df00"/>
              </a:rPr>
              <a:t>, 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dvOT1a356080.I"/>
              </a:rPr>
              <a:t>PAL </a:t>
            </a:r>
            <a:r>
              <a:rPr lang="it-IT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dvOT2015df00"/>
              </a:rPr>
              <a:t>paliperidone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dvOT2015df00"/>
              </a:rPr>
              <a:t>, 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dvOT1a356080.I"/>
              </a:rPr>
              <a:t>QUE </a:t>
            </a:r>
            <a:r>
              <a:rPr lang="it-IT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dvOT2015df00"/>
              </a:rPr>
              <a:t>quetiapine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dvOT2015df00"/>
              </a:rPr>
              <a:t>, 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dvOT1a356080.I"/>
              </a:rPr>
              <a:t>RES 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dvOT2015df00"/>
              </a:rPr>
              <a:t>reserpine, 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dvOT1a356080.I"/>
              </a:rPr>
              <a:t>RIS </a:t>
            </a:r>
            <a:r>
              <a:rPr lang="it-IT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dvOT2015df00"/>
              </a:rPr>
              <a:t>risperidone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dvOT2015df00"/>
              </a:rPr>
              <a:t>, 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dvOT1a356080.I"/>
              </a:rPr>
              <a:t>SD 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dvOT2015df00"/>
              </a:rPr>
              <a:t>standard </a:t>
            </a:r>
            <a:r>
              <a:rPr lang="it-IT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dvOT2015df00"/>
              </a:rPr>
              <a:t>deviation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dvOT2015df00"/>
              </a:rPr>
              <a:t>, 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dvOT1a356080.I"/>
              </a:rPr>
              <a:t>SER </a:t>
            </a:r>
            <a:r>
              <a:rPr lang="it-IT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dvOT2015df00"/>
              </a:rPr>
              <a:t>sertindole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dvOT2015df00"/>
              </a:rPr>
              <a:t>, 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dvOT1a356080.I"/>
              </a:rPr>
              <a:t>SMD </a:t>
            </a:r>
            <a:r>
              <a:rPr lang="it-IT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dvOT2015df00"/>
              </a:rPr>
              <a:t>standardised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dvOT2015df00"/>
              </a:rPr>
              <a:t> </a:t>
            </a:r>
            <a:r>
              <a:rPr lang="it-IT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dvOT2015df00"/>
              </a:rPr>
              <a:t>mean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dvOT2015df00"/>
              </a:rPr>
              <a:t> </a:t>
            </a:r>
            <a:r>
              <a:rPr lang="it-IT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dvOT2015df00"/>
              </a:rPr>
              <a:t>difference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dvOT2015df00"/>
              </a:rPr>
              <a:t>, 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dvOT1a356080.I"/>
              </a:rPr>
              <a:t>ZIP </a:t>
            </a:r>
            <a:r>
              <a:rPr lang="it-IT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dvOT2015df00"/>
              </a:rPr>
              <a:t>ziprasidone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dvOT2015df00"/>
              </a:rPr>
              <a:t>, 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dvOT1a356080.I"/>
              </a:rPr>
              <a:t>ZOT </a:t>
            </a:r>
            <a:r>
              <a:rPr lang="it-IT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dvOT2015df00"/>
              </a:rPr>
              <a:t>zotepine</a:t>
            </a:r>
            <a:r>
              <a: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dvOT2015df00"/>
              </a:rPr>
              <a:t>. </a:t>
            </a:r>
            <a:endParaRPr lang="it-IT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236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9739EB4-F734-D249-B668-1581DEB5C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04" b="47320"/>
          <a:stretch/>
        </p:blipFill>
        <p:spPr>
          <a:xfrm>
            <a:off x="0" y="1452033"/>
            <a:ext cx="4576805" cy="342476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A3E3CAC-6703-2F45-85BA-6863625E11E3}"/>
              </a:ext>
            </a:extLst>
          </p:cNvPr>
          <p:cNvSpPr txBox="1"/>
          <p:nvPr/>
        </p:nvSpPr>
        <p:spPr>
          <a:xfrm>
            <a:off x="68376" y="105057"/>
            <a:ext cx="2994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</a:rPr>
              <a:t>Prolungamento </a:t>
            </a:r>
            <a:r>
              <a:rPr lang="it-IT" sz="2400" dirty="0" err="1">
                <a:solidFill>
                  <a:srgbClr val="FF0000"/>
                </a:solidFill>
              </a:rPr>
              <a:t>QTc</a:t>
            </a:r>
            <a:endParaRPr lang="it-IT" sz="2400" dirty="0">
              <a:solidFill>
                <a:srgbClr val="FF00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FC27114-254A-8943-8C08-08CA8694B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700" y="421332"/>
            <a:ext cx="7160562" cy="601533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934390F-8E05-3647-BD85-55E9C3FD7BBE}"/>
              </a:ext>
            </a:extLst>
          </p:cNvPr>
          <p:cNvSpPr/>
          <p:nvPr/>
        </p:nvSpPr>
        <p:spPr>
          <a:xfrm>
            <a:off x="68376" y="1894384"/>
            <a:ext cx="4114157" cy="188415"/>
          </a:xfrm>
          <a:prstGeom prst="rect">
            <a:avLst/>
          </a:prstGeom>
          <a:noFill/>
          <a:ln w="25400"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10EFB9E-27A1-A643-AC71-F1B4DA77A34B}"/>
              </a:ext>
            </a:extLst>
          </p:cNvPr>
          <p:cNvSpPr/>
          <p:nvPr/>
        </p:nvSpPr>
        <p:spPr>
          <a:xfrm>
            <a:off x="2947641" y="4569023"/>
            <a:ext cx="16291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 err="1"/>
              <a:t>Javed</a:t>
            </a:r>
            <a:r>
              <a:rPr lang="it-IT" sz="1400" dirty="0"/>
              <a:t>  A. et al, 2019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F898EC9-B0FC-D24C-83EF-056A30683643}"/>
              </a:ext>
            </a:extLst>
          </p:cNvPr>
          <p:cNvSpPr txBox="1"/>
          <p:nvPr/>
        </p:nvSpPr>
        <p:spPr>
          <a:xfrm>
            <a:off x="8094133" y="6436667"/>
            <a:ext cx="4076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 err="1"/>
              <a:t>Latuda</a:t>
            </a:r>
            <a:r>
              <a:rPr lang="it-IT" sz="1400" dirty="0"/>
              <a:t> - EPAR: Public </a:t>
            </a:r>
            <a:r>
              <a:rPr lang="it-IT" sz="1400" dirty="0" err="1"/>
              <a:t>assessment</a:t>
            </a:r>
            <a:r>
              <a:rPr lang="it-IT" sz="1400" dirty="0"/>
              <a:t> report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6CAEB8D-A998-2A4C-B76D-D9054AE35F1A}"/>
              </a:ext>
            </a:extLst>
          </p:cNvPr>
          <p:cNvSpPr txBox="1"/>
          <p:nvPr/>
        </p:nvSpPr>
        <p:spPr>
          <a:xfrm>
            <a:off x="221375" y="4950361"/>
            <a:ext cx="43554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0096FF"/>
                </a:solidFill>
                <a:highlight>
                  <a:srgbClr val="FFFF00"/>
                </a:highlight>
              </a:rPr>
              <a:t>Da </a:t>
            </a:r>
            <a:r>
              <a:rPr lang="it-IT" sz="2000" dirty="0" err="1">
                <a:solidFill>
                  <a:srgbClr val="0096FF"/>
                </a:solidFill>
                <a:highlight>
                  <a:srgbClr val="FFFF00"/>
                </a:highlight>
              </a:rPr>
              <a:t>Latuda</a:t>
            </a:r>
            <a:r>
              <a:rPr lang="it-IT" sz="2000" dirty="0">
                <a:solidFill>
                  <a:srgbClr val="0096FF"/>
                </a:solidFill>
                <a:highlight>
                  <a:srgbClr val="FFFF00"/>
                </a:highlight>
              </a:rPr>
              <a:t>-EPAR, l’effetto sul prolungamento del </a:t>
            </a:r>
            <a:r>
              <a:rPr lang="it-IT" sz="2000" dirty="0" err="1">
                <a:solidFill>
                  <a:srgbClr val="0096FF"/>
                </a:solidFill>
                <a:highlight>
                  <a:srgbClr val="FFFF00"/>
                </a:highlight>
              </a:rPr>
              <a:t>QTc</a:t>
            </a:r>
            <a:r>
              <a:rPr lang="it-IT" sz="2000" dirty="0">
                <a:solidFill>
                  <a:srgbClr val="0096FF"/>
                </a:solidFill>
                <a:highlight>
                  <a:srgbClr val="FFFF00"/>
                </a:highlight>
              </a:rPr>
              <a:t>  nei trattati con lurasidone vs. placebo è sovrapponibile, ed è inferiore rispetto ad altre molecole</a:t>
            </a:r>
          </a:p>
        </p:txBody>
      </p:sp>
    </p:spTree>
    <p:extLst>
      <p:ext uri="{BB962C8B-B14F-4D97-AF65-F5344CB8AC3E}">
        <p14:creationId xmlns:p14="http://schemas.microsoft.com/office/powerpoint/2010/main" val="2617390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A475FCF5-39C4-F047-864A-8FFE5D73A9AC}"/>
              </a:ext>
            </a:extLst>
          </p:cNvPr>
          <p:cNvSpPr txBox="1"/>
          <p:nvPr/>
        </p:nvSpPr>
        <p:spPr>
          <a:xfrm>
            <a:off x="5289812" y="200691"/>
            <a:ext cx="5135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COSTI</a:t>
            </a:r>
            <a:endParaRPr lang="it-IT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412949"/>
              </p:ext>
            </p:extLst>
          </p:nvPr>
        </p:nvGraphicFramePr>
        <p:xfrm>
          <a:off x="3032827" y="1049149"/>
          <a:ext cx="6853187" cy="47067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51513">
                  <a:extLst>
                    <a:ext uri="{9D8B030D-6E8A-4147-A177-3AD203B41FA5}">
                      <a16:colId xmlns:a16="http://schemas.microsoft.com/office/drawing/2014/main" val="3797569685"/>
                    </a:ext>
                  </a:extLst>
                </a:gridCol>
                <a:gridCol w="3601674">
                  <a:extLst>
                    <a:ext uri="{9D8B030D-6E8A-4147-A177-3AD203B41FA5}">
                      <a16:colId xmlns:a16="http://schemas.microsoft.com/office/drawing/2014/main" val="4245540053"/>
                    </a:ext>
                  </a:extLst>
                </a:gridCol>
              </a:tblGrid>
              <a:tr h="839892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000" u="none" strike="noStrike" dirty="0" smtClean="0">
                          <a:effectLst/>
                        </a:rPr>
                        <a:t>PRINCIPIO</a:t>
                      </a:r>
                      <a:r>
                        <a:rPr lang="it-IT" sz="2000" u="none" strike="noStrike" baseline="0" dirty="0" smtClean="0">
                          <a:effectLst/>
                        </a:rPr>
                        <a:t> ATTIVO</a:t>
                      </a:r>
                      <a:endParaRPr lang="it-IT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000" u="none" strike="noStrike" dirty="0">
                          <a:effectLst/>
                        </a:rPr>
                        <a:t>COSTO MEDIO TERAPIA 28GG 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5867692"/>
                  </a:ext>
                </a:extLst>
              </a:tr>
              <a:tr h="35275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>
                          <a:effectLst/>
                        </a:rPr>
                        <a:t>CLORPROMAZINA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>
                          <a:effectLst/>
                        </a:rPr>
                        <a:t>0,94 €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16803039"/>
                  </a:ext>
                </a:extLst>
              </a:tr>
              <a:tr h="35275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>
                          <a:effectLst/>
                        </a:rPr>
                        <a:t>RISPERIDONE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>
                          <a:effectLst/>
                        </a:rPr>
                        <a:t>0,94 €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88577781"/>
                  </a:ext>
                </a:extLst>
              </a:tr>
              <a:tr h="35275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>
                          <a:effectLst/>
                        </a:rPr>
                        <a:t>OLANZAPINA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>
                          <a:effectLst/>
                        </a:rPr>
                        <a:t>1,01 €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7651077"/>
                  </a:ext>
                </a:extLst>
              </a:tr>
              <a:tr h="33931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>
                          <a:effectLst/>
                        </a:rPr>
                        <a:t>ALOPERIDOLO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>
                          <a:effectLst/>
                        </a:rPr>
                        <a:t>2,31 €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67580856"/>
                  </a:ext>
                </a:extLst>
              </a:tr>
              <a:tr h="35275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>
                          <a:effectLst/>
                        </a:rPr>
                        <a:t>ARIPIPRAZOLO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>
                          <a:effectLst/>
                        </a:rPr>
                        <a:t>2,32 €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171591"/>
                  </a:ext>
                </a:extLst>
              </a:tr>
              <a:tr h="35275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>
                          <a:effectLst/>
                        </a:rPr>
                        <a:t>QUETIAPINA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>
                          <a:effectLst/>
                        </a:rPr>
                        <a:t>3,85 €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60391890"/>
                  </a:ext>
                </a:extLst>
              </a:tr>
              <a:tr h="35275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>
                          <a:effectLst/>
                        </a:rPr>
                        <a:t>QUETIAPINA RP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>
                          <a:effectLst/>
                        </a:rPr>
                        <a:t>5,57 €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01960631"/>
                  </a:ext>
                </a:extLst>
              </a:tr>
              <a:tr h="35275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>
                          <a:effectLst/>
                        </a:rPr>
                        <a:t>LEVOMEPROMAZINA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>
                          <a:effectLst/>
                        </a:rPr>
                        <a:t>7,09 €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96546111"/>
                  </a:ext>
                </a:extLst>
              </a:tr>
              <a:tr h="35275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>
                          <a:effectLst/>
                        </a:rPr>
                        <a:t>AMISULPRIDE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>
                          <a:effectLst/>
                        </a:rPr>
                        <a:t>13,28 €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26783176"/>
                  </a:ext>
                </a:extLst>
              </a:tr>
              <a:tr h="35275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>
                          <a:effectLst/>
                        </a:rPr>
                        <a:t>PALIPERIDONE RP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</a:rPr>
                        <a:t>13,74 €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12431956"/>
                  </a:ext>
                </a:extLst>
              </a:tr>
              <a:tr h="35275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>
                          <a:solidFill>
                            <a:srgbClr val="FF0000"/>
                          </a:solidFill>
                          <a:effectLst/>
                        </a:rPr>
                        <a:t>LURASIDONE</a:t>
                      </a:r>
                      <a:endParaRPr lang="it-IT" sz="12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65,96 €</a:t>
                      </a:r>
                      <a:endParaRPr lang="it-IT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626948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4018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9D2BBBA-061B-2E45-9C25-D6D2B87E217B}"/>
              </a:ext>
            </a:extLst>
          </p:cNvPr>
          <p:cNvSpPr txBox="1"/>
          <p:nvPr/>
        </p:nvSpPr>
        <p:spPr>
          <a:xfrm>
            <a:off x="324678" y="197003"/>
            <a:ext cx="11542643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</a:rPr>
              <a:t>Conclusioni</a:t>
            </a:r>
          </a:p>
          <a:p>
            <a:endParaRPr lang="it-IT" dirty="0"/>
          </a:p>
          <a:p>
            <a:endParaRPr lang="it-IT" dirty="0"/>
          </a:p>
          <a:p>
            <a:pPr marL="342900" indent="-342900">
              <a:buFont typeface="Wingdings" pitchFamily="2" charset="2"/>
              <a:buChar char="ü"/>
            </a:pPr>
            <a:r>
              <a:rPr lang="it-IT" sz="2000" b="1" dirty="0" smtClean="0">
                <a:solidFill>
                  <a:schemeClr val="accent3">
                    <a:lumMod val="75000"/>
                  </a:schemeClr>
                </a:solidFill>
              </a:rPr>
              <a:t>Profilo di efficacia: </a:t>
            </a:r>
            <a:r>
              <a:rPr lang="it-IT" sz="2000" dirty="0" err="1"/>
              <a:t>l</a:t>
            </a:r>
            <a:r>
              <a:rPr lang="it-IT" sz="2000" dirty="0" err="1" smtClean="0"/>
              <a:t>urasidone</a:t>
            </a:r>
            <a:r>
              <a:rPr lang="it-IT" sz="2000" dirty="0" smtClean="0"/>
              <a:t> </a:t>
            </a:r>
            <a:r>
              <a:rPr lang="it-IT" sz="2000" b="1" dirty="0" smtClean="0"/>
              <a:t>è non inferiore </a:t>
            </a:r>
            <a:r>
              <a:rPr lang="it-IT" sz="2000" dirty="0" smtClean="0"/>
              <a:t>a </a:t>
            </a:r>
            <a:r>
              <a:rPr lang="it-IT" sz="2000" dirty="0" err="1" smtClean="0"/>
              <a:t>olanzapina</a:t>
            </a:r>
            <a:r>
              <a:rPr lang="it-IT" sz="2000" dirty="0" smtClean="0"/>
              <a:t> </a:t>
            </a:r>
            <a:r>
              <a:rPr lang="it-IT" sz="2000" dirty="0"/>
              <a:t>15 mg e quetiapina XR </a:t>
            </a:r>
            <a:r>
              <a:rPr lang="it-IT" sz="2000" dirty="0" smtClean="0"/>
              <a:t>600mga nel ridurre </a:t>
            </a:r>
            <a:r>
              <a:rPr lang="it-IT" sz="2000" dirty="0"/>
              <a:t>il PANSS </a:t>
            </a:r>
            <a:r>
              <a:rPr lang="it-IT" sz="2000" dirty="0" err="1"/>
              <a:t>total</a:t>
            </a:r>
            <a:r>
              <a:rPr lang="it-IT" sz="2000" dirty="0"/>
              <a:t> </a:t>
            </a:r>
            <a:r>
              <a:rPr lang="it-IT" sz="2000" dirty="0" smtClean="0"/>
              <a:t>score. </a:t>
            </a:r>
            <a:r>
              <a:rPr lang="it-IT" sz="2000" b="1" dirty="0"/>
              <a:t>R</a:t>
            </a:r>
            <a:r>
              <a:rPr lang="it-IT" sz="2000" b="1" dirty="0" smtClean="0"/>
              <a:t>iduce il rischio </a:t>
            </a:r>
            <a:r>
              <a:rPr lang="it-IT" sz="2000" b="1" dirty="0"/>
              <a:t>di </a:t>
            </a:r>
            <a:r>
              <a:rPr lang="it-IT" sz="2000" b="1" dirty="0" smtClean="0"/>
              <a:t>ricadute allo stesso modo</a:t>
            </a:r>
            <a:r>
              <a:rPr lang="it-IT" sz="2000" dirty="0" smtClean="0"/>
              <a:t> della </a:t>
            </a:r>
            <a:r>
              <a:rPr lang="it-IT" sz="2000" dirty="0" err="1" smtClean="0"/>
              <a:t>quetiapina</a:t>
            </a:r>
            <a:r>
              <a:rPr lang="it-IT" sz="2000" dirty="0" smtClean="0"/>
              <a:t> (tendenzialmente superiore, ma non raggiunge la significatività). </a:t>
            </a:r>
            <a:endParaRPr lang="it-IT" sz="2000" dirty="0"/>
          </a:p>
          <a:p>
            <a:endParaRPr lang="it-IT" sz="2000" dirty="0"/>
          </a:p>
          <a:p>
            <a:pPr marL="342900" indent="-342900">
              <a:buFont typeface="Wingdings" pitchFamily="2" charset="2"/>
              <a:buChar char="ü"/>
            </a:pPr>
            <a:r>
              <a:rPr lang="it-IT" sz="2000" b="1" dirty="0" smtClean="0">
                <a:solidFill>
                  <a:schemeClr val="accent3">
                    <a:lumMod val="75000"/>
                  </a:schemeClr>
                </a:solidFill>
              </a:rPr>
              <a:t>Profilo di sicurezza </a:t>
            </a:r>
            <a:r>
              <a:rPr lang="it-IT" sz="2000" dirty="0" smtClean="0"/>
              <a:t>sostanzialmente favorevole: 2/3 </a:t>
            </a:r>
            <a:r>
              <a:rPr lang="it-IT" sz="2000" dirty="0"/>
              <a:t>dei pazienti riporta almeno un effetto collaterale nei 22 mesi di trattamento. I più frequenti sono schizofrenia, acatisia e sonnolenza. </a:t>
            </a:r>
            <a:endParaRPr lang="it-IT" sz="2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it-IT" sz="2000" dirty="0" smtClean="0"/>
              <a:t>Nel </a:t>
            </a:r>
            <a:r>
              <a:rPr lang="it-IT" sz="2000" dirty="0"/>
              <a:t>trattamento cronico con lurasidone, </a:t>
            </a:r>
            <a:r>
              <a:rPr lang="it-IT" sz="2000" b="1" dirty="0"/>
              <a:t>l’aumento ponderale è esiguo </a:t>
            </a:r>
            <a:r>
              <a:rPr lang="it-IT" sz="2000" dirty="0"/>
              <a:t>e non porta ad aumento patologico della glicemia e dei livelli di LDL e trigliceridi.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it-IT" sz="2000" dirty="0"/>
              <a:t>Lurasidone, a differenza di altri farmaci antipsicotici, </a:t>
            </a:r>
            <a:r>
              <a:rPr lang="it-IT" sz="2000" b="1" dirty="0"/>
              <a:t>non induce un prolungamento dell’intervallo QT.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it-IT" sz="2000" dirty="0"/>
              <a:t>I livelli sierici di prolattina sono normali negli uomini trattati con lurasidone, mentre risultano essere borderline nelle donne. Il profilo risulta essere comparabile con </a:t>
            </a:r>
            <a:r>
              <a:rPr lang="it-IT" sz="2000" dirty="0" err="1"/>
              <a:t>olanzapina</a:t>
            </a:r>
            <a:r>
              <a:rPr lang="it-IT" sz="2000" dirty="0" smtClean="0"/>
              <a:t>.</a:t>
            </a:r>
            <a:endParaRPr lang="it-IT" sz="2000" dirty="0"/>
          </a:p>
          <a:p>
            <a:pPr marL="342900" indent="-342900">
              <a:buFont typeface="Wingdings" pitchFamily="2" charset="2"/>
              <a:buChar char="ü"/>
            </a:pPr>
            <a:r>
              <a:rPr lang="it-IT" sz="2000" b="1" dirty="0">
                <a:solidFill>
                  <a:schemeClr val="accent3">
                    <a:lumMod val="75000"/>
                  </a:schemeClr>
                </a:solidFill>
              </a:rPr>
              <a:t>Costi </a:t>
            </a:r>
            <a:r>
              <a:rPr lang="it-IT" sz="2000" dirty="0" smtClean="0"/>
              <a:t>notevolmente più elevati rispetto alle alternative disponibili.</a:t>
            </a:r>
          </a:p>
          <a:p>
            <a:pPr marL="342900" indent="-342900">
              <a:buFont typeface="Wingdings" pitchFamily="2" charset="2"/>
              <a:buChar char="ü"/>
            </a:pPr>
            <a:endParaRPr lang="it-IT" sz="2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it-IT" sz="2000" b="1" dirty="0">
                <a:solidFill>
                  <a:srgbClr val="FF0000"/>
                </a:solidFill>
              </a:rPr>
              <a:t>A</a:t>
            </a:r>
            <a:r>
              <a:rPr lang="it-IT" sz="2000" b="1" dirty="0" smtClean="0">
                <a:solidFill>
                  <a:srgbClr val="FF0000"/>
                </a:solidFill>
              </a:rPr>
              <a:t>lternativa terapeutica in numero </a:t>
            </a:r>
            <a:r>
              <a:rPr lang="it-IT" sz="2000" b="1" u="sng" dirty="0" smtClean="0">
                <a:solidFill>
                  <a:srgbClr val="FF0000"/>
                </a:solidFill>
              </a:rPr>
              <a:t>esiguo</a:t>
            </a:r>
            <a:r>
              <a:rPr lang="it-IT" sz="2000" b="1" dirty="0" smtClean="0">
                <a:solidFill>
                  <a:srgbClr val="FF0000"/>
                </a:solidFill>
              </a:rPr>
              <a:t> di pazienti (20 pazienti/anno stimati dal clinico) ad alto rischio e con problemi cardiaci. Circa 15.000€ di impatto economico</a:t>
            </a:r>
            <a:endParaRPr lang="it-IT" sz="2000" b="1" dirty="0">
              <a:solidFill>
                <a:srgbClr val="FF0000"/>
              </a:solidFill>
            </a:endParaRPr>
          </a:p>
          <a:p>
            <a:endParaRPr lang="it-IT" sz="2000" dirty="0"/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575743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28" y="133350"/>
            <a:ext cx="10347157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96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12802" r="11210"/>
          <a:stretch/>
        </p:blipFill>
        <p:spPr>
          <a:xfrm>
            <a:off x="1515123" y="1"/>
            <a:ext cx="9161755" cy="6858000"/>
          </a:xfrm>
          <a:prstGeom prst="rect">
            <a:avLst/>
          </a:prstGeo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2657476" y="1781176"/>
            <a:ext cx="6505574" cy="3376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/>
          <a:p>
            <a:pPr algn="ctr"/>
            <a:r>
              <a:rPr lang="it-IT" sz="4800" dirty="0">
                <a:solidFill>
                  <a:schemeClr val="tx1"/>
                </a:solidFill>
                <a:latin typeface="+mj-lt"/>
              </a:rPr>
              <a:t>Esempio di </a:t>
            </a:r>
            <a:r>
              <a:rPr lang="it-IT" sz="4800" b="1" dirty="0">
                <a:solidFill>
                  <a:schemeClr val="tx1"/>
                </a:solidFill>
                <a:latin typeface="+mj-lt"/>
              </a:rPr>
              <a:t>valutazione economica </a:t>
            </a:r>
            <a:r>
              <a:rPr lang="it-IT" sz="4800" dirty="0">
                <a:solidFill>
                  <a:schemeClr val="tx1"/>
                </a:solidFill>
                <a:latin typeface="+mj-lt"/>
              </a:rPr>
              <a:t>di un farmaco</a:t>
            </a:r>
            <a:br>
              <a:rPr lang="it-IT" sz="4800" dirty="0">
                <a:solidFill>
                  <a:schemeClr val="tx1"/>
                </a:solidFill>
                <a:latin typeface="+mj-lt"/>
              </a:rPr>
            </a:br>
            <a:r>
              <a:rPr lang="it-IT" sz="4800" dirty="0">
                <a:solidFill>
                  <a:schemeClr val="tx1"/>
                </a:solidFill>
                <a:latin typeface="+mj-lt"/>
              </a:rPr>
              <a:t>e </a:t>
            </a:r>
            <a:br>
              <a:rPr lang="it-IT" sz="4800" dirty="0">
                <a:solidFill>
                  <a:schemeClr val="tx1"/>
                </a:solidFill>
                <a:latin typeface="+mj-lt"/>
              </a:rPr>
            </a:br>
            <a:r>
              <a:rPr lang="it-IT" sz="4800" dirty="0">
                <a:solidFill>
                  <a:schemeClr val="tx1"/>
                </a:solidFill>
                <a:latin typeface="+mj-lt"/>
              </a:rPr>
              <a:t>come si stila un </a:t>
            </a:r>
            <a:r>
              <a:rPr lang="it-IT" sz="4800" b="1" dirty="0">
                <a:solidFill>
                  <a:schemeClr val="tx1"/>
                </a:solidFill>
                <a:latin typeface="+mj-lt"/>
              </a:rPr>
              <a:t>dossier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7365507" y="5157926"/>
            <a:ext cx="1864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/>
              <a:t>(</a:t>
            </a:r>
            <a:r>
              <a:rPr lang="it-IT" sz="2000" i="1" dirty="0" err="1"/>
              <a:t>dapagliflozin</a:t>
            </a:r>
            <a:r>
              <a:rPr lang="it-IT" sz="20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1715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8229600" cy="6210301"/>
          </a:xfrm>
        </p:spPr>
        <p:txBody>
          <a:bodyPr>
            <a:normAutofit/>
          </a:bodyPr>
          <a:lstStyle/>
          <a:p>
            <a:pPr algn="ctr"/>
            <a:r>
              <a:rPr lang="it-IT" sz="5400" b="1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Valutazione aspetti clinici:</a:t>
            </a:r>
            <a:br>
              <a:rPr lang="it-IT" sz="5400" b="1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</a:br>
            <a:r>
              <a:rPr lang="it-IT" sz="5400" b="1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Efficacia e Sicurezza</a:t>
            </a:r>
          </a:p>
        </p:txBody>
      </p:sp>
    </p:spTree>
    <p:extLst>
      <p:ext uri="{BB962C8B-B14F-4D97-AF65-F5344CB8AC3E}">
        <p14:creationId xmlns:p14="http://schemas.microsoft.com/office/powerpoint/2010/main" val="283998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3600" b="1" dirty="0"/>
              <a:t>Indicazioni approvate come da RCP </a:t>
            </a:r>
          </a:p>
        </p:txBody>
      </p:sp>
      <p:sp>
        <p:nvSpPr>
          <p:cNvPr id="5" name="Rettangolo 4"/>
          <p:cNvSpPr/>
          <p:nvPr/>
        </p:nvSpPr>
        <p:spPr>
          <a:xfrm>
            <a:off x="609600" y="1408381"/>
            <a:ext cx="1119673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b="1" u="sng" dirty="0"/>
              <a:t>Diabete mellito di tipo 2</a:t>
            </a:r>
            <a:endParaRPr lang="it-IT" sz="2200" b="1" dirty="0"/>
          </a:p>
          <a:p>
            <a:pPr algn="just"/>
            <a:r>
              <a:rPr lang="it-IT" sz="2200" dirty="0" err="1"/>
              <a:t>Forxiga</a:t>
            </a:r>
            <a:r>
              <a:rPr lang="it-IT" sz="2200" dirty="0"/>
              <a:t> è indicato in pazienti adulti e bambini dai 10 anni di età in su, non adeguatamente controllati per il trattamento del diabete mellito di tipo 2 in aggiunta alla dieta e all'esercizio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2200" dirty="0"/>
              <a:t>in </a:t>
            </a:r>
            <a:r>
              <a:rPr lang="it-IT" sz="2200" dirty="0" err="1"/>
              <a:t>monoterapia</a:t>
            </a:r>
            <a:r>
              <a:rPr lang="it-IT" sz="2200" dirty="0"/>
              <a:t> quando l'impiego di </a:t>
            </a:r>
            <a:r>
              <a:rPr lang="it-IT" sz="2200" dirty="0" err="1"/>
              <a:t>metformina</a:t>
            </a:r>
            <a:r>
              <a:rPr lang="it-IT" sz="2200" dirty="0"/>
              <a:t> è ritenuto inappropriato a causa di intolleranza.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2200" dirty="0"/>
              <a:t>in aggiunta ad altri medicinali per il trattamento del diabete di tipo 2.</a:t>
            </a:r>
          </a:p>
          <a:p>
            <a:pPr algn="just"/>
            <a:r>
              <a:rPr lang="it-IT" sz="2200" dirty="0"/>
              <a:t>Per i risultati degli studi rispetto alle associazioni con altri medicinali, agli effetti sul controllo glicemico, agli eventi cardiovascolari e renali, e alle popolazioni studiate, vedere paragrafi 4.4, 4.5 e 5.1.</a:t>
            </a:r>
          </a:p>
          <a:p>
            <a:pPr algn="just"/>
            <a:r>
              <a:rPr lang="it-IT" sz="2200" b="1" u="sng" dirty="0"/>
              <a:t>Insufficienza cardiaca</a:t>
            </a:r>
            <a:endParaRPr lang="it-IT" sz="2200" b="1" dirty="0"/>
          </a:p>
          <a:p>
            <a:pPr algn="just"/>
            <a:r>
              <a:rPr lang="it-IT" sz="2200" dirty="0" err="1"/>
              <a:t>Forxiga</a:t>
            </a:r>
            <a:r>
              <a:rPr lang="it-IT" sz="2200" dirty="0"/>
              <a:t> è indicato negli adulti per il trattamento dell'insufficienza cardiaca cronica sintomatica con frazione di eiezione ridotta.</a:t>
            </a:r>
          </a:p>
          <a:p>
            <a:pPr algn="just"/>
            <a:r>
              <a:rPr lang="it-IT" sz="2200" b="1" u="sng" dirty="0"/>
              <a:t>Malattia renale cronica</a:t>
            </a:r>
            <a:endParaRPr lang="it-IT" sz="2200" b="1" dirty="0"/>
          </a:p>
          <a:p>
            <a:pPr algn="just"/>
            <a:r>
              <a:rPr lang="it-IT" sz="2200" dirty="0" err="1"/>
              <a:t>Forxiga</a:t>
            </a:r>
            <a:r>
              <a:rPr lang="it-IT" sz="2200" dirty="0"/>
              <a:t> è indicato negli adulti per il trattamento della malattia renale cronica.</a:t>
            </a:r>
          </a:p>
        </p:txBody>
      </p:sp>
    </p:spTree>
    <p:extLst>
      <p:ext uri="{BB962C8B-B14F-4D97-AF65-F5344CB8AC3E}">
        <p14:creationId xmlns:p14="http://schemas.microsoft.com/office/powerpoint/2010/main" val="194423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88887" y="304800"/>
            <a:ext cx="7277100" cy="1054100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/>
              <a:t>Meccanismi biologici ed effetti degli SGLT2 inibitori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9633" y="1535206"/>
            <a:ext cx="9759820" cy="515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2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ps.centrolottainfarto.com/wp-content/uploads/2021/10/Immagin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" t="2238" r="2554" b="3640"/>
          <a:stretch/>
        </p:blipFill>
        <p:spPr bwMode="auto">
          <a:xfrm>
            <a:off x="2252662" y="230281"/>
            <a:ext cx="7639050" cy="485999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214604" y="5147426"/>
            <a:ext cx="117285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Riduce il riassorbimento del glucosio dal filtrato glomerulare nel tubulo renale prossimale con una concomitante riduzione del riassorbimento del sodio che porta all'escrezione urinaria del glucosio e alla diuresi osmotica, portando ad una riduzione del sovraccarico di volume, riduzione della pressione sanguigna, riduzione del </a:t>
            </a:r>
            <a:r>
              <a:rPr lang="it-IT" dirty="0" err="1"/>
              <a:t>pre</a:t>
            </a:r>
            <a:r>
              <a:rPr lang="it-IT" dirty="0"/>
              <a:t>-carico e post-carico, che possono avere effetti benefici sul rimodellamento cardiaco e preservare la funzione renale. </a:t>
            </a:r>
          </a:p>
        </p:txBody>
      </p:sp>
      <p:sp>
        <p:nvSpPr>
          <p:cNvPr id="7" name="Rettangolo 6"/>
          <p:cNvSpPr/>
          <p:nvPr/>
        </p:nvSpPr>
        <p:spPr>
          <a:xfrm>
            <a:off x="5786438" y="4125010"/>
            <a:ext cx="39528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err="1"/>
              <a:t>Dapagliflozin</a:t>
            </a:r>
            <a:r>
              <a:rPr lang="it-IT" dirty="0"/>
              <a:t> è un inibitore dell’SGLT2 (“</a:t>
            </a:r>
            <a:r>
              <a:rPr lang="it-IT" dirty="0" err="1"/>
              <a:t>sodium-glucose</a:t>
            </a:r>
            <a:r>
              <a:rPr lang="it-IT" dirty="0"/>
              <a:t> </a:t>
            </a:r>
            <a:r>
              <a:rPr lang="it-IT" dirty="0" err="1"/>
              <a:t>cotransporter</a:t>
            </a:r>
            <a:r>
              <a:rPr lang="it-IT" dirty="0"/>
              <a:t> 2”)</a:t>
            </a:r>
          </a:p>
        </p:txBody>
      </p:sp>
    </p:spTree>
    <p:extLst>
      <p:ext uri="{BB962C8B-B14F-4D97-AF65-F5344CB8AC3E}">
        <p14:creationId xmlns:p14="http://schemas.microsoft.com/office/powerpoint/2010/main" val="416077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95600" y="0"/>
            <a:ext cx="8610600" cy="1293028"/>
          </a:xfrm>
        </p:spPr>
        <p:txBody>
          <a:bodyPr>
            <a:normAutofit/>
          </a:bodyPr>
          <a:lstStyle/>
          <a:p>
            <a:r>
              <a:rPr lang="it-IT" sz="3200" dirty="0" smtClean="0"/>
              <a:t>Di cosa parleremo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1414915"/>
            <a:ext cx="11259152" cy="4091502"/>
          </a:xfrm>
        </p:spPr>
        <p:txBody>
          <a:bodyPr>
            <a:normAutofit fontScale="25000" lnSpcReduction="20000"/>
          </a:bodyPr>
          <a:lstStyle/>
          <a:p>
            <a:r>
              <a:rPr lang="it-IT" sz="7200" dirty="0"/>
              <a:t>L’AIFA e il processo di valutazione dei </a:t>
            </a:r>
            <a:r>
              <a:rPr lang="it-IT" sz="7200" dirty="0" smtClean="0"/>
              <a:t>farmaci</a:t>
            </a:r>
            <a:r>
              <a:rPr lang="it-IT" sz="7200" dirty="0"/>
              <a:t>.</a:t>
            </a:r>
            <a:r>
              <a:rPr lang="it-IT" sz="7200" dirty="0" smtClean="0"/>
              <a:t> L’</a:t>
            </a:r>
            <a:r>
              <a:rPr lang="it-IT" sz="7200" dirty="0" err="1" smtClean="0"/>
              <a:t>Health</a:t>
            </a:r>
            <a:r>
              <a:rPr lang="it-IT" sz="7200" dirty="0" smtClean="0"/>
              <a:t> </a:t>
            </a:r>
            <a:r>
              <a:rPr lang="it-IT" sz="7200" dirty="0"/>
              <a:t>Technology </a:t>
            </a:r>
            <a:r>
              <a:rPr lang="it-IT" sz="7200" dirty="0" err="1"/>
              <a:t>Assessment</a:t>
            </a:r>
            <a:r>
              <a:rPr lang="it-IT" sz="7200" dirty="0"/>
              <a:t> e la sua integrazione nel processo </a:t>
            </a:r>
            <a:r>
              <a:rPr lang="it-IT" sz="7200" dirty="0" err="1"/>
              <a:t>regolatorio</a:t>
            </a:r>
            <a:r>
              <a:rPr lang="it-IT" sz="7200" dirty="0" smtClean="0"/>
              <a:t>.</a:t>
            </a:r>
            <a:endParaRPr lang="it-IT" sz="7200" dirty="0"/>
          </a:p>
          <a:p>
            <a:r>
              <a:rPr lang="it-IT" sz="7200" b="1" dirty="0"/>
              <a:t>Studi osservazionali e sperimentali</a:t>
            </a:r>
            <a:r>
              <a:rPr lang="it-IT" sz="7200" dirty="0"/>
              <a:t>: nozioni di base per leggere uno studio clinico. </a:t>
            </a:r>
            <a:r>
              <a:rPr lang="it-IT" sz="7200" dirty="0" smtClean="0"/>
              <a:t>Piramide </a:t>
            </a:r>
            <a:r>
              <a:rPr lang="it-IT" sz="7200" dirty="0"/>
              <a:t>delle </a:t>
            </a:r>
            <a:r>
              <a:rPr lang="it-IT" sz="7200" dirty="0" smtClean="0"/>
              <a:t>evidenze.</a:t>
            </a:r>
            <a:r>
              <a:rPr lang="it-IT" sz="7200" dirty="0"/>
              <a:t> </a:t>
            </a:r>
            <a:r>
              <a:rPr lang="it-IT" sz="7200" dirty="0" smtClean="0"/>
              <a:t>La valutazione di efficacia dei farmaci: significato di </a:t>
            </a:r>
            <a:r>
              <a:rPr lang="it-IT" sz="7200" dirty="0" err="1" smtClean="0"/>
              <a:t>efficacy</a:t>
            </a:r>
            <a:r>
              <a:rPr lang="it-IT" sz="7200" dirty="0" smtClean="0"/>
              <a:t> e di </a:t>
            </a:r>
            <a:r>
              <a:rPr lang="it-IT" sz="7200" dirty="0" err="1" smtClean="0"/>
              <a:t>effectiveness</a:t>
            </a:r>
            <a:r>
              <a:rPr lang="it-IT" sz="7200" dirty="0" smtClean="0"/>
              <a:t>. Esempi di valutazione di studi sui farmaci e ruolo farmacista ospedaliero. </a:t>
            </a:r>
          </a:p>
          <a:p>
            <a:endParaRPr lang="it-IT" sz="7200" dirty="0" smtClean="0"/>
          </a:p>
          <a:p>
            <a:r>
              <a:rPr lang="it-IT" sz="7200" dirty="0" smtClean="0"/>
              <a:t>Gli </a:t>
            </a:r>
            <a:r>
              <a:rPr lang="it-IT" sz="7200" dirty="0"/>
              <a:t>studi </a:t>
            </a:r>
            <a:r>
              <a:rPr lang="it-IT" sz="7200" dirty="0" err="1" smtClean="0"/>
              <a:t>farmacoepidemiologici</a:t>
            </a:r>
            <a:r>
              <a:rPr lang="it-IT" sz="7200" dirty="0" smtClean="0"/>
              <a:t>. Appropriatezza </a:t>
            </a:r>
            <a:r>
              <a:rPr lang="it-IT" sz="7200" dirty="0"/>
              <a:t>terapeutica e impatto </a:t>
            </a:r>
            <a:r>
              <a:rPr lang="it-IT" sz="7200" dirty="0" smtClean="0"/>
              <a:t>economico. Aderenza </a:t>
            </a:r>
            <a:r>
              <a:rPr lang="it-IT" sz="7200" dirty="0"/>
              <a:t>al trattamento e ruolo del farmacista. </a:t>
            </a:r>
            <a:endParaRPr lang="it-IT" sz="7200" dirty="0" smtClean="0"/>
          </a:p>
          <a:p>
            <a:endParaRPr lang="it-IT" sz="7200" dirty="0"/>
          </a:p>
          <a:p>
            <a:r>
              <a:rPr lang="it-IT" sz="7200" dirty="0"/>
              <a:t>La </a:t>
            </a:r>
            <a:r>
              <a:rPr lang="it-IT" sz="7200" b="1" dirty="0"/>
              <a:t>farmacovigilanza</a:t>
            </a:r>
            <a:r>
              <a:rPr lang="it-IT" sz="7200" dirty="0"/>
              <a:t>. </a:t>
            </a:r>
            <a:r>
              <a:rPr lang="it-IT" sz="7200" dirty="0" smtClean="0"/>
              <a:t>La </a:t>
            </a:r>
            <a:r>
              <a:rPr lang="it-IT" sz="7200" dirty="0" err="1"/>
              <a:t>politerapia</a:t>
            </a:r>
            <a:r>
              <a:rPr lang="it-IT" sz="7200" dirty="0"/>
              <a:t> nelle patologie croniche, le interazioni farmacologiche e le ADR.  </a:t>
            </a:r>
            <a:endParaRPr lang="it-IT" sz="7200" dirty="0" smtClean="0"/>
          </a:p>
          <a:p>
            <a:pPr marL="0" indent="0">
              <a:buNone/>
            </a:pPr>
            <a:endParaRPr lang="it-IT" sz="7200" dirty="0"/>
          </a:p>
          <a:p>
            <a:r>
              <a:rPr lang="it-IT" sz="7200" dirty="0">
                <a:solidFill>
                  <a:schemeClr val="accent6"/>
                </a:solidFill>
              </a:rPr>
              <a:t>Principi di </a:t>
            </a:r>
            <a:r>
              <a:rPr lang="it-IT" sz="7200" b="1" dirty="0" err="1" smtClean="0">
                <a:solidFill>
                  <a:schemeClr val="accent6"/>
                </a:solidFill>
              </a:rPr>
              <a:t>farmacoeconomia</a:t>
            </a:r>
            <a:r>
              <a:rPr lang="it-IT" sz="7200" dirty="0" smtClean="0">
                <a:solidFill>
                  <a:schemeClr val="accent6"/>
                </a:solidFill>
              </a:rPr>
              <a:t>. Analisi </a:t>
            </a:r>
            <a:r>
              <a:rPr lang="it-IT" sz="7200" dirty="0">
                <a:solidFill>
                  <a:schemeClr val="accent6"/>
                </a:solidFill>
              </a:rPr>
              <a:t>dei costi e degli esiti di una terapia farmacologica.</a:t>
            </a:r>
          </a:p>
          <a:p>
            <a:pPr marL="0" indent="0">
              <a:buNone/>
            </a:pPr>
            <a:r>
              <a:rPr lang="it-IT" sz="7200" dirty="0" smtClean="0">
                <a:solidFill>
                  <a:schemeClr val="accent6"/>
                </a:solidFill>
              </a:rPr>
              <a:t>    Il </a:t>
            </a:r>
            <a:r>
              <a:rPr lang="it-IT" sz="7200" dirty="0">
                <a:solidFill>
                  <a:schemeClr val="accent6"/>
                </a:solidFill>
              </a:rPr>
              <a:t>rapporto di costo - efficacia di un trattamento </a:t>
            </a:r>
            <a:r>
              <a:rPr lang="it-IT" sz="7200" dirty="0" smtClean="0">
                <a:solidFill>
                  <a:schemeClr val="accent6"/>
                </a:solidFill>
              </a:rPr>
              <a:t>farmacologico. </a:t>
            </a:r>
          </a:p>
          <a:p>
            <a:pPr marL="0" indent="0">
              <a:buNone/>
            </a:pPr>
            <a:endParaRPr lang="it-IT" sz="7200" b="1" dirty="0"/>
          </a:p>
          <a:p>
            <a:r>
              <a:rPr lang="it-IT" sz="7200" b="1" dirty="0" err="1" smtClean="0"/>
              <a:t>Farmacoepidemiologia</a:t>
            </a:r>
            <a:r>
              <a:rPr lang="it-IT" sz="7200" b="1" dirty="0" smtClean="0"/>
              <a:t> </a:t>
            </a:r>
            <a:r>
              <a:rPr lang="it-IT" sz="7200" b="1" dirty="0"/>
              <a:t>e </a:t>
            </a:r>
            <a:r>
              <a:rPr lang="it-IT" sz="7200" b="1" dirty="0" err="1"/>
              <a:t>farmacoutilizzazione</a:t>
            </a:r>
            <a:r>
              <a:rPr lang="it-IT" sz="7200" dirty="0"/>
              <a:t>. </a:t>
            </a:r>
            <a:r>
              <a:rPr lang="it-IT" sz="7200" dirty="0" smtClean="0"/>
              <a:t>Come </a:t>
            </a:r>
            <a:r>
              <a:rPr lang="it-IT" sz="7200" dirty="0"/>
              <a:t>leggere e interpretare i dati di </a:t>
            </a:r>
            <a:r>
              <a:rPr lang="it-IT" sz="7200" dirty="0" smtClean="0"/>
              <a:t>prescrizione.</a:t>
            </a:r>
          </a:p>
          <a:p>
            <a:pPr marL="0" indent="0">
              <a:buNone/>
            </a:pPr>
            <a:r>
              <a:rPr lang="it-IT" sz="7200" dirty="0" smtClean="0"/>
              <a:t>    Le </a:t>
            </a:r>
            <a:r>
              <a:rPr lang="it-IT" sz="7200" dirty="0"/>
              <a:t>DDD. Spesa e consumi. </a:t>
            </a:r>
            <a:r>
              <a:rPr lang="it-IT" sz="7200" dirty="0" smtClean="0"/>
              <a:t>Rapporto </a:t>
            </a:r>
            <a:r>
              <a:rPr lang="it-IT" sz="7200" dirty="0"/>
              <a:t>Nazionale sull’uso dei farmaci in Italia.  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Freccia destra 5">
            <a:extLst>
              <a:ext uri="{FF2B5EF4-FFF2-40B4-BE49-F238E27FC236}">
                <a16:creationId xmlns:a16="http://schemas.microsoft.com/office/drawing/2014/main" id="{10C05BA8-B1D4-A143-99E1-034AB95A91C9}"/>
              </a:ext>
            </a:extLst>
          </p:cNvPr>
          <p:cNvSpPr/>
          <p:nvPr/>
        </p:nvSpPr>
        <p:spPr>
          <a:xfrm>
            <a:off x="212023" y="4620892"/>
            <a:ext cx="473777" cy="254000"/>
          </a:xfrm>
          <a:prstGeom prst="rightArrow">
            <a:avLst>
              <a:gd name="adj1" fmla="val 42421"/>
              <a:gd name="adj2" fmla="val 50000"/>
            </a:avLst>
          </a:prstGeom>
          <a:solidFill>
            <a:srgbClr val="0096FF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157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80588" y="388776"/>
            <a:ext cx="8229600" cy="622300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/>
              <a:t>Linee guida di diagnosi e trattamento dello scompenso cardiaco</a:t>
            </a:r>
          </a:p>
        </p:txBody>
      </p:sp>
      <p:sp>
        <p:nvSpPr>
          <p:cNvPr id="5" name="Rettangolo 4"/>
          <p:cNvSpPr/>
          <p:nvPr/>
        </p:nvSpPr>
        <p:spPr>
          <a:xfrm>
            <a:off x="335901" y="1113453"/>
            <a:ext cx="1169125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Le nuove Linee Guida per la diagnosi e il trattamento dello scompenso cardiaco cronico a ridotta frazione di eiezione (</a:t>
            </a:r>
            <a:r>
              <a:rPr lang="it-IT" dirty="0" err="1"/>
              <a:t>HFrEF</a:t>
            </a:r>
            <a:r>
              <a:rPr lang="it-IT" dirty="0"/>
              <a:t>) della Società Europea di Cardiologia (ESC) pubblicate ad Agosto 2021 [12] raccomandano l’uso di 4 farmaci quali ACE-i/ARNI, beta-bloccante, MRA e SGLT2i come terapia cardine per i pazienti </a:t>
            </a:r>
            <a:r>
              <a:rPr lang="it-IT" dirty="0" err="1"/>
              <a:t>HFrEF</a:t>
            </a:r>
            <a:r>
              <a:rPr lang="it-IT" dirty="0"/>
              <a:t>. 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Tutti e 4 i farmaci ricevono una classe di raccomandazione 1 con livello di evidenza A. La modulazione del sistema renina-</a:t>
            </a:r>
            <a:r>
              <a:rPr lang="it-IT" dirty="0" err="1"/>
              <a:t>angiotensina</a:t>
            </a:r>
            <a:r>
              <a:rPr lang="it-IT" dirty="0"/>
              <a:t>-aldosterone e del sistema nervoso simpatico con (ACE-i) o l’inibitore del recettore dell’</a:t>
            </a:r>
            <a:r>
              <a:rPr lang="it-IT" dirty="0" err="1"/>
              <a:t>angiotensina</a:t>
            </a:r>
            <a:r>
              <a:rPr lang="it-IT" dirty="0"/>
              <a:t> e della </a:t>
            </a:r>
            <a:r>
              <a:rPr lang="it-IT" dirty="0" err="1"/>
              <a:t>neprilisina</a:t>
            </a:r>
            <a:r>
              <a:rPr lang="it-IT" dirty="0"/>
              <a:t> (</a:t>
            </a:r>
            <a:r>
              <a:rPr lang="it-IT" dirty="0" err="1"/>
              <a:t>Entresto</a:t>
            </a:r>
            <a:r>
              <a:rPr lang="it-IT" dirty="0"/>
              <a:t>®), con beta-bloccanti e MRA, ha dimostrato di migliorare la sopravvivenza, di ridurre il rischio di ricoveri per scompenso cardiaco e di ridurre i sintomi ne pazienti affetti da </a:t>
            </a:r>
            <a:r>
              <a:rPr lang="it-IT" dirty="0" err="1"/>
              <a:t>HFrEF</a:t>
            </a:r>
            <a:r>
              <a:rPr lang="it-IT" dirty="0"/>
              <a:t>. 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Gli SGLT2i, quali </a:t>
            </a:r>
            <a:r>
              <a:rPr lang="it-IT" dirty="0" err="1"/>
              <a:t>dapagliflozin</a:t>
            </a:r>
            <a:r>
              <a:rPr lang="it-IT" dirty="0"/>
              <a:t>, aggiunti alla terapia con </a:t>
            </a:r>
            <a:r>
              <a:rPr lang="it-IT" dirty="0" err="1"/>
              <a:t>ACEi</a:t>
            </a:r>
            <a:r>
              <a:rPr lang="it-IT" dirty="0"/>
              <a:t>/ARNI/beta-bloccante/MRA hanno dimostrato di ridurre il rischio di morte cardiovascolare e peggioramento dell'insufficienza cardiaca in pazienti con </a:t>
            </a:r>
            <a:r>
              <a:rPr lang="it-IT" dirty="0" err="1"/>
              <a:t>HFrEF</a:t>
            </a:r>
            <a:r>
              <a:rPr lang="it-IT" dirty="0"/>
              <a:t>. L’uso di ARNI (</a:t>
            </a:r>
            <a:r>
              <a:rPr lang="it-IT" dirty="0" err="1"/>
              <a:t>Entresto</a:t>
            </a:r>
            <a:r>
              <a:rPr lang="it-IT" dirty="0"/>
              <a:t>®) è ancora raccomandato da queste Linee Guida in sostituzione di ACE-i in pazienti che rimangono sintomatici con ACE-i, beta-bloccanti e MRA; tuttavia, viene presa in considerazione anche la possibilità di introdurre ARNI (</a:t>
            </a:r>
            <a:r>
              <a:rPr lang="it-IT" dirty="0" err="1"/>
              <a:t>Entresto</a:t>
            </a:r>
            <a:r>
              <a:rPr lang="it-IT" dirty="0"/>
              <a:t>®) come una terapia di prima linea al posto dell’ACE-i.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Dal 2017 l’inibitore del recettore dell’</a:t>
            </a:r>
            <a:r>
              <a:rPr lang="it-IT" dirty="0" err="1"/>
              <a:t>angiotensina</a:t>
            </a:r>
            <a:r>
              <a:rPr lang="it-IT" dirty="0"/>
              <a:t> e della </a:t>
            </a:r>
            <a:r>
              <a:rPr lang="it-IT" dirty="0" err="1"/>
              <a:t>neprilisina</a:t>
            </a:r>
            <a:r>
              <a:rPr lang="it-IT" dirty="0"/>
              <a:t>, cioè ARNI (</a:t>
            </a:r>
            <a:r>
              <a:rPr lang="it-IT" dirty="0" err="1"/>
              <a:t>Entresto</a:t>
            </a:r>
            <a:r>
              <a:rPr lang="it-IT" dirty="0"/>
              <a:t>®) è rimborsato in Italia per il trattamento dei pazienti con </a:t>
            </a:r>
            <a:r>
              <a:rPr lang="it-IT" dirty="0" err="1"/>
              <a:t>HFrEF</a:t>
            </a:r>
            <a:r>
              <a:rPr lang="it-IT" dirty="0"/>
              <a:t> classe NYHA II e III.</a:t>
            </a:r>
          </a:p>
        </p:txBody>
      </p:sp>
    </p:spTree>
    <p:extLst>
      <p:ext uri="{BB962C8B-B14F-4D97-AF65-F5344CB8AC3E}">
        <p14:creationId xmlns:p14="http://schemas.microsoft.com/office/powerpoint/2010/main" val="426243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07363" y="550393"/>
            <a:ext cx="8229600" cy="457200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/>
              <a:t>Position </a:t>
            </a:r>
            <a:r>
              <a:rPr lang="it-IT" sz="3600" b="1" dirty="0" err="1"/>
              <a:t>Paper</a:t>
            </a:r>
            <a:endParaRPr lang="it-IT" sz="3600" b="1" dirty="0"/>
          </a:p>
        </p:txBody>
      </p:sp>
      <p:sp>
        <p:nvSpPr>
          <p:cNvPr id="4" name="Rettangolo 3"/>
          <p:cNvSpPr/>
          <p:nvPr/>
        </p:nvSpPr>
        <p:spPr>
          <a:xfrm>
            <a:off x="255036" y="1409586"/>
            <a:ext cx="1168192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rgbClr val="000000"/>
                </a:solidFill>
              </a:rPr>
              <a:t>Il Position </a:t>
            </a:r>
            <a:r>
              <a:rPr lang="it-IT" dirty="0" err="1">
                <a:solidFill>
                  <a:srgbClr val="000000"/>
                </a:solidFill>
              </a:rPr>
              <a:t>Paper</a:t>
            </a:r>
            <a:r>
              <a:rPr lang="it-IT" dirty="0">
                <a:solidFill>
                  <a:srgbClr val="000000"/>
                </a:solidFill>
              </a:rPr>
              <a:t> dell’Associazione Nazionale dei Medici Ospedalieri (ANMCO) pubblicato nel 2021 raccomanda l’adozione prioritaria della terapia beta-bloccante (giustificata dalla maggiore efficacia nella riduzione della mortalità globale) e di quella con SGLT2i (giustificata dall’efficacia sugli esiti di mortalità e ospedalizzazione per scompenso cardiaco in assenza di confliggenti effetti indesiderati, in particolare nei riguardi della pressione arteriosa e della frequenza cardiaca). La restante terapia viene introdotta idealmente in una finestra temporale di 2 settimane secondo uno schema di “titolazione forzata”, in base alla tolleranza degli effetti farmacologici indotti dagli ARNI (</a:t>
            </a:r>
            <a:r>
              <a:rPr lang="it-IT" dirty="0" err="1">
                <a:solidFill>
                  <a:srgbClr val="000000"/>
                </a:solidFill>
              </a:rPr>
              <a:t>Entresto</a:t>
            </a:r>
            <a:r>
              <a:rPr lang="it-IT" dirty="0">
                <a:solidFill>
                  <a:srgbClr val="000000"/>
                </a:solidFill>
              </a:rPr>
              <a:t>®) e dall’</a:t>
            </a:r>
            <a:r>
              <a:rPr lang="it-IT" dirty="0" err="1">
                <a:solidFill>
                  <a:srgbClr val="000000"/>
                </a:solidFill>
              </a:rPr>
              <a:t>antialdosteronico</a:t>
            </a:r>
            <a:r>
              <a:rPr lang="it-IT" dirty="0">
                <a:solidFill>
                  <a:srgbClr val="000000"/>
                </a:solidFill>
              </a:rPr>
              <a:t> sulla pressione arteriosa e sulla funzione renale.</a:t>
            </a:r>
          </a:p>
          <a:p>
            <a:pPr algn="just"/>
            <a:endParaRPr lang="it-IT" dirty="0">
              <a:solidFill>
                <a:srgbClr val="000000"/>
              </a:solidFill>
            </a:endParaRPr>
          </a:p>
          <a:p>
            <a:pPr algn="just"/>
            <a:r>
              <a:rPr lang="it-IT" dirty="0">
                <a:solidFill>
                  <a:srgbClr val="000000"/>
                </a:solidFill>
              </a:rPr>
              <a:t>Il Position </a:t>
            </a:r>
            <a:r>
              <a:rPr lang="it-IT" dirty="0" err="1">
                <a:solidFill>
                  <a:srgbClr val="000000"/>
                </a:solidFill>
              </a:rPr>
              <a:t>Paper</a:t>
            </a:r>
            <a:r>
              <a:rPr lang="it-IT" dirty="0">
                <a:solidFill>
                  <a:srgbClr val="000000"/>
                </a:solidFill>
              </a:rPr>
              <a:t> ANMCO conclude inoltre che, alla luce dei dati di efficacia e di sicurezza confermati in tutti gli studi, è consigliato l’utilizzo degli SGLT2 inibitori nei pazienti diabetici e non diabetici con </a:t>
            </a:r>
            <a:r>
              <a:rPr lang="it-IT" dirty="0" err="1">
                <a:solidFill>
                  <a:srgbClr val="000000"/>
                </a:solidFill>
              </a:rPr>
              <a:t>HFrEF</a:t>
            </a:r>
            <a:r>
              <a:rPr lang="it-IT" dirty="0">
                <a:solidFill>
                  <a:srgbClr val="000000"/>
                </a:solidFill>
              </a:rPr>
              <a:t>, nei soggetti diabetici con patologia cardiovascolare e nei non diabetici con insufficienza renale cronica al fine di prevenire lo scompenso cardiaco. In particolare, il testo riporta: «nel trattamento dei pazienti con </a:t>
            </a:r>
            <a:r>
              <a:rPr lang="it-IT" dirty="0" err="1">
                <a:solidFill>
                  <a:srgbClr val="000000"/>
                </a:solidFill>
              </a:rPr>
              <a:t>HFrEF</a:t>
            </a:r>
            <a:r>
              <a:rPr lang="it-IT" dirty="0">
                <a:solidFill>
                  <a:srgbClr val="000000"/>
                </a:solidFill>
              </a:rPr>
              <a:t>, l’immediata associazione con il beta-bloccante, per cominciare la cura, configura la prescrizione degli SGLT2i come terapia elettiva dell’</a:t>
            </a:r>
            <a:r>
              <a:rPr lang="it-IT" dirty="0" err="1">
                <a:solidFill>
                  <a:srgbClr val="000000"/>
                </a:solidFill>
              </a:rPr>
              <a:t>HFrEF</a:t>
            </a:r>
            <a:r>
              <a:rPr lang="it-IT" dirty="0">
                <a:solidFill>
                  <a:srgbClr val="000000"/>
                </a:solidFill>
              </a:rPr>
              <a:t>. Questo orientamento consentirebbe di ridurre i tempi di ingresso degli altri farmaci indicati dalle Linee Guida e di raggiungere il massimo beneficio del trattamento nel minore tempo utile. Il tutto avrebbe impatto fortemente positivo sugli esiti di una popolazione di cui è nota la prognosi sfavorevole». </a:t>
            </a:r>
          </a:p>
        </p:txBody>
      </p:sp>
    </p:spTree>
    <p:extLst>
      <p:ext uri="{BB962C8B-B14F-4D97-AF65-F5344CB8AC3E}">
        <p14:creationId xmlns:p14="http://schemas.microsoft.com/office/powerpoint/2010/main" val="309056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13184" y="969994"/>
            <a:ext cx="11678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In Italia si stima che i pazienti eleggibili al trattamento con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dapagliflozin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it-IT" dirty="0">
                <a:solidFill>
                  <a:srgbClr val="212121"/>
                </a:solidFill>
                <a:latin typeface="Arial" panose="020B0604020202020204" pitchFamily="34" charset="0"/>
              </a:rPr>
              <a:t>popolazione affetta da </a:t>
            </a:r>
            <a:r>
              <a:rPr lang="it-IT" dirty="0" err="1">
                <a:solidFill>
                  <a:srgbClr val="212121"/>
                </a:solidFill>
                <a:latin typeface="Arial" panose="020B0604020202020204" pitchFamily="34" charset="0"/>
              </a:rPr>
              <a:t>HFrEF</a:t>
            </a:r>
            <a:r>
              <a:rPr lang="it-IT" dirty="0">
                <a:solidFill>
                  <a:srgbClr val="212121"/>
                </a:solidFill>
                <a:latin typeface="Arial" panose="020B0604020202020204" pitchFamily="34" charset="0"/>
              </a:rPr>
              <a:t> senza DMT2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) sia pari a 202.596. </a:t>
            </a:r>
          </a:p>
          <a:p>
            <a:pPr algn="just"/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Nella Tabella sottostante è riportato il calcolo della stima dei pazienti potenzialmente eleggibili al trattamento con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dapagliflozin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in Regione FVG.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12302" t="27309" r="29524" b="15256"/>
          <a:stretch/>
        </p:blipFill>
        <p:spPr>
          <a:xfrm>
            <a:off x="615820" y="2413508"/>
            <a:ext cx="11056775" cy="4036278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879601" y="205860"/>
            <a:ext cx="104855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latin typeface="+mj-lt"/>
                <a:ea typeface="+mj-ea"/>
                <a:cs typeface="+mj-cs"/>
              </a:rPr>
              <a:t>Ruolo di </a:t>
            </a:r>
            <a:r>
              <a:rPr lang="it-IT" sz="3600" b="1" dirty="0" err="1">
                <a:latin typeface="+mj-lt"/>
                <a:ea typeface="+mj-ea"/>
                <a:cs typeface="+mj-cs"/>
              </a:rPr>
              <a:t>dapagliflozin</a:t>
            </a:r>
            <a:r>
              <a:rPr lang="it-IT" sz="3600" b="1" dirty="0">
                <a:latin typeface="+mj-lt"/>
                <a:ea typeface="+mj-ea"/>
                <a:cs typeface="+mj-cs"/>
              </a:rPr>
              <a:t> nella gestione dell’</a:t>
            </a:r>
            <a:r>
              <a:rPr lang="it-IT" sz="3600" b="1" dirty="0" err="1">
                <a:latin typeface="+mj-lt"/>
                <a:ea typeface="+mj-ea"/>
                <a:cs typeface="+mj-cs"/>
              </a:rPr>
              <a:t>HFrEF</a:t>
            </a:r>
            <a:endParaRPr lang="it-IT" sz="36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8892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57200" y="1234745"/>
            <a:ext cx="1162594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rgbClr val="212121"/>
                </a:solidFill>
              </a:rPr>
              <a:t>Dopo aver identificato la popolazione potenzialmente eleggibile a </a:t>
            </a:r>
            <a:r>
              <a:rPr lang="it-IT" dirty="0" err="1">
                <a:solidFill>
                  <a:srgbClr val="212121"/>
                </a:solidFill>
              </a:rPr>
              <a:t>dapagliflozin</a:t>
            </a:r>
            <a:r>
              <a:rPr lang="it-IT" dirty="0">
                <a:solidFill>
                  <a:srgbClr val="212121"/>
                </a:solidFill>
              </a:rPr>
              <a:t> in Regione Friuli Venezia Giulia, ossia 4.157 pazienti, l’Azienda ha stimato in 3 anni il numero dei pazienti trattabili con il trattamento in 3 anni pari a </a:t>
            </a:r>
            <a:r>
              <a:rPr lang="it-IT" b="1" dirty="0">
                <a:solidFill>
                  <a:srgbClr val="212121"/>
                </a:solidFill>
              </a:rPr>
              <a:t>2.154 </a:t>
            </a:r>
            <a:r>
              <a:rPr lang="it-IT" dirty="0">
                <a:solidFill>
                  <a:srgbClr val="212121"/>
                </a:solidFill>
              </a:rPr>
              <a:t>pazienti. </a:t>
            </a:r>
            <a:endParaRPr lang="it-IT" dirty="0">
              <a:solidFill>
                <a:srgbClr val="000000"/>
              </a:solidFill>
            </a:endParaRPr>
          </a:p>
          <a:p>
            <a:pPr algn="just"/>
            <a:r>
              <a:rPr lang="it-IT" dirty="0">
                <a:solidFill>
                  <a:srgbClr val="212121"/>
                </a:solidFill>
              </a:rPr>
              <a:t>Tale stima tiene in considerazione diversi elementi tra cui: </a:t>
            </a:r>
          </a:p>
          <a:p>
            <a:pPr algn="just"/>
            <a:r>
              <a:rPr lang="it-IT" dirty="0">
                <a:solidFill>
                  <a:srgbClr val="000000"/>
                </a:solidFill>
              </a:rPr>
              <a:t>– </a:t>
            </a:r>
            <a:r>
              <a:rPr lang="it-IT" dirty="0" smtClean="0">
                <a:solidFill>
                  <a:srgbClr val="000000"/>
                </a:solidFill>
              </a:rPr>
              <a:t>  la </a:t>
            </a:r>
            <a:r>
              <a:rPr lang="it-IT" dirty="0">
                <a:solidFill>
                  <a:srgbClr val="000000"/>
                </a:solidFill>
              </a:rPr>
              <a:t>sostanziale differenza di prezzo fra </a:t>
            </a:r>
            <a:r>
              <a:rPr lang="it-IT" dirty="0" err="1">
                <a:solidFill>
                  <a:srgbClr val="000000"/>
                </a:solidFill>
              </a:rPr>
              <a:t>dapagliflozin</a:t>
            </a:r>
            <a:r>
              <a:rPr lang="it-IT" dirty="0">
                <a:solidFill>
                  <a:srgbClr val="000000"/>
                </a:solidFill>
              </a:rPr>
              <a:t> e </a:t>
            </a:r>
            <a:r>
              <a:rPr lang="it-IT" dirty="0" err="1">
                <a:solidFill>
                  <a:srgbClr val="000000"/>
                </a:solidFill>
              </a:rPr>
              <a:t>sacubitril</a:t>
            </a:r>
            <a:r>
              <a:rPr lang="it-IT" dirty="0">
                <a:solidFill>
                  <a:srgbClr val="000000"/>
                </a:solidFill>
              </a:rPr>
              <a:t>/</a:t>
            </a:r>
            <a:r>
              <a:rPr lang="it-IT" dirty="0" err="1">
                <a:solidFill>
                  <a:srgbClr val="000000"/>
                </a:solidFill>
              </a:rPr>
              <a:t>valsartan</a:t>
            </a:r>
            <a:r>
              <a:rPr lang="it-IT" dirty="0">
                <a:solidFill>
                  <a:srgbClr val="000000"/>
                </a:solidFill>
              </a:rPr>
              <a:t> (</a:t>
            </a:r>
            <a:r>
              <a:rPr lang="it-IT" dirty="0" err="1">
                <a:solidFill>
                  <a:srgbClr val="000000"/>
                </a:solidFill>
              </a:rPr>
              <a:t>Entresto</a:t>
            </a:r>
            <a:r>
              <a:rPr lang="it-IT" dirty="0">
                <a:solidFill>
                  <a:srgbClr val="000000"/>
                </a:solidFill>
              </a:rPr>
              <a:t>®); </a:t>
            </a:r>
            <a:endParaRPr lang="it-IT" dirty="0"/>
          </a:p>
          <a:p>
            <a:pPr algn="just"/>
            <a:r>
              <a:rPr lang="it-IT" dirty="0"/>
              <a:t>– la migliore maneggevolezza del farmaco e comprovato profilo di sicurezza rispetto a </a:t>
            </a:r>
            <a:r>
              <a:rPr lang="it-IT" dirty="0" err="1"/>
              <a:t>sacubitril</a:t>
            </a:r>
            <a:r>
              <a:rPr lang="it-IT" dirty="0"/>
              <a:t>/</a:t>
            </a:r>
            <a:r>
              <a:rPr lang="it-IT" dirty="0" err="1"/>
              <a:t>valsartan</a:t>
            </a:r>
            <a:r>
              <a:rPr lang="it-IT" dirty="0"/>
              <a:t> (</a:t>
            </a:r>
            <a:r>
              <a:rPr lang="it-IT" dirty="0" err="1"/>
              <a:t>Entresto</a:t>
            </a:r>
            <a:r>
              <a:rPr lang="it-IT" dirty="0"/>
              <a:t>®); </a:t>
            </a:r>
          </a:p>
          <a:p>
            <a:pPr algn="just"/>
            <a:r>
              <a:rPr lang="it-IT" dirty="0" smtClean="0"/>
              <a:t>–   </a:t>
            </a:r>
            <a:r>
              <a:rPr lang="it-IT" dirty="0"/>
              <a:t>dal 2° anno la stima tiene in considerazione l’ingresso di altri SGLT2i nel trattamento di </a:t>
            </a:r>
            <a:r>
              <a:rPr lang="it-IT" dirty="0" err="1"/>
              <a:t>HFrEF</a:t>
            </a:r>
            <a:r>
              <a:rPr lang="it-IT" dirty="0"/>
              <a:t> nonché la naturale riduzione dell’utilizzo di </a:t>
            </a:r>
            <a:r>
              <a:rPr lang="it-IT" dirty="0" err="1"/>
              <a:t>sacubitril</a:t>
            </a:r>
            <a:r>
              <a:rPr lang="it-IT" dirty="0"/>
              <a:t>/</a:t>
            </a:r>
            <a:r>
              <a:rPr lang="it-IT" dirty="0" err="1"/>
              <a:t>valsartan</a:t>
            </a:r>
            <a:r>
              <a:rPr lang="it-IT" dirty="0"/>
              <a:t> (</a:t>
            </a:r>
            <a:r>
              <a:rPr lang="it-IT" dirty="0" err="1"/>
              <a:t>Entresto</a:t>
            </a:r>
            <a:r>
              <a:rPr lang="it-IT" dirty="0"/>
              <a:t>®) in tale </a:t>
            </a:r>
            <a:r>
              <a:rPr lang="it-IT" dirty="0" err="1"/>
              <a:t>setting</a:t>
            </a:r>
            <a:r>
              <a:rPr lang="it-IT" dirty="0"/>
              <a:t> assistenziale. </a:t>
            </a:r>
          </a:p>
          <a:p>
            <a:pPr algn="just"/>
            <a:endParaRPr lang="it-IT" dirty="0"/>
          </a:p>
          <a:p>
            <a:pPr algn="just"/>
            <a:r>
              <a:rPr lang="it-IT" dirty="0">
                <a:solidFill>
                  <a:srgbClr val="212121"/>
                </a:solidFill>
              </a:rPr>
              <a:t>I </a:t>
            </a:r>
            <a:r>
              <a:rPr lang="it-IT" b="1" dirty="0">
                <a:solidFill>
                  <a:srgbClr val="212121"/>
                </a:solidFill>
              </a:rPr>
              <a:t>2.154 </a:t>
            </a:r>
            <a:r>
              <a:rPr lang="it-IT" dirty="0">
                <a:solidFill>
                  <a:srgbClr val="212121"/>
                </a:solidFill>
              </a:rPr>
              <a:t>pazienti totali trattabili con </a:t>
            </a:r>
            <a:r>
              <a:rPr lang="it-IT" dirty="0" err="1">
                <a:solidFill>
                  <a:srgbClr val="212121"/>
                </a:solidFill>
              </a:rPr>
              <a:t>dapagliflozin</a:t>
            </a:r>
            <a:r>
              <a:rPr lang="it-IT" dirty="0">
                <a:solidFill>
                  <a:srgbClr val="212121"/>
                </a:solidFill>
              </a:rPr>
              <a:t> a tre anni sono composti da: </a:t>
            </a:r>
            <a:endParaRPr lang="it-IT" dirty="0">
              <a:solidFill>
                <a:srgbClr val="000000"/>
              </a:solidFill>
            </a:endParaRPr>
          </a:p>
          <a:p>
            <a:pPr algn="just"/>
            <a:r>
              <a:rPr lang="it-IT" dirty="0">
                <a:solidFill>
                  <a:srgbClr val="000000"/>
                </a:solidFill>
              </a:rPr>
              <a:t>– </a:t>
            </a:r>
            <a:r>
              <a:rPr lang="it-IT" b="1" dirty="0">
                <a:solidFill>
                  <a:srgbClr val="000000"/>
                </a:solidFill>
              </a:rPr>
              <a:t>Pazienti classe NYHA II-III </a:t>
            </a:r>
            <a:r>
              <a:rPr lang="it-IT" dirty="0">
                <a:solidFill>
                  <a:srgbClr val="000000"/>
                </a:solidFill>
              </a:rPr>
              <a:t>con </a:t>
            </a:r>
            <a:r>
              <a:rPr lang="it-IT" dirty="0" err="1">
                <a:solidFill>
                  <a:srgbClr val="000000"/>
                </a:solidFill>
              </a:rPr>
              <a:t>eGFR</a:t>
            </a:r>
            <a:r>
              <a:rPr lang="it-IT" dirty="0">
                <a:solidFill>
                  <a:srgbClr val="000000"/>
                </a:solidFill>
              </a:rPr>
              <a:t> ≥30 ml/</a:t>
            </a:r>
            <a:r>
              <a:rPr lang="it-IT" dirty="0" err="1">
                <a:solidFill>
                  <a:srgbClr val="000000"/>
                </a:solidFill>
              </a:rPr>
              <a:t>min</a:t>
            </a:r>
            <a:r>
              <a:rPr lang="it-IT" dirty="0">
                <a:solidFill>
                  <a:srgbClr val="000000"/>
                </a:solidFill>
              </a:rPr>
              <a:t> (senza DMT2) sintomatici non adeguatamente controllati con standard di cura che necessitano di un ulteriore incremento di terapia. Sono pazienti meno compromessi, visitati circa 2 volte l'anno dallo specialista e su cui è auspicabile un intervento precoce e che beneficerebbero del trattamento a fronte di risultati di efficacia e di un maggior risparmio di SSN in termini di ospedalizzazione per HF, morte CV, visite urgenti. Parte di questi pazienti sarebbero stati eleggibili al trattamento con </a:t>
            </a:r>
            <a:r>
              <a:rPr lang="it-IT" dirty="0" err="1">
                <a:solidFill>
                  <a:srgbClr val="000000"/>
                </a:solidFill>
              </a:rPr>
              <a:t>sacubitril</a:t>
            </a:r>
            <a:r>
              <a:rPr lang="it-IT" dirty="0">
                <a:solidFill>
                  <a:srgbClr val="000000"/>
                </a:solidFill>
              </a:rPr>
              <a:t>/</a:t>
            </a:r>
            <a:r>
              <a:rPr lang="it-IT" dirty="0" err="1">
                <a:solidFill>
                  <a:srgbClr val="000000"/>
                </a:solidFill>
              </a:rPr>
              <a:t>valsartan</a:t>
            </a:r>
            <a:r>
              <a:rPr lang="it-IT" dirty="0">
                <a:solidFill>
                  <a:srgbClr val="000000"/>
                </a:solidFill>
              </a:rPr>
              <a:t> (</a:t>
            </a:r>
            <a:r>
              <a:rPr lang="it-IT" dirty="0" err="1">
                <a:solidFill>
                  <a:srgbClr val="000000"/>
                </a:solidFill>
              </a:rPr>
              <a:t>Entresto</a:t>
            </a:r>
            <a:r>
              <a:rPr lang="it-IT" dirty="0">
                <a:solidFill>
                  <a:srgbClr val="000000"/>
                </a:solidFill>
              </a:rPr>
              <a:t>®). </a:t>
            </a:r>
          </a:p>
          <a:p>
            <a:pPr algn="just"/>
            <a:r>
              <a:rPr lang="it-IT" dirty="0">
                <a:solidFill>
                  <a:srgbClr val="000000"/>
                </a:solidFill>
              </a:rPr>
              <a:t>– </a:t>
            </a:r>
            <a:r>
              <a:rPr lang="it-IT" b="1" dirty="0">
                <a:solidFill>
                  <a:srgbClr val="000000"/>
                </a:solidFill>
              </a:rPr>
              <a:t>Pazienti a fallimento da </a:t>
            </a:r>
            <a:r>
              <a:rPr lang="it-IT" b="1" dirty="0" err="1">
                <a:solidFill>
                  <a:srgbClr val="000000"/>
                </a:solidFill>
              </a:rPr>
              <a:t>sacubitril</a:t>
            </a:r>
            <a:r>
              <a:rPr lang="it-IT" b="1" dirty="0">
                <a:solidFill>
                  <a:srgbClr val="000000"/>
                </a:solidFill>
              </a:rPr>
              <a:t>/</a:t>
            </a:r>
            <a:r>
              <a:rPr lang="it-IT" b="1" dirty="0" err="1">
                <a:solidFill>
                  <a:srgbClr val="000000"/>
                </a:solidFill>
              </a:rPr>
              <a:t>valsartan</a:t>
            </a:r>
            <a:r>
              <a:rPr lang="it-IT" b="1" dirty="0">
                <a:solidFill>
                  <a:srgbClr val="000000"/>
                </a:solidFill>
              </a:rPr>
              <a:t> </a:t>
            </a:r>
            <a:r>
              <a:rPr lang="it-IT" dirty="0">
                <a:solidFill>
                  <a:srgbClr val="000000"/>
                </a:solidFill>
              </a:rPr>
              <a:t>(</a:t>
            </a:r>
            <a:r>
              <a:rPr lang="it-IT" dirty="0" err="1">
                <a:solidFill>
                  <a:srgbClr val="000000"/>
                </a:solidFill>
              </a:rPr>
              <a:t>Entresto</a:t>
            </a:r>
            <a:r>
              <a:rPr lang="it-IT" dirty="0">
                <a:solidFill>
                  <a:srgbClr val="000000"/>
                </a:solidFill>
              </a:rPr>
              <a:t>®) per eventi di ipotensione e renali o intolleranza al trattamento. </a:t>
            </a:r>
          </a:p>
        </p:txBody>
      </p:sp>
      <p:sp>
        <p:nvSpPr>
          <p:cNvPr id="5" name="Rettangolo 4"/>
          <p:cNvSpPr/>
          <p:nvPr/>
        </p:nvSpPr>
        <p:spPr>
          <a:xfrm>
            <a:off x="1782833" y="205860"/>
            <a:ext cx="104855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latin typeface="+mj-lt"/>
                <a:ea typeface="+mj-ea"/>
                <a:cs typeface="+mj-cs"/>
              </a:rPr>
              <a:t>Ruolo di </a:t>
            </a:r>
            <a:r>
              <a:rPr lang="it-IT" sz="3600" b="1" dirty="0" err="1">
                <a:latin typeface="+mj-lt"/>
                <a:ea typeface="+mj-ea"/>
                <a:cs typeface="+mj-cs"/>
              </a:rPr>
              <a:t>dapagliflozin</a:t>
            </a:r>
            <a:r>
              <a:rPr lang="it-IT" sz="3600" b="1" dirty="0">
                <a:latin typeface="+mj-lt"/>
                <a:ea typeface="+mj-ea"/>
                <a:cs typeface="+mj-cs"/>
              </a:rPr>
              <a:t> nella gestione dell’</a:t>
            </a:r>
            <a:r>
              <a:rPr lang="it-IT" sz="3600" b="1" dirty="0" err="1">
                <a:latin typeface="+mj-lt"/>
                <a:ea typeface="+mj-ea"/>
                <a:cs typeface="+mj-cs"/>
              </a:rPr>
              <a:t>HFrEF</a:t>
            </a:r>
            <a:endParaRPr lang="it-IT" sz="36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3252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0" y="124288"/>
            <a:ext cx="10540482" cy="1270173"/>
          </a:xfrm>
        </p:spPr>
        <p:txBody>
          <a:bodyPr>
            <a:noAutofit/>
          </a:bodyPr>
          <a:lstStyle/>
          <a:p>
            <a:pPr algn="ctr"/>
            <a:r>
              <a:rPr lang="it-IT" sz="2400" b="1" dirty="0"/>
              <a:t>Efficacia clinica e profilo di sicurezza:</a:t>
            </a:r>
            <a:br>
              <a:rPr lang="it-IT" sz="2400" b="1" dirty="0"/>
            </a:br>
            <a:r>
              <a:rPr lang="en-US" sz="2400" b="1" dirty="0"/>
              <a:t>Lo studio DAPA-HF (</a:t>
            </a:r>
            <a:r>
              <a:rPr lang="en-US" sz="2400" b="1" i="1" dirty="0" err="1"/>
              <a:t>Dapagliflozin</a:t>
            </a:r>
            <a:r>
              <a:rPr lang="en-US" sz="2400" b="1" i="1" dirty="0"/>
              <a:t> And Prevention of Adverse-outcomes in Heart </a:t>
            </a:r>
            <a:r>
              <a:rPr lang="en-US" sz="2800" b="1" i="1" dirty="0"/>
              <a:t>Failure</a:t>
            </a:r>
            <a:r>
              <a:rPr lang="en-US" sz="2800" b="1" dirty="0"/>
              <a:t>) </a:t>
            </a:r>
            <a:endParaRPr lang="it-IT" sz="2800" b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17727" t="15186" r="34924" b="8884"/>
          <a:stretch/>
        </p:blipFill>
        <p:spPr>
          <a:xfrm>
            <a:off x="2735580" y="1319816"/>
            <a:ext cx="6720840" cy="5094208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524000" y="6488669"/>
            <a:ext cx="9144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900" i="1" dirty="0"/>
              <a:t>KCCQ: Kansas City </a:t>
            </a:r>
            <a:r>
              <a:rPr lang="it-IT" sz="900" i="1" dirty="0" err="1"/>
              <a:t>Cardiomyopathy</a:t>
            </a:r>
            <a:r>
              <a:rPr lang="it-IT" sz="900" i="1" dirty="0"/>
              <a:t> </a:t>
            </a:r>
            <a:r>
              <a:rPr lang="it-IT" sz="900" i="1" dirty="0" err="1"/>
              <a:t>Questionnaire</a:t>
            </a:r>
            <a:r>
              <a:rPr lang="it-IT" sz="900" i="1" dirty="0"/>
              <a:t> LVEF: frazione di eiezione del ventricolo sinistro; </a:t>
            </a:r>
            <a:r>
              <a:rPr lang="it-IT" sz="900" i="1" dirty="0" err="1"/>
              <a:t>SdC</a:t>
            </a:r>
            <a:r>
              <a:rPr lang="it-IT" sz="900" i="1" dirty="0"/>
              <a:t>: standard di cura (i.e. inibitori dell'enzima di conversione dell'</a:t>
            </a:r>
            <a:r>
              <a:rPr lang="it-IT" sz="900" i="1" dirty="0" err="1"/>
              <a:t>angiotensina</a:t>
            </a:r>
            <a:r>
              <a:rPr lang="it-IT" sz="900" i="1" dirty="0"/>
              <a:t> – </a:t>
            </a:r>
            <a:r>
              <a:rPr lang="it-IT" sz="900" i="1" dirty="0" err="1"/>
              <a:t>ACEi</a:t>
            </a:r>
            <a:r>
              <a:rPr lang="it-IT" sz="900" i="1" dirty="0"/>
              <a:t>, antagonisti dei recettori dell'</a:t>
            </a:r>
            <a:r>
              <a:rPr lang="it-IT" sz="900" i="1" dirty="0" err="1"/>
              <a:t>angiotensina</a:t>
            </a:r>
            <a:r>
              <a:rPr lang="it-IT" sz="900" i="1" dirty="0"/>
              <a:t> – ARB, antagonisti del recettore dei </a:t>
            </a:r>
            <a:r>
              <a:rPr lang="it-IT" sz="900" i="1" dirty="0" err="1"/>
              <a:t>mineralcorticoidi</a:t>
            </a:r>
            <a:r>
              <a:rPr lang="it-IT" sz="900" i="1" dirty="0"/>
              <a:t> – MRA e inibitore del recettore dell’</a:t>
            </a:r>
            <a:r>
              <a:rPr lang="it-IT" sz="900" i="1" dirty="0" err="1"/>
              <a:t>angiotensina</a:t>
            </a:r>
            <a:r>
              <a:rPr lang="it-IT" sz="900" i="1" dirty="0"/>
              <a:t> e della </a:t>
            </a:r>
            <a:r>
              <a:rPr lang="it-IT" sz="900" i="1" dirty="0" err="1"/>
              <a:t>neprilisina</a:t>
            </a:r>
            <a:r>
              <a:rPr lang="it-IT" sz="900" i="1" dirty="0"/>
              <a:t> – ARNI)</a:t>
            </a:r>
          </a:p>
        </p:txBody>
      </p:sp>
    </p:spTree>
    <p:extLst>
      <p:ext uri="{BB962C8B-B14F-4D97-AF65-F5344CB8AC3E}">
        <p14:creationId xmlns:p14="http://schemas.microsoft.com/office/powerpoint/2010/main" val="348737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18318" y="304800"/>
            <a:ext cx="10972800" cy="457200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/>
              <a:t>Risultati </a:t>
            </a:r>
            <a:r>
              <a:rPr lang="en-US" sz="3600" b="1" dirty="0"/>
              <a:t>studio DAPA-HF </a:t>
            </a:r>
            <a:endParaRPr lang="it-IT" sz="3600" b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469" y="2737184"/>
            <a:ext cx="8630817" cy="3978094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326571" y="798191"/>
            <a:ext cx="116446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212121"/>
                </a:solidFill>
              </a:rPr>
              <a:t>Dopo un follow-up mediano di 18,2 mesi, nei pazienti in terapia con </a:t>
            </a:r>
            <a:r>
              <a:rPr lang="it-IT" sz="2400" dirty="0" err="1">
                <a:solidFill>
                  <a:srgbClr val="212121"/>
                </a:solidFill>
              </a:rPr>
              <a:t>dapagliflozin</a:t>
            </a:r>
            <a:r>
              <a:rPr lang="it-IT" sz="2400" dirty="0">
                <a:solidFill>
                  <a:srgbClr val="212121"/>
                </a:solidFill>
              </a:rPr>
              <a:t> + standard di cura si è evidenziata una riduzione significativa del 26% (p&lt;0,001) del rischio relativo di insorgenza dell’</a:t>
            </a:r>
            <a:r>
              <a:rPr lang="it-IT" sz="2400" dirty="0" err="1">
                <a:solidFill>
                  <a:srgbClr val="212121"/>
                </a:solidFill>
              </a:rPr>
              <a:t>endpoint</a:t>
            </a:r>
            <a:r>
              <a:rPr lang="it-IT" sz="2400" dirty="0">
                <a:solidFill>
                  <a:srgbClr val="212121"/>
                </a:solidFill>
              </a:rPr>
              <a:t> primario composito rispetto al placebo (16,3% vs 21,1%; HR: 0,74, p&lt;0,001) e analoghe riduzioni significative dei singoli componenti dello stesso </a:t>
            </a:r>
          </a:p>
        </p:txBody>
      </p:sp>
    </p:spTree>
    <p:extLst>
      <p:ext uri="{BB962C8B-B14F-4D97-AF65-F5344CB8AC3E}">
        <p14:creationId xmlns:p14="http://schemas.microsoft.com/office/powerpoint/2010/main" val="40821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2835" t="2930" r="5786" b="4056"/>
          <a:stretch/>
        </p:blipFill>
        <p:spPr>
          <a:xfrm>
            <a:off x="1203649" y="2265956"/>
            <a:ext cx="9881118" cy="422184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119672" y="913813"/>
            <a:ext cx="107675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212121"/>
                </a:solidFill>
              </a:rPr>
              <a:t>L’incidenza di eventi ha mostrato una separazione significativa delle due curve a partire dal giorno 28 di somministrazione che si è mantenuta durante l’intero periodo di studio </a:t>
            </a:r>
          </a:p>
        </p:txBody>
      </p:sp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3962400" y="304800"/>
            <a:ext cx="8229600" cy="457200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/>
              <a:t>Risultati </a:t>
            </a:r>
            <a:r>
              <a:rPr lang="en-US" sz="3600" b="1" dirty="0"/>
              <a:t>studio DAPA-HF </a:t>
            </a:r>
            <a:endParaRPr lang="it-IT" sz="3600" b="1" dirty="0"/>
          </a:p>
        </p:txBody>
      </p:sp>
    </p:spTree>
    <p:extLst>
      <p:ext uri="{BB962C8B-B14F-4D97-AF65-F5344CB8AC3E}">
        <p14:creationId xmlns:p14="http://schemas.microsoft.com/office/powerpoint/2010/main" val="360060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634482" y="714796"/>
            <a:ext cx="1103811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rgbClr val="212121"/>
                </a:solidFill>
              </a:rPr>
              <a:t>I risultati dello studio DAPA-HF hanno inoltre dimostrato significativi benefici legati al trattamento con </a:t>
            </a:r>
            <a:r>
              <a:rPr lang="it-IT" sz="2000" dirty="0" err="1">
                <a:solidFill>
                  <a:srgbClr val="212121"/>
                </a:solidFill>
              </a:rPr>
              <a:t>dapagliflozin</a:t>
            </a:r>
            <a:r>
              <a:rPr lang="it-IT" sz="2000" dirty="0">
                <a:solidFill>
                  <a:srgbClr val="212121"/>
                </a:solidFill>
              </a:rPr>
              <a:t> vs placebo su </a:t>
            </a:r>
            <a:r>
              <a:rPr lang="it-IT" sz="2000" dirty="0" err="1">
                <a:solidFill>
                  <a:srgbClr val="212121"/>
                </a:solidFill>
              </a:rPr>
              <a:t>endpoints</a:t>
            </a:r>
            <a:r>
              <a:rPr lang="it-IT" sz="2000" dirty="0">
                <a:solidFill>
                  <a:srgbClr val="212121"/>
                </a:solidFill>
              </a:rPr>
              <a:t> secondari fra cui: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212121"/>
                </a:solidFill>
              </a:rPr>
              <a:t>l’</a:t>
            </a:r>
            <a:r>
              <a:rPr lang="it-IT" sz="2000" b="1" dirty="0">
                <a:solidFill>
                  <a:srgbClr val="212121"/>
                </a:solidFill>
              </a:rPr>
              <a:t>incidenza di morte CV o ospedalizzazione per scompenso cardiaco </a:t>
            </a:r>
            <a:r>
              <a:rPr lang="it-IT" sz="2000" dirty="0">
                <a:solidFill>
                  <a:srgbClr val="212121"/>
                </a:solidFill>
              </a:rPr>
              <a:t>(HR: 0,75; IC95%: 0,65-0,85; p&lt;0,001);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212121"/>
                </a:solidFill>
              </a:rPr>
              <a:t>il </a:t>
            </a:r>
            <a:r>
              <a:rPr lang="it-IT" sz="2000" b="1" dirty="0">
                <a:solidFill>
                  <a:srgbClr val="212121"/>
                </a:solidFill>
              </a:rPr>
              <a:t>numero complessivo di ricoveri per scompenso cardiaco </a:t>
            </a:r>
            <a:r>
              <a:rPr lang="it-IT" sz="2000" dirty="0">
                <a:solidFill>
                  <a:srgbClr val="212121"/>
                </a:solidFill>
              </a:rPr>
              <a:t>(340 vs 469 su 382 pazienti; HR: 0,71, p&lt;0,001) e il numero di </a:t>
            </a:r>
            <a:r>
              <a:rPr lang="it-IT" sz="2000" b="1" dirty="0">
                <a:solidFill>
                  <a:srgbClr val="212121"/>
                </a:solidFill>
              </a:rPr>
              <a:t>decessi CV </a:t>
            </a:r>
            <a:r>
              <a:rPr lang="it-IT" sz="2000" dirty="0">
                <a:solidFill>
                  <a:srgbClr val="212121"/>
                </a:solidFill>
              </a:rPr>
              <a:t>(227 vs 273 su 495 pazienti; HR: 0,82; IC95%: 0,69-0.98);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212121"/>
                </a:solidFill>
              </a:rPr>
              <a:t>la </a:t>
            </a:r>
            <a:r>
              <a:rPr lang="it-IT" sz="2000" b="1" dirty="0">
                <a:solidFill>
                  <a:srgbClr val="212121"/>
                </a:solidFill>
              </a:rPr>
              <a:t>mortalità per tutte le cause </a:t>
            </a:r>
            <a:r>
              <a:rPr lang="it-IT" sz="2000" dirty="0">
                <a:solidFill>
                  <a:srgbClr val="212121"/>
                </a:solidFill>
              </a:rPr>
              <a:t>(HR: 0,83; IC95%: 0,71-0,97);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212121"/>
                </a:solidFill>
              </a:rPr>
              <a:t>la </a:t>
            </a:r>
            <a:r>
              <a:rPr lang="it-IT" sz="2000" b="1" dirty="0">
                <a:solidFill>
                  <a:srgbClr val="212121"/>
                </a:solidFill>
              </a:rPr>
              <a:t>variazione del punteggio totale dei sintomi al KCCQ a 8 mesi (6,1±18,6 vs 3,3±19,2; HR: 1,18; IC95%: 1,11-1,26; p&lt;0,001)</a:t>
            </a:r>
            <a:r>
              <a:rPr lang="it-IT" sz="2000" dirty="0">
                <a:solidFill>
                  <a:srgbClr val="212121"/>
                </a:solidFill>
              </a:rPr>
              <a:t>.</a:t>
            </a:r>
          </a:p>
          <a:p>
            <a:pPr algn="just"/>
            <a:r>
              <a:rPr lang="it-IT" sz="2000" dirty="0">
                <a:solidFill>
                  <a:srgbClr val="212121"/>
                </a:solidFill>
              </a:rPr>
              <a:t>Questi benefici clinici sono risultati largamente consistenti fra i diversi sottogruppi analizzati, inclusi i pazienti senza DMT2 al basale</a:t>
            </a:r>
          </a:p>
        </p:txBody>
      </p:sp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4463143" y="259469"/>
            <a:ext cx="8229600" cy="457200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/>
              <a:t>Risultati </a:t>
            </a:r>
            <a:r>
              <a:rPr lang="en-US" sz="3600" b="1" dirty="0"/>
              <a:t>studio DAPA-HF </a:t>
            </a:r>
            <a:endParaRPr lang="it-IT" sz="3600" b="1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l="8438" t="51923" r="26042" b="19423"/>
          <a:stretch/>
        </p:blipFill>
        <p:spPr>
          <a:xfrm>
            <a:off x="867747" y="4700052"/>
            <a:ext cx="10804849" cy="189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11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04930" y="304800"/>
            <a:ext cx="10972800" cy="457200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/>
              <a:t>Profilo di sicurezza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8731" t="37656" r="26349" b="22051"/>
          <a:stretch/>
        </p:blipFill>
        <p:spPr>
          <a:xfrm>
            <a:off x="503853" y="3604102"/>
            <a:ext cx="11078547" cy="3072469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503854" y="762001"/>
            <a:ext cx="1107854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/>
              <a:t>Lo studio DAPA-HF ha confermato il profilo di sicurezza del trattamento. </a:t>
            </a:r>
            <a:r>
              <a:rPr lang="it-IT" sz="2200" dirty="0" err="1"/>
              <a:t>Dapagliflozin</a:t>
            </a:r>
            <a:r>
              <a:rPr lang="it-IT" sz="2200" dirty="0"/>
              <a:t> è risultato infatti ben tollerato con un numero di eventi avversi (EA) che hanno portato a interruzione del trattamento ridotto e sovrapponibile a quello registrato nel gruppo controllo. Il numero di EA di maggiore interesse clinico (deplezione di volume, EA renali, fratture, amputazioni, ipoglicemia maggiore) è risultato bilanciato tra i due gruppi di trattamento e un numero più ridotto di EA severi si è verificato nel gruppo </a:t>
            </a:r>
            <a:r>
              <a:rPr lang="it-IT" sz="2200" dirty="0" err="1"/>
              <a:t>dapagliflozin</a:t>
            </a:r>
            <a:r>
              <a:rPr lang="it-IT" sz="2200" dirty="0"/>
              <a:t> rispetto a placebo.</a:t>
            </a:r>
          </a:p>
        </p:txBody>
      </p:sp>
    </p:spTree>
    <p:extLst>
      <p:ext uri="{BB962C8B-B14F-4D97-AF65-F5344CB8AC3E}">
        <p14:creationId xmlns:p14="http://schemas.microsoft.com/office/powerpoint/2010/main" val="57688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8229600" cy="6210301"/>
          </a:xfrm>
        </p:spPr>
        <p:txBody>
          <a:bodyPr>
            <a:normAutofit/>
          </a:bodyPr>
          <a:lstStyle/>
          <a:p>
            <a:pPr algn="ctr"/>
            <a:r>
              <a:rPr lang="it-IT" sz="6000" b="1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Valutazione </a:t>
            </a:r>
            <a:br>
              <a:rPr lang="it-IT" sz="6000" b="1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</a:br>
            <a:r>
              <a:rPr lang="it-IT" sz="6000" b="1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economica</a:t>
            </a:r>
          </a:p>
        </p:txBody>
      </p:sp>
    </p:spTree>
    <p:extLst>
      <p:ext uri="{BB962C8B-B14F-4D97-AF65-F5344CB8AC3E}">
        <p14:creationId xmlns:p14="http://schemas.microsoft.com/office/powerpoint/2010/main" val="104003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5438274" y="559158"/>
            <a:ext cx="3128210" cy="1293028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3600" dirty="0" smtClean="0"/>
              <a:t>ESERCIZIO: </a:t>
            </a:r>
            <a:r>
              <a:rPr lang="it-IT" altLang="it-IT" sz="3600" dirty="0" err="1" smtClean="0"/>
              <a:t>Lurasidone</a:t>
            </a:r>
            <a:endParaRPr lang="it-IT" altLang="it-IT" sz="36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548" y="1753251"/>
            <a:ext cx="6629400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974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19200" y="533400"/>
            <a:ext cx="10972800" cy="457200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/>
              <a:t>Costo del farmaco e proiezione di spesa per il Servizio Sanitario Regionale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8541" t="41283" r="26250" b="14102"/>
          <a:stretch/>
        </p:blipFill>
        <p:spPr>
          <a:xfrm>
            <a:off x="1821737" y="1422939"/>
            <a:ext cx="8616950" cy="319350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79918" y="4616441"/>
            <a:ext cx="117005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rgbClr val="000000"/>
                </a:solidFill>
              </a:rPr>
              <a:t>Sulla base delle stime epidemiologiche nazionali di pazienti con </a:t>
            </a:r>
            <a:r>
              <a:rPr lang="it-IT" sz="2000" dirty="0" err="1">
                <a:solidFill>
                  <a:srgbClr val="000000"/>
                </a:solidFill>
              </a:rPr>
              <a:t>HFrEF</a:t>
            </a:r>
            <a:r>
              <a:rPr lang="it-IT" sz="2000" dirty="0">
                <a:solidFill>
                  <a:srgbClr val="000000"/>
                </a:solidFill>
              </a:rPr>
              <a:t> senza diagnosi di DMT2 e sulla base della popolazione residente ISTAT 2020 in Friuli Venezia Giulia i pazienti potenzialmente eleggibili al trattamento con </a:t>
            </a:r>
            <a:r>
              <a:rPr lang="it-IT" sz="2000" dirty="0" err="1">
                <a:solidFill>
                  <a:srgbClr val="000000"/>
                </a:solidFill>
              </a:rPr>
              <a:t>Forxiga</a:t>
            </a:r>
            <a:r>
              <a:rPr lang="it-IT" sz="2000" dirty="0">
                <a:solidFill>
                  <a:srgbClr val="000000"/>
                </a:solidFill>
              </a:rPr>
              <a:t>® sono </a:t>
            </a:r>
            <a:r>
              <a:rPr lang="it-IT" sz="2000" b="1" dirty="0">
                <a:solidFill>
                  <a:srgbClr val="000000"/>
                </a:solidFill>
              </a:rPr>
              <a:t>4.157. </a:t>
            </a:r>
            <a:r>
              <a:rPr lang="it-IT" sz="2000" dirty="0">
                <a:solidFill>
                  <a:srgbClr val="000000"/>
                </a:solidFill>
              </a:rPr>
              <a:t>A tale popolazione è stata poi applicata una crescita del 0,3% per i successivi due anni arrivando ad una popolazione potenzialmente eleggibile complessiva pari rispettivamente a </a:t>
            </a:r>
            <a:r>
              <a:rPr lang="it-IT" sz="2000" b="1" dirty="0">
                <a:solidFill>
                  <a:srgbClr val="000000"/>
                </a:solidFill>
              </a:rPr>
              <a:t>4.169 all’anno 2 e 4.182 all’anno 3. 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74455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4033935" y="304800"/>
            <a:ext cx="8229600" cy="885825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/>
              <a:t>Costo del farmaco e proiezione di spesa per il Servizio Sanitario Regionale </a:t>
            </a:r>
          </a:p>
        </p:txBody>
      </p:sp>
      <p:sp>
        <p:nvSpPr>
          <p:cNvPr id="5" name="Rettangolo 4"/>
          <p:cNvSpPr/>
          <p:nvPr/>
        </p:nvSpPr>
        <p:spPr>
          <a:xfrm>
            <a:off x="391886" y="1389252"/>
            <a:ext cx="1146732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>
                <a:solidFill>
                  <a:srgbClr val="000000"/>
                </a:solidFill>
              </a:rPr>
              <a:t>A partire da tali stime e dalle quote di mercato assunte, l’Azienda ha identificato i pazienti potenzialmente trattabili con </a:t>
            </a:r>
            <a:r>
              <a:rPr lang="it-IT" sz="2200" dirty="0" err="1">
                <a:solidFill>
                  <a:srgbClr val="000000"/>
                </a:solidFill>
              </a:rPr>
              <a:t>dapagliflozin</a:t>
            </a:r>
            <a:r>
              <a:rPr lang="it-IT" sz="2200" dirty="0">
                <a:solidFill>
                  <a:srgbClr val="000000"/>
                </a:solidFill>
              </a:rPr>
              <a:t>: </a:t>
            </a:r>
          </a:p>
          <a:p>
            <a:pPr algn="just"/>
            <a:r>
              <a:rPr lang="it-IT" sz="2200" dirty="0">
                <a:solidFill>
                  <a:srgbClr val="000000"/>
                </a:solidFill>
              </a:rPr>
              <a:t>− 278 pazienti per l’anno 1; </a:t>
            </a:r>
          </a:p>
          <a:p>
            <a:pPr algn="just"/>
            <a:r>
              <a:rPr lang="it-IT" sz="2200" dirty="0">
                <a:solidFill>
                  <a:srgbClr val="000000"/>
                </a:solidFill>
              </a:rPr>
              <a:t>− 655 per l’anno 2; </a:t>
            </a:r>
          </a:p>
          <a:p>
            <a:pPr algn="just"/>
            <a:r>
              <a:rPr lang="it-IT" sz="2200" dirty="0">
                <a:solidFill>
                  <a:srgbClr val="000000"/>
                </a:solidFill>
              </a:rPr>
              <a:t>− 1.221 per l’anno 3. </a:t>
            </a:r>
          </a:p>
          <a:p>
            <a:pPr algn="just"/>
            <a:endParaRPr lang="it-IT" sz="2200" dirty="0">
              <a:solidFill>
                <a:srgbClr val="000000"/>
              </a:solidFill>
            </a:endParaRPr>
          </a:p>
          <a:p>
            <a:pPr algn="just"/>
            <a:r>
              <a:rPr lang="it-IT" sz="2200" dirty="0">
                <a:solidFill>
                  <a:srgbClr val="000000"/>
                </a:solidFill>
              </a:rPr>
              <a:t>Il fatturato stimato per i primi 3 anni è quindi pari a 117.226€, 275.517€, 513.964€ rispettivamente, valorizzati con il prezzo Ex-</a:t>
            </a:r>
            <a:r>
              <a:rPr lang="it-IT" sz="2200" dirty="0" err="1">
                <a:solidFill>
                  <a:srgbClr val="000000"/>
                </a:solidFill>
              </a:rPr>
              <a:t>factory</a:t>
            </a:r>
            <a:r>
              <a:rPr lang="it-IT" sz="2200" dirty="0">
                <a:solidFill>
                  <a:srgbClr val="000000"/>
                </a:solidFill>
              </a:rPr>
              <a:t> di </a:t>
            </a:r>
            <a:r>
              <a:rPr lang="it-IT" sz="2200" dirty="0" err="1">
                <a:solidFill>
                  <a:srgbClr val="000000"/>
                </a:solidFill>
              </a:rPr>
              <a:t>Forxiga</a:t>
            </a:r>
            <a:r>
              <a:rPr lang="it-IT" sz="2200" dirty="0">
                <a:solidFill>
                  <a:srgbClr val="000000"/>
                </a:solidFill>
              </a:rPr>
              <a:t>® attualmente rimborsato dal SSN al netto degli sconti obbligatori di legge (costo annuo per paziente circa 421€).</a:t>
            </a:r>
          </a:p>
          <a:p>
            <a:pPr algn="just"/>
            <a:r>
              <a:rPr lang="it-IT" sz="2200" dirty="0">
                <a:solidFill>
                  <a:srgbClr val="000000"/>
                </a:solidFill>
              </a:rPr>
              <a:t> </a:t>
            </a:r>
          </a:p>
          <a:p>
            <a:pPr algn="just"/>
            <a:r>
              <a:rPr lang="it-IT" sz="2200" dirty="0">
                <a:solidFill>
                  <a:srgbClr val="212121"/>
                </a:solidFill>
              </a:rPr>
              <a:t>Inoltre, è stato valutato l’impatto economico generato dall’introduzione di </a:t>
            </a:r>
            <a:r>
              <a:rPr lang="it-IT" sz="2200" dirty="0" err="1">
                <a:solidFill>
                  <a:srgbClr val="212121"/>
                </a:solidFill>
              </a:rPr>
              <a:t>dapagliflozin</a:t>
            </a:r>
            <a:r>
              <a:rPr lang="it-IT" sz="2200" dirty="0">
                <a:solidFill>
                  <a:srgbClr val="212121"/>
                </a:solidFill>
              </a:rPr>
              <a:t>, nei primi 3 anni dopo il rimborso dell’indicazione </a:t>
            </a:r>
            <a:r>
              <a:rPr lang="it-IT" sz="2200" dirty="0" err="1">
                <a:solidFill>
                  <a:srgbClr val="212121"/>
                </a:solidFill>
              </a:rPr>
              <a:t>HFrEF</a:t>
            </a:r>
            <a:r>
              <a:rPr lang="it-IT" sz="2200" dirty="0">
                <a:solidFill>
                  <a:srgbClr val="212121"/>
                </a:solidFill>
              </a:rPr>
              <a:t>, attraverso un modello di </a:t>
            </a:r>
            <a:r>
              <a:rPr lang="it-IT" sz="2200" b="1" dirty="0">
                <a:solidFill>
                  <a:srgbClr val="212121"/>
                </a:solidFill>
              </a:rPr>
              <a:t>Analisi di Impatto di Budget</a:t>
            </a:r>
            <a:r>
              <a:rPr lang="it-IT" sz="2200" dirty="0">
                <a:solidFill>
                  <a:srgbClr val="212121"/>
                </a:solidFill>
              </a:rPr>
              <a:t>.</a:t>
            </a:r>
            <a:endParaRPr lang="it-IT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83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67813" y="696685"/>
            <a:ext cx="10972800" cy="457200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/>
              <a:t>Costo delle singole confezioni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8334" t="40000" r="25902" b="12692"/>
          <a:stretch/>
        </p:blipFill>
        <p:spPr>
          <a:xfrm>
            <a:off x="1835150" y="1657905"/>
            <a:ext cx="8521700" cy="447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2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5471" y="403989"/>
            <a:ext cx="11896529" cy="807978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/>
              <a:t>Impatto economico dello scompenso cardiaco in Italia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6354" t="4930" r="6369" b="3743"/>
          <a:stretch/>
        </p:blipFill>
        <p:spPr>
          <a:xfrm>
            <a:off x="1524000" y="3670300"/>
            <a:ext cx="9144000" cy="3113055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709127" y="1278916"/>
            <a:ext cx="1138334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rgbClr val="000000"/>
                </a:solidFill>
              </a:rPr>
              <a:t>In Italia lo studio di </a:t>
            </a:r>
            <a:r>
              <a:rPr lang="it-IT" sz="2000" dirty="0" err="1">
                <a:solidFill>
                  <a:srgbClr val="000000"/>
                </a:solidFill>
              </a:rPr>
              <a:t>Corrao</a:t>
            </a:r>
            <a:r>
              <a:rPr lang="it-IT" sz="2000" dirty="0">
                <a:solidFill>
                  <a:srgbClr val="000000"/>
                </a:solidFill>
              </a:rPr>
              <a:t> et al. (2014), condotto su 26.949 pazienti con scompenso cardiaco ricoverati nel 2011, ha stimato un costo annuo diretto per paziente di 11.100. Escludendo il ricovero indice, i costi diretti ammontavano a € 6.800 per paziente anno, 4,5 volte superiore rispetto ai controlli di pari età e sesso. Un ulteriore studio retrospettivo osservazionale, condotto in Italia da Maggioni et al. (2016) su 41.413 soggetti ricoverati per scompenso cardiaco fra il 2008 e il 2012, ha stimato un costo medio annuo per paziente pari a € 11.864 (€ 7.426 escludendo il ricovero indice), di cui quasi il 90% dovuto ai ricoveri ospedalieri.</a:t>
            </a:r>
          </a:p>
        </p:txBody>
      </p:sp>
    </p:spTree>
    <p:extLst>
      <p:ext uri="{BB962C8B-B14F-4D97-AF65-F5344CB8AC3E}">
        <p14:creationId xmlns:p14="http://schemas.microsoft.com/office/powerpoint/2010/main" val="299853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44502" y="166915"/>
            <a:ext cx="8229600" cy="1075706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/>
              <a:t>Valutazione economica:</a:t>
            </a:r>
            <a:br>
              <a:rPr lang="it-IT" sz="2800" b="1" dirty="0"/>
            </a:br>
            <a:r>
              <a:rPr lang="it-IT" sz="2800" b="1" dirty="0"/>
              <a:t>Costo della patologia in Italia </a:t>
            </a:r>
          </a:p>
        </p:txBody>
      </p:sp>
      <p:sp>
        <p:nvSpPr>
          <p:cNvPr id="4" name="Rettangolo 3"/>
          <p:cNvSpPr/>
          <p:nvPr/>
        </p:nvSpPr>
        <p:spPr>
          <a:xfrm>
            <a:off x="401217" y="1229685"/>
            <a:ext cx="1135535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/>
              <a:t>In Italia, due studi su dati Real World condotti su pazienti con scompenso cardiaco hanno stimato un </a:t>
            </a:r>
            <a:r>
              <a:rPr lang="it-IT" sz="2200" b="1" dirty="0"/>
              <a:t>costo annuo per paziente pari a circa € 11.000 </a:t>
            </a:r>
            <a:r>
              <a:rPr lang="it-IT" sz="2200" dirty="0"/>
              <a:t>(circa € 7.000 escludendo il costo relativo al ricovero indice) nonostante avessero coinvolto popolazioni diverse in intervalli di anni differenti. Infatti, lo studio di </a:t>
            </a:r>
            <a:r>
              <a:rPr lang="it-IT" sz="2200" dirty="0" err="1"/>
              <a:t>Corrao</a:t>
            </a:r>
            <a:r>
              <a:rPr lang="it-IT" sz="2200" dirty="0"/>
              <a:t> et al. del 2014 ha esaminato i dati relativi a 26.949 pazienti che erano stati ricoverati per scompenso cardiaco nel 2011, mentre l’analisi di Maggioni et al. del 2016 ha coinvolto 41.413 soggetti aventi scompenso cardiaco tra il 2008 e il 2012. </a:t>
            </a:r>
          </a:p>
          <a:p>
            <a:pPr algn="just"/>
            <a:endParaRPr lang="it-IT" sz="1000" dirty="0"/>
          </a:p>
          <a:p>
            <a:pPr algn="just"/>
            <a:r>
              <a:rPr lang="it-IT" sz="2200" dirty="0"/>
              <a:t>In entrambi gli studi, inoltre, la principale voce di spesa era rappresentata dalle ospedalizzazioni (</a:t>
            </a:r>
            <a:r>
              <a:rPr lang="it-IT" sz="2200" dirty="0" err="1"/>
              <a:t>Corrao</a:t>
            </a:r>
            <a:r>
              <a:rPr lang="it-IT" sz="2200" dirty="0"/>
              <a:t>: 39% ricovero, 53% ospedalizzazioni:</a:t>
            </a:r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011903"/>
              </p:ext>
            </p:extLst>
          </p:nvPr>
        </p:nvGraphicFramePr>
        <p:xfrm>
          <a:off x="1981199" y="4609323"/>
          <a:ext cx="3926606" cy="217502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68359">
                  <a:extLst>
                    <a:ext uri="{9D8B030D-6E8A-4147-A177-3AD203B41FA5}">
                      <a16:colId xmlns:a16="http://schemas.microsoft.com/office/drawing/2014/main" val="2912437763"/>
                    </a:ext>
                  </a:extLst>
                </a:gridCol>
                <a:gridCol w="3258247">
                  <a:extLst>
                    <a:ext uri="{9D8B030D-6E8A-4147-A177-3AD203B41FA5}">
                      <a16:colId xmlns:a16="http://schemas.microsoft.com/office/drawing/2014/main" val="2937479490"/>
                    </a:ext>
                  </a:extLst>
                </a:gridCol>
              </a:tblGrid>
              <a:tr h="610992">
                <a:tc gridSpan="2">
                  <a:txBody>
                    <a:bodyPr/>
                    <a:lstStyle/>
                    <a:p>
                      <a:pPr algn="ctr"/>
                      <a:r>
                        <a:rPr lang="it-IT" sz="1800" dirty="0" err="1" smtClean="0">
                          <a:solidFill>
                            <a:schemeClr val="tx1"/>
                          </a:solidFill>
                        </a:rPr>
                        <a:t>Corrao</a:t>
                      </a:r>
                      <a:endParaRPr lang="it-IT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221722"/>
                  </a:ext>
                </a:extLst>
              </a:tr>
              <a:tr h="461978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39%</a:t>
                      </a:r>
                      <a:endParaRPr lang="it-IT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Ricoveri </a:t>
                      </a:r>
                      <a:endParaRPr lang="it-IT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6964933"/>
                  </a:ext>
                </a:extLst>
              </a:tr>
              <a:tr h="461978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53%</a:t>
                      </a:r>
                      <a:endParaRPr lang="it-IT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Ospedalizzazioni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5956126"/>
                  </a:ext>
                </a:extLst>
              </a:tr>
              <a:tr h="461978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8%</a:t>
                      </a:r>
                      <a:endParaRPr lang="it-IT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Farmaci, visite e</a:t>
                      </a:r>
                      <a:r>
                        <a:rPr lang="it-IT" sz="1800" baseline="0" dirty="0" smtClean="0"/>
                        <a:t> </a:t>
                      </a:r>
                      <a:r>
                        <a:rPr lang="it-IT" sz="1800" dirty="0" smtClean="0"/>
                        <a:t>test laboratorio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4442950"/>
                  </a:ext>
                </a:extLst>
              </a:tr>
            </a:tbl>
          </a:graphicData>
        </a:graphic>
      </p:graphicFrame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084932"/>
              </p:ext>
            </p:extLst>
          </p:nvPr>
        </p:nvGraphicFramePr>
        <p:xfrm>
          <a:off x="6282429" y="4609322"/>
          <a:ext cx="3928370" cy="217503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68660">
                  <a:extLst>
                    <a:ext uri="{9D8B030D-6E8A-4147-A177-3AD203B41FA5}">
                      <a16:colId xmlns:a16="http://schemas.microsoft.com/office/drawing/2014/main" val="2912437763"/>
                    </a:ext>
                  </a:extLst>
                </a:gridCol>
                <a:gridCol w="3259710">
                  <a:extLst>
                    <a:ext uri="{9D8B030D-6E8A-4147-A177-3AD203B41FA5}">
                      <a16:colId xmlns:a16="http://schemas.microsoft.com/office/drawing/2014/main" val="2937479490"/>
                    </a:ext>
                  </a:extLst>
                </a:gridCol>
              </a:tblGrid>
              <a:tr h="409250">
                <a:tc gridSpan="2"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chemeClr val="tx1"/>
                          </a:solidFill>
                        </a:rPr>
                        <a:t>Maggioni</a:t>
                      </a:r>
                      <a:endParaRPr lang="it-IT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221722"/>
                  </a:ext>
                </a:extLst>
              </a:tr>
              <a:tr h="466356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85%</a:t>
                      </a:r>
                      <a:endParaRPr lang="it-IT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Ricoveri + ospedalizzazioni</a:t>
                      </a:r>
                      <a:endParaRPr lang="it-IT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6964933"/>
                  </a:ext>
                </a:extLst>
              </a:tr>
              <a:tr h="649712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5%</a:t>
                      </a:r>
                      <a:endParaRPr lang="it-IT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Esami e procedure diagnostiche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5956126"/>
                  </a:ext>
                </a:extLst>
              </a:tr>
              <a:tr h="649712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1,2%</a:t>
                      </a:r>
                      <a:endParaRPr lang="it-IT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Farmaci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4442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948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83029"/>
            <a:ext cx="10972800" cy="457200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/>
              <a:t>Valutazione economica:</a:t>
            </a:r>
            <a:br>
              <a:rPr lang="it-IT" sz="2800" b="1" dirty="0"/>
            </a:br>
            <a:r>
              <a:rPr lang="it-IT" sz="2800" b="1" dirty="0"/>
              <a:t>Costi di trattamento di </a:t>
            </a:r>
            <a:r>
              <a:rPr lang="it-IT" sz="2800" b="1" dirty="0" err="1"/>
              <a:t>dapagliflozin</a:t>
            </a:r>
            <a:endParaRPr lang="it-IT" sz="2800" b="1" dirty="0"/>
          </a:p>
        </p:txBody>
      </p:sp>
      <p:sp>
        <p:nvSpPr>
          <p:cNvPr id="4" name="Rettangolo 3"/>
          <p:cNvSpPr/>
          <p:nvPr/>
        </p:nvSpPr>
        <p:spPr>
          <a:xfrm>
            <a:off x="513183" y="987793"/>
            <a:ext cx="1124338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/>
              <a:t>I prezzi al Pubblico ed Ex-</a:t>
            </a:r>
            <a:r>
              <a:rPr lang="it-IT" sz="2200" dirty="0" err="1"/>
              <a:t>factory</a:t>
            </a:r>
            <a:r>
              <a:rPr lang="it-IT" sz="2200" dirty="0"/>
              <a:t> della confezione di </a:t>
            </a:r>
            <a:r>
              <a:rPr lang="it-IT" sz="2200" dirty="0" err="1"/>
              <a:t>Forxiga</a:t>
            </a:r>
            <a:r>
              <a:rPr lang="it-IT" sz="2200" dirty="0"/>
              <a:t>® (</a:t>
            </a:r>
            <a:r>
              <a:rPr lang="it-IT" sz="2200" dirty="0" err="1"/>
              <a:t>dapagliflozin</a:t>
            </a:r>
            <a:r>
              <a:rPr lang="it-IT" sz="2200" dirty="0"/>
              <a:t>) 28 compresse da 10 mg come riportato in G.U. n.3 del 05-01-2022 sono presenti in Tabella 9 al lordo delle riduzioni temporanee di legge. Si sottolinea che il costo/die del trattamento con </a:t>
            </a:r>
            <a:r>
              <a:rPr lang="it-IT" sz="2200" dirty="0" err="1"/>
              <a:t>Forxiga</a:t>
            </a:r>
            <a:r>
              <a:rPr lang="it-IT" sz="2200" dirty="0"/>
              <a:t>®, riportato in Tabella 10 come prezzo Ex-</a:t>
            </a:r>
            <a:r>
              <a:rPr lang="it-IT" sz="2200" dirty="0" err="1"/>
              <a:t>factory</a:t>
            </a:r>
            <a:r>
              <a:rPr lang="it-IT" sz="2200" dirty="0"/>
              <a:t> al lordo e al netto delle riduzioni temporanee di legge e considerata la schedula di trattamento (1 </a:t>
            </a:r>
            <a:r>
              <a:rPr lang="it-IT" sz="2200" dirty="0" err="1"/>
              <a:t>cpr</a:t>
            </a:r>
            <a:r>
              <a:rPr lang="it-IT" sz="2200" dirty="0"/>
              <a:t>/die), corrisponde al prezzo per unità posologica. Sulla base del costo/die è stato poi calcolato il costo/annuo di trattamento per </a:t>
            </a:r>
            <a:r>
              <a:rPr lang="it-IT" sz="2200" dirty="0" err="1"/>
              <a:t>dapagliflozin</a:t>
            </a:r>
            <a:r>
              <a:rPr lang="it-IT" sz="2200" dirty="0"/>
              <a:t> in pazienti affetti da </a:t>
            </a:r>
            <a:r>
              <a:rPr lang="it-IT" sz="2200" dirty="0" err="1"/>
              <a:t>HFrEF</a:t>
            </a:r>
            <a:r>
              <a:rPr lang="it-IT" sz="2200" dirty="0"/>
              <a:t> senza DMT2 classe NYHA II-III paria a circa 421,00 €.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30" t="37802" r="19048" b="7693"/>
          <a:stretch/>
        </p:blipFill>
        <p:spPr>
          <a:xfrm>
            <a:off x="1483567" y="4127113"/>
            <a:ext cx="9050694" cy="272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9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55437" y="198268"/>
            <a:ext cx="8229600" cy="1017973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/>
              <a:t>Valutazione economica:</a:t>
            </a:r>
            <a:br>
              <a:rPr lang="it-IT" sz="2800" b="1" dirty="0"/>
            </a:br>
            <a:r>
              <a:rPr lang="it-IT" sz="2800" b="1" dirty="0"/>
              <a:t>Stima dei pazienti eleggibili in Regione FVG</a:t>
            </a:r>
          </a:p>
        </p:txBody>
      </p:sp>
      <p:sp>
        <p:nvSpPr>
          <p:cNvPr id="5" name="Rettangolo 4"/>
          <p:cNvSpPr/>
          <p:nvPr/>
        </p:nvSpPr>
        <p:spPr>
          <a:xfrm>
            <a:off x="559837" y="1340066"/>
            <a:ext cx="111252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/>
              <a:t>Sulla base delle stime epidemiologiche nazionali di pazienti affetti da </a:t>
            </a:r>
            <a:r>
              <a:rPr lang="it-IT" sz="2200" dirty="0" err="1"/>
              <a:t>HFrEF</a:t>
            </a:r>
            <a:r>
              <a:rPr lang="it-IT" sz="2200" dirty="0"/>
              <a:t> senza diagnosi di DMT2 e sulla base della popolazione residente in Friuli Venezia Giulia, dati ISTAT 2020, è stato calcolato che il numero di pazienti potenzialmente eleggibili al trattamento è pari a 4.157. A partire da tale popolazione potenzialmente eleggibile e delle quote di mercato assunte, l’Azienda ha stimato il numero di pazienti che potrebbero beneficiare del trattamento per i primi 3 anni e i relativi fatturati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l="4791" t="36730" r="19896" b="23463"/>
          <a:stretch/>
        </p:blipFill>
        <p:spPr>
          <a:xfrm>
            <a:off x="1876425" y="4107078"/>
            <a:ext cx="8439150" cy="241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4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70041" y="228599"/>
            <a:ext cx="8229600" cy="1057276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/>
              <a:t>Valutazione economica:</a:t>
            </a:r>
            <a:br>
              <a:rPr lang="it-IT" sz="2800" b="1" dirty="0"/>
            </a:br>
            <a:r>
              <a:rPr lang="it-IT" sz="2800" b="1" dirty="0"/>
              <a:t>Analisi e modelli farmaco economici</a:t>
            </a:r>
          </a:p>
        </p:txBody>
      </p:sp>
      <p:sp>
        <p:nvSpPr>
          <p:cNvPr id="5" name="Rettangolo 4"/>
          <p:cNvSpPr/>
          <p:nvPr/>
        </p:nvSpPr>
        <p:spPr>
          <a:xfrm>
            <a:off x="541175" y="1448218"/>
            <a:ext cx="1124338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/>
              <a:t>Al fine di poter effettuare la valutazione farmaco economica di </a:t>
            </a:r>
            <a:r>
              <a:rPr lang="it-IT" sz="2400" dirty="0" err="1"/>
              <a:t>dapagliflozin</a:t>
            </a:r>
            <a:r>
              <a:rPr lang="it-IT" sz="2400" dirty="0"/>
              <a:t> sono state condotte </a:t>
            </a:r>
            <a:r>
              <a:rPr lang="it-IT" sz="2400" b="1" dirty="0"/>
              <a:t>un’analisi di costo-efficacia e un’analisi di budget impact </a:t>
            </a:r>
            <a:r>
              <a:rPr lang="it-IT" sz="2400" dirty="0"/>
              <a:t>dall’Azienda per stimare il beneficio clinico/economico per il SSN dell’introduzione del trattamento come opzione terapeutica per il trattamento di </a:t>
            </a:r>
            <a:r>
              <a:rPr lang="it-IT" sz="2400" dirty="0" err="1"/>
              <a:t>HFrEF</a:t>
            </a:r>
            <a:r>
              <a:rPr lang="it-IT" sz="2400" dirty="0"/>
              <a:t> in assenza di DMT2. </a:t>
            </a:r>
          </a:p>
          <a:p>
            <a:pPr algn="just"/>
            <a:endParaRPr lang="it-IT" sz="2400" dirty="0"/>
          </a:p>
          <a:p>
            <a:pPr algn="just"/>
            <a:r>
              <a:rPr lang="it-IT" sz="2400" dirty="0"/>
              <a:t>Tali analisi sono state elemento di valutazione da parte dell’AIFA durante il processo di rimborso di </a:t>
            </a:r>
            <a:r>
              <a:rPr lang="it-IT" sz="2400" dirty="0" err="1"/>
              <a:t>Forxiga</a:t>
            </a:r>
            <a:r>
              <a:rPr lang="it-IT" sz="2400" dirty="0"/>
              <a:t>®, in particolare il beneficio economico per il SSN in seguito all’introduzione di </a:t>
            </a:r>
            <a:r>
              <a:rPr lang="it-IT" sz="2400" dirty="0" err="1"/>
              <a:t>dapagliflozin</a:t>
            </a:r>
            <a:r>
              <a:rPr lang="it-IT" sz="2400" dirty="0"/>
              <a:t> in aggiunta a terapia standard nel contesto italiano porta ad un risparmio complessivo sulla spesa di circa -31,8 milioni di € in 3 anni.</a:t>
            </a:r>
          </a:p>
        </p:txBody>
      </p:sp>
    </p:spTree>
    <p:extLst>
      <p:ext uri="{BB962C8B-B14F-4D97-AF65-F5344CB8AC3E}">
        <p14:creationId xmlns:p14="http://schemas.microsoft.com/office/powerpoint/2010/main" val="69457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66531" y="179249"/>
            <a:ext cx="11159412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1" dirty="0" smtClean="0">
                <a:solidFill>
                  <a:srgbClr val="003964"/>
                </a:solidFill>
              </a:rPr>
              <a:t>                                                                       Analisi </a:t>
            </a:r>
            <a:r>
              <a:rPr lang="it-IT" sz="2400" b="1" dirty="0">
                <a:solidFill>
                  <a:srgbClr val="003964"/>
                </a:solidFill>
              </a:rPr>
              <a:t>di costo-efficacia </a:t>
            </a:r>
          </a:p>
          <a:p>
            <a:pPr algn="just"/>
            <a:endParaRPr lang="it-IT" sz="1000" dirty="0">
              <a:solidFill>
                <a:srgbClr val="000000"/>
              </a:solidFill>
            </a:endParaRPr>
          </a:p>
          <a:p>
            <a:pPr algn="just"/>
            <a:r>
              <a:rPr lang="it-IT" sz="2200" dirty="0">
                <a:solidFill>
                  <a:srgbClr val="000000"/>
                </a:solidFill>
              </a:rPr>
              <a:t>L’analisi è stata condotta lungo un orizzonte temporale </a:t>
            </a:r>
            <a:r>
              <a:rPr lang="it-IT" sz="2200" dirty="0" err="1">
                <a:solidFill>
                  <a:srgbClr val="000000"/>
                </a:solidFill>
              </a:rPr>
              <a:t>lifetime</a:t>
            </a:r>
            <a:r>
              <a:rPr lang="it-IT" sz="2200" dirty="0">
                <a:solidFill>
                  <a:srgbClr val="000000"/>
                </a:solidFill>
              </a:rPr>
              <a:t> su una popolazione che rispecchia le caratteristiche dei pazienti arruolati nel trial DAPA-HF: pazienti adulti con </a:t>
            </a:r>
            <a:r>
              <a:rPr lang="it-IT" sz="2200" dirty="0" err="1">
                <a:solidFill>
                  <a:srgbClr val="000000"/>
                </a:solidFill>
              </a:rPr>
              <a:t>HFrEF</a:t>
            </a:r>
            <a:r>
              <a:rPr lang="it-IT" sz="2200" dirty="0">
                <a:solidFill>
                  <a:srgbClr val="000000"/>
                </a:solidFill>
              </a:rPr>
              <a:t> sintomatico, di classe II-IV NYHA, non affetta da DMT2.</a:t>
            </a:r>
          </a:p>
          <a:p>
            <a:pPr algn="just"/>
            <a:endParaRPr lang="it-IT" sz="1000" dirty="0">
              <a:solidFill>
                <a:srgbClr val="000000"/>
              </a:solidFill>
            </a:endParaRPr>
          </a:p>
          <a:p>
            <a:pPr algn="just"/>
            <a:r>
              <a:rPr lang="it-IT" sz="2200" dirty="0">
                <a:solidFill>
                  <a:srgbClr val="000000"/>
                </a:solidFill>
              </a:rPr>
              <a:t>È stato assunto che lo standard di cura fosse costituito dalla seguente combinazione di farmaci: </a:t>
            </a:r>
            <a:r>
              <a:rPr lang="it-IT" sz="2200" dirty="0" err="1">
                <a:solidFill>
                  <a:srgbClr val="000000"/>
                </a:solidFill>
              </a:rPr>
              <a:t>ACEi</a:t>
            </a:r>
            <a:r>
              <a:rPr lang="it-IT" sz="2200" dirty="0">
                <a:solidFill>
                  <a:srgbClr val="000000"/>
                </a:solidFill>
              </a:rPr>
              <a:t> (56%), ARB (27%), MRA (71%), ARNI – </a:t>
            </a:r>
            <a:r>
              <a:rPr lang="it-IT" sz="2200" dirty="0" err="1">
                <a:solidFill>
                  <a:srgbClr val="000000"/>
                </a:solidFill>
              </a:rPr>
              <a:t>sacubitril</a:t>
            </a:r>
            <a:r>
              <a:rPr lang="it-IT" sz="2200" dirty="0">
                <a:solidFill>
                  <a:srgbClr val="000000"/>
                </a:solidFill>
              </a:rPr>
              <a:t>/</a:t>
            </a:r>
            <a:r>
              <a:rPr lang="it-IT" sz="2200" dirty="0" err="1">
                <a:solidFill>
                  <a:srgbClr val="000000"/>
                </a:solidFill>
              </a:rPr>
              <a:t>valsartan</a:t>
            </a:r>
            <a:r>
              <a:rPr lang="it-IT" sz="2200" dirty="0">
                <a:solidFill>
                  <a:srgbClr val="000000"/>
                </a:solidFill>
              </a:rPr>
              <a:t> - </a:t>
            </a:r>
            <a:r>
              <a:rPr lang="it-IT" sz="2200" dirty="0" err="1">
                <a:solidFill>
                  <a:srgbClr val="000000"/>
                </a:solidFill>
              </a:rPr>
              <a:t>Entresto</a:t>
            </a:r>
            <a:r>
              <a:rPr lang="it-IT" sz="2200" dirty="0">
                <a:solidFill>
                  <a:srgbClr val="000000"/>
                </a:solidFill>
              </a:rPr>
              <a:t>® (11%).</a:t>
            </a:r>
          </a:p>
          <a:p>
            <a:pPr algn="just"/>
            <a:endParaRPr lang="it-IT" sz="1000" dirty="0">
              <a:solidFill>
                <a:srgbClr val="000000"/>
              </a:solidFill>
            </a:endParaRPr>
          </a:p>
          <a:p>
            <a:pPr algn="just"/>
            <a:r>
              <a:rPr lang="it-IT" sz="2200" dirty="0">
                <a:solidFill>
                  <a:srgbClr val="000000"/>
                </a:solidFill>
              </a:rPr>
              <a:t>I costi dei farmaci sono stati identificati da fonti pubbliche (G.U. e Liste di trasparenza) e riportati come prezzi Ex-</a:t>
            </a:r>
            <a:r>
              <a:rPr lang="it-IT" sz="2200" dirty="0" err="1">
                <a:solidFill>
                  <a:srgbClr val="000000"/>
                </a:solidFill>
              </a:rPr>
              <a:t>factory</a:t>
            </a:r>
            <a:r>
              <a:rPr lang="it-IT" sz="2200" dirty="0">
                <a:solidFill>
                  <a:srgbClr val="000000"/>
                </a:solidFill>
              </a:rPr>
              <a:t> al netto delle riduzioni di legge (farmaci Classe A_PHT) e prezzi al Pubblico (farmaci Classe A), al netto delle riduzioni di legge.</a:t>
            </a:r>
          </a:p>
          <a:p>
            <a:pPr algn="just"/>
            <a:endParaRPr lang="it-IT" sz="1000" dirty="0">
              <a:solidFill>
                <a:srgbClr val="000000"/>
              </a:solidFill>
            </a:endParaRPr>
          </a:p>
          <a:p>
            <a:pPr algn="just"/>
            <a:r>
              <a:rPr lang="it-IT" sz="2200" dirty="0">
                <a:solidFill>
                  <a:srgbClr val="000000"/>
                </a:solidFill>
              </a:rPr>
              <a:t>I risultati dell’analisi comprendono i costi complessivi legati a farmaci, </a:t>
            </a:r>
            <a:r>
              <a:rPr lang="it-IT" sz="2200" dirty="0" err="1">
                <a:solidFill>
                  <a:srgbClr val="000000"/>
                </a:solidFill>
              </a:rPr>
              <a:t>outcome</a:t>
            </a:r>
            <a:r>
              <a:rPr lang="it-IT" sz="2200" dirty="0">
                <a:solidFill>
                  <a:srgbClr val="000000"/>
                </a:solidFill>
              </a:rPr>
              <a:t> ed eventi avversi, i guadagni in termini di </a:t>
            </a:r>
            <a:r>
              <a:rPr lang="it-IT" sz="2200" b="1" dirty="0">
                <a:solidFill>
                  <a:srgbClr val="000000"/>
                </a:solidFill>
              </a:rPr>
              <a:t>anni di vita</a:t>
            </a:r>
            <a:r>
              <a:rPr lang="it-IT" sz="2200" dirty="0">
                <a:solidFill>
                  <a:srgbClr val="000000"/>
                </a:solidFill>
              </a:rPr>
              <a:t> (LY) e </a:t>
            </a:r>
            <a:r>
              <a:rPr lang="it-IT" sz="2200" b="1" dirty="0">
                <a:solidFill>
                  <a:srgbClr val="000000"/>
                </a:solidFill>
              </a:rPr>
              <a:t>QALY</a:t>
            </a:r>
            <a:r>
              <a:rPr lang="it-IT" sz="2200" dirty="0">
                <a:solidFill>
                  <a:srgbClr val="000000"/>
                </a:solidFill>
              </a:rPr>
              <a:t> (</a:t>
            </a:r>
            <a:r>
              <a:rPr lang="it-IT" sz="2200" dirty="0" err="1">
                <a:solidFill>
                  <a:srgbClr val="000000"/>
                </a:solidFill>
              </a:rPr>
              <a:t>quality-adjusted</a:t>
            </a:r>
            <a:r>
              <a:rPr lang="it-IT" sz="2200" dirty="0">
                <a:solidFill>
                  <a:srgbClr val="000000"/>
                </a:solidFill>
              </a:rPr>
              <a:t> life-</a:t>
            </a:r>
            <a:r>
              <a:rPr lang="it-IT" sz="2200" dirty="0" err="1">
                <a:solidFill>
                  <a:srgbClr val="000000"/>
                </a:solidFill>
              </a:rPr>
              <a:t>years</a:t>
            </a:r>
            <a:r>
              <a:rPr lang="it-IT" sz="2200" dirty="0">
                <a:solidFill>
                  <a:srgbClr val="000000"/>
                </a:solidFill>
              </a:rPr>
              <a:t>) e i rispettivi rapporti incrementali </a:t>
            </a:r>
            <a:r>
              <a:rPr lang="it-IT" sz="2200" b="1" dirty="0">
                <a:solidFill>
                  <a:srgbClr val="000000"/>
                </a:solidFill>
              </a:rPr>
              <a:t>ICER</a:t>
            </a:r>
            <a:r>
              <a:rPr lang="it-IT" sz="2200" dirty="0">
                <a:solidFill>
                  <a:srgbClr val="000000"/>
                </a:solidFill>
              </a:rPr>
              <a:t> (</a:t>
            </a:r>
            <a:r>
              <a:rPr lang="it-IT" sz="2200" dirty="0" err="1">
                <a:solidFill>
                  <a:srgbClr val="000000"/>
                </a:solidFill>
              </a:rPr>
              <a:t>incremental</a:t>
            </a:r>
            <a:r>
              <a:rPr lang="it-IT" sz="2200" dirty="0">
                <a:solidFill>
                  <a:srgbClr val="000000"/>
                </a:solidFill>
              </a:rPr>
              <a:t> </a:t>
            </a:r>
            <a:r>
              <a:rPr lang="it-IT" sz="2200" dirty="0" err="1">
                <a:solidFill>
                  <a:srgbClr val="000000"/>
                </a:solidFill>
              </a:rPr>
              <a:t>cost-effectiveness</a:t>
            </a:r>
            <a:r>
              <a:rPr lang="it-IT" sz="2200" dirty="0">
                <a:solidFill>
                  <a:srgbClr val="000000"/>
                </a:solidFill>
              </a:rPr>
              <a:t> ratio) e </a:t>
            </a:r>
            <a:r>
              <a:rPr lang="it-IT" sz="2200" b="1" dirty="0">
                <a:solidFill>
                  <a:srgbClr val="000000"/>
                </a:solidFill>
              </a:rPr>
              <a:t>ICUR</a:t>
            </a:r>
            <a:r>
              <a:rPr lang="it-IT" sz="2200" dirty="0">
                <a:solidFill>
                  <a:srgbClr val="000000"/>
                </a:solidFill>
              </a:rPr>
              <a:t> (</a:t>
            </a:r>
            <a:r>
              <a:rPr lang="it-IT" sz="2200" dirty="0" err="1">
                <a:solidFill>
                  <a:srgbClr val="000000"/>
                </a:solidFill>
              </a:rPr>
              <a:t>incremental</a:t>
            </a:r>
            <a:r>
              <a:rPr lang="it-IT" sz="2200" dirty="0">
                <a:solidFill>
                  <a:srgbClr val="000000"/>
                </a:solidFill>
              </a:rPr>
              <a:t> </a:t>
            </a:r>
            <a:r>
              <a:rPr lang="it-IT" sz="2200" dirty="0" err="1">
                <a:solidFill>
                  <a:srgbClr val="000000"/>
                </a:solidFill>
              </a:rPr>
              <a:t>cost</a:t>
            </a:r>
            <a:r>
              <a:rPr lang="it-IT" sz="2200" dirty="0">
                <a:solidFill>
                  <a:srgbClr val="000000"/>
                </a:solidFill>
              </a:rPr>
              <a:t> utility ratio). 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337390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22381" t="21099" r="39445" b="12739"/>
          <a:stretch/>
        </p:blipFill>
        <p:spPr>
          <a:xfrm>
            <a:off x="2802387" y="0"/>
            <a:ext cx="6587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3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06A3DDB-2AB9-5248-8278-D31849447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298" y="237066"/>
            <a:ext cx="9139404" cy="5774268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3ADA9AE9-C533-254A-8BF4-839944D8AB1E}"/>
              </a:ext>
            </a:extLst>
          </p:cNvPr>
          <p:cNvSpPr/>
          <p:nvPr/>
        </p:nvSpPr>
        <p:spPr>
          <a:xfrm>
            <a:off x="8624309" y="6251602"/>
            <a:ext cx="16291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 err="1"/>
              <a:t>Javed</a:t>
            </a:r>
            <a:r>
              <a:rPr lang="it-IT" sz="1400" dirty="0"/>
              <a:t>  A. et al, 2019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F28E348-77BF-E04A-AF4B-2E60C5385FB0}"/>
              </a:ext>
            </a:extLst>
          </p:cNvPr>
          <p:cNvSpPr/>
          <p:nvPr/>
        </p:nvSpPr>
        <p:spPr>
          <a:xfrm>
            <a:off x="1388532" y="846667"/>
            <a:ext cx="2634827" cy="423333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50570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22460" t="14066" r="39518" b="2711"/>
          <a:stretch/>
        </p:blipFill>
        <p:spPr>
          <a:xfrm>
            <a:off x="2940050" y="530508"/>
            <a:ext cx="6559551" cy="631479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22458" t="87160" r="39528" b="7428"/>
          <a:stretch/>
        </p:blipFill>
        <p:spPr>
          <a:xfrm>
            <a:off x="2940050" y="24106"/>
            <a:ext cx="6559551" cy="5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6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774441" y="260155"/>
            <a:ext cx="110567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rgbClr val="000000"/>
                </a:solidFill>
              </a:rPr>
              <a:t>I risultati dell’analisi di costo-efficacia hanno mostrato che, rispetto allo standard di cura, </a:t>
            </a:r>
            <a:r>
              <a:rPr lang="it-IT" sz="2000" dirty="0" err="1">
                <a:solidFill>
                  <a:srgbClr val="000000"/>
                </a:solidFill>
              </a:rPr>
              <a:t>dapagliflozin</a:t>
            </a:r>
            <a:r>
              <a:rPr lang="it-IT" sz="2000" dirty="0">
                <a:solidFill>
                  <a:srgbClr val="000000"/>
                </a:solidFill>
              </a:rPr>
              <a:t> è un’alternativa costo-efficace nel trattamento dell’</a:t>
            </a:r>
            <a:r>
              <a:rPr lang="it-IT" sz="2000" dirty="0" err="1">
                <a:solidFill>
                  <a:srgbClr val="000000"/>
                </a:solidFill>
              </a:rPr>
              <a:t>HFrEF</a:t>
            </a:r>
            <a:r>
              <a:rPr lang="it-IT" sz="2000" dirty="0">
                <a:solidFill>
                  <a:srgbClr val="000000"/>
                </a:solidFill>
              </a:rPr>
              <a:t> senza DMT2, con un </a:t>
            </a:r>
            <a:r>
              <a:rPr lang="it-IT" sz="2000" b="1" dirty="0">
                <a:solidFill>
                  <a:srgbClr val="000000"/>
                </a:solidFill>
              </a:rPr>
              <a:t>rapporto di costo-efficacia incrementale per anno di vita e anno di vita aggiustato per la qualità (ICER e ICUR) di 4.947 €/LY e 5.990 €/QALY guadagnati</a:t>
            </a:r>
            <a:r>
              <a:rPr lang="it-IT" sz="2000" dirty="0">
                <a:solidFill>
                  <a:srgbClr val="000000"/>
                </a:solidFill>
              </a:rPr>
              <a:t>, rispettivamente. Tali valori sono ritenuti ampiamente al di sotto sia della soglia riconosciuta nazionale di € 40.000 definita dall’AIES (Associazione Italiana di Economia Sanitaria) [48] sia della soglia di £ 20.000-30.000 indicata dal NICE (</a:t>
            </a:r>
            <a:r>
              <a:rPr lang="it-IT" sz="2000" i="1" dirty="0">
                <a:solidFill>
                  <a:srgbClr val="000000"/>
                </a:solidFill>
              </a:rPr>
              <a:t>National </a:t>
            </a:r>
            <a:r>
              <a:rPr lang="it-IT" sz="2000" i="1" dirty="0" err="1">
                <a:solidFill>
                  <a:srgbClr val="000000"/>
                </a:solidFill>
              </a:rPr>
              <a:t>Institute</a:t>
            </a:r>
            <a:r>
              <a:rPr lang="it-IT" sz="2000" i="1" dirty="0">
                <a:solidFill>
                  <a:srgbClr val="000000"/>
                </a:solidFill>
              </a:rPr>
              <a:t> for </a:t>
            </a:r>
            <a:r>
              <a:rPr lang="it-IT" sz="2000" i="1" dirty="0" err="1">
                <a:solidFill>
                  <a:srgbClr val="000000"/>
                </a:solidFill>
              </a:rPr>
              <a:t>Health</a:t>
            </a:r>
            <a:r>
              <a:rPr lang="it-IT" sz="2000" i="1" dirty="0">
                <a:solidFill>
                  <a:srgbClr val="000000"/>
                </a:solidFill>
              </a:rPr>
              <a:t> and Care </a:t>
            </a:r>
            <a:r>
              <a:rPr lang="it-IT" sz="2000" i="1" dirty="0" err="1">
                <a:solidFill>
                  <a:srgbClr val="000000"/>
                </a:solidFill>
              </a:rPr>
              <a:t>Excellence</a:t>
            </a:r>
            <a:r>
              <a:rPr lang="it-IT" sz="2000" dirty="0">
                <a:solidFill>
                  <a:srgbClr val="000000"/>
                </a:solidFill>
              </a:rPr>
              <a:t>).</a:t>
            </a:r>
            <a:endParaRPr lang="it-IT" sz="20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699" t="36262" r="29999" b="22051"/>
          <a:stretch/>
        </p:blipFill>
        <p:spPr>
          <a:xfrm>
            <a:off x="1689327" y="2886076"/>
            <a:ext cx="8813346" cy="380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6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261" t="88199" r="39323" b="2711"/>
          <a:stretch/>
        </p:blipFill>
        <p:spPr>
          <a:xfrm>
            <a:off x="1624014" y="352424"/>
            <a:ext cx="8943974" cy="178428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87829" y="2600547"/>
            <a:ext cx="1105677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1" dirty="0">
                <a:solidFill>
                  <a:srgbClr val="003964"/>
                </a:solidFill>
              </a:rPr>
              <a:t>Analisi di sensibilità </a:t>
            </a:r>
          </a:p>
          <a:p>
            <a:pPr algn="just"/>
            <a:r>
              <a:rPr lang="it-IT" sz="2400" dirty="0">
                <a:solidFill>
                  <a:srgbClr val="000000"/>
                </a:solidFill>
              </a:rPr>
              <a:t>I risultati della PSA hanno mostrato che il trattamento con </a:t>
            </a:r>
            <a:r>
              <a:rPr lang="it-IT" sz="2400" dirty="0" err="1">
                <a:solidFill>
                  <a:srgbClr val="000000"/>
                </a:solidFill>
              </a:rPr>
              <a:t>dapagliflozin</a:t>
            </a:r>
            <a:r>
              <a:rPr lang="it-IT" sz="2400" dirty="0">
                <a:solidFill>
                  <a:srgbClr val="000000"/>
                </a:solidFill>
              </a:rPr>
              <a:t> è associato nella quasi totalità dei casi a un guadagno in termini di salute e a costi incrementali sempre al di sotto dei 10.000 €/QALY. Inoltre, più del 97% delle simulazioni si traducono in un ICER inferiore alla soglia di disponibilità a pagare di 28.500 €/QALY guadagnato. </a:t>
            </a:r>
          </a:p>
          <a:p>
            <a:pPr algn="just"/>
            <a:r>
              <a:rPr lang="it-IT" sz="2400" dirty="0">
                <a:solidFill>
                  <a:srgbClr val="000000"/>
                </a:solidFill>
              </a:rPr>
              <a:t>I risultati della DSA rafforzano il valore di ICER ottenuto nel caso base, mostrando una variabilità molto limitata (4.502-7.664 €/QALY) e sempre al di sotto di 8.000 €/QALY. 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5233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1886" y="612846"/>
            <a:ext cx="116166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1" dirty="0" smtClean="0">
                <a:solidFill>
                  <a:srgbClr val="003964"/>
                </a:solidFill>
              </a:rPr>
              <a:t>                                                                    Analisi </a:t>
            </a:r>
            <a:r>
              <a:rPr lang="it-IT" sz="2400" b="1" dirty="0">
                <a:solidFill>
                  <a:srgbClr val="003964"/>
                </a:solidFill>
              </a:rPr>
              <a:t>di impatto sul budget </a:t>
            </a:r>
            <a:endParaRPr lang="it-IT" sz="2400" dirty="0" smtClean="0">
              <a:solidFill>
                <a:srgbClr val="003964"/>
              </a:solidFill>
            </a:endParaRPr>
          </a:p>
          <a:p>
            <a:pPr algn="just"/>
            <a:endParaRPr lang="it-IT" sz="2400" dirty="0">
              <a:solidFill>
                <a:srgbClr val="003964"/>
              </a:solidFill>
            </a:endParaRPr>
          </a:p>
          <a:p>
            <a:pPr algn="just"/>
            <a:r>
              <a:rPr lang="it-IT" sz="2400" dirty="0" smtClean="0">
                <a:solidFill>
                  <a:srgbClr val="000000"/>
                </a:solidFill>
              </a:rPr>
              <a:t>Per </a:t>
            </a:r>
            <a:r>
              <a:rPr lang="it-IT" sz="2400" dirty="0">
                <a:solidFill>
                  <a:srgbClr val="000000"/>
                </a:solidFill>
              </a:rPr>
              <a:t>valutare l’impatto sulla spesa del Servizio Sanitario della Regione FVG, legato all’introduzione di </a:t>
            </a:r>
            <a:r>
              <a:rPr lang="it-IT" sz="2400" dirty="0" err="1">
                <a:solidFill>
                  <a:srgbClr val="000000"/>
                </a:solidFill>
              </a:rPr>
              <a:t>dapagliflozin</a:t>
            </a:r>
            <a:r>
              <a:rPr lang="it-IT" sz="2400" dirty="0">
                <a:solidFill>
                  <a:srgbClr val="000000"/>
                </a:solidFill>
              </a:rPr>
              <a:t> per il trattamento di pazienti con </a:t>
            </a:r>
            <a:r>
              <a:rPr lang="it-IT" sz="2400" dirty="0" err="1">
                <a:solidFill>
                  <a:srgbClr val="000000"/>
                </a:solidFill>
              </a:rPr>
              <a:t>HFrEF</a:t>
            </a:r>
            <a:r>
              <a:rPr lang="it-IT" sz="2400" dirty="0">
                <a:solidFill>
                  <a:srgbClr val="000000"/>
                </a:solidFill>
              </a:rPr>
              <a:t> senza DMT2, è stata condotta </a:t>
            </a:r>
            <a:r>
              <a:rPr lang="it-IT" sz="2400" b="1" dirty="0">
                <a:solidFill>
                  <a:srgbClr val="000000"/>
                </a:solidFill>
              </a:rPr>
              <a:t>un’Analisi di Budget Impact che confronta</a:t>
            </a:r>
            <a:r>
              <a:rPr lang="it-IT" sz="2400" dirty="0">
                <a:solidFill>
                  <a:srgbClr val="000000"/>
                </a:solidFill>
              </a:rPr>
              <a:t>, lungo un orizzonte temporale di 3 anni, </a:t>
            </a:r>
            <a:r>
              <a:rPr lang="it-IT" sz="2400" b="1" dirty="0">
                <a:solidFill>
                  <a:srgbClr val="000000"/>
                </a:solidFill>
              </a:rPr>
              <a:t>i costi di due scenari alternativi: con e senza </a:t>
            </a:r>
            <a:r>
              <a:rPr lang="it-IT" sz="2400" b="1" dirty="0" err="1">
                <a:solidFill>
                  <a:srgbClr val="000000"/>
                </a:solidFill>
              </a:rPr>
              <a:t>dapagliflozin</a:t>
            </a:r>
            <a:r>
              <a:rPr lang="it-IT" sz="2400" b="1" dirty="0">
                <a:solidFill>
                  <a:srgbClr val="000000"/>
                </a:solidFill>
              </a:rPr>
              <a:t> </a:t>
            </a:r>
            <a:r>
              <a:rPr lang="it-IT" sz="2400" dirty="0">
                <a:solidFill>
                  <a:srgbClr val="000000"/>
                </a:solidFill>
              </a:rPr>
              <a:t>(ossia in presenza del solo trattamento attuale). </a:t>
            </a:r>
          </a:p>
          <a:p>
            <a:pPr algn="just"/>
            <a:endParaRPr lang="it-IT" sz="2400" dirty="0">
              <a:solidFill>
                <a:srgbClr val="000000"/>
              </a:solidFill>
            </a:endParaRPr>
          </a:p>
          <a:p>
            <a:pPr algn="just"/>
            <a:r>
              <a:rPr lang="it-IT" sz="2400" dirty="0">
                <a:solidFill>
                  <a:srgbClr val="000000"/>
                </a:solidFill>
              </a:rPr>
              <a:t>Nell’analisi di impatto sul budget sono stati considerati come dati input il numero di pazienti potenzialmente trattabili stimati dall’Azienda sulla base delle assunzioni di quote di mercato di </a:t>
            </a:r>
            <a:r>
              <a:rPr lang="it-IT" sz="2400" dirty="0" err="1">
                <a:solidFill>
                  <a:srgbClr val="000000"/>
                </a:solidFill>
              </a:rPr>
              <a:t>dapagliflozin</a:t>
            </a:r>
            <a:r>
              <a:rPr lang="it-IT" sz="2400" dirty="0">
                <a:solidFill>
                  <a:srgbClr val="000000"/>
                </a:solidFill>
              </a:rPr>
              <a:t> e per lo scenario attuale le quote di mercato dello standard di cura (dal trial DAPA-HF a eccezione di </a:t>
            </a:r>
            <a:r>
              <a:rPr lang="it-IT" sz="2400" dirty="0" err="1">
                <a:solidFill>
                  <a:srgbClr val="000000"/>
                </a:solidFill>
              </a:rPr>
              <a:t>sacubitril</a:t>
            </a:r>
            <a:r>
              <a:rPr lang="it-IT" sz="2400" dirty="0">
                <a:solidFill>
                  <a:srgbClr val="000000"/>
                </a:solidFill>
              </a:rPr>
              <a:t>/</a:t>
            </a:r>
            <a:r>
              <a:rPr lang="it-IT" sz="2400" dirty="0" err="1">
                <a:solidFill>
                  <a:srgbClr val="000000"/>
                </a:solidFill>
              </a:rPr>
              <a:t>valsartan</a:t>
            </a:r>
            <a:r>
              <a:rPr lang="it-IT" sz="2400" dirty="0">
                <a:solidFill>
                  <a:srgbClr val="000000"/>
                </a:solidFill>
              </a:rPr>
              <a:t>, la cui quota è stata stimata sulla base del mercato italiano). 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77798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27989" t="20385" r="44239" b="37154"/>
          <a:stretch/>
        </p:blipFill>
        <p:spPr>
          <a:xfrm>
            <a:off x="2130426" y="144828"/>
            <a:ext cx="7931151" cy="656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0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27959" t="44373" r="44171" b="16496"/>
          <a:stretch/>
        </p:blipFill>
        <p:spPr>
          <a:xfrm>
            <a:off x="2674059" y="3053616"/>
            <a:ext cx="6843882" cy="378914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27989" t="62745" r="44239" b="6667"/>
          <a:stretch/>
        </p:blipFill>
        <p:spPr>
          <a:xfrm>
            <a:off x="2674059" y="15240"/>
            <a:ext cx="6843882" cy="303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0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78497" y="682761"/>
            <a:ext cx="113273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0000"/>
                </a:solidFill>
              </a:rPr>
              <a:t>I risultati dell’analisi di impatto sul budget mostrano che l’introduzione di </a:t>
            </a:r>
            <a:r>
              <a:rPr lang="it-IT" sz="2400" dirty="0" err="1">
                <a:solidFill>
                  <a:srgbClr val="000000"/>
                </a:solidFill>
              </a:rPr>
              <a:t>dapagliflozin</a:t>
            </a:r>
            <a:r>
              <a:rPr lang="it-IT" sz="2400" dirty="0">
                <a:solidFill>
                  <a:srgbClr val="000000"/>
                </a:solidFill>
              </a:rPr>
              <a:t> per il trattamento dei pazienti con </a:t>
            </a:r>
            <a:r>
              <a:rPr lang="it-IT" sz="2400" dirty="0" err="1">
                <a:solidFill>
                  <a:srgbClr val="000000"/>
                </a:solidFill>
              </a:rPr>
              <a:t>HFrEF</a:t>
            </a:r>
            <a:r>
              <a:rPr lang="it-IT" sz="2400" dirty="0">
                <a:solidFill>
                  <a:srgbClr val="000000"/>
                </a:solidFill>
              </a:rPr>
              <a:t> senza DMT2 è associato a vantaggi sia in termini di salute, grazie alla riduzione dei ricoveri per scompenso cardiaco e ai decessi per cause cardiovascolari, sia in termini economici, con </a:t>
            </a:r>
            <a:r>
              <a:rPr lang="it-IT" sz="2400" b="1" dirty="0">
                <a:solidFill>
                  <a:srgbClr val="000000"/>
                </a:solidFill>
              </a:rPr>
              <a:t>risparmio per il Servizio Sanitario della Regione FVG pari a -298.096 € all’anno 1, -220.754 € all’anno 2 e -134.616 € all’anno 3</a:t>
            </a:r>
            <a:r>
              <a:rPr lang="it-IT" sz="2400" dirty="0">
                <a:solidFill>
                  <a:srgbClr val="000000"/>
                </a:solidFill>
              </a:rPr>
              <a:t>. </a:t>
            </a:r>
            <a:endParaRPr lang="it-IT" sz="24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188" t="35157" r="29479" b="28654"/>
          <a:stretch/>
        </p:blipFill>
        <p:spPr>
          <a:xfrm>
            <a:off x="1544528" y="3171826"/>
            <a:ext cx="9123473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5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879" t="20831" r="26193" b="21971"/>
          <a:stretch/>
        </p:blipFill>
        <p:spPr>
          <a:xfrm>
            <a:off x="2092164" y="756941"/>
            <a:ext cx="8251986" cy="4089107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10546" y="5207569"/>
            <a:ext cx="112620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0000"/>
                </a:solidFill>
              </a:rPr>
              <a:t>L’utilizzo di </a:t>
            </a:r>
            <a:r>
              <a:rPr lang="it-IT" sz="2400" dirty="0" err="1">
                <a:solidFill>
                  <a:srgbClr val="000000"/>
                </a:solidFill>
              </a:rPr>
              <a:t>dapagliflozin</a:t>
            </a:r>
            <a:r>
              <a:rPr lang="it-IT" sz="2400" dirty="0">
                <a:solidFill>
                  <a:srgbClr val="000000"/>
                </a:solidFill>
              </a:rPr>
              <a:t>, rispetto all’attuale standard di cura, è associato a un risparmio complessivo per il Servizio Sanitario della Regione FVG di </a:t>
            </a:r>
            <a:r>
              <a:rPr lang="it-IT" sz="2400" b="1" dirty="0">
                <a:solidFill>
                  <a:srgbClr val="000000"/>
                </a:solidFill>
              </a:rPr>
              <a:t>-653.466 € </a:t>
            </a:r>
            <a:r>
              <a:rPr lang="it-IT" sz="2400" dirty="0">
                <a:solidFill>
                  <a:srgbClr val="000000"/>
                </a:solidFill>
              </a:rPr>
              <a:t>a 3 anni. </a:t>
            </a:r>
            <a:endParaRPr lang="it-IT" sz="24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524500" y="164587"/>
            <a:ext cx="666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0000"/>
                </a:solidFill>
              </a:rPr>
              <a:t>Risultati impatto budget</a:t>
            </a:r>
          </a:p>
        </p:txBody>
      </p:sp>
    </p:spTree>
    <p:extLst>
      <p:ext uri="{BB962C8B-B14F-4D97-AF65-F5344CB8AC3E}">
        <p14:creationId xmlns:p14="http://schemas.microsoft.com/office/powerpoint/2010/main" val="425535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95600" y="0"/>
            <a:ext cx="8610600" cy="1293028"/>
          </a:xfrm>
        </p:spPr>
        <p:txBody>
          <a:bodyPr>
            <a:normAutofit/>
          </a:bodyPr>
          <a:lstStyle/>
          <a:p>
            <a:r>
              <a:rPr lang="it-IT" sz="3200" dirty="0" smtClean="0"/>
              <a:t>Di cosa parleremo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1414915"/>
            <a:ext cx="11259152" cy="4091502"/>
          </a:xfrm>
        </p:spPr>
        <p:txBody>
          <a:bodyPr>
            <a:normAutofit fontScale="25000" lnSpcReduction="20000"/>
          </a:bodyPr>
          <a:lstStyle/>
          <a:p>
            <a:r>
              <a:rPr lang="it-IT" sz="7200" dirty="0"/>
              <a:t>L’AIFA e il processo di valutazione dei </a:t>
            </a:r>
            <a:r>
              <a:rPr lang="it-IT" sz="7200" dirty="0" smtClean="0"/>
              <a:t>farmaci</a:t>
            </a:r>
            <a:r>
              <a:rPr lang="it-IT" sz="7200" dirty="0"/>
              <a:t>.</a:t>
            </a:r>
            <a:r>
              <a:rPr lang="it-IT" sz="7200" dirty="0" smtClean="0"/>
              <a:t> L’</a:t>
            </a:r>
            <a:r>
              <a:rPr lang="it-IT" sz="7200" dirty="0" err="1" smtClean="0"/>
              <a:t>Health</a:t>
            </a:r>
            <a:r>
              <a:rPr lang="it-IT" sz="7200" dirty="0" smtClean="0"/>
              <a:t> </a:t>
            </a:r>
            <a:r>
              <a:rPr lang="it-IT" sz="7200" dirty="0"/>
              <a:t>Technology </a:t>
            </a:r>
            <a:r>
              <a:rPr lang="it-IT" sz="7200" dirty="0" err="1"/>
              <a:t>Assessment</a:t>
            </a:r>
            <a:r>
              <a:rPr lang="it-IT" sz="7200" dirty="0"/>
              <a:t> e la sua integrazione nel processo </a:t>
            </a:r>
            <a:r>
              <a:rPr lang="it-IT" sz="7200" dirty="0" err="1"/>
              <a:t>regolatorio</a:t>
            </a:r>
            <a:r>
              <a:rPr lang="it-IT" sz="7200" dirty="0" smtClean="0"/>
              <a:t>.</a:t>
            </a:r>
            <a:endParaRPr lang="it-IT" sz="7200" dirty="0"/>
          </a:p>
          <a:p>
            <a:r>
              <a:rPr lang="it-IT" sz="7200" b="1" dirty="0"/>
              <a:t>Studi osservazionali e sperimentali</a:t>
            </a:r>
            <a:r>
              <a:rPr lang="it-IT" sz="7200" dirty="0"/>
              <a:t>: nozioni di base per leggere uno studio clinico. </a:t>
            </a:r>
            <a:r>
              <a:rPr lang="it-IT" sz="7200" dirty="0" smtClean="0"/>
              <a:t>Piramide </a:t>
            </a:r>
            <a:r>
              <a:rPr lang="it-IT" sz="7200" dirty="0"/>
              <a:t>delle </a:t>
            </a:r>
            <a:r>
              <a:rPr lang="it-IT" sz="7200" dirty="0" smtClean="0"/>
              <a:t>evidenze.</a:t>
            </a:r>
            <a:r>
              <a:rPr lang="it-IT" sz="7200" dirty="0"/>
              <a:t> </a:t>
            </a:r>
            <a:r>
              <a:rPr lang="it-IT" sz="7200" dirty="0" smtClean="0"/>
              <a:t>La valutazione di efficacia dei farmaci: significato di </a:t>
            </a:r>
            <a:r>
              <a:rPr lang="it-IT" sz="7200" dirty="0" err="1" smtClean="0"/>
              <a:t>efficacy</a:t>
            </a:r>
            <a:r>
              <a:rPr lang="it-IT" sz="7200" dirty="0" smtClean="0"/>
              <a:t> e di </a:t>
            </a:r>
            <a:r>
              <a:rPr lang="it-IT" sz="7200" dirty="0" err="1" smtClean="0"/>
              <a:t>effectiveness</a:t>
            </a:r>
            <a:r>
              <a:rPr lang="it-IT" sz="7200" dirty="0" smtClean="0"/>
              <a:t>. Esempi di valutazione di studi sui farmaci e ruolo farmacista ospedaliero. </a:t>
            </a:r>
          </a:p>
          <a:p>
            <a:endParaRPr lang="it-IT" sz="7200" dirty="0" smtClean="0"/>
          </a:p>
          <a:p>
            <a:r>
              <a:rPr lang="it-IT" sz="7200" dirty="0" smtClean="0"/>
              <a:t>Gli </a:t>
            </a:r>
            <a:r>
              <a:rPr lang="it-IT" sz="7200" dirty="0"/>
              <a:t>studi </a:t>
            </a:r>
            <a:r>
              <a:rPr lang="it-IT" sz="7200" dirty="0" err="1" smtClean="0"/>
              <a:t>farmacoepidemiologici</a:t>
            </a:r>
            <a:r>
              <a:rPr lang="it-IT" sz="7200" dirty="0" smtClean="0"/>
              <a:t>. Appropriatezza </a:t>
            </a:r>
            <a:r>
              <a:rPr lang="it-IT" sz="7200" dirty="0"/>
              <a:t>terapeutica e impatto </a:t>
            </a:r>
            <a:r>
              <a:rPr lang="it-IT" sz="7200" dirty="0" smtClean="0"/>
              <a:t>economico. Aderenza </a:t>
            </a:r>
            <a:r>
              <a:rPr lang="it-IT" sz="7200" dirty="0"/>
              <a:t>al trattamento e ruolo del farmacista. </a:t>
            </a:r>
            <a:endParaRPr lang="it-IT" sz="7200" dirty="0" smtClean="0"/>
          </a:p>
          <a:p>
            <a:endParaRPr lang="it-IT" sz="7200" dirty="0"/>
          </a:p>
          <a:p>
            <a:r>
              <a:rPr lang="it-IT" sz="7200" dirty="0"/>
              <a:t>La </a:t>
            </a:r>
            <a:r>
              <a:rPr lang="it-IT" sz="7200" b="1" dirty="0"/>
              <a:t>farmacovigilanza</a:t>
            </a:r>
            <a:r>
              <a:rPr lang="it-IT" sz="7200" dirty="0"/>
              <a:t>. </a:t>
            </a:r>
            <a:r>
              <a:rPr lang="it-IT" sz="7200" dirty="0" smtClean="0"/>
              <a:t>La </a:t>
            </a:r>
            <a:r>
              <a:rPr lang="it-IT" sz="7200" dirty="0" err="1"/>
              <a:t>politerapia</a:t>
            </a:r>
            <a:r>
              <a:rPr lang="it-IT" sz="7200" dirty="0"/>
              <a:t> nelle patologie croniche, le interazioni farmacologiche e le ADR.  </a:t>
            </a:r>
            <a:endParaRPr lang="it-IT" sz="7200" dirty="0" smtClean="0"/>
          </a:p>
          <a:p>
            <a:pPr marL="0" indent="0">
              <a:buNone/>
            </a:pPr>
            <a:endParaRPr lang="it-IT" sz="7200" dirty="0"/>
          </a:p>
          <a:p>
            <a:r>
              <a:rPr lang="it-IT" sz="7200" dirty="0"/>
              <a:t>Principi di </a:t>
            </a:r>
            <a:r>
              <a:rPr lang="it-IT" sz="7200" b="1" dirty="0" err="1" smtClean="0"/>
              <a:t>farmacoeconomia</a:t>
            </a:r>
            <a:r>
              <a:rPr lang="it-IT" sz="7200" dirty="0" smtClean="0"/>
              <a:t>. Analisi </a:t>
            </a:r>
            <a:r>
              <a:rPr lang="it-IT" sz="7200" dirty="0"/>
              <a:t>dei costi e degli esiti di una terapia farmacologica.</a:t>
            </a:r>
          </a:p>
          <a:p>
            <a:pPr marL="0" indent="0">
              <a:buNone/>
            </a:pPr>
            <a:r>
              <a:rPr lang="it-IT" sz="7200" dirty="0" smtClean="0"/>
              <a:t>    Il </a:t>
            </a:r>
            <a:r>
              <a:rPr lang="it-IT" sz="7200" dirty="0"/>
              <a:t>rapporto di costo - efficacia di un trattamento </a:t>
            </a:r>
            <a:r>
              <a:rPr lang="it-IT" sz="7200" dirty="0" smtClean="0"/>
              <a:t>farmacologico. </a:t>
            </a:r>
          </a:p>
          <a:p>
            <a:pPr marL="0" indent="0">
              <a:buNone/>
            </a:pPr>
            <a:endParaRPr lang="it-IT" sz="7200" b="1" dirty="0"/>
          </a:p>
          <a:p>
            <a:r>
              <a:rPr lang="it-IT" sz="7200" b="1" dirty="0" err="1" smtClean="0">
                <a:solidFill>
                  <a:schemeClr val="accent6"/>
                </a:solidFill>
              </a:rPr>
              <a:t>Farmacoepidemiologia</a:t>
            </a:r>
            <a:r>
              <a:rPr lang="it-IT" sz="7200" b="1" dirty="0" smtClean="0">
                <a:solidFill>
                  <a:schemeClr val="accent6"/>
                </a:solidFill>
              </a:rPr>
              <a:t> </a:t>
            </a:r>
            <a:r>
              <a:rPr lang="it-IT" sz="7200" b="1" dirty="0">
                <a:solidFill>
                  <a:schemeClr val="accent6"/>
                </a:solidFill>
              </a:rPr>
              <a:t>e </a:t>
            </a:r>
            <a:r>
              <a:rPr lang="it-IT" sz="7200" b="1" dirty="0" err="1">
                <a:solidFill>
                  <a:schemeClr val="accent6"/>
                </a:solidFill>
              </a:rPr>
              <a:t>farmacoutilizzazione</a:t>
            </a:r>
            <a:r>
              <a:rPr lang="it-IT" sz="7200" dirty="0">
                <a:solidFill>
                  <a:schemeClr val="accent6"/>
                </a:solidFill>
              </a:rPr>
              <a:t>. </a:t>
            </a:r>
            <a:r>
              <a:rPr lang="it-IT" sz="7200" dirty="0" smtClean="0">
                <a:solidFill>
                  <a:schemeClr val="accent6"/>
                </a:solidFill>
              </a:rPr>
              <a:t>Come </a:t>
            </a:r>
            <a:r>
              <a:rPr lang="it-IT" sz="7200" dirty="0">
                <a:solidFill>
                  <a:schemeClr val="accent6"/>
                </a:solidFill>
              </a:rPr>
              <a:t>leggere e interpretare i dati di </a:t>
            </a:r>
            <a:r>
              <a:rPr lang="it-IT" sz="7200" dirty="0" smtClean="0">
                <a:solidFill>
                  <a:schemeClr val="accent6"/>
                </a:solidFill>
              </a:rPr>
              <a:t>prescrizione.</a:t>
            </a:r>
          </a:p>
          <a:p>
            <a:pPr marL="0" indent="0">
              <a:buNone/>
            </a:pPr>
            <a:r>
              <a:rPr lang="it-IT" sz="7200" dirty="0" smtClean="0">
                <a:solidFill>
                  <a:schemeClr val="accent6"/>
                </a:solidFill>
              </a:rPr>
              <a:t>    Le </a:t>
            </a:r>
            <a:r>
              <a:rPr lang="it-IT" sz="7200" dirty="0">
                <a:solidFill>
                  <a:schemeClr val="accent6"/>
                </a:solidFill>
              </a:rPr>
              <a:t>DDD. Spesa e consumi. </a:t>
            </a:r>
            <a:r>
              <a:rPr lang="it-IT" sz="7200" dirty="0" smtClean="0">
                <a:solidFill>
                  <a:schemeClr val="accent6"/>
                </a:solidFill>
              </a:rPr>
              <a:t>Rapporto </a:t>
            </a:r>
            <a:r>
              <a:rPr lang="it-IT" sz="7200" dirty="0">
                <a:solidFill>
                  <a:schemeClr val="accent6"/>
                </a:solidFill>
              </a:rPr>
              <a:t>Nazionale sull’uso dei farmaci in Italia.  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Freccia destra 5">
            <a:extLst>
              <a:ext uri="{FF2B5EF4-FFF2-40B4-BE49-F238E27FC236}">
                <a16:creationId xmlns:a16="http://schemas.microsoft.com/office/drawing/2014/main" id="{10C05BA8-B1D4-A143-99E1-034AB95A91C9}"/>
              </a:ext>
            </a:extLst>
          </p:cNvPr>
          <p:cNvSpPr/>
          <p:nvPr/>
        </p:nvSpPr>
        <p:spPr>
          <a:xfrm>
            <a:off x="212023" y="5506417"/>
            <a:ext cx="473777" cy="254000"/>
          </a:xfrm>
          <a:prstGeom prst="rightArrow">
            <a:avLst>
              <a:gd name="adj1" fmla="val 42421"/>
              <a:gd name="adj2" fmla="val 50000"/>
            </a:avLst>
          </a:prstGeom>
          <a:solidFill>
            <a:srgbClr val="0096FF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327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4286484"/>
            <a:ext cx="10820400" cy="1819300"/>
          </a:xfrm>
        </p:spPr>
        <p:txBody>
          <a:bodyPr>
            <a:noAutofit/>
          </a:bodyPr>
          <a:lstStyle/>
          <a:p>
            <a:r>
              <a:rPr lang="it-IT" sz="2800" dirty="0" smtClean="0"/>
              <a:t>Per informazioni, approfondimenti:</a:t>
            </a:r>
            <a:endParaRPr lang="it-IT" sz="2800" dirty="0"/>
          </a:p>
          <a:p>
            <a:r>
              <a:rPr lang="it-IT" sz="2800" dirty="0" smtClean="0"/>
              <a:t>email</a:t>
            </a:r>
            <a:r>
              <a:rPr lang="it-IT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2800" b="1" dirty="0" smtClean="0">
                <a:solidFill>
                  <a:schemeClr val="accent6">
                    <a:lumMod val="50000"/>
                  </a:schemeClr>
                </a:solidFill>
                <a:hlinkClick r:id="rId2"/>
              </a:rPr>
              <a:t>stefano.palcic@asugi.sanita.fvg.it</a:t>
            </a:r>
            <a:endParaRPr lang="it-IT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it-IT" sz="2800" b="1" dirty="0" smtClean="0">
                <a:solidFill>
                  <a:schemeClr val="accent6">
                    <a:lumMod val="50000"/>
                  </a:schemeClr>
                </a:solidFill>
                <a:hlinkClick r:id="rId3"/>
              </a:rPr>
              <a:t>STEFANO.PALCIC@units.it</a:t>
            </a:r>
            <a:endParaRPr lang="it-IT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it-IT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it-IT" sz="2800" b="1" dirty="0" smtClean="0">
                <a:solidFill>
                  <a:schemeClr val="accent6">
                    <a:lumMod val="50000"/>
                  </a:schemeClr>
                </a:solidFill>
              </a:rPr>
              <a:t>0403995978</a:t>
            </a:r>
            <a:endParaRPr lang="it-IT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39015" y="1607419"/>
            <a:ext cx="112423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Al laureato in Farmacia e CTF sono richieste sempre di più tali conoscenze nei vari sbocchi professionali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(es. aderenza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Wingdings" panose="05000000000000000000" pitchFamily="2" charset="2"/>
              </a:rPr>
              <a:t> farmacia dei servizi;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Wingdings" panose="05000000000000000000" pitchFamily="2" charset="2"/>
              </a:rPr>
              <a:t>studi, dossier, </a:t>
            </a: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Wingdings" panose="05000000000000000000" pitchFamily="2" charset="2"/>
              </a:rPr>
              <a:t>farmacoeconomia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Wingdings" panose="05000000000000000000" pitchFamily="2" charset="2"/>
              </a:rPr>
              <a:t>  industria, Aziende Sanitarie;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Wingdings" panose="05000000000000000000" pitchFamily="2" charset="2"/>
              </a:rPr>
              <a:t>appropriatezza, </a:t>
            </a: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Wingdings" panose="05000000000000000000" pitchFamily="2" charset="2"/>
              </a:rPr>
              <a:t>farmacoepidemiologia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Wingdings" panose="05000000000000000000" pitchFamily="2" charset="2"/>
              </a:rPr>
              <a:t>, </a:t>
            </a: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Wingdings" panose="05000000000000000000" pitchFamily="2" charset="2"/>
              </a:rPr>
              <a:t>farmacoeconomia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Wingdings" panose="05000000000000000000" pitchFamily="2" charset="2"/>
              </a:rPr>
              <a:t>  istituzioni, ospedali e Aziende Sanitarie SSN)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32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D17C9AC-2F13-6541-AA0C-BC258070E431}"/>
              </a:ext>
            </a:extLst>
          </p:cNvPr>
          <p:cNvSpPr txBox="1"/>
          <p:nvPr/>
        </p:nvSpPr>
        <p:spPr>
          <a:xfrm>
            <a:off x="3528390" y="415765"/>
            <a:ext cx="5135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FF0000"/>
                </a:solidFill>
              </a:rPr>
              <a:t>RCT</a:t>
            </a:r>
          </a:p>
        </p:txBody>
      </p:sp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1277619C-D1C4-E64F-8F91-B778DAAB2A3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31999" y="1300287"/>
          <a:ext cx="8128000" cy="421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9271">
                  <a:extLst>
                    <a:ext uri="{9D8B030D-6E8A-4147-A177-3AD203B41FA5}">
                      <a16:colId xmlns:a16="http://schemas.microsoft.com/office/drawing/2014/main" val="2488486495"/>
                    </a:ext>
                  </a:extLst>
                </a:gridCol>
                <a:gridCol w="1404729">
                  <a:extLst>
                    <a:ext uri="{9D8B030D-6E8A-4147-A177-3AD203B41FA5}">
                      <a16:colId xmlns:a16="http://schemas.microsoft.com/office/drawing/2014/main" val="33145741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766767558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>
                          <a:latin typeface="Calibri" panose="020F0502020204030204" pitchFamily="34" charset="0"/>
                        </a:rPr>
                        <a:t>Studi short-</a:t>
                      </a:r>
                      <a:r>
                        <a:rPr lang="it-IT" dirty="0" err="1">
                          <a:latin typeface="Calibri" panose="020F0502020204030204" pitchFamily="34" charset="0"/>
                        </a:rPr>
                        <a:t>term</a:t>
                      </a:r>
                      <a:r>
                        <a:rPr lang="it-IT" dirty="0">
                          <a:latin typeface="Calibri" panose="020F0502020204030204" pitchFamily="34" charset="0"/>
                        </a:rPr>
                        <a:t>, doppio-cieco, placebo-controllato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2463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>
                          <a:latin typeface="Calibri" panose="020F0502020204030204" pitchFamily="34" charset="0"/>
                        </a:rPr>
                        <a:t>Meltzner</a:t>
                      </a:r>
                      <a:r>
                        <a:rPr lang="it-IT" dirty="0">
                          <a:latin typeface="Calibri" panose="020F0502020204030204" pitchFamily="34" charset="0"/>
                        </a:rPr>
                        <a:t> HY et al. 2011*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>
                          <a:latin typeface="Calibri" panose="020F0502020204030204" pitchFamily="34" charset="0"/>
                        </a:rPr>
                        <a:t>(PEARL2)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>
                          <a:latin typeface="Calibri" panose="020F0502020204030204" pitchFamily="34" charset="0"/>
                        </a:rPr>
                        <a:t>Fase 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Efficacia di lurasidone 40mg/die e 120 mg/die 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132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>
                          <a:latin typeface="Calibri" panose="020F0502020204030204" pitchFamily="34" charset="0"/>
                        </a:rPr>
                        <a:t>Loebel</a:t>
                      </a:r>
                      <a:r>
                        <a:rPr lang="it-IT" dirty="0">
                          <a:latin typeface="Calibri" panose="020F0502020204030204" pitchFamily="34" charset="0"/>
                        </a:rPr>
                        <a:t> A et al. 2013*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>
                          <a:latin typeface="Calibri" panose="020F0502020204030204" pitchFamily="34" charset="0"/>
                        </a:rPr>
                        <a:t>(PEARL3)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>
                          <a:latin typeface="Calibri" panose="020F0502020204030204" pitchFamily="34" charset="0"/>
                        </a:rPr>
                        <a:t>Fase III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Efficacia e sicurezza di  lurasidone 80 mg/die  e 160 mg/die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811901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Studi long-</a:t>
                      </a:r>
                      <a:r>
                        <a:rPr lang="it-IT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term</a:t>
                      </a:r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804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>
                          <a:latin typeface="MyriadPro"/>
                        </a:rPr>
                        <a:t>Stahl</a:t>
                      </a:r>
                      <a:r>
                        <a:rPr lang="it-IT" dirty="0">
                          <a:latin typeface="MyriadPro"/>
                        </a:rPr>
                        <a:t> SM et al., 2013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>
                          <a:latin typeface="MyriadPro"/>
                        </a:rPr>
                        <a:t>(estensione PEARL2)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6 mesi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Sicurezza e tollerabilità di lurasidone a lungo termine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1956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>
                          <a:latin typeface="Calibri" panose="020F0502020204030204" pitchFamily="34" charset="0"/>
                        </a:rPr>
                        <a:t>Loebel</a:t>
                      </a:r>
                      <a:r>
                        <a:rPr lang="it-IT" dirty="0">
                          <a:latin typeface="Calibri" panose="020F0502020204030204" pitchFamily="34" charset="0"/>
                        </a:rPr>
                        <a:t> A et al. 2013 </a:t>
                      </a:r>
                      <a:r>
                        <a:rPr lang="it-IT" dirty="0" err="1">
                          <a:latin typeface="Calibri" panose="020F0502020204030204" pitchFamily="34" charset="0"/>
                        </a:rPr>
                        <a:t>ext</a:t>
                      </a:r>
                      <a:endParaRPr lang="it-IT" dirty="0">
                        <a:latin typeface="Calibri" panose="020F0502020204030204" pitchFamily="34" charset="0"/>
                      </a:endParaRPr>
                    </a:p>
                    <a:p>
                      <a:r>
                        <a:rPr lang="it-IT" dirty="0">
                          <a:latin typeface="Calibri" panose="020F0502020204030204" pitchFamily="34" charset="0"/>
                        </a:rPr>
                        <a:t>(ESTENSIONE PEARL3)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12 mesi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Non-inferiorità di lurasidone rispetto a quetiapina XR nel prevenire le ricadute a 12 mesi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1301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Correll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CU et al. 2016</a:t>
                      </a:r>
                      <a:endParaRPr lang="it-IT" dirty="0"/>
                    </a:p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22 mesi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Sicurezza ed efficacia </a:t>
                      </a:r>
                      <a:r>
                        <a:rPr lang="it-IT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 lurasidone a lungo termine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2857174"/>
                  </a:ext>
                </a:extLst>
              </a:tr>
            </a:tbl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28EB187A-0DF4-C640-87C2-FF731B59AD17}"/>
              </a:ext>
            </a:extLst>
          </p:cNvPr>
          <p:cNvSpPr txBox="1"/>
          <p:nvPr/>
        </p:nvSpPr>
        <p:spPr>
          <a:xfrm>
            <a:off x="2526747" y="5857460"/>
            <a:ext cx="7633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*Previsto un braccio di trattamento attivo (rispettivamente olanzapina e quetiapina XR)</a:t>
            </a:r>
          </a:p>
          <a:p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057693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475FCF5-39C4-F047-864A-8FFE5D73A9AC}"/>
              </a:ext>
            </a:extLst>
          </p:cNvPr>
          <p:cNvSpPr txBox="1"/>
          <p:nvPr/>
        </p:nvSpPr>
        <p:spPr>
          <a:xfrm>
            <a:off x="4231033" y="308738"/>
            <a:ext cx="5135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0000"/>
                </a:solidFill>
              </a:rPr>
              <a:t>EFFICACIA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1A2A3CB-2F6C-F048-966B-4676794660F7}"/>
              </a:ext>
            </a:extLst>
          </p:cNvPr>
          <p:cNvSpPr txBox="1"/>
          <p:nvPr/>
        </p:nvSpPr>
        <p:spPr>
          <a:xfrm>
            <a:off x="532663" y="1228454"/>
            <a:ext cx="103234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 entrambi gli studi, sono stati arruolati pazienti adulti con diagnosi primaria di schizofrenia da almeno un anno e recentemente ospedalizzati a causa di una esacerbazione acuta dei sintomi psicotici.</a:t>
            </a:r>
          </a:p>
          <a:p>
            <a:endParaRPr lang="it-IT" dirty="0"/>
          </a:p>
          <a:p>
            <a:r>
              <a:rPr lang="it-IT" u="sng" dirty="0" err="1"/>
              <a:t>Endpoint</a:t>
            </a:r>
            <a:r>
              <a:rPr lang="it-IT" u="sng" dirty="0"/>
              <a:t> primario</a:t>
            </a:r>
            <a:r>
              <a:rPr lang="it-IT" dirty="0"/>
              <a:t>: variazione del PANSS </a:t>
            </a:r>
            <a:r>
              <a:rPr lang="it-IT" dirty="0" err="1"/>
              <a:t>total</a:t>
            </a:r>
            <a:r>
              <a:rPr lang="it-IT" dirty="0"/>
              <a:t> score a 6 </a:t>
            </a:r>
            <a:r>
              <a:rPr lang="it-IT" dirty="0" smtClean="0"/>
              <a:t>settimane</a:t>
            </a:r>
          </a:p>
          <a:p>
            <a:r>
              <a:rPr lang="it-IT" u="sng" dirty="0" err="1" smtClean="0"/>
              <a:t>Endpoint</a:t>
            </a:r>
            <a:r>
              <a:rPr lang="it-IT" u="sng" dirty="0" smtClean="0"/>
              <a:t> secondari (principali)</a:t>
            </a:r>
            <a:r>
              <a:rPr lang="it-IT" dirty="0" smtClean="0"/>
              <a:t>: percentuale dei pazienti </a:t>
            </a:r>
            <a:r>
              <a:rPr lang="it-IT" i="1" dirty="0" err="1" smtClean="0"/>
              <a:t>responders</a:t>
            </a:r>
            <a:endParaRPr lang="it-IT" dirty="0"/>
          </a:p>
        </p:txBody>
      </p:sp>
      <p:graphicFrame>
        <p:nvGraphicFramePr>
          <p:cNvPr id="9" name="Diagramma 8">
            <a:extLst>
              <a:ext uri="{FF2B5EF4-FFF2-40B4-BE49-F238E27FC236}">
                <a16:creationId xmlns:a16="http://schemas.microsoft.com/office/drawing/2014/main" id="{BA77C797-75B3-3949-A1DB-3A5204A8414B}"/>
              </a:ext>
            </a:extLst>
          </p:cNvPr>
          <p:cNvGraphicFramePr/>
          <p:nvPr>
            <p:extLst/>
          </p:nvPr>
        </p:nvGraphicFramePr>
        <p:xfrm>
          <a:off x="249415" y="3253933"/>
          <a:ext cx="5977467" cy="337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ttangolo 10">
            <a:extLst>
              <a:ext uri="{FF2B5EF4-FFF2-40B4-BE49-F238E27FC236}">
                <a16:creationId xmlns:a16="http://schemas.microsoft.com/office/drawing/2014/main" id="{8B2F2629-7804-D54D-AB99-5D15EB34A8EF}"/>
              </a:ext>
            </a:extLst>
          </p:cNvPr>
          <p:cNvSpPr/>
          <p:nvPr/>
        </p:nvSpPr>
        <p:spPr>
          <a:xfrm>
            <a:off x="532663" y="3253933"/>
            <a:ext cx="2383986" cy="646331"/>
          </a:xfrm>
          <a:prstGeom prst="rect">
            <a:avLst/>
          </a:prstGeom>
          <a:ln w="25400">
            <a:noFill/>
          </a:ln>
        </p:spPr>
        <p:txBody>
          <a:bodyPr wrap="none">
            <a:spAutoFit/>
          </a:bodyPr>
          <a:lstStyle/>
          <a:p>
            <a:r>
              <a:rPr lang="it-IT" dirty="0" err="1">
                <a:latin typeface="Calibri" panose="020F0502020204030204" pitchFamily="34" charset="0"/>
              </a:rPr>
              <a:t>Meltzner</a:t>
            </a:r>
            <a:r>
              <a:rPr lang="it-IT" dirty="0">
                <a:latin typeface="Calibri" panose="020F0502020204030204" pitchFamily="34" charset="0"/>
              </a:rPr>
              <a:t> HY et al. 2011</a:t>
            </a:r>
          </a:p>
          <a:p>
            <a:r>
              <a:rPr lang="it-IT" dirty="0">
                <a:latin typeface="Calibri" panose="020F0502020204030204" pitchFamily="34" charset="0"/>
              </a:rPr>
              <a:t>PEARL 2</a:t>
            </a:r>
            <a:endParaRPr lang="it-IT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2A555BBC-9641-8348-A26B-280C15D32D15}"/>
              </a:ext>
            </a:extLst>
          </p:cNvPr>
          <p:cNvSpPr/>
          <p:nvPr/>
        </p:nvSpPr>
        <p:spPr>
          <a:xfrm>
            <a:off x="394113" y="3140999"/>
            <a:ext cx="5563337" cy="3604067"/>
          </a:xfrm>
          <a:prstGeom prst="rect">
            <a:avLst/>
          </a:prstGeom>
          <a:noFill/>
          <a:ln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3" name="Diagramma 12">
            <a:extLst>
              <a:ext uri="{FF2B5EF4-FFF2-40B4-BE49-F238E27FC236}">
                <a16:creationId xmlns:a16="http://schemas.microsoft.com/office/drawing/2014/main" id="{EDCB071E-7585-5A4D-8B44-20EAF8D06CBE}"/>
              </a:ext>
            </a:extLst>
          </p:cNvPr>
          <p:cNvGraphicFramePr/>
          <p:nvPr>
            <p:extLst/>
          </p:nvPr>
        </p:nvGraphicFramePr>
        <p:xfrm>
          <a:off x="6137597" y="3253933"/>
          <a:ext cx="5977467" cy="337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5" name="Rettangolo 14">
            <a:extLst>
              <a:ext uri="{FF2B5EF4-FFF2-40B4-BE49-F238E27FC236}">
                <a16:creationId xmlns:a16="http://schemas.microsoft.com/office/drawing/2014/main" id="{E77F81EF-7AD0-8942-8950-9DE362C4C170}"/>
              </a:ext>
            </a:extLst>
          </p:cNvPr>
          <p:cNvSpPr/>
          <p:nvPr/>
        </p:nvSpPr>
        <p:spPr>
          <a:xfrm>
            <a:off x="6365461" y="3253933"/>
            <a:ext cx="20345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latin typeface="Calibri" panose="020F0502020204030204" pitchFamily="34" charset="0"/>
              </a:rPr>
              <a:t>Loebel</a:t>
            </a:r>
            <a:r>
              <a:rPr lang="it-IT" dirty="0" smtClean="0">
                <a:latin typeface="Calibri" panose="020F0502020204030204" pitchFamily="34" charset="0"/>
              </a:rPr>
              <a:t> A et al. 2013</a:t>
            </a:r>
          </a:p>
          <a:p>
            <a:r>
              <a:rPr lang="it-IT" dirty="0" smtClean="0">
                <a:latin typeface="Calibri" panose="020F0502020204030204" pitchFamily="34" charset="0"/>
              </a:rPr>
              <a:t>PEARL 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11986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5DBC502B-6DA9-5347-8FCC-56D62C594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66" y="848241"/>
            <a:ext cx="11117179" cy="4532766"/>
          </a:xfrm>
          <a:prstGeom prst="rect">
            <a:avLst/>
          </a:prstGeom>
        </p:spPr>
      </p:pic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4CFF6DD3-1FAD-6341-BBC5-D357A0AC3762}"/>
              </a:ext>
            </a:extLst>
          </p:cNvPr>
          <p:cNvCxnSpPr>
            <a:cxnSpLocks/>
          </p:cNvCxnSpPr>
          <p:nvPr/>
        </p:nvCxnSpPr>
        <p:spPr>
          <a:xfrm flipH="1">
            <a:off x="10160501" y="3262622"/>
            <a:ext cx="1224264" cy="1219055"/>
          </a:xfrm>
          <a:prstGeom prst="straightConnector1">
            <a:avLst/>
          </a:prstGeom>
          <a:ln w="25400">
            <a:solidFill>
              <a:srgbClr val="FF2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tangolo 18">
            <a:extLst>
              <a:ext uri="{FF2B5EF4-FFF2-40B4-BE49-F238E27FC236}">
                <a16:creationId xmlns:a16="http://schemas.microsoft.com/office/drawing/2014/main" id="{5A644725-3BF7-ED4B-BA4B-A00D3BF6FFE2}"/>
              </a:ext>
            </a:extLst>
          </p:cNvPr>
          <p:cNvSpPr/>
          <p:nvPr/>
        </p:nvSpPr>
        <p:spPr>
          <a:xfrm>
            <a:off x="6380466" y="5381007"/>
            <a:ext cx="541746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rgbClr val="0096FF"/>
                </a:solidFill>
                <a:highlight>
                  <a:srgbClr val="FFFF00"/>
                </a:highlight>
              </a:rPr>
              <a:t>Alla 6° settimana, variazione significativa del PANSS </a:t>
            </a:r>
            <a:r>
              <a:rPr lang="it-IT" sz="2000" dirty="0" err="1">
                <a:solidFill>
                  <a:srgbClr val="0096FF"/>
                </a:solidFill>
                <a:highlight>
                  <a:srgbClr val="FFFF00"/>
                </a:highlight>
              </a:rPr>
              <a:t>total</a:t>
            </a:r>
            <a:r>
              <a:rPr lang="it-IT" sz="2000" dirty="0">
                <a:solidFill>
                  <a:srgbClr val="0096FF"/>
                </a:solidFill>
                <a:highlight>
                  <a:srgbClr val="FFFF00"/>
                </a:highlight>
              </a:rPr>
              <a:t> score rispetto al </a:t>
            </a:r>
            <a:r>
              <a:rPr lang="it-IT" sz="2000" dirty="0" smtClean="0">
                <a:solidFill>
                  <a:srgbClr val="0096FF"/>
                </a:solidFill>
                <a:highlight>
                  <a:srgbClr val="FFFF00"/>
                </a:highlight>
              </a:rPr>
              <a:t>placebo, ma non rispetto ad </a:t>
            </a:r>
            <a:r>
              <a:rPr lang="it-IT" sz="2000" dirty="0" err="1" smtClean="0">
                <a:solidFill>
                  <a:srgbClr val="0096FF"/>
                </a:solidFill>
                <a:highlight>
                  <a:srgbClr val="FFFF00"/>
                </a:highlight>
              </a:rPr>
              <a:t>olanzapina</a:t>
            </a:r>
            <a:r>
              <a:rPr lang="it-IT" sz="2000" dirty="0" smtClean="0">
                <a:solidFill>
                  <a:srgbClr val="0096FF"/>
                </a:solidFill>
                <a:highlight>
                  <a:srgbClr val="FFFF00"/>
                </a:highlight>
              </a:rPr>
              <a:t> </a:t>
            </a:r>
            <a:endParaRPr lang="it-IT" sz="2000" dirty="0">
              <a:solidFill>
                <a:srgbClr val="0096FF"/>
              </a:solidFill>
              <a:highlight>
                <a:srgbClr val="FFFF00"/>
              </a:highlight>
            </a:endParaRPr>
          </a:p>
          <a:p>
            <a:endParaRPr lang="it-IT" sz="1600" dirty="0"/>
          </a:p>
          <a:p>
            <a:endParaRPr lang="it-IT" sz="1600" dirty="0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5C282CC4-A6B4-9E4A-978B-7581033FB8FF}"/>
              </a:ext>
            </a:extLst>
          </p:cNvPr>
          <p:cNvSpPr/>
          <p:nvPr/>
        </p:nvSpPr>
        <p:spPr>
          <a:xfrm>
            <a:off x="10075998" y="6515050"/>
            <a:ext cx="1897314" cy="307777"/>
          </a:xfrm>
          <a:prstGeom prst="rect">
            <a:avLst/>
          </a:prstGeom>
          <a:ln w="25400">
            <a:noFill/>
          </a:ln>
        </p:spPr>
        <p:txBody>
          <a:bodyPr wrap="none">
            <a:spAutoFit/>
          </a:bodyPr>
          <a:lstStyle/>
          <a:p>
            <a:r>
              <a:rPr lang="it-IT" sz="1400" dirty="0" err="1">
                <a:latin typeface="Calibri" panose="020F0502020204030204" pitchFamily="34" charset="0"/>
              </a:rPr>
              <a:t>Meltzner</a:t>
            </a:r>
            <a:r>
              <a:rPr lang="it-IT" sz="1400" dirty="0">
                <a:latin typeface="Calibri" panose="020F0502020204030204" pitchFamily="34" charset="0"/>
              </a:rPr>
              <a:t> HY et al. 2011</a:t>
            </a:r>
            <a:endParaRPr lang="it-IT" sz="1400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303D0A4-E7F2-4D4D-86FE-81D847059B93}"/>
              </a:ext>
            </a:extLst>
          </p:cNvPr>
          <p:cNvSpPr txBox="1"/>
          <p:nvPr/>
        </p:nvSpPr>
        <p:spPr>
          <a:xfrm>
            <a:off x="467943" y="5374710"/>
            <a:ext cx="5912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0096FF"/>
                </a:solidFill>
                <a:highlight>
                  <a:srgbClr val="FFFF00"/>
                </a:highlight>
              </a:rPr>
              <a:t>Differenze significative rispetto al placebo evidenziabili </a:t>
            </a:r>
          </a:p>
          <a:p>
            <a:pPr algn="ctr"/>
            <a:r>
              <a:rPr lang="it-IT" sz="2000" dirty="0">
                <a:solidFill>
                  <a:srgbClr val="0096FF"/>
                </a:solidFill>
                <a:highlight>
                  <a:srgbClr val="FFFF00"/>
                </a:highlight>
              </a:rPr>
              <a:t>dopo la 1° settimana</a:t>
            </a:r>
          </a:p>
        </p:txBody>
      </p:sp>
    </p:spTree>
    <p:extLst>
      <p:ext uri="{BB962C8B-B14F-4D97-AF65-F5344CB8AC3E}">
        <p14:creationId xmlns:p14="http://schemas.microsoft.com/office/powerpoint/2010/main" val="52181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97CE87CF-1B76-C44C-8874-D5D71C1F83D6}"/>
              </a:ext>
            </a:extLst>
          </p:cNvPr>
          <p:cNvSpPr/>
          <p:nvPr/>
        </p:nvSpPr>
        <p:spPr>
          <a:xfrm>
            <a:off x="9915739" y="6543124"/>
            <a:ext cx="18886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 err="1"/>
              <a:t>Loebel</a:t>
            </a:r>
            <a:r>
              <a:rPr lang="it-IT" sz="1400" dirty="0"/>
              <a:t> A et al. 2013 </a:t>
            </a:r>
            <a:r>
              <a:rPr lang="it-IT" sz="1400" dirty="0" err="1"/>
              <a:t>ext</a:t>
            </a:r>
            <a:endParaRPr lang="it-IT" sz="1400" dirty="0"/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DBA28A4D-8A84-DA44-A8D6-E11C7524BFB6}"/>
              </a:ext>
            </a:extLst>
          </p:cNvPr>
          <p:cNvCxnSpPr/>
          <p:nvPr/>
        </p:nvCxnSpPr>
        <p:spPr>
          <a:xfrm>
            <a:off x="5551714" y="3641271"/>
            <a:ext cx="0" cy="424542"/>
          </a:xfrm>
          <a:prstGeom prst="straightConnector1">
            <a:avLst/>
          </a:prstGeom>
          <a:ln w="38100">
            <a:solidFill>
              <a:srgbClr val="00FA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o 1">
            <a:extLst>
              <a:ext uri="{FF2B5EF4-FFF2-40B4-BE49-F238E27FC236}">
                <a16:creationId xmlns:a16="http://schemas.microsoft.com/office/drawing/2014/main" id="{8BFDE71D-9F07-C74E-AACA-5B5FD5E87612}"/>
              </a:ext>
            </a:extLst>
          </p:cNvPr>
          <p:cNvGrpSpPr/>
          <p:nvPr/>
        </p:nvGrpSpPr>
        <p:grpSpPr>
          <a:xfrm>
            <a:off x="357853" y="973188"/>
            <a:ext cx="6583680" cy="5569935"/>
            <a:chOff x="-73509" y="788523"/>
            <a:chExt cx="6958724" cy="4823746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A72EA1E4-BB92-9740-AC66-B0A95AC81440}"/>
                </a:ext>
              </a:extLst>
            </p:cNvPr>
            <p:cNvGrpSpPr/>
            <p:nvPr/>
          </p:nvGrpSpPr>
          <p:grpSpPr>
            <a:xfrm>
              <a:off x="-73509" y="788523"/>
              <a:ext cx="6958724" cy="4823746"/>
              <a:chOff x="-10887" y="378394"/>
              <a:chExt cx="6958724" cy="4823746"/>
            </a:xfrm>
          </p:grpSpPr>
          <p:pic>
            <p:nvPicPr>
              <p:cNvPr id="3" name="Immagine 2">
                <a:extLst>
                  <a:ext uri="{FF2B5EF4-FFF2-40B4-BE49-F238E27FC236}">
                    <a16:creationId xmlns:a16="http://schemas.microsoft.com/office/drawing/2014/main" id="{3F5F5577-8502-2E42-AE63-1C17874D99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0887" y="1286528"/>
                <a:ext cx="6958724" cy="3915612"/>
              </a:xfrm>
              <a:prstGeom prst="rect">
                <a:avLst/>
              </a:prstGeom>
            </p:spPr>
          </p:pic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54CCBBF4-B478-3046-B996-409D22FA1A9D}"/>
                  </a:ext>
                </a:extLst>
              </p:cNvPr>
              <p:cNvSpPr/>
              <p:nvPr/>
            </p:nvSpPr>
            <p:spPr>
              <a:xfrm>
                <a:off x="420475" y="378394"/>
                <a:ext cx="6527362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400" b="1" dirty="0"/>
                  <a:t>Fig. 2. </a:t>
                </a:r>
                <a:r>
                  <a:rPr lang="it-IT" sz="1400" b="1" dirty="0" err="1"/>
                  <a:t>Kaplan</a:t>
                </a:r>
                <a:r>
                  <a:rPr lang="it-IT" sz="1400" b="1" dirty="0"/>
                  <a:t>–Meier plots. A. </a:t>
                </a:r>
                <a:r>
                  <a:rPr lang="it-IT" sz="1400" b="1" dirty="0" err="1">
                    <a:highlight>
                      <a:srgbClr val="FFFF00"/>
                    </a:highlight>
                  </a:rPr>
                  <a:t>Probability</a:t>
                </a:r>
                <a:r>
                  <a:rPr lang="it-IT" sz="1400" b="1" dirty="0">
                    <a:highlight>
                      <a:srgbClr val="FFFF00"/>
                    </a:highlight>
                  </a:rPr>
                  <a:t> of </a:t>
                </a:r>
                <a:r>
                  <a:rPr lang="it-IT" sz="1400" b="1" dirty="0" err="1">
                    <a:highlight>
                      <a:srgbClr val="FFFF00"/>
                    </a:highlight>
                  </a:rPr>
                  <a:t>not</a:t>
                </a:r>
                <a:r>
                  <a:rPr lang="it-IT" sz="1400" b="1" dirty="0">
                    <a:highlight>
                      <a:srgbClr val="FFFF00"/>
                    </a:highlight>
                  </a:rPr>
                  <a:t> </a:t>
                </a:r>
                <a:r>
                  <a:rPr lang="it-IT" sz="1400" b="1" dirty="0" err="1">
                    <a:highlight>
                      <a:srgbClr val="FFFF00"/>
                    </a:highlight>
                  </a:rPr>
                  <a:t>relapsing</a:t>
                </a:r>
                <a:r>
                  <a:rPr lang="it-IT" sz="1400" b="1" dirty="0">
                    <a:highlight>
                      <a:srgbClr val="FFFF00"/>
                    </a:highlight>
                  </a:rPr>
                  <a:t> </a:t>
                </a:r>
                <a:r>
                  <a:rPr lang="it-IT" sz="1400" b="1" dirty="0" err="1"/>
                  <a:t>during</a:t>
                </a:r>
                <a:r>
                  <a:rPr lang="it-IT" sz="1400" b="1" dirty="0"/>
                  <a:t> 12 </a:t>
                </a:r>
                <a:r>
                  <a:rPr lang="it-IT" sz="1400" b="1" dirty="0" err="1"/>
                  <a:t>months</a:t>
                </a:r>
                <a:r>
                  <a:rPr lang="it-IT" sz="1400" b="1" dirty="0"/>
                  <a:t> of double-</a:t>
                </a:r>
                <a:r>
                  <a:rPr lang="it-IT" sz="1400" b="1" dirty="0" err="1"/>
                  <a:t>blind</a:t>
                </a:r>
                <a:r>
                  <a:rPr lang="it-IT" sz="1400" b="1" dirty="0"/>
                  <a:t> treatment with lurasidone (LUR–LUR) or </a:t>
                </a:r>
                <a:r>
                  <a:rPr lang="it-IT" sz="1400" b="1" dirty="0" err="1"/>
                  <a:t>quetiapine</a:t>
                </a:r>
                <a:r>
                  <a:rPr lang="it-IT" sz="1400" b="1" dirty="0"/>
                  <a:t> XR (QXR–QXR) </a:t>
                </a:r>
                <a:r>
                  <a:rPr lang="it-IT" sz="1400" b="1" dirty="0" err="1"/>
                  <a:t>during</a:t>
                </a:r>
                <a:r>
                  <a:rPr lang="it-IT" sz="1400" b="1" dirty="0"/>
                  <a:t> the relapse </a:t>
                </a:r>
                <a:r>
                  <a:rPr lang="it-IT" sz="1400" b="1" dirty="0" err="1"/>
                  <a:t>prevention</a:t>
                </a:r>
                <a:r>
                  <a:rPr lang="it-IT" sz="1400" b="1" dirty="0"/>
                  <a:t> </a:t>
                </a:r>
                <a:r>
                  <a:rPr lang="it-IT" sz="1400" b="1" dirty="0" err="1"/>
                  <a:t>study</a:t>
                </a:r>
                <a:r>
                  <a:rPr lang="it-IT" sz="1400" b="1" dirty="0"/>
                  <a:t>. </a:t>
                </a:r>
                <a:endParaRPr lang="it-IT" sz="4000" b="1" dirty="0"/>
              </a:p>
            </p:txBody>
          </p:sp>
        </p:grpSp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5F9231E3-904D-CF41-937B-420F31B91136}"/>
                </a:ext>
              </a:extLst>
            </p:cNvPr>
            <p:cNvSpPr/>
            <p:nvPr/>
          </p:nvSpPr>
          <p:spPr>
            <a:xfrm>
              <a:off x="1218615" y="1965068"/>
              <a:ext cx="3020785" cy="538201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E38AF6D4-88F9-174E-BB6F-0AFB51050A09}"/>
                </a:ext>
              </a:extLst>
            </p:cNvPr>
            <p:cNvCxnSpPr>
              <a:stCxn id="13" idx="6"/>
            </p:cNvCxnSpPr>
            <p:nvPr/>
          </p:nvCxnSpPr>
          <p:spPr>
            <a:xfrm flipV="1">
              <a:off x="4239400" y="1965068"/>
              <a:ext cx="2562248" cy="26910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D694C5F-15FD-D245-B937-87EE128D6E6D}"/>
              </a:ext>
            </a:extLst>
          </p:cNvPr>
          <p:cNvSpPr txBox="1"/>
          <p:nvPr/>
        </p:nvSpPr>
        <p:spPr>
          <a:xfrm>
            <a:off x="7217229" y="1826617"/>
            <a:ext cx="47679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Nei soggetti trattati con lurasidone si osserva una </a:t>
            </a:r>
            <a:r>
              <a:rPr lang="it-IT" sz="2000" u="sng" dirty="0"/>
              <a:t>riduzione di rischio di ricadute del 27.2</a:t>
            </a:r>
            <a:r>
              <a:rPr lang="it-IT" sz="2000" u="sng" dirty="0" smtClean="0"/>
              <a:t>% tendenziale </a:t>
            </a:r>
            <a:r>
              <a:rPr lang="it-IT" sz="2000" dirty="0" smtClean="0"/>
              <a:t> </a:t>
            </a:r>
            <a:r>
              <a:rPr lang="it-IT" sz="2000" dirty="0"/>
              <a:t>rispetto al gruppo trattato con QXR</a:t>
            </a:r>
          </a:p>
          <a:p>
            <a:endParaRPr lang="it-IT" sz="2000" dirty="0"/>
          </a:p>
          <a:p>
            <a:endParaRPr lang="it-IT" sz="2000" dirty="0"/>
          </a:p>
          <a:p>
            <a:r>
              <a:rPr lang="it-IT" sz="2000" dirty="0"/>
              <a:t>Rischio relativo= 0.728 (IC95% </a:t>
            </a:r>
            <a:r>
              <a:rPr lang="it-IT" sz="2000" dirty="0" smtClean="0"/>
              <a:t>0.410-1.295)NON significativo</a:t>
            </a:r>
          </a:p>
          <a:p>
            <a:endParaRPr lang="it-IT" sz="2000" dirty="0"/>
          </a:p>
          <a:p>
            <a:pPr algn="ctr">
              <a:spcAft>
                <a:spcPts val="600"/>
              </a:spcAft>
            </a:pPr>
            <a:r>
              <a:rPr lang="it-IT" sz="2400" b="1" dirty="0" smtClean="0">
                <a:solidFill>
                  <a:srgbClr val="FF0000"/>
                </a:solidFill>
                <a:highlight>
                  <a:srgbClr val="FFFF00"/>
                </a:highlight>
              </a:rPr>
              <a:t>TUTTAVIA </a:t>
            </a:r>
            <a:r>
              <a:rPr lang="it-IT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L’AMPIO IC95% </a:t>
            </a:r>
            <a:r>
              <a:rPr lang="it-IT" sz="2400" b="1" u="sng" dirty="0">
                <a:solidFill>
                  <a:srgbClr val="FF0000"/>
                </a:solidFill>
                <a:highlight>
                  <a:srgbClr val="FFFF00"/>
                </a:highlight>
              </a:rPr>
              <a:t>NON</a:t>
            </a:r>
            <a:r>
              <a:rPr lang="it-IT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PERMETTE DI VALUTARE IL REALE EFFETTO DI LURASIDONE   </a:t>
            </a:r>
            <a:endParaRPr lang="it-IT" sz="20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3DBFB975-88E9-094B-B299-58EBD6819813}"/>
              </a:ext>
            </a:extLst>
          </p:cNvPr>
          <p:cNvCxnSpPr/>
          <p:nvPr/>
        </p:nvCxnSpPr>
        <p:spPr>
          <a:xfrm>
            <a:off x="9601200" y="3142361"/>
            <a:ext cx="0" cy="408213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189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DA2403F-0C93-9843-A10F-DC92EB1A8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85" y="721894"/>
            <a:ext cx="10991430" cy="613610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475FCF5-39C4-F047-864A-8FFE5D73A9AC}"/>
              </a:ext>
            </a:extLst>
          </p:cNvPr>
          <p:cNvSpPr txBox="1"/>
          <p:nvPr/>
        </p:nvSpPr>
        <p:spPr>
          <a:xfrm>
            <a:off x="4750797" y="75563"/>
            <a:ext cx="5135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SICUREZZA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934390F-8E05-3647-BD85-55E9C3FD7BBE}"/>
              </a:ext>
            </a:extLst>
          </p:cNvPr>
          <p:cNvSpPr/>
          <p:nvPr/>
        </p:nvSpPr>
        <p:spPr>
          <a:xfrm flipV="1">
            <a:off x="600286" y="3859731"/>
            <a:ext cx="10991430" cy="221380"/>
          </a:xfrm>
          <a:prstGeom prst="rect">
            <a:avLst/>
          </a:prstGeom>
          <a:noFill/>
          <a:ln w="25400"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9132832"/>
      </p:ext>
    </p:extLst>
  </p:cSld>
  <p:clrMapOvr>
    <a:masterClrMapping/>
  </p:clrMapOvr>
</p:sld>
</file>

<file path=ppt/theme/theme1.xml><?xml version="1.0" encoding="utf-8"?>
<a:theme xmlns:a="http://schemas.openxmlformats.org/drawingml/2006/main" name="Scia di vapore">
  <a:themeElements>
    <a:clrScheme name="Scia di vapore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Scia di vapore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cia di vapore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3723</TotalTime>
  <Words>4091</Words>
  <Application>Microsoft Office PowerPoint</Application>
  <PresentationFormat>Widescreen</PresentationFormat>
  <Paragraphs>267</Paragraphs>
  <Slides>49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49</vt:i4>
      </vt:variant>
    </vt:vector>
  </HeadingPairs>
  <TitlesOfParts>
    <vt:vector size="58" baseType="lpstr">
      <vt:lpstr>AdvOT1a356080.I</vt:lpstr>
      <vt:lpstr>AdvOT2015df00</vt:lpstr>
      <vt:lpstr>Arial</vt:lpstr>
      <vt:lpstr>Calibri</vt:lpstr>
      <vt:lpstr>Calibri Light</vt:lpstr>
      <vt:lpstr>Century Gothic</vt:lpstr>
      <vt:lpstr>MyriadPro</vt:lpstr>
      <vt:lpstr>Wingdings</vt:lpstr>
      <vt:lpstr>Scia di vapore</vt:lpstr>
      <vt:lpstr>Presentazione standard di PowerPoint</vt:lpstr>
      <vt:lpstr>Di cosa parleremo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Esempio di valutazione economica di un farmaco e  come si stila un dossier</vt:lpstr>
      <vt:lpstr>Valutazione aspetti clinici: Efficacia e Sicurezza</vt:lpstr>
      <vt:lpstr>Indicazioni approvate come da RCP </vt:lpstr>
      <vt:lpstr>Meccanismi biologici ed effetti degli SGLT2 inibitori </vt:lpstr>
      <vt:lpstr>Presentazione standard di PowerPoint</vt:lpstr>
      <vt:lpstr>Linee guida di diagnosi e trattamento dello scompenso cardiaco</vt:lpstr>
      <vt:lpstr>Position Paper</vt:lpstr>
      <vt:lpstr>Presentazione standard di PowerPoint</vt:lpstr>
      <vt:lpstr>Presentazione standard di PowerPoint</vt:lpstr>
      <vt:lpstr>Efficacia clinica e profilo di sicurezza: Lo studio DAPA-HF (Dapagliflozin And Prevention of Adverse-outcomes in Heart Failure) </vt:lpstr>
      <vt:lpstr>Risultati studio DAPA-HF </vt:lpstr>
      <vt:lpstr>Risultati studio DAPA-HF </vt:lpstr>
      <vt:lpstr>Risultati studio DAPA-HF </vt:lpstr>
      <vt:lpstr>Profilo di sicurezza </vt:lpstr>
      <vt:lpstr>Valutazione  economica</vt:lpstr>
      <vt:lpstr>Costo del farmaco e proiezione di spesa per il Servizio Sanitario Regionale </vt:lpstr>
      <vt:lpstr>Costo del farmaco e proiezione di spesa per il Servizio Sanitario Regionale </vt:lpstr>
      <vt:lpstr>Costo delle singole confezioni </vt:lpstr>
      <vt:lpstr>Impatto economico dello scompenso cardiaco in Italia </vt:lpstr>
      <vt:lpstr>Valutazione economica: Costo della patologia in Italia </vt:lpstr>
      <vt:lpstr>Valutazione economica: Costi di trattamento di dapagliflozin</vt:lpstr>
      <vt:lpstr>Valutazione economica: Stima dei pazienti eleggibili in Regione FVG</vt:lpstr>
      <vt:lpstr>Valutazione economica: Analisi e modelli farmaco economici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Di cosa parleremo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Pillole di biostatistica per la ricerca clinica</dc:title>
  <dc:creator>BIASINUTTO CHIARA [FA0100453]</dc:creator>
  <cp:lastModifiedBy>Stefano Palcic</cp:lastModifiedBy>
  <cp:revision>311</cp:revision>
  <cp:lastPrinted>2023-04-18T12:44:02Z</cp:lastPrinted>
  <dcterms:created xsi:type="dcterms:W3CDTF">2021-01-14T10:15:57Z</dcterms:created>
  <dcterms:modified xsi:type="dcterms:W3CDTF">2023-04-27T13:16:52Z</dcterms:modified>
</cp:coreProperties>
</file>