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notesMasterIdLst>
    <p:notesMasterId r:id="rId115"/>
  </p:notesMasterIdLst>
  <p:handoutMasterIdLst>
    <p:handoutMasterId r:id="rId116"/>
  </p:handoutMasterIdLst>
  <p:sldIdLst>
    <p:sldId id="256" r:id="rId2"/>
    <p:sldId id="457" r:id="rId3"/>
    <p:sldId id="458" r:id="rId4"/>
    <p:sldId id="484" r:id="rId5"/>
    <p:sldId id="539" r:id="rId6"/>
    <p:sldId id="543" r:id="rId7"/>
    <p:sldId id="545" r:id="rId8"/>
    <p:sldId id="547" r:id="rId9"/>
    <p:sldId id="549" r:id="rId10"/>
    <p:sldId id="461" r:id="rId11"/>
    <p:sldId id="551" r:id="rId12"/>
    <p:sldId id="459" r:id="rId13"/>
    <p:sldId id="485" r:id="rId14"/>
    <p:sldId id="486" r:id="rId15"/>
    <p:sldId id="460" r:id="rId16"/>
    <p:sldId id="563" r:id="rId17"/>
    <p:sldId id="651" r:id="rId18"/>
    <p:sldId id="552" r:id="rId19"/>
    <p:sldId id="554" r:id="rId20"/>
    <p:sldId id="555" r:id="rId21"/>
    <p:sldId id="488" r:id="rId22"/>
    <p:sldId id="491" r:id="rId23"/>
    <p:sldId id="556" r:id="rId24"/>
    <p:sldId id="558" r:id="rId25"/>
    <p:sldId id="466" r:id="rId26"/>
    <p:sldId id="560" r:id="rId27"/>
    <p:sldId id="562" r:id="rId28"/>
    <p:sldId id="565" r:id="rId29"/>
    <p:sldId id="566" r:id="rId30"/>
    <p:sldId id="567" r:id="rId31"/>
    <p:sldId id="568" r:id="rId32"/>
    <p:sldId id="569" r:id="rId33"/>
    <p:sldId id="570" r:id="rId34"/>
    <p:sldId id="571" r:id="rId35"/>
    <p:sldId id="624" r:id="rId36"/>
    <p:sldId id="462" r:id="rId37"/>
    <p:sldId id="472" r:id="rId38"/>
    <p:sldId id="471" r:id="rId39"/>
    <p:sldId id="470" r:id="rId40"/>
    <p:sldId id="464" r:id="rId41"/>
    <p:sldId id="572" r:id="rId42"/>
    <p:sldId id="573" r:id="rId43"/>
    <p:sldId id="574" r:id="rId44"/>
    <p:sldId id="575" r:id="rId45"/>
    <p:sldId id="576" r:id="rId46"/>
    <p:sldId id="467" r:id="rId47"/>
    <p:sldId id="577" r:id="rId48"/>
    <p:sldId id="468" r:id="rId49"/>
    <p:sldId id="578" r:id="rId50"/>
    <p:sldId id="579" r:id="rId51"/>
    <p:sldId id="580" r:id="rId52"/>
    <p:sldId id="581" r:id="rId53"/>
    <p:sldId id="582" r:id="rId54"/>
    <p:sldId id="469" r:id="rId55"/>
    <p:sldId id="583" r:id="rId56"/>
    <p:sldId id="584" r:id="rId57"/>
    <p:sldId id="619" r:id="rId58"/>
    <p:sldId id="620" r:id="rId59"/>
    <p:sldId id="652" r:id="rId60"/>
    <p:sldId id="653" r:id="rId61"/>
    <p:sldId id="621" r:id="rId62"/>
    <p:sldId id="622" r:id="rId63"/>
    <p:sldId id="623" r:id="rId64"/>
    <p:sldId id="648" r:id="rId65"/>
    <p:sldId id="626" r:id="rId66"/>
    <p:sldId id="627" r:id="rId67"/>
    <p:sldId id="628" r:id="rId68"/>
    <p:sldId id="629" r:id="rId69"/>
    <p:sldId id="630" r:id="rId70"/>
    <p:sldId id="631" r:id="rId71"/>
    <p:sldId id="632" r:id="rId72"/>
    <p:sldId id="633" r:id="rId73"/>
    <p:sldId id="634" r:id="rId74"/>
    <p:sldId id="635" r:id="rId75"/>
    <p:sldId id="636" r:id="rId76"/>
    <p:sldId id="637" r:id="rId77"/>
    <p:sldId id="638" r:id="rId78"/>
    <p:sldId id="639" r:id="rId79"/>
    <p:sldId id="640" r:id="rId80"/>
    <p:sldId id="641" r:id="rId81"/>
    <p:sldId id="642" r:id="rId82"/>
    <p:sldId id="649" r:id="rId83"/>
    <p:sldId id="650" r:id="rId84"/>
    <p:sldId id="643" r:id="rId85"/>
    <p:sldId id="644" r:id="rId86"/>
    <p:sldId id="645" r:id="rId87"/>
    <p:sldId id="646" r:id="rId88"/>
    <p:sldId id="647" r:id="rId89"/>
    <p:sldId id="654" r:id="rId90"/>
    <p:sldId id="655" r:id="rId91"/>
    <p:sldId id="656" r:id="rId92"/>
    <p:sldId id="657" r:id="rId93"/>
    <p:sldId id="658" r:id="rId94"/>
    <p:sldId id="659" r:id="rId95"/>
    <p:sldId id="660" r:id="rId96"/>
    <p:sldId id="661" r:id="rId97"/>
    <p:sldId id="662" r:id="rId98"/>
    <p:sldId id="663" r:id="rId99"/>
    <p:sldId id="664" r:id="rId100"/>
    <p:sldId id="665" r:id="rId101"/>
    <p:sldId id="666" r:id="rId102"/>
    <p:sldId id="667" r:id="rId103"/>
    <p:sldId id="668" r:id="rId104"/>
    <p:sldId id="669" r:id="rId105"/>
    <p:sldId id="670" r:id="rId106"/>
    <p:sldId id="671" r:id="rId107"/>
    <p:sldId id="672" r:id="rId108"/>
    <p:sldId id="673" r:id="rId109"/>
    <p:sldId id="674" r:id="rId110"/>
    <p:sldId id="675" r:id="rId111"/>
    <p:sldId id="676" r:id="rId112"/>
    <p:sldId id="492" r:id="rId113"/>
    <p:sldId id="536" r:id="rId1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C79"/>
    <a:srgbClr val="00FA00"/>
    <a:srgbClr val="0096FF"/>
    <a:srgbClr val="73FEFF"/>
    <a:srgbClr val="FF9300"/>
    <a:srgbClr val="0432FF"/>
    <a:srgbClr val="FFFFFF"/>
    <a:srgbClr val="D20001"/>
    <a:srgbClr val="E5F6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6389"/>
  </p:normalViewPr>
  <p:slideViewPr>
    <p:cSldViewPr snapToGrid="0" snapToObjects="1">
      <p:cViewPr varScale="1">
        <p:scale>
          <a:sx n="103" d="100"/>
          <a:sy n="103" d="100"/>
        </p:scale>
        <p:origin x="126"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8FC99-F2E7-4560-8350-E30DE3F08769}"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it-IT"/>
        </a:p>
      </dgm:t>
    </dgm:pt>
    <dgm:pt modelId="{2BD3607A-F4BD-4EDD-BAAF-0F8EF205C884}">
      <dgm:prSet phldrT="[Testo]"/>
      <dgm:spPr>
        <a:ln>
          <a:solidFill>
            <a:schemeClr val="tx1"/>
          </a:solidFill>
        </a:ln>
      </dgm:spPr>
      <dgm:t>
        <a:bodyPr lIns="0" tIns="0" rIns="0" bIns="0"/>
        <a:lstStyle/>
        <a:p>
          <a:r>
            <a:rPr lang="it-IT" dirty="0" smtClean="0"/>
            <a:t>CHI</a:t>
          </a:r>
          <a:endParaRPr lang="it-IT" dirty="0"/>
        </a:p>
      </dgm:t>
    </dgm:pt>
    <dgm:pt modelId="{EDAB1E21-A73C-4E39-AC6B-93272A2BB14F}" type="parTrans" cxnId="{2FAEDA71-939C-476B-8A90-5DF3680D642C}">
      <dgm:prSet/>
      <dgm:spPr/>
      <dgm:t>
        <a:bodyPr/>
        <a:lstStyle/>
        <a:p>
          <a:endParaRPr lang="it-IT"/>
        </a:p>
      </dgm:t>
    </dgm:pt>
    <dgm:pt modelId="{924AB19B-1E16-433A-B946-2BF49714A0C3}" type="sibTrans" cxnId="{2FAEDA71-939C-476B-8A90-5DF3680D642C}">
      <dgm:prSet/>
      <dgm:spPr/>
      <dgm:t>
        <a:bodyPr/>
        <a:lstStyle/>
        <a:p>
          <a:endParaRPr lang="it-IT"/>
        </a:p>
      </dgm:t>
    </dgm:pt>
    <dgm:pt modelId="{C729BD41-A181-45C3-B364-B491AE74621D}">
      <dgm:prSet phldrT="[Testo]"/>
      <dgm:spPr>
        <a:ln>
          <a:solidFill>
            <a:schemeClr val="tx1"/>
          </a:solidFill>
        </a:ln>
      </dgm:spPr>
      <dgm:t>
        <a:bodyPr lIns="0" tIns="0" rIns="0" bIns="0"/>
        <a:lstStyle/>
        <a:p>
          <a:r>
            <a:rPr lang="it-IT" dirty="0" smtClean="0"/>
            <a:t>COSA</a:t>
          </a:r>
          <a:endParaRPr lang="it-IT" dirty="0"/>
        </a:p>
      </dgm:t>
    </dgm:pt>
    <dgm:pt modelId="{13D96C34-6494-42E9-A7DB-A1A29BE52658}" type="parTrans" cxnId="{79940919-90F0-4955-A735-04833BAD291B}">
      <dgm:prSet/>
      <dgm:spPr/>
      <dgm:t>
        <a:bodyPr/>
        <a:lstStyle/>
        <a:p>
          <a:endParaRPr lang="it-IT"/>
        </a:p>
      </dgm:t>
    </dgm:pt>
    <dgm:pt modelId="{4C8F5073-FEA6-4C4E-988C-1125384AD2D1}" type="sibTrans" cxnId="{79940919-90F0-4955-A735-04833BAD291B}">
      <dgm:prSet/>
      <dgm:spPr/>
      <dgm:t>
        <a:bodyPr/>
        <a:lstStyle/>
        <a:p>
          <a:endParaRPr lang="it-IT"/>
        </a:p>
      </dgm:t>
    </dgm:pt>
    <dgm:pt modelId="{E547C5BF-7765-4E93-B3C6-6FFEA50E093D}">
      <dgm:prSet phldrT="[Testo]"/>
      <dgm:spPr>
        <a:ln>
          <a:solidFill>
            <a:schemeClr val="tx1"/>
          </a:solidFill>
        </a:ln>
      </dgm:spPr>
      <dgm:t>
        <a:bodyPr lIns="0" tIns="0" rIns="0" bIns="0"/>
        <a:lstStyle/>
        <a:p>
          <a:r>
            <a:rPr lang="it-IT" dirty="0" smtClean="0"/>
            <a:t>DOVE</a:t>
          </a:r>
          <a:endParaRPr lang="it-IT" dirty="0"/>
        </a:p>
      </dgm:t>
    </dgm:pt>
    <dgm:pt modelId="{69818291-568B-44C8-B07F-6F86725D651B}" type="parTrans" cxnId="{D71D3087-D1F3-4305-8A81-591F7F998843}">
      <dgm:prSet/>
      <dgm:spPr/>
      <dgm:t>
        <a:bodyPr/>
        <a:lstStyle/>
        <a:p>
          <a:endParaRPr lang="it-IT"/>
        </a:p>
      </dgm:t>
    </dgm:pt>
    <dgm:pt modelId="{8492D1B4-27CA-4EE6-A70D-8883A1908E73}" type="sibTrans" cxnId="{D71D3087-D1F3-4305-8A81-591F7F998843}">
      <dgm:prSet/>
      <dgm:spPr/>
      <dgm:t>
        <a:bodyPr/>
        <a:lstStyle/>
        <a:p>
          <a:endParaRPr lang="it-IT"/>
        </a:p>
      </dgm:t>
    </dgm:pt>
    <dgm:pt modelId="{2D227933-5777-4C9D-9A28-4C82E568310C}">
      <dgm:prSet phldrT="[Testo]"/>
      <dgm:spPr>
        <a:ln>
          <a:solidFill>
            <a:schemeClr val="tx1"/>
          </a:solidFill>
        </a:ln>
      </dgm:spPr>
      <dgm:t>
        <a:bodyPr lIns="0" tIns="0" rIns="0" bIns="0"/>
        <a:lstStyle/>
        <a:p>
          <a:r>
            <a:rPr lang="it-IT" dirty="0" smtClean="0"/>
            <a:t>QUANDO</a:t>
          </a:r>
          <a:endParaRPr lang="it-IT" dirty="0"/>
        </a:p>
      </dgm:t>
    </dgm:pt>
    <dgm:pt modelId="{0F6BFB80-DDBC-4894-A9E6-14FEFF41460D}" type="parTrans" cxnId="{958719A3-8EF2-421B-BCDC-D8CC1D27C44C}">
      <dgm:prSet/>
      <dgm:spPr/>
      <dgm:t>
        <a:bodyPr/>
        <a:lstStyle/>
        <a:p>
          <a:endParaRPr lang="it-IT"/>
        </a:p>
      </dgm:t>
    </dgm:pt>
    <dgm:pt modelId="{1062FFC6-0281-4419-94BF-DF28E6B9B839}" type="sibTrans" cxnId="{958719A3-8EF2-421B-BCDC-D8CC1D27C44C}">
      <dgm:prSet/>
      <dgm:spPr/>
      <dgm:t>
        <a:bodyPr/>
        <a:lstStyle/>
        <a:p>
          <a:endParaRPr lang="it-IT"/>
        </a:p>
      </dgm:t>
    </dgm:pt>
    <dgm:pt modelId="{017E8673-8A00-4293-AEC9-140B8561D3AA}">
      <dgm:prSet phldrT="[Testo]"/>
      <dgm:spPr>
        <a:ln>
          <a:solidFill>
            <a:schemeClr val="tx1"/>
          </a:solidFill>
        </a:ln>
      </dgm:spPr>
      <dgm:t>
        <a:bodyPr lIns="0" tIns="0" rIns="0" bIns="0"/>
        <a:lstStyle/>
        <a:p>
          <a:r>
            <a:rPr lang="it-IT" dirty="0" smtClean="0"/>
            <a:t>COME</a:t>
          </a:r>
          <a:endParaRPr lang="it-IT" dirty="0"/>
        </a:p>
      </dgm:t>
    </dgm:pt>
    <dgm:pt modelId="{725A769B-BDA0-4BC8-99DA-F9A9364290D8}" type="parTrans" cxnId="{78A4DBC8-CAE7-4731-923E-A17A094D6509}">
      <dgm:prSet/>
      <dgm:spPr/>
      <dgm:t>
        <a:bodyPr/>
        <a:lstStyle/>
        <a:p>
          <a:endParaRPr lang="it-IT"/>
        </a:p>
      </dgm:t>
    </dgm:pt>
    <dgm:pt modelId="{29AFB636-35E1-4F34-B4F1-D503EE82DB07}" type="sibTrans" cxnId="{78A4DBC8-CAE7-4731-923E-A17A094D6509}">
      <dgm:prSet/>
      <dgm:spPr/>
      <dgm:t>
        <a:bodyPr/>
        <a:lstStyle/>
        <a:p>
          <a:endParaRPr lang="it-IT"/>
        </a:p>
      </dgm:t>
    </dgm:pt>
    <dgm:pt modelId="{2E36683C-A5F7-49BE-A8B5-385BA2657896}">
      <dgm:prSet phldrT="[Testo]"/>
      <dgm:spPr>
        <a:ln>
          <a:solidFill>
            <a:schemeClr val="tx1"/>
          </a:solidFill>
        </a:ln>
      </dgm:spPr>
      <dgm:t>
        <a:bodyPr lIns="0" tIns="0" rIns="0" bIns="0"/>
        <a:lstStyle/>
        <a:p>
          <a:r>
            <a:rPr lang="it-IT" dirty="0" smtClean="0"/>
            <a:t>PERCHÉ</a:t>
          </a:r>
          <a:endParaRPr lang="it-IT" dirty="0"/>
        </a:p>
      </dgm:t>
    </dgm:pt>
    <dgm:pt modelId="{AD5152F5-0DD6-4AB4-9EDC-35FBB221C3CA}" type="parTrans" cxnId="{01389F88-CCAE-441F-B88F-3DC84098ABC3}">
      <dgm:prSet/>
      <dgm:spPr/>
      <dgm:t>
        <a:bodyPr/>
        <a:lstStyle/>
        <a:p>
          <a:endParaRPr lang="it-IT"/>
        </a:p>
      </dgm:t>
    </dgm:pt>
    <dgm:pt modelId="{85322D67-B227-4D4E-854D-3F42C339E3DD}" type="sibTrans" cxnId="{01389F88-CCAE-441F-B88F-3DC84098ABC3}">
      <dgm:prSet/>
      <dgm:spPr/>
      <dgm:t>
        <a:bodyPr/>
        <a:lstStyle/>
        <a:p>
          <a:endParaRPr lang="it-IT"/>
        </a:p>
      </dgm:t>
    </dgm:pt>
    <dgm:pt modelId="{C5396100-39A4-499C-8515-C689B821C1B0}" type="pres">
      <dgm:prSet presAssocID="{8828FC99-F2E7-4560-8350-E30DE3F08769}" presName="composite" presStyleCnt="0">
        <dgm:presLayoutVars>
          <dgm:chMax val="5"/>
          <dgm:dir/>
          <dgm:animLvl val="ctr"/>
          <dgm:resizeHandles val="exact"/>
        </dgm:presLayoutVars>
      </dgm:prSet>
      <dgm:spPr/>
      <dgm:t>
        <a:bodyPr/>
        <a:lstStyle/>
        <a:p>
          <a:endParaRPr lang="it-IT"/>
        </a:p>
      </dgm:t>
    </dgm:pt>
    <dgm:pt modelId="{E76C9B78-4459-4A0C-B61D-9A122D3A4031}" type="pres">
      <dgm:prSet presAssocID="{8828FC99-F2E7-4560-8350-E30DE3F08769}" presName="cycle" presStyleCnt="0"/>
      <dgm:spPr/>
    </dgm:pt>
    <dgm:pt modelId="{8188D78C-42C0-4337-B0B4-ACBF1727D1C3}" type="pres">
      <dgm:prSet presAssocID="{8828FC99-F2E7-4560-8350-E30DE3F08769}" presName="centerShape" presStyleCnt="0"/>
      <dgm:spPr/>
    </dgm:pt>
    <dgm:pt modelId="{73A25D31-CAAE-4ABA-8DAE-3F85C56CC556}" type="pres">
      <dgm:prSet presAssocID="{8828FC99-F2E7-4560-8350-E30DE3F08769}" presName="connSite" presStyleLbl="node1" presStyleIdx="0" presStyleCnt="7"/>
      <dgm:spPr/>
    </dgm:pt>
    <dgm:pt modelId="{B39098B9-AABB-4F7C-97E2-C7ABCEE3AE69}" type="pres">
      <dgm:prSet presAssocID="{8828FC99-F2E7-4560-8350-E30DE3F08769}" presName="visible" presStyleLbl="node1" presStyleIdx="0" presStyleCnt="7"/>
      <dgm:spPr/>
    </dgm:pt>
    <dgm:pt modelId="{0160A397-083C-42B8-8F95-FF16C34E9161}" type="pres">
      <dgm:prSet presAssocID="{EDAB1E21-A73C-4E39-AC6B-93272A2BB14F}" presName="Name25" presStyleLbl="parChTrans1D1" presStyleIdx="0" presStyleCnt="6"/>
      <dgm:spPr/>
      <dgm:t>
        <a:bodyPr/>
        <a:lstStyle/>
        <a:p>
          <a:endParaRPr lang="it-IT"/>
        </a:p>
      </dgm:t>
    </dgm:pt>
    <dgm:pt modelId="{2EBC16AC-3036-4711-960A-C4578B6A453D}" type="pres">
      <dgm:prSet presAssocID="{2BD3607A-F4BD-4EDD-BAAF-0F8EF205C884}" presName="node" presStyleCnt="0"/>
      <dgm:spPr/>
    </dgm:pt>
    <dgm:pt modelId="{42BD5E29-4FF0-4A03-8434-6DA499E6C5E7}" type="pres">
      <dgm:prSet presAssocID="{2BD3607A-F4BD-4EDD-BAAF-0F8EF205C884}" presName="parentNode" presStyleLbl="node1" presStyleIdx="1" presStyleCnt="7" custLinFactNeighborX="-98595" custLinFactNeighborY="4710">
        <dgm:presLayoutVars>
          <dgm:chMax val="1"/>
          <dgm:bulletEnabled val="1"/>
        </dgm:presLayoutVars>
      </dgm:prSet>
      <dgm:spPr/>
      <dgm:t>
        <a:bodyPr/>
        <a:lstStyle/>
        <a:p>
          <a:endParaRPr lang="it-IT"/>
        </a:p>
      </dgm:t>
    </dgm:pt>
    <dgm:pt modelId="{F156FD3A-0117-4902-95BE-9C57C7CF9BC2}" type="pres">
      <dgm:prSet presAssocID="{2BD3607A-F4BD-4EDD-BAAF-0F8EF205C884}" presName="childNode" presStyleLbl="revTx" presStyleIdx="0" presStyleCnt="0">
        <dgm:presLayoutVars>
          <dgm:bulletEnabled val="1"/>
        </dgm:presLayoutVars>
      </dgm:prSet>
      <dgm:spPr/>
      <dgm:t>
        <a:bodyPr/>
        <a:lstStyle/>
        <a:p>
          <a:endParaRPr lang="it-IT"/>
        </a:p>
      </dgm:t>
    </dgm:pt>
    <dgm:pt modelId="{B17FF9A9-8A70-44CA-A256-35BFAF3E0719}" type="pres">
      <dgm:prSet presAssocID="{13D96C34-6494-42E9-A7DB-A1A29BE52658}" presName="Name25" presStyleLbl="parChTrans1D1" presStyleIdx="1" presStyleCnt="6"/>
      <dgm:spPr/>
      <dgm:t>
        <a:bodyPr/>
        <a:lstStyle/>
        <a:p>
          <a:endParaRPr lang="it-IT"/>
        </a:p>
      </dgm:t>
    </dgm:pt>
    <dgm:pt modelId="{ABE1148B-92E3-4A27-8CAD-DCA0F21C4358}" type="pres">
      <dgm:prSet presAssocID="{C729BD41-A181-45C3-B364-B491AE74621D}" presName="node" presStyleCnt="0"/>
      <dgm:spPr/>
    </dgm:pt>
    <dgm:pt modelId="{A1673523-F6BF-4EA4-B0EE-C9C1D46188CE}" type="pres">
      <dgm:prSet presAssocID="{C729BD41-A181-45C3-B364-B491AE74621D}" presName="parentNode" presStyleLbl="node1" presStyleIdx="2" presStyleCnt="7" custLinFactX="-479" custLinFactNeighborX="-100000">
        <dgm:presLayoutVars>
          <dgm:chMax val="1"/>
          <dgm:bulletEnabled val="1"/>
        </dgm:presLayoutVars>
      </dgm:prSet>
      <dgm:spPr/>
      <dgm:t>
        <a:bodyPr/>
        <a:lstStyle/>
        <a:p>
          <a:endParaRPr lang="it-IT"/>
        </a:p>
      </dgm:t>
    </dgm:pt>
    <dgm:pt modelId="{94AB0659-6292-4FA2-A4CA-5AE8F8F48ED0}" type="pres">
      <dgm:prSet presAssocID="{C729BD41-A181-45C3-B364-B491AE74621D}" presName="childNode" presStyleLbl="revTx" presStyleIdx="0" presStyleCnt="0">
        <dgm:presLayoutVars>
          <dgm:bulletEnabled val="1"/>
        </dgm:presLayoutVars>
      </dgm:prSet>
      <dgm:spPr/>
      <dgm:t>
        <a:bodyPr/>
        <a:lstStyle/>
        <a:p>
          <a:endParaRPr lang="it-IT"/>
        </a:p>
      </dgm:t>
    </dgm:pt>
    <dgm:pt modelId="{2E26A4D9-2569-4D40-9E95-39CA85D1CB59}" type="pres">
      <dgm:prSet presAssocID="{69818291-568B-44C8-B07F-6F86725D651B}" presName="Name25" presStyleLbl="parChTrans1D1" presStyleIdx="2" presStyleCnt="6"/>
      <dgm:spPr/>
      <dgm:t>
        <a:bodyPr/>
        <a:lstStyle/>
        <a:p>
          <a:endParaRPr lang="it-IT"/>
        </a:p>
      </dgm:t>
    </dgm:pt>
    <dgm:pt modelId="{EA447650-FE78-46C6-A171-2ED2B223F2F1}" type="pres">
      <dgm:prSet presAssocID="{E547C5BF-7765-4E93-B3C6-6FFEA50E093D}" presName="node" presStyleCnt="0"/>
      <dgm:spPr/>
    </dgm:pt>
    <dgm:pt modelId="{24698347-61B0-4B30-BAF1-B6F095762BD2}" type="pres">
      <dgm:prSet presAssocID="{E547C5BF-7765-4E93-B3C6-6FFEA50E093D}" presName="parentNode" presStyleLbl="node1" presStyleIdx="3" presStyleCnt="7" custLinFactNeighborX="-97812" custLinFactNeighborY="-19558">
        <dgm:presLayoutVars>
          <dgm:chMax val="1"/>
          <dgm:bulletEnabled val="1"/>
        </dgm:presLayoutVars>
      </dgm:prSet>
      <dgm:spPr/>
      <dgm:t>
        <a:bodyPr/>
        <a:lstStyle/>
        <a:p>
          <a:endParaRPr lang="it-IT"/>
        </a:p>
      </dgm:t>
    </dgm:pt>
    <dgm:pt modelId="{F905BF13-82DB-42DE-AB89-90A31A7836F4}" type="pres">
      <dgm:prSet presAssocID="{E547C5BF-7765-4E93-B3C6-6FFEA50E093D}" presName="childNode" presStyleLbl="revTx" presStyleIdx="0" presStyleCnt="0">
        <dgm:presLayoutVars>
          <dgm:bulletEnabled val="1"/>
        </dgm:presLayoutVars>
      </dgm:prSet>
      <dgm:spPr/>
      <dgm:t>
        <a:bodyPr/>
        <a:lstStyle/>
        <a:p>
          <a:endParaRPr lang="it-IT"/>
        </a:p>
      </dgm:t>
    </dgm:pt>
    <dgm:pt modelId="{498D0843-8288-4CDF-B458-38CFDF90F311}" type="pres">
      <dgm:prSet presAssocID="{0F6BFB80-DDBC-4894-A9E6-14FEFF41460D}" presName="Name25" presStyleLbl="parChTrans1D1" presStyleIdx="3" presStyleCnt="6"/>
      <dgm:spPr/>
      <dgm:t>
        <a:bodyPr/>
        <a:lstStyle/>
        <a:p>
          <a:endParaRPr lang="it-IT"/>
        </a:p>
      </dgm:t>
    </dgm:pt>
    <dgm:pt modelId="{0D0AB363-FB68-4F59-A2CB-CFFB986B3F6D}" type="pres">
      <dgm:prSet presAssocID="{2D227933-5777-4C9D-9A28-4C82E568310C}" presName="node" presStyleCnt="0"/>
      <dgm:spPr/>
    </dgm:pt>
    <dgm:pt modelId="{48132C14-D08E-4175-BEE2-3F238F2C2218}" type="pres">
      <dgm:prSet presAssocID="{2D227933-5777-4C9D-9A28-4C82E568310C}" presName="parentNode" presStyleLbl="node1" presStyleIdx="4" presStyleCnt="7" custLinFactX="-479" custLinFactNeighborX="-100000" custLinFactNeighborY="-35560">
        <dgm:presLayoutVars>
          <dgm:chMax val="1"/>
          <dgm:bulletEnabled val="1"/>
        </dgm:presLayoutVars>
      </dgm:prSet>
      <dgm:spPr/>
      <dgm:t>
        <a:bodyPr/>
        <a:lstStyle/>
        <a:p>
          <a:endParaRPr lang="it-IT"/>
        </a:p>
      </dgm:t>
    </dgm:pt>
    <dgm:pt modelId="{DE774179-80AB-47F6-B8E4-C65101840788}" type="pres">
      <dgm:prSet presAssocID="{2D227933-5777-4C9D-9A28-4C82E568310C}" presName="childNode" presStyleLbl="revTx" presStyleIdx="0" presStyleCnt="0">
        <dgm:presLayoutVars>
          <dgm:bulletEnabled val="1"/>
        </dgm:presLayoutVars>
      </dgm:prSet>
      <dgm:spPr/>
    </dgm:pt>
    <dgm:pt modelId="{33622791-0F4C-4EDD-B0E8-87E106F86750}" type="pres">
      <dgm:prSet presAssocID="{725A769B-BDA0-4BC8-99DA-F9A9364290D8}" presName="Name25" presStyleLbl="parChTrans1D1" presStyleIdx="4" presStyleCnt="6"/>
      <dgm:spPr/>
      <dgm:t>
        <a:bodyPr/>
        <a:lstStyle/>
        <a:p>
          <a:endParaRPr lang="it-IT"/>
        </a:p>
      </dgm:t>
    </dgm:pt>
    <dgm:pt modelId="{A8023602-E253-4F2C-AC1C-F4E3D0DB1578}" type="pres">
      <dgm:prSet presAssocID="{017E8673-8A00-4293-AEC9-140B8561D3AA}" presName="node" presStyleCnt="0"/>
      <dgm:spPr/>
    </dgm:pt>
    <dgm:pt modelId="{931C61ED-70BC-4784-B175-DAACF523BAA4}" type="pres">
      <dgm:prSet presAssocID="{017E8673-8A00-4293-AEC9-140B8561D3AA}" presName="parentNode" presStyleLbl="node1" presStyleIdx="5" presStyleCnt="7" custLinFactX="-479" custLinFactNeighborX="-100000" custLinFactNeighborY="-27560">
        <dgm:presLayoutVars>
          <dgm:chMax val="1"/>
          <dgm:bulletEnabled val="1"/>
        </dgm:presLayoutVars>
      </dgm:prSet>
      <dgm:spPr/>
      <dgm:t>
        <a:bodyPr/>
        <a:lstStyle/>
        <a:p>
          <a:endParaRPr lang="it-IT"/>
        </a:p>
      </dgm:t>
    </dgm:pt>
    <dgm:pt modelId="{231907BD-676B-440B-9370-BB4E56737CE5}" type="pres">
      <dgm:prSet presAssocID="{017E8673-8A00-4293-AEC9-140B8561D3AA}" presName="childNode" presStyleLbl="revTx" presStyleIdx="0" presStyleCnt="0">
        <dgm:presLayoutVars>
          <dgm:bulletEnabled val="1"/>
        </dgm:presLayoutVars>
      </dgm:prSet>
      <dgm:spPr/>
    </dgm:pt>
    <dgm:pt modelId="{4CAE3CD5-D22C-4B5C-B71A-56D7E0DE456D}" type="pres">
      <dgm:prSet presAssocID="{AD5152F5-0DD6-4AB4-9EDC-35FBB221C3CA}" presName="Name25" presStyleLbl="parChTrans1D1" presStyleIdx="5" presStyleCnt="6"/>
      <dgm:spPr/>
      <dgm:t>
        <a:bodyPr/>
        <a:lstStyle/>
        <a:p>
          <a:endParaRPr lang="it-IT"/>
        </a:p>
      </dgm:t>
    </dgm:pt>
    <dgm:pt modelId="{3BE8ADCB-7093-4A44-ADC0-C4AF81FB9D21}" type="pres">
      <dgm:prSet presAssocID="{2E36683C-A5F7-49BE-A8B5-385BA2657896}" presName="node" presStyleCnt="0"/>
      <dgm:spPr/>
    </dgm:pt>
    <dgm:pt modelId="{D73E80A6-23F7-46B5-AFE0-D9ECD6B6774B}" type="pres">
      <dgm:prSet presAssocID="{2E36683C-A5F7-49BE-A8B5-385BA2657896}" presName="parentNode" presStyleLbl="node1" presStyleIdx="6" presStyleCnt="7" custLinFactX="-479" custLinFactNeighborX="-100000" custLinFactNeighborY="-8890">
        <dgm:presLayoutVars>
          <dgm:chMax val="1"/>
          <dgm:bulletEnabled val="1"/>
        </dgm:presLayoutVars>
      </dgm:prSet>
      <dgm:spPr/>
      <dgm:t>
        <a:bodyPr/>
        <a:lstStyle/>
        <a:p>
          <a:endParaRPr lang="it-IT"/>
        </a:p>
      </dgm:t>
    </dgm:pt>
    <dgm:pt modelId="{EAC210C7-A758-46D9-A53A-FD093AE174B9}" type="pres">
      <dgm:prSet presAssocID="{2E36683C-A5F7-49BE-A8B5-385BA2657896}" presName="childNode" presStyleLbl="revTx" presStyleIdx="0" presStyleCnt="0">
        <dgm:presLayoutVars>
          <dgm:bulletEnabled val="1"/>
        </dgm:presLayoutVars>
      </dgm:prSet>
      <dgm:spPr/>
    </dgm:pt>
  </dgm:ptLst>
  <dgm:cxnLst>
    <dgm:cxn modelId="{7D53DE46-EA57-4D67-89FA-38A7DAF6FC72}" type="presOf" srcId="{13D96C34-6494-42E9-A7DB-A1A29BE52658}" destId="{B17FF9A9-8A70-44CA-A256-35BFAF3E0719}" srcOrd="0" destOrd="0" presId="urn:microsoft.com/office/officeart/2005/8/layout/radial2"/>
    <dgm:cxn modelId="{74C2549F-68E0-4875-A60A-A9AF124B0FEE}" type="presOf" srcId="{725A769B-BDA0-4BC8-99DA-F9A9364290D8}" destId="{33622791-0F4C-4EDD-B0E8-87E106F86750}" srcOrd="0" destOrd="0" presId="urn:microsoft.com/office/officeart/2005/8/layout/radial2"/>
    <dgm:cxn modelId="{F436620F-7952-4647-AC24-30E8D2EFD97D}" type="presOf" srcId="{0F6BFB80-DDBC-4894-A9E6-14FEFF41460D}" destId="{498D0843-8288-4CDF-B458-38CFDF90F311}" srcOrd="0" destOrd="0" presId="urn:microsoft.com/office/officeart/2005/8/layout/radial2"/>
    <dgm:cxn modelId="{BFA87862-E245-4835-AE2E-B0111FE2AE52}" type="presOf" srcId="{69818291-568B-44C8-B07F-6F86725D651B}" destId="{2E26A4D9-2569-4D40-9E95-39CA85D1CB59}" srcOrd="0" destOrd="0" presId="urn:microsoft.com/office/officeart/2005/8/layout/radial2"/>
    <dgm:cxn modelId="{AD6E642F-BF38-4161-9A92-8E10B5D35D0F}" type="presOf" srcId="{EDAB1E21-A73C-4E39-AC6B-93272A2BB14F}" destId="{0160A397-083C-42B8-8F95-FF16C34E9161}" srcOrd="0" destOrd="0" presId="urn:microsoft.com/office/officeart/2005/8/layout/radial2"/>
    <dgm:cxn modelId="{4B1A2D73-B321-43E5-84F5-CA80A8E08932}" type="presOf" srcId="{017E8673-8A00-4293-AEC9-140B8561D3AA}" destId="{931C61ED-70BC-4784-B175-DAACF523BAA4}" srcOrd="0" destOrd="0" presId="urn:microsoft.com/office/officeart/2005/8/layout/radial2"/>
    <dgm:cxn modelId="{BBF15F3E-5989-4CC1-9596-F663AC8BF6F9}" type="presOf" srcId="{2BD3607A-F4BD-4EDD-BAAF-0F8EF205C884}" destId="{42BD5E29-4FF0-4A03-8434-6DA499E6C5E7}" srcOrd="0" destOrd="0" presId="urn:microsoft.com/office/officeart/2005/8/layout/radial2"/>
    <dgm:cxn modelId="{69734DDB-F991-4493-9F60-D749E8D94ACF}" type="presOf" srcId="{2E36683C-A5F7-49BE-A8B5-385BA2657896}" destId="{D73E80A6-23F7-46B5-AFE0-D9ECD6B6774B}" srcOrd="0" destOrd="0" presId="urn:microsoft.com/office/officeart/2005/8/layout/radial2"/>
    <dgm:cxn modelId="{2FAEDA71-939C-476B-8A90-5DF3680D642C}" srcId="{8828FC99-F2E7-4560-8350-E30DE3F08769}" destId="{2BD3607A-F4BD-4EDD-BAAF-0F8EF205C884}" srcOrd="0" destOrd="0" parTransId="{EDAB1E21-A73C-4E39-AC6B-93272A2BB14F}" sibTransId="{924AB19B-1E16-433A-B946-2BF49714A0C3}"/>
    <dgm:cxn modelId="{01389F88-CCAE-441F-B88F-3DC84098ABC3}" srcId="{8828FC99-F2E7-4560-8350-E30DE3F08769}" destId="{2E36683C-A5F7-49BE-A8B5-385BA2657896}" srcOrd="5" destOrd="0" parTransId="{AD5152F5-0DD6-4AB4-9EDC-35FBB221C3CA}" sibTransId="{85322D67-B227-4D4E-854D-3F42C339E3DD}"/>
    <dgm:cxn modelId="{DA4DB5AD-0C65-45F0-915D-DC256F8D86A5}" type="presOf" srcId="{C729BD41-A181-45C3-B364-B491AE74621D}" destId="{A1673523-F6BF-4EA4-B0EE-C9C1D46188CE}" srcOrd="0" destOrd="0" presId="urn:microsoft.com/office/officeart/2005/8/layout/radial2"/>
    <dgm:cxn modelId="{78A4DBC8-CAE7-4731-923E-A17A094D6509}" srcId="{8828FC99-F2E7-4560-8350-E30DE3F08769}" destId="{017E8673-8A00-4293-AEC9-140B8561D3AA}" srcOrd="4" destOrd="0" parTransId="{725A769B-BDA0-4BC8-99DA-F9A9364290D8}" sibTransId="{29AFB636-35E1-4F34-B4F1-D503EE82DB07}"/>
    <dgm:cxn modelId="{A751206D-F617-4EFF-8CE2-5D5D7E3A96C2}" type="presOf" srcId="{8828FC99-F2E7-4560-8350-E30DE3F08769}" destId="{C5396100-39A4-499C-8515-C689B821C1B0}" srcOrd="0" destOrd="0" presId="urn:microsoft.com/office/officeart/2005/8/layout/radial2"/>
    <dgm:cxn modelId="{C5015FA2-8DD5-4232-B9C8-1BCF7F6F5176}" type="presOf" srcId="{2D227933-5777-4C9D-9A28-4C82E568310C}" destId="{48132C14-D08E-4175-BEE2-3F238F2C2218}" srcOrd="0" destOrd="0" presId="urn:microsoft.com/office/officeart/2005/8/layout/radial2"/>
    <dgm:cxn modelId="{D71D3087-D1F3-4305-8A81-591F7F998843}" srcId="{8828FC99-F2E7-4560-8350-E30DE3F08769}" destId="{E547C5BF-7765-4E93-B3C6-6FFEA50E093D}" srcOrd="2" destOrd="0" parTransId="{69818291-568B-44C8-B07F-6F86725D651B}" sibTransId="{8492D1B4-27CA-4EE6-A70D-8883A1908E73}"/>
    <dgm:cxn modelId="{958719A3-8EF2-421B-BCDC-D8CC1D27C44C}" srcId="{8828FC99-F2E7-4560-8350-E30DE3F08769}" destId="{2D227933-5777-4C9D-9A28-4C82E568310C}" srcOrd="3" destOrd="0" parTransId="{0F6BFB80-DDBC-4894-A9E6-14FEFF41460D}" sibTransId="{1062FFC6-0281-4419-94BF-DF28E6B9B839}"/>
    <dgm:cxn modelId="{79940919-90F0-4955-A735-04833BAD291B}" srcId="{8828FC99-F2E7-4560-8350-E30DE3F08769}" destId="{C729BD41-A181-45C3-B364-B491AE74621D}" srcOrd="1" destOrd="0" parTransId="{13D96C34-6494-42E9-A7DB-A1A29BE52658}" sibTransId="{4C8F5073-FEA6-4C4E-988C-1125384AD2D1}"/>
    <dgm:cxn modelId="{66F08D07-A9A3-41B0-B9B0-148FC6348ECB}" type="presOf" srcId="{E547C5BF-7765-4E93-B3C6-6FFEA50E093D}" destId="{24698347-61B0-4B30-BAF1-B6F095762BD2}" srcOrd="0" destOrd="0" presId="urn:microsoft.com/office/officeart/2005/8/layout/radial2"/>
    <dgm:cxn modelId="{306647AE-48AD-470D-A14C-69682549DAF0}" type="presOf" srcId="{AD5152F5-0DD6-4AB4-9EDC-35FBB221C3CA}" destId="{4CAE3CD5-D22C-4B5C-B71A-56D7E0DE456D}" srcOrd="0" destOrd="0" presId="urn:microsoft.com/office/officeart/2005/8/layout/radial2"/>
    <dgm:cxn modelId="{F4A8028D-A209-4C4E-8E32-E066AFBF6074}" type="presParOf" srcId="{C5396100-39A4-499C-8515-C689B821C1B0}" destId="{E76C9B78-4459-4A0C-B61D-9A122D3A4031}" srcOrd="0" destOrd="0" presId="urn:microsoft.com/office/officeart/2005/8/layout/radial2"/>
    <dgm:cxn modelId="{5433F76A-958A-4C74-A1A3-B9D6A8B58AF5}" type="presParOf" srcId="{E76C9B78-4459-4A0C-B61D-9A122D3A4031}" destId="{8188D78C-42C0-4337-B0B4-ACBF1727D1C3}" srcOrd="0" destOrd="0" presId="urn:microsoft.com/office/officeart/2005/8/layout/radial2"/>
    <dgm:cxn modelId="{5CF3CAED-99B3-46C1-A58F-92C5972CB2C8}" type="presParOf" srcId="{8188D78C-42C0-4337-B0B4-ACBF1727D1C3}" destId="{73A25D31-CAAE-4ABA-8DAE-3F85C56CC556}" srcOrd="0" destOrd="0" presId="urn:microsoft.com/office/officeart/2005/8/layout/radial2"/>
    <dgm:cxn modelId="{77810873-9FE7-4CA0-A03B-AECF3058A410}" type="presParOf" srcId="{8188D78C-42C0-4337-B0B4-ACBF1727D1C3}" destId="{B39098B9-AABB-4F7C-97E2-C7ABCEE3AE69}" srcOrd="1" destOrd="0" presId="urn:microsoft.com/office/officeart/2005/8/layout/radial2"/>
    <dgm:cxn modelId="{57968C45-3681-451A-B6E4-E923757CCBDB}" type="presParOf" srcId="{E76C9B78-4459-4A0C-B61D-9A122D3A4031}" destId="{0160A397-083C-42B8-8F95-FF16C34E9161}" srcOrd="1" destOrd="0" presId="urn:microsoft.com/office/officeart/2005/8/layout/radial2"/>
    <dgm:cxn modelId="{43DEFEC6-0403-4D87-BFC2-FCF59CC60B9D}" type="presParOf" srcId="{E76C9B78-4459-4A0C-B61D-9A122D3A4031}" destId="{2EBC16AC-3036-4711-960A-C4578B6A453D}" srcOrd="2" destOrd="0" presId="urn:microsoft.com/office/officeart/2005/8/layout/radial2"/>
    <dgm:cxn modelId="{46DAC446-B030-4BC0-8E7B-7FD858409404}" type="presParOf" srcId="{2EBC16AC-3036-4711-960A-C4578B6A453D}" destId="{42BD5E29-4FF0-4A03-8434-6DA499E6C5E7}" srcOrd="0" destOrd="0" presId="urn:microsoft.com/office/officeart/2005/8/layout/radial2"/>
    <dgm:cxn modelId="{92FFBFFF-F317-4CF1-A2C1-18644BF92F54}" type="presParOf" srcId="{2EBC16AC-3036-4711-960A-C4578B6A453D}" destId="{F156FD3A-0117-4902-95BE-9C57C7CF9BC2}" srcOrd="1" destOrd="0" presId="urn:microsoft.com/office/officeart/2005/8/layout/radial2"/>
    <dgm:cxn modelId="{E5EA97B0-879C-4D47-85DD-51C2F2FC93FB}" type="presParOf" srcId="{E76C9B78-4459-4A0C-B61D-9A122D3A4031}" destId="{B17FF9A9-8A70-44CA-A256-35BFAF3E0719}" srcOrd="3" destOrd="0" presId="urn:microsoft.com/office/officeart/2005/8/layout/radial2"/>
    <dgm:cxn modelId="{21FBBBF5-B436-4EA3-89B5-909595E1EFFA}" type="presParOf" srcId="{E76C9B78-4459-4A0C-B61D-9A122D3A4031}" destId="{ABE1148B-92E3-4A27-8CAD-DCA0F21C4358}" srcOrd="4" destOrd="0" presId="urn:microsoft.com/office/officeart/2005/8/layout/radial2"/>
    <dgm:cxn modelId="{64EB5CA2-251D-44F7-B3B0-841E277A8366}" type="presParOf" srcId="{ABE1148B-92E3-4A27-8CAD-DCA0F21C4358}" destId="{A1673523-F6BF-4EA4-B0EE-C9C1D46188CE}" srcOrd="0" destOrd="0" presId="urn:microsoft.com/office/officeart/2005/8/layout/radial2"/>
    <dgm:cxn modelId="{079EB9C9-5184-4990-B49E-C3BAB1E21533}" type="presParOf" srcId="{ABE1148B-92E3-4A27-8CAD-DCA0F21C4358}" destId="{94AB0659-6292-4FA2-A4CA-5AE8F8F48ED0}" srcOrd="1" destOrd="0" presId="urn:microsoft.com/office/officeart/2005/8/layout/radial2"/>
    <dgm:cxn modelId="{D1293248-AB91-4B92-A2D5-8747870F8F9B}" type="presParOf" srcId="{E76C9B78-4459-4A0C-B61D-9A122D3A4031}" destId="{2E26A4D9-2569-4D40-9E95-39CA85D1CB59}" srcOrd="5" destOrd="0" presId="urn:microsoft.com/office/officeart/2005/8/layout/radial2"/>
    <dgm:cxn modelId="{D750F554-2BBC-46D7-8628-D3811B271F26}" type="presParOf" srcId="{E76C9B78-4459-4A0C-B61D-9A122D3A4031}" destId="{EA447650-FE78-46C6-A171-2ED2B223F2F1}" srcOrd="6" destOrd="0" presId="urn:microsoft.com/office/officeart/2005/8/layout/radial2"/>
    <dgm:cxn modelId="{7213BB8B-98E9-4890-93F9-B61292E2C08A}" type="presParOf" srcId="{EA447650-FE78-46C6-A171-2ED2B223F2F1}" destId="{24698347-61B0-4B30-BAF1-B6F095762BD2}" srcOrd="0" destOrd="0" presId="urn:microsoft.com/office/officeart/2005/8/layout/radial2"/>
    <dgm:cxn modelId="{D8B95786-279E-4183-939D-3B805231E59E}" type="presParOf" srcId="{EA447650-FE78-46C6-A171-2ED2B223F2F1}" destId="{F905BF13-82DB-42DE-AB89-90A31A7836F4}" srcOrd="1" destOrd="0" presId="urn:microsoft.com/office/officeart/2005/8/layout/radial2"/>
    <dgm:cxn modelId="{65EF00C6-3108-443C-9EF8-0D7541F116BC}" type="presParOf" srcId="{E76C9B78-4459-4A0C-B61D-9A122D3A4031}" destId="{498D0843-8288-4CDF-B458-38CFDF90F311}" srcOrd="7" destOrd="0" presId="urn:microsoft.com/office/officeart/2005/8/layout/radial2"/>
    <dgm:cxn modelId="{2B28A890-D709-408E-B162-BFEC25326F1F}" type="presParOf" srcId="{E76C9B78-4459-4A0C-B61D-9A122D3A4031}" destId="{0D0AB363-FB68-4F59-A2CB-CFFB986B3F6D}" srcOrd="8" destOrd="0" presId="urn:microsoft.com/office/officeart/2005/8/layout/radial2"/>
    <dgm:cxn modelId="{6332FB70-EF4D-4E00-AF10-CBD5439E5C85}" type="presParOf" srcId="{0D0AB363-FB68-4F59-A2CB-CFFB986B3F6D}" destId="{48132C14-D08E-4175-BEE2-3F238F2C2218}" srcOrd="0" destOrd="0" presId="urn:microsoft.com/office/officeart/2005/8/layout/radial2"/>
    <dgm:cxn modelId="{47A6ED1F-DA95-4006-A9CB-A52E5CB8B86B}" type="presParOf" srcId="{0D0AB363-FB68-4F59-A2CB-CFFB986B3F6D}" destId="{DE774179-80AB-47F6-B8E4-C65101840788}" srcOrd="1" destOrd="0" presId="urn:microsoft.com/office/officeart/2005/8/layout/radial2"/>
    <dgm:cxn modelId="{E20AC7E1-DB72-40E5-A75B-9F9AC29B864E}" type="presParOf" srcId="{E76C9B78-4459-4A0C-B61D-9A122D3A4031}" destId="{33622791-0F4C-4EDD-B0E8-87E106F86750}" srcOrd="9" destOrd="0" presId="urn:microsoft.com/office/officeart/2005/8/layout/radial2"/>
    <dgm:cxn modelId="{76DFEF62-444D-463A-896C-7929510AFD78}" type="presParOf" srcId="{E76C9B78-4459-4A0C-B61D-9A122D3A4031}" destId="{A8023602-E253-4F2C-AC1C-F4E3D0DB1578}" srcOrd="10" destOrd="0" presId="urn:microsoft.com/office/officeart/2005/8/layout/radial2"/>
    <dgm:cxn modelId="{426081EE-9763-4853-A60E-F079D050A5EF}" type="presParOf" srcId="{A8023602-E253-4F2C-AC1C-F4E3D0DB1578}" destId="{931C61ED-70BC-4784-B175-DAACF523BAA4}" srcOrd="0" destOrd="0" presId="urn:microsoft.com/office/officeart/2005/8/layout/radial2"/>
    <dgm:cxn modelId="{D2557D25-9671-4EE1-8583-2C23642E14E8}" type="presParOf" srcId="{A8023602-E253-4F2C-AC1C-F4E3D0DB1578}" destId="{231907BD-676B-440B-9370-BB4E56737CE5}" srcOrd="1" destOrd="0" presId="urn:microsoft.com/office/officeart/2005/8/layout/radial2"/>
    <dgm:cxn modelId="{C517D0A6-58A5-4231-A5AC-793DD4C98DA5}" type="presParOf" srcId="{E76C9B78-4459-4A0C-B61D-9A122D3A4031}" destId="{4CAE3CD5-D22C-4B5C-B71A-56D7E0DE456D}" srcOrd="11" destOrd="0" presId="urn:microsoft.com/office/officeart/2005/8/layout/radial2"/>
    <dgm:cxn modelId="{EDFE4D9E-7E51-4A5A-8EF0-E5D30BC78B19}" type="presParOf" srcId="{E76C9B78-4459-4A0C-B61D-9A122D3A4031}" destId="{3BE8ADCB-7093-4A44-ADC0-C4AF81FB9D21}" srcOrd="12" destOrd="0" presId="urn:microsoft.com/office/officeart/2005/8/layout/radial2"/>
    <dgm:cxn modelId="{B72E98A9-4732-4547-8F2F-2BF988CFF63F}" type="presParOf" srcId="{3BE8ADCB-7093-4A44-ADC0-C4AF81FB9D21}" destId="{D73E80A6-23F7-46B5-AFE0-D9ECD6B6774B}" srcOrd="0" destOrd="0" presId="urn:microsoft.com/office/officeart/2005/8/layout/radial2"/>
    <dgm:cxn modelId="{8EB5A0A8-495D-42B0-B562-42918F024806}" type="presParOf" srcId="{3BE8ADCB-7093-4A44-ADC0-C4AF81FB9D21}" destId="{EAC210C7-A758-46D9-A53A-FD093AE174B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12990-EFF3-4B9F-893C-C77A7D10591B}" type="doc">
      <dgm:prSet loTypeId="urn:microsoft.com/office/officeart/2005/8/layout/orgChart1" loCatId="hierarchy" qsTypeId="urn:microsoft.com/office/officeart/2005/8/quickstyle/simple1" qsCatId="simple" csTypeId="urn:microsoft.com/office/officeart/2005/8/colors/accent1_2" csCatId="accent1"/>
      <dgm:spPr/>
    </dgm:pt>
    <dgm:pt modelId="{A52572FA-4277-44AA-B03F-FAAC8C103C7B}">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Costi di un trattamento</a:t>
          </a:r>
        </a:p>
      </dgm:t>
    </dgm:pt>
    <dgm:pt modelId="{F07886C9-38E0-4827-A6A6-040394E9F30F}" type="parTrans" cxnId="{62EADA3A-7BDA-4CF0-906F-C34ECB86F8FC}">
      <dgm:prSet/>
      <dgm:spPr/>
      <dgm:t>
        <a:bodyPr/>
        <a:lstStyle/>
        <a:p>
          <a:endParaRPr lang="it-IT"/>
        </a:p>
      </dgm:t>
    </dgm:pt>
    <dgm:pt modelId="{41AB5645-E432-48E5-B5EF-7438641352BF}" type="sibTrans" cxnId="{62EADA3A-7BDA-4CF0-906F-C34ECB86F8FC}">
      <dgm:prSet/>
      <dgm:spPr/>
      <dgm:t>
        <a:bodyPr/>
        <a:lstStyle/>
        <a:p>
          <a:endParaRPr lang="it-IT"/>
        </a:p>
      </dgm:t>
    </dgm:pt>
    <dgm:pt modelId="{B1F17EBF-C895-41F2-96A6-95E1B1E17D27}">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Esiti del trattamento</a:t>
          </a:r>
        </a:p>
      </dgm:t>
    </dgm:pt>
    <dgm:pt modelId="{C389D941-41A9-46CE-9139-9515DB28CF28}" type="parTrans" cxnId="{5906D056-04A2-419D-9CFE-E92AE2E69A33}">
      <dgm:prSet/>
      <dgm:spPr/>
      <dgm:t>
        <a:bodyPr/>
        <a:lstStyle/>
        <a:p>
          <a:endParaRPr lang="it-IT"/>
        </a:p>
      </dgm:t>
    </dgm:pt>
    <dgm:pt modelId="{9B499283-1294-4972-81B6-FCF21F7DDDFD}" type="sibTrans" cxnId="{5906D056-04A2-419D-9CFE-E92AE2E69A33}">
      <dgm:prSet/>
      <dgm:spPr/>
      <dgm:t>
        <a:bodyPr/>
        <a:lstStyle/>
        <a:p>
          <a:endParaRPr lang="it-IT"/>
        </a:p>
      </dgm:t>
    </dgm:pt>
    <dgm:pt modelId="{A88A1706-81A3-498A-870D-8B24D4AAA3C5}" type="pres">
      <dgm:prSet presAssocID="{F5E12990-EFF3-4B9F-893C-C77A7D10591B}" presName="hierChild1" presStyleCnt="0">
        <dgm:presLayoutVars>
          <dgm:orgChart val="1"/>
          <dgm:chPref val="1"/>
          <dgm:dir/>
          <dgm:animOne val="branch"/>
          <dgm:animLvl val="lvl"/>
          <dgm:resizeHandles/>
        </dgm:presLayoutVars>
      </dgm:prSet>
      <dgm:spPr/>
    </dgm:pt>
    <dgm:pt modelId="{34601F56-099D-4B49-9D6E-6C5D9682FC07}" type="pres">
      <dgm:prSet presAssocID="{A52572FA-4277-44AA-B03F-FAAC8C103C7B}" presName="hierRoot1" presStyleCnt="0">
        <dgm:presLayoutVars>
          <dgm:hierBranch/>
        </dgm:presLayoutVars>
      </dgm:prSet>
      <dgm:spPr/>
    </dgm:pt>
    <dgm:pt modelId="{8962999A-FADD-4ABA-9464-DA8F167F5AF5}" type="pres">
      <dgm:prSet presAssocID="{A52572FA-4277-44AA-B03F-FAAC8C103C7B}" presName="rootComposite1" presStyleCnt="0"/>
      <dgm:spPr/>
    </dgm:pt>
    <dgm:pt modelId="{D6C2ADDF-A477-472D-9024-8F10C4B0DC2F}" type="pres">
      <dgm:prSet presAssocID="{A52572FA-4277-44AA-B03F-FAAC8C103C7B}" presName="rootText1" presStyleLbl="node0" presStyleIdx="0" presStyleCnt="1">
        <dgm:presLayoutVars>
          <dgm:chPref val="3"/>
        </dgm:presLayoutVars>
      </dgm:prSet>
      <dgm:spPr/>
      <dgm:t>
        <a:bodyPr/>
        <a:lstStyle/>
        <a:p>
          <a:endParaRPr lang="it-IT"/>
        </a:p>
      </dgm:t>
    </dgm:pt>
    <dgm:pt modelId="{9C23AAA5-36A4-4856-A59B-A61D98404A09}" type="pres">
      <dgm:prSet presAssocID="{A52572FA-4277-44AA-B03F-FAAC8C103C7B}" presName="rootConnector1" presStyleLbl="node1" presStyleIdx="0" presStyleCnt="0"/>
      <dgm:spPr/>
      <dgm:t>
        <a:bodyPr/>
        <a:lstStyle/>
        <a:p>
          <a:endParaRPr lang="it-IT"/>
        </a:p>
      </dgm:t>
    </dgm:pt>
    <dgm:pt modelId="{8E1DC8A4-553D-4FC5-B0A0-EA0D7CEC985C}" type="pres">
      <dgm:prSet presAssocID="{A52572FA-4277-44AA-B03F-FAAC8C103C7B}" presName="hierChild2" presStyleCnt="0"/>
      <dgm:spPr/>
    </dgm:pt>
    <dgm:pt modelId="{6C5EF1ED-DE9A-4C01-A462-EC345A1FEAAF}" type="pres">
      <dgm:prSet presAssocID="{C389D941-41A9-46CE-9139-9515DB28CF28}" presName="Name35" presStyleLbl="parChTrans1D2" presStyleIdx="0" presStyleCnt="1"/>
      <dgm:spPr/>
      <dgm:t>
        <a:bodyPr/>
        <a:lstStyle/>
        <a:p>
          <a:endParaRPr lang="it-IT"/>
        </a:p>
      </dgm:t>
    </dgm:pt>
    <dgm:pt modelId="{EF4644D0-A8FA-43AF-8EE6-057084AA982E}" type="pres">
      <dgm:prSet presAssocID="{B1F17EBF-C895-41F2-96A6-95E1B1E17D27}" presName="hierRoot2" presStyleCnt="0">
        <dgm:presLayoutVars>
          <dgm:hierBranch/>
        </dgm:presLayoutVars>
      </dgm:prSet>
      <dgm:spPr/>
    </dgm:pt>
    <dgm:pt modelId="{877C3F13-33AB-475C-B230-3AB9B838ABA7}" type="pres">
      <dgm:prSet presAssocID="{B1F17EBF-C895-41F2-96A6-95E1B1E17D27}" presName="rootComposite" presStyleCnt="0"/>
      <dgm:spPr/>
    </dgm:pt>
    <dgm:pt modelId="{2855386E-3453-4DD3-B61D-6365103AC68F}" type="pres">
      <dgm:prSet presAssocID="{B1F17EBF-C895-41F2-96A6-95E1B1E17D27}" presName="rootText" presStyleLbl="node2" presStyleIdx="0" presStyleCnt="1">
        <dgm:presLayoutVars>
          <dgm:chPref val="3"/>
        </dgm:presLayoutVars>
      </dgm:prSet>
      <dgm:spPr/>
      <dgm:t>
        <a:bodyPr/>
        <a:lstStyle/>
        <a:p>
          <a:endParaRPr lang="it-IT"/>
        </a:p>
      </dgm:t>
    </dgm:pt>
    <dgm:pt modelId="{B17CC3A2-40EA-4BDE-B54D-8F2C89DFB82D}" type="pres">
      <dgm:prSet presAssocID="{B1F17EBF-C895-41F2-96A6-95E1B1E17D27}" presName="rootConnector" presStyleLbl="node2" presStyleIdx="0" presStyleCnt="1"/>
      <dgm:spPr/>
      <dgm:t>
        <a:bodyPr/>
        <a:lstStyle/>
        <a:p>
          <a:endParaRPr lang="it-IT"/>
        </a:p>
      </dgm:t>
    </dgm:pt>
    <dgm:pt modelId="{E5350D53-4E32-43EA-9051-8E6E8BFE700F}" type="pres">
      <dgm:prSet presAssocID="{B1F17EBF-C895-41F2-96A6-95E1B1E17D27}" presName="hierChild4" presStyleCnt="0"/>
      <dgm:spPr/>
    </dgm:pt>
    <dgm:pt modelId="{6E212814-4ACF-4AD1-A583-E131C2F36393}" type="pres">
      <dgm:prSet presAssocID="{B1F17EBF-C895-41F2-96A6-95E1B1E17D27}" presName="hierChild5" presStyleCnt="0"/>
      <dgm:spPr/>
    </dgm:pt>
    <dgm:pt modelId="{B0CEA439-0652-4B61-B3A9-2FA2A43A1B90}" type="pres">
      <dgm:prSet presAssocID="{A52572FA-4277-44AA-B03F-FAAC8C103C7B}" presName="hierChild3" presStyleCnt="0"/>
      <dgm:spPr/>
    </dgm:pt>
  </dgm:ptLst>
  <dgm:cxnLst>
    <dgm:cxn modelId="{5906D056-04A2-419D-9CFE-E92AE2E69A33}" srcId="{A52572FA-4277-44AA-B03F-FAAC8C103C7B}" destId="{B1F17EBF-C895-41F2-96A6-95E1B1E17D27}" srcOrd="0" destOrd="0" parTransId="{C389D941-41A9-46CE-9139-9515DB28CF28}" sibTransId="{9B499283-1294-4972-81B6-FCF21F7DDDFD}"/>
    <dgm:cxn modelId="{C5E42638-47F7-48A5-BEA0-DA9C0E6CE154}" type="presOf" srcId="{A52572FA-4277-44AA-B03F-FAAC8C103C7B}" destId="{D6C2ADDF-A477-472D-9024-8F10C4B0DC2F}" srcOrd="0" destOrd="0" presId="urn:microsoft.com/office/officeart/2005/8/layout/orgChart1"/>
    <dgm:cxn modelId="{5B7D4030-06D9-48DE-9543-12130F52841F}" type="presOf" srcId="{C389D941-41A9-46CE-9139-9515DB28CF28}" destId="{6C5EF1ED-DE9A-4C01-A462-EC345A1FEAAF}" srcOrd="0" destOrd="0" presId="urn:microsoft.com/office/officeart/2005/8/layout/orgChart1"/>
    <dgm:cxn modelId="{F9A8CEBF-06FC-487B-AEC1-B2C685D79DF3}" type="presOf" srcId="{B1F17EBF-C895-41F2-96A6-95E1B1E17D27}" destId="{B17CC3A2-40EA-4BDE-B54D-8F2C89DFB82D}" srcOrd="1" destOrd="0" presId="urn:microsoft.com/office/officeart/2005/8/layout/orgChart1"/>
    <dgm:cxn modelId="{F2542A69-FCF9-4024-95C9-181D89F35DE4}" type="presOf" srcId="{A52572FA-4277-44AA-B03F-FAAC8C103C7B}" destId="{9C23AAA5-36A4-4856-A59B-A61D98404A09}" srcOrd="1" destOrd="0" presId="urn:microsoft.com/office/officeart/2005/8/layout/orgChart1"/>
    <dgm:cxn modelId="{62EADA3A-7BDA-4CF0-906F-C34ECB86F8FC}" srcId="{F5E12990-EFF3-4B9F-893C-C77A7D10591B}" destId="{A52572FA-4277-44AA-B03F-FAAC8C103C7B}" srcOrd="0" destOrd="0" parTransId="{F07886C9-38E0-4827-A6A6-040394E9F30F}" sibTransId="{41AB5645-E432-48E5-B5EF-7438641352BF}"/>
    <dgm:cxn modelId="{1569F4F4-DD95-409B-97A5-496B62A185A4}" type="presOf" srcId="{B1F17EBF-C895-41F2-96A6-95E1B1E17D27}" destId="{2855386E-3453-4DD3-B61D-6365103AC68F}" srcOrd="0" destOrd="0" presId="urn:microsoft.com/office/officeart/2005/8/layout/orgChart1"/>
    <dgm:cxn modelId="{B5AFE2E5-66F6-4D00-AFF9-85CBD69B2A9D}" type="presOf" srcId="{F5E12990-EFF3-4B9F-893C-C77A7D10591B}" destId="{A88A1706-81A3-498A-870D-8B24D4AAA3C5}" srcOrd="0" destOrd="0" presId="urn:microsoft.com/office/officeart/2005/8/layout/orgChart1"/>
    <dgm:cxn modelId="{9BBFB643-3272-44E6-8354-AE33C6B2C6C1}" type="presParOf" srcId="{A88A1706-81A3-498A-870D-8B24D4AAA3C5}" destId="{34601F56-099D-4B49-9D6E-6C5D9682FC07}" srcOrd="0" destOrd="0" presId="urn:microsoft.com/office/officeart/2005/8/layout/orgChart1"/>
    <dgm:cxn modelId="{B9864AA7-7A98-4615-9373-CAD1ED1991C5}" type="presParOf" srcId="{34601F56-099D-4B49-9D6E-6C5D9682FC07}" destId="{8962999A-FADD-4ABA-9464-DA8F167F5AF5}" srcOrd="0" destOrd="0" presId="urn:microsoft.com/office/officeart/2005/8/layout/orgChart1"/>
    <dgm:cxn modelId="{7DC5786E-3C7B-40A2-B2E4-EA98BAC3930E}" type="presParOf" srcId="{8962999A-FADD-4ABA-9464-DA8F167F5AF5}" destId="{D6C2ADDF-A477-472D-9024-8F10C4B0DC2F}" srcOrd="0" destOrd="0" presId="urn:microsoft.com/office/officeart/2005/8/layout/orgChart1"/>
    <dgm:cxn modelId="{40500FA3-C901-44DA-9575-DB5FCABD5778}" type="presParOf" srcId="{8962999A-FADD-4ABA-9464-DA8F167F5AF5}" destId="{9C23AAA5-36A4-4856-A59B-A61D98404A09}" srcOrd="1" destOrd="0" presId="urn:microsoft.com/office/officeart/2005/8/layout/orgChart1"/>
    <dgm:cxn modelId="{7EC65630-6E94-4D73-9CA8-D44C8318FA52}" type="presParOf" srcId="{34601F56-099D-4B49-9D6E-6C5D9682FC07}" destId="{8E1DC8A4-553D-4FC5-B0A0-EA0D7CEC985C}" srcOrd="1" destOrd="0" presId="urn:microsoft.com/office/officeart/2005/8/layout/orgChart1"/>
    <dgm:cxn modelId="{71053725-7742-496C-A139-064D90259713}" type="presParOf" srcId="{8E1DC8A4-553D-4FC5-B0A0-EA0D7CEC985C}" destId="{6C5EF1ED-DE9A-4C01-A462-EC345A1FEAAF}" srcOrd="0" destOrd="0" presId="urn:microsoft.com/office/officeart/2005/8/layout/orgChart1"/>
    <dgm:cxn modelId="{DD616A5E-5682-4933-A9EC-26A487BD57E9}" type="presParOf" srcId="{8E1DC8A4-553D-4FC5-B0A0-EA0D7CEC985C}" destId="{EF4644D0-A8FA-43AF-8EE6-057084AA982E}" srcOrd="1" destOrd="0" presId="urn:microsoft.com/office/officeart/2005/8/layout/orgChart1"/>
    <dgm:cxn modelId="{1EDF6A8A-110B-410B-94F7-D433D57E0587}" type="presParOf" srcId="{EF4644D0-A8FA-43AF-8EE6-057084AA982E}" destId="{877C3F13-33AB-475C-B230-3AB9B838ABA7}" srcOrd="0" destOrd="0" presId="urn:microsoft.com/office/officeart/2005/8/layout/orgChart1"/>
    <dgm:cxn modelId="{396D4A67-CEA2-4F66-91A4-5CF1E1BE622A}" type="presParOf" srcId="{877C3F13-33AB-475C-B230-3AB9B838ABA7}" destId="{2855386E-3453-4DD3-B61D-6365103AC68F}" srcOrd="0" destOrd="0" presId="urn:microsoft.com/office/officeart/2005/8/layout/orgChart1"/>
    <dgm:cxn modelId="{C8390E04-4326-48AF-B79E-71F48024A280}" type="presParOf" srcId="{877C3F13-33AB-475C-B230-3AB9B838ABA7}" destId="{B17CC3A2-40EA-4BDE-B54D-8F2C89DFB82D}" srcOrd="1" destOrd="0" presId="urn:microsoft.com/office/officeart/2005/8/layout/orgChart1"/>
    <dgm:cxn modelId="{4BA4EC74-E10C-47E1-86C4-1BA7C84CE456}" type="presParOf" srcId="{EF4644D0-A8FA-43AF-8EE6-057084AA982E}" destId="{E5350D53-4E32-43EA-9051-8E6E8BFE700F}" srcOrd="1" destOrd="0" presId="urn:microsoft.com/office/officeart/2005/8/layout/orgChart1"/>
    <dgm:cxn modelId="{7DD1C700-E9A6-433E-8147-5A7223D6CA9B}" type="presParOf" srcId="{EF4644D0-A8FA-43AF-8EE6-057084AA982E}" destId="{6E212814-4ACF-4AD1-A583-E131C2F36393}" srcOrd="2" destOrd="0" presId="urn:microsoft.com/office/officeart/2005/8/layout/orgChart1"/>
    <dgm:cxn modelId="{29AF5711-F741-4CF6-A253-D7B55D5CDF96}" type="presParOf" srcId="{34601F56-099D-4B49-9D6E-6C5D9682FC07}" destId="{B0CEA439-0652-4B61-B3A9-2FA2A43A1B9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4E0A1-734A-42AC-89FB-678D90F1B331}" type="doc">
      <dgm:prSet loTypeId="urn:microsoft.com/office/officeart/2005/8/layout/orgChart1" loCatId="hierarchy" qsTypeId="urn:microsoft.com/office/officeart/2005/8/quickstyle/simple1" qsCatId="simple" csTypeId="urn:microsoft.com/office/officeart/2005/8/colors/accent1_2" csCatId="accent1"/>
      <dgm:spPr/>
    </dgm:pt>
    <dgm:pt modelId="{9E74AF4D-F7E4-49B9-A9B7-BDAB73219846}">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Differenza tra i costi di due trattamenti</a:t>
          </a:r>
        </a:p>
      </dgm:t>
    </dgm:pt>
    <dgm:pt modelId="{89918436-C729-4430-A827-DD839A4D2704}" type="parTrans" cxnId="{5F2D85F6-ACAD-4FC0-8EE6-5F90B7653C8E}">
      <dgm:prSet/>
      <dgm:spPr/>
      <dgm:t>
        <a:bodyPr/>
        <a:lstStyle/>
        <a:p>
          <a:endParaRPr lang="it-IT"/>
        </a:p>
      </dgm:t>
    </dgm:pt>
    <dgm:pt modelId="{7F93F05C-FC66-4EB0-B779-9F62D05B9428}" type="sibTrans" cxnId="{5F2D85F6-ACAD-4FC0-8EE6-5F90B7653C8E}">
      <dgm:prSet/>
      <dgm:spPr/>
      <dgm:t>
        <a:bodyPr/>
        <a:lstStyle/>
        <a:p>
          <a:endParaRPr lang="it-IT"/>
        </a:p>
      </dgm:t>
    </dgm:pt>
    <dgm:pt modelId="{F9FC2463-C91A-4805-9D82-74C5B4CFD17C}">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Differenza tra gli esiti di due trattamenti</a:t>
          </a:r>
        </a:p>
      </dgm:t>
    </dgm:pt>
    <dgm:pt modelId="{A6B1D561-E9A0-42DA-BF7A-CBC4E6956129}" type="parTrans" cxnId="{11BE5C4F-B2FF-42B5-8ACE-1526D5F12F2D}">
      <dgm:prSet/>
      <dgm:spPr/>
      <dgm:t>
        <a:bodyPr/>
        <a:lstStyle/>
        <a:p>
          <a:endParaRPr lang="it-IT"/>
        </a:p>
      </dgm:t>
    </dgm:pt>
    <dgm:pt modelId="{944627FE-A5A7-4E44-A2C7-294358B1E885}" type="sibTrans" cxnId="{11BE5C4F-B2FF-42B5-8ACE-1526D5F12F2D}">
      <dgm:prSet/>
      <dgm:spPr/>
      <dgm:t>
        <a:bodyPr/>
        <a:lstStyle/>
        <a:p>
          <a:endParaRPr lang="it-IT"/>
        </a:p>
      </dgm:t>
    </dgm:pt>
    <dgm:pt modelId="{F0B5A6EB-33F4-4289-9B41-09BC98374932}" type="pres">
      <dgm:prSet presAssocID="{9464E0A1-734A-42AC-89FB-678D90F1B331}" presName="hierChild1" presStyleCnt="0">
        <dgm:presLayoutVars>
          <dgm:orgChart val="1"/>
          <dgm:chPref val="1"/>
          <dgm:dir/>
          <dgm:animOne val="branch"/>
          <dgm:animLvl val="lvl"/>
          <dgm:resizeHandles/>
        </dgm:presLayoutVars>
      </dgm:prSet>
      <dgm:spPr/>
    </dgm:pt>
    <dgm:pt modelId="{F6AB5C89-36F8-4BF1-9325-C9D9A14AEBF8}" type="pres">
      <dgm:prSet presAssocID="{9E74AF4D-F7E4-49B9-A9B7-BDAB73219846}" presName="hierRoot1" presStyleCnt="0">
        <dgm:presLayoutVars>
          <dgm:hierBranch/>
        </dgm:presLayoutVars>
      </dgm:prSet>
      <dgm:spPr/>
    </dgm:pt>
    <dgm:pt modelId="{794F6490-E73A-4C0E-8DAF-0AF2E5E79B31}" type="pres">
      <dgm:prSet presAssocID="{9E74AF4D-F7E4-49B9-A9B7-BDAB73219846}" presName="rootComposite1" presStyleCnt="0"/>
      <dgm:spPr/>
    </dgm:pt>
    <dgm:pt modelId="{3F509BAE-0CC1-4C46-A1E2-EC3A351AEC71}" type="pres">
      <dgm:prSet presAssocID="{9E74AF4D-F7E4-49B9-A9B7-BDAB73219846}" presName="rootText1" presStyleLbl="node0" presStyleIdx="0" presStyleCnt="1">
        <dgm:presLayoutVars>
          <dgm:chPref val="3"/>
        </dgm:presLayoutVars>
      </dgm:prSet>
      <dgm:spPr/>
      <dgm:t>
        <a:bodyPr/>
        <a:lstStyle/>
        <a:p>
          <a:endParaRPr lang="it-IT"/>
        </a:p>
      </dgm:t>
    </dgm:pt>
    <dgm:pt modelId="{7391F6B7-774B-4067-9561-5FE96A8E27C3}" type="pres">
      <dgm:prSet presAssocID="{9E74AF4D-F7E4-49B9-A9B7-BDAB73219846}" presName="rootConnector1" presStyleLbl="node1" presStyleIdx="0" presStyleCnt="0"/>
      <dgm:spPr/>
      <dgm:t>
        <a:bodyPr/>
        <a:lstStyle/>
        <a:p>
          <a:endParaRPr lang="it-IT"/>
        </a:p>
      </dgm:t>
    </dgm:pt>
    <dgm:pt modelId="{CB6EBE6D-126D-4962-BFB4-70E2266AFED6}" type="pres">
      <dgm:prSet presAssocID="{9E74AF4D-F7E4-49B9-A9B7-BDAB73219846}" presName="hierChild2" presStyleCnt="0"/>
      <dgm:spPr/>
    </dgm:pt>
    <dgm:pt modelId="{80F226BE-4C4C-404B-A5EE-4D0CA28C722C}" type="pres">
      <dgm:prSet presAssocID="{A6B1D561-E9A0-42DA-BF7A-CBC4E6956129}" presName="Name35" presStyleLbl="parChTrans1D2" presStyleIdx="0" presStyleCnt="1"/>
      <dgm:spPr/>
      <dgm:t>
        <a:bodyPr/>
        <a:lstStyle/>
        <a:p>
          <a:endParaRPr lang="it-IT"/>
        </a:p>
      </dgm:t>
    </dgm:pt>
    <dgm:pt modelId="{2985B169-A88C-45DE-A681-5F4D6272907D}" type="pres">
      <dgm:prSet presAssocID="{F9FC2463-C91A-4805-9D82-74C5B4CFD17C}" presName="hierRoot2" presStyleCnt="0">
        <dgm:presLayoutVars>
          <dgm:hierBranch/>
        </dgm:presLayoutVars>
      </dgm:prSet>
      <dgm:spPr/>
    </dgm:pt>
    <dgm:pt modelId="{6C2E6504-88A5-47DD-9484-4F9A50FF4068}" type="pres">
      <dgm:prSet presAssocID="{F9FC2463-C91A-4805-9D82-74C5B4CFD17C}" presName="rootComposite" presStyleCnt="0"/>
      <dgm:spPr/>
    </dgm:pt>
    <dgm:pt modelId="{110C4594-764B-4E39-BE90-EC24B46119B4}" type="pres">
      <dgm:prSet presAssocID="{F9FC2463-C91A-4805-9D82-74C5B4CFD17C}" presName="rootText" presStyleLbl="node2" presStyleIdx="0" presStyleCnt="1">
        <dgm:presLayoutVars>
          <dgm:chPref val="3"/>
        </dgm:presLayoutVars>
      </dgm:prSet>
      <dgm:spPr/>
      <dgm:t>
        <a:bodyPr/>
        <a:lstStyle/>
        <a:p>
          <a:endParaRPr lang="it-IT"/>
        </a:p>
      </dgm:t>
    </dgm:pt>
    <dgm:pt modelId="{AA7FD60A-B257-4F66-AE47-06ADACE49FBF}" type="pres">
      <dgm:prSet presAssocID="{F9FC2463-C91A-4805-9D82-74C5B4CFD17C}" presName="rootConnector" presStyleLbl="node2" presStyleIdx="0" presStyleCnt="1"/>
      <dgm:spPr/>
      <dgm:t>
        <a:bodyPr/>
        <a:lstStyle/>
        <a:p>
          <a:endParaRPr lang="it-IT"/>
        </a:p>
      </dgm:t>
    </dgm:pt>
    <dgm:pt modelId="{C6B47F5D-BD60-4F47-8BDB-E952E1DF420B}" type="pres">
      <dgm:prSet presAssocID="{F9FC2463-C91A-4805-9D82-74C5B4CFD17C}" presName="hierChild4" presStyleCnt="0"/>
      <dgm:spPr/>
    </dgm:pt>
    <dgm:pt modelId="{4D1CFB86-C92E-4C5A-AF09-089D123C182F}" type="pres">
      <dgm:prSet presAssocID="{F9FC2463-C91A-4805-9D82-74C5B4CFD17C}" presName="hierChild5" presStyleCnt="0"/>
      <dgm:spPr/>
    </dgm:pt>
    <dgm:pt modelId="{898D9B59-EE4F-4CAB-874F-CC9DEBBF2C15}" type="pres">
      <dgm:prSet presAssocID="{9E74AF4D-F7E4-49B9-A9B7-BDAB73219846}" presName="hierChild3" presStyleCnt="0"/>
      <dgm:spPr/>
    </dgm:pt>
  </dgm:ptLst>
  <dgm:cxnLst>
    <dgm:cxn modelId="{37A6A8F1-EC43-45D3-B0F3-7CBDE0E42436}" type="presOf" srcId="{F9FC2463-C91A-4805-9D82-74C5B4CFD17C}" destId="{AA7FD60A-B257-4F66-AE47-06ADACE49FBF}" srcOrd="1" destOrd="0" presId="urn:microsoft.com/office/officeart/2005/8/layout/orgChart1"/>
    <dgm:cxn modelId="{5F2D85F6-ACAD-4FC0-8EE6-5F90B7653C8E}" srcId="{9464E0A1-734A-42AC-89FB-678D90F1B331}" destId="{9E74AF4D-F7E4-49B9-A9B7-BDAB73219846}" srcOrd="0" destOrd="0" parTransId="{89918436-C729-4430-A827-DD839A4D2704}" sibTransId="{7F93F05C-FC66-4EB0-B779-9F62D05B9428}"/>
    <dgm:cxn modelId="{11BE5C4F-B2FF-42B5-8ACE-1526D5F12F2D}" srcId="{9E74AF4D-F7E4-49B9-A9B7-BDAB73219846}" destId="{F9FC2463-C91A-4805-9D82-74C5B4CFD17C}" srcOrd="0" destOrd="0" parTransId="{A6B1D561-E9A0-42DA-BF7A-CBC4E6956129}" sibTransId="{944627FE-A5A7-4E44-A2C7-294358B1E885}"/>
    <dgm:cxn modelId="{178EC524-C035-40D0-B3AB-E454402F8D32}" type="presOf" srcId="{9464E0A1-734A-42AC-89FB-678D90F1B331}" destId="{F0B5A6EB-33F4-4289-9B41-09BC98374932}" srcOrd="0" destOrd="0" presId="urn:microsoft.com/office/officeart/2005/8/layout/orgChart1"/>
    <dgm:cxn modelId="{DB2B7DB4-A655-4749-A911-3068A7693423}" type="presOf" srcId="{9E74AF4D-F7E4-49B9-A9B7-BDAB73219846}" destId="{3F509BAE-0CC1-4C46-A1E2-EC3A351AEC71}" srcOrd="0" destOrd="0" presId="urn:microsoft.com/office/officeart/2005/8/layout/orgChart1"/>
    <dgm:cxn modelId="{5297B367-27F0-497F-89A9-449733C76154}" type="presOf" srcId="{A6B1D561-E9A0-42DA-BF7A-CBC4E6956129}" destId="{80F226BE-4C4C-404B-A5EE-4D0CA28C722C}" srcOrd="0" destOrd="0" presId="urn:microsoft.com/office/officeart/2005/8/layout/orgChart1"/>
    <dgm:cxn modelId="{69B1E26A-86AB-4F6F-A50F-9480FA2FFD6E}" type="presOf" srcId="{F9FC2463-C91A-4805-9D82-74C5B4CFD17C}" destId="{110C4594-764B-4E39-BE90-EC24B46119B4}" srcOrd="0" destOrd="0" presId="urn:microsoft.com/office/officeart/2005/8/layout/orgChart1"/>
    <dgm:cxn modelId="{1F5A2DE8-A757-4C84-A77B-5BB34AF099C7}" type="presOf" srcId="{9E74AF4D-F7E4-49B9-A9B7-BDAB73219846}" destId="{7391F6B7-774B-4067-9561-5FE96A8E27C3}" srcOrd="1" destOrd="0" presId="urn:microsoft.com/office/officeart/2005/8/layout/orgChart1"/>
    <dgm:cxn modelId="{457D3CEA-1FEB-4ACC-85F7-089C38698FA0}" type="presParOf" srcId="{F0B5A6EB-33F4-4289-9B41-09BC98374932}" destId="{F6AB5C89-36F8-4BF1-9325-C9D9A14AEBF8}" srcOrd="0" destOrd="0" presId="urn:microsoft.com/office/officeart/2005/8/layout/orgChart1"/>
    <dgm:cxn modelId="{052E7BB1-6BD2-4C84-AA9D-10A48BB984FF}" type="presParOf" srcId="{F6AB5C89-36F8-4BF1-9325-C9D9A14AEBF8}" destId="{794F6490-E73A-4C0E-8DAF-0AF2E5E79B31}" srcOrd="0" destOrd="0" presId="urn:microsoft.com/office/officeart/2005/8/layout/orgChart1"/>
    <dgm:cxn modelId="{258221AA-75D2-4015-9DEF-0683F486F3E5}" type="presParOf" srcId="{794F6490-E73A-4C0E-8DAF-0AF2E5E79B31}" destId="{3F509BAE-0CC1-4C46-A1E2-EC3A351AEC71}" srcOrd="0" destOrd="0" presId="urn:microsoft.com/office/officeart/2005/8/layout/orgChart1"/>
    <dgm:cxn modelId="{43B2B39C-C3EC-4D0A-90A2-8F8DCFF701F4}" type="presParOf" srcId="{794F6490-E73A-4C0E-8DAF-0AF2E5E79B31}" destId="{7391F6B7-774B-4067-9561-5FE96A8E27C3}" srcOrd="1" destOrd="0" presId="urn:microsoft.com/office/officeart/2005/8/layout/orgChart1"/>
    <dgm:cxn modelId="{2459F327-BA69-47E4-8289-BEC4798A0FE0}" type="presParOf" srcId="{F6AB5C89-36F8-4BF1-9325-C9D9A14AEBF8}" destId="{CB6EBE6D-126D-4962-BFB4-70E2266AFED6}" srcOrd="1" destOrd="0" presId="urn:microsoft.com/office/officeart/2005/8/layout/orgChart1"/>
    <dgm:cxn modelId="{0588B97F-88DF-4837-84B2-4F1563C064CE}" type="presParOf" srcId="{CB6EBE6D-126D-4962-BFB4-70E2266AFED6}" destId="{80F226BE-4C4C-404B-A5EE-4D0CA28C722C}" srcOrd="0" destOrd="0" presId="urn:microsoft.com/office/officeart/2005/8/layout/orgChart1"/>
    <dgm:cxn modelId="{9015A860-93D1-45BF-AA7D-A05CB76EFC0A}" type="presParOf" srcId="{CB6EBE6D-126D-4962-BFB4-70E2266AFED6}" destId="{2985B169-A88C-45DE-A681-5F4D6272907D}" srcOrd="1" destOrd="0" presId="urn:microsoft.com/office/officeart/2005/8/layout/orgChart1"/>
    <dgm:cxn modelId="{2037292A-C81D-419F-9161-6807C95FE6A0}" type="presParOf" srcId="{2985B169-A88C-45DE-A681-5F4D6272907D}" destId="{6C2E6504-88A5-47DD-9484-4F9A50FF4068}" srcOrd="0" destOrd="0" presId="urn:microsoft.com/office/officeart/2005/8/layout/orgChart1"/>
    <dgm:cxn modelId="{B314F7AA-7B49-41B1-98B5-1C6A53EE0A5B}" type="presParOf" srcId="{6C2E6504-88A5-47DD-9484-4F9A50FF4068}" destId="{110C4594-764B-4E39-BE90-EC24B46119B4}" srcOrd="0" destOrd="0" presId="urn:microsoft.com/office/officeart/2005/8/layout/orgChart1"/>
    <dgm:cxn modelId="{696D7508-887C-4FBA-8DF2-B165526125C0}" type="presParOf" srcId="{6C2E6504-88A5-47DD-9484-4F9A50FF4068}" destId="{AA7FD60A-B257-4F66-AE47-06ADACE49FBF}" srcOrd="1" destOrd="0" presId="urn:microsoft.com/office/officeart/2005/8/layout/orgChart1"/>
    <dgm:cxn modelId="{C7ADDA3D-EB8B-4D77-BB70-C9E2582B2786}" type="presParOf" srcId="{2985B169-A88C-45DE-A681-5F4D6272907D}" destId="{C6B47F5D-BD60-4F47-8BDB-E952E1DF420B}" srcOrd="1" destOrd="0" presId="urn:microsoft.com/office/officeart/2005/8/layout/orgChart1"/>
    <dgm:cxn modelId="{9F22F37B-5856-4158-8551-0CF8DDA0FBDB}" type="presParOf" srcId="{2985B169-A88C-45DE-A681-5F4D6272907D}" destId="{4D1CFB86-C92E-4C5A-AF09-089D123C182F}" srcOrd="2" destOrd="0" presId="urn:microsoft.com/office/officeart/2005/8/layout/orgChart1"/>
    <dgm:cxn modelId="{5844C666-06A9-45CD-BD77-6481A5764B28}" type="presParOf" srcId="{F6AB5C89-36F8-4BF1-9325-C9D9A14AEBF8}" destId="{898D9B59-EE4F-4CAB-874F-CC9DEBBF2C15}"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E3CD5-D22C-4B5C-B71A-56D7E0DE456D}">
      <dsp:nvSpPr>
        <dsp:cNvPr id="0" name=""/>
        <dsp:cNvSpPr/>
      </dsp:nvSpPr>
      <dsp:spPr>
        <a:xfrm rot="4005049">
          <a:off x="1138001" y="4892291"/>
          <a:ext cx="2046436" cy="37661"/>
        </a:xfrm>
        <a:custGeom>
          <a:avLst/>
          <a:gdLst/>
          <a:ahLst/>
          <a:cxnLst/>
          <a:rect l="0" t="0" r="0" b="0"/>
          <a:pathLst>
            <a:path>
              <a:moveTo>
                <a:pt x="0" y="18830"/>
              </a:moveTo>
              <a:lnTo>
                <a:pt x="2046436"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622791-0F4C-4EDD-B0E8-87E106F86750}">
      <dsp:nvSpPr>
        <dsp:cNvPr id="0" name=""/>
        <dsp:cNvSpPr/>
      </dsp:nvSpPr>
      <dsp:spPr>
        <a:xfrm rot="2353876">
          <a:off x="1918709" y="4289994"/>
          <a:ext cx="1392150" cy="37661"/>
        </a:xfrm>
        <a:custGeom>
          <a:avLst/>
          <a:gdLst/>
          <a:ahLst/>
          <a:cxnLst/>
          <a:rect l="0" t="0" r="0" b="0"/>
          <a:pathLst>
            <a:path>
              <a:moveTo>
                <a:pt x="0" y="18830"/>
              </a:moveTo>
              <a:lnTo>
                <a:pt x="1392150"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8D0843-8288-4CDF-B458-38CFDF90F311}">
      <dsp:nvSpPr>
        <dsp:cNvPr id="0" name=""/>
        <dsp:cNvSpPr/>
      </dsp:nvSpPr>
      <dsp:spPr>
        <a:xfrm rot="446854">
          <a:off x="2069736" y="3557270"/>
          <a:ext cx="1391419" cy="37661"/>
        </a:xfrm>
        <a:custGeom>
          <a:avLst/>
          <a:gdLst/>
          <a:ahLst/>
          <a:cxnLst/>
          <a:rect l="0" t="0" r="0" b="0"/>
          <a:pathLst>
            <a:path>
              <a:moveTo>
                <a:pt x="0" y="18830"/>
              </a:moveTo>
              <a:lnTo>
                <a:pt x="1391419"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26A4D9-2569-4D40-9E95-39CA85D1CB59}">
      <dsp:nvSpPr>
        <dsp:cNvPr id="0" name=""/>
        <dsp:cNvSpPr/>
      </dsp:nvSpPr>
      <dsp:spPr>
        <a:xfrm rot="20518765">
          <a:off x="2035136" y="2957402"/>
          <a:ext cx="1649969" cy="37661"/>
        </a:xfrm>
        <a:custGeom>
          <a:avLst/>
          <a:gdLst/>
          <a:ahLst/>
          <a:cxnLst/>
          <a:rect l="0" t="0" r="0" b="0"/>
          <a:pathLst>
            <a:path>
              <a:moveTo>
                <a:pt x="0" y="18830"/>
              </a:moveTo>
              <a:lnTo>
                <a:pt x="1649969"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7FF9A9-8A70-44CA-A256-35BFAF3E0719}">
      <dsp:nvSpPr>
        <dsp:cNvPr id="0" name=""/>
        <dsp:cNvSpPr/>
      </dsp:nvSpPr>
      <dsp:spPr>
        <a:xfrm rot="19087978">
          <a:off x="1864392" y="2341910"/>
          <a:ext cx="1654597" cy="37661"/>
        </a:xfrm>
        <a:custGeom>
          <a:avLst/>
          <a:gdLst/>
          <a:ahLst/>
          <a:cxnLst/>
          <a:rect l="0" t="0" r="0" b="0"/>
          <a:pathLst>
            <a:path>
              <a:moveTo>
                <a:pt x="0" y="18830"/>
              </a:moveTo>
              <a:lnTo>
                <a:pt x="1654597"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0A397-083C-42B8-8F95-FF16C34E9161}">
      <dsp:nvSpPr>
        <dsp:cNvPr id="0" name=""/>
        <dsp:cNvSpPr/>
      </dsp:nvSpPr>
      <dsp:spPr>
        <a:xfrm rot="17706594">
          <a:off x="1156527" y="1856818"/>
          <a:ext cx="2163055" cy="37661"/>
        </a:xfrm>
        <a:custGeom>
          <a:avLst/>
          <a:gdLst/>
          <a:ahLst/>
          <a:cxnLst/>
          <a:rect l="0" t="0" r="0" b="0"/>
          <a:pathLst>
            <a:path>
              <a:moveTo>
                <a:pt x="0" y="18830"/>
              </a:moveTo>
              <a:lnTo>
                <a:pt x="2163055"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9098B9-AABB-4F7C-97E2-C7ABCEE3AE69}">
      <dsp:nvSpPr>
        <dsp:cNvPr id="0" name=""/>
        <dsp:cNvSpPr/>
      </dsp:nvSpPr>
      <dsp:spPr>
        <a:xfrm>
          <a:off x="720432" y="2615819"/>
          <a:ext cx="1594321" cy="1594321"/>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2BD5E29-4FF0-4A03-8434-6DA499E6C5E7}">
      <dsp:nvSpPr>
        <dsp:cNvPr id="0" name=""/>
        <dsp:cNvSpPr/>
      </dsp:nvSpPr>
      <dsp:spPr>
        <a:xfrm>
          <a:off x="2440122" y="45990"/>
          <a:ext cx="892513" cy="892513"/>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CHI</a:t>
          </a:r>
          <a:endParaRPr lang="it-IT" sz="1100" kern="1200" dirty="0"/>
        </a:p>
      </dsp:txBody>
      <dsp:txXfrm>
        <a:off x="2570828" y="176696"/>
        <a:ext cx="631101" cy="631101"/>
      </dsp:txXfrm>
    </dsp:sp>
    <dsp:sp modelId="{A1673523-F6BF-4EA4-B0EE-C9C1D46188CE}">
      <dsp:nvSpPr>
        <dsp:cNvPr id="0" name=""/>
        <dsp:cNvSpPr/>
      </dsp:nvSpPr>
      <dsp:spPr>
        <a:xfrm>
          <a:off x="3193846" y="1064507"/>
          <a:ext cx="892513" cy="892513"/>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COSA</a:t>
          </a:r>
          <a:endParaRPr lang="it-IT" sz="1100" kern="1200" dirty="0"/>
        </a:p>
      </dsp:txBody>
      <dsp:txXfrm>
        <a:off x="3324552" y="1195213"/>
        <a:ext cx="631101" cy="631101"/>
      </dsp:txXfrm>
    </dsp:sp>
    <dsp:sp modelId="{24698347-61B0-4B30-BAF1-B6F095762BD2}">
      <dsp:nvSpPr>
        <dsp:cNvPr id="0" name=""/>
        <dsp:cNvSpPr/>
      </dsp:nvSpPr>
      <dsp:spPr>
        <a:xfrm>
          <a:off x="3622745" y="2136706"/>
          <a:ext cx="892513" cy="892513"/>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DOVE</a:t>
          </a:r>
          <a:endParaRPr lang="it-IT" sz="1100" kern="1200" dirty="0"/>
        </a:p>
      </dsp:txBody>
      <dsp:txXfrm>
        <a:off x="3753451" y="2267412"/>
        <a:ext cx="631101" cy="631101"/>
      </dsp:txXfrm>
    </dsp:sp>
    <dsp:sp modelId="{48132C14-D08E-4175-BEE2-3F238F2C2218}">
      <dsp:nvSpPr>
        <dsp:cNvPr id="0" name=""/>
        <dsp:cNvSpPr/>
      </dsp:nvSpPr>
      <dsp:spPr>
        <a:xfrm>
          <a:off x="3451251" y="3249978"/>
          <a:ext cx="956592" cy="956592"/>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QUANDO</a:t>
          </a:r>
          <a:endParaRPr lang="it-IT" sz="1100" kern="1200" dirty="0"/>
        </a:p>
      </dsp:txBody>
      <dsp:txXfrm>
        <a:off x="3591341" y="3390068"/>
        <a:ext cx="676412" cy="676412"/>
      </dsp:txXfrm>
    </dsp:sp>
    <dsp:sp modelId="{931C61ED-70BC-4784-B175-DAACF523BAA4}">
      <dsp:nvSpPr>
        <dsp:cNvPr id="0" name=""/>
        <dsp:cNvSpPr/>
      </dsp:nvSpPr>
      <dsp:spPr>
        <a:xfrm>
          <a:off x="3046155" y="4573262"/>
          <a:ext cx="956592" cy="956592"/>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COME</a:t>
          </a:r>
          <a:endParaRPr lang="it-IT" sz="1100" kern="1200" dirty="0"/>
        </a:p>
      </dsp:txBody>
      <dsp:txXfrm>
        <a:off x="3186245" y="4713352"/>
        <a:ext cx="676412" cy="676412"/>
      </dsp:txXfrm>
    </dsp:sp>
    <dsp:sp modelId="{D73E80A6-23F7-46B5-AFE0-D9ECD6B6774B}">
      <dsp:nvSpPr>
        <dsp:cNvPr id="0" name=""/>
        <dsp:cNvSpPr/>
      </dsp:nvSpPr>
      <dsp:spPr>
        <a:xfrm>
          <a:off x="2275617" y="5812413"/>
          <a:ext cx="956592" cy="956592"/>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PERCHÉ</a:t>
          </a:r>
          <a:endParaRPr lang="it-IT" sz="1100" kern="1200" dirty="0"/>
        </a:p>
      </dsp:txBody>
      <dsp:txXfrm>
        <a:off x="2415707" y="5952503"/>
        <a:ext cx="676412" cy="676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F1ED-DE9A-4C01-A462-EC345A1FEAAF}">
      <dsp:nvSpPr>
        <dsp:cNvPr id="0" name=""/>
        <dsp:cNvSpPr/>
      </dsp:nvSpPr>
      <dsp:spPr>
        <a:xfrm>
          <a:off x="2562529" y="835821"/>
          <a:ext cx="91440" cy="351024"/>
        </a:xfrm>
        <a:custGeom>
          <a:avLst/>
          <a:gdLst/>
          <a:ahLst/>
          <a:cxnLst/>
          <a:rect l="0" t="0" r="0" b="0"/>
          <a:pathLst>
            <a:path>
              <a:moveTo>
                <a:pt x="45720" y="0"/>
              </a:moveTo>
              <a:lnTo>
                <a:pt x="45720" y="3510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2ADDF-A477-472D-9024-8F10C4B0DC2F}">
      <dsp:nvSpPr>
        <dsp:cNvPr id="0" name=""/>
        <dsp:cNvSpPr/>
      </dsp:nvSpPr>
      <dsp:spPr>
        <a:xfrm>
          <a:off x="1772476" y="47"/>
          <a:ext cx="1671546" cy="835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3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Costi di un trattamento</a:t>
          </a:r>
        </a:p>
      </dsp:txBody>
      <dsp:txXfrm>
        <a:off x="1772476" y="47"/>
        <a:ext cx="1671546" cy="835773"/>
      </dsp:txXfrm>
    </dsp:sp>
    <dsp:sp modelId="{2855386E-3453-4DD3-B61D-6365103AC68F}">
      <dsp:nvSpPr>
        <dsp:cNvPr id="0" name=""/>
        <dsp:cNvSpPr/>
      </dsp:nvSpPr>
      <dsp:spPr>
        <a:xfrm>
          <a:off x="1772476" y="1186845"/>
          <a:ext cx="1671546" cy="835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300" b="1" i="0" u="none" strike="noStrike" kern="1200" cap="none" normalizeH="0" baseline="0" smtClean="0">
              <a:ln>
                <a:noFill/>
              </a:ln>
              <a:solidFill>
                <a:srgbClr val="FFFF00"/>
              </a:solidFill>
              <a:effectLst/>
              <a:latin typeface="Arial" panose="020B0604020202020204" pitchFamily="34" charset="0"/>
              <a:cs typeface="Arial" panose="020B0604020202020204" pitchFamily="34" charset="0"/>
            </a:rPr>
            <a:t>Esiti del trattamento</a:t>
          </a:r>
        </a:p>
      </dsp:txBody>
      <dsp:txXfrm>
        <a:off x="1772476" y="1186845"/>
        <a:ext cx="1671546" cy="835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226BE-4C4C-404B-A5EE-4D0CA28C722C}">
      <dsp:nvSpPr>
        <dsp:cNvPr id="0" name=""/>
        <dsp:cNvSpPr/>
      </dsp:nvSpPr>
      <dsp:spPr>
        <a:xfrm>
          <a:off x="2474962" y="885429"/>
          <a:ext cx="91440" cy="371548"/>
        </a:xfrm>
        <a:custGeom>
          <a:avLst/>
          <a:gdLst/>
          <a:ahLst/>
          <a:cxnLst/>
          <a:rect l="0" t="0" r="0" b="0"/>
          <a:pathLst>
            <a:path>
              <a:moveTo>
                <a:pt x="45720" y="0"/>
              </a:moveTo>
              <a:lnTo>
                <a:pt x="45720" y="37154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09BAE-0CC1-4C46-A1E2-EC3A351AEC71}">
      <dsp:nvSpPr>
        <dsp:cNvPr id="0" name=""/>
        <dsp:cNvSpPr/>
      </dsp:nvSpPr>
      <dsp:spPr>
        <a:xfrm>
          <a:off x="1636043" y="790"/>
          <a:ext cx="1769277" cy="884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1"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Differenza tra i costi di due trattamenti</a:t>
          </a:r>
        </a:p>
      </dsp:txBody>
      <dsp:txXfrm>
        <a:off x="1636043" y="790"/>
        <a:ext cx="1769277" cy="884638"/>
      </dsp:txXfrm>
    </dsp:sp>
    <dsp:sp modelId="{110C4594-764B-4E39-BE90-EC24B46119B4}">
      <dsp:nvSpPr>
        <dsp:cNvPr id="0" name=""/>
        <dsp:cNvSpPr/>
      </dsp:nvSpPr>
      <dsp:spPr>
        <a:xfrm>
          <a:off x="1636043" y="1256978"/>
          <a:ext cx="1769277" cy="884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1" i="0" u="none" strike="noStrike" kern="1200" cap="none" normalizeH="0" baseline="0" smtClean="0">
              <a:ln>
                <a:noFill/>
              </a:ln>
              <a:solidFill>
                <a:srgbClr val="FFFF00"/>
              </a:solidFill>
              <a:effectLst/>
              <a:latin typeface="Arial" panose="020B0604020202020204" pitchFamily="34" charset="0"/>
              <a:cs typeface="Arial" panose="020B0604020202020204" pitchFamily="34" charset="0"/>
            </a:rPr>
            <a:t>Differenza tra gli esiti di due trattamenti</a:t>
          </a:r>
        </a:p>
      </dsp:txBody>
      <dsp:txXfrm>
        <a:off x="1636043" y="1256978"/>
        <a:ext cx="1769277" cy="88463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07583E-45B2-4A45-978A-EDF9A6C784AB}" type="datetimeFigureOut">
              <a:rPr lang="it-IT" smtClean="0"/>
              <a:t>06/02/2024</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B5D92C2-C225-4D83-97DD-B41224024687}" type="slidenum">
              <a:rPr lang="it-IT" smtClean="0"/>
              <a:t>‹N›</a:t>
            </a:fld>
            <a:endParaRPr lang="it-IT"/>
          </a:p>
        </p:txBody>
      </p:sp>
    </p:spTree>
    <p:extLst>
      <p:ext uri="{BB962C8B-B14F-4D97-AF65-F5344CB8AC3E}">
        <p14:creationId xmlns:p14="http://schemas.microsoft.com/office/powerpoint/2010/main" val="864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D7F39D-D83A-574F-8510-2A90E7253887}" type="datetimeFigureOut">
              <a:rPr lang="it-IT" smtClean="0"/>
              <a:t>06/02/2024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0B2CA5-AF6B-3C4C-8873-8B7CCF8C867A}" type="slidenum">
              <a:rPr lang="it-IT" smtClean="0"/>
              <a:t>‹N›</a:t>
            </a:fld>
            <a:endParaRPr lang="it-IT"/>
          </a:p>
        </p:txBody>
      </p:sp>
    </p:spTree>
    <p:extLst>
      <p:ext uri="{BB962C8B-B14F-4D97-AF65-F5344CB8AC3E}">
        <p14:creationId xmlns:p14="http://schemas.microsoft.com/office/powerpoint/2010/main" val="21986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uroqol.org/euroqo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10B2CA5-AF6B-3C4C-8873-8B7CCF8C867A}" type="slidenum">
              <a:rPr lang="it-IT" smtClean="0"/>
              <a:t>1</a:t>
            </a:fld>
            <a:endParaRPr lang="it-IT"/>
          </a:p>
        </p:txBody>
      </p:sp>
    </p:spTree>
    <p:extLst>
      <p:ext uri="{BB962C8B-B14F-4D97-AF65-F5344CB8AC3E}">
        <p14:creationId xmlns:p14="http://schemas.microsoft.com/office/powerpoint/2010/main" val="203247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Le analisi che vengono impiegate per mettere in relazione l’efficacia dei trattamenti</a:t>
            </a:r>
          </a:p>
          <a:p>
            <a:r>
              <a:rPr lang="it-IT" sz="1200" b="0" i="0" u="none" strike="noStrike" kern="1200" baseline="0" dirty="0" smtClean="0">
                <a:solidFill>
                  <a:schemeClr val="tx1"/>
                </a:solidFill>
                <a:latin typeface="+mn-lt"/>
                <a:ea typeface="+mn-ea"/>
                <a:cs typeface="+mn-cs"/>
              </a:rPr>
              <a:t>farmaco terapeutici con le risorse impiegate per attuarli, appartengono come </a:t>
            </a:r>
            <a:r>
              <a:rPr lang="it-IT" sz="1200" b="0" i="0" u="none" strike="noStrike" kern="1200" baseline="0" dirty="0" err="1" smtClean="0">
                <a:solidFill>
                  <a:schemeClr val="tx1"/>
                </a:solidFill>
                <a:latin typeface="+mn-lt"/>
                <a:ea typeface="+mn-ea"/>
                <a:cs typeface="+mn-cs"/>
              </a:rPr>
              <a:t>gia</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accennato, a quattro tipologie fondamentali:</a:t>
            </a:r>
          </a:p>
          <a:p>
            <a:r>
              <a:rPr lang="it-IT" sz="1200" b="0" i="0" u="none" strike="noStrike" kern="1200" baseline="0" dirty="0" smtClean="0">
                <a:solidFill>
                  <a:schemeClr val="tx1"/>
                </a:solidFill>
                <a:latin typeface="+mn-lt"/>
                <a:ea typeface="+mn-ea"/>
                <a:cs typeface="+mn-cs"/>
              </a:rPr>
              <a:t>Analisi Costo / Efficacia (CEA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 </a:t>
            </a:r>
            <a:r>
              <a:rPr lang="it-IT" sz="1200" b="0" i="0" u="none" strike="noStrike" kern="1200" baseline="0" dirty="0" err="1" smtClean="0">
                <a:solidFill>
                  <a:schemeClr val="tx1"/>
                </a:solidFill>
                <a:latin typeface="+mn-lt"/>
                <a:ea typeface="+mn-ea"/>
                <a:cs typeface="+mn-cs"/>
              </a:rPr>
              <a:t>Effectiveness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smtClean="0">
                <a:solidFill>
                  <a:schemeClr val="tx1"/>
                </a:solidFill>
                <a:latin typeface="+mn-lt"/>
                <a:ea typeface="+mn-ea"/>
                <a:cs typeface="+mn-cs"/>
              </a:rPr>
              <a:t>Analisi Costo / </a:t>
            </a:r>
            <a:r>
              <a:rPr lang="it-IT" sz="1200" b="0" i="0" u="none" strike="noStrike" kern="1200" baseline="0" dirty="0" err="1" smtClean="0">
                <a:solidFill>
                  <a:schemeClr val="tx1"/>
                </a:solidFill>
                <a:latin typeface="+mn-lt"/>
                <a:ea typeface="+mn-ea"/>
                <a:cs typeface="+mn-cs"/>
              </a:rPr>
              <a:t>Utilita</a:t>
            </a:r>
            <a:r>
              <a:rPr lang="it-IT" sz="1200" b="0" i="0" u="none" strike="noStrike" kern="1200" baseline="0" dirty="0" smtClean="0">
                <a:solidFill>
                  <a:schemeClr val="tx1"/>
                </a:solidFill>
                <a:latin typeface="+mn-lt"/>
                <a:ea typeface="+mn-ea"/>
                <a:cs typeface="+mn-cs"/>
              </a:rPr>
              <a:t> (CUA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 Utility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smtClean="0">
                <a:solidFill>
                  <a:schemeClr val="tx1"/>
                </a:solidFill>
                <a:latin typeface="+mn-lt"/>
                <a:ea typeface="+mn-ea"/>
                <a:cs typeface="+mn-cs"/>
              </a:rPr>
              <a:t>Analisi di Minimizzazione dei Costi (CMA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Minimization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smtClean="0">
                <a:solidFill>
                  <a:schemeClr val="tx1"/>
                </a:solidFill>
                <a:latin typeface="+mn-lt"/>
                <a:ea typeface="+mn-ea"/>
                <a:cs typeface="+mn-cs"/>
              </a:rPr>
              <a:t>Analisi Costo / Beneficio (CBA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 Benefit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32</a:t>
            </a:fld>
            <a:endParaRPr lang="it-IT"/>
          </a:p>
        </p:txBody>
      </p:sp>
    </p:spTree>
    <p:extLst>
      <p:ext uri="{BB962C8B-B14F-4D97-AF65-F5344CB8AC3E}">
        <p14:creationId xmlns:p14="http://schemas.microsoft.com/office/powerpoint/2010/main" val="419354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Preso da:</a:t>
            </a:r>
          </a:p>
          <a:p>
            <a:r>
              <a:rPr lang="it-IT" dirty="0" smtClean="0"/>
              <a:t>Giornale Italiano di </a:t>
            </a:r>
            <a:r>
              <a:rPr lang="it-IT" dirty="0" err="1" smtClean="0"/>
              <a:t>Farmacoeconomia</a:t>
            </a:r>
            <a:r>
              <a:rPr lang="it-IT" dirty="0" smtClean="0"/>
              <a:t> e </a:t>
            </a:r>
            <a:r>
              <a:rPr lang="it-IT" dirty="0" err="1" smtClean="0"/>
              <a:t>Farmacoutilizzazione</a:t>
            </a:r>
            <a:r>
              <a:rPr lang="it-IT" dirty="0" smtClean="0"/>
              <a:t> Periodicità Trimestrale - Poste Italiane </a:t>
            </a:r>
            <a:r>
              <a:rPr lang="it-IT" dirty="0" err="1" smtClean="0"/>
              <a:t>SpA</a:t>
            </a:r>
            <a:r>
              <a:rPr lang="it-IT" dirty="0" smtClean="0"/>
              <a:t> - Spedizione in abbonamento Postale Rivista trimestrale del Centro Interuniversitario di Epidemiologia e Farmacologia Preventiva Volume 4 • Numero 2 • Aprile 2012 RASSEGNA </a:t>
            </a:r>
            <a:r>
              <a:rPr lang="it-IT" dirty="0" err="1" smtClean="0"/>
              <a:t>Health</a:t>
            </a:r>
            <a:r>
              <a:rPr lang="it-IT" dirty="0" smtClean="0"/>
              <a:t> Technology </a:t>
            </a:r>
            <a:r>
              <a:rPr lang="it-IT" dirty="0" err="1" smtClean="0"/>
              <a:t>Assessment</a:t>
            </a:r>
            <a:r>
              <a:rPr lang="it-IT" dirty="0" smtClean="0"/>
              <a:t> in oncologia FOCUS SU UTILIZZO, RISCHIO-BENEFICIO E COSTO-EFFICACIA DEI FARMACI E SULLE POLITICHE SANITARIE</a:t>
            </a:r>
          </a:p>
          <a:p>
            <a:endParaRPr lang="it-IT" dirty="0" smtClean="0"/>
          </a:p>
          <a:p>
            <a:r>
              <a:rPr lang="it-IT" dirty="0" smtClean="0"/>
              <a:t>http://www.sefap.it/web/upload/GIFF_2012_4_2.pdf</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33</a:t>
            </a:fld>
            <a:endParaRPr lang="it-IT"/>
          </a:p>
        </p:txBody>
      </p:sp>
    </p:spTree>
    <p:extLst>
      <p:ext uri="{BB962C8B-B14F-4D97-AF65-F5344CB8AC3E}">
        <p14:creationId xmlns:p14="http://schemas.microsoft.com/office/powerpoint/2010/main" val="284790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Analisi di Minimizzazione dei Costi (CMA - </a:t>
            </a:r>
            <a:r>
              <a:rPr lang="it-IT" dirty="0" err="1" smtClean="0"/>
              <a:t>Cost-Minimization</a:t>
            </a:r>
            <a:r>
              <a:rPr lang="it-IT" dirty="0" smtClean="0"/>
              <a:t> Analysis) È un particolare tipo di analisi costo-efficacia, in cui vengono confrontati solo i costi dell’intervento. L’efficacia viene considerata o ipotizzata uguale fra le alternative cliniche considerate: questo può avvenire anche a seguito di una sperimentazione clinica che abbia messo a confronto due interventi sanitari e che non abbia evidenziato differenze in termini di esito. L’obiettivo è quello di individuare l’alternativa meno costosa. </a:t>
            </a:r>
          </a:p>
          <a:p>
            <a:endParaRPr lang="it-IT" baseline="0" dirty="0" smtClean="0"/>
          </a:p>
          <a:p>
            <a:r>
              <a:rPr lang="it-IT" dirty="0" smtClean="0"/>
              <a:t>Se il beneficio clinico non è uguale, ci si chiede se la differenza è misurabile utilizzando un’unità di misura fisica comune ad entrambe le alternative. Se la risposta è affermativa, la tecnica di valutazione economica è l’Analisi di Costo-Efficacia.</a:t>
            </a:r>
            <a:endParaRPr lang="it-IT" baseline="0" dirty="0" smtClean="0"/>
          </a:p>
        </p:txBody>
      </p:sp>
      <p:sp>
        <p:nvSpPr>
          <p:cNvPr id="4" name="Segnaposto numero diapositiva 3"/>
          <p:cNvSpPr>
            <a:spLocks noGrp="1"/>
          </p:cNvSpPr>
          <p:nvPr>
            <p:ph type="sldNum" sz="quarter" idx="10"/>
          </p:nvPr>
        </p:nvSpPr>
        <p:spPr/>
        <p:txBody>
          <a:bodyPr/>
          <a:lstStyle/>
          <a:p>
            <a:fld id="{88895EFE-2090-4ABE-8F91-4B5C8F42BF88}" type="slidenum">
              <a:rPr lang="it-IT" smtClean="0"/>
              <a:t>35</a:t>
            </a:fld>
            <a:endParaRPr lang="it-IT"/>
          </a:p>
        </p:txBody>
      </p:sp>
    </p:spTree>
    <p:extLst>
      <p:ext uri="{BB962C8B-B14F-4D97-AF65-F5344CB8AC3E}">
        <p14:creationId xmlns:p14="http://schemas.microsoft.com/office/powerpoint/2010/main" val="26390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3D0F57CB-801F-4C1D-A573-517A07BDA772}" type="slidenum">
              <a:rPr lang="en-GB" altLang="it-IT"/>
              <a:pPr/>
              <a:t>36</a:t>
            </a:fld>
            <a:endParaRPr lang="en-GB" altLang="it-IT"/>
          </a:p>
        </p:txBody>
      </p:sp>
      <p:sp>
        <p:nvSpPr>
          <p:cNvPr id="251905" name="Text Box 1"/>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1906" name="Rectangle 2"/>
          <p:cNvSpPr txBox="1">
            <a:spLocks noGrp="1" noChangeArrowheads="1"/>
          </p:cNvSpPr>
          <p:nvPr>
            <p:ph type="body"/>
          </p:nvPr>
        </p:nvSpPr>
        <p:spPr bwMode="auto">
          <a:xfrm>
            <a:off x="906357" y="4715153"/>
            <a:ext cx="4903138"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4229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253A4E8D-5FA4-420B-9E7F-8547A2C10CD8}" type="slidenum">
              <a:rPr lang="it-IT" smtClean="0"/>
              <a:pPr>
                <a:defRPr/>
              </a:pPr>
              <a:t>37</a:t>
            </a:fld>
            <a:endParaRPr lang="it-IT"/>
          </a:p>
        </p:txBody>
      </p:sp>
    </p:spTree>
    <p:extLst>
      <p:ext uri="{BB962C8B-B14F-4D97-AF65-F5344CB8AC3E}">
        <p14:creationId xmlns:p14="http://schemas.microsoft.com/office/powerpoint/2010/main" val="423615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706E3B4E-8207-449B-9C71-2AC92B37B600}" type="slidenum">
              <a:rPr lang="it-IT" smtClean="0"/>
              <a:pPr>
                <a:defRPr/>
              </a:pPr>
              <a:t>38</a:t>
            </a:fld>
            <a:endParaRPr lang="it-IT"/>
          </a:p>
        </p:txBody>
      </p:sp>
    </p:spTree>
    <p:extLst>
      <p:ext uri="{BB962C8B-B14F-4D97-AF65-F5344CB8AC3E}">
        <p14:creationId xmlns:p14="http://schemas.microsoft.com/office/powerpoint/2010/main" val="259711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3D0F57CB-801F-4C1D-A573-517A07BDA772}" type="slidenum">
              <a:rPr lang="en-GB" altLang="it-IT"/>
              <a:pPr/>
              <a:t>40</a:t>
            </a:fld>
            <a:endParaRPr lang="en-GB" altLang="it-IT"/>
          </a:p>
        </p:txBody>
      </p:sp>
      <p:sp>
        <p:nvSpPr>
          <p:cNvPr id="251905" name="Text Box 1"/>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1906" name="Rectangle 2"/>
          <p:cNvSpPr txBox="1">
            <a:spLocks noGrp="1" noChangeArrowheads="1"/>
          </p:cNvSpPr>
          <p:nvPr>
            <p:ph type="body"/>
          </p:nvPr>
        </p:nvSpPr>
        <p:spPr bwMode="auto">
          <a:xfrm>
            <a:off x="906357" y="4715153"/>
            <a:ext cx="4903138"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5739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L’analisi costo/efficacia permette di confrontare tecno alternative prendendo in considerazione non solo i costi, ma anche l’efficacia, che è espressa in termini di unità di misure fisiche </a:t>
            </a:r>
            <a:r>
              <a:rPr lang="it-IT" sz="1200" kern="1200" dirty="0" err="1" smtClean="0">
                <a:solidFill>
                  <a:schemeClr val="tx1"/>
                </a:solidFill>
                <a:effectLst/>
                <a:latin typeface="+mn-lt"/>
                <a:ea typeface="+mn-ea"/>
                <a:cs typeface="+mn-cs"/>
              </a:rPr>
              <a:t>modimensionali</a:t>
            </a:r>
            <a:r>
              <a:rPr lang="it-IT" sz="1200" kern="1200" dirty="0" smtClean="0">
                <a:solidFill>
                  <a:schemeClr val="tx1"/>
                </a:solidFill>
                <a:effectLst/>
                <a:latin typeface="+mn-lt"/>
                <a:ea typeface="+mn-ea"/>
                <a:cs typeface="+mn-cs"/>
              </a:rPr>
              <a:t>: vite salvate, anni di vita guadagnati, giorni di malattia evitati. Questa analisi è anche la più diffusa e richiesta dalle agenzie </a:t>
            </a:r>
            <a:r>
              <a:rPr lang="it-IT" sz="1200" kern="1200" dirty="0" err="1" smtClean="0">
                <a:solidFill>
                  <a:schemeClr val="tx1"/>
                </a:solidFill>
                <a:effectLst/>
                <a:latin typeface="+mn-lt"/>
                <a:ea typeface="+mn-ea"/>
                <a:cs typeface="+mn-cs"/>
              </a:rPr>
              <a:t>regolatorie</a:t>
            </a:r>
            <a:r>
              <a:rPr lang="it-IT" sz="1200" kern="1200" dirty="0" smtClean="0">
                <a:solidFill>
                  <a:schemeClr val="tx1"/>
                </a:solidFill>
                <a:effectLst/>
                <a:latin typeface="+mn-lt"/>
                <a:ea typeface="+mn-ea"/>
                <a:cs typeface="+mn-cs"/>
              </a:rPr>
              <a:t> spesso prima della negoziazione del prezzo. Un caso particolare di analisi costo/efficacia è l’analisi della minimizzazione dei costi, che confronta alternative equivalenti da un punto di vista dell’efficacia, evidenziando l’alternativa a minor costo</a:t>
            </a:r>
          </a:p>
          <a:p>
            <a:endParaRPr lang="it-IT" sz="1200" kern="1200" dirty="0" smtClean="0">
              <a:solidFill>
                <a:schemeClr val="tx1"/>
              </a:solidFill>
              <a:effectLst/>
              <a:latin typeface="+mn-lt"/>
              <a:ea typeface="+mn-ea"/>
              <a:cs typeface="+mn-cs"/>
            </a:endParaRPr>
          </a:p>
          <a:p>
            <a:r>
              <a:rPr lang="it-IT" dirty="0" smtClean="0"/>
              <a:t>Analisi di Costo-Efficacia (CEA - </a:t>
            </a:r>
            <a:r>
              <a:rPr lang="it-IT" dirty="0" err="1" smtClean="0"/>
              <a:t>Cost-effectiveness</a:t>
            </a:r>
            <a:r>
              <a:rPr lang="it-IT" dirty="0" smtClean="0"/>
              <a:t> Analysis) È un tipo di valutazione economica che mette a confronto interventi sanitari con lo stesso esito in termini di efficacia: ad esempio, numero di vite salvate, anni di vita acquisiti, riduzione del numero di episodi di malattia. I risultati di questo tipo di analisi sono dati dal rapporto fra le differenze dei costi delle due o più alternative considerate e le differenze di efficacia. Un tipico esempio di risultato è dato dal costo per anno di vita guadagnato. Un problema di questo tipo di analisi è dato dal fatto che non è possibile confrontare trattamenti con esiti clinici diversi fra loro.</a:t>
            </a:r>
          </a:p>
          <a:p>
            <a:endParaRPr lang="it-IT" dirty="0" smtClean="0"/>
          </a:p>
          <a:p>
            <a:r>
              <a:rPr lang="it-IT" dirty="0" smtClean="0"/>
              <a:t>Se la differenza ha come discriminante la qualità della vita del paziente (il caso emblematico è l’oncologia), l’analisi economica adatta è l’Analisi costo-utilità, una sorta di sofisticazione della CEA perché contempla nella valutazione dell’esito anche un indicatore dell’utilità per i pazienti.</a:t>
            </a:r>
          </a:p>
          <a:p>
            <a:endParaRPr lang="it-IT" dirty="0" smtClean="0"/>
          </a:p>
          <a:p>
            <a:pPr algn="just"/>
            <a:r>
              <a:rPr lang="it-IT" sz="1200" dirty="0" smtClean="0"/>
              <a:t>E' un tipo di valutazione economica che mette a confronto interventi sanitari con lo stesso esito in termini di efficacia: ad esempio, numero di vite salvate, anni di vita acquisiti, riduzione del numero di episodi di malattia. </a:t>
            </a:r>
          </a:p>
          <a:p>
            <a:pPr algn="just"/>
            <a:endParaRPr lang="it-IT" sz="1200" dirty="0" smtClean="0"/>
          </a:p>
          <a:p>
            <a:pPr algn="just"/>
            <a:r>
              <a:rPr lang="it-IT" sz="1200" dirty="0" smtClean="0"/>
              <a:t>I risultati di questo tipo di analisi sono dati dal rapporto fra le differenze dei costi delle due o più alternative considerate e le differenze di efficacia. </a:t>
            </a:r>
          </a:p>
          <a:p>
            <a:pPr algn="just"/>
            <a:r>
              <a:rPr lang="it-IT" sz="1200" dirty="0" smtClean="0"/>
              <a:t>Un tipico esempio di risultato è dato dal costo per anno di vita guadagnato. Un problema di questo tipo di analisi è dato dal fatto che non è possibile confrontare trattamenti con esiti clinici diversi fra loro.</a:t>
            </a:r>
          </a:p>
          <a:p>
            <a:pPr algn="just"/>
            <a:endParaRPr lang="it-IT" sz="1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dirty="0" smtClean="0"/>
              <a:t>Questa analisi è anche la più diffusa e richiesta dalle agenzie </a:t>
            </a:r>
            <a:r>
              <a:rPr lang="it-IT" sz="1200" dirty="0" err="1" smtClean="0"/>
              <a:t>regolatorie</a:t>
            </a:r>
            <a:r>
              <a:rPr lang="it-IT" sz="1200" dirty="0" smtClean="0"/>
              <a:t> spesso prima della negoziazione del prezzo. Un caso particolare di analisi costo/efficacia è l’analisi della minimizzazione dei costi, che confronta alternative equivalenti da un punto di vista dell’efficacia, evidenziando l’alternativa a minor costo.</a:t>
            </a:r>
          </a:p>
          <a:p>
            <a:pPr algn="just"/>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41</a:t>
            </a:fld>
            <a:endParaRPr lang="it-IT"/>
          </a:p>
        </p:txBody>
      </p:sp>
    </p:spTree>
    <p:extLst>
      <p:ext uri="{BB962C8B-B14F-4D97-AF65-F5344CB8AC3E}">
        <p14:creationId xmlns:p14="http://schemas.microsoft.com/office/powerpoint/2010/main" val="33645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http://www.klinksolution.it/klink/wp-content/uploads/2010/11/Roggeri.pdf</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43</a:t>
            </a:fld>
            <a:endParaRPr lang="it-IT"/>
          </a:p>
        </p:txBody>
      </p:sp>
    </p:spTree>
    <p:extLst>
      <p:ext uri="{BB962C8B-B14F-4D97-AF65-F5344CB8AC3E}">
        <p14:creationId xmlns:p14="http://schemas.microsoft.com/office/powerpoint/2010/main" val="2674039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EF8F39E4-3C25-4716-BFE2-6EE9F0CAD882}" type="slidenum">
              <a:rPr lang="en-GB" altLang="it-IT"/>
              <a:pPr/>
              <a:t>46</a:t>
            </a:fld>
            <a:endParaRPr lang="en-GB" altLang="it-IT"/>
          </a:p>
        </p:txBody>
      </p:sp>
      <p:sp>
        <p:nvSpPr>
          <p:cNvPr id="770050" name="Text Box 2"/>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0051" name="Rectangle 3"/>
          <p:cNvSpPr txBox="1">
            <a:spLocks noGrp="1" noChangeArrowheads="1"/>
          </p:cNvSpPr>
          <p:nvPr>
            <p:ph type="body"/>
          </p:nvPr>
        </p:nvSpPr>
        <p:spPr>
          <a:xfrm>
            <a:off x="906357" y="4715153"/>
            <a:ext cx="4903138" cy="4466987"/>
          </a:xfrm>
          <a:noFill/>
          <a:ln/>
        </p:spPr>
        <p:txBody>
          <a:bodyPr wrap="none" anchor="ctr"/>
          <a:lstStyle/>
          <a:p>
            <a:endParaRPr lang="it-IT" altLang="it-IT"/>
          </a:p>
        </p:txBody>
      </p:sp>
    </p:spTree>
    <p:extLst>
      <p:ext uri="{BB962C8B-B14F-4D97-AF65-F5344CB8AC3E}">
        <p14:creationId xmlns:p14="http://schemas.microsoft.com/office/powerpoint/2010/main" val="297713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a:t>
            </a:fld>
            <a:endParaRPr lang="it-IT"/>
          </a:p>
        </p:txBody>
      </p:sp>
    </p:spTree>
    <p:extLst>
      <p:ext uri="{BB962C8B-B14F-4D97-AF65-F5344CB8AC3E}">
        <p14:creationId xmlns:p14="http://schemas.microsoft.com/office/powerpoint/2010/main" val="155191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47</a:t>
            </a:fld>
            <a:endParaRPr lang="it-IT"/>
          </a:p>
        </p:txBody>
      </p:sp>
    </p:spTree>
    <p:extLst>
      <p:ext uri="{BB962C8B-B14F-4D97-AF65-F5344CB8AC3E}">
        <p14:creationId xmlns:p14="http://schemas.microsoft.com/office/powerpoint/2010/main" val="9959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49</a:t>
            </a:fld>
            <a:endParaRPr lang="it-IT"/>
          </a:p>
        </p:txBody>
      </p:sp>
    </p:spTree>
    <p:extLst>
      <p:ext uri="{BB962C8B-B14F-4D97-AF65-F5344CB8AC3E}">
        <p14:creationId xmlns:p14="http://schemas.microsoft.com/office/powerpoint/2010/main" val="236680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50</a:t>
            </a:fld>
            <a:endParaRPr lang="it-IT"/>
          </a:p>
        </p:txBody>
      </p:sp>
    </p:spTree>
    <p:extLst>
      <p:ext uri="{BB962C8B-B14F-4D97-AF65-F5344CB8AC3E}">
        <p14:creationId xmlns:p14="http://schemas.microsoft.com/office/powerpoint/2010/main" val="354479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http://www.osservatorioinnovazione.net/messori-su-rivista-nicoloso.pdf</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52</a:t>
            </a:fld>
            <a:endParaRPr lang="it-IT"/>
          </a:p>
        </p:txBody>
      </p:sp>
    </p:spTree>
    <p:extLst>
      <p:ext uri="{BB962C8B-B14F-4D97-AF65-F5344CB8AC3E}">
        <p14:creationId xmlns:p14="http://schemas.microsoft.com/office/powerpoint/2010/main" val="391342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F49F4A01-6A04-4419-BB25-8291884DD80C}" type="slidenum">
              <a:rPr lang="en-GB" altLang="it-IT"/>
              <a:pPr/>
              <a:t>54</a:t>
            </a:fld>
            <a:endParaRPr lang="en-GB" altLang="it-IT"/>
          </a:p>
        </p:txBody>
      </p:sp>
      <p:sp>
        <p:nvSpPr>
          <p:cNvPr id="732162" name="Text Box 2"/>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32163" name="Rectangle 3"/>
          <p:cNvSpPr txBox="1">
            <a:spLocks noGrp="1" noChangeArrowheads="1"/>
          </p:cNvSpPr>
          <p:nvPr>
            <p:ph type="body"/>
          </p:nvPr>
        </p:nvSpPr>
        <p:spPr>
          <a:xfrm>
            <a:off x="906357" y="4715153"/>
            <a:ext cx="4903138" cy="4466987"/>
          </a:xfrm>
          <a:noFill/>
          <a:ln/>
        </p:spPr>
        <p:txBody>
          <a:bodyPr wrap="none" anchor="ctr"/>
          <a:lstStyle/>
          <a:p>
            <a:endParaRPr lang="it-IT" altLang="it-IT"/>
          </a:p>
        </p:txBody>
      </p:sp>
    </p:spTree>
    <p:extLst>
      <p:ext uri="{BB962C8B-B14F-4D97-AF65-F5344CB8AC3E}">
        <p14:creationId xmlns:p14="http://schemas.microsoft.com/office/powerpoint/2010/main" val="244284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[PAPADIA]</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Possiamo rappresentare la valutazione dei possibili risultati dell’ICER con un sistema di assi cartesiane, ponendo in ascissa </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E (incremento di efficacia) e in ordinata </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C (incremento di costo), dividendo cosi il piano in 4 quadranti. Per il punto di origine degli assi cartesiani passa la retta </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C = λ</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E, con </a:t>
            </a:r>
            <a:r>
              <a:rPr lang="it-IT" sz="1200" b="1" i="0" u="none" strike="noStrike" kern="1200" baseline="0" dirty="0" smtClean="0">
                <a:solidFill>
                  <a:schemeClr val="tx1"/>
                </a:solidFill>
                <a:latin typeface="+mn-lt"/>
                <a:ea typeface="+mn-ea"/>
                <a:cs typeface="+mn-cs"/>
              </a:rPr>
              <a:t>λ=valore della soglia di </a:t>
            </a:r>
            <a:r>
              <a:rPr lang="it-IT" sz="1200" b="1" i="0" u="none" strike="noStrike" kern="1200" baseline="0" dirty="0" err="1" smtClean="0">
                <a:solidFill>
                  <a:schemeClr val="tx1"/>
                </a:solidFill>
                <a:latin typeface="+mn-lt"/>
                <a:ea typeface="+mn-ea"/>
                <a:cs typeface="+mn-cs"/>
              </a:rPr>
              <a:t>disponibilita</a:t>
            </a:r>
            <a:r>
              <a:rPr lang="it-IT" sz="1200" b="1" i="0" u="none" strike="noStrike" kern="1200" baseline="0" dirty="0" smtClean="0">
                <a:solidFill>
                  <a:schemeClr val="tx1"/>
                </a:solidFill>
                <a:latin typeface="+mn-lt"/>
                <a:ea typeface="+mn-ea"/>
                <a:cs typeface="+mn-cs"/>
              </a:rPr>
              <a:t> a pagare</a:t>
            </a:r>
            <a:r>
              <a:rPr lang="it-IT" sz="1200" b="0" i="0" u="none" strike="noStrike" kern="1200" baseline="0" dirty="0" smtClean="0">
                <a:solidFill>
                  <a:schemeClr val="tx1"/>
                </a:solidFill>
                <a:latin typeface="+mn-lt"/>
                <a:ea typeface="+mn-ea"/>
                <a:cs typeface="+mn-cs"/>
              </a:rPr>
              <a:t>, che divide in due parti il primo e il terzo quadrante.</a:t>
            </a:r>
          </a:p>
          <a:p>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Nel primo quadrante, si trovano tutti quei trattamenti per i quali, a fronte di un aumento di efficacia, si registra un aumento di costi. </a:t>
            </a:r>
            <a:r>
              <a:rPr lang="it-IT" sz="1200" b="1" i="0" u="none" strike="noStrike" kern="1200" baseline="0" dirty="0" smtClean="0">
                <a:solidFill>
                  <a:schemeClr val="tx1"/>
                </a:solidFill>
                <a:latin typeface="+mn-lt"/>
                <a:ea typeface="+mn-ea"/>
                <a:cs typeface="+mn-cs"/>
              </a:rPr>
              <a:t>In questo caso se il valore dell’ ICER &lt; λ, l’intervento e economicamente sostenibile, se, invece, ICER &gt; λ</a:t>
            </a:r>
            <a:r>
              <a:rPr lang="it-IT" sz="1200" b="0" i="0" u="none" strike="noStrike" kern="1200" baseline="0" dirty="0" smtClean="0">
                <a:solidFill>
                  <a:schemeClr val="tx1"/>
                </a:solidFill>
                <a:latin typeface="+mn-lt"/>
                <a:ea typeface="+mn-ea"/>
                <a:cs typeface="+mn-cs"/>
              </a:rPr>
              <a:t>, l’intervento, ancorché più efficace, non e sostenibile.</a:t>
            </a:r>
          </a:p>
          <a:p>
            <a:pPr marL="228600" indent="-228600">
              <a:buFont typeface="+mj-lt"/>
              <a:buAutoNum type="arabicPeriod"/>
            </a:pPr>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Nel secondo quadrante quei trattamenti che, a fronte di un aumento di efficacia, presentano, invece, una riduzione dei costi, cioè una condizione di assoluta superiorità (trattamento dominante) del trattamento in esame rispetto a quello di riferimento.</a:t>
            </a:r>
          </a:p>
          <a:p>
            <a:pPr marL="228600" indent="-228600">
              <a:buFont typeface="+mj-lt"/>
              <a:buAutoNum type="arabicPeriod"/>
            </a:pPr>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Nel terzo quadrante i trattamenti che presentano riduzione di efficacia e riduzione di costi. </a:t>
            </a:r>
            <a:r>
              <a:rPr lang="it-IT" sz="1200" b="1" i="0" u="none" strike="noStrike" kern="1200" baseline="0" dirty="0" smtClean="0">
                <a:solidFill>
                  <a:schemeClr val="tx1"/>
                </a:solidFill>
                <a:latin typeface="+mn-lt"/>
                <a:ea typeface="+mn-ea"/>
                <a:cs typeface="+mn-cs"/>
              </a:rPr>
              <a:t>In tal caso va valutata se, a fronte di un determinato contenimento di costi, e accettabile quella riduzione di efficacia</a:t>
            </a:r>
            <a:r>
              <a:rPr lang="it-IT" sz="1200" b="0" i="0" u="none" strike="noStrike" kern="1200" baseline="0" dirty="0" smtClean="0">
                <a:solidFill>
                  <a:schemeClr val="tx1"/>
                </a:solidFill>
                <a:latin typeface="+mn-lt"/>
                <a:ea typeface="+mn-ea"/>
                <a:cs typeface="+mn-cs"/>
              </a:rPr>
              <a:t>. Visto il cambiamento di segno del rapporto, possiamo stabilire che, se ICER &gt; λ il costo del trattamento in esame e sostenibile, se ICER &lt; λ il costo non e sostenibile.</a:t>
            </a:r>
          </a:p>
          <a:p>
            <a:pPr marL="228600" indent="-228600">
              <a:buFont typeface="+mj-lt"/>
              <a:buAutoNum type="arabicPeriod"/>
            </a:pPr>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Il quarto quadrante, aumento di costi e riduzione di efficacia, e la zona dei trattamenti cosiddetti “dominati”, quindi inaccettabili.</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55</a:t>
            </a:fld>
            <a:endParaRPr lang="it-IT"/>
          </a:p>
        </p:txBody>
      </p:sp>
    </p:spTree>
    <p:extLst>
      <p:ext uri="{BB962C8B-B14F-4D97-AF65-F5344CB8AC3E}">
        <p14:creationId xmlns:p14="http://schemas.microsoft.com/office/powerpoint/2010/main" val="1119029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56</a:t>
            </a:fld>
            <a:endParaRPr lang="it-IT"/>
          </a:p>
        </p:txBody>
      </p:sp>
    </p:spTree>
    <p:extLst>
      <p:ext uri="{BB962C8B-B14F-4D97-AF65-F5344CB8AC3E}">
        <p14:creationId xmlns:p14="http://schemas.microsoft.com/office/powerpoint/2010/main" val="9976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57</a:t>
            </a:fld>
            <a:endParaRPr lang="it-IT"/>
          </a:p>
        </p:txBody>
      </p:sp>
    </p:spTree>
    <p:extLst>
      <p:ext uri="{BB962C8B-B14F-4D97-AF65-F5344CB8AC3E}">
        <p14:creationId xmlns:p14="http://schemas.microsoft.com/office/powerpoint/2010/main" val="902760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63</a:t>
            </a:fld>
            <a:endParaRPr lang="it-IT"/>
          </a:p>
        </p:txBody>
      </p:sp>
    </p:spTree>
    <p:extLst>
      <p:ext uri="{BB962C8B-B14F-4D97-AF65-F5344CB8AC3E}">
        <p14:creationId xmlns:p14="http://schemas.microsoft.com/office/powerpoint/2010/main" val="637120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Esempio 3: analisi costi-benefici</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Le analisi costo-efficacia e costo-</a:t>
            </a:r>
            <a:r>
              <a:rPr lang="it-IT" sz="1200" b="0" i="0" u="none" strike="noStrike" kern="1200" baseline="0" dirty="0" err="1" smtClean="0">
                <a:solidFill>
                  <a:schemeClr val="tx1"/>
                </a:solidFill>
                <a:latin typeface="+mn-lt"/>
                <a:ea typeface="+mn-ea"/>
                <a:cs typeface="+mn-cs"/>
              </a:rPr>
              <a:t>utilita</a:t>
            </a:r>
            <a:r>
              <a:rPr lang="it-IT" sz="1200" b="0" i="0" u="none" strike="noStrike" kern="1200" baseline="0" dirty="0" smtClean="0">
                <a:solidFill>
                  <a:schemeClr val="tx1"/>
                </a:solidFill>
                <a:latin typeface="+mn-lt"/>
                <a:ea typeface="+mn-ea"/>
                <a:cs typeface="+mn-cs"/>
              </a:rPr>
              <a:t> sono entrambe tecniche relative a problemi di massimo vincolato; vale a dire alle situazioni in cui il decisore considera come ottimizzare l’allocazione di un budget predefinito. </a:t>
            </a:r>
          </a:p>
          <a:p>
            <a:r>
              <a:rPr lang="it-IT" sz="1200" b="0" i="0" u="none" strike="noStrike" kern="1200" baseline="0" dirty="0" smtClean="0">
                <a:solidFill>
                  <a:schemeClr val="tx1"/>
                </a:solidFill>
                <a:latin typeface="+mn-lt"/>
                <a:ea typeface="+mn-ea"/>
                <a:cs typeface="+mn-cs"/>
              </a:rPr>
              <a:t>In questa situazione la decisione di ampliare un programma, di accrescere il numero di tumori rilevati o di aumentare i QALY, ha una costo-</a:t>
            </a:r>
            <a:r>
              <a:rPr lang="it-IT" sz="1200" b="0" i="0" u="none" strike="noStrike" kern="1200" baseline="0" dirty="0" err="1" smtClean="0">
                <a:solidFill>
                  <a:schemeClr val="tx1"/>
                </a:solidFill>
                <a:latin typeface="+mn-lt"/>
                <a:ea typeface="+mn-ea"/>
                <a:cs typeface="+mn-cs"/>
              </a:rPr>
              <a:t>opportunita</a:t>
            </a:r>
            <a:r>
              <a:rPr lang="it-IT" sz="1200" b="0" i="0" u="none" strike="noStrike" kern="1200" baseline="0" dirty="0" smtClean="0">
                <a:solidFill>
                  <a:schemeClr val="tx1"/>
                </a:solidFill>
                <a:latin typeface="+mn-lt"/>
                <a:ea typeface="+mn-ea"/>
                <a:cs typeface="+mn-cs"/>
              </a:rPr>
              <a:t> che e espressa in termini di benefici che non si avrebbero nei programmi alternativi coperti dal budget. Tuttavia, cosa accade se la domanda che ci si pone e se sia conveniente o meno ampliare il budget?</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In queste situazioni, quando </a:t>
            </a:r>
            <a:r>
              <a:rPr lang="it-IT" sz="1200" b="0" i="0" u="none" strike="noStrike" kern="1200" baseline="0" dirty="0" err="1" smtClean="0">
                <a:solidFill>
                  <a:schemeClr val="tx1"/>
                </a:solidFill>
                <a:latin typeface="+mn-lt"/>
                <a:ea typeface="+mn-ea"/>
                <a:cs typeface="+mn-cs"/>
              </a:rPr>
              <a:t>cioe</a:t>
            </a:r>
            <a:r>
              <a:rPr lang="it-IT" sz="1200" b="0" i="0" u="none" strike="noStrike" kern="1200" baseline="0" dirty="0" smtClean="0">
                <a:solidFill>
                  <a:schemeClr val="tx1"/>
                </a:solidFill>
                <a:latin typeface="+mn-lt"/>
                <a:ea typeface="+mn-ea"/>
                <a:cs typeface="+mn-cs"/>
              </a:rPr>
              <a:t> vi e la necessita di un comune denominatore per permettere il confronto tra i risultati, gli analisti cercano generalmente di non considerare separatamente i diversi effetti specifici di ogni pro-</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66</a:t>
            </a:fld>
            <a:endParaRPr lang="it-IT"/>
          </a:p>
        </p:txBody>
      </p:sp>
    </p:spTree>
    <p:extLst>
      <p:ext uri="{BB962C8B-B14F-4D97-AF65-F5344CB8AC3E}">
        <p14:creationId xmlns:p14="http://schemas.microsoft.com/office/powerpoint/2010/main" val="72322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solidFill>
                  <a:srgbClr val="444E57"/>
                </a:solidFill>
                <a:latin typeface="Titillium Web"/>
              </a:rPr>
              <a:t>L’</a:t>
            </a:r>
            <a:r>
              <a:rPr lang="it-IT" b="1" dirty="0" smtClean="0">
                <a:solidFill>
                  <a:srgbClr val="444E57"/>
                </a:solidFill>
                <a:latin typeface="Titillium Web"/>
              </a:rPr>
              <a:t>HTA</a:t>
            </a:r>
            <a:r>
              <a:rPr lang="it-IT" dirty="0" smtClean="0">
                <a:solidFill>
                  <a:srgbClr val="444E57"/>
                </a:solidFill>
                <a:latin typeface="Titillium Web"/>
              </a:rPr>
              <a:t> è un approccio multidimensionale e multidisciplinare per l’analisi delle implicazioni medico-cliniche, sociali, organizzative, economiche, etiche e legali di una tecnologia, attraverso la valutazione di più dimensioni quali l’efficacia, la sicurezza, costi, l’impatto sociale-organizzativo etc. </a:t>
            </a:r>
            <a:r>
              <a:rPr lang="it-IT" b="1" dirty="0" smtClean="0">
                <a:solidFill>
                  <a:srgbClr val="444E57"/>
                </a:solidFill>
                <a:latin typeface="Titillium Web"/>
              </a:rPr>
              <a:t>L’HTA analizza gli effetti reali e/o potenziali della tecnologia, sia a priori sia durante l’intero ciclo di vita, nonché le conseguenze che l’introduzione o esclusione di un intervento ha per il sistema sanitario, l’economia e la società.</a:t>
            </a:r>
          </a:p>
          <a:p>
            <a:endParaRPr lang="it-IT" dirty="0" smtClean="0">
              <a:solidFill>
                <a:srgbClr val="444E57"/>
              </a:solidFill>
              <a:latin typeface="Titillium Web"/>
            </a:endParaRPr>
          </a:p>
          <a:p>
            <a:r>
              <a:rPr lang="it-IT" dirty="0" smtClean="0">
                <a:solidFill>
                  <a:srgbClr val="444E57"/>
                </a:solidFill>
                <a:latin typeface="Titillium Web"/>
              </a:rPr>
              <a:t>I recenti interventi in materia di riduzione della spesa sanitaria pubblica richiedono una maggiore attenzione nell’allocazione delle risorse sulle tecnologie sanitarie (ivi compresi i dispositivi medici, le grandi attrezzature, le procedure e i modelli organizzativi e gestionali) che dimostrino un adeguato rapporto costo-beneficio.</a:t>
            </a:r>
          </a:p>
          <a:p>
            <a:r>
              <a:rPr lang="it-IT" dirty="0" smtClean="0">
                <a:solidFill>
                  <a:srgbClr val="444E57"/>
                </a:solidFill>
                <a:latin typeface="Titillium Web"/>
              </a:rPr>
              <a:t>Le iniziative più recenti volte alla riduzione della spesa sanitaria pubblica (prezzi di riferimento dei dispositivi medici, riorganizzazione delle reti assistenziali) costituiscono una spinta all’utilizzo delle valutazioni di HTA nelle decisioni ai diversi livelli di governo del sistema.</a:t>
            </a:r>
            <a:endParaRPr lang="it-IT" b="0" i="0" dirty="0" smtClean="0">
              <a:solidFill>
                <a:srgbClr val="444E57"/>
              </a:solidFill>
              <a:effectLst/>
              <a:latin typeface="Titillium Web"/>
            </a:endParaRPr>
          </a:p>
          <a:p>
            <a:endParaRPr lang="it-IT" dirty="0" smtClean="0"/>
          </a:p>
          <a:p>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Calibri" panose="020F0502020204030204" pitchFamily="34" charset="0"/>
                <a:ea typeface="Calibri" panose="020F0502020204030204" pitchFamily="34" charset="0"/>
                <a:cs typeface="Times New Roman" panose="02020603050405020304" pitchFamily="18" charset="0"/>
              </a:rPr>
              <a:t>*</a:t>
            </a:r>
            <a:r>
              <a:rPr lang="it-IT" sz="1200" dirty="0" smtClean="0">
                <a:latin typeface="Calibri" panose="020F0502020204030204" pitchFamily="34" charset="0"/>
                <a:ea typeface="Calibri" panose="020F0502020204030204" pitchFamily="34" charset="0"/>
                <a:cs typeface="Times New Roman" panose="02020603050405020304" pitchFamily="18" charset="0"/>
              </a:rPr>
              <a:t>Per tecnologie sanitarie si intende: farmaci, attrezzature sanitarie, dispositivi medici, sistemi diagnostici, procedure mediche e chirurgiche</a:t>
            </a:r>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a:t>
            </a:fld>
            <a:endParaRPr lang="it-IT"/>
          </a:p>
        </p:txBody>
      </p:sp>
    </p:spTree>
    <p:extLst>
      <p:ext uri="{BB962C8B-B14F-4D97-AF65-F5344CB8AC3E}">
        <p14:creationId xmlns:p14="http://schemas.microsoft.com/office/powerpoint/2010/main" val="640511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Sono stati sviluppati  diversi strumenti con lo scopo di misurare 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Nella maggior parte dei casi, lo strumento misura in modo separato ciascun </a:t>
            </a:r>
            <a:r>
              <a:rPr lang="it-IT" sz="1200" b="0" i="1" kern="1200" dirty="0" smtClean="0">
                <a:solidFill>
                  <a:schemeClr val="tx1"/>
                </a:solidFill>
                <a:effectLst/>
                <a:latin typeface="+mn-lt"/>
                <a:ea typeface="+mn-ea"/>
                <a:cs typeface="+mn-cs"/>
              </a:rPr>
              <a:t>dominio</a:t>
            </a:r>
            <a:r>
              <a:rPr lang="it-IT" sz="1200" b="0" i="0" kern="1200" dirty="0" smtClean="0">
                <a:solidFill>
                  <a:schemeClr val="tx1"/>
                </a:solidFill>
                <a:effectLst/>
                <a:latin typeface="+mn-lt"/>
                <a:ea typeface="+mn-ea"/>
                <a:cs typeface="+mn-cs"/>
              </a:rPr>
              <a:t>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attraverso una serie di domande (ad esempio “</a:t>
            </a:r>
            <a:r>
              <a:rPr lang="it-IT" sz="1200" b="0" i="1" kern="1200" dirty="0" smtClean="0">
                <a:solidFill>
                  <a:schemeClr val="tx1"/>
                </a:solidFill>
                <a:effectLst/>
                <a:latin typeface="+mn-lt"/>
                <a:ea typeface="+mn-ea"/>
                <a:cs typeface="+mn-cs"/>
              </a:rPr>
              <a:t>La sua salute la limita attualmente nel salire qualche piano di scale?</a:t>
            </a:r>
            <a:r>
              <a:rPr lang="it-IT" sz="1200" b="0" i="0" kern="1200" dirty="0" smtClean="0">
                <a:solidFill>
                  <a:schemeClr val="tx1"/>
                </a:solidFill>
                <a:effectLst/>
                <a:latin typeface="+mn-lt"/>
                <a:ea typeface="+mn-ea"/>
                <a:cs typeface="+mn-cs"/>
              </a:rPr>
              <a:t>”) o di affermazioni (ad esempio “</a:t>
            </a:r>
            <a:r>
              <a:rPr lang="it-IT" sz="1200" b="0" i="1" kern="1200" dirty="0" smtClean="0">
                <a:solidFill>
                  <a:schemeClr val="tx1"/>
                </a:solidFill>
                <a:effectLst/>
                <a:latin typeface="+mn-lt"/>
                <a:ea typeface="+mn-ea"/>
                <a:cs typeface="+mn-cs"/>
              </a:rPr>
              <a:t>sono una persona nervosa</a:t>
            </a:r>
            <a:r>
              <a:rPr lang="it-IT" sz="1200" b="0" i="0" kern="1200" dirty="0" smtClean="0">
                <a:solidFill>
                  <a:schemeClr val="tx1"/>
                </a:solidFill>
                <a:effectLst/>
                <a:latin typeface="+mn-lt"/>
                <a:ea typeface="+mn-ea"/>
                <a:cs typeface="+mn-cs"/>
              </a:rPr>
              <a:t>”) sulle condizioni di salute ( tali strumenti pertanto sono spesso definiti </a:t>
            </a:r>
            <a:r>
              <a:rPr lang="it-IT" sz="1200" b="0" i="1" kern="1200" dirty="0" smtClean="0">
                <a:solidFill>
                  <a:schemeClr val="tx1"/>
                </a:solidFill>
                <a:effectLst/>
                <a:latin typeface="+mn-lt"/>
                <a:ea typeface="+mn-ea"/>
                <a:cs typeface="+mn-cs"/>
              </a:rPr>
              <a:t>questionari</a:t>
            </a:r>
            <a:r>
              <a:rPr lang="it-IT" sz="1200" b="0" i="0" kern="1200" dirty="0" smtClean="0">
                <a:solidFill>
                  <a:schemeClr val="tx1"/>
                </a:solidFill>
                <a:effectLst/>
                <a:latin typeface="+mn-lt"/>
                <a:ea typeface="+mn-ea"/>
                <a:cs typeface="+mn-cs"/>
              </a:rPr>
              <a:t>) poste al soggetto, che esplorano  le sue diverse componenti .  Il numero di queste domande o affermazioni (il cui termine tecnico, utilizzato nel seguito di questo trattazione, </a:t>
            </a:r>
            <a:r>
              <a:rPr lang="it-IT" sz="1200" b="0" i="0" kern="1200" dirty="0" err="1" smtClean="0">
                <a:solidFill>
                  <a:schemeClr val="tx1"/>
                </a:solidFill>
                <a:effectLst/>
                <a:latin typeface="+mn-lt"/>
                <a:ea typeface="+mn-ea"/>
                <a:cs typeface="+mn-cs"/>
              </a:rPr>
              <a:t>e’</a:t>
            </a:r>
            <a:r>
              <a:rPr lang="it-IT" sz="1200" b="0" i="1" kern="1200" dirty="0" smtClean="0">
                <a:solidFill>
                  <a:schemeClr val="tx1"/>
                </a:solidFill>
                <a:effectLst/>
                <a:latin typeface="+mn-lt"/>
                <a:ea typeface="+mn-ea"/>
                <a:cs typeface="+mn-cs"/>
              </a:rPr>
              <a:t> item</a:t>
            </a:r>
            <a:r>
              <a:rPr lang="it-IT" sz="1200" b="0" i="0" kern="1200" dirty="0" smtClean="0">
                <a:solidFill>
                  <a:schemeClr val="tx1"/>
                </a:solidFill>
                <a:effectLst/>
                <a:latin typeface="+mn-lt"/>
                <a:ea typeface="+mn-ea"/>
                <a:cs typeface="+mn-cs"/>
              </a:rPr>
              <a:t> ovvero ciascuna singola voce del questionario) rappresenta una caratteristica fondamentale dello strumento, in quanto ne condiziona sia la </a:t>
            </a:r>
            <a:r>
              <a:rPr lang="it-IT" sz="1200" b="0" i="0" kern="1200" dirty="0" err="1" smtClean="0">
                <a:solidFill>
                  <a:schemeClr val="tx1"/>
                </a:solidFill>
                <a:effectLst/>
                <a:latin typeface="+mn-lt"/>
                <a:ea typeface="+mn-ea"/>
                <a:cs typeface="+mn-cs"/>
              </a:rPr>
              <a:t>sensibilita'</a:t>
            </a:r>
            <a:r>
              <a:rPr lang="it-IT" sz="1200" b="0" i="0" kern="1200" dirty="0" smtClean="0">
                <a:solidFill>
                  <a:schemeClr val="tx1"/>
                </a:solidFill>
                <a:effectLst/>
                <a:latin typeface="+mn-lt"/>
                <a:ea typeface="+mn-ea"/>
                <a:cs typeface="+mn-cs"/>
              </a:rPr>
              <a:t> che la </a:t>
            </a:r>
            <a:r>
              <a:rPr lang="it-IT" sz="1200" b="0" i="0" kern="1200" dirty="0" err="1" smtClean="0">
                <a:solidFill>
                  <a:schemeClr val="tx1"/>
                </a:solidFill>
                <a:effectLst/>
                <a:latin typeface="+mn-lt"/>
                <a:ea typeface="+mn-ea"/>
                <a:cs typeface="+mn-cs"/>
              </a:rPr>
              <a:t>accettabilita'</a:t>
            </a:r>
            <a:r>
              <a:rPr lang="it-IT" sz="1200" b="0" i="0" kern="1200" dirty="0" smtClean="0">
                <a:solidFill>
                  <a:schemeClr val="tx1"/>
                </a:solidFill>
                <a:effectLst/>
                <a:latin typeface="+mn-lt"/>
                <a:ea typeface="+mn-ea"/>
                <a:cs typeface="+mn-cs"/>
              </a:rPr>
              <a:t> da parte del soggetto intervistato.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Le differenze tra i diversi strumenti dipendono essenzialmente dal grado con il quale vengono coperti e/o approfonditi  i diversi </a:t>
            </a:r>
            <a:r>
              <a:rPr lang="it-IT" sz="1200" b="0" i="1" kern="1200" dirty="0" err="1" smtClean="0">
                <a:solidFill>
                  <a:schemeClr val="tx1"/>
                </a:solidFill>
                <a:effectLst/>
                <a:latin typeface="+mn-lt"/>
                <a:ea typeface="+mn-ea"/>
                <a:cs typeface="+mn-cs"/>
              </a:rPr>
              <a:t>dominii</a:t>
            </a:r>
            <a:r>
              <a:rPr lang="it-IT" sz="1200" b="0" i="0" kern="1200" dirty="0" smtClean="0">
                <a:solidFill>
                  <a:schemeClr val="tx1"/>
                </a:solidFill>
                <a:effectLst/>
                <a:latin typeface="+mn-lt"/>
                <a:ea typeface="+mn-ea"/>
                <a:cs typeface="+mn-cs"/>
              </a:rPr>
              <a:t>, dall'enfasi posta sulle dimensioni oggettive piuttosto che su quelle soggettive e dal formato delle domande, piuttosto che da differenze nella definizione di base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Utilizzando una terminologia propria delle scienze psicologiche, il processo con il quale il questionario viene sottoposto al paziente, insieme alle informazioni necessarie  per la corretta compilazione,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definito </a:t>
            </a:r>
            <a:r>
              <a:rPr lang="it-IT" sz="1200" b="0" i="1" kern="1200" dirty="0" smtClean="0">
                <a:solidFill>
                  <a:schemeClr val="tx1"/>
                </a:solidFill>
                <a:effectLst/>
                <a:latin typeface="+mn-lt"/>
                <a:ea typeface="+mn-ea"/>
                <a:cs typeface="+mn-cs"/>
              </a:rPr>
              <a:t>somministrazione</a:t>
            </a:r>
            <a:r>
              <a:rPr lang="it-IT" sz="1200" b="0" i="0" kern="1200" dirty="0" smtClean="0">
                <a:solidFill>
                  <a:schemeClr val="tx1"/>
                </a:solidFill>
                <a:effectLst/>
                <a:latin typeface="+mn-lt"/>
                <a:ea typeface="+mn-ea"/>
                <a:cs typeface="+mn-cs"/>
              </a:rPr>
              <a:t>. La maggior parte degli strumenti disponibili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ad </a:t>
            </a:r>
            <a:r>
              <a:rPr lang="it-IT" sz="1200" b="0" i="0" kern="1200" dirty="0" err="1" smtClean="0">
                <a:solidFill>
                  <a:schemeClr val="tx1"/>
                </a:solidFill>
                <a:effectLst/>
                <a:latin typeface="+mn-lt"/>
                <a:ea typeface="+mn-ea"/>
                <a:cs typeface="+mn-cs"/>
              </a:rPr>
              <a:t>autocompilazione</a:t>
            </a:r>
            <a:r>
              <a:rPr lang="it-IT" sz="1200" b="0" i="0" kern="1200" dirty="0" smtClean="0">
                <a:solidFill>
                  <a:schemeClr val="tx1"/>
                </a:solidFill>
                <a:effectLst/>
                <a:latin typeface="+mn-lt"/>
                <a:ea typeface="+mn-ea"/>
                <a:cs typeface="+mn-cs"/>
              </a:rPr>
              <a:t> ed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pertanto il soggetto che risponde alle diverse domande, in quanto </a:t>
            </a:r>
            <a:r>
              <a:rPr lang="it-IT" sz="1200" b="0" i="0" kern="1200" dirty="0" err="1" smtClean="0">
                <a:solidFill>
                  <a:schemeClr val="tx1"/>
                </a:solidFill>
                <a:effectLst/>
                <a:latin typeface="+mn-lt"/>
                <a:ea typeface="+mn-ea"/>
                <a:cs typeface="+mn-cs"/>
              </a:rPr>
              <a:t>cio'</a:t>
            </a:r>
            <a:r>
              <a:rPr lang="it-IT" sz="1200" b="0" i="0" kern="1200" dirty="0" smtClean="0">
                <a:solidFill>
                  <a:schemeClr val="tx1"/>
                </a:solidFill>
                <a:effectLst/>
                <a:latin typeface="+mn-lt"/>
                <a:ea typeface="+mn-ea"/>
                <a:cs typeface="+mn-cs"/>
              </a:rPr>
              <a:t> che realmente conta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conoscere il punto di vista del soggetto, senza l'inconveniente di eventuali distorsioni dovute alla concezione personale di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dei valutatori. Esistono tuttavia anche strumenti compilati attraverso l'osservazione, l'intervista od il diario.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Le opzioni di risposta possono essere  diverse e condizionare la </a:t>
            </a:r>
            <a:r>
              <a:rPr lang="it-IT" sz="1200" b="0" i="0" kern="1200" dirty="0" err="1" smtClean="0">
                <a:solidFill>
                  <a:schemeClr val="tx1"/>
                </a:solidFill>
                <a:effectLst/>
                <a:latin typeface="+mn-lt"/>
                <a:ea typeface="+mn-ea"/>
                <a:cs typeface="+mn-cs"/>
              </a:rPr>
              <a:t>sensibilita'</a:t>
            </a:r>
            <a:r>
              <a:rPr lang="it-IT" sz="1200" b="0" i="0" kern="1200" dirty="0" smtClean="0">
                <a:solidFill>
                  <a:schemeClr val="tx1"/>
                </a:solidFill>
                <a:effectLst/>
                <a:latin typeface="+mn-lt"/>
                <a:ea typeface="+mn-ea"/>
                <a:cs typeface="+mn-cs"/>
              </a:rPr>
              <a:t> dello strumento; opzioni di risposta possono essere la risposta binaria (si / no), la scala analogica visiva (ad esempio di 10 cm, ancorata ad un lato allo stato migliore possibile ed all'altro a quello peggiore immaginabile), le scale di </a:t>
            </a:r>
            <a:r>
              <a:rPr lang="it-IT" sz="1200" b="0" i="0" kern="1200" dirty="0" err="1" smtClean="0">
                <a:solidFill>
                  <a:schemeClr val="tx1"/>
                </a:solidFill>
                <a:effectLst/>
                <a:latin typeface="+mn-lt"/>
                <a:ea typeface="+mn-ea"/>
                <a:cs typeface="+mn-cs"/>
              </a:rPr>
              <a:t>Likert</a:t>
            </a:r>
            <a:r>
              <a:rPr lang="it-IT" sz="1200" b="0" i="0" kern="1200" dirty="0" smtClean="0">
                <a:solidFill>
                  <a:schemeClr val="tx1"/>
                </a:solidFill>
                <a:effectLst/>
                <a:latin typeface="+mn-lt"/>
                <a:ea typeface="+mn-ea"/>
                <a:cs typeface="+mn-cs"/>
              </a:rPr>
              <a:t> ad opzioni multiple (ad esempio eccellente, buono, moderato, scarso, molto scarso)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La misura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viene costruita quindi a partire dalle risposte del soggetto a singoli </a:t>
            </a:r>
            <a:r>
              <a:rPr lang="it-IT" sz="1200" b="0" i="1" kern="1200" dirty="0" smtClean="0">
                <a:solidFill>
                  <a:schemeClr val="tx1"/>
                </a:solidFill>
                <a:effectLst/>
                <a:latin typeface="+mn-lt"/>
                <a:ea typeface="+mn-ea"/>
                <a:cs typeface="+mn-cs"/>
              </a:rPr>
              <a:t>item</a:t>
            </a:r>
            <a:r>
              <a:rPr lang="it-IT" sz="1200" b="0" i="0" kern="1200" dirty="0" smtClean="0">
                <a:solidFill>
                  <a:schemeClr val="tx1"/>
                </a:solidFill>
                <a:effectLst/>
                <a:latin typeface="+mn-lt"/>
                <a:ea typeface="+mn-ea"/>
                <a:cs typeface="+mn-cs"/>
              </a:rPr>
              <a:t> , esposti in un questionario autosomministrato, raggruppati omogeneamente per valutare differenti dimensioni o aree. Ogni </a:t>
            </a:r>
            <a:r>
              <a:rPr lang="it-IT" sz="1200" b="0" i="1" kern="1200" dirty="0" smtClean="0">
                <a:solidFill>
                  <a:schemeClr val="tx1"/>
                </a:solidFill>
                <a:effectLst/>
                <a:latin typeface="+mn-lt"/>
                <a:ea typeface="+mn-ea"/>
                <a:cs typeface="+mn-cs"/>
              </a:rPr>
              <a:t>item</a:t>
            </a:r>
            <a:r>
              <a:rPr lang="it-IT" sz="1200" b="0" i="0" kern="1200" dirty="0" smtClean="0">
                <a:solidFill>
                  <a:schemeClr val="tx1"/>
                </a:solidFill>
                <a:effectLst/>
                <a:latin typeface="+mn-lt"/>
                <a:ea typeface="+mn-ea"/>
                <a:cs typeface="+mn-cs"/>
              </a:rPr>
              <a:t> determina un particolare impatto sul soggetto che provvede, attraverso una elaborazione concettuale, filtrata dal suo vissuto, a fornire una risposta.</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Alle diverse risposte sono associati diversi punteggi, ciascuno dei quali viene sommato con quelli della medesima dimensione esplorata  o con tutti gli altri punteggi dello strumento. </a:t>
            </a:r>
          </a:p>
          <a:p>
            <a:endParaRPr lang="it-IT"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 </a:t>
            </a:r>
            <a:r>
              <a:rPr lang="it-IT" sz="1200" b="0" i="1" kern="1200" dirty="0" smtClean="0">
                <a:solidFill>
                  <a:schemeClr val="tx1"/>
                </a:solidFill>
                <a:effectLst/>
                <a:latin typeface="+mn-lt"/>
                <a:ea typeface="+mn-ea"/>
                <a:cs typeface="+mn-cs"/>
              </a:rPr>
              <a:t> Valutazione economica del farmaco</a:t>
            </a:r>
            <a:br>
              <a:rPr lang="it-IT" sz="1200" b="0" i="1"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Le tecniche di misurazione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insieme alle tecniche di analisi economica dei farmaci, sono da alcuni autori comprese nella </a:t>
            </a:r>
            <a:r>
              <a:rPr lang="it-IT" sz="1200" b="0" i="0" kern="1200" dirty="0" err="1" smtClean="0">
                <a:solidFill>
                  <a:schemeClr val="tx1"/>
                </a:solidFill>
                <a:effectLst/>
                <a:latin typeface="+mn-lt"/>
                <a:ea typeface="+mn-ea"/>
                <a:cs typeface="+mn-cs"/>
              </a:rPr>
              <a:t>definizone</a:t>
            </a:r>
            <a:r>
              <a:rPr lang="it-IT" sz="1200" b="0" i="0" kern="1200" dirty="0" smtClean="0">
                <a:solidFill>
                  <a:schemeClr val="tx1"/>
                </a:solidFill>
                <a:effectLst/>
                <a:latin typeface="+mn-lt"/>
                <a:ea typeface="+mn-ea"/>
                <a:cs typeface="+mn-cs"/>
              </a:rPr>
              <a:t> di </a:t>
            </a:r>
            <a:r>
              <a:rPr lang="it-IT" sz="1200" b="0" i="1" kern="1200" dirty="0" smtClean="0">
                <a:solidFill>
                  <a:schemeClr val="tx1"/>
                </a:solidFill>
                <a:effectLst/>
                <a:latin typeface="+mn-lt"/>
                <a:ea typeface="+mn-ea"/>
                <a:cs typeface="+mn-cs"/>
              </a:rPr>
              <a:t>ricerca </a:t>
            </a:r>
            <a:r>
              <a:rPr lang="it-IT" sz="1200" b="0" i="1" kern="1200" dirty="0" err="1" smtClean="0">
                <a:solidFill>
                  <a:schemeClr val="tx1"/>
                </a:solidFill>
                <a:effectLst/>
                <a:latin typeface="+mn-lt"/>
                <a:ea typeface="+mn-ea"/>
                <a:cs typeface="+mn-cs"/>
              </a:rPr>
              <a:t>farmacoeconomica</a:t>
            </a:r>
            <a:r>
              <a:rPr lang="it-IT" sz="1200" b="0" i="0" kern="1200" dirty="0" smtClean="0">
                <a:solidFill>
                  <a:schemeClr val="tx1"/>
                </a:solidFill>
                <a:effectLst/>
                <a:latin typeface="+mn-lt"/>
                <a:ea typeface="+mn-ea"/>
                <a:cs typeface="+mn-cs"/>
              </a:rPr>
              <a:t>. Nonostante gli sforzi di numerosi ricercatori, il tentativo di valutare in termini economici i diversi stati di salute e le variazioni indotte dai trattamenti farmacologici non ha ancora prodotto sostanziali risultati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tuttavia utilizzata in una delle analisi economiche degli interventi sanitari, la </a:t>
            </a:r>
            <a:r>
              <a:rPr lang="it-IT" sz="1200" b="0" i="1" kern="1200" dirty="0" smtClean="0">
                <a:solidFill>
                  <a:schemeClr val="tx1"/>
                </a:solidFill>
                <a:effectLst/>
                <a:latin typeface="+mn-lt"/>
                <a:ea typeface="+mn-ea"/>
                <a:cs typeface="+mn-cs"/>
              </a:rPr>
              <a:t>analisi costo- </a:t>
            </a:r>
            <a:r>
              <a:rPr lang="it-IT" sz="1200" b="0" i="1" kern="1200" dirty="0" err="1" smtClean="0">
                <a:solidFill>
                  <a:schemeClr val="tx1"/>
                </a:solidFill>
                <a:effectLst/>
                <a:latin typeface="+mn-lt"/>
                <a:ea typeface="+mn-ea"/>
                <a:cs typeface="+mn-cs"/>
              </a:rPr>
              <a:t>utilita'</a:t>
            </a:r>
            <a:r>
              <a:rPr lang="it-IT" sz="1200" b="0" i="0" kern="1200" dirty="0" smtClean="0">
                <a:solidFill>
                  <a:schemeClr val="tx1"/>
                </a:solidFill>
                <a:effectLst/>
                <a:latin typeface="+mn-lt"/>
                <a:ea typeface="+mn-ea"/>
                <a:cs typeface="+mn-cs"/>
              </a:rPr>
              <a:t>, che confronta il rapporto dei costi sostenuti per produrre modificazioni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con trattamenti alternativi. 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deve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Sulla base di  tale modello, alcuni ricercatori hanno sviluppato il concetto di </a:t>
            </a:r>
            <a:r>
              <a:rPr lang="it-IT" sz="1200" b="0" i="1" kern="1200" dirty="0" smtClean="0">
                <a:solidFill>
                  <a:schemeClr val="tx1"/>
                </a:solidFill>
                <a:effectLst/>
                <a:latin typeface="+mn-lt"/>
                <a:ea typeface="+mn-ea"/>
                <a:cs typeface="+mn-cs"/>
              </a:rPr>
              <a:t>QALY</a:t>
            </a:r>
            <a:r>
              <a:rPr lang="it-IT" sz="1200" b="0" i="0" kern="1200" dirty="0" smtClean="0">
                <a:solidFill>
                  <a:schemeClr val="tx1"/>
                </a:solidFill>
                <a:effectLst/>
                <a:latin typeface="+mn-lt"/>
                <a:ea typeface="+mn-ea"/>
                <a:cs typeface="+mn-cs"/>
              </a:rPr>
              <a:t> (</a:t>
            </a:r>
            <a:r>
              <a:rPr lang="it-IT" sz="1200" b="0" i="1" kern="1200" dirty="0" err="1" smtClean="0">
                <a:solidFill>
                  <a:schemeClr val="tx1"/>
                </a:solidFill>
                <a:effectLst/>
                <a:latin typeface="+mn-lt"/>
                <a:ea typeface="+mn-ea"/>
                <a:cs typeface="+mn-cs"/>
              </a:rPr>
              <a:t>Quality</a:t>
            </a:r>
            <a:r>
              <a:rPr lang="it-IT" sz="1200" b="0" i="1" kern="1200" dirty="0" smtClean="0">
                <a:solidFill>
                  <a:schemeClr val="tx1"/>
                </a:solidFill>
                <a:effectLst/>
                <a:latin typeface="+mn-lt"/>
                <a:ea typeface="+mn-ea"/>
                <a:cs typeface="+mn-cs"/>
              </a:rPr>
              <a:t> of Life </a:t>
            </a:r>
            <a:r>
              <a:rPr lang="it-IT" sz="1200" b="0" i="1" kern="1200" dirty="0" err="1" smtClean="0">
                <a:solidFill>
                  <a:schemeClr val="tx1"/>
                </a:solidFill>
                <a:effectLst/>
                <a:latin typeface="+mn-lt"/>
                <a:ea typeface="+mn-ea"/>
                <a:cs typeface="+mn-cs"/>
              </a:rPr>
              <a:t>Adjusted</a:t>
            </a:r>
            <a:r>
              <a:rPr lang="it-IT" sz="1200" b="0" i="1" kern="1200" dirty="0" smtClean="0">
                <a:solidFill>
                  <a:schemeClr val="tx1"/>
                </a:solidFill>
                <a:effectLst/>
                <a:latin typeface="+mn-lt"/>
                <a:ea typeface="+mn-ea"/>
                <a:cs typeface="+mn-cs"/>
              </a:rPr>
              <a:t> </a:t>
            </a:r>
            <a:r>
              <a:rPr lang="it-IT" sz="1200" b="0" i="1" kern="1200" dirty="0" err="1" smtClean="0">
                <a:solidFill>
                  <a:schemeClr val="tx1"/>
                </a:solidFill>
                <a:effectLst/>
                <a:latin typeface="+mn-lt"/>
                <a:ea typeface="+mn-ea"/>
                <a:cs typeface="+mn-cs"/>
              </a:rPr>
              <a:t>Year</a:t>
            </a:r>
            <a:r>
              <a:rPr lang="it-IT" sz="1200" b="0" i="0" kern="1200" dirty="0" smtClean="0">
                <a:solidFill>
                  <a:schemeClr val="tx1"/>
                </a:solidFill>
                <a:effectLst/>
                <a:latin typeface="+mn-lt"/>
                <a:ea typeface="+mn-ea"/>
                <a:cs typeface="+mn-cs"/>
              </a:rPr>
              <a:t>), ovvero di anni di vita aggiustati per la </a:t>
            </a:r>
            <a:r>
              <a:rPr lang="it-IT" sz="1200" b="0" i="0" kern="1200" dirty="0" err="1" smtClean="0">
                <a:solidFill>
                  <a:schemeClr val="tx1"/>
                </a:solidFill>
                <a:effectLst/>
                <a:latin typeface="+mn-lt"/>
                <a:ea typeface="+mn-ea"/>
                <a:cs typeface="+mn-cs"/>
              </a:rPr>
              <a:t>qualita’</a:t>
            </a:r>
            <a:r>
              <a:rPr lang="it-IT" sz="1200" b="0" i="0" kern="1200" dirty="0" smtClean="0">
                <a:solidFill>
                  <a:schemeClr val="tx1"/>
                </a:solidFill>
                <a:effectLst/>
                <a:latin typeface="+mn-lt"/>
                <a:ea typeface="+mn-ea"/>
                <a:cs typeface="+mn-cs"/>
              </a:rPr>
              <a:t> quale indicatore di beneficio di un intervento sanitario,  che rappresentano degli indicatori in grado di fornire una rappresentazione dello stato di salute corretto per la sopravvivenza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 entusiasmo per questo tipo di analisi  (non sempre giustificato dalla </a:t>
            </a:r>
            <a:r>
              <a:rPr lang="it-IT" sz="1200" b="0" i="0" kern="1200" dirty="0" err="1" smtClean="0">
                <a:solidFill>
                  <a:schemeClr val="tx1"/>
                </a:solidFill>
                <a:effectLst/>
                <a:latin typeface="+mn-lt"/>
                <a:ea typeface="+mn-ea"/>
                <a:cs typeface="+mn-cs"/>
              </a:rPr>
              <a:t>solidita’</a:t>
            </a:r>
            <a:r>
              <a:rPr lang="it-IT" sz="1200" b="0" i="0" kern="1200" dirty="0" smtClean="0">
                <a:solidFill>
                  <a:schemeClr val="tx1"/>
                </a:solidFill>
                <a:effectLst/>
                <a:latin typeface="+mn-lt"/>
                <a:ea typeface="+mn-ea"/>
                <a:cs typeface="+mn-cs"/>
              </a:rPr>
              <a:t> ed appropriatezza delle metodologie)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cresciuta a tal punto che si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arrivati a produrre le cosiddette</a:t>
            </a:r>
            <a:r>
              <a:rPr lang="it-IT" sz="1200" b="0" i="1" kern="1200" dirty="0" smtClean="0">
                <a:solidFill>
                  <a:schemeClr val="tx1"/>
                </a:solidFill>
                <a:effectLst/>
                <a:latin typeface="+mn-lt"/>
                <a:ea typeface="+mn-ea"/>
                <a:cs typeface="+mn-cs"/>
              </a:rPr>
              <a:t> League </a:t>
            </a:r>
            <a:r>
              <a:rPr lang="it-IT" sz="1200" b="0" i="1" kern="1200" dirty="0" err="1" smtClean="0">
                <a:solidFill>
                  <a:schemeClr val="tx1"/>
                </a:solidFill>
                <a:effectLst/>
                <a:latin typeface="+mn-lt"/>
                <a:ea typeface="+mn-ea"/>
                <a:cs typeface="+mn-cs"/>
              </a:rPr>
              <a:t>tables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cioe’</a:t>
            </a:r>
            <a:r>
              <a:rPr lang="it-IT" sz="1200" b="0" i="0" kern="1200" dirty="0" smtClean="0">
                <a:solidFill>
                  <a:schemeClr val="tx1"/>
                </a:solidFill>
                <a:effectLst/>
                <a:latin typeface="+mn-lt"/>
                <a:ea typeface="+mn-ea"/>
                <a:cs typeface="+mn-cs"/>
              </a:rPr>
              <a:t> degli elenchi che mettono in ordine di preferenza interventi sanitari tra loro molto diversi (ad esempio emodialisi ospedaliera, trapianto cardiaco, impianto di pacemaker) in funzione del loro costo per QALY  e che sono </a:t>
            </a:r>
            <a:r>
              <a:rPr lang="it-IT" sz="1200" b="0" i="0" kern="1200" dirty="0" err="1" smtClean="0">
                <a:solidFill>
                  <a:schemeClr val="tx1"/>
                </a:solidFill>
                <a:effectLst/>
                <a:latin typeface="+mn-lt"/>
                <a:ea typeface="+mn-ea"/>
                <a:cs typeface="+mn-cs"/>
              </a:rPr>
              <a:t>gia’</a:t>
            </a:r>
            <a:r>
              <a:rPr lang="it-IT" sz="1200" b="0" i="0" kern="1200" dirty="0" smtClean="0">
                <a:solidFill>
                  <a:schemeClr val="tx1"/>
                </a:solidFill>
                <a:effectLst/>
                <a:latin typeface="+mn-lt"/>
                <a:ea typeface="+mn-ea"/>
                <a:cs typeface="+mn-cs"/>
              </a:rPr>
              <a:t> state utilizzate, a scopo sperimentale, nel processo di allocazione delle risorse sanitarie in alcuni distretti sanitari del Regno Unito . </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68</a:t>
            </a:fld>
            <a:endParaRPr lang="it-IT"/>
          </a:p>
        </p:txBody>
      </p:sp>
    </p:spTree>
    <p:extLst>
      <p:ext uri="{BB962C8B-B14F-4D97-AF65-F5344CB8AC3E}">
        <p14:creationId xmlns:p14="http://schemas.microsoft.com/office/powerpoint/2010/main" val="1002408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1" i="0" kern="1200" dirty="0" smtClean="0">
                <a:solidFill>
                  <a:schemeClr val="tx1"/>
                </a:solidFill>
                <a:effectLst/>
                <a:latin typeface="+mn-lt"/>
                <a:ea typeface="+mn-ea"/>
                <a:cs typeface="+mn-cs"/>
              </a:rPr>
              <a:t>L'EQ-5D</a:t>
            </a:r>
            <a:r>
              <a:rPr lang="it-IT" sz="1200" b="0" i="0" kern="1200" dirty="0" smtClean="0">
                <a:solidFill>
                  <a:schemeClr val="tx1"/>
                </a:solidFill>
                <a:effectLst/>
                <a:latin typeface="+mn-lt"/>
                <a:ea typeface="+mn-ea"/>
                <a:cs typeface="+mn-cs"/>
              </a:rPr>
              <a:t> è una misura standardizzata della qualità della vita correlata alla salute sviluppata dal </a:t>
            </a:r>
            <a:r>
              <a:rPr lang="it-IT" sz="1200" b="0" i="0" u="none" strike="noStrike" kern="1200" dirty="0" smtClean="0">
                <a:solidFill>
                  <a:schemeClr val="tx1"/>
                </a:solidFill>
                <a:effectLst/>
                <a:latin typeface="+mn-lt"/>
                <a:ea typeface="+mn-ea"/>
                <a:cs typeface="+mn-cs"/>
                <a:hlinkClick r:id="rId3"/>
              </a:rPr>
              <a:t>Gruppo </a:t>
            </a:r>
            <a:r>
              <a:rPr lang="it-IT" sz="1200" b="0" i="0" u="none" strike="noStrike" kern="1200" dirty="0" err="1" smtClean="0">
                <a:solidFill>
                  <a:schemeClr val="tx1"/>
                </a:solidFill>
                <a:effectLst/>
                <a:latin typeface="+mn-lt"/>
                <a:ea typeface="+mn-ea"/>
                <a:cs typeface="+mn-cs"/>
                <a:hlinkClick r:id="rId3"/>
              </a:rPr>
              <a:t>EuroQol</a:t>
            </a:r>
            <a:r>
              <a:rPr lang="it-IT" sz="1200" b="0" i="0" kern="1200" dirty="0" smtClean="0">
                <a:solidFill>
                  <a:schemeClr val="tx1"/>
                </a:solidFill>
                <a:effectLst/>
                <a:latin typeface="+mn-lt"/>
                <a:ea typeface="+mn-ea"/>
                <a:cs typeface="+mn-cs"/>
              </a:rPr>
              <a:t> per fornire un questionario semplice e generico da utilizzare nella valutazione clinica ed economica e nelle indagini sulla salute della popolazione. EQ-5D valuta lo stato di salute in termini di cinque dimensioni della salute ed è considerato un questionario "generico" perché queste dimensioni non sono specifiche per nessun gruppo di pazienti o condizione di salute.</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70</a:t>
            </a:fld>
            <a:endParaRPr lang="it-IT"/>
          </a:p>
        </p:txBody>
      </p:sp>
    </p:spTree>
    <p:extLst>
      <p:ext uri="{BB962C8B-B14F-4D97-AF65-F5344CB8AC3E}">
        <p14:creationId xmlns:p14="http://schemas.microsoft.com/office/powerpoint/2010/main" val="138758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73</a:t>
            </a:fld>
            <a:endParaRPr lang="it-IT"/>
          </a:p>
        </p:txBody>
      </p:sp>
    </p:spTree>
    <p:extLst>
      <p:ext uri="{BB962C8B-B14F-4D97-AF65-F5344CB8AC3E}">
        <p14:creationId xmlns:p14="http://schemas.microsoft.com/office/powerpoint/2010/main" val="1891180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74</a:t>
            </a:fld>
            <a:endParaRPr lang="it-IT"/>
          </a:p>
        </p:txBody>
      </p:sp>
    </p:spTree>
    <p:extLst>
      <p:ext uri="{BB962C8B-B14F-4D97-AF65-F5344CB8AC3E}">
        <p14:creationId xmlns:p14="http://schemas.microsoft.com/office/powerpoint/2010/main" val="826988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75</a:t>
            </a:fld>
            <a:endParaRPr lang="it-IT"/>
          </a:p>
        </p:txBody>
      </p:sp>
    </p:spTree>
    <p:extLst>
      <p:ext uri="{BB962C8B-B14F-4D97-AF65-F5344CB8AC3E}">
        <p14:creationId xmlns:p14="http://schemas.microsoft.com/office/powerpoint/2010/main" val="2336100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76</a:t>
            </a:fld>
            <a:endParaRPr lang="it-IT"/>
          </a:p>
        </p:txBody>
      </p:sp>
    </p:spTree>
    <p:extLst>
      <p:ext uri="{BB962C8B-B14F-4D97-AF65-F5344CB8AC3E}">
        <p14:creationId xmlns:p14="http://schemas.microsoft.com/office/powerpoint/2010/main" val="3302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Qualora le due strategie non dovessero avere un effetto misurabile con un’unica unità di misura, la tecnica di elezione è l’Analisi Costo-Beneficio. </a:t>
            </a:r>
          </a:p>
          <a:p>
            <a:endParaRPr lang="it-IT" dirty="0" smtClean="0"/>
          </a:p>
          <a:p>
            <a:r>
              <a:rPr lang="it-IT" dirty="0" smtClean="0"/>
              <a:t>Analisi Costo-Beneficio (CBA - </a:t>
            </a:r>
            <a:r>
              <a:rPr lang="it-IT" dirty="0" err="1" smtClean="0"/>
              <a:t>Cost</a:t>
            </a:r>
            <a:r>
              <a:rPr lang="it-IT" dirty="0" smtClean="0"/>
              <a:t>-benefit </a:t>
            </a:r>
            <a:r>
              <a:rPr lang="it-IT" dirty="0" err="1" smtClean="0"/>
              <a:t>analysis</a:t>
            </a:r>
            <a:r>
              <a:rPr lang="it-IT" dirty="0" smtClean="0"/>
              <a:t>) È un tipo di valutazione economica in cui i costi e i benefici sono espressi in unità monetarie. Il risultato è un valore numerico dato dal rapporto tra le differenze di costo delle due alternative considerate e la differenza monetaria dei benefici considerati per le due alternative. Permette il confronto anche fra alternative sanitarie e non sanitarie. I benefici sono stimati in termini economici attraverso le valutazioni delle preferenze di un campione di persone; un metodo è quello della </a:t>
            </a:r>
            <a:r>
              <a:rPr lang="it-IT" dirty="0" err="1" smtClean="0"/>
              <a:t>willingness</a:t>
            </a:r>
            <a:r>
              <a:rPr lang="it-IT" dirty="0" smtClean="0"/>
              <a:t>-to-</a:t>
            </a:r>
            <a:r>
              <a:rPr lang="it-IT" dirty="0" err="1" smtClean="0"/>
              <a:t>pay</a:t>
            </a:r>
            <a:r>
              <a:rPr lang="it-IT" dirty="0" smtClean="0"/>
              <a:t>, in cui alle persone viene chiesto di attribuire agli esiti di un trattamento, come ad esempio alla terapia successiva ad un infarto, la massima disponibilità a pagare per evitare l’esito negativo. Proprio la valutazione monetaria dei benefici rende la tecnica molto criticata in letteratura; in molte circostanze è difficile distinguere tra la disponibilità e la capacità di pagare da parte degli individui.</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78</a:t>
            </a:fld>
            <a:endParaRPr lang="it-IT"/>
          </a:p>
        </p:txBody>
      </p:sp>
    </p:spTree>
    <p:extLst>
      <p:ext uri="{BB962C8B-B14F-4D97-AF65-F5344CB8AC3E}">
        <p14:creationId xmlns:p14="http://schemas.microsoft.com/office/powerpoint/2010/main" val="431963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09D85-F2FB-43B6-B6CF-F014EA9A3F79}" type="slidenum">
              <a:rPr lang="it-IT" altLang="it-IT"/>
              <a:pPr/>
              <a:t>79</a:t>
            </a:fld>
            <a:endParaRPr lang="it-IT" altLang="it-IT"/>
          </a:p>
        </p:txBody>
      </p:sp>
      <p:sp>
        <p:nvSpPr>
          <p:cNvPr id="379906" name="Rectangle 1026"/>
          <p:cNvSpPr>
            <a:spLocks noGrp="1" noRot="1" noChangeAspect="1" noChangeArrowheads="1" noTextEdit="1"/>
          </p:cNvSpPr>
          <p:nvPr>
            <p:ph type="sldImg"/>
          </p:nvPr>
        </p:nvSpPr>
        <p:spPr>
          <a:xfrm>
            <a:off x="-223838" y="808038"/>
            <a:ext cx="7185026" cy="4041775"/>
          </a:xfrm>
          <a:ln/>
        </p:spPr>
      </p:sp>
      <p:sp>
        <p:nvSpPr>
          <p:cNvPr id="379907" name="Rectangle 1027"/>
          <p:cNvSpPr>
            <a:spLocks noGrp="1" noChangeArrowheads="1"/>
          </p:cNvSpPr>
          <p:nvPr>
            <p:ph type="body" idx="1"/>
          </p:nvPr>
        </p:nvSpPr>
        <p:spPr/>
        <p:txBody>
          <a:bodyPr/>
          <a:lstStyle/>
          <a:p>
            <a:endParaRPr lang="it-IT" altLang="it-IT" dirty="0"/>
          </a:p>
        </p:txBody>
      </p:sp>
    </p:spTree>
    <p:extLst>
      <p:ext uri="{BB962C8B-B14F-4D97-AF65-F5344CB8AC3E}">
        <p14:creationId xmlns:p14="http://schemas.microsoft.com/office/powerpoint/2010/main" val="2368723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latin typeface="Helvetica" panose="020B0604020202020204" pitchFamily="34" charset="0"/>
              </a:rPr>
              <a:t>Si ipotizzano per un programma sanitario i seguenti costi e conseguenze:</a:t>
            </a:r>
          </a:p>
          <a:p>
            <a:endParaRPr lang="it-IT" dirty="0" smtClean="0">
              <a:latin typeface="Helvetica" panose="020B0604020202020204" pitchFamily="34" charset="0"/>
            </a:endParaRPr>
          </a:p>
          <a:p>
            <a:r>
              <a:rPr lang="it-IT" b="1" dirty="0" smtClean="0">
                <a:latin typeface="Helvetica-Bold"/>
              </a:rPr>
              <a:t>Costi</a:t>
            </a:r>
          </a:p>
          <a:p>
            <a:r>
              <a:rPr lang="it-IT" dirty="0" smtClean="0">
                <a:latin typeface="Helvetica" panose="020B0604020202020204" pitchFamily="34" charset="0"/>
              </a:rPr>
              <a:t>C1 Costi del settore sanitario: $ 1.000.000</a:t>
            </a:r>
          </a:p>
          <a:p>
            <a:r>
              <a:rPr lang="it-IT" dirty="0" smtClean="0">
                <a:latin typeface="Helvetica" panose="020B0604020202020204" pitchFamily="34" charset="0"/>
              </a:rPr>
              <a:t>C2 Costi di altri settori: $ 50.000</a:t>
            </a:r>
          </a:p>
          <a:p>
            <a:r>
              <a:rPr lang="it-IT" dirty="0" smtClean="0">
                <a:latin typeface="Helvetica" panose="020B0604020202020204" pitchFamily="34" charset="0"/>
              </a:rPr>
              <a:t>C3 Costi per paziente e familiari: $ 5.000</a:t>
            </a:r>
          </a:p>
          <a:p>
            <a:r>
              <a:rPr lang="it-IT" dirty="0" smtClean="0">
                <a:latin typeface="Helvetica" panose="020B0604020202020204" pitchFamily="34" charset="0"/>
              </a:rPr>
              <a:t>C4 Perdita di </a:t>
            </a:r>
            <a:r>
              <a:rPr lang="it-IT" dirty="0" err="1" smtClean="0">
                <a:latin typeface="Helvetica" panose="020B0604020202020204" pitchFamily="34" charset="0"/>
              </a:rPr>
              <a:t>produttivita</a:t>
            </a:r>
            <a:r>
              <a:rPr lang="it-IT" dirty="0" smtClean="0">
                <a:latin typeface="Helvetica" panose="020B0604020202020204" pitchFamily="34" charset="0"/>
              </a:rPr>
              <a:t>: $100.000</a:t>
            </a:r>
          </a:p>
          <a:p>
            <a:endParaRPr lang="it-IT" dirty="0" smtClean="0">
              <a:latin typeface="Helvetica" panose="020B0604020202020204" pitchFamily="34" charset="0"/>
            </a:endParaRPr>
          </a:p>
          <a:p>
            <a:r>
              <a:rPr lang="it-IT" b="1" dirty="0" smtClean="0">
                <a:latin typeface="Helvetica-Bold"/>
              </a:rPr>
              <a:t>Conseguenze</a:t>
            </a:r>
          </a:p>
          <a:p>
            <a:r>
              <a:rPr lang="it-IT" dirty="0" smtClean="0">
                <a:latin typeface="Helvetica" panose="020B0604020202020204" pitchFamily="34" charset="0"/>
              </a:rPr>
              <a:t>Miglioramenti nello stato di salute</a:t>
            </a:r>
          </a:p>
          <a:p>
            <a:r>
              <a:rPr lang="it-IT" dirty="0" smtClean="0">
                <a:latin typeface="Helvetica" panose="020B0604020202020204" pitchFamily="34" charset="0"/>
              </a:rPr>
              <a:t>U (secondo il valore delle preferenze): 10 QALY</a:t>
            </a:r>
          </a:p>
          <a:p>
            <a:r>
              <a:rPr lang="it-IT" dirty="0" smtClean="0">
                <a:latin typeface="Helvetica" panose="020B0604020202020204" pitchFamily="34" charset="0"/>
              </a:rPr>
              <a:t>W (in termini di </a:t>
            </a:r>
            <a:r>
              <a:rPr lang="it-IT" dirty="0" err="1" smtClean="0">
                <a:latin typeface="Helvetica" panose="020B0604020202020204" pitchFamily="34" charset="0"/>
              </a:rPr>
              <a:t>disponibilita</a:t>
            </a:r>
            <a:r>
              <a:rPr lang="it-IT" dirty="0" smtClean="0">
                <a:latin typeface="Helvetica" panose="020B0604020202020204" pitchFamily="34" charset="0"/>
              </a:rPr>
              <a:t> a pagare): $ 2.000.000</a:t>
            </a:r>
          </a:p>
          <a:p>
            <a:r>
              <a:rPr lang="it-IT" dirty="0" smtClean="0">
                <a:latin typeface="Helvetica" panose="020B0604020202020204" pitchFamily="34" charset="0"/>
              </a:rPr>
              <a:t>S1 Risorse risparmiate nel settore sanitario: $ 25.000</a:t>
            </a:r>
          </a:p>
          <a:p>
            <a:r>
              <a:rPr lang="it-IT" dirty="0" smtClean="0">
                <a:latin typeface="Helvetica" panose="020B0604020202020204" pitchFamily="34" charset="0"/>
              </a:rPr>
              <a:t>S2 Risorse risparmiate in altri settori: $ 20.000</a:t>
            </a:r>
          </a:p>
          <a:p>
            <a:r>
              <a:rPr lang="it-IT" dirty="0" smtClean="0">
                <a:latin typeface="Helvetica" panose="020B0604020202020204" pitchFamily="34" charset="0"/>
              </a:rPr>
              <a:t>S3 Risorse risparmiate dal malato/ familiari: $ 12.000</a:t>
            </a:r>
          </a:p>
          <a:p>
            <a:r>
              <a:rPr lang="it-IT" dirty="0" smtClean="0">
                <a:latin typeface="Helvetica" panose="020B0604020202020204" pitchFamily="34" charset="0"/>
              </a:rPr>
              <a:t>S4 Risorse risparmiate nella </a:t>
            </a:r>
            <a:r>
              <a:rPr lang="it-IT" dirty="0" err="1" smtClean="0">
                <a:latin typeface="Helvetica" panose="020B0604020202020204" pitchFamily="34" charset="0"/>
              </a:rPr>
              <a:t>produttivita</a:t>
            </a:r>
            <a:r>
              <a:rPr lang="it-IT" dirty="0" smtClean="0">
                <a:latin typeface="Helvetica" panose="020B0604020202020204" pitchFamily="34" charset="0"/>
              </a:rPr>
              <a:t>: $ 100.000</a:t>
            </a:r>
          </a:p>
          <a:p>
            <a:r>
              <a:rPr lang="it-IT" dirty="0" smtClean="0">
                <a:latin typeface="Helvetica" panose="020B0604020202020204" pitchFamily="34" charset="0"/>
              </a:rPr>
              <a:t>V (altro valore creato): $ 0</a:t>
            </a:r>
          </a:p>
          <a:p>
            <a:endParaRPr lang="it-IT" dirty="0" smtClean="0">
              <a:latin typeface="Helvetica" panose="020B0604020202020204" pitchFamily="34" charset="0"/>
            </a:endParaRPr>
          </a:p>
          <a:p>
            <a:r>
              <a:rPr lang="it-IT" b="1" dirty="0" smtClean="0">
                <a:latin typeface="Helvetica-Bold"/>
              </a:rPr>
              <a:t>Si possono calcolare i seguenti rapporti</a:t>
            </a:r>
          </a:p>
          <a:p>
            <a:r>
              <a:rPr lang="it-IT" dirty="0" smtClean="0">
                <a:latin typeface="Helvetica" panose="020B0604020202020204" pitchFamily="34" charset="0"/>
              </a:rPr>
              <a:t>1. Rapporto costi-</a:t>
            </a:r>
            <a:r>
              <a:rPr lang="it-IT" dirty="0" err="1" smtClean="0">
                <a:latin typeface="Helvetica" panose="020B0604020202020204" pitchFamily="34" charset="0"/>
              </a:rPr>
              <a:t>utilita</a:t>
            </a:r>
            <a:r>
              <a:rPr lang="it-IT" dirty="0" smtClean="0">
                <a:latin typeface="Helvetica" panose="020B0604020202020204" pitchFamily="34" charset="0"/>
              </a:rPr>
              <a:t> (solamente per le risorse del settore sanitario):</a:t>
            </a:r>
          </a:p>
          <a:p>
            <a:r>
              <a:rPr lang="nl-NL" dirty="0" smtClean="0">
                <a:latin typeface="Helvetica" panose="020B0604020202020204" pitchFamily="34" charset="0"/>
              </a:rPr>
              <a:t>(C1 + S1)/U = $ 75.000 per QALY</a:t>
            </a:r>
          </a:p>
          <a:p>
            <a:r>
              <a:rPr lang="it-IT" dirty="0" smtClean="0">
                <a:latin typeface="Helvetica" panose="020B0604020202020204" pitchFamily="34" charset="0"/>
              </a:rPr>
              <a:t>2. Rapporto costi-</a:t>
            </a:r>
            <a:r>
              <a:rPr lang="it-IT" dirty="0" err="1" smtClean="0">
                <a:latin typeface="Helvetica" panose="020B0604020202020204" pitchFamily="34" charset="0"/>
              </a:rPr>
              <a:t>utilita</a:t>
            </a:r>
            <a:r>
              <a:rPr lang="it-IT" dirty="0" smtClean="0">
                <a:latin typeface="Helvetica" panose="020B0604020202020204" pitchFamily="34" charset="0"/>
              </a:rPr>
              <a:t> (con tutte le risorse utilizzate):</a:t>
            </a:r>
          </a:p>
          <a:p>
            <a:r>
              <a:rPr lang="it-IT" dirty="0" smtClean="0">
                <a:latin typeface="Helvetica" panose="020B0604020202020204" pitchFamily="34" charset="0"/>
              </a:rPr>
              <a:t>(C1 + C2 + C3 + C4 - S1 - S2 - S3 - S4)/U = $ 77.300 per QALY</a:t>
            </a:r>
          </a:p>
          <a:p>
            <a:r>
              <a:rPr lang="it-IT" dirty="0" smtClean="0">
                <a:latin typeface="Helvetica" panose="020B0604020202020204" pitchFamily="34" charset="0"/>
              </a:rPr>
              <a:t>3. Rapporto benefici-costi (includendo nel numeratore tutte le conseguenze come benefici):</a:t>
            </a:r>
          </a:p>
          <a:p>
            <a:r>
              <a:rPr lang="pl-PL" dirty="0" smtClean="0">
                <a:latin typeface="Helvetica" panose="020B0604020202020204" pitchFamily="34" charset="0"/>
              </a:rPr>
              <a:t>[(W + S1 + S2 + S3 + S4)/(C1 + C2 + C3 + C4)] = 2,163</a:t>
            </a:r>
          </a:p>
          <a:p>
            <a:r>
              <a:rPr lang="it-IT" dirty="0" smtClean="0">
                <a:latin typeface="Helvetica" panose="020B0604020202020204" pitchFamily="34" charset="0"/>
              </a:rPr>
              <a:t>4. Rapporto benefici-costi (trattando le risorse risparmiate come compensazione di costi, e quindi deducendole dal denominatore):</a:t>
            </a:r>
          </a:p>
          <a:p>
            <a:r>
              <a:rPr lang="pl-PL" dirty="0" smtClean="0">
                <a:latin typeface="Helvetica" panose="020B0604020202020204" pitchFamily="34" charset="0"/>
              </a:rPr>
              <a:t>[W/(C1 + C2 + C3 + C4 - S1 - S2 - S3 - S4)] = 2,587</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86</a:t>
            </a:fld>
            <a:endParaRPr lang="it-IT"/>
          </a:p>
        </p:txBody>
      </p:sp>
    </p:spTree>
    <p:extLst>
      <p:ext uri="{BB962C8B-B14F-4D97-AF65-F5344CB8AC3E}">
        <p14:creationId xmlns:p14="http://schemas.microsoft.com/office/powerpoint/2010/main" val="2184419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Costi ed efficacia della cura </a:t>
            </a:r>
            <a:r>
              <a:rPr lang="it-IT" dirty="0" err="1" smtClean="0"/>
              <a:t>dellaschizofrenia</a:t>
            </a:r>
            <a:r>
              <a:rPr lang="it-IT" dirty="0" smtClean="0"/>
              <a:t> con antipsicotici tipici e atipici</a:t>
            </a:r>
          </a:p>
          <a:p>
            <a:endParaRPr lang="it-IT" dirty="0" smtClean="0"/>
          </a:p>
          <a:p>
            <a:r>
              <a:rPr lang="it-IT" dirty="0" smtClean="0"/>
              <a:t>https://www.researchgate.net/publication/268354773_Costi_ed_efficacia_della_cura_della_schizofrenia_con_antipsicotici_tipici_e_atipici</a:t>
            </a:r>
          </a:p>
          <a:p>
            <a:endParaRPr lang="it-IT" dirty="0" smtClean="0"/>
          </a:p>
          <a:p>
            <a:r>
              <a:rPr lang="it-IT" b="1" dirty="0" smtClean="0"/>
              <a:t>Obiettivo</a:t>
            </a:r>
            <a:r>
              <a:rPr lang="it-IT" dirty="0" smtClean="0"/>
              <a:t>: </a:t>
            </a:r>
          </a:p>
          <a:p>
            <a:r>
              <a:rPr lang="it-IT" dirty="0" smtClean="0"/>
              <a:t>Primo, confrontare l'efficacia ei costi del trattamento di 12 mesi della schizofrenia, utilizzando antipsicotici tipici e atipici, associati ai servizi psichiatrici. In secondo luogo, confrontare i tre farmaci atipici più prescritti (</a:t>
            </a:r>
            <a:r>
              <a:rPr lang="it-IT" dirty="0" err="1" smtClean="0"/>
              <a:t>olanzapina</a:t>
            </a:r>
            <a:r>
              <a:rPr lang="it-IT" dirty="0" smtClean="0"/>
              <a:t>, </a:t>
            </a:r>
            <a:r>
              <a:rPr lang="it-IT" dirty="0" err="1" smtClean="0"/>
              <a:t>clozapina</a:t>
            </a:r>
            <a:r>
              <a:rPr lang="it-IT" dirty="0" smtClean="0"/>
              <a:t> e </a:t>
            </a:r>
            <a:r>
              <a:rPr lang="it-IT" dirty="0" err="1" smtClean="0"/>
              <a:t>risperidone</a:t>
            </a:r>
            <a:r>
              <a:rPr lang="it-IT" dirty="0" smtClean="0"/>
              <a:t>) con il farmaco di scelta, l'</a:t>
            </a:r>
            <a:r>
              <a:rPr lang="it-IT" dirty="0" err="1" smtClean="0"/>
              <a:t>aloperidolo</a:t>
            </a:r>
            <a:r>
              <a:rPr lang="it-IT"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t>Risultati</a:t>
            </a:r>
            <a:r>
              <a:rPr lang="it-IT"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Assumendo che i neurolettici tipici siano il trattamento di prima scelta per la schizofrenia, il costo incrementale per la riduzione di un punto sulla scala di gravità è di  3.136 per i farmaci atipici; oppure è € 3.342 per </a:t>
            </a:r>
            <a:r>
              <a:rPr lang="it-IT" dirty="0" err="1" smtClean="0"/>
              <a:t>olanzapina</a:t>
            </a:r>
            <a:r>
              <a:rPr lang="it-IT" dirty="0" smtClean="0"/>
              <a:t> vs </a:t>
            </a:r>
            <a:r>
              <a:rPr lang="it-IT" dirty="0" err="1" smtClean="0"/>
              <a:t>aloperidolo</a:t>
            </a:r>
            <a:r>
              <a:rPr lang="it-IT" dirty="0" smtClean="0"/>
              <a:t> (comparatore), € 5.895 per </a:t>
            </a:r>
            <a:r>
              <a:rPr lang="it-IT" dirty="0" err="1" smtClean="0"/>
              <a:t>clozapina</a:t>
            </a:r>
            <a:r>
              <a:rPr lang="it-IT" dirty="0" smtClean="0"/>
              <a:t> e € 6.591 per </a:t>
            </a:r>
            <a:r>
              <a:rPr lang="it-IT" dirty="0" err="1" smtClean="0"/>
              <a:t>risperidone</a:t>
            </a:r>
            <a:r>
              <a:rPr lang="it-IT" dirty="0" smtClean="0"/>
              <a:t>.</a:t>
            </a:r>
          </a:p>
          <a:p>
            <a:endParaRPr lang="it-IT" sz="1200" b="0" i="0" kern="1200" dirty="0" smtClean="0">
              <a:solidFill>
                <a:schemeClr val="tx1"/>
              </a:solidFill>
              <a:effectLst/>
              <a:latin typeface="+mn-lt"/>
              <a:ea typeface="+mn-ea"/>
              <a:cs typeface="+mn-cs"/>
            </a:endParaRPr>
          </a:p>
          <a:p>
            <a:r>
              <a:rPr lang="it-IT" sz="1200" b="1" i="0" kern="1200" dirty="0" err="1" smtClean="0">
                <a:solidFill>
                  <a:schemeClr val="tx1"/>
                </a:solidFill>
                <a:effectLst/>
                <a:latin typeface="+mn-lt"/>
                <a:ea typeface="+mn-ea"/>
                <a:cs typeface="+mn-cs"/>
              </a:rPr>
              <a:t>HoNOS</a:t>
            </a:r>
            <a:endParaRPr lang="it-IT" sz="1200" b="1"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La gravità clinica dei pazienti è stata valutata attraverso la scala </a:t>
            </a:r>
            <a:r>
              <a:rPr lang="it-IT" sz="1200" b="0" i="0" kern="1200" dirty="0" err="1" smtClean="0">
                <a:solidFill>
                  <a:schemeClr val="tx1"/>
                </a:solidFill>
                <a:effectLst/>
                <a:latin typeface="+mn-lt"/>
                <a:ea typeface="+mn-ea"/>
                <a:cs typeface="+mn-cs"/>
              </a:rPr>
              <a:t>HoNOS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Health</a:t>
            </a:r>
            <a:r>
              <a:rPr lang="it-IT" sz="1200" b="0" i="0" kern="1200" dirty="0" smtClean="0">
                <a:solidFill>
                  <a:schemeClr val="tx1"/>
                </a:solidFill>
                <a:effectLst/>
                <a:latin typeface="+mn-lt"/>
                <a:ea typeface="+mn-ea"/>
                <a:cs typeface="+mn-cs"/>
              </a:rPr>
              <a:t> of the </a:t>
            </a:r>
            <a:r>
              <a:rPr lang="it-IT" sz="1200" b="0" i="0" kern="1200" dirty="0" err="1" smtClean="0">
                <a:solidFill>
                  <a:schemeClr val="tx1"/>
                </a:solidFill>
                <a:effectLst/>
                <a:latin typeface="+mn-lt"/>
                <a:ea typeface="+mn-ea"/>
                <a:cs typeface="+mn-cs"/>
              </a:rPr>
              <a:t>Nation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Outcome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Study</a:t>
            </a:r>
            <a:r>
              <a:rPr lang="it-IT" sz="1200" b="0" i="0" kern="1200" dirty="0" smtClean="0">
                <a:solidFill>
                  <a:schemeClr val="tx1"/>
                </a:solidFill>
                <a:effectLst/>
                <a:latin typeface="+mn-lt"/>
                <a:ea typeface="+mn-ea"/>
                <a:cs typeface="+mn-cs"/>
              </a:rPr>
              <a:t>), una scala ideata nel Regno Unito per la valutazione dell’esito in psichiatria, a seguito della pubblicazione del libro bianco </a:t>
            </a:r>
            <a:r>
              <a:rPr lang="it-IT" sz="1200" b="0" i="0" kern="1200" dirty="0" err="1" smtClean="0">
                <a:solidFill>
                  <a:schemeClr val="tx1"/>
                </a:solidFill>
                <a:effectLst/>
                <a:latin typeface="+mn-lt"/>
                <a:ea typeface="+mn-ea"/>
                <a:cs typeface="+mn-cs"/>
              </a:rPr>
              <a:t>Health</a:t>
            </a:r>
            <a:r>
              <a:rPr lang="it-IT" sz="1200" b="0" i="0" kern="1200" dirty="0" smtClean="0">
                <a:solidFill>
                  <a:schemeClr val="tx1"/>
                </a:solidFill>
                <a:effectLst/>
                <a:latin typeface="+mn-lt"/>
                <a:ea typeface="+mn-ea"/>
                <a:cs typeface="+mn-cs"/>
              </a:rPr>
              <a:t> of the </a:t>
            </a:r>
            <a:r>
              <a:rPr lang="it-IT" sz="1200" b="0" i="0" kern="1200" dirty="0" err="1" smtClean="0">
                <a:solidFill>
                  <a:schemeClr val="tx1"/>
                </a:solidFill>
                <a:effectLst/>
                <a:latin typeface="+mn-lt"/>
                <a:ea typeface="+mn-ea"/>
                <a:cs typeface="+mn-cs"/>
              </a:rPr>
              <a:t>Nation</a:t>
            </a:r>
            <a:r>
              <a:rPr lang="it-IT" sz="1200" b="0" i="0" kern="1200" dirty="0" smtClean="0">
                <a:solidFill>
                  <a:schemeClr val="tx1"/>
                </a:solidFill>
                <a:effectLst/>
                <a:latin typeface="+mn-lt"/>
                <a:ea typeface="+mn-ea"/>
                <a:cs typeface="+mn-cs"/>
              </a:rPr>
              <a:t> nel 1992. Fondandosi sul presupposto che il miglioramento della salute mentale deve essere misurabile e significativo e che i sintomi psichici e il funzionamento sociale possono variare e influenzare l’esito in modo indipendente, un gruppo di ricercatori, guidati da J. K. </a:t>
            </a:r>
            <a:r>
              <a:rPr lang="it-IT" sz="1200" b="0" i="0" kern="1200" dirty="0" err="1" smtClean="0">
                <a:solidFill>
                  <a:schemeClr val="tx1"/>
                </a:solidFill>
                <a:effectLst/>
                <a:latin typeface="+mn-lt"/>
                <a:ea typeface="+mn-ea"/>
                <a:cs typeface="+mn-cs"/>
              </a:rPr>
              <a:t>Wing</a:t>
            </a:r>
            <a:r>
              <a:rPr lang="it-IT" sz="1200" b="0" i="0" kern="1200" dirty="0" smtClean="0">
                <a:solidFill>
                  <a:schemeClr val="tx1"/>
                </a:solidFill>
                <a:effectLst/>
                <a:latin typeface="+mn-lt"/>
                <a:ea typeface="+mn-ea"/>
                <a:cs typeface="+mn-cs"/>
              </a:rPr>
              <a:t>, ha progettato la scala </a:t>
            </a:r>
            <a:r>
              <a:rPr lang="it-IT" sz="1200" b="0" i="0" kern="1200" dirty="0" err="1" smtClean="0">
                <a:solidFill>
                  <a:schemeClr val="tx1"/>
                </a:solidFill>
                <a:effectLst/>
                <a:latin typeface="+mn-lt"/>
                <a:ea typeface="+mn-ea"/>
                <a:cs typeface="+mn-cs"/>
              </a:rPr>
              <a:t>HoNOS</a:t>
            </a:r>
            <a:r>
              <a:rPr lang="it-IT" sz="1200" b="0" i="0" kern="1200" dirty="0" smtClean="0">
                <a:solidFill>
                  <a:schemeClr val="tx1"/>
                </a:solidFill>
                <a:effectLst/>
                <a:latin typeface="+mn-lt"/>
                <a:ea typeface="+mn-ea"/>
                <a:cs typeface="+mn-cs"/>
              </a:rPr>
              <a:t>.[12] Lo strumento, dopo adeguata ma breve formazione, richiede circa 5 minuti per la compilazione, è utilizzabile da operatori anche non medici e prevede 12 item, ciascuno siglabile con un punteggio da 0 a 4, che coprono quattro ambiti: problemi comportamentali (item 1-3), deficit o disabilità (item 4-5), sintomi (item 6-8) e problemi relazionali/ambientali (item 9-12).6I dodici punteggi possono venire sommati per ottenere un punteggio totale di gravità, il cui valore massimo è di 48 punti.</a:t>
            </a:r>
          </a:p>
          <a:p>
            <a:r>
              <a:rPr lang="it-IT" sz="1000" b="0" i="1" kern="1200" dirty="0" smtClean="0">
                <a:solidFill>
                  <a:schemeClr val="tx1"/>
                </a:solidFill>
                <a:effectLst/>
                <a:latin typeface="+mn-lt"/>
                <a:ea typeface="+mn-ea"/>
                <a:cs typeface="+mn-cs"/>
              </a:rPr>
              <a:t>Gli item della scala </a:t>
            </a:r>
            <a:r>
              <a:rPr lang="it-IT" sz="1000" b="0" i="1" kern="1200" dirty="0" err="1" smtClean="0">
                <a:solidFill>
                  <a:schemeClr val="tx1"/>
                </a:solidFill>
                <a:effectLst/>
                <a:latin typeface="+mn-lt"/>
                <a:ea typeface="+mn-ea"/>
                <a:cs typeface="+mn-cs"/>
              </a:rPr>
              <a:t>HoNOS</a:t>
            </a:r>
            <a:r>
              <a:rPr lang="it-IT" sz="1000" b="0" i="1" kern="1200" dirty="0" smtClean="0">
                <a:solidFill>
                  <a:schemeClr val="tx1"/>
                </a:solidFill>
                <a:effectLst/>
                <a:latin typeface="+mn-lt"/>
                <a:ea typeface="+mn-ea"/>
                <a:cs typeface="+mn-cs"/>
              </a:rPr>
              <a:t> sono: (1) comportamenti iperattivi, </a:t>
            </a:r>
            <a:r>
              <a:rPr lang="it-IT" sz="1000" b="0" i="1" kern="1200" dirty="0" err="1" smtClean="0">
                <a:solidFill>
                  <a:schemeClr val="tx1"/>
                </a:solidFill>
                <a:effectLst/>
                <a:latin typeface="+mn-lt"/>
                <a:ea typeface="+mn-ea"/>
                <a:cs typeface="+mn-cs"/>
              </a:rPr>
              <a:t>ag-gressivi</a:t>
            </a:r>
            <a:r>
              <a:rPr lang="it-IT" sz="1000" b="0" i="1" kern="1200" dirty="0" smtClean="0">
                <a:solidFill>
                  <a:schemeClr val="tx1"/>
                </a:solidFill>
                <a:effectLst/>
                <a:latin typeface="+mn-lt"/>
                <a:ea typeface="+mn-ea"/>
                <a:cs typeface="+mn-cs"/>
              </a:rPr>
              <a:t>, distruttivi o agitati (2) comportamenti deliberatamente </a:t>
            </a:r>
            <a:r>
              <a:rPr lang="it-IT" sz="1000" b="0" i="1" kern="1200" dirty="0" err="1" smtClean="0">
                <a:solidFill>
                  <a:schemeClr val="tx1"/>
                </a:solidFill>
                <a:effectLst/>
                <a:latin typeface="+mn-lt"/>
                <a:ea typeface="+mn-ea"/>
                <a:cs typeface="+mn-cs"/>
              </a:rPr>
              <a:t>autolesi</a:t>
            </a:r>
            <a:r>
              <a:rPr lang="it-IT" sz="1000" b="0" i="1" kern="1200" dirty="0" smtClean="0">
                <a:solidFill>
                  <a:schemeClr val="tx1"/>
                </a:solidFill>
                <a:effectLst/>
                <a:latin typeface="+mn-lt"/>
                <a:ea typeface="+mn-ea"/>
                <a:cs typeface="+mn-cs"/>
              </a:rPr>
              <a:t>-vi (3) problemi legati all’assunzione di alcool o droghe (4) </a:t>
            </a:r>
            <a:r>
              <a:rPr lang="it-IT" sz="1000" b="0" i="1" kern="1200" dirty="0" err="1" smtClean="0">
                <a:solidFill>
                  <a:schemeClr val="tx1"/>
                </a:solidFill>
                <a:effectLst/>
                <a:latin typeface="+mn-lt"/>
                <a:ea typeface="+mn-ea"/>
                <a:cs typeface="+mn-cs"/>
              </a:rPr>
              <a:t>problemicognitivi</a:t>
            </a:r>
            <a:r>
              <a:rPr lang="it-IT" sz="1000" b="0" i="1" kern="1200" dirty="0" smtClean="0">
                <a:solidFill>
                  <a:schemeClr val="tx1"/>
                </a:solidFill>
                <a:effectLst/>
                <a:latin typeface="+mn-lt"/>
                <a:ea typeface="+mn-ea"/>
                <a:cs typeface="+mn-cs"/>
              </a:rPr>
              <a:t> (5) problemi di malattia somatica o di disabilità fisica (6) pro-</a:t>
            </a:r>
            <a:r>
              <a:rPr lang="it-IT" sz="1000" b="0" i="1" kern="1200" dirty="0" err="1" smtClean="0">
                <a:solidFill>
                  <a:schemeClr val="tx1"/>
                </a:solidFill>
                <a:effectLst/>
                <a:latin typeface="+mn-lt"/>
                <a:ea typeface="+mn-ea"/>
                <a:cs typeface="+mn-cs"/>
              </a:rPr>
              <a:t>blemi</a:t>
            </a:r>
            <a:r>
              <a:rPr lang="it-IT" sz="1000" b="0" i="1" kern="1200" dirty="0" smtClean="0">
                <a:solidFill>
                  <a:schemeClr val="tx1"/>
                </a:solidFill>
                <a:effectLst/>
                <a:latin typeface="+mn-lt"/>
                <a:ea typeface="+mn-ea"/>
                <a:cs typeface="+mn-cs"/>
              </a:rPr>
              <a:t> legati ad allucinazioni e deliri (7) problemi legati all’umore depresso(8) altri problemi psichici e comportamentali (9) problemi relazionali (10)problemi nelle attività della vita quotidiana (11) problemi nelle </a:t>
            </a:r>
            <a:r>
              <a:rPr lang="it-IT" sz="1000" b="0" i="1" kern="1200" dirty="0" err="1" smtClean="0">
                <a:solidFill>
                  <a:schemeClr val="tx1"/>
                </a:solidFill>
                <a:effectLst/>
                <a:latin typeface="+mn-lt"/>
                <a:ea typeface="+mn-ea"/>
                <a:cs typeface="+mn-cs"/>
              </a:rPr>
              <a:t>condizio</a:t>
            </a:r>
            <a:r>
              <a:rPr lang="it-IT" sz="1000" b="0" i="1" kern="1200" dirty="0" smtClean="0">
                <a:solidFill>
                  <a:schemeClr val="tx1"/>
                </a:solidFill>
                <a:effectLst/>
                <a:latin typeface="+mn-lt"/>
                <a:ea typeface="+mn-ea"/>
                <a:cs typeface="+mn-cs"/>
              </a:rPr>
              <a:t>-ni di vita (12) problemi nella disponibilità di risorse per attività lavorati-ve e ricreative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87</a:t>
            </a:fld>
            <a:endParaRPr lang="it-IT"/>
          </a:p>
        </p:txBody>
      </p:sp>
    </p:spTree>
    <p:extLst>
      <p:ext uri="{BB962C8B-B14F-4D97-AF65-F5344CB8AC3E}">
        <p14:creationId xmlns:p14="http://schemas.microsoft.com/office/powerpoint/2010/main" val="194214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C2288EC2-1B3B-452C-91CB-7CBE62E76E45}" type="slidenum">
              <a:rPr lang="en-GB" altLang="it-IT"/>
              <a:pPr/>
              <a:t>10</a:t>
            </a:fld>
            <a:endParaRPr lang="en-GB" altLang="it-IT"/>
          </a:p>
        </p:txBody>
      </p:sp>
      <p:sp>
        <p:nvSpPr>
          <p:cNvPr id="553986" name="Text Box 2"/>
          <p:cNvSpPr txBox="1">
            <a:spLocks noChangeArrowheads="1"/>
          </p:cNvSpPr>
          <p:nvPr/>
        </p:nvSpPr>
        <p:spPr bwMode="auto">
          <a:xfrm>
            <a:off x="1132946" y="744498"/>
            <a:ext cx="4530210"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3987" name="Rectangle 3"/>
          <p:cNvSpPr txBox="1">
            <a:spLocks noGrp="1" noChangeArrowheads="1"/>
          </p:cNvSpPr>
          <p:nvPr>
            <p:ph type="body"/>
          </p:nvPr>
        </p:nvSpPr>
        <p:spPr bwMode="auto">
          <a:xfrm>
            <a:off x="906357" y="4715153"/>
            <a:ext cx="4903138"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86566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88</a:t>
            </a:fld>
            <a:endParaRPr lang="it-IT"/>
          </a:p>
        </p:txBody>
      </p:sp>
    </p:spTree>
    <p:extLst>
      <p:ext uri="{BB962C8B-B14F-4D97-AF65-F5344CB8AC3E}">
        <p14:creationId xmlns:p14="http://schemas.microsoft.com/office/powerpoint/2010/main" val="316975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“identifica, misura e confronta i costi ed i risultati dovuti ai farmaci ed alle procedure terapeutiche”. (</a:t>
            </a:r>
            <a:r>
              <a:rPr lang="it-IT" sz="1200" b="0" i="0" u="none" strike="noStrike" kern="1200" baseline="0" dirty="0" err="1" smtClean="0">
                <a:solidFill>
                  <a:schemeClr val="tx1"/>
                </a:solidFill>
                <a:latin typeface="+mn-lt"/>
                <a:ea typeface="+mn-ea"/>
                <a:cs typeface="+mn-cs"/>
              </a:rPr>
              <a:t>Bootman</a:t>
            </a:r>
            <a:r>
              <a:rPr lang="it-IT" sz="1200" b="0" i="0" u="none" strike="noStrike" kern="1200" baseline="0" dirty="0" smtClean="0">
                <a:solidFill>
                  <a:schemeClr val="tx1"/>
                </a:solidFill>
                <a:latin typeface="+mn-lt"/>
                <a:ea typeface="+mn-ea"/>
                <a:cs typeface="+mn-cs"/>
              </a:rPr>
              <a:t> et al, 1989)</a:t>
            </a:r>
          </a:p>
          <a:p>
            <a:endParaRPr lang="it-IT" sz="1200" b="0" i="0" u="none" strike="noStrike" kern="1200" baseline="0" dirty="0" smtClean="0">
              <a:solidFill>
                <a:schemeClr val="tx1"/>
              </a:solidFill>
              <a:latin typeface="+mn-lt"/>
              <a:ea typeface="+mn-ea"/>
              <a:cs typeface="+mn-cs"/>
            </a:endParaRPr>
          </a:p>
          <a:p>
            <a:endParaRPr lang="it-IT" sz="1200" b="0" i="0" u="none" strike="noStrike" kern="1200" baseline="0" dirty="0" smtClean="0">
              <a:solidFill>
                <a:schemeClr val="tx1"/>
              </a:solidFill>
              <a:latin typeface="+mn-lt"/>
              <a:ea typeface="+mn-ea"/>
              <a:cs typeface="+mn-cs"/>
            </a:endParaRPr>
          </a:p>
          <a:p>
            <a:r>
              <a:rPr lang="it-IT" sz="1200" b="0" i="0" kern="1200" dirty="0" smtClean="0">
                <a:solidFill>
                  <a:schemeClr val="tx1"/>
                </a:solidFill>
                <a:effectLst/>
                <a:latin typeface="+mn-lt"/>
                <a:ea typeface="+mn-ea"/>
                <a:cs typeface="+mn-cs"/>
              </a:rPr>
              <a:t>La </a:t>
            </a:r>
            <a:r>
              <a:rPr lang="it-IT" sz="1200" b="1" i="0" kern="1200" dirty="0" err="1" smtClean="0">
                <a:solidFill>
                  <a:schemeClr val="tx1"/>
                </a:solidFill>
                <a:effectLst/>
                <a:latin typeface="+mn-lt"/>
                <a:ea typeface="+mn-ea"/>
                <a:cs typeface="+mn-cs"/>
              </a:rPr>
              <a:t>farmacoeconomia</a:t>
            </a:r>
            <a:r>
              <a:rPr lang="it-IT" sz="1200" b="1" i="0" kern="1200" dirty="0" smtClean="0">
                <a:solidFill>
                  <a:schemeClr val="tx1"/>
                </a:solidFill>
                <a:effectLst/>
                <a:latin typeface="+mn-lt"/>
                <a:ea typeface="+mn-ea"/>
                <a:cs typeface="+mn-cs"/>
              </a:rPr>
              <a:t> è</a:t>
            </a:r>
            <a:r>
              <a:rPr lang="it-IT" sz="1200" b="0" i="0" kern="1200" dirty="0" smtClean="0">
                <a:solidFill>
                  <a:schemeClr val="tx1"/>
                </a:solidFill>
                <a:effectLst/>
                <a:latin typeface="+mn-lt"/>
                <a:ea typeface="+mn-ea"/>
                <a:cs typeface="+mn-cs"/>
              </a:rPr>
              <a:t> una delle discipline dell'</a:t>
            </a:r>
            <a:r>
              <a:rPr lang="it-IT" sz="1200" b="1" i="0" kern="1200" dirty="0" smtClean="0">
                <a:solidFill>
                  <a:schemeClr val="tx1"/>
                </a:solidFill>
                <a:effectLst/>
                <a:latin typeface="+mn-lt"/>
                <a:ea typeface="+mn-ea"/>
                <a:cs typeface="+mn-cs"/>
              </a:rPr>
              <a:t>HTA</a:t>
            </a:r>
            <a:r>
              <a:rPr lang="it-IT" sz="1200" b="0" i="0" kern="1200" dirty="0" smtClean="0">
                <a:solidFill>
                  <a:schemeClr val="tx1"/>
                </a:solidFill>
                <a:effectLst/>
                <a:latin typeface="+mn-lt"/>
                <a:ea typeface="+mn-ea"/>
                <a:cs typeface="+mn-cs"/>
              </a:rPr>
              <a:t>, attraverso la quale </a:t>
            </a:r>
            <a:r>
              <a:rPr lang="it-IT" sz="1200" b="1" i="0" kern="1200" dirty="0" smtClean="0">
                <a:solidFill>
                  <a:schemeClr val="tx1"/>
                </a:solidFill>
                <a:effectLst/>
                <a:latin typeface="+mn-lt"/>
                <a:ea typeface="+mn-ea"/>
                <a:cs typeface="+mn-cs"/>
              </a:rPr>
              <a:t>è</a:t>
            </a:r>
            <a:r>
              <a:rPr lang="it-IT" sz="1200" b="0" i="0" kern="1200" dirty="0" smtClean="0">
                <a:solidFill>
                  <a:schemeClr val="tx1"/>
                </a:solidFill>
                <a:effectLst/>
                <a:latin typeface="+mn-lt"/>
                <a:ea typeface="+mn-ea"/>
                <a:cs typeface="+mn-cs"/>
              </a:rPr>
              <a:t> possibile identificare, misurare, valorizzare </a:t>
            </a:r>
            <a:r>
              <a:rPr lang="it-IT" sz="1200" b="1" i="0" kern="1200" dirty="0"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confrontare i costi </a:t>
            </a:r>
            <a:r>
              <a:rPr lang="it-IT" sz="1200" b="1" i="0" kern="1200" dirty="0"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le conseguenze delle alternative prese in esame, con l'obiettivo di razionalizzare le spese sanitarie </a:t>
            </a:r>
            <a:r>
              <a:rPr lang="it-IT" sz="1200" b="1" i="0" kern="1200" dirty="0"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liberare risorse per rendere sostenibile il sistema.</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11</a:t>
            </a:fld>
            <a:endParaRPr lang="it-IT"/>
          </a:p>
        </p:txBody>
      </p:sp>
    </p:spTree>
    <p:extLst>
      <p:ext uri="{BB962C8B-B14F-4D97-AF65-F5344CB8AC3E}">
        <p14:creationId xmlns:p14="http://schemas.microsoft.com/office/powerpoint/2010/main" val="296698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019F8-BB82-42C4-8696-2714CD337F4B}" type="slidenum">
              <a:rPr lang="it-IT" altLang="it-IT"/>
              <a:pPr/>
              <a:t>16</a:t>
            </a:fld>
            <a:endParaRPr lang="it-IT" altLang="it-IT"/>
          </a:p>
        </p:txBody>
      </p:sp>
      <p:sp>
        <p:nvSpPr>
          <p:cNvPr id="342018" name="Rectangle 2"/>
          <p:cNvSpPr>
            <a:spLocks noGrp="1" noRot="1" noChangeAspect="1" noChangeArrowheads="1" noTextEdit="1"/>
          </p:cNvSpPr>
          <p:nvPr>
            <p:ph type="sldImg"/>
          </p:nvPr>
        </p:nvSpPr>
        <p:spPr>
          <a:xfrm>
            <a:off x="-223838" y="808038"/>
            <a:ext cx="7185026" cy="4041775"/>
          </a:xfrm>
          <a:ln/>
        </p:spPr>
      </p:sp>
      <p:sp>
        <p:nvSpPr>
          <p:cNvPr id="34201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3285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L’approccio economico, ovvero la valutazione </a:t>
            </a:r>
            <a:r>
              <a:rPr lang="it-IT" dirty="0" err="1" smtClean="0"/>
              <a:t>farmacoeconomica</a:t>
            </a:r>
            <a:r>
              <a:rPr lang="it-IT" dirty="0" smtClean="0"/>
              <a:t> [Figura 1], </a:t>
            </a:r>
          </a:p>
          <a:p>
            <a:r>
              <a:rPr lang="it-IT" dirty="0" smtClean="0"/>
              <a:t>non ha fatto altro che aggiungere ai tre indicatori dell’approccio tradizionale il principio dell’efficienza allocativa, spostando così l’analisi anche sul versante dei costi con lo scopo di determinare il miglior risultato possibile in termini di salute con le risorse (scarse) disponibili. Si ricorda che per efficienza allocativa si intende la convenienza con cui le risorse scarse vengono ripartite tra i possibili usi alternativi (trattamenti terapeutici).</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19</a:t>
            </a:fld>
            <a:endParaRPr lang="it-IT"/>
          </a:p>
        </p:txBody>
      </p:sp>
    </p:spTree>
    <p:extLst>
      <p:ext uri="{BB962C8B-B14F-4D97-AF65-F5344CB8AC3E}">
        <p14:creationId xmlns:p14="http://schemas.microsoft.com/office/powerpoint/2010/main" val="202558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-”descrive ed analizza i costi (</a:t>
            </a:r>
            <a:r>
              <a:rPr lang="it-IT" dirty="0" err="1" smtClean="0"/>
              <a:t>inputs</a:t>
            </a:r>
            <a:r>
              <a:rPr lang="it-IT" dirty="0" smtClean="0"/>
              <a:t>) e le conseguenze o esiti (</a:t>
            </a:r>
            <a:r>
              <a:rPr lang="it-IT" dirty="0" err="1" smtClean="0"/>
              <a:t>outcomes</a:t>
            </a:r>
            <a:r>
              <a:rPr lang="it-IT" dirty="0" smtClean="0"/>
              <a:t>) della terapia farmacologica”. (N. De Nicola, M.J. Sucre, 2004)</a:t>
            </a:r>
          </a:p>
          <a:p>
            <a:endParaRPr lang="it-IT" dirty="0" smtClean="0"/>
          </a:p>
          <a:p>
            <a:endParaRPr lang="it-IT" dirty="0" smtClean="0"/>
          </a:p>
          <a:p>
            <a:endParaRPr lang="it-IT" dirty="0" smtClean="0"/>
          </a:p>
          <a:p>
            <a:r>
              <a:rPr lang="it-IT" dirty="0" smtClean="0"/>
              <a:t>L’obiettivo della </a:t>
            </a:r>
            <a:r>
              <a:rPr lang="it-IT" dirty="0" err="1" smtClean="0"/>
              <a:t>farmacoeconomia</a:t>
            </a:r>
            <a:r>
              <a:rPr lang="it-IT" dirty="0" smtClean="0"/>
              <a:t> è quindi quello di determinare il miglior risultato possibile in termini di salute con le risorse disponibili mettendo a confronto i costi (input) e le conseguenze/benefici (</a:t>
            </a:r>
            <a:r>
              <a:rPr lang="it-IT" dirty="0" err="1" smtClean="0"/>
              <a:t>outcomes</a:t>
            </a:r>
            <a:r>
              <a:rPr lang="it-IT" dirty="0" smtClean="0"/>
              <a:t>) di una o più scelte alternative. Le componenti della valutazione economica sono quindi i costi (input) e le conseguenze o benefici (</a:t>
            </a:r>
            <a:r>
              <a:rPr lang="it-IT" dirty="0" err="1" smtClean="0"/>
              <a:t>outcomes</a:t>
            </a:r>
            <a:r>
              <a:rPr lang="it-IT" dirty="0" smtClean="0"/>
              <a:t>) [Figura 2]. </a:t>
            </a:r>
          </a:p>
          <a:p>
            <a:endParaRPr lang="it-IT" dirty="0" smtClean="0"/>
          </a:p>
          <a:p>
            <a:endParaRPr lang="it-IT" dirty="0" smtClean="0"/>
          </a:p>
          <a:p>
            <a:r>
              <a:rPr lang="it-IT" dirty="0" smtClean="0"/>
              <a:t>I costi sono generalmente suddivisi in diretti, indiretti e intangibili e sono sempre espressi tramite unità monetarie (US$, €, etc.). I benefici possono essere diretti espressi in unità monetarie, oppure possono essere indicatori di risultato intermedio o finale ed espressi come pressione arteriosa, vite salvate, casi diagnosticati, casi evitati, anni di vita guadagnati (LY – Life </a:t>
            </a:r>
            <a:r>
              <a:rPr lang="it-IT" dirty="0" err="1" smtClean="0"/>
              <a:t>Years</a:t>
            </a:r>
            <a:r>
              <a:rPr lang="it-IT" dirty="0" smtClean="0"/>
              <a:t>), anni di vita aggiustati per la qualità (QALY – </a:t>
            </a:r>
            <a:r>
              <a:rPr lang="it-IT" dirty="0" err="1" smtClean="0"/>
              <a:t>Quality</a:t>
            </a:r>
            <a:r>
              <a:rPr lang="it-IT" dirty="0" smtClean="0"/>
              <a:t> </a:t>
            </a:r>
            <a:r>
              <a:rPr lang="it-IT" dirty="0" err="1" smtClean="0"/>
              <a:t>Adjusted</a:t>
            </a:r>
            <a:r>
              <a:rPr lang="it-IT" dirty="0" smtClean="0"/>
              <a:t> Life </a:t>
            </a:r>
            <a:r>
              <a:rPr lang="it-IT" dirty="0" err="1" smtClean="0"/>
              <a:t>Years</a:t>
            </a:r>
            <a:r>
              <a:rPr lang="it-IT" dirty="0" smtClean="0"/>
              <a:t>), etc.</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23</a:t>
            </a:fld>
            <a:endParaRPr lang="it-IT"/>
          </a:p>
        </p:txBody>
      </p:sp>
    </p:spTree>
    <p:extLst>
      <p:ext uri="{BB962C8B-B14F-4D97-AF65-F5344CB8AC3E}">
        <p14:creationId xmlns:p14="http://schemas.microsoft.com/office/powerpoint/2010/main" val="396224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31</a:t>
            </a:fld>
            <a:endParaRPr lang="it-IT"/>
          </a:p>
        </p:txBody>
      </p:sp>
    </p:spTree>
    <p:extLst>
      <p:ext uri="{BB962C8B-B14F-4D97-AF65-F5344CB8AC3E}">
        <p14:creationId xmlns:p14="http://schemas.microsoft.com/office/powerpoint/2010/main" val="264507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2/6/2024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627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3890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76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205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8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268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24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772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2716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09600" y="1600200"/>
            <a:ext cx="5384800" cy="21859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609600" y="3938589"/>
            <a:ext cx="5384800" cy="21875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6197600" y="1600201"/>
            <a:ext cx="5384800" cy="452596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09600" y="6251575"/>
            <a:ext cx="2844800" cy="476250"/>
          </a:xfrm>
        </p:spPr>
        <p:txBody>
          <a:bodyPr/>
          <a:lstStyle>
            <a:lvl1pPr>
              <a:defRPr/>
            </a:lvl1pPr>
          </a:lstStyle>
          <a:p>
            <a:r>
              <a:rPr lang="en-GB" altLang="it-IT"/>
              <a:t>G. Papadia</a:t>
            </a:r>
            <a:endParaRPr lang="it-IT" altLang="it-IT"/>
          </a:p>
        </p:txBody>
      </p:sp>
      <p:sp>
        <p:nvSpPr>
          <p:cNvPr id="7" name="Segnaposto numero diapositiva 6"/>
          <p:cNvSpPr>
            <a:spLocks noGrp="1"/>
          </p:cNvSpPr>
          <p:nvPr>
            <p:ph type="sldNum" sz="quarter" idx="11"/>
          </p:nvPr>
        </p:nvSpPr>
        <p:spPr>
          <a:xfrm>
            <a:off x="8737600" y="6248400"/>
            <a:ext cx="2844800" cy="476250"/>
          </a:xfrm>
        </p:spPr>
        <p:txBody>
          <a:bodyPr/>
          <a:lstStyle>
            <a:lvl1pPr>
              <a:defRPr/>
            </a:lvl1pPr>
          </a:lstStyle>
          <a:p>
            <a:fld id="{C269B52A-B3AC-44CD-AB4A-3EB9D5303846}" type="slidenum">
              <a:rPr lang="it-IT" altLang="it-IT"/>
              <a:pPr/>
              <a:t>‹N›</a:t>
            </a:fld>
            <a:endParaRPr lang="it-IT" altLang="it-IT"/>
          </a:p>
        </p:txBody>
      </p:sp>
      <p:sp>
        <p:nvSpPr>
          <p:cNvPr id="8" name="Segnaposto piè di pagina 7"/>
          <p:cNvSpPr>
            <a:spLocks noGrp="1"/>
          </p:cNvSpPr>
          <p:nvPr>
            <p:ph type="ftr" sz="quarter" idx="12"/>
          </p:nvPr>
        </p:nvSpPr>
        <p:spPr>
          <a:xfrm>
            <a:off x="4165600" y="6248400"/>
            <a:ext cx="3860800" cy="476250"/>
          </a:xfrm>
        </p:spPr>
        <p:txBody>
          <a:bodyPr/>
          <a:lstStyle>
            <a:lvl1pPr>
              <a:defRPr/>
            </a:lvl1pPr>
          </a:lstStyle>
          <a:p>
            <a:r>
              <a:rPr lang="it-IT" altLang="it-IT"/>
              <a:t>Tutti i diritti riservati</a:t>
            </a:r>
          </a:p>
        </p:txBody>
      </p:sp>
    </p:spTree>
    <p:extLst>
      <p:ext uri="{BB962C8B-B14F-4D97-AF65-F5344CB8AC3E}">
        <p14:creationId xmlns:p14="http://schemas.microsoft.com/office/powerpoint/2010/main" val="12962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304800"/>
            <a:ext cx="10972800" cy="4572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09600" y="1295400"/>
            <a:ext cx="10972800" cy="4953000"/>
          </a:xfrm>
        </p:spPr>
        <p:txBody>
          <a:bodyPr/>
          <a:lstStyle/>
          <a:p>
            <a:endParaRPr lang="it-IT"/>
          </a:p>
        </p:txBody>
      </p:sp>
      <p:sp>
        <p:nvSpPr>
          <p:cNvPr id="4" name="Segnaposto data 3"/>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8432800" y="6588128"/>
            <a:ext cx="2438400" cy="168275"/>
          </a:xfrm>
        </p:spPr>
        <p:txBody>
          <a:bodyPr/>
          <a:lstStyle>
            <a:lvl1pPr>
              <a:defRPr/>
            </a:lvl1pPr>
          </a:lstStyle>
          <a:p>
            <a:fld id="{76718980-9426-4CCC-8081-6527B2230E5D}" type="slidenum">
              <a:rPr lang="it-IT" altLang="it-IT"/>
              <a:pPr/>
              <a:t>‹N›</a:t>
            </a:fld>
            <a:endParaRPr lang="it-IT" altLang="it-IT"/>
          </a:p>
        </p:txBody>
      </p:sp>
    </p:spTree>
    <p:extLst>
      <p:ext uri="{BB962C8B-B14F-4D97-AF65-F5344CB8AC3E}">
        <p14:creationId xmlns:p14="http://schemas.microsoft.com/office/powerpoint/2010/main" val="383157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16072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0" y="304800"/>
            <a:ext cx="10972800" cy="4572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295400"/>
            <a:ext cx="5384800" cy="49530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6197600" y="1295400"/>
            <a:ext cx="5384800" cy="4953000"/>
          </a:xfrm>
        </p:spPr>
        <p:txBody>
          <a:bodyPr/>
          <a:lstStyle/>
          <a:p>
            <a:endParaRPr lang="it-IT"/>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432800" y="6588128"/>
            <a:ext cx="2438400" cy="168275"/>
          </a:xfrm>
        </p:spPr>
        <p:txBody>
          <a:bodyPr/>
          <a:lstStyle>
            <a:lvl1pPr>
              <a:defRPr/>
            </a:lvl1pPr>
          </a:lstStyle>
          <a:p>
            <a:fld id="{4DD8C1EB-4B47-4747-80BC-4B629A07E75D}" type="slidenum">
              <a:rPr lang="it-IT" altLang="it-IT"/>
              <a:pPr/>
              <a:t>‹N›</a:t>
            </a:fld>
            <a:endParaRPr lang="it-IT" altLang="it-IT"/>
          </a:p>
        </p:txBody>
      </p:sp>
    </p:spTree>
    <p:extLst>
      <p:ext uri="{BB962C8B-B14F-4D97-AF65-F5344CB8AC3E}">
        <p14:creationId xmlns:p14="http://schemas.microsoft.com/office/powerpoint/2010/main" val="166781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22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09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708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57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16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55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9480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381253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mailto:STEFANO.PALCIC@units.it" TargetMode="External"/><Relationship Id="rId2" Type="http://schemas.openxmlformats.org/officeDocument/2006/relationships/hyperlink" Target="mailto:stefano.palcic@asugi.sanita.fvg.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7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ndia, trial clinici bloccati&quot;Mai più test a danno dei malati&quot; - la  Repubblica">
            <a:extLst>
              <a:ext uri="{FF2B5EF4-FFF2-40B4-BE49-F238E27FC236}">
                <a16:creationId xmlns:a16="http://schemas.microsoft.com/office/drawing/2014/main" id="{A3BF3812-AD09-0C49-ABF2-817705063C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4047" y="1490132"/>
            <a:ext cx="3122592" cy="347133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667225" y="4478722"/>
            <a:ext cx="2920992" cy="369332"/>
          </a:xfrm>
          <a:prstGeom prst="rect">
            <a:avLst/>
          </a:prstGeom>
        </p:spPr>
        <p:txBody>
          <a:bodyPr wrap="none">
            <a:spAutoFit/>
          </a:bodyPr>
          <a:lstStyle/>
          <a:p>
            <a:r>
              <a:rPr lang="it-IT" b="1" dirty="0" smtClean="0">
                <a:solidFill>
                  <a:srgbClr val="0432FF"/>
                </a:solidFill>
              </a:rPr>
              <a:t>STEFANO.PALCIC@units.it</a:t>
            </a:r>
            <a:endParaRPr lang="it-IT" b="1" dirty="0">
              <a:solidFill>
                <a:srgbClr val="0432FF"/>
              </a:solidFill>
            </a:endParaRPr>
          </a:p>
        </p:txBody>
      </p:sp>
      <p:sp>
        <p:nvSpPr>
          <p:cNvPr id="5" name="Rettangolo 4"/>
          <p:cNvSpPr/>
          <p:nvPr/>
        </p:nvSpPr>
        <p:spPr>
          <a:xfrm>
            <a:off x="3667225" y="641214"/>
            <a:ext cx="8316228" cy="44627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4200" cap="all" dirty="0" smtClean="0">
              <a:solidFill>
                <a:prstClr val="black"/>
              </a:solidFill>
              <a:ea typeface="+mj-ea"/>
              <a:cs typeface="+mj-cs"/>
            </a:endParaRPr>
          </a:p>
          <a:p>
            <a:r>
              <a:rPr lang="it-IT" sz="4200" cap="all" dirty="0" err="1" smtClean="0">
                <a:solidFill>
                  <a:prstClr val="black"/>
                </a:solidFill>
                <a:ea typeface="+mj-ea"/>
                <a:cs typeface="+mj-cs"/>
              </a:rPr>
              <a:t>farmacoeconomia</a:t>
            </a:r>
            <a:endParaRPr lang="it-IT" b="1" dirty="0" smtClean="0"/>
          </a:p>
          <a:p>
            <a:endParaRPr lang="it-IT" sz="2000" b="1" dirty="0" smtClean="0"/>
          </a:p>
          <a:p>
            <a:endParaRPr lang="it-IT" sz="2000" b="1" dirty="0" smtClean="0"/>
          </a:p>
          <a:p>
            <a:endParaRPr lang="it-IT" sz="2000" b="1" dirty="0" smtClean="0"/>
          </a:p>
          <a:p>
            <a:r>
              <a:rPr lang="it-IT" sz="2000" b="1" dirty="0" smtClean="0"/>
              <a:t>Stefano PALCIC </a:t>
            </a:r>
          </a:p>
          <a:p>
            <a:endParaRPr lang="it-IT" sz="2000" b="1" dirty="0"/>
          </a:p>
          <a:p>
            <a:r>
              <a:rPr lang="it-IT" sz="2000" b="1" dirty="0" smtClean="0"/>
              <a:t>Dirigente responsabile Farmaceutica convenzionata e per conto  </a:t>
            </a:r>
          </a:p>
          <a:p>
            <a:r>
              <a:rPr lang="it-IT" sz="2000" b="1" dirty="0" smtClean="0"/>
              <a:t>Azienda Sanitaria Universitaria Giuliano-</a:t>
            </a:r>
            <a:r>
              <a:rPr lang="it-IT" sz="2000" b="1" dirty="0" err="1"/>
              <a:t>I</a:t>
            </a:r>
            <a:r>
              <a:rPr lang="it-IT" sz="2000" b="1" dirty="0" err="1" smtClean="0"/>
              <a:t>sontina</a:t>
            </a:r>
            <a:r>
              <a:rPr lang="it-IT" sz="2000" b="1" dirty="0" smtClean="0"/>
              <a:t> (ASUGI)</a:t>
            </a:r>
          </a:p>
          <a:p>
            <a:endParaRPr lang="it-IT" dirty="0"/>
          </a:p>
          <a:p>
            <a:endParaRPr lang="it-IT" sz="4200" cap="all" dirty="0">
              <a:solidFill>
                <a:prstClr val="black"/>
              </a:solidFill>
              <a:ea typeface="+mj-ea"/>
              <a:cs typeface="+mj-cs"/>
            </a:endParaRPr>
          </a:p>
        </p:txBody>
      </p:sp>
    </p:spTree>
    <p:extLst>
      <p:ext uri="{BB962C8B-B14F-4D97-AF65-F5344CB8AC3E}">
        <p14:creationId xmlns:p14="http://schemas.microsoft.com/office/powerpoint/2010/main" val="154650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3"/>
          <p:cNvSpPr>
            <a:spLocks noGrp="1"/>
          </p:cNvSpPr>
          <p:nvPr>
            <p:ph type="sldNum" sz="quarter" idx="11"/>
          </p:nvPr>
        </p:nvSpPr>
        <p:spPr/>
        <p:txBody>
          <a:bodyPr/>
          <a:lstStyle/>
          <a:p>
            <a:endParaRPr lang="it-IT" altLang="it-IT" dirty="0"/>
          </a:p>
        </p:txBody>
      </p:sp>
      <p:sp>
        <p:nvSpPr>
          <p:cNvPr id="552962" name="Rectangle 2"/>
          <p:cNvSpPr>
            <a:spLocks noGrp="1" noRot="1" noChangeArrowheads="1"/>
          </p:cNvSpPr>
          <p:nvPr>
            <p:ph type="title"/>
          </p:nvPr>
        </p:nvSpPr>
        <p:spPr>
          <a:xfrm>
            <a:off x="3611513" y="-10859"/>
            <a:ext cx="7770813" cy="1435101"/>
          </a:xfrm>
          <a:ln/>
          <a:extLst>
            <a:ext uri="{91240B29-F687-4F45-9708-019B960494DF}">
              <a14:hiddenLine xmlns:a14="http://schemas.microsoft.com/office/drawing/2010/main" w="9525">
                <a:solidFill>
                  <a:srgbClr val="000000"/>
                </a:solidFill>
                <a:round/>
                <a:headEnd/>
                <a:tailEnd/>
              </a14:hiddenLine>
            </a:ext>
          </a:extLst>
        </p:spPr>
        <p:txBody>
          <a:bodyPr vert="horz" lIns="0" tIns="0" rIns="0" bIns="0" rtlCol="0" anchor="ctr">
            <a:spAutoFit/>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1800" dirty="0">
                <a:solidFill>
                  <a:srgbClr val="FF00FF"/>
                </a:solidFill>
              </a:rPr>
              <a:t/>
            </a:r>
            <a:br>
              <a:rPr lang="en-GB" altLang="it-IT" sz="1800" dirty="0">
                <a:solidFill>
                  <a:srgbClr val="FF00FF"/>
                </a:solidFill>
              </a:rPr>
            </a:br>
            <a:r>
              <a:rPr lang="en-GB" altLang="it-IT" sz="1800" dirty="0">
                <a:solidFill>
                  <a:srgbClr val="FF00FF"/>
                </a:solidFill>
              </a:rPr>
              <a:t>PROCESSO DECISIONALE</a:t>
            </a:r>
            <a:r>
              <a:rPr lang="en-GB" altLang="it-IT" sz="3600" dirty="0">
                <a:solidFill>
                  <a:srgbClr val="FF00FF"/>
                </a:solidFill>
              </a:rPr>
              <a:t/>
            </a:r>
            <a:br>
              <a:rPr lang="en-GB" altLang="it-IT" sz="3600" dirty="0">
                <a:solidFill>
                  <a:srgbClr val="FF00FF"/>
                </a:solidFill>
              </a:rPr>
            </a:br>
            <a:r>
              <a:rPr lang="en-GB" altLang="it-IT" sz="3600" dirty="0">
                <a:solidFill>
                  <a:srgbClr val="FF00FF"/>
                </a:solidFill>
              </a:rPr>
              <a:t>Sistema </a:t>
            </a:r>
            <a:r>
              <a:rPr lang="en-GB" altLang="it-IT" sz="3600" dirty="0" err="1">
                <a:solidFill>
                  <a:srgbClr val="FF00FF"/>
                </a:solidFill>
              </a:rPr>
              <a:t>scelte-priorità</a:t>
            </a:r>
            <a:r>
              <a:rPr lang="en-GB" altLang="it-IT" sz="3600" dirty="0">
                <a:solidFill>
                  <a:srgbClr val="FF00FF"/>
                </a:solidFill>
              </a:rPr>
              <a:t/>
            </a:r>
            <a:br>
              <a:rPr lang="en-GB" altLang="it-IT" sz="3600" dirty="0">
                <a:solidFill>
                  <a:srgbClr val="FF00FF"/>
                </a:solidFill>
              </a:rPr>
            </a:br>
            <a:endParaRPr lang="en-GB" altLang="it-IT" sz="3600" dirty="0">
              <a:solidFill>
                <a:srgbClr val="FF00FF"/>
              </a:solidFill>
            </a:endParaRPr>
          </a:p>
        </p:txBody>
      </p:sp>
      <p:sp>
        <p:nvSpPr>
          <p:cNvPr id="552963" name="Oval 3"/>
          <p:cNvSpPr>
            <a:spLocks noChangeArrowheads="1"/>
          </p:cNvSpPr>
          <p:nvPr/>
        </p:nvSpPr>
        <p:spPr bwMode="auto">
          <a:xfrm>
            <a:off x="2135189" y="2781301"/>
            <a:ext cx="1260475" cy="720725"/>
          </a:xfrm>
          <a:prstGeom prst="ellipse">
            <a:avLst/>
          </a:prstGeom>
          <a:solidFill>
            <a:srgbClr val="CCCCCC"/>
          </a:solidFill>
          <a:ln w="936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4A4A"/>
                </a:solidFill>
              </a:rPr>
              <a:t>FARMACO B</a:t>
            </a:r>
            <a:endParaRPr lang="en-GB" altLang="it-IT" sz="1400" b="1" dirty="0">
              <a:solidFill>
                <a:srgbClr val="004A4A"/>
              </a:solidFill>
            </a:endParaRPr>
          </a:p>
        </p:txBody>
      </p:sp>
      <p:sp>
        <p:nvSpPr>
          <p:cNvPr id="552964" name="Oval 4"/>
          <p:cNvSpPr>
            <a:spLocks noChangeArrowheads="1"/>
          </p:cNvSpPr>
          <p:nvPr/>
        </p:nvSpPr>
        <p:spPr bwMode="auto">
          <a:xfrm>
            <a:off x="2135189" y="4076700"/>
            <a:ext cx="1296987" cy="730250"/>
          </a:xfrm>
          <a:prstGeom prst="ellipse">
            <a:avLst/>
          </a:prstGeom>
          <a:solidFill>
            <a:srgbClr val="CCCC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4A4A"/>
                </a:solidFill>
              </a:rPr>
              <a:t>FARMACO C</a:t>
            </a:r>
            <a:endParaRPr lang="en-GB" altLang="it-IT" sz="1400" b="1" dirty="0">
              <a:solidFill>
                <a:srgbClr val="004A4A"/>
              </a:solidFill>
            </a:endParaRPr>
          </a:p>
        </p:txBody>
      </p:sp>
      <p:sp>
        <p:nvSpPr>
          <p:cNvPr id="552965" name="Oval 5"/>
          <p:cNvSpPr>
            <a:spLocks noChangeArrowheads="1"/>
          </p:cNvSpPr>
          <p:nvPr/>
        </p:nvSpPr>
        <p:spPr bwMode="auto">
          <a:xfrm>
            <a:off x="2640013" y="1484314"/>
            <a:ext cx="1727200" cy="865187"/>
          </a:xfrm>
          <a:prstGeom prst="ellipse">
            <a:avLst/>
          </a:prstGeom>
          <a:solidFill>
            <a:schemeClr val="accent1">
              <a:lumMod val="60000"/>
              <a:lumOff val="40000"/>
            </a:schemeClr>
          </a:solidFill>
          <a:ln w="9360">
            <a:solidFill>
              <a:srgbClr val="000000"/>
            </a:solidFill>
            <a:miter lim="800000"/>
            <a:headEnd/>
            <a:tailEnd/>
          </a:ln>
          <a:effec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chemeClr val="accent5">
                    <a:lumMod val="75000"/>
                  </a:schemeClr>
                </a:solidFill>
              </a:rPr>
              <a:t>FARMACO A</a:t>
            </a:r>
            <a:endParaRPr lang="en-GB" altLang="it-IT" sz="1400" b="1" dirty="0">
              <a:solidFill>
                <a:schemeClr val="accent5">
                  <a:lumMod val="75000"/>
                </a:schemeClr>
              </a:solidFill>
            </a:endParaRPr>
          </a:p>
        </p:txBody>
      </p:sp>
      <p:sp>
        <p:nvSpPr>
          <p:cNvPr id="552966" name="Oval 6"/>
          <p:cNvSpPr>
            <a:spLocks noChangeArrowheads="1"/>
          </p:cNvSpPr>
          <p:nvPr/>
        </p:nvSpPr>
        <p:spPr bwMode="auto">
          <a:xfrm>
            <a:off x="3000375" y="5229226"/>
            <a:ext cx="1582738" cy="792163"/>
          </a:xfrm>
          <a:prstGeom prst="ellipse">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4A4A"/>
                </a:solidFill>
              </a:rPr>
              <a:t>FARMACO D</a:t>
            </a:r>
            <a:endParaRPr lang="en-GB" altLang="it-IT" sz="1400" b="1" dirty="0">
              <a:solidFill>
                <a:srgbClr val="004A4A"/>
              </a:solidFill>
            </a:endParaRPr>
          </a:p>
        </p:txBody>
      </p:sp>
      <p:sp>
        <p:nvSpPr>
          <p:cNvPr id="552967" name="AutoShape 7"/>
          <p:cNvSpPr>
            <a:spLocks noChangeArrowheads="1"/>
          </p:cNvSpPr>
          <p:nvPr/>
        </p:nvSpPr>
        <p:spPr bwMode="auto">
          <a:xfrm>
            <a:off x="5087939" y="1341438"/>
            <a:ext cx="1550987" cy="539750"/>
          </a:xfrm>
          <a:prstGeom prst="roundRect">
            <a:avLst>
              <a:gd name="adj" fmla="val 16667"/>
            </a:avLst>
          </a:prstGeom>
          <a:solidFill>
            <a:srgbClr val="0047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a:t>informazioni</a:t>
            </a:r>
          </a:p>
        </p:txBody>
      </p:sp>
      <p:sp>
        <p:nvSpPr>
          <p:cNvPr id="552968" name="AutoShape 8"/>
          <p:cNvSpPr>
            <a:spLocks noChangeArrowheads="1"/>
          </p:cNvSpPr>
          <p:nvPr/>
        </p:nvSpPr>
        <p:spPr bwMode="auto">
          <a:xfrm>
            <a:off x="5664200" y="2133601"/>
            <a:ext cx="274638" cy="900113"/>
          </a:xfrm>
          <a:prstGeom prst="downArrow">
            <a:avLst>
              <a:gd name="adj1" fmla="val 50000"/>
              <a:gd name="adj2" fmla="val 81936"/>
            </a:avLst>
          </a:prstGeom>
          <a:solidFill>
            <a:srgbClr val="5C852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69" name="AutoShape 9"/>
          <p:cNvSpPr>
            <a:spLocks noChangeArrowheads="1"/>
          </p:cNvSpPr>
          <p:nvPr/>
        </p:nvSpPr>
        <p:spPr bwMode="auto">
          <a:xfrm>
            <a:off x="4583114" y="3141663"/>
            <a:ext cx="2433637" cy="1422400"/>
          </a:xfrm>
          <a:prstGeom prst="diamond">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endParaRPr lang="en-GB" altLang="it-IT" sz="2000">
              <a:solidFill>
                <a:srgbClr val="0000FF"/>
              </a:solidFill>
            </a:endParaRPr>
          </a:p>
          <a:p>
            <a:pPr algn="ctr">
              <a:lnSpc>
                <a:spcPct val="87000"/>
              </a:lnSpc>
            </a:pPr>
            <a:r>
              <a:rPr lang="en-GB" altLang="it-IT" sz="2000">
                <a:solidFill>
                  <a:srgbClr val="0000FF"/>
                </a:solidFill>
              </a:rPr>
              <a:t>Scelte</a:t>
            </a:r>
          </a:p>
          <a:p>
            <a:pPr algn="ctr">
              <a:lnSpc>
                <a:spcPct val="87000"/>
              </a:lnSpc>
            </a:pPr>
            <a:endParaRPr lang="en-GB" altLang="it-IT" sz="2000">
              <a:solidFill>
                <a:srgbClr val="0000FF"/>
              </a:solidFill>
            </a:endParaRPr>
          </a:p>
        </p:txBody>
      </p:sp>
      <p:sp>
        <p:nvSpPr>
          <p:cNvPr id="552970" name="AutoShape 10"/>
          <p:cNvSpPr>
            <a:spLocks noChangeArrowheads="1"/>
          </p:cNvSpPr>
          <p:nvPr/>
        </p:nvSpPr>
        <p:spPr bwMode="auto">
          <a:xfrm>
            <a:off x="7175500" y="3644900"/>
            <a:ext cx="1081088" cy="450850"/>
          </a:xfrm>
          <a:prstGeom prst="rightArrow">
            <a:avLst>
              <a:gd name="adj1" fmla="val 50000"/>
              <a:gd name="adj2" fmla="val 59947"/>
            </a:avLst>
          </a:prstGeom>
          <a:solidFill>
            <a:srgbClr val="9933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1" name="Oval 11"/>
          <p:cNvSpPr>
            <a:spLocks noChangeArrowheads="1"/>
          </p:cNvSpPr>
          <p:nvPr/>
        </p:nvSpPr>
        <p:spPr bwMode="auto">
          <a:xfrm>
            <a:off x="8543926" y="3357564"/>
            <a:ext cx="1584325" cy="936625"/>
          </a:xfrm>
          <a:prstGeom prst="ellipse">
            <a:avLst/>
          </a:prstGeom>
          <a:solidFill>
            <a:schemeClr val="accent1"/>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00CC"/>
                </a:solidFill>
              </a:rPr>
              <a:t>FARMACO A</a:t>
            </a:r>
            <a:endParaRPr lang="en-GB" altLang="it-IT" sz="1400" b="1" dirty="0">
              <a:solidFill>
                <a:srgbClr val="0000CC"/>
              </a:solidFill>
            </a:endParaRPr>
          </a:p>
        </p:txBody>
      </p:sp>
      <p:sp>
        <p:nvSpPr>
          <p:cNvPr id="552975" name="AutoShape 15"/>
          <p:cNvSpPr>
            <a:spLocks noChangeArrowheads="1"/>
          </p:cNvSpPr>
          <p:nvPr/>
        </p:nvSpPr>
        <p:spPr bwMode="auto">
          <a:xfrm rot="663268">
            <a:off x="3503614" y="3357564"/>
            <a:ext cx="1081087" cy="180975"/>
          </a:xfrm>
          <a:prstGeom prst="rightArrow">
            <a:avLst>
              <a:gd name="adj1" fmla="val 50000"/>
              <a:gd name="adj2" fmla="val 149342"/>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6" name="AutoShape 16"/>
          <p:cNvSpPr>
            <a:spLocks noChangeArrowheads="1"/>
          </p:cNvSpPr>
          <p:nvPr/>
        </p:nvSpPr>
        <p:spPr bwMode="auto">
          <a:xfrm rot="2340000">
            <a:off x="4079875" y="2636839"/>
            <a:ext cx="1081088" cy="180975"/>
          </a:xfrm>
          <a:prstGeom prst="rightArrow">
            <a:avLst>
              <a:gd name="adj1" fmla="val 50000"/>
              <a:gd name="adj2" fmla="val 149342"/>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7" name="AutoShape 17"/>
          <p:cNvSpPr>
            <a:spLocks noChangeArrowheads="1"/>
          </p:cNvSpPr>
          <p:nvPr/>
        </p:nvSpPr>
        <p:spPr bwMode="auto">
          <a:xfrm rot="20765933">
            <a:off x="3503613" y="4149726"/>
            <a:ext cx="1187450" cy="180975"/>
          </a:xfrm>
          <a:prstGeom prst="rightArrow">
            <a:avLst>
              <a:gd name="adj1" fmla="val 50000"/>
              <a:gd name="adj2" fmla="val 164035"/>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8" name="AutoShape 18"/>
          <p:cNvSpPr>
            <a:spLocks noChangeArrowheads="1"/>
          </p:cNvSpPr>
          <p:nvPr/>
        </p:nvSpPr>
        <p:spPr bwMode="auto">
          <a:xfrm rot="19081870">
            <a:off x="4151314" y="4724401"/>
            <a:ext cx="1081087" cy="180975"/>
          </a:xfrm>
          <a:prstGeom prst="rightArrow">
            <a:avLst>
              <a:gd name="adj1" fmla="val 50000"/>
              <a:gd name="adj2" fmla="val 149342"/>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2388703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778096" y="1295400"/>
            <a:ext cx="8635807" cy="4953000"/>
          </a:xfrm>
          <a:prstGeom prst="rect">
            <a:avLst/>
          </a:prstGeom>
        </p:spPr>
      </p:pic>
    </p:spTree>
    <p:extLst>
      <p:ext uri="{BB962C8B-B14F-4D97-AF65-F5344CB8AC3E}">
        <p14:creationId xmlns:p14="http://schemas.microsoft.com/office/powerpoint/2010/main" val="34026536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190500" y="104775"/>
            <a:ext cx="11811000" cy="6648450"/>
          </a:xfrm>
          <a:prstGeom prst="rect">
            <a:avLst/>
          </a:prstGeom>
        </p:spPr>
      </p:pic>
    </p:spTree>
    <p:extLst>
      <p:ext uri="{BB962C8B-B14F-4D97-AF65-F5344CB8AC3E}">
        <p14:creationId xmlns:p14="http://schemas.microsoft.com/office/powerpoint/2010/main" val="30760774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186613" y="180975"/>
            <a:ext cx="11849877" cy="6341123"/>
          </a:xfrm>
          <a:prstGeom prst="rect">
            <a:avLst/>
          </a:prstGeom>
        </p:spPr>
      </p:pic>
    </p:spTree>
    <p:extLst>
      <p:ext uri="{BB962C8B-B14F-4D97-AF65-F5344CB8AC3E}">
        <p14:creationId xmlns:p14="http://schemas.microsoft.com/office/powerpoint/2010/main" val="30901830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699796" y="261257"/>
            <a:ext cx="11066105" cy="6298163"/>
          </a:xfrm>
          <a:prstGeom prst="rect">
            <a:avLst/>
          </a:prstGeom>
        </p:spPr>
      </p:pic>
    </p:spTree>
    <p:extLst>
      <p:ext uri="{BB962C8B-B14F-4D97-AF65-F5344CB8AC3E}">
        <p14:creationId xmlns:p14="http://schemas.microsoft.com/office/powerpoint/2010/main" val="27526680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2137001" y="989045"/>
            <a:ext cx="8048625" cy="5259355"/>
          </a:xfrm>
          <a:prstGeom prst="rect">
            <a:avLst/>
          </a:prstGeom>
        </p:spPr>
      </p:pic>
    </p:spTree>
    <p:extLst>
      <p:ext uri="{BB962C8B-B14F-4D97-AF65-F5344CB8AC3E}">
        <p14:creationId xmlns:p14="http://schemas.microsoft.com/office/powerpoint/2010/main" val="5838409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241895" y="1026367"/>
            <a:ext cx="9708209" cy="5128727"/>
          </a:xfrm>
          <a:prstGeom prst="rect">
            <a:avLst/>
          </a:prstGeom>
        </p:spPr>
      </p:pic>
    </p:spTree>
    <p:extLst>
      <p:ext uri="{BB962C8B-B14F-4D97-AF65-F5344CB8AC3E}">
        <p14:creationId xmlns:p14="http://schemas.microsoft.com/office/powerpoint/2010/main" val="34851630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175657" y="1035698"/>
            <a:ext cx="10067731" cy="5212702"/>
          </a:xfrm>
          <a:prstGeom prst="rect">
            <a:avLst/>
          </a:prstGeom>
        </p:spPr>
      </p:pic>
    </p:spTree>
    <p:extLst>
      <p:ext uri="{BB962C8B-B14F-4D97-AF65-F5344CB8AC3E}">
        <p14:creationId xmlns:p14="http://schemas.microsoft.com/office/powerpoint/2010/main" val="40490277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399058" y="1007706"/>
            <a:ext cx="9393884" cy="5240694"/>
          </a:xfrm>
          <a:prstGeom prst="rect">
            <a:avLst/>
          </a:prstGeom>
        </p:spPr>
      </p:pic>
    </p:spTree>
    <p:extLst>
      <p:ext uri="{BB962C8B-B14F-4D97-AF65-F5344CB8AC3E}">
        <p14:creationId xmlns:p14="http://schemas.microsoft.com/office/powerpoint/2010/main" val="32787314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235210" y="643812"/>
            <a:ext cx="9721579" cy="5520612"/>
          </a:xfrm>
          <a:prstGeom prst="rect">
            <a:avLst/>
          </a:prstGeom>
        </p:spPr>
      </p:pic>
    </p:spTree>
    <p:extLst>
      <p:ext uri="{BB962C8B-B14F-4D97-AF65-F5344CB8AC3E}">
        <p14:creationId xmlns:p14="http://schemas.microsoft.com/office/powerpoint/2010/main" val="19867389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250302" y="774441"/>
            <a:ext cx="10114384" cy="5408645"/>
          </a:xfrm>
          <a:prstGeom prst="rect">
            <a:avLst/>
          </a:prstGeom>
        </p:spPr>
      </p:pic>
    </p:spTree>
    <p:extLst>
      <p:ext uri="{BB962C8B-B14F-4D97-AF65-F5344CB8AC3E}">
        <p14:creationId xmlns:p14="http://schemas.microsoft.com/office/powerpoint/2010/main" val="398165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4DB30226-5EAF-4BB2-9385-16AA48AF721F}"/>
              </a:ext>
            </a:extLst>
          </p:cNvPr>
          <p:cNvSpPr txBox="1"/>
          <p:nvPr/>
        </p:nvSpPr>
        <p:spPr>
          <a:xfrm>
            <a:off x="3492760" y="225124"/>
            <a:ext cx="9144000" cy="769441"/>
          </a:xfrm>
          <a:prstGeom prst="rect">
            <a:avLst/>
          </a:prstGeom>
          <a:noFill/>
        </p:spPr>
        <p:txBody>
          <a:bodyPr wrap="square">
            <a:spAutoFit/>
          </a:bodyPr>
          <a:lstStyle/>
          <a:p>
            <a:pPr algn="ct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FARMACO-ECONOMIA</a:t>
            </a:r>
          </a:p>
        </p:txBody>
      </p:sp>
      <p:sp>
        <p:nvSpPr>
          <p:cNvPr id="17" name="CasellaDiTesto 16">
            <a:extLst>
              <a:ext uri="{FF2B5EF4-FFF2-40B4-BE49-F238E27FC236}">
                <a16:creationId xmlns:a16="http://schemas.microsoft.com/office/drawing/2014/main" id="{81860032-A407-4F6E-A365-8B20991D8D1E}"/>
              </a:ext>
            </a:extLst>
          </p:cNvPr>
          <p:cNvSpPr txBox="1"/>
          <p:nvPr/>
        </p:nvSpPr>
        <p:spPr>
          <a:xfrm>
            <a:off x="518685" y="4662524"/>
            <a:ext cx="10895796" cy="1200329"/>
          </a:xfrm>
          <a:prstGeom prst="rect">
            <a:avLst/>
          </a:prstGeom>
          <a:noFill/>
        </p:spPr>
        <p:txBody>
          <a:bodyPr wrap="square">
            <a:spAutoFit/>
          </a:bodyPr>
          <a:lstStyle/>
          <a:p>
            <a:pPr algn="ctr"/>
            <a:r>
              <a:rPr lang="it-IT" sz="2400" b="1" dirty="0"/>
              <a:t>La farmaco-economia deve quindi fornire gli elementi necessari per stabilire quale sia la terapia maggiormente costo/efficace tra le alternative disponibili.</a:t>
            </a:r>
          </a:p>
        </p:txBody>
      </p:sp>
      <p:sp>
        <p:nvSpPr>
          <p:cNvPr id="22" name="Text Box 3"/>
          <p:cNvSpPr txBox="1">
            <a:spLocks noChangeArrowheads="1"/>
          </p:cNvSpPr>
          <p:nvPr/>
        </p:nvSpPr>
        <p:spPr bwMode="auto">
          <a:xfrm>
            <a:off x="789272" y="3010142"/>
            <a:ext cx="108957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pPr>
            <a:r>
              <a:rPr lang="it-IT" altLang="it-IT" sz="2200" dirty="0">
                <a:solidFill>
                  <a:schemeClr val="dk1"/>
                </a:solidFill>
              </a:rPr>
              <a:t>La </a:t>
            </a:r>
            <a:r>
              <a:rPr lang="it-IT" altLang="it-IT" sz="2200" dirty="0" err="1">
                <a:solidFill>
                  <a:schemeClr val="dk1"/>
                </a:solidFill>
              </a:rPr>
              <a:t>farma-coeconomia</a:t>
            </a:r>
            <a:r>
              <a:rPr lang="it-IT" altLang="it-IT" sz="2200" dirty="0">
                <a:solidFill>
                  <a:schemeClr val="dk1"/>
                </a:solidFill>
              </a:rPr>
              <a:t> comprende l’</a:t>
            </a:r>
            <a:r>
              <a:rPr lang="it-IT" altLang="it-IT" sz="2200" u="sng" dirty="0" err="1">
                <a:solidFill>
                  <a:schemeClr val="dk1"/>
                </a:solidFill>
              </a:rPr>
              <a:t>indentificazione</a:t>
            </a:r>
            <a:r>
              <a:rPr lang="it-IT" altLang="it-IT" sz="2200" dirty="0">
                <a:solidFill>
                  <a:schemeClr val="dk1"/>
                </a:solidFill>
              </a:rPr>
              <a:t>, la </a:t>
            </a:r>
            <a:r>
              <a:rPr lang="it-IT" altLang="it-IT" sz="2200" u="sng" dirty="0">
                <a:solidFill>
                  <a:schemeClr val="dk1"/>
                </a:solidFill>
              </a:rPr>
              <a:t>misurazione</a:t>
            </a:r>
            <a:r>
              <a:rPr lang="it-IT" altLang="it-IT" sz="2200" dirty="0">
                <a:solidFill>
                  <a:schemeClr val="dk1"/>
                </a:solidFill>
              </a:rPr>
              <a:t> ed la </a:t>
            </a:r>
            <a:r>
              <a:rPr lang="it-IT" altLang="it-IT" sz="2200" u="sng" dirty="0">
                <a:solidFill>
                  <a:schemeClr val="dk1"/>
                </a:solidFill>
              </a:rPr>
              <a:t>valutazione</a:t>
            </a:r>
            <a:r>
              <a:rPr lang="it-IT" altLang="it-IT" sz="2200" dirty="0">
                <a:solidFill>
                  <a:schemeClr val="dk1"/>
                </a:solidFill>
              </a:rPr>
              <a:t> dei costi, dei rischi, dei risultati e dei benefici di programmi, servizi o singole terapie. Il suo scopo è quello di confrontare le soluzioni alternative disponibili sulla base del rapporto tra risorse necessarie e risultati ottenibili.</a:t>
            </a:r>
          </a:p>
        </p:txBody>
      </p:sp>
      <p:sp>
        <p:nvSpPr>
          <p:cNvPr id="25" name="Rettangolo 24"/>
          <p:cNvSpPr/>
          <p:nvPr/>
        </p:nvSpPr>
        <p:spPr>
          <a:xfrm>
            <a:off x="1559293" y="1153326"/>
            <a:ext cx="10125776" cy="1569660"/>
          </a:xfrm>
          <a:prstGeom prst="rect">
            <a:avLst/>
          </a:prstGeom>
        </p:spPr>
        <p:txBody>
          <a:bodyPr wrap="square">
            <a:spAutoFit/>
          </a:bodyPr>
          <a:lstStyle/>
          <a:p>
            <a:pPr algn="just"/>
            <a:r>
              <a:rPr lang="it-IT" sz="2400" dirty="0"/>
              <a:t>La farmaco-economia è una delle discipline dell'HTA, che ha l'obiettivo di </a:t>
            </a:r>
            <a:r>
              <a:rPr lang="it-IT" sz="2400" b="1" dirty="0"/>
              <a:t>identificare i trattamenti farmacologici</a:t>
            </a:r>
            <a:r>
              <a:rPr lang="it-IT" sz="2400" dirty="0"/>
              <a:t> che possono essere adottati </a:t>
            </a:r>
            <a:r>
              <a:rPr lang="it-IT" sz="2400" b="1" dirty="0"/>
              <a:t>in modo da ottimizzare l'utilità complessiva degli interventi</a:t>
            </a:r>
            <a:r>
              <a:rPr lang="it-IT" sz="2400" dirty="0"/>
              <a:t>, date le risorse economiche disponibili.</a:t>
            </a:r>
          </a:p>
        </p:txBody>
      </p:sp>
    </p:spTree>
    <p:extLst>
      <p:ext uri="{BB962C8B-B14F-4D97-AF65-F5344CB8AC3E}">
        <p14:creationId xmlns:p14="http://schemas.microsoft.com/office/powerpoint/2010/main" val="32780889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025916" y="1295400"/>
            <a:ext cx="10140167" cy="4953000"/>
          </a:xfrm>
          <a:prstGeom prst="rect">
            <a:avLst/>
          </a:prstGeom>
        </p:spPr>
      </p:pic>
    </p:spTree>
    <p:extLst>
      <p:ext uri="{BB962C8B-B14F-4D97-AF65-F5344CB8AC3E}">
        <p14:creationId xmlns:p14="http://schemas.microsoft.com/office/powerpoint/2010/main" val="14090727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983111" y="1295400"/>
            <a:ext cx="10225777" cy="4953000"/>
          </a:xfrm>
          <a:prstGeom prst="rect">
            <a:avLst/>
          </a:prstGeom>
        </p:spPr>
      </p:pic>
    </p:spTree>
    <p:extLst>
      <p:ext uri="{BB962C8B-B14F-4D97-AF65-F5344CB8AC3E}">
        <p14:creationId xmlns:p14="http://schemas.microsoft.com/office/powerpoint/2010/main" val="10814814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r>
              <a:rPr lang="it-IT" sz="7200" b="1" dirty="0" err="1" smtClean="0">
                <a:solidFill>
                  <a:schemeClr val="accent6"/>
                </a:solidFill>
              </a:rPr>
              <a:t>Farmacoepidemiologia</a:t>
            </a:r>
            <a:r>
              <a:rPr lang="it-IT" sz="7200" b="1" dirty="0" smtClean="0">
                <a:solidFill>
                  <a:schemeClr val="accent6"/>
                </a:solidFill>
              </a:rPr>
              <a:t> </a:t>
            </a:r>
            <a:r>
              <a:rPr lang="it-IT" sz="7200" b="1" dirty="0">
                <a:solidFill>
                  <a:schemeClr val="accent6"/>
                </a:solidFill>
              </a:rPr>
              <a:t>e </a:t>
            </a:r>
            <a:r>
              <a:rPr lang="it-IT" sz="7200" b="1" dirty="0" err="1">
                <a:solidFill>
                  <a:schemeClr val="accent6"/>
                </a:solidFill>
              </a:rPr>
              <a:t>farmacoutilizzazione</a:t>
            </a:r>
            <a:r>
              <a:rPr lang="it-IT" sz="7200" dirty="0">
                <a:solidFill>
                  <a:schemeClr val="accent6"/>
                </a:solidFill>
              </a:rPr>
              <a:t>. </a:t>
            </a:r>
            <a:r>
              <a:rPr lang="it-IT" sz="7200" dirty="0" smtClean="0">
                <a:solidFill>
                  <a:schemeClr val="accent6"/>
                </a:solidFill>
              </a:rPr>
              <a:t>Come </a:t>
            </a:r>
            <a:r>
              <a:rPr lang="it-IT" sz="7200" dirty="0">
                <a:solidFill>
                  <a:schemeClr val="accent6"/>
                </a:solidFill>
              </a:rPr>
              <a:t>leggere e interpretare i dati di </a:t>
            </a:r>
            <a:r>
              <a:rPr lang="it-IT" sz="7200" dirty="0" smtClean="0">
                <a:solidFill>
                  <a:schemeClr val="accent6"/>
                </a:solidFill>
              </a:rPr>
              <a:t>prescrizione.</a:t>
            </a:r>
          </a:p>
          <a:p>
            <a:pPr marL="0" indent="0">
              <a:buNone/>
            </a:pPr>
            <a:r>
              <a:rPr lang="it-IT" sz="7200" dirty="0" smtClean="0">
                <a:solidFill>
                  <a:schemeClr val="accent6"/>
                </a:solidFill>
              </a:rPr>
              <a:t>    Le </a:t>
            </a:r>
            <a:r>
              <a:rPr lang="it-IT" sz="7200" dirty="0">
                <a:solidFill>
                  <a:schemeClr val="accent6"/>
                </a:solidFill>
              </a:rPr>
              <a:t>DDD. Spesa e consumi. </a:t>
            </a:r>
            <a:r>
              <a:rPr lang="it-IT" sz="7200" dirty="0" smtClean="0">
                <a:solidFill>
                  <a:schemeClr val="accent6"/>
                </a:solidFill>
              </a:rPr>
              <a:t>Rapporto </a:t>
            </a:r>
            <a:r>
              <a:rPr lang="it-IT" sz="7200" dirty="0">
                <a:solidFill>
                  <a:schemeClr val="accent6"/>
                </a:solidFill>
              </a:rPr>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5506417"/>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3274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4286484"/>
            <a:ext cx="10820400" cy="1819300"/>
          </a:xfrm>
        </p:spPr>
        <p:txBody>
          <a:bodyPr>
            <a:noAutofit/>
          </a:bodyPr>
          <a:lstStyle/>
          <a:p>
            <a:r>
              <a:rPr lang="it-IT" sz="2800" dirty="0" smtClean="0"/>
              <a:t>Per informazioni, approfondimenti:</a:t>
            </a:r>
            <a:endParaRPr lang="it-IT" sz="2800" dirty="0"/>
          </a:p>
          <a:p>
            <a:r>
              <a:rPr lang="it-IT" sz="2800" dirty="0" smtClean="0"/>
              <a:t>email</a:t>
            </a:r>
            <a:r>
              <a:rPr lang="it-IT" sz="2800" b="1" dirty="0" smtClean="0">
                <a:solidFill>
                  <a:schemeClr val="accent6">
                    <a:lumMod val="50000"/>
                  </a:schemeClr>
                </a:solidFill>
              </a:rPr>
              <a:t> </a:t>
            </a:r>
            <a:r>
              <a:rPr lang="it-IT" sz="2800" b="1" dirty="0" smtClean="0">
                <a:solidFill>
                  <a:schemeClr val="accent6">
                    <a:lumMod val="50000"/>
                  </a:schemeClr>
                </a:solidFill>
                <a:hlinkClick r:id="rId2"/>
              </a:rPr>
              <a:t>stefano.palcic@asugi.sanita.fvg.it</a:t>
            </a:r>
            <a:endParaRPr lang="it-IT" sz="2800" b="1" dirty="0" smtClean="0">
              <a:solidFill>
                <a:schemeClr val="accent6">
                  <a:lumMod val="50000"/>
                </a:schemeClr>
              </a:solidFill>
            </a:endParaRPr>
          </a:p>
          <a:p>
            <a:pPr marL="0" indent="0">
              <a:buNone/>
            </a:pPr>
            <a:r>
              <a:rPr lang="it-IT" sz="2800" b="1" dirty="0" smtClean="0">
                <a:solidFill>
                  <a:schemeClr val="accent6">
                    <a:lumMod val="50000"/>
                  </a:schemeClr>
                </a:solidFill>
                <a:hlinkClick r:id="rId3"/>
              </a:rPr>
              <a:t>STEFANO.PALCIC@units.it</a:t>
            </a:r>
            <a:endParaRPr lang="it-IT" sz="2800" b="1" dirty="0" smtClean="0">
              <a:solidFill>
                <a:schemeClr val="accent6">
                  <a:lumMod val="50000"/>
                </a:schemeClr>
              </a:solidFill>
            </a:endParaRPr>
          </a:p>
          <a:p>
            <a:pPr marL="0" indent="0">
              <a:buNone/>
            </a:pPr>
            <a:endParaRPr lang="it-IT" sz="2800" b="1" dirty="0" smtClean="0">
              <a:solidFill>
                <a:schemeClr val="accent6">
                  <a:lumMod val="50000"/>
                </a:schemeClr>
              </a:solidFill>
            </a:endParaRPr>
          </a:p>
          <a:p>
            <a:r>
              <a:rPr lang="it-IT" sz="2800" b="1" dirty="0" smtClean="0">
                <a:solidFill>
                  <a:schemeClr val="accent6">
                    <a:lumMod val="50000"/>
                  </a:schemeClr>
                </a:solidFill>
              </a:rPr>
              <a:t>0403995978</a:t>
            </a:r>
            <a:endParaRPr lang="it-IT" sz="2800" b="1" dirty="0">
              <a:solidFill>
                <a:schemeClr val="accent6">
                  <a:lumMod val="50000"/>
                </a:schemeClr>
              </a:solidFill>
            </a:endParaRPr>
          </a:p>
        </p:txBody>
      </p:sp>
      <p:sp>
        <p:nvSpPr>
          <p:cNvPr id="2" name="CasellaDiTesto 1"/>
          <p:cNvSpPr txBox="1"/>
          <p:nvPr/>
        </p:nvSpPr>
        <p:spPr>
          <a:xfrm>
            <a:off x="539015" y="1607419"/>
            <a:ext cx="11242307"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Al laureato in Farmacia e CTF sono richieste sempre di più tali conoscenze nei vari sbocchi professionali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(es. aderenza </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farmacia dei servizi;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studi, dossier,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farmacoeconomia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 industria, Aziende Sanitarie;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appropriatezza,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farmacoepidemiologia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farmacoeconomia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 istituzioni, ospedali e Aziende Sanitarie SSN)</a:t>
            </a:r>
            <a:endPar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60327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Procedura multidisciplinare integrata di valutazione e scelta delle terapie farmacologiche. Integra i dati delle </a:t>
            </a:r>
            <a:r>
              <a:rPr lang="it-IT" b="1" dirty="0"/>
              <a:t>evidenze scientifiche sugli esiti delle terapie con l'analisi economica sui costi</a:t>
            </a:r>
            <a:endParaRPr lang="it-IT" b="1" dirty="0" smtClean="0"/>
          </a:p>
          <a:p>
            <a:endParaRPr lang="it-IT" dirty="0"/>
          </a:p>
          <a:p>
            <a:r>
              <a:rPr lang="it-IT" dirty="0" smtClean="0"/>
              <a:t>L'efficienza </a:t>
            </a:r>
            <a:r>
              <a:rPr lang="it-IT" dirty="0"/>
              <a:t>delle scelte si ottiene individuando le cure più efficaci ai costi più bassi possibile ed è la premessa per la sostenibilità dell'assistenza sanitaria, cioè la capacità di garantire cure efficaci a tutti coloro che ne hanno </a:t>
            </a:r>
            <a:r>
              <a:rPr lang="it-IT" dirty="0" smtClean="0"/>
              <a:t>bisogno</a:t>
            </a:r>
            <a:r>
              <a:rPr lang="it-IT" dirty="0"/>
              <a:t>. </a:t>
            </a:r>
            <a:endParaRPr lang="it-IT" dirty="0" smtClean="0"/>
          </a:p>
          <a:p>
            <a:pPr marL="0" indent="0">
              <a:buNone/>
            </a:pPr>
            <a:r>
              <a:rPr lang="it-IT" dirty="0"/>
              <a:t>rapporto tra: </a:t>
            </a:r>
            <a:r>
              <a:rPr lang="it-IT" dirty="0" smtClean="0"/>
              <a:t>                         </a:t>
            </a:r>
            <a:r>
              <a:rPr lang="it-IT" dirty="0"/>
              <a:t>costi (unità </a:t>
            </a:r>
            <a:r>
              <a:rPr lang="it-IT" dirty="0" smtClean="0"/>
              <a:t>monetarie)</a:t>
            </a:r>
          </a:p>
          <a:p>
            <a:pPr marL="0" indent="0">
              <a:buNone/>
            </a:pPr>
            <a:r>
              <a:rPr lang="it-IT" dirty="0"/>
              <a:t> </a:t>
            </a:r>
            <a:r>
              <a:rPr lang="it-IT" dirty="0" smtClean="0"/>
              <a:t>                                           </a:t>
            </a:r>
            <a:r>
              <a:rPr lang="it-IT" dirty="0"/>
              <a:t>esiti terapeutici (efficacia)</a:t>
            </a:r>
          </a:p>
        </p:txBody>
      </p:sp>
      <p:sp>
        <p:nvSpPr>
          <p:cNvPr id="4" name="Titolo 2"/>
          <p:cNvSpPr txBox="1">
            <a:spLocks/>
          </p:cNvSpPr>
          <p:nvPr/>
        </p:nvSpPr>
        <p:spPr>
          <a:xfrm>
            <a:off x="3994483" y="184826"/>
            <a:ext cx="6287160" cy="18938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defRPr/>
            </a:pPr>
            <a:r>
              <a:rPr lang="it-IT" smtClean="0"/>
              <a:t>FARMACOECONOMIA</a:t>
            </a:r>
            <a:endParaRPr lang="it-IT" dirty="0"/>
          </a:p>
        </p:txBody>
      </p:sp>
      <p:cxnSp>
        <p:nvCxnSpPr>
          <p:cNvPr id="5" name="Connettore diritto 4"/>
          <p:cNvCxnSpPr/>
          <p:nvPr/>
        </p:nvCxnSpPr>
        <p:spPr>
          <a:xfrm>
            <a:off x="3686476" y="5370897"/>
            <a:ext cx="5024387" cy="19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5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183907" y="1116531"/>
            <a:ext cx="10318282" cy="5409397"/>
          </a:xfrm>
          <a:prstGeom prst="rect">
            <a:avLst/>
          </a:prstGeom>
        </p:spPr>
      </p:pic>
      <p:sp>
        <p:nvSpPr>
          <p:cNvPr id="3" name="Titolo 1"/>
          <p:cNvSpPr>
            <a:spLocks noGrp="1"/>
          </p:cNvSpPr>
          <p:nvPr>
            <p:ph type="title"/>
          </p:nvPr>
        </p:nvSpPr>
        <p:spPr>
          <a:xfrm>
            <a:off x="7979342" y="-40928"/>
            <a:ext cx="2993457" cy="1293028"/>
          </a:xfrm>
        </p:spPr>
        <p:txBody>
          <a:bodyPr/>
          <a:lstStyle/>
          <a:p>
            <a:r>
              <a:rPr lang="it-IT" dirty="0" smtClean="0"/>
              <a:t>EFFICACIA</a:t>
            </a:r>
            <a:endParaRPr lang="it-IT" dirty="0"/>
          </a:p>
        </p:txBody>
      </p:sp>
    </p:spTree>
    <p:extLst>
      <p:ext uri="{BB962C8B-B14F-4D97-AF65-F5344CB8AC3E}">
        <p14:creationId xmlns:p14="http://schemas.microsoft.com/office/powerpoint/2010/main" val="91194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22408" y="356135"/>
            <a:ext cx="9981398" cy="6160168"/>
          </a:xfrm>
          <a:prstGeom prst="rect">
            <a:avLst/>
          </a:prstGeom>
        </p:spPr>
      </p:pic>
    </p:spTree>
    <p:extLst>
      <p:ext uri="{BB962C8B-B14F-4D97-AF65-F5344CB8AC3E}">
        <p14:creationId xmlns:p14="http://schemas.microsoft.com/office/powerpoint/2010/main" val="173134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9343" y="-40928"/>
            <a:ext cx="2387066" cy="1293028"/>
          </a:xfrm>
        </p:spPr>
        <p:txBody>
          <a:bodyPr/>
          <a:lstStyle/>
          <a:p>
            <a:r>
              <a:rPr lang="it-IT" dirty="0" smtClean="0"/>
              <a:t>COSTI</a:t>
            </a:r>
            <a:endParaRPr lang="it-IT" dirty="0"/>
          </a:p>
        </p:txBody>
      </p:sp>
      <p:sp>
        <p:nvSpPr>
          <p:cNvPr id="3" name="Segnaposto contenuto 2"/>
          <p:cNvSpPr>
            <a:spLocks noGrp="1"/>
          </p:cNvSpPr>
          <p:nvPr>
            <p:ph idx="1"/>
          </p:nvPr>
        </p:nvSpPr>
        <p:spPr>
          <a:xfrm>
            <a:off x="435543" y="1414914"/>
            <a:ext cx="10820400" cy="4024125"/>
          </a:xfrm>
        </p:spPr>
        <p:txBody>
          <a:bodyPr>
            <a:normAutofit/>
          </a:bodyPr>
          <a:lstStyle/>
          <a:p>
            <a:r>
              <a:rPr lang="it-IT" sz="1800" dirty="0"/>
              <a:t>Costi di terapia: risorse necessarie per somministrare una terapia e per coprire tutti i costi da essa generati </a:t>
            </a:r>
            <a:endParaRPr lang="it-IT" sz="1800" dirty="0" smtClean="0"/>
          </a:p>
          <a:p>
            <a:r>
              <a:rPr lang="it-IT" sz="1800" dirty="0" smtClean="0"/>
              <a:t>Costi </a:t>
            </a:r>
            <a:r>
              <a:rPr lang="it-IT" sz="1800" dirty="0"/>
              <a:t>di malattia: la totalità dei costi, economici e sociali, generati da una determinata </a:t>
            </a:r>
            <a:r>
              <a:rPr lang="it-IT" sz="1800" dirty="0" smtClean="0"/>
              <a:t>patologia (personale, ricoveri, visite, indagini, dispositivi). </a:t>
            </a:r>
            <a:r>
              <a:rPr lang="it-IT" sz="1800" dirty="0"/>
              <a:t>Comprendono i costi di terapia.</a:t>
            </a:r>
          </a:p>
        </p:txBody>
      </p:sp>
      <p:pic>
        <p:nvPicPr>
          <p:cNvPr id="5" name="Immagine 4"/>
          <p:cNvPicPr>
            <a:picLocks noChangeAspect="1"/>
          </p:cNvPicPr>
          <p:nvPr/>
        </p:nvPicPr>
        <p:blipFill>
          <a:blip r:embed="rId2"/>
          <a:stretch>
            <a:fillRect/>
          </a:stretch>
        </p:blipFill>
        <p:spPr>
          <a:xfrm>
            <a:off x="2079057" y="2617740"/>
            <a:ext cx="8078403" cy="4168071"/>
          </a:xfrm>
          <a:prstGeom prst="rect">
            <a:avLst/>
          </a:prstGeom>
        </p:spPr>
      </p:pic>
    </p:spTree>
    <p:extLst>
      <p:ext uri="{BB962C8B-B14F-4D97-AF65-F5344CB8AC3E}">
        <p14:creationId xmlns:p14="http://schemas.microsoft.com/office/powerpoint/2010/main" val="317350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294021" y="332884"/>
            <a:ext cx="10972800" cy="457200"/>
          </a:xfrm>
        </p:spPr>
        <p:txBody>
          <a:bodyPr>
            <a:noAutofit/>
          </a:bodyPr>
          <a:lstStyle/>
          <a:p>
            <a:pPr algn="ctr"/>
            <a:r>
              <a:rPr lang="it-IT" altLang="it-IT" sz="3600" b="1" dirty="0">
                <a:solidFill>
                  <a:srgbClr val="0070C0"/>
                </a:solidFill>
                <a:latin typeface="+mn-lt"/>
                <a:ea typeface="+mn-ea"/>
                <a:cs typeface="+mn-cs"/>
              </a:rPr>
              <a:t>Costi fissi e variabili</a:t>
            </a:r>
          </a:p>
        </p:txBody>
      </p:sp>
      <p:sp>
        <p:nvSpPr>
          <p:cNvPr id="22" name="Segnaposto numero diapositiva 6"/>
          <p:cNvSpPr>
            <a:spLocks noGrp="1"/>
          </p:cNvSpPr>
          <p:nvPr>
            <p:ph type="sldNum" sz="quarter" idx="12"/>
          </p:nvPr>
        </p:nvSpPr>
        <p:spPr/>
        <p:txBody>
          <a:bodyPr/>
          <a:lstStyle/>
          <a:p>
            <a:fld id="{5CB8DC1E-3011-4ED5-9B5B-869FB4DAD477}" type="slidenum">
              <a:rPr lang="it-IT" altLang="it-IT"/>
              <a:pPr/>
              <a:t>16</a:t>
            </a:fld>
            <a:endParaRPr lang="it-IT" altLang="it-IT"/>
          </a:p>
        </p:txBody>
      </p:sp>
      <p:sp>
        <p:nvSpPr>
          <p:cNvPr id="231428" name="Line 4"/>
          <p:cNvSpPr>
            <a:spLocks noChangeShapeType="1"/>
          </p:cNvSpPr>
          <p:nvPr/>
        </p:nvSpPr>
        <p:spPr bwMode="auto">
          <a:xfrm>
            <a:off x="7400457" y="897088"/>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29" name="Line 5"/>
          <p:cNvSpPr>
            <a:spLocks noChangeShapeType="1"/>
          </p:cNvSpPr>
          <p:nvPr/>
        </p:nvSpPr>
        <p:spPr bwMode="auto">
          <a:xfrm>
            <a:off x="7329020" y="2192488"/>
            <a:ext cx="260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0" name="Text Box 6"/>
          <p:cNvSpPr txBox="1">
            <a:spLocks noChangeArrowheads="1"/>
          </p:cNvSpPr>
          <p:nvPr/>
        </p:nvSpPr>
        <p:spPr bwMode="auto">
          <a:xfrm>
            <a:off x="8032282" y="2268689"/>
            <a:ext cx="1538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Livello di attività</a:t>
            </a:r>
          </a:p>
        </p:txBody>
      </p:sp>
      <p:sp>
        <p:nvSpPr>
          <p:cNvPr id="231431" name="Text Box 7"/>
          <p:cNvSpPr txBox="1">
            <a:spLocks noChangeArrowheads="1"/>
          </p:cNvSpPr>
          <p:nvPr/>
        </p:nvSpPr>
        <p:spPr bwMode="auto">
          <a:xfrm rot="-5400000">
            <a:off x="6366995" y="1408849"/>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Costi fissi</a:t>
            </a:r>
          </a:p>
        </p:txBody>
      </p:sp>
      <p:sp>
        <p:nvSpPr>
          <p:cNvPr id="231432" name="Line 8"/>
          <p:cNvSpPr>
            <a:spLocks noChangeShapeType="1"/>
          </p:cNvSpPr>
          <p:nvPr/>
        </p:nvSpPr>
        <p:spPr bwMode="auto">
          <a:xfrm>
            <a:off x="7400460" y="1582888"/>
            <a:ext cx="2460625" cy="0"/>
          </a:xfrm>
          <a:prstGeom prst="line">
            <a:avLst/>
          </a:prstGeom>
          <a:noFill/>
          <a:ln w="190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4" name="Rectangle 10"/>
          <p:cNvSpPr>
            <a:spLocks noChangeArrowheads="1"/>
          </p:cNvSpPr>
          <p:nvPr/>
        </p:nvSpPr>
        <p:spPr bwMode="auto">
          <a:xfrm>
            <a:off x="1981994" y="4504791"/>
            <a:ext cx="4732564" cy="148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rgbClr val="640032"/>
              </a:buClr>
              <a:buSzPct val="90000"/>
              <a:buFontTx/>
              <a:buChar char="•"/>
            </a:pPr>
            <a:r>
              <a:rPr lang="it-IT" altLang="it-IT" sz="2200" dirty="0">
                <a:latin typeface="+mn-lt"/>
              </a:rPr>
              <a:t>La somma dei costi fissi e variabili corrisponde al costo totale, il cui andamento dipende dai costi fissi e variabili (costo del ricovero).</a:t>
            </a:r>
          </a:p>
        </p:txBody>
      </p:sp>
      <p:sp>
        <p:nvSpPr>
          <p:cNvPr id="231436" name="Line 12"/>
          <p:cNvSpPr>
            <a:spLocks noChangeShapeType="1"/>
          </p:cNvSpPr>
          <p:nvPr/>
        </p:nvSpPr>
        <p:spPr bwMode="auto">
          <a:xfrm>
            <a:off x="7400457" y="4566719"/>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7" name="Line 13"/>
          <p:cNvSpPr>
            <a:spLocks noChangeShapeType="1"/>
          </p:cNvSpPr>
          <p:nvPr/>
        </p:nvSpPr>
        <p:spPr bwMode="auto">
          <a:xfrm>
            <a:off x="7329020" y="5862119"/>
            <a:ext cx="260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8" name="Text Box 14"/>
          <p:cNvSpPr txBox="1">
            <a:spLocks noChangeArrowheads="1"/>
          </p:cNvSpPr>
          <p:nvPr/>
        </p:nvSpPr>
        <p:spPr bwMode="auto">
          <a:xfrm>
            <a:off x="8035460" y="5938320"/>
            <a:ext cx="16049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Livello di attività</a:t>
            </a:r>
          </a:p>
        </p:txBody>
      </p:sp>
      <p:sp>
        <p:nvSpPr>
          <p:cNvPr id="231439" name="Text Box 15"/>
          <p:cNvSpPr txBox="1">
            <a:spLocks noChangeArrowheads="1"/>
          </p:cNvSpPr>
          <p:nvPr/>
        </p:nvSpPr>
        <p:spPr bwMode="auto">
          <a:xfrm rot="-5400000">
            <a:off x="6366995" y="5078480"/>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Costi totali</a:t>
            </a:r>
          </a:p>
        </p:txBody>
      </p:sp>
      <p:sp>
        <p:nvSpPr>
          <p:cNvPr id="231440" name="Line 16"/>
          <p:cNvSpPr>
            <a:spLocks noChangeShapeType="1"/>
          </p:cNvSpPr>
          <p:nvPr/>
        </p:nvSpPr>
        <p:spPr bwMode="auto">
          <a:xfrm>
            <a:off x="7400460" y="5252519"/>
            <a:ext cx="2462213" cy="0"/>
          </a:xfrm>
          <a:prstGeom prst="line">
            <a:avLst/>
          </a:prstGeom>
          <a:noFill/>
          <a:ln w="952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231441" name="AutoShape 17"/>
          <p:cNvCxnSpPr>
            <a:cxnSpLocks noChangeShapeType="1"/>
            <a:stCxn id="231440" idx="0"/>
          </p:cNvCxnSpPr>
          <p:nvPr/>
        </p:nvCxnSpPr>
        <p:spPr bwMode="auto">
          <a:xfrm flipV="1">
            <a:off x="7400460" y="4566719"/>
            <a:ext cx="2462213" cy="685800"/>
          </a:xfrm>
          <a:prstGeom prst="straightConnector1">
            <a:avLst/>
          </a:prstGeom>
          <a:noFill/>
          <a:ln w="190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43" name="Rectangle 19"/>
          <p:cNvSpPr>
            <a:spLocks noChangeArrowheads="1"/>
          </p:cNvSpPr>
          <p:nvPr/>
        </p:nvSpPr>
        <p:spPr bwMode="auto">
          <a:xfrm>
            <a:off x="1986456" y="2844183"/>
            <a:ext cx="4733358" cy="112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rgbClr val="640032"/>
              </a:buClr>
              <a:buSzPct val="90000"/>
              <a:buFontTx/>
              <a:buChar char="•"/>
            </a:pPr>
            <a:r>
              <a:rPr lang="it-IT" altLang="it-IT" sz="2200" dirty="0">
                <a:latin typeface="+mn-lt"/>
              </a:rPr>
              <a:t>I costi variabili variano al variare del livello di attività. I costi variabili non sono costanti (costo della terapia).</a:t>
            </a:r>
          </a:p>
        </p:txBody>
      </p:sp>
      <p:sp>
        <p:nvSpPr>
          <p:cNvPr id="231444" name="Line 20"/>
          <p:cNvSpPr>
            <a:spLocks noChangeShapeType="1"/>
          </p:cNvSpPr>
          <p:nvPr/>
        </p:nvSpPr>
        <p:spPr bwMode="auto">
          <a:xfrm>
            <a:off x="7400457" y="2669741"/>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45" name="Line 21"/>
          <p:cNvSpPr>
            <a:spLocks noChangeShapeType="1"/>
          </p:cNvSpPr>
          <p:nvPr/>
        </p:nvSpPr>
        <p:spPr bwMode="auto">
          <a:xfrm>
            <a:off x="7329020" y="3965141"/>
            <a:ext cx="260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46" name="Text Box 22"/>
          <p:cNvSpPr txBox="1">
            <a:spLocks noChangeArrowheads="1"/>
          </p:cNvSpPr>
          <p:nvPr/>
        </p:nvSpPr>
        <p:spPr bwMode="auto">
          <a:xfrm>
            <a:off x="8033870" y="4041342"/>
            <a:ext cx="1536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Livello di attività</a:t>
            </a:r>
          </a:p>
        </p:txBody>
      </p:sp>
      <p:sp>
        <p:nvSpPr>
          <p:cNvPr id="231447" name="Text Box 23"/>
          <p:cNvSpPr txBox="1">
            <a:spLocks noChangeArrowheads="1"/>
          </p:cNvSpPr>
          <p:nvPr/>
        </p:nvSpPr>
        <p:spPr bwMode="auto">
          <a:xfrm rot="-5400000">
            <a:off x="6366995" y="3181502"/>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Costi variabili</a:t>
            </a:r>
          </a:p>
        </p:txBody>
      </p:sp>
      <p:cxnSp>
        <p:nvCxnSpPr>
          <p:cNvPr id="231448" name="AutoShape 24"/>
          <p:cNvCxnSpPr>
            <a:cxnSpLocks noChangeShapeType="1"/>
          </p:cNvCxnSpPr>
          <p:nvPr/>
        </p:nvCxnSpPr>
        <p:spPr bwMode="auto">
          <a:xfrm flipV="1">
            <a:off x="7400460" y="3279341"/>
            <a:ext cx="2462213" cy="685800"/>
          </a:xfrm>
          <a:prstGeom prst="straightConnector1">
            <a:avLst/>
          </a:prstGeom>
          <a:noFill/>
          <a:ln w="190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19"/>
          <p:cNvSpPr>
            <a:spLocks noChangeArrowheads="1"/>
          </p:cNvSpPr>
          <p:nvPr/>
        </p:nvSpPr>
        <p:spPr bwMode="auto">
          <a:xfrm>
            <a:off x="1981597" y="1136593"/>
            <a:ext cx="4733358" cy="107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rgbClr val="640032"/>
              </a:buClr>
              <a:buSzPct val="90000"/>
              <a:buFontTx/>
              <a:buChar char="•"/>
            </a:pPr>
            <a:r>
              <a:rPr lang="it-IT" altLang="it-IT" sz="2200" dirty="0">
                <a:latin typeface="+mn-lt"/>
              </a:rPr>
              <a:t>I costi fissi non variano al variare del livello di attività. I costi fissi sono sempre costanti (costo degli affitti).</a:t>
            </a:r>
          </a:p>
        </p:txBody>
      </p:sp>
    </p:spTree>
    <p:extLst>
      <p:ext uri="{BB962C8B-B14F-4D97-AF65-F5344CB8AC3E}">
        <p14:creationId xmlns:p14="http://schemas.microsoft.com/office/powerpoint/2010/main" val="1560599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2685" y="76200"/>
            <a:ext cx="4463143" cy="457200"/>
          </a:xfrm>
        </p:spPr>
        <p:txBody>
          <a:bodyPr>
            <a:normAutofit fontScale="90000"/>
          </a:bodyPr>
          <a:lstStyle/>
          <a:p>
            <a:r>
              <a:rPr lang="it-IT" dirty="0"/>
              <a:t/>
            </a:r>
            <a:br>
              <a:rPr lang="it-IT" dirty="0"/>
            </a:br>
            <a:r>
              <a:rPr lang="it-IT" dirty="0"/>
              <a:t>COST-OF-ILLNESS</a:t>
            </a:r>
          </a:p>
        </p:txBody>
      </p:sp>
      <p:pic>
        <p:nvPicPr>
          <p:cNvPr id="5" name="Immagine 4"/>
          <p:cNvPicPr>
            <a:picLocks noChangeAspect="1"/>
          </p:cNvPicPr>
          <p:nvPr/>
        </p:nvPicPr>
        <p:blipFill>
          <a:blip r:embed="rId2"/>
          <a:stretch>
            <a:fillRect/>
          </a:stretch>
        </p:blipFill>
        <p:spPr>
          <a:xfrm>
            <a:off x="1095579" y="886408"/>
            <a:ext cx="10651661" cy="5971592"/>
          </a:xfrm>
          <a:prstGeom prst="rect">
            <a:avLst/>
          </a:prstGeom>
        </p:spPr>
      </p:pic>
    </p:spTree>
    <p:extLst>
      <p:ext uri="{BB962C8B-B14F-4D97-AF65-F5344CB8AC3E}">
        <p14:creationId xmlns:p14="http://schemas.microsoft.com/office/powerpoint/2010/main" val="267125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31039" t="23191" r="49365" b="10450"/>
          <a:stretch/>
        </p:blipFill>
        <p:spPr>
          <a:xfrm rot="5400000">
            <a:off x="3065107" y="-1889450"/>
            <a:ext cx="5952931" cy="10739538"/>
          </a:xfrm>
          <a:prstGeom prst="rect">
            <a:avLst/>
          </a:prstGeom>
        </p:spPr>
      </p:pic>
      <p:sp>
        <p:nvSpPr>
          <p:cNvPr id="5" name="Rettangolo 4"/>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3" name="Ovale 2"/>
          <p:cNvSpPr/>
          <p:nvPr/>
        </p:nvSpPr>
        <p:spPr>
          <a:xfrm>
            <a:off x="6313065" y="1114107"/>
            <a:ext cx="992037" cy="3709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9735409" y="1114107"/>
            <a:ext cx="992037" cy="3709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870166" y="1114107"/>
            <a:ext cx="992037" cy="3709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05060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80093" y="392164"/>
            <a:ext cx="11691847" cy="2923877"/>
          </a:xfrm>
          <a:prstGeom prst="rect">
            <a:avLst/>
          </a:prstGeom>
        </p:spPr>
        <p:txBody>
          <a:bodyPr wrap="square">
            <a:spAutoFit/>
          </a:bodyPr>
          <a:lstStyle/>
          <a:p>
            <a:pPr algn="just"/>
            <a:r>
              <a:rPr lang="it-IT" sz="2000" dirty="0"/>
              <a:t>Per quanto riguarda una terapia farmacologica, l’approccio tradizionale si basava su una valutazione che tenesse conto di tre indicatori clinici: </a:t>
            </a:r>
          </a:p>
          <a:p>
            <a:pPr algn="just"/>
            <a:endParaRPr lang="it-IT" sz="2000" dirty="0"/>
          </a:p>
          <a:p>
            <a:pPr marL="342900" indent="-342900" algn="just">
              <a:buFont typeface="Arial" panose="020B0604020202020204" pitchFamily="34" charset="0"/>
              <a:buChar char="•"/>
            </a:pPr>
            <a:r>
              <a:rPr lang="it-IT" sz="2000" b="1" dirty="0"/>
              <a:t>Tollerabilità</a:t>
            </a:r>
            <a:r>
              <a:rPr lang="it-IT" sz="2000" dirty="0"/>
              <a:t> (</a:t>
            </a:r>
            <a:r>
              <a:rPr lang="it-IT" sz="2000" i="1" dirty="0" err="1"/>
              <a:t>safety</a:t>
            </a:r>
            <a:r>
              <a:rPr lang="it-IT" sz="2000" dirty="0"/>
              <a:t>): verifica la presenza o meno di effetti collaterali correlati alla somministrazione del trattamento;</a:t>
            </a:r>
          </a:p>
          <a:p>
            <a:pPr marL="342900" indent="-342900" algn="just">
              <a:buFont typeface="Arial" panose="020B0604020202020204" pitchFamily="34" charset="0"/>
              <a:buChar char="•"/>
            </a:pPr>
            <a:r>
              <a:rPr lang="it-IT" sz="2000" b="1" dirty="0"/>
              <a:t>Efficacia clinica </a:t>
            </a:r>
            <a:r>
              <a:rPr lang="it-IT" sz="2000" dirty="0"/>
              <a:t>(</a:t>
            </a:r>
            <a:r>
              <a:rPr lang="it-IT" sz="2000" i="1" dirty="0" err="1"/>
              <a:t>efficacy</a:t>
            </a:r>
            <a:r>
              <a:rPr lang="it-IT" sz="2000" dirty="0"/>
              <a:t>): verifica se le condizioni dei pazienti trattati migliorano in funzione della terapia somministrata;</a:t>
            </a:r>
          </a:p>
          <a:p>
            <a:pPr marL="342900" indent="-342900" algn="just">
              <a:buFont typeface="Arial" panose="020B0604020202020204" pitchFamily="34" charset="0"/>
              <a:buChar char="•"/>
            </a:pPr>
            <a:r>
              <a:rPr lang="it-IT" sz="2000" b="1" dirty="0"/>
              <a:t>Efficacia epidemiologica </a:t>
            </a:r>
            <a:r>
              <a:rPr lang="it-IT" sz="2000" dirty="0"/>
              <a:t>(</a:t>
            </a:r>
            <a:r>
              <a:rPr lang="it-IT" sz="2000" i="1" dirty="0" err="1"/>
              <a:t>effectiveness</a:t>
            </a:r>
            <a:r>
              <a:rPr lang="it-IT" sz="2000" dirty="0"/>
              <a:t>): verifica il trattamento può essere impiegato vantaggiosamente nella pratica medica generale</a:t>
            </a:r>
            <a:r>
              <a:rPr lang="it-IT" sz="2400" dirty="0"/>
              <a:t>.</a:t>
            </a:r>
          </a:p>
        </p:txBody>
      </p:sp>
      <p:sp>
        <p:nvSpPr>
          <p:cNvPr id="6" name="AutoShape 12"/>
          <p:cNvSpPr>
            <a:spLocks noChangeAspect="1" noChangeArrowheads="1"/>
          </p:cNvSpPr>
          <p:nvPr/>
        </p:nvSpPr>
        <p:spPr bwMode="auto">
          <a:xfrm rot="17850128" flipH="1">
            <a:off x="2630570" y="3028141"/>
            <a:ext cx="1868787" cy="1659767"/>
          </a:xfrm>
          <a:custGeom>
            <a:avLst/>
            <a:gdLst>
              <a:gd name="G0" fmla="+- 967277 0 0"/>
              <a:gd name="G1" fmla="+- -5400214 0 0"/>
              <a:gd name="G2" fmla="+- 967277 0 -5400214"/>
              <a:gd name="G3" fmla="+- 10800 0 0"/>
              <a:gd name="G4" fmla="+- 0 0 967277"/>
              <a:gd name="T0" fmla="*/ 360 256 1"/>
              <a:gd name="T1" fmla="*/ 0 256 1"/>
              <a:gd name="G5" fmla="+- G2 T0 T1"/>
              <a:gd name="G6" fmla="?: G2 G2 G5"/>
              <a:gd name="G7" fmla="+- 0 0 G6"/>
              <a:gd name="G8" fmla="+- 8242 0 0"/>
              <a:gd name="G9" fmla="+- 0 0 -5400214"/>
              <a:gd name="G10" fmla="+- 8242 0 2700"/>
              <a:gd name="G11" fmla="cos G10 967277"/>
              <a:gd name="G12" fmla="sin G10 967277"/>
              <a:gd name="G13" fmla="cos 13500 967277"/>
              <a:gd name="G14" fmla="sin 13500 967277"/>
              <a:gd name="G15" fmla="+- G11 10800 0"/>
              <a:gd name="G16" fmla="+- G12 10800 0"/>
              <a:gd name="G17" fmla="+- G13 10800 0"/>
              <a:gd name="G18" fmla="+- G14 10800 0"/>
              <a:gd name="G19" fmla="*/ 8242 1 2"/>
              <a:gd name="G20" fmla="+- G19 5400 0"/>
              <a:gd name="G21" fmla="cos G20 967277"/>
              <a:gd name="G22" fmla="sin G20 967277"/>
              <a:gd name="G23" fmla="+- G21 10800 0"/>
              <a:gd name="G24" fmla="+- G12 G23 G22"/>
              <a:gd name="G25" fmla="+- G22 G23 G11"/>
              <a:gd name="G26" fmla="cos 10800 967277"/>
              <a:gd name="G27" fmla="sin 10800 967277"/>
              <a:gd name="G28" fmla="cos 8242 967277"/>
              <a:gd name="G29" fmla="sin 8242 967277"/>
              <a:gd name="G30" fmla="+- G26 10800 0"/>
              <a:gd name="G31" fmla="+- G27 10800 0"/>
              <a:gd name="G32" fmla="+- G28 10800 0"/>
              <a:gd name="G33" fmla="+- G29 10800 0"/>
              <a:gd name="G34" fmla="+- G19 5400 0"/>
              <a:gd name="G35" fmla="cos G34 -5400214"/>
              <a:gd name="G36" fmla="sin G34 -5400214"/>
              <a:gd name="G37" fmla="+/ -5400214 967277 2"/>
              <a:gd name="T2" fmla="*/ 180 256 1"/>
              <a:gd name="T3" fmla="*/ 0 256 1"/>
              <a:gd name="G38" fmla="+- G37 T2 T3"/>
              <a:gd name="G39" fmla="?: G2 G37 G38"/>
              <a:gd name="G40" fmla="cos 10800 G39"/>
              <a:gd name="G41" fmla="sin 10800 G39"/>
              <a:gd name="G42" fmla="cos 8242 G39"/>
              <a:gd name="G43" fmla="sin 8242 G39"/>
              <a:gd name="G44" fmla="+- G40 10800 0"/>
              <a:gd name="G45" fmla="+- G41 10800 0"/>
              <a:gd name="G46" fmla="+- G42 10800 0"/>
              <a:gd name="G47" fmla="+- G43 10800 0"/>
              <a:gd name="G48" fmla="+- G35 10800 0"/>
              <a:gd name="G49" fmla="+- G36 10800 0"/>
              <a:gd name="T4" fmla="*/ 19772 w 21600"/>
              <a:gd name="T5" fmla="*/ 4788 h 21600"/>
              <a:gd name="T6" fmla="*/ 12059 w 21600"/>
              <a:gd name="T7" fmla="*/ 1362 h 21600"/>
              <a:gd name="T8" fmla="*/ 17647 w 21600"/>
              <a:gd name="T9" fmla="*/ 6212 h 21600"/>
              <a:gd name="T10" fmla="*/ 23854 w 21600"/>
              <a:gd name="T11" fmla="*/ 14239 h 21600"/>
              <a:gd name="T12" fmla="*/ 18992 w 21600"/>
              <a:gd name="T13" fmla="*/ 17072 h 21600"/>
              <a:gd name="T14" fmla="*/ 16159 w 21600"/>
              <a:gd name="T15" fmla="*/ 122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0" y="12899"/>
                </a:moveTo>
                <a:cubicBezTo>
                  <a:pt x="18950" y="12214"/>
                  <a:pt x="19042" y="11508"/>
                  <a:pt x="19042" y="10800"/>
                </a:cubicBezTo>
                <a:cubicBezTo>
                  <a:pt x="19042" y="6669"/>
                  <a:pt x="15984" y="3176"/>
                  <a:pt x="11889" y="2630"/>
                </a:cubicBezTo>
                <a:lnTo>
                  <a:pt x="12228" y="94"/>
                </a:lnTo>
                <a:cubicBezTo>
                  <a:pt x="17593" y="810"/>
                  <a:pt x="21600" y="5387"/>
                  <a:pt x="21600" y="10800"/>
                </a:cubicBezTo>
                <a:cubicBezTo>
                  <a:pt x="21600" y="11728"/>
                  <a:pt x="21480" y="12653"/>
                  <a:pt x="21243" y="13551"/>
                </a:cubicBezTo>
                <a:lnTo>
                  <a:pt x="23854" y="14239"/>
                </a:lnTo>
                <a:lnTo>
                  <a:pt x="18992" y="17072"/>
                </a:lnTo>
                <a:lnTo>
                  <a:pt x="16159" y="12211"/>
                </a:lnTo>
                <a:lnTo>
                  <a:pt x="18770" y="12899"/>
                </a:lnTo>
                <a:close/>
              </a:path>
            </a:pathLst>
          </a:custGeom>
          <a:solidFill>
            <a:schemeClr val="tx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Rettangolo 6"/>
          <p:cNvSpPr/>
          <p:nvPr/>
        </p:nvSpPr>
        <p:spPr>
          <a:xfrm>
            <a:off x="1063186" y="4525138"/>
            <a:ext cx="1788016" cy="707886"/>
          </a:xfrm>
          <a:prstGeom prst="rect">
            <a:avLst/>
          </a:prstGeom>
        </p:spPr>
        <p:txBody>
          <a:bodyPr wrap="square">
            <a:spAutoFit/>
          </a:bodyPr>
          <a:lstStyle/>
          <a:p>
            <a:r>
              <a:rPr lang="it-IT" sz="2000" dirty="0"/>
              <a:t>Approccio economico</a:t>
            </a:r>
          </a:p>
        </p:txBody>
      </p:sp>
      <p:pic>
        <p:nvPicPr>
          <p:cNvPr id="24"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13515" y="4974541"/>
            <a:ext cx="1386339" cy="1745043"/>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pic>
        <p:nvPicPr>
          <p:cNvPr id="25"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865" y="4789051"/>
            <a:ext cx="1386341" cy="1745046"/>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pic>
        <p:nvPicPr>
          <p:cNvPr id="26"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754524" y="3734799"/>
            <a:ext cx="1386341" cy="1745046"/>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pic>
        <p:nvPicPr>
          <p:cNvPr id="27"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9375">
            <a:off x="5341241" y="3179586"/>
            <a:ext cx="1386341" cy="1745046"/>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sp>
        <p:nvSpPr>
          <p:cNvPr id="28" name="Rettangolo 27"/>
          <p:cNvSpPr/>
          <p:nvPr/>
        </p:nvSpPr>
        <p:spPr>
          <a:xfrm>
            <a:off x="3748314" y="4607319"/>
            <a:ext cx="1292341" cy="338554"/>
          </a:xfrm>
          <a:prstGeom prst="rect">
            <a:avLst/>
          </a:prstGeom>
        </p:spPr>
        <p:txBody>
          <a:bodyPr wrap="none">
            <a:spAutoFit/>
          </a:bodyPr>
          <a:lstStyle/>
          <a:p>
            <a:r>
              <a:rPr lang="it-IT" sz="1600" b="1" dirty="0">
                <a:solidFill>
                  <a:schemeClr val="bg1"/>
                </a:solidFill>
              </a:rPr>
              <a:t>tollerabilità</a:t>
            </a:r>
            <a:endParaRPr lang="it-IT" dirty="0">
              <a:solidFill>
                <a:schemeClr val="bg1"/>
              </a:solidFill>
            </a:endParaRPr>
          </a:p>
        </p:txBody>
      </p:sp>
      <p:sp>
        <p:nvSpPr>
          <p:cNvPr id="29" name="Rettangolo 28"/>
          <p:cNvSpPr/>
          <p:nvPr/>
        </p:nvSpPr>
        <p:spPr>
          <a:xfrm>
            <a:off x="5396983" y="5479845"/>
            <a:ext cx="1047353" cy="584775"/>
          </a:xfrm>
          <a:prstGeom prst="rect">
            <a:avLst/>
          </a:prstGeom>
        </p:spPr>
        <p:txBody>
          <a:bodyPr wrap="square">
            <a:spAutoFit/>
          </a:bodyPr>
          <a:lstStyle/>
          <a:p>
            <a:pPr algn="ctr"/>
            <a:r>
              <a:rPr lang="it-IT" sz="1600" b="1" dirty="0">
                <a:solidFill>
                  <a:schemeClr val="bg1"/>
                </a:solidFill>
              </a:rPr>
              <a:t>efficacia clinica</a:t>
            </a:r>
            <a:endParaRPr lang="it-IT" sz="1600" dirty="0">
              <a:solidFill>
                <a:schemeClr val="bg1"/>
              </a:solidFill>
            </a:endParaRPr>
          </a:p>
        </p:txBody>
      </p:sp>
      <p:sp>
        <p:nvSpPr>
          <p:cNvPr id="30" name="Rettangolo 29"/>
          <p:cNvSpPr/>
          <p:nvPr/>
        </p:nvSpPr>
        <p:spPr>
          <a:xfrm>
            <a:off x="3542826" y="5582937"/>
            <a:ext cx="1778051" cy="584775"/>
          </a:xfrm>
          <a:prstGeom prst="rect">
            <a:avLst/>
          </a:prstGeom>
        </p:spPr>
        <p:txBody>
          <a:bodyPr wrap="none">
            <a:spAutoFit/>
          </a:bodyPr>
          <a:lstStyle/>
          <a:p>
            <a:pPr algn="ctr"/>
            <a:r>
              <a:rPr lang="it-IT" sz="1600" b="1" dirty="0">
                <a:solidFill>
                  <a:schemeClr val="bg1"/>
                </a:solidFill>
              </a:rPr>
              <a:t>efficacia </a:t>
            </a:r>
          </a:p>
          <a:p>
            <a:pPr algn="ctr"/>
            <a:r>
              <a:rPr lang="it-IT" sz="1600" b="1" dirty="0">
                <a:solidFill>
                  <a:schemeClr val="bg1"/>
                </a:solidFill>
              </a:rPr>
              <a:t>epidemiologica</a:t>
            </a:r>
            <a:endParaRPr lang="it-IT" sz="1600" dirty="0">
              <a:solidFill>
                <a:schemeClr val="bg1"/>
              </a:solidFill>
            </a:endParaRPr>
          </a:p>
        </p:txBody>
      </p:sp>
      <p:sp>
        <p:nvSpPr>
          <p:cNvPr id="31" name="Rettangolo 30"/>
          <p:cNvSpPr/>
          <p:nvPr/>
        </p:nvSpPr>
        <p:spPr>
          <a:xfrm rot="1009951">
            <a:off x="5670203" y="3489912"/>
            <a:ext cx="1111629" cy="1077218"/>
          </a:xfrm>
          <a:prstGeom prst="rect">
            <a:avLst/>
          </a:prstGeom>
        </p:spPr>
        <p:txBody>
          <a:bodyPr wrap="square">
            <a:spAutoFit/>
          </a:bodyPr>
          <a:lstStyle/>
          <a:p>
            <a:pPr algn="ctr"/>
            <a:r>
              <a:rPr lang="it-IT" sz="1600" b="1" dirty="0">
                <a:solidFill>
                  <a:schemeClr val="bg1"/>
                </a:solidFill>
              </a:rPr>
              <a:t>efficienza allocativa</a:t>
            </a:r>
          </a:p>
        </p:txBody>
      </p:sp>
      <p:sp>
        <p:nvSpPr>
          <p:cNvPr id="32" name="Rettangolo 31"/>
          <p:cNvSpPr/>
          <p:nvPr/>
        </p:nvSpPr>
        <p:spPr>
          <a:xfrm>
            <a:off x="7081720" y="4263528"/>
            <a:ext cx="3140114" cy="1938992"/>
          </a:xfrm>
          <a:prstGeom prst="rect">
            <a:avLst/>
          </a:prstGeom>
        </p:spPr>
        <p:txBody>
          <a:bodyPr wrap="square">
            <a:spAutoFit/>
          </a:bodyPr>
          <a:lstStyle/>
          <a:p>
            <a:pPr algn="just"/>
            <a:r>
              <a:rPr lang="it-IT" sz="2000" dirty="0"/>
              <a:t>Si aggiunse il concetto di </a:t>
            </a:r>
            <a:r>
              <a:rPr lang="it-IT" sz="2000" b="1" dirty="0"/>
              <a:t>Efficienza allocativa:</a:t>
            </a:r>
          </a:p>
          <a:p>
            <a:pPr algn="just"/>
            <a:r>
              <a:rPr lang="it-IT" sz="2000" dirty="0"/>
              <a:t>Verifica la convenienza con cui le risorse scarse vengono ripartite tra i possibili usi alternativi</a:t>
            </a:r>
          </a:p>
        </p:txBody>
      </p:sp>
    </p:spTree>
    <p:extLst>
      <p:ext uri="{BB962C8B-B14F-4D97-AF65-F5344CB8AC3E}">
        <p14:creationId xmlns:p14="http://schemas.microsoft.com/office/powerpoint/2010/main" val="379738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solidFill>
                  <a:schemeClr val="accent6"/>
                </a:solidFill>
              </a:rPr>
              <a:t>Principi di </a:t>
            </a:r>
            <a:r>
              <a:rPr lang="it-IT" sz="7200" b="1" dirty="0" err="1" smtClean="0">
                <a:solidFill>
                  <a:schemeClr val="accent6"/>
                </a:solidFill>
              </a:rPr>
              <a:t>farmacoeconomia</a:t>
            </a:r>
            <a:r>
              <a:rPr lang="it-IT" sz="7200" dirty="0" smtClean="0">
                <a:solidFill>
                  <a:schemeClr val="accent6"/>
                </a:solidFill>
              </a:rPr>
              <a:t>. Analisi </a:t>
            </a:r>
            <a:r>
              <a:rPr lang="it-IT" sz="7200" dirty="0">
                <a:solidFill>
                  <a:schemeClr val="accent6"/>
                </a:solidFill>
              </a:rPr>
              <a:t>dei costi e degli esiti di una terapia farmacologica.</a:t>
            </a:r>
          </a:p>
          <a:p>
            <a:pPr marL="0" indent="0">
              <a:buNone/>
            </a:pPr>
            <a:r>
              <a:rPr lang="it-IT" sz="7200" dirty="0" smtClean="0">
                <a:solidFill>
                  <a:schemeClr val="accent6"/>
                </a:solidFill>
              </a:rPr>
              <a:t>    Il </a:t>
            </a:r>
            <a:r>
              <a:rPr lang="it-IT" sz="7200" dirty="0">
                <a:solidFill>
                  <a:schemeClr val="accent6"/>
                </a:solidFill>
              </a:rPr>
              <a:t>rapporto di costo - efficacia di un trattamento </a:t>
            </a:r>
            <a:r>
              <a:rPr lang="it-IT" sz="7200" dirty="0" smtClean="0">
                <a:solidFill>
                  <a:schemeClr val="accent6"/>
                </a:solidFill>
              </a:rPr>
              <a:t>farmacologico. </a:t>
            </a:r>
          </a:p>
          <a:p>
            <a:pPr marL="0" indent="0">
              <a:buNone/>
            </a:pPr>
            <a:endParaRPr lang="it-IT" sz="7200" b="1" dirty="0"/>
          </a:p>
          <a:p>
            <a:r>
              <a:rPr lang="it-IT" sz="7200" b="1" dirty="0" err="1" smtClean="0"/>
              <a:t>Farmacoepidemiologia</a:t>
            </a:r>
            <a:r>
              <a:rPr lang="it-IT" sz="7200" b="1" dirty="0" smtClean="0"/>
              <a:t> </a:t>
            </a:r>
            <a:r>
              <a:rPr lang="it-IT" sz="7200" b="1" dirty="0"/>
              <a:t>e </a:t>
            </a:r>
            <a:r>
              <a:rPr lang="it-IT" sz="7200" b="1" dirty="0" err="1"/>
              <a:t>farmacoutilizzazione</a:t>
            </a:r>
            <a:r>
              <a:rPr lang="it-IT" sz="7200" dirty="0"/>
              <a:t>. </a:t>
            </a:r>
            <a:r>
              <a:rPr lang="it-IT" sz="7200" dirty="0" smtClean="0"/>
              <a:t>Come </a:t>
            </a:r>
            <a:r>
              <a:rPr lang="it-IT" sz="7200" dirty="0"/>
              <a:t>leggere e interpretare i dati di </a:t>
            </a:r>
            <a:r>
              <a:rPr lang="it-IT" sz="7200" dirty="0" smtClean="0"/>
              <a:t>prescrizione.</a:t>
            </a:r>
          </a:p>
          <a:p>
            <a:pPr marL="0" indent="0">
              <a:buNone/>
            </a:pPr>
            <a:r>
              <a:rPr lang="it-IT" sz="7200" dirty="0" smtClean="0"/>
              <a:t>    Le </a:t>
            </a:r>
            <a:r>
              <a:rPr lang="it-IT" sz="7200" dirty="0"/>
              <a:t>DDD. Spesa e consumi. </a:t>
            </a:r>
            <a:r>
              <a:rPr lang="it-IT" sz="7200" dirty="0" smtClean="0"/>
              <a:t>Rapporto </a:t>
            </a:r>
            <a:r>
              <a:rPr lang="it-IT" sz="7200" dirty="0"/>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4620892"/>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0157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802115" y="592011"/>
            <a:ext cx="7231467" cy="584775"/>
          </a:xfrm>
          <a:prstGeom prst="rect">
            <a:avLst/>
          </a:prstGeom>
        </p:spPr>
        <p:txBody>
          <a:bodyPr wrap="none">
            <a:spAutoFit/>
          </a:bodyPr>
          <a:lstStyle/>
          <a:p>
            <a:r>
              <a:rPr lang="it-IT" sz="3200" b="1" dirty="0">
                <a:solidFill>
                  <a:srgbClr val="0070C0"/>
                </a:solidFill>
              </a:rPr>
              <a:t>Valutazione di una terapia medica </a:t>
            </a:r>
          </a:p>
        </p:txBody>
      </p:sp>
      <p:sp>
        <p:nvSpPr>
          <p:cNvPr id="6" name="Ovale 5"/>
          <p:cNvSpPr/>
          <p:nvPr/>
        </p:nvSpPr>
        <p:spPr>
          <a:xfrm>
            <a:off x="1626669" y="2664889"/>
            <a:ext cx="2419231" cy="890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Nuova terapia</a:t>
            </a:r>
          </a:p>
        </p:txBody>
      </p:sp>
      <p:sp>
        <p:nvSpPr>
          <p:cNvPr id="7" name="CasellaDiTesto 6"/>
          <p:cNvSpPr txBox="1"/>
          <p:nvPr/>
        </p:nvSpPr>
        <p:spPr>
          <a:xfrm>
            <a:off x="3879594" y="1800315"/>
            <a:ext cx="2180290"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400" dirty="0"/>
              <a:t>equivalente</a:t>
            </a:r>
            <a:endParaRPr lang="it-IT" sz="2000" dirty="0"/>
          </a:p>
        </p:txBody>
      </p:sp>
      <p:sp>
        <p:nvSpPr>
          <p:cNvPr id="8" name="CasellaDiTesto 7"/>
          <p:cNvSpPr txBox="1"/>
          <p:nvPr/>
        </p:nvSpPr>
        <p:spPr>
          <a:xfrm>
            <a:off x="4259216" y="4049249"/>
            <a:ext cx="1733095"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400" dirty="0"/>
              <a:t>migliore</a:t>
            </a:r>
            <a:endParaRPr lang="it-IT" sz="2000" dirty="0"/>
          </a:p>
        </p:txBody>
      </p:sp>
      <p:cxnSp>
        <p:nvCxnSpPr>
          <p:cNvPr id="10" name="Connettore diritto 9"/>
          <p:cNvCxnSpPr/>
          <p:nvPr/>
        </p:nvCxnSpPr>
        <p:spPr>
          <a:xfrm>
            <a:off x="6076954" y="1466850"/>
            <a:ext cx="10257" cy="45676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188244" y="5593329"/>
            <a:ext cx="2897617" cy="830997"/>
          </a:xfrm>
          <a:prstGeom prst="rect">
            <a:avLst/>
          </a:prstGeom>
          <a:noFill/>
        </p:spPr>
        <p:txBody>
          <a:bodyPr wrap="square" rtlCol="0">
            <a:spAutoFit/>
          </a:bodyPr>
          <a:lstStyle/>
          <a:p>
            <a:pPr algn="ctr"/>
            <a:r>
              <a:rPr lang="it-IT" sz="2400" dirty="0"/>
              <a:t>Valutazione clinica</a:t>
            </a:r>
          </a:p>
        </p:txBody>
      </p:sp>
      <p:sp>
        <p:nvSpPr>
          <p:cNvPr id="12" name="CasellaDiTesto 11"/>
          <p:cNvSpPr txBox="1"/>
          <p:nvPr/>
        </p:nvSpPr>
        <p:spPr>
          <a:xfrm>
            <a:off x="6086515" y="5568516"/>
            <a:ext cx="3321515" cy="830997"/>
          </a:xfrm>
          <a:prstGeom prst="rect">
            <a:avLst/>
          </a:prstGeom>
          <a:noFill/>
        </p:spPr>
        <p:txBody>
          <a:bodyPr wrap="square" rtlCol="0">
            <a:spAutoFit/>
          </a:bodyPr>
          <a:lstStyle/>
          <a:p>
            <a:pPr algn="ctr"/>
            <a:r>
              <a:rPr lang="it-IT" sz="2400" dirty="0"/>
              <a:t>Valutazione economica</a:t>
            </a:r>
          </a:p>
        </p:txBody>
      </p:sp>
      <p:sp>
        <p:nvSpPr>
          <p:cNvPr id="13" name="Rettangolo 12"/>
          <p:cNvSpPr/>
          <p:nvPr/>
        </p:nvSpPr>
        <p:spPr>
          <a:xfrm>
            <a:off x="6918688" y="1569483"/>
            <a:ext cx="1892169" cy="461665"/>
          </a:xfrm>
          <a:prstGeom prst="rect">
            <a:avLst/>
          </a:prstGeom>
        </p:spPr>
        <p:txBody>
          <a:bodyPr wrap="square">
            <a:spAutoFit/>
          </a:bodyPr>
          <a:lstStyle/>
          <a:p>
            <a:r>
              <a:rPr lang="it-IT" sz="2400" dirty="0"/>
              <a:t>Più costosa</a:t>
            </a:r>
          </a:p>
        </p:txBody>
      </p:sp>
      <p:sp>
        <p:nvSpPr>
          <p:cNvPr id="14" name="Rettangolo 13"/>
          <p:cNvSpPr/>
          <p:nvPr/>
        </p:nvSpPr>
        <p:spPr>
          <a:xfrm>
            <a:off x="6925807" y="2213492"/>
            <a:ext cx="2310705" cy="461665"/>
          </a:xfrm>
          <a:prstGeom prst="rect">
            <a:avLst/>
          </a:prstGeom>
        </p:spPr>
        <p:txBody>
          <a:bodyPr wrap="square">
            <a:spAutoFit/>
          </a:bodyPr>
          <a:lstStyle/>
          <a:p>
            <a:r>
              <a:rPr lang="it-IT" sz="2400" dirty="0"/>
              <a:t>Meno costosa</a:t>
            </a:r>
          </a:p>
        </p:txBody>
      </p:sp>
      <p:cxnSp>
        <p:nvCxnSpPr>
          <p:cNvPr id="18" name="Connettore 2 17"/>
          <p:cNvCxnSpPr/>
          <p:nvPr/>
        </p:nvCxnSpPr>
        <p:spPr>
          <a:xfrm flipV="1">
            <a:off x="6101132" y="1820037"/>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6104281" y="2279529"/>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6" idx="5"/>
            <a:endCxn id="8" idx="1"/>
          </p:cNvCxnSpPr>
          <p:nvPr/>
        </p:nvCxnSpPr>
        <p:spPr>
          <a:xfrm>
            <a:off x="3802115" y="3424568"/>
            <a:ext cx="457098" cy="880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6" idx="7"/>
            <a:endCxn id="7" idx="1"/>
          </p:cNvCxnSpPr>
          <p:nvPr/>
        </p:nvCxnSpPr>
        <p:spPr>
          <a:xfrm flipV="1">
            <a:off x="3691612" y="2055704"/>
            <a:ext cx="187982" cy="73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6930414" y="3726340"/>
            <a:ext cx="1892169" cy="461665"/>
          </a:xfrm>
          <a:prstGeom prst="rect">
            <a:avLst/>
          </a:prstGeom>
        </p:spPr>
        <p:txBody>
          <a:bodyPr wrap="square">
            <a:spAutoFit/>
          </a:bodyPr>
          <a:lstStyle/>
          <a:p>
            <a:r>
              <a:rPr lang="it-IT" sz="2400" dirty="0"/>
              <a:t>Più costosa</a:t>
            </a:r>
          </a:p>
        </p:txBody>
      </p:sp>
      <p:sp>
        <p:nvSpPr>
          <p:cNvPr id="25" name="Rettangolo 24"/>
          <p:cNvSpPr/>
          <p:nvPr/>
        </p:nvSpPr>
        <p:spPr>
          <a:xfrm>
            <a:off x="6937533" y="4370349"/>
            <a:ext cx="2310705" cy="461665"/>
          </a:xfrm>
          <a:prstGeom prst="rect">
            <a:avLst/>
          </a:prstGeom>
        </p:spPr>
        <p:txBody>
          <a:bodyPr wrap="square">
            <a:spAutoFit/>
          </a:bodyPr>
          <a:lstStyle/>
          <a:p>
            <a:r>
              <a:rPr lang="it-IT" sz="2400" dirty="0"/>
              <a:t>Meno costosa</a:t>
            </a:r>
          </a:p>
        </p:txBody>
      </p:sp>
      <p:cxnSp>
        <p:nvCxnSpPr>
          <p:cNvPr id="26" name="Connettore 2 25"/>
          <p:cNvCxnSpPr/>
          <p:nvPr/>
        </p:nvCxnSpPr>
        <p:spPr>
          <a:xfrm flipV="1">
            <a:off x="6112858" y="3976894"/>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6116007" y="4436386"/>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116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712269" y="481263"/>
            <a:ext cx="10809171" cy="5996857"/>
          </a:xfrm>
          <a:prstGeom prst="rect">
            <a:avLst/>
          </a:prstGeom>
        </p:spPr>
      </p:pic>
    </p:spTree>
    <p:extLst>
      <p:ext uri="{BB962C8B-B14F-4D97-AF65-F5344CB8AC3E}">
        <p14:creationId xmlns:p14="http://schemas.microsoft.com/office/powerpoint/2010/main" val="251999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232034" y="875900"/>
            <a:ext cx="9536579" cy="5438592"/>
          </a:xfrm>
          <a:prstGeom prst="rect">
            <a:avLst/>
          </a:prstGeom>
        </p:spPr>
      </p:pic>
    </p:spTree>
    <p:extLst>
      <p:ext uri="{BB962C8B-B14F-4D97-AF65-F5344CB8AC3E}">
        <p14:creationId xmlns:p14="http://schemas.microsoft.com/office/powerpoint/2010/main" val="79561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93533" y="242704"/>
            <a:ext cx="10558913" cy="1569660"/>
          </a:xfrm>
          <a:prstGeom prst="rect">
            <a:avLst/>
          </a:prstGeom>
        </p:spPr>
        <p:txBody>
          <a:bodyPr wrap="square">
            <a:spAutoFit/>
          </a:bodyPr>
          <a:lstStyle/>
          <a:p>
            <a:pPr algn="just"/>
            <a:r>
              <a:rPr lang="it-IT" sz="2400" dirty="0"/>
              <a:t>L’obiettivo della farmaco-economia è quindi quello di determinare il miglior risultato possibile in termini di salute con le risorse disponibili mettendo a confronto i costi (</a:t>
            </a:r>
            <a:r>
              <a:rPr lang="it-IT" sz="2400" b="1" i="1" dirty="0" err="1"/>
              <a:t>inputs</a:t>
            </a:r>
            <a:r>
              <a:rPr lang="it-IT" sz="2400" dirty="0"/>
              <a:t>) e le conseguenze/benefici (</a:t>
            </a:r>
            <a:r>
              <a:rPr lang="it-IT" sz="2400" b="1" i="1" dirty="0" err="1"/>
              <a:t>outcomes</a:t>
            </a:r>
            <a:r>
              <a:rPr lang="it-IT" sz="2400" dirty="0"/>
              <a:t>) di una o più scelte alternative. </a:t>
            </a:r>
          </a:p>
        </p:txBody>
      </p:sp>
      <p:sp>
        <p:nvSpPr>
          <p:cNvPr id="5" name="Rettangolo 4"/>
          <p:cNvSpPr/>
          <p:nvPr/>
        </p:nvSpPr>
        <p:spPr>
          <a:xfrm>
            <a:off x="731520" y="5090773"/>
            <a:ext cx="11184556" cy="1200329"/>
          </a:xfrm>
          <a:prstGeom prst="rect">
            <a:avLst/>
          </a:prstGeom>
        </p:spPr>
        <p:txBody>
          <a:bodyPr wrap="square">
            <a:spAutoFit/>
          </a:bodyPr>
          <a:lstStyle/>
          <a:p>
            <a:pPr algn="just"/>
            <a:r>
              <a:rPr lang="it-IT" sz="2400" dirty="0"/>
              <a:t>Le componenti della valutazione economica sono quindi gli </a:t>
            </a:r>
            <a:r>
              <a:rPr lang="it-IT" sz="2400" i="1" dirty="0"/>
              <a:t>input</a:t>
            </a:r>
            <a:r>
              <a:rPr lang="it-IT" sz="2400" dirty="0"/>
              <a:t> (= costi in termini monetari) e gli </a:t>
            </a:r>
            <a:r>
              <a:rPr lang="it-IT" sz="2400" i="1" dirty="0" err="1"/>
              <a:t>outcomes</a:t>
            </a:r>
            <a:r>
              <a:rPr lang="it-IT" sz="2400" dirty="0"/>
              <a:t> (= </a:t>
            </a:r>
            <a:r>
              <a:rPr lang="it-IT" sz="2400" dirty="0">
                <a:latin typeface="Calibri" panose="020F0502020204030204" pitchFamily="34" charset="0"/>
              </a:rPr>
              <a:t>effetto di un programma terapeutico espresso in unità di misura fisico‐cliniche, epidemiologiche o di qualità di vita</a:t>
            </a:r>
            <a:r>
              <a:rPr lang="it-IT" sz="2400" dirty="0"/>
              <a:t>)</a:t>
            </a:r>
          </a:p>
        </p:txBody>
      </p:sp>
      <p:pic>
        <p:nvPicPr>
          <p:cNvPr id="2" name="Immagine 1"/>
          <p:cNvPicPr>
            <a:picLocks noChangeAspect="1"/>
          </p:cNvPicPr>
          <p:nvPr/>
        </p:nvPicPr>
        <p:blipFill rotWithShape="1">
          <a:blip r:embed="rId3">
            <a:clrChange>
              <a:clrFrom>
                <a:srgbClr val="F3F3F4"/>
              </a:clrFrom>
              <a:clrTo>
                <a:srgbClr val="F3F3F4">
                  <a:alpha val="0"/>
                </a:srgbClr>
              </a:clrTo>
            </a:clrChange>
          </a:blip>
          <a:srcRect l="11451" t="26104" r="26130" b="20893"/>
          <a:stretch/>
        </p:blipFill>
        <p:spPr>
          <a:xfrm>
            <a:off x="2933607" y="2164447"/>
            <a:ext cx="6324791" cy="2909077"/>
          </a:xfrm>
          <a:prstGeom prst="rect">
            <a:avLst/>
          </a:prstGeom>
        </p:spPr>
      </p:pic>
    </p:spTree>
    <p:extLst>
      <p:ext uri="{BB962C8B-B14F-4D97-AF65-F5344CB8AC3E}">
        <p14:creationId xmlns:p14="http://schemas.microsoft.com/office/powerpoint/2010/main" val="2346066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solidFill>
                  <a:srgbClr val="0070C0"/>
                </a:solidFill>
                <a:latin typeface="+mn-lt"/>
                <a:ea typeface="+mn-ea"/>
                <a:cs typeface="+mn-cs"/>
              </a:rPr>
              <a:t>Valutazioni economiche in sanità</a:t>
            </a:r>
          </a:p>
        </p:txBody>
      </p:sp>
      <p:sp>
        <p:nvSpPr>
          <p:cNvPr id="3" name="Segnaposto contenuto 2"/>
          <p:cNvSpPr>
            <a:spLocks noGrp="1"/>
          </p:cNvSpPr>
          <p:nvPr>
            <p:ph idx="1"/>
          </p:nvPr>
        </p:nvSpPr>
        <p:spPr>
          <a:xfrm>
            <a:off x="662473" y="1790703"/>
            <a:ext cx="11056775" cy="3295651"/>
          </a:xfrm>
        </p:spPr>
        <p:txBody>
          <a:bodyPr>
            <a:normAutofit/>
          </a:bodyPr>
          <a:lstStyle/>
          <a:p>
            <a:pPr marL="0" indent="0" algn="just">
              <a:lnSpc>
                <a:spcPct val="100000"/>
              </a:lnSpc>
              <a:buNone/>
            </a:pPr>
            <a:r>
              <a:rPr lang="it-IT" sz="2400" dirty="0"/>
              <a:t>Considerando che nel mercato farmaceutico i meccanismi di mercato non sono in grado di portare alla situazione di equilibrio fra domanda e offerta e quindi di ottimizzare l’allocazione delle risorse, è necessario disporre di uno strumento che simuli il meccanismo allocativo del mercato dove questo è imperfetto: </a:t>
            </a:r>
          </a:p>
          <a:p>
            <a:pPr marL="0" indent="0">
              <a:lnSpc>
                <a:spcPct val="100000"/>
              </a:lnSpc>
              <a:buNone/>
            </a:pPr>
            <a:r>
              <a:rPr lang="it-IT" sz="2400" dirty="0"/>
              <a:t>LE VALUTAZIONI ECONOMICHE</a:t>
            </a:r>
          </a:p>
        </p:txBody>
      </p:sp>
    </p:spTree>
    <p:extLst>
      <p:ext uri="{BB962C8B-B14F-4D97-AF65-F5344CB8AC3E}">
        <p14:creationId xmlns:p14="http://schemas.microsoft.com/office/powerpoint/2010/main" val="23980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rrowheads="1"/>
          </p:cNvSpPr>
          <p:nvPr>
            <p:ph type="title"/>
          </p:nvPr>
        </p:nvSpPr>
        <p:spPr>
          <a:xfrm>
            <a:off x="3054501" y="405154"/>
            <a:ext cx="8610600" cy="1293028"/>
          </a:xfrm>
        </p:spPr>
        <p:txBody>
          <a:bodyPr/>
          <a:lstStyle/>
          <a:p>
            <a:r>
              <a:rPr lang="it-IT" altLang="it-IT" sz="3600" dirty="0"/>
              <a:t>Processi decisionali in sanità</a:t>
            </a:r>
          </a:p>
        </p:txBody>
      </p:sp>
      <p:sp>
        <p:nvSpPr>
          <p:cNvPr id="885763" name="Rectangle 3"/>
          <p:cNvSpPr>
            <a:spLocks noGrp="1" noChangeArrowheads="1"/>
          </p:cNvSpPr>
          <p:nvPr>
            <p:ph type="body" sz="half" idx="1"/>
          </p:nvPr>
        </p:nvSpPr>
        <p:spPr>
          <a:xfrm>
            <a:off x="1774825" y="1628776"/>
            <a:ext cx="4256088" cy="4525963"/>
          </a:xfrm>
        </p:spPr>
        <p:txBody>
          <a:bodyPr>
            <a:normAutofit fontScale="85000" lnSpcReduction="20000"/>
          </a:bodyPr>
          <a:lstStyle/>
          <a:p>
            <a:pPr algn="ctr">
              <a:lnSpc>
                <a:spcPct val="80000"/>
              </a:lnSpc>
              <a:buFont typeface="Wingdings" panose="05000000000000000000" pitchFamily="2" charset="2"/>
              <a:buNone/>
            </a:pPr>
            <a:r>
              <a:rPr lang="it-IT" altLang="it-IT" sz="2400" dirty="0"/>
              <a:t> CLINICO</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DIAGNOSI</a:t>
            </a:r>
          </a:p>
          <a:p>
            <a:pPr algn="ctr">
              <a:lnSpc>
                <a:spcPct val="80000"/>
              </a:lnSpc>
              <a:buFont typeface="Wingdings" panose="05000000000000000000" pitchFamily="2" charset="2"/>
              <a:buNone/>
            </a:pPr>
            <a:endParaRPr lang="it-IT" altLang="it-IT" sz="1600" dirty="0"/>
          </a:p>
          <a:p>
            <a:pPr>
              <a:lnSpc>
                <a:spcPct val="80000"/>
              </a:lnSpc>
              <a:buFont typeface="Wingdings" panose="05000000000000000000" pitchFamily="2" charset="2"/>
              <a:buNone/>
            </a:pPr>
            <a:r>
              <a:rPr lang="it-IT" altLang="it-IT" sz="1600" dirty="0"/>
              <a:t>PAZIENTE		    </a:t>
            </a:r>
            <a:r>
              <a:rPr lang="it-IT" altLang="it-IT" sz="1600" dirty="0" smtClean="0"/>
              <a:t>                      TERAPIE</a:t>
            </a:r>
            <a:endParaRPr lang="it-IT" altLang="it-IT" sz="1600" dirty="0"/>
          </a:p>
          <a:p>
            <a:pP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VALUTAZIONE RISCHIO/BENEFICIO</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solidFill>
                <a:schemeClr val="hlink"/>
              </a:solidFill>
            </a:endParaRPr>
          </a:p>
          <a:p>
            <a:pPr>
              <a:lnSpc>
                <a:spcPct val="80000"/>
              </a:lnSpc>
              <a:buFont typeface="Wingdings" panose="05000000000000000000" pitchFamily="2" charset="2"/>
              <a:buNone/>
            </a:pPr>
            <a:r>
              <a:rPr lang="it-IT" altLang="it-IT" sz="1600" dirty="0" smtClean="0">
                <a:solidFill>
                  <a:schemeClr val="hlink"/>
                </a:solidFill>
              </a:rPr>
              <a:t>      VALUTAZIONE  </a:t>
            </a:r>
            <a:r>
              <a:rPr lang="it-IT" altLang="it-IT" sz="1600" dirty="0">
                <a:solidFill>
                  <a:schemeClr val="hlink"/>
                </a:solidFill>
              </a:rPr>
              <a:t>ECONOMICO SANITARIA</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    TERAPIA</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   ESITI</a:t>
            </a:r>
          </a:p>
        </p:txBody>
      </p:sp>
      <p:sp>
        <p:nvSpPr>
          <p:cNvPr id="885765" name="AutoShape 5" descr="Risultati immagini per emot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66" name="AutoShape 6" descr="Risultati immagini per emot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67" name="AutoShape 7" descr="Risultati immagini per emot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68" name="Line 8"/>
          <p:cNvSpPr>
            <a:spLocks noChangeShapeType="1"/>
          </p:cNvSpPr>
          <p:nvPr/>
        </p:nvSpPr>
        <p:spPr bwMode="auto">
          <a:xfrm>
            <a:off x="5664200" y="1773238"/>
            <a:ext cx="0" cy="41767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69" name="AutoShape 9" descr="Risultati immagini per vesp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70" name="AutoShape 10" descr="Risultati immagini per emoticon"/>
          <p:cNvSpPr>
            <a:spLocks noChangeAspect="1" noChangeArrowheads="1"/>
          </p:cNvSpPr>
          <p:nvPr/>
        </p:nvSpPr>
        <p:spPr bwMode="auto">
          <a:xfrm>
            <a:off x="1677988"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71" name="Line 11"/>
          <p:cNvSpPr>
            <a:spLocks noChangeShapeType="1"/>
          </p:cNvSpPr>
          <p:nvPr/>
        </p:nvSpPr>
        <p:spPr bwMode="auto">
          <a:xfrm>
            <a:off x="4008438" y="2492376"/>
            <a:ext cx="0" cy="7921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2" name="Line 12"/>
          <p:cNvSpPr>
            <a:spLocks noChangeShapeType="1"/>
          </p:cNvSpPr>
          <p:nvPr/>
        </p:nvSpPr>
        <p:spPr bwMode="auto">
          <a:xfrm flipH="1">
            <a:off x="4079876" y="2852738"/>
            <a:ext cx="720725"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3" name="Line 13"/>
          <p:cNvSpPr>
            <a:spLocks noChangeShapeType="1"/>
          </p:cNvSpPr>
          <p:nvPr/>
        </p:nvSpPr>
        <p:spPr bwMode="auto">
          <a:xfrm>
            <a:off x="3216275" y="2852738"/>
            <a:ext cx="719138"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4" name="Line 14"/>
          <p:cNvSpPr>
            <a:spLocks noChangeShapeType="1"/>
          </p:cNvSpPr>
          <p:nvPr/>
        </p:nvSpPr>
        <p:spPr bwMode="auto">
          <a:xfrm>
            <a:off x="4008438" y="3716339"/>
            <a:ext cx="0" cy="4333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5" name="Line 15"/>
          <p:cNvSpPr>
            <a:spLocks noChangeShapeType="1"/>
          </p:cNvSpPr>
          <p:nvPr/>
        </p:nvSpPr>
        <p:spPr bwMode="auto">
          <a:xfrm>
            <a:off x="4003141" y="4589547"/>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81" name="Line 21"/>
          <p:cNvSpPr>
            <a:spLocks noChangeShapeType="1"/>
          </p:cNvSpPr>
          <p:nvPr/>
        </p:nvSpPr>
        <p:spPr bwMode="auto">
          <a:xfrm>
            <a:off x="4003141" y="5409407"/>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graphicFrame>
        <p:nvGraphicFramePr>
          <p:cNvPr id="25" name="Object 1"/>
          <p:cNvGraphicFramePr>
            <a:graphicFrameLocks noChangeAspect="1"/>
          </p:cNvGraphicFramePr>
          <p:nvPr>
            <p:extLst>
              <p:ext uri="{D42A27DB-BD31-4B8C-83A1-F6EECF244321}">
                <p14:modId xmlns:p14="http://schemas.microsoft.com/office/powerpoint/2010/main" val="2606592818"/>
              </p:ext>
            </p:extLst>
          </p:nvPr>
        </p:nvGraphicFramePr>
        <p:xfrm>
          <a:off x="6310312" y="2997200"/>
          <a:ext cx="4512360" cy="2412207"/>
        </p:xfrm>
        <a:graphic>
          <a:graphicData uri="http://schemas.openxmlformats.org/presentationml/2006/ole">
            <mc:AlternateContent xmlns:mc="http://schemas.openxmlformats.org/markup-compatibility/2006">
              <mc:Choice xmlns:v="urn:schemas-microsoft-com:vml" Requires="v">
                <p:oleObj spid="_x0000_s4253" r:id="rId3" imgW="4406760" imgH="1658160" progId="">
                  <p:embed/>
                </p:oleObj>
              </mc:Choice>
              <mc:Fallback>
                <p:oleObj r:id="rId3" imgW="4406760" imgH="1658160" progId="">
                  <p:embed/>
                  <p:pic>
                    <p:nvPicPr>
                      <p:cNvPr id="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2" y="2997200"/>
                        <a:ext cx="4512360" cy="2412207"/>
                      </a:xfrm>
                      <a:prstGeom prst="rect">
                        <a:avLst/>
                      </a:prstGeom>
                      <a:noFill/>
                      <a:effectLst/>
                    </p:spPr>
                  </p:pic>
                </p:oleObj>
              </mc:Fallback>
            </mc:AlternateContent>
          </a:graphicData>
        </a:graphic>
      </p:graphicFrame>
    </p:spTree>
    <p:extLst>
      <p:ext uri="{BB962C8B-B14F-4D97-AF65-F5344CB8AC3E}">
        <p14:creationId xmlns:p14="http://schemas.microsoft.com/office/powerpoint/2010/main" val="103878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5763">
                                            <p:txEl>
                                              <p:pRg st="2" end="2"/>
                                            </p:txEl>
                                          </p:spTgt>
                                        </p:tgtEl>
                                        <p:attrNameLst>
                                          <p:attrName>style.visibility</p:attrName>
                                        </p:attrNameLst>
                                      </p:cBhvr>
                                      <p:to>
                                        <p:strVal val="visible"/>
                                      </p:to>
                                    </p:set>
                                    <p:animEffect transition="in" filter="fade">
                                      <p:cBhvr>
                                        <p:cTn id="7" dur="2000"/>
                                        <p:tgtEl>
                                          <p:spTgt spid="88576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5763">
                                            <p:txEl>
                                              <p:pRg st="4" end="4"/>
                                            </p:txEl>
                                          </p:spTgt>
                                        </p:tgtEl>
                                        <p:attrNameLst>
                                          <p:attrName>style.visibility</p:attrName>
                                        </p:attrNameLst>
                                      </p:cBhvr>
                                      <p:to>
                                        <p:strVal val="visible"/>
                                      </p:to>
                                    </p:set>
                                    <p:animEffect transition="in" filter="fade">
                                      <p:cBhvr>
                                        <p:cTn id="10" dur="2000"/>
                                        <p:tgtEl>
                                          <p:spTgt spid="8857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5763">
                                            <p:txEl>
                                              <p:pRg st="4" end="4"/>
                                            </p:txEl>
                                          </p:spTgt>
                                        </p:tgtEl>
                                        <p:attrNameLst>
                                          <p:attrName>style.visibility</p:attrName>
                                        </p:attrNameLst>
                                      </p:cBhvr>
                                      <p:to>
                                        <p:strVal val="visible"/>
                                      </p:to>
                                    </p:set>
                                    <p:animEffect transition="in" filter="fade">
                                      <p:cBhvr>
                                        <p:cTn id="13" dur="2000"/>
                                        <p:tgtEl>
                                          <p:spTgt spid="885763">
                                            <p:txEl>
                                              <p:pRg st="4" end="4"/>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885771"/>
                                        </p:tgtEl>
                                        <p:attrNameLst>
                                          <p:attrName>style.visibility</p:attrName>
                                        </p:attrNameLst>
                                      </p:cBhvr>
                                      <p:to>
                                        <p:strVal val="visible"/>
                                      </p:to>
                                    </p:set>
                                    <p:animEffect transition="in" filter="strips(downLeft)">
                                      <p:cBhvr>
                                        <p:cTn id="16" dur="500"/>
                                        <p:tgtEl>
                                          <p:spTgt spid="885771"/>
                                        </p:tgtEl>
                                      </p:cBhvr>
                                    </p:animEffect>
                                  </p:childTnLst>
                                </p:cTn>
                              </p:par>
                              <p:par>
                                <p:cTn id="17" presetID="18" presetClass="entr" presetSubtype="6" fill="hold" nodeType="withEffect">
                                  <p:stCondLst>
                                    <p:cond delay="0"/>
                                  </p:stCondLst>
                                  <p:childTnLst>
                                    <p:set>
                                      <p:cBhvr>
                                        <p:cTn id="18" dur="1" fill="hold">
                                          <p:stCondLst>
                                            <p:cond delay="0"/>
                                          </p:stCondLst>
                                        </p:cTn>
                                        <p:tgtEl>
                                          <p:spTgt spid="885773"/>
                                        </p:tgtEl>
                                        <p:attrNameLst>
                                          <p:attrName>style.visibility</p:attrName>
                                        </p:attrNameLst>
                                      </p:cBhvr>
                                      <p:to>
                                        <p:strVal val="visible"/>
                                      </p:to>
                                    </p:set>
                                    <p:animEffect transition="in" filter="strips(downRight)">
                                      <p:cBhvr>
                                        <p:cTn id="19" dur="500"/>
                                        <p:tgtEl>
                                          <p:spTgt spid="885773"/>
                                        </p:tgtEl>
                                      </p:cBhvr>
                                    </p:animEffect>
                                  </p:childTnLst>
                                </p:cTn>
                              </p:par>
                              <p:par>
                                <p:cTn id="20" presetID="18" presetClass="entr" presetSubtype="12" fill="hold" nodeType="withEffect">
                                  <p:stCondLst>
                                    <p:cond delay="0"/>
                                  </p:stCondLst>
                                  <p:childTnLst>
                                    <p:set>
                                      <p:cBhvr>
                                        <p:cTn id="21" dur="1" fill="hold">
                                          <p:stCondLst>
                                            <p:cond delay="0"/>
                                          </p:stCondLst>
                                        </p:cTn>
                                        <p:tgtEl>
                                          <p:spTgt spid="885772"/>
                                        </p:tgtEl>
                                        <p:attrNameLst>
                                          <p:attrName>style.visibility</p:attrName>
                                        </p:attrNameLst>
                                      </p:cBhvr>
                                      <p:to>
                                        <p:strVal val="visible"/>
                                      </p:to>
                                    </p:set>
                                    <p:animEffect transition="in" filter="strips(downLeft)">
                                      <p:cBhvr>
                                        <p:cTn id="22" dur="500"/>
                                        <p:tgtEl>
                                          <p:spTgt spid="885772"/>
                                        </p:tgtEl>
                                      </p:cBhvr>
                                    </p:animEffect>
                                  </p:childTnLst>
                                </p:cTn>
                              </p:par>
                              <p:par>
                                <p:cTn id="23" presetID="10" presetClass="entr" presetSubtype="0" fill="hold" nodeType="withEffect">
                                  <p:stCondLst>
                                    <p:cond delay="0"/>
                                  </p:stCondLst>
                                  <p:childTnLst>
                                    <p:set>
                                      <p:cBhvr>
                                        <p:cTn id="24" dur="1" fill="hold">
                                          <p:stCondLst>
                                            <p:cond delay="0"/>
                                          </p:stCondLst>
                                        </p:cTn>
                                        <p:tgtEl>
                                          <p:spTgt spid="885763">
                                            <p:txEl>
                                              <p:pRg st="7" end="7"/>
                                            </p:txEl>
                                          </p:spTgt>
                                        </p:tgtEl>
                                        <p:attrNameLst>
                                          <p:attrName>style.visibility</p:attrName>
                                        </p:attrNameLst>
                                      </p:cBhvr>
                                      <p:to>
                                        <p:strVal val="visible"/>
                                      </p:to>
                                    </p:set>
                                    <p:animEffect transition="in" filter="fade">
                                      <p:cBhvr>
                                        <p:cTn id="25" dur="2000"/>
                                        <p:tgtEl>
                                          <p:spTgt spid="885763">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885774"/>
                                        </p:tgtEl>
                                        <p:attrNameLst>
                                          <p:attrName>style.visibility</p:attrName>
                                        </p:attrNameLst>
                                      </p:cBhvr>
                                      <p:to>
                                        <p:strVal val="visible"/>
                                      </p:to>
                                    </p:set>
                                    <p:animEffect transition="in" filter="strips(downLeft)">
                                      <p:cBhvr>
                                        <p:cTn id="30" dur="500"/>
                                        <p:tgtEl>
                                          <p:spTgt spid="885774"/>
                                        </p:tgtEl>
                                      </p:cBhvr>
                                    </p:animEffect>
                                  </p:childTnLst>
                                </p:cTn>
                              </p:par>
                              <p:par>
                                <p:cTn id="31" presetID="10" presetClass="entr" presetSubtype="0" fill="hold" nodeType="withEffect">
                                  <p:stCondLst>
                                    <p:cond delay="0"/>
                                  </p:stCondLst>
                                  <p:childTnLst>
                                    <p:set>
                                      <p:cBhvr>
                                        <p:cTn id="32" dur="1" fill="hold">
                                          <p:stCondLst>
                                            <p:cond delay="0"/>
                                          </p:stCondLst>
                                        </p:cTn>
                                        <p:tgtEl>
                                          <p:spTgt spid="885763">
                                            <p:txEl>
                                              <p:pRg st="10" end="10"/>
                                            </p:txEl>
                                          </p:spTgt>
                                        </p:tgtEl>
                                        <p:attrNameLst>
                                          <p:attrName>style.visibility</p:attrName>
                                        </p:attrNameLst>
                                      </p:cBhvr>
                                      <p:to>
                                        <p:strVal val="visible"/>
                                      </p:to>
                                    </p:set>
                                    <p:animEffect transition="in" filter="fade">
                                      <p:cBhvr>
                                        <p:cTn id="33" dur="2000"/>
                                        <p:tgtEl>
                                          <p:spTgt spid="885763">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885775"/>
                                        </p:tgtEl>
                                        <p:attrNameLst>
                                          <p:attrName>style.visibility</p:attrName>
                                        </p:attrNameLst>
                                      </p:cBhvr>
                                      <p:to>
                                        <p:strVal val="visible"/>
                                      </p:to>
                                    </p:set>
                                    <p:animEffect transition="in" filter="strips(downLeft)">
                                      <p:cBhvr>
                                        <p:cTn id="38" dur="500"/>
                                        <p:tgtEl>
                                          <p:spTgt spid="885775"/>
                                        </p:tgtEl>
                                      </p:cBhvr>
                                    </p:animEffect>
                                  </p:childTnLst>
                                </p:cTn>
                              </p:par>
                              <p:par>
                                <p:cTn id="39" presetID="10" presetClass="entr" presetSubtype="0" fill="hold" nodeType="withEffect">
                                  <p:stCondLst>
                                    <p:cond delay="0"/>
                                  </p:stCondLst>
                                  <p:childTnLst>
                                    <p:set>
                                      <p:cBhvr>
                                        <p:cTn id="40" dur="1" fill="hold">
                                          <p:stCondLst>
                                            <p:cond delay="0"/>
                                          </p:stCondLst>
                                        </p:cTn>
                                        <p:tgtEl>
                                          <p:spTgt spid="885763">
                                            <p:txEl>
                                              <p:pRg st="13" end="13"/>
                                            </p:txEl>
                                          </p:spTgt>
                                        </p:tgtEl>
                                        <p:attrNameLst>
                                          <p:attrName>style.visibility</p:attrName>
                                        </p:attrNameLst>
                                      </p:cBhvr>
                                      <p:to>
                                        <p:strVal val="visible"/>
                                      </p:to>
                                    </p:set>
                                    <p:animEffect transition="in" filter="fade">
                                      <p:cBhvr>
                                        <p:cTn id="41" dur="2000"/>
                                        <p:tgtEl>
                                          <p:spTgt spid="885763">
                                            <p:txEl>
                                              <p:pRg st="13" end="13"/>
                                            </p:txEl>
                                          </p:spTgt>
                                        </p:tgtEl>
                                      </p:cBhvr>
                                    </p:animEffect>
                                  </p:childTnLst>
                                </p:cTn>
                              </p:par>
                            </p:childTnLst>
                          </p:cTn>
                        </p:par>
                        <p:par>
                          <p:cTn id="42" fill="hold" nodeType="afterGroup">
                            <p:stCondLst>
                              <p:cond delay="2000"/>
                            </p:stCondLst>
                            <p:childTnLst>
                              <p:par>
                                <p:cTn id="43" presetID="18" presetClass="entr" presetSubtype="12" fill="hold" nodeType="afterEffect">
                                  <p:stCondLst>
                                    <p:cond delay="0"/>
                                  </p:stCondLst>
                                  <p:childTnLst>
                                    <p:set>
                                      <p:cBhvr>
                                        <p:cTn id="44" dur="1" fill="hold">
                                          <p:stCondLst>
                                            <p:cond delay="0"/>
                                          </p:stCondLst>
                                        </p:cTn>
                                        <p:tgtEl>
                                          <p:spTgt spid="885781"/>
                                        </p:tgtEl>
                                        <p:attrNameLst>
                                          <p:attrName>style.visibility</p:attrName>
                                        </p:attrNameLst>
                                      </p:cBhvr>
                                      <p:to>
                                        <p:strVal val="visible"/>
                                      </p:to>
                                    </p:set>
                                    <p:animEffect transition="in" filter="strips(downLeft)">
                                      <p:cBhvr>
                                        <p:cTn id="45" dur="500"/>
                                        <p:tgtEl>
                                          <p:spTgt spid="885781"/>
                                        </p:tgtEl>
                                      </p:cBhvr>
                                    </p:animEffect>
                                  </p:childTnLst>
                                </p:cTn>
                              </p:par>
                              <p:par>
                                <p:cTn id="46" presetID="10" presetClass="entr" presetSubtype="0" fill="hold" nodeType="withEffect">
                                  <p:stCondLst>
                                    <p:cond delay="0"/>
                                  </p:stCondLst>
                                  <p:childTnLst>
                                    <p:set>
                                      <p:cBhvr>
                                        <p:cTn id="47" dur="1" fill="hold">
                                          <p:stCondLst>
                                            <p:cond delay="0"/>
                                          </p:stCondLst>
                                        </p:cTn>
                                        <p:tgtEl>
                                          <p:spTgt spid="885763">
                                            <p:txEl>
                                              <p:pRg st="16" end="16"/>
                                            </p:txEl>
                                          </p:spTgt>
                                        </p:tgtEl>
                                        <p:attrNameLst>
                                          <p:attrName>style.visibility</p:attrName>
                                        </p:attrNameLst>
                                      </p:cBhvr>
                                      <p:to>
                                        <p:strVal val="visible"/>
                                      </p:to>
                                    </p:set>
                                    <p:animEffect transition="in" filter="fade">
                                      <p:cBhvr>
                                        <p:cTn id="48" dur="2000"/>
                                        <p:tgtEl>
                                          <p:spTgt spid="885763">
                                            <p:txEl>
                                              <p:pRg st="16" end="16"/>
                                            </p:txEl>
                                          </p:spTgt>
                                        </p:tgtEl>
                                      </p:cBhvr>
                                    </p:animEffect>
                                  </p:childTnLst>
                                </p:cTn>
                              </p:par>
                            </p:childTnLst>
                          </p:cTn>
                        </p:par>
                        <p:par>
                          <p:cTn id="49" fill="hold" nodeType="afterGroup">
                            <p:stCondLst>
                              <p:cond delay="4000"/>
                            </p:stCondLst>
                            <p:childTnLst>
                              <p:par>
                                <p:cTn id="50" presetID="6" presetClass="emph" presetSubtype="0" fill="hold" nodeType="afterEffect">
                                  <p:stCondLst>
                                    <p:cond delay="0"/>
                                  </p:stCondLst>
                                  <p:childTnLst>
                                    <p:animScale>
                                      <p:cBhvr>
                                        <p:cTn id="51" dur="2000" fill="hold"/>
                                        <p:tgtEl>
                                          <p:spTgt spid="885763">
                                            <p:txEl>
                                              <p:pRg st="16" end="1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36406" y="596134"/>
            <a:ext cx="7048500" cy="1063624"/>
          </a:xfrm>
        </p:spPr>
        <p:txBody>
          <a:bodyPr>
            <a:normAutofit/>
          </a:bodyPr>
          <a:lstStyle/>
          <a:p>
            <a:pPr algn="ctr"/>
            <a:r>
              <a:rPr lang="it-IT" sz="3200" b="1" dirty="0">
                <a:solidFill>
                  <a:srgbClr val="0070C0"/>
                </a:solidFill>
                <a:latin typeface="+mn-lt"/>
                <a:ea typeface="+mn-ea"/>
                <a:cs typeface="+mn-cs"/>
              </a:rPr>
              <a:t>A cosa servono le valutazioni economiche in sanità?</a:t>
            </a:r>
          </a:p>
        </p:txBody>
      </p:sp>
      <p:sp>
        <p:nvSpPr>
          <p:cNvPr id="3" name="Segnaposto contenuto 2"/>
          <p:cNvSpPr>
            <a:spLocks noGrp="1"/>
          </p:cNvSpPr>
          <p:nvPr>
            <p:ph idx="1"/>
          </p:nvPr>
        </p:nvSpPr>
        <p:spPr/>
        <p:txBody>
          <a:bodyPr>
            <a:normAutofit/>
          </a:bodyPr>
          <a:lstStyle/>
          <a:p>
            <a:pPr algn="just"/>
            <a:r>
              <a:rPr lang="it-IT" sz="2400" dirty="0"/>
              <a:t>Le valutazioni economiche in sanità hanno lo scopo di </a:t>
            </a:r>
            <a:r>
              <a:rPr lang="it-IT" sz="2400" b="1" dirty="0"/>
              <a:t>valutare le priorità nell’allocazione delle risorse </a:t>
            </a:r>
            <a:r>
              <a:rPr lang="it-IT" sz="2400" dirty="0"/>
              <a:t>fra programmi farmacologici alternativi analizzando i loro COSTI e le loro CONSEGUENZE. </a:t>
            </a:r>
          </a:p>
          <a:p>
            <a:pPr algn="just"/>
            <a:r>
              <a:rPr lang="it-IT" sz="2400" dirty="0"/>
              <a:t>In sintesi le valutazioni economiche o farmaco-economiche confrontano il Trattamento A (innovativo) con il Trattamento B (standard di riferimento) dal punto di vista dell’efficacia clinica e dei costi. </a:t>
            </a:r>
          </a:p>
          <a:p>
            <a:pPr algn="just"/>
            <a:r>
              <a:rPr lang="it-IT" sz="2400" dirty="0"/>
              <a:t>La base delle valutazioni economiche in sanità è il confronto statistico dell'efficacia dei due trattamenti, eseguito sui dati dei rispettivi risultati clinici.</a:t>
            </a:r>
          </a:p>
        </p:txBody>
      </p:sp>
    </p:spTree>
    <p:extLst>
      <p:ext uri="{BB962C8B-B14F-4D97-AF65-F5344CB8AC3E}">
        <p14:creationId xmlns:p14="http://schemas.microsoft.com/office/powerpoint/2010/main" val="1510945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06490" y="1962908"/>
            <a:ext cx="10972800" cy="1569660"/>
          </a:xfrm>
          <a:prstGeom prst="rect">
            <a:avLst/>
          </a:prstGeom>
        </p:spPr>
        <p:txBody>
          <a:bodyPr wrap="square">
            <a:spAutoFit/>
          </a:bodyPr>
          <a:lstStyle/>
          <a:p>
            <a:pPr algn="just"/>
            <a:r>
              <a:rPr lang="it-IT" sz="2400" dirty="0"/>
              <a:t>L’Organizzazione Mondiale della Sanità definisce “analisi farmaco-economiche” </a:t>
            </a:r>
            <a:r>
              <a:rPr lang="it-IT" sz="2400" u="sng" dirty="0"/>
              <a:t>l’insieme di metodologie di analisi finalizzate ad </a:t>
            </a:r>
            <a:r>
              <a:rPr lang="it-IT" sz="2400" b="1" u="sng" dirty="0"/>
              <a:t>identificare</a:t>
            </a:r>
            <a:r>
              <a:rPr lang="it-IT" sz="2400" u="sng" dirty="0"/>
              <a:t>, </a:t>
            </a:r>
            <a:r>
              <a:rPr lang="it-IT" sz="2400" b="1" u="sng" dirty="0"/>
              <a:t>misurare</a:t>
            </a:r>
            <a:r>
              <a:rPr lang="it-IT" sz="2400" u="sng" dirty="0"/>
              <a:t> e </a:t>
            </a:r>
            <a:r>
              <a:rPr lang="it-IT" sz="2400" b="1" u="sng" dirty="0"/>
              <a:t>valutare</a:t>
            </a:r>
            <a:r>
              <a:rPr lang="it-IT" sz="2400" u="sng" dirty="0"/>
              <a:t> i costi e le relative conseguenze</a:t>
            </a:r>
            <a:r>
              <a:rPr lang="it-IT" sz="2400" dirty="0"/>
              <a:t> (benefici/esiti) </a:t>
            </a:r>
            <a:r>
              <a:rPr lang="it-IT" sz="2400" u="sng" dirty="0"/>
              <a:t>di due o più alternative terapeutiche.</a:t>
            </a:r>
          </a:p>
        </p:txBody>
      </p:sp>
      <p:sp>
        <p:nvSpPr>
          <p:cNvPr id="5" name="Rettangolo 4"/>
          <p:cNvSpPr/>
          <p:nvPr/>
        </p:nvSpPr>
        <p:spPr>
          <a:xfrm>
            <a:off x="2355668" y="4555667"/>
            <a:ext cx="7480664" cy="882678"/>
          </a:xfrm>
          <a:prstGeom prst="rect">
            <a:avLst/>
          </a:prstGeom>
        </p:spPr>
        <p:txBody>
          <a:bodyPr wrap="square">
            <a:spAutoFit/>
          </a:bodyPr>
          <a:lstStyle/>
          <a:p>
            <a:pPr algn="ctr">
              <a:lnSpc>
                <a:spcPct val="107000"/>
              </a:lnSpc>
              <a:spcAft>
                <a:spcPts val="800"/>
              </a:spcAft>
            </a:pPr>
            <a:r>
              <a:rPr lang="it-IT" sz="2400" b="1" dirty="0">
                <a:latin typeface="Calibri" panose="020F0502020204030204" pitchFamily="34" charset="0"/>
                <a:ea typeface="Calibri" panose="020F0502020204030204" pitchFamily="34" charset="0"/>
                <a:cs typeface="Times New Roman" panose="02020603050405020304" pitchFamily="18" charset="0"/>
              </a:rPr>
              <a:t> Il primo punto da cui partire per affrontare una valutazione economica è l’identificazione dei costi</a:t>
            </a:r>
          </a:p>
        </p:txBody>
      </p:sp>
      <p:sp>
        <p:nvSpPr>
          <p:cNvPr id="6" name="Rettangolo 5"/>
          <p:cNvSpPr/>
          <p:nvPr/>
        </p:nvSpPr>
        <p:spPr>
          <a:xfrm>
            <a:off x="3446718" y="488993"/>
            <a:ext cx="6755375" cy="769441"/>
          </a:xfrm>
          <a:prstGeom prst="rect">
            <a:avLst/>
          </a:prstGeom>
        </p:spPr>
        <p:txBody>
          <a:bodyPr wrap="none">
            <a:spAutoFit/>
          </a:bodyPr>
          <a:lstStyle/>
          <a:p>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Valutazione economica</a:t>
            </a:r>
          </a:p>
        </p:txBody>
      </p:sp>
    </p:spTree>
    <p:extLst>
      <p:ext uri="{BB962C8B-B14F-4D97-AF65-F5344CB8AC3E}">
        <p14:creationId xmlns:p14="http://schemas.microsoft.com/office/powerpoint/2010/main" val="1926352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2409" y="1676431"/>
            <a:ext cx="9519385" cy="4524315"/>
          </a:xfrm>
          <a:prstGeom prst="rect">
            <a:avLst/>
          </a:prstGeom>
        </p:spPr>
        <p:txBody>
          <a:bodyPr wrap="square">
            <a:spAutoFit/>
          </a:bodyPr>
          <a:lstStyle/>
          <a:p>
            <a:pPr algn="just"/>
            <a:r>
              <a:rPr lang="it-IT" sz="2400" dirty="0"/>
              <a:t>Le valutazioni economiche rappresentano uno strumento per definire il valore di un medicinale in termini di costo-opportunità, dal punto di vista del paziente, del SSN e della società nel suo complesso.</a:t>
            </a:r>
          </a:p>
          <a:p>
            <a:pPr algn="just"/>
            <a:endParaRPr lang="it-IT" sz="2400" dirty="0"/>
          </a:p>
          <a:p>
            <a:pPr algn="just"/>
            <a:r>
              <a:rPr lang="it-IT" sz="2400" dirty="0"/>
              <a:t>La definizione di “valore” è molto ampia, multidimensionale e comprende concetti provenienti da molteplici discipline, oltre quella economica. Nello specifico delle valutazioni economiche che prendono in considerazione nuovi medicinali, innovativi o meno, il valore è dato dall’utilità marginale che il paziente, il SSN e/o la società possono ottenere dalla sua acquisizione. </a:t>
            </a:r>
          </a:p>
        </p:txBody>
      </p:sp>
      <p:sp>
        <p:nvSpPr>
          <p:cNvPr id="4" name="Rettangolo 3"/>
          <p:cNvSpPr/>
          <p:nvPr/>
        </p:nvSpPr>
        <p:spPr>
          <a:xfrm>
            <a:off x="4906208" y="359789"/>
            <a:ext cx="5564345" cy="590931"/>
          </a:xfrm>
          <a:prstGeom prst="rect">
            <a:avLst/>
          </a:prstGeom>
        </p:spPr>
        <p:txBody>
          <a:bodyPr wrap="none">
            <a:spAutoFit/>
          </a:bodyPr>
          <a:lstStyle/>
          <a:p>
            <a:pPr algn="ctr" defTabSz="685800">
              <a:lnSpc>
                <a:spcPct val="90000"/>
              </a:lnSpc>
              <a:spcBef>
                <a:spcPct val="0"/>
              </a:spcBef>
            </a:pPr>
            <a:r>
              <a:rPr lang="it-IT" sz="3600" b="1" dirty="0">
                <a:solidFill>
                  <a:srgbClr val="0070C0"/>
                </a:solidFill>
              </a:rPr>
              <a:t>Valutazione economica</a:t>
            </a:r>
          </a:p>
        </p:txBody>
      </p:sp>
    </p:spTree>
    <p:extLst>
      <p:ext uri="{BB962C8B-B14F-4D97-AF65-F5344CB8AC3E}">
        <p14:creationId xmlns:p14="http://schemas.microsoft.com/office/powerpoint/2010/main" val="4160840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9208" y="2114550"/>
            <a:ext cx="11131421" cy="1200329"/>
          </a:xfrm>
          <a:prstGeom prst="rect">
            <a:avLst/>
          </a:prstGeom>
          <a:noFill/>
        </p:spPr>
        <p:txBody>
          <a:bodyPr wrap="square" rtlCol="0">
            <a:spAutoFit/>
          </a:bodyPr>
          <a:lstStyle/>
          <a:p>
            <a:pPr algn="just"/>
            <a:r>
              <a:rPr lang="it-IT" sz="2400" dirty="0"/>
              <a:t>Una valutazione economica si definisce </a:t>
            </a:r>
            <a:r>
              <a:rPr lang="it-IT" sz="2400" b="1" dirty="0"/>
              <a:t>COMPLETA</a:t>
            </a:r>
            <a:r>
              <a:rPr lang="it-IT" sz="2400" dirty="0"/>
              <a:t> quando confronta almeno due trattamenti alternativi e valuta le conseguenze sanitarie (efficacia) e l’assorbimento di risorse (costi) </a:t>
            </a:r>
          </a:p>
        </p:txBody>
      </p:sp>
      <p:sp>
        <p:nvSpPr>
          <p:cNvPr id="4" name="CasellaDiTesto 3"/>
          <p:cNvSpPr txBox="1"/>
          <p:nvPr/>
        </p:nvSpPr>
        <p:spPr>
          <a:xfrm>
            <a:off x="503852" y="4181477"/>
            <a:ext cx="10926147" cy="1200329"/>
          </a:xfrm>
          <a:prstGeom prst="rect">
            <a:avLst/>
          </a:prstGeom>
          <a:noFill/>
        </p:spPr>
        <p:txBody>
          <a:bodyPr wrap="square" rtlCol="0">
            <a:spAutoFit/>
          </a:bodyPr>
          <a:lstStyle/>
          <a:p>
            <a:pPr algn="just"/>
            <a:r>
              <a:rPr lang="it-IT" sz="2400" dirty="0"/>
              <a:t>Una valutazione economica si definisce </a:t>
            </a:r>
            <a:r>
              <a:rPr lang="it-IT" sz="2400" b="1" dirty="0"/>
              <a:t>PARZIALE</a:t>
            </a:r>
            <a:r>
              <a:rPr lang="it-IT" sz="2400" dirty="0"/>
              <a:t> quando non considera almeno uno degli elementi necessari perché la valutazione sia completa</a:t>
            </a:r>
          </a:p>
        </p:txBody>
      </p:sp>
      <p:sp>
        <p:nvSpPr>
          <p:cNvPr id="5" name="Rettangolo 4"/>
          <p:cNvSpPr/>
          <p:nvPr/>
        </p:nvSpPr>
        <p:spPr>
          <a:xfrm>
            <a:off x="5106585" y="530737"/>
            <a:ext cx="5694188" cy="1089529"/>
          </a:xfrm>
          <a:prstGeom prst="rect">
            <a:avLst/>
          </a:prstGeom>
        </p:spPr>
        <p:txBody>
          <a:bodyPr wrap="none">
            <a:spAutoFit/>
          </a:bodyPr>
          <a:lstStyle/>
          <a:p>
            <a:pPr algn="ctr" defTabSz="685800">
              <a:lnSpc>
                <a:spcPct val="90000"/>
              </a:lnSpc>
              <a:spcBef>
                <a:spcPct val="0"/>
              </a:spcBef>
            </a:pPr>
            <a:r>
              <a:rPr lang="it-IT" sz="3600" b="1" dirty="0">
                <a:solidFill>
                  <a:srgbClr val="0070C0"/>
                </a:solidFill>
              </a:rPr>
              <a:t>Valutazione economica:</a:t>
            </a:r>
          </a:p>
          <a:p>
            <a:pPr algn="ctr" defTabSz="685800">
              <a:lnSpc>
                <a:spcPct val="90000"/>
              </a:lnSpc>
              <a:spcBef>
                <a:spcPct val="0"/>
              </a:spcBef>
            </a:pPr>
            <a:r>
              <a:rPr lang="it-IT" sz="3600" b="1" dirty="0">
                <a:solidFill>
                  <a:srgbClr val="0070C0"/>
                </a:solidFill>
              </a:rPr>
              <a:t>completa vs parziale</a:t>
            </a:r>
          </a:p>
        </p:txBody>
      </p:sp>
    </p:spTree>
    <p:extLst>
      <p:ext uri="{BB962C8B-B14F-4D97-AF65-F5344CB8AC3E}">
        <p14:creationId xmlns:p14="http://schemas.microsoft.com/office/powerpoint/2010/main" val="3930202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214837" y="1484237"/>
            <a:ext cx="6287160" cy="1893888"/>
          </a:xfrm>
        </p:spPr>
        <p:txBody>
          <a:bodyPr>
            <a:normAutofit/>
          </a:bodyPr>
          <a:lstStyle/>
          <a:p>
            <a:pPr>
              <a:defRPr/>
            </a:pPr>
            <a:r>
              <a:rPr lang="it-IT" sz="4000" dirty="0" smtClean="0"/>
              <a:t>FARMACOECONOMIA</a:t>
            </a:r>
            <a:endParaRPr lang="it-IT" sz="4000" dirty="0"/>
          </a:p>
        </p:txBody>
      </p:sp>
    </p:spTree>
    <p:extLst>
      <p:ext uri="{BB962C8B-B14F-4D97-AF65-F5344CB8AC3E}">
        <p14:creationId xmlns:p14="http://schemas.microsoft.com/office/powerpoint/2010/main" val="398649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53928" y="1381125"/>
            <a:ext cx="3970651" cy="4339650"/>
          </a:xfrm>
          <a:prstGeom prst="rect">
            <a:avLst/>
          </a:prstGeom>
          <a:noFill/>
        </p:spPr>
        <p:txBody>
          <a:bodyPr wrap="square" rtlCol="0">
            <a:spAutoFit/>
          </a:bodyPr>
          <a:lstStyle/>
          <a:p>
            <a:pPr marL="342900" indent="-342900">
              <a:lnSpc>
                <a:spcPct val="300000"/>
              </a:lnSpc>
              <a:buFont typeface="Courier New" panose="02070309020205020404" pitchFamily="49" charset="0"/>
              <a:buChar char="o"/>
            </a:pPr>
            <a:r>
              <a:rPr lang="it-IT" sz="2400" b="1" dirty="0"/>
              <a:t>Minimizzazione costi</a:t>
            </a:r>
          </a:p>
          <a:p>
            <a:pPr marL="342900" indent="-342900">
              <a:lnSpc>
                <a:spcPct val="250000"/>
              </a:lnSpc>
              <a:buFont typeface="Courier New" panose="02070309020205020404" pitchFamily="49" charset="0"/>
              <a:buChar char="o"/>
            </a:pPr>
            <a:r>
              <a:rPr lang="it-IT" sz="2400" b="1" dirty="0"/>
              <a:t>Analisi costo-efficacia </a:t>
            </a:r>
          </a:p>
          <a:p>
            <a:pPr marL="342900" indent="-342900">
              <a:lnSpc>
                <a:spcPct val="300000"/>
              </a:lnSpc>
              <a:buFont typeface="Courier New" panose="02070309020205020404" pitchFamily="49" charset="0"/>
              <a:buChar char="o"/>
            </a:pPr>
            <a:r>
              <a:rPr lang="it-IT" sz="2400" b="1" dirty="0"/>
              <a:t>Analisi costo-beneficio </a:t>
            </a:r>
          </a:p>
          <a:p>
            <a:pPr marL="342900" indent="-342900">
              <a:lnSpc>
                <a:spcPct val="300000"/>
              </a:lnSpc>
              <a:buFont typeface="Courier New" panose="02070309020205020404" pitchFamily="49" charset="0"/>
              <a:buChar char="o"/>
            </a:pPr>
            <a:r>
              <a:rPr lang="it-IT" sz="2400" b="1" dirty="0"/>
              <a:t>Analisi costo-utilità</a:t>
            </a:r>
          </a:p>
        </p:txBody>
      </p:sp>
      <p:sp>
        <p:nvSpPr>
          <p:cNvPr id="4" name="CasellaDiTesto 3"/>
          <p:cNvSpPr txBox="1"/>
          <p:nvPr/>
        </p:nvSpPr>
        <p:spPr>
          <a:xfrm>
            <a:off x="6619853" y="1495138"/>
            <a:ext cx="4853461" cy="4708981"/>
          </a:xfrm>
          <a:prstGeom prst="rect">
            <a:avLst/>
          </a:prstGeom>
          <a:noFill/>
        </p:spPr>
        <p:txBody>
          <a:bodyPr wrap="square" rtlCol="0">
            <a:spAutoFit/>
          </a:bodyPr>
          <a:lstStyle/>
          <a:p>
            <a:pPr marL="342900" indent="-342900">
              <a:lnSpc>
                <a:spcPct val="250000"/>
              </a:lnSpc>
              <a:buFont typeface="Courier New" panose="02070309020205020404" pitchFamily="49" charset="0"/>
              <a:buChar char="o"/>
            </a:pPr>
            <a:r>
              <a:rPr lang="it-IT" sz="2400" b="1" dirty="0"/>
              <a:t>Descrizione costi</a:t>
            </a:r>
          </a:p>
          <a:p>
            <a:pPr marL="342900" indent="-342900">
              <a:lnSpc>
                <a:spcPct val="250000"/>
              </a:lnSpc>
              <a:buFont typeface="Courier New" panose="02070309020205020404" pitchFamily="49" charset="0"/>
              <a:buChar char="o"/>
            </a:pPr>
            <a:r>
              <a:rPr lang="it-IT" sz="2400" b="1" dirty="0"/>
              <a:t>Descrizione esiti </a:t>
            </a:r>
          </a:p>
          <a:p>
            <a:pPr marL="342900" indent="-342900">
              <a:lnSpc>
                <a:spcPct val="250000"/>
              </a:lnSpc>
              <a:buFont typeface="Courier New" panose="02070309020205020404" pitchFamily="49" charset="0"/>
              <a:buChar char="o"/>
            </a:pPr>
            <a:r>
              <a:rPr lang="it-IT" sz="2400" b="1" dirty="0"/>
              <a:t>Analisi costi </a:t>
            </a:r>
          </a:p>
          <a:p>
            <a:pPr marL="342900" indent="-342900">
              <a:lnSpc>
                <a:spcPct val="250000"/>
              </a:lnSpc>
              <a:buFont typeface="Courier New" panose="02070309020205020404" pitchFamily="49" charset="0"/>
              <a:buChar char="o"/>
            </a:pPr>
            <a:r>
              <a:rPr lang="it-IT" sz="2400" b="1" dirty="0"/>
              <a:t>Valutazione efficacia </a:t>
            </a:r>
          </a:p>
          <a:p>
            <a:pPr marL="342900" indent="-342900">
              <a:lnSpc>
                <a:spcPct val="250000"/>
              </a:lnSpc>
              <a:buFont typeface="Courier New" panose="02070309020205020404" pitchFamily="49" charset="0"/>
              <a:buChar char="o"/>
            </a:pPr>
            <a:r>
              <a:rPr lang="it-IT" sz="2400" b="1" dirty="0"/>
              <a:t>Descrizione costi-esiti</a:t>
            </a:r>
          </a:p>
        </p:txBody>
      </p:sp>
      <p:sp>
        <p:nvSpPr>
          <p:cNvPr id="5" name="Rettangolo 4"/>
          <p:cNvSpPr/>
          <p:nvPr/>
        </p:nvSpPr>
        <p:spPr>
          <a:xfrm>
            <a:off x="4556614" y="406957"/>
            <a:ext cx="5694188" cy="1089529"/>
          </a:xfrm>
          <a:prstGeom prst="rect">
            <a:avLst/>
          </a:prstGeom>
        </p:spPr>
        <p:txBody>
          <a:bodyPr wrap="none">
            <a:spAutoFit/>
          </a:bodyPr>
          <a:lstStyle/>
          <a:p>
            <a:pPr algn="ctr" defTabSz="685800">
              <a:lnSpc>
                <a:spcPct val="90000"/>
              </a:lnSpc>
              <a:spcBef>
                <a:spcPct val="0"/>
              </a:spcBef>
            </a:pPr>
            <a:r>
              <a:rPr lang="it-IT" sz="3600" b="1" dirty="0">
                <a:solidFill>
                  <a:srgbClr val="0070C0"/>
                </a:solidFill>
              </a:rPr>
              <a:t>Valutazione economica:</a:t>
            </a:r>
          </a:p>
          <a:p>
            <a:pPr algn="ctr" defTabSz="685800">
              <a:lnSpc>
                <a:spcPct val="90000"/>
              </a:lnSpc>
              <a:spcBef>
                <a:spcPct val="0"/>
              </a:spcBef>
            </a:pPr>
            <a:r>
              <a:rPr lang="it-IT" sz="3600" b="1" dirty="0">
                <a:solidFill>
                  <a:srgbClr val="0070C0"/>
                </a:solidFill>
              </a:rPr>
              <a:t>completa    vs    parziale</a:t>
            </a:r>
          </a:p>
        </p:txBody>
      </p:sp>
      <p:cxnSp>
        <p:nvCxnSpPr>
          <p:cNvPr id="7" name="Connettore diritto 6"/>
          <p:cNvCxnSpPr/>
          <p:nvPr/>
        </p:nvCxnSpPr>
        <p:spPr>
          <a:xfrm flipH="1">
            <a:off x="6233022" y="1602380"/>
            <a:ext cx="8710" cy="4963885"/>
          </a:xfrm>
          <a:prstGeom prst="line">
            <a:avLst/>
          </a:prstGeom>
          <a:ln w="25400">
            <a:prstDash val="lgDashDot"/>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10793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337661387"/>
              </p:ext>
            </p:extLst>
          </p:nvPr>
        </p:nvGraphicFramePr>
        <p:xfrm>
          <a:off x="1058779" y="1603361"/>
          <a:ext cx="10510787" cy="4855498"/>
        </p:xfrm>
        <a:graphic>
          <a:graphicData uri="http://schemas.openxmlformats.org/drawingml/2006/table">
            <a:tbl>
              <a:tblPr firstRow="1" bandRow="1"/>
              <a:tblGrid>
                <a:gridCol w="2232751">
                  <a:extLst>
                    <a:ext uri="{9D8B030D-6E8A-4147-A177-3AD203B41FA5}">
                      <a16:colId xmlns:a16="http://schemas.microsoft.com/office/drawing/2014/main" val="150137991"/>
                    </a:ext>
                  </a:extLst>
                </a:gridCol>
                <a:gridCol w="1012190">
                  <a:extLst>
                    <a:ext uri="{9D8B030D-6E8A-4147-A177-3AD203B41FA5}">
                      <a16:colId xmlns:a16="http://schemas.microsoft.com/office/drawing/2014/main" val="350153669"/>
                    </a:ext>
                  </a:extLst>
                </a:gridCol>
                <a:gridCol w="1851733">
                  <a:extLst>
                    <a:ext uri="{9D8B030D-6E8A-4147-A177-3AD203B41FA5}">
                      <a16:colId xmlns:a16="http://schemas.microsoft.com/office/drawing/2014/main" val="1773322687"/>
                    </a:ext>
                  </a:extLst>
                </a:gridCol>
                <a:gridCol w="1816462">
                  <a:extLst>
                    <a:ext uri="{9D8B030D-6E8A-4147-A177-3AD203B41FA5}">
                      <a16:colId xmlns:a16="http://schemas.microsoft.com/office/drawing/2014/main" val="1648114003"/>
                    </a:ext>
                  </a:extLst>
                </a:gridCol>
                <a:gridCol w="3597651">
                  <a:extLst>
                    <a:ext uri="{9D8B030D-6E8A-4147-A177-3AD203B41FA5}">
                      <a16:colId xmlns:a16="http://schemas.microsoft.com/office/drawing/2014/main" val="2758931106"/>
                    </a:ext>
                  </a:extLst>
                </a:gridCol>
              </a:tblGrid>
              <a:tr h="636836">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a:noFill/>
                    </a:lnR>
                    <a:lnT>
                      <a:noFill/>
                    </a:lnT>
                    <a:lnB>
                      <a:noFill/>
                    </a:lnB>
                  </a:tcPr>
                </a:tc>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rtl="0" fontAlgn="ctr"/>
                      <a:r>
                        <a:rPr lang="it-IT" sz="2000" b="0" i="0" u="none" strike="noStrike">
                          <a:solidFill>
                            <a:srgbClr val="000000"/>
                          </a:solidFill>
                          <a:effectLst/>
                          <a:latin typeface="Calibri" panose="020F0502020204030204" pitchFamily="34" charset="0"/>
                        </a:rPr>
                        <a:t>Vengono considerati sia i costi che gli esiti?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6674150"/>
                  </a:ext>
                </a:extLst>
              </a:tr>
              <a:tr h="322448">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a:noFill/>
                    </a:lnR>
                    <a:lnT>
                      <a:noFill/>
                    </a:lnT>
                    <a:lnB>
                      <a:noFill/>
                    </a:lnB>
                  </a:tcPr>
                </a:tc>
                <a:tc>
                  <a:txBody>
                    <a:bodyPr/>
                    <a:lstStyle/>
                    <a:p>
                      <a:pPr algn="ctr" fontAlgn="ctr"/>
                      <a:endParaRPr lang="it-IT" sz="2000" b="0" i="0" u="none" strike="noStrike">
                        <a:solidFill>
                          <a:srgbClr val="000000"/>
                        </a:solidFill>
                        <a:effectLst/>
                        <a:latin typeface="Arial" panose="020B0604020202020204" pitchFamily="34" charset="0"/>
                      </a:endParaRPr>
                    </a:p>
                  </a:txBody>
                  <a:tcPr marL="7375" marR="7375" marT="7375"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it-IT" sz="2000" b="0" i="0" u="none" strike="noStrike" dirty="0">
                          <a:solidFill>
                            <a:srgbClr val="000000"/>
                          </a:solidFill>
                          <a:effectLst/>
                          <a:latin typeface="Calibri" panose="020F0502020204030204" pitchFamily="34" charset="0"/>
                        </a:rPr>
                        <a:t>No</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rtl="0" fontAlgn="ctr"/>
                      <a:r>
                        <a:rPr lang="it-IT" sz="2000" b="0" i="0" u="none" strike="noStrike">
                          <a:solidFill>
                            <a:srgbClr val="000000"/>
                          </a:solidFill>
                          <a:effectLst/>
                          <a:latin typeface="Calibri" panose="020F0502020204030204" pitchFamily="34" charset="0"/>
                        </a:rPr>
                        <a:t>Si </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102809"/>
                  </a:ext>
                </a:extLst>
              </a:tr>
              <a:tr h="584041">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it-IT" sz="2000" b="0" i="0" u="none" strike="noStrike">
                        <a:solidFill>
                          <a:srgbClr val="000000"/>
                        </a:solidFill>
                        <a:effectLst/>
                        <a:latin typeface="Arial" panose="020B0604020202020204" pitchFamily="34" charset="0"/>
                      </a:endParaRPr>
                    </a:p>
                  </a:txBody>
                  <a:tcPr marL="7375" marR="7375" marT="73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Solo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conseguenze </a:t>
                      </a:r>
                      <a:endParaRPr lang="it-IT" sz="2000" b="0" i="0" u="none" strike="noStrike" dirty="0">
                        <a:solidFill>
                          <a:srgbClr val="000000"/>
                        </a:solidFill>
                        <a:effectLst/>
                        <a:latin typeface="Calibri" panose="020F0502020204030204" pitchFamily="34" charset="0"/>
                      </a:endParaRP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Solo costi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a:solidFill>
                            <a:srgbClr val="000000"/>
                          </a:solidFill>
                          <a:effectLst/>
                          <a:latin typeface="Calibri" panose="020F0502020204030204" pitchFamily="34" charset="0"/>
                        </a:rPr>
                        <a:t> </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92249"/>
                  </a:ext>
                </a:extLst>
              </a:tr>
              <a:tr h="1479365">
                <a:tc rowSpan="2">
                  <a:txBody>
                    <a:bodyPr/>
                    <a:lstStyle/>
                    <a:p>
                      <a:pPr algn="ctr" rtl="0" fontAlgn="ctr"/>
                      <a:r>
                        <a:rPr lang="it-IT" sz="2000" b="0" i="0" u="none" strike="noStrike" dirty="0">
                          <a:solidFill>
                            <a:srgbClr val="000000"/>
                          </a:solidFill>
                          <a:effectLst/>
                          <a:latin typeface="Calibri" panose="020F0502020204030204" pitchFamily="34" charset="0"/>
                        </a:rPr>
                        <a:t>Viene effettuata una comparazione fra almeno due alternative?</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No</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Descrizione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degli </a:t>
                      </a:r>
                      <a:r>
                        <a:rPr lang="it-IT" sz="2000" b="0" i="0" u="none" strike="noStrike" dirty="0">
                          <a:solidFill>
                            <a:srgbClr val="000000"/>
                          </a:solidFill>
                          <a:effectLst/>
                          <a:latin typeface="Calibri" panose="020F0502020204030204" pitchFamily="34" charset="0"/>
                        </a:rPr>
                        <a:t>esiti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Descrizione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dei </a:t>
                      </a:r>
                      <a:r>
                        <a:rPr lang="it-IT" sz="2000" b="0" i="0" u="none" strike="noStrike" dirty="0">
                          <a:solidFill>
                            <a:srgbClr val="000000"/>
                          </a:solidFill>
                          <a:effectLst/>
                          <a:latin typeface="Calibri" panose="020F0502020204030204" pitchFamily="34" charset="0"/>
                        </a:rPr>
                        <a:t>costi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a:solidFill>
                            <a:srgbClr val="000000"/>
                          </a:solidFill>
                          <a:effectLst/>
                          <a:latin typeface="Calibri" panose="020F0502020204030204" pitchFamily="34" charset="0"/>
                        </a:rPr>
                        <a:t>Descrizione costi-esiti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057845"/>
                  </a:ext>
                </a:extLst>
              </a:tr>
              <a:tr h="1799874">
                <a:tc vMerge="1">
                  <a:txBody>
                    <a:bodyPr/>
                    <a:lstStyle/>
                    <a:p>
                      <a:endParaRPr lang="it-IT"/>
                    </a:p>
                  </a:txBody>
                  <a:tcPr/>
                </a:tc>
                <a:tc>
                  <a:txBody>
                    <a:bodyPr/>
                    <a:lstStyle/>
                    <a:p>
                      <a:pPr algn="ctr" rtl="0" fontAlgn="ctr"/>
                      <a:r>
                        <a:rPr lang="it-IT" sz="2000" b="0" i="0" u="none" strike="noStrike" dirty="0">
                          <a:solidFill>
                            <a:srgbClr val="000000"/>
                          </a:solidFill>
                          <a:effectLst/>
                          <a:latin typeface="Calibri" panose="020F0502020204030204" pitchFamily="34" charset="0"/>
                        </a:rPr>
                        <a:t>Si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Valutazione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d’efficacia</a:t>
                      </a:r>
                      <a:endParaRPr lang="it-IT" sz="2000" b="0" i="0" u="none" strike="noStrike" dirty="0">
                        <a:solidFill>
                          <a:srgbClr val="000000"/>
                        </a:solidFill>
                        <a:effectLst/>
                        <a:latin typeface="Calibri" panose="020F0502020204030204" pitchFamily="34" charset="0"/>
                      </a:endParaRP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Analisi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dei </a:t>
                      </a:r>
                      <a:r>
                        <a:rPr lang="it-IT" sz="2000" b="0" i="0" u="none" strike="noStrike" dirty="0">
                          <a:solidFill>
                            <a:srgbClr val="000000"/>
                          </a:solidFill>
                          <a:effectLst/>
                          <a:latin typeface="Calibri" panose="020F0502020204030204" pitchFamily="34" charset="0"/>
                        </a:rPr>
                        <a:t>costi </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2000" dirty="0" smtClean="0"/>
                        <a:t>Minimizzazione costi</a:t>
                      </a:r>
                    </a:p>
                    <a:p>
                      <a:pPr algn="ctr"/>
                      <a:r>
                        <a:rPr lang="it-IT" sz="2000" dirty="0" smtClean="0"/>
                        <a:t>Analisi costo-efficacia</a:t>
                      </a:r>
                    </a:p>
                    <a:p>
                      <a:pPr algn="ctr"/>
                      <a:r>
                        <a:rPr lang="it-IT" sz="2000" dirty="0" smtClean="0"/>
                        <a:t>Analisi costo-beneficio </a:t>
                      </a:r>
                    </a:p>
                    <a:p>
                      <a:pPr algn="ctr"/>
                      <a:r>
                        <a:rPr lang="it-IT" sz="2000" dirty="0" smtClean="0"/>
                        <a:t>Analisi costo-utilità</a:t>
                      </a:r>
                    </a:p>
                    <a:p>
                      <a:pPr algn="ctr" rtl="0" fontAlgn="ctr"/>
                      <a:endParaRPr lang="it-IT" sz="2000" b="0" i="0" u="none" strike="noStrike" dirty="0">
                        <a:solidFill>
                          <a:srgbClr val="000000"/>
                        </a:solidFill>
                        <a:effectLst/>
                        <a:latin typeface="Calibri" panose="020F0502020204030204" pitchFamily="34" charset="0"/>
                      </a:endParaRP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360923"/>
                  </a:ext>
                </a:extLst>
              </a:tr>
            </a:tbl>
          </a:graphicData>
        </a:graphic>
      </p:graphicFrame>
      <p:sp>
        <p:nvSpPr>
          <p:cNvPr id="4" name="Rettangolo 3"/>
          <p:cNvSpPr/>
          <p:nvPr/>
        </p:nvSpPr>
        <p:spPr>
          <a:xfrm>
            <a:off x="5682343" y="250663"/>
            <a:ext cx="5607697" cy="1200329"/>
          </a:xfrm>
          <a:prstGeom prst="rect">
            <a:avLst/>
          </a:prstGeom>
        </p:spPr>
        <p:txBody>
          <a:bodyPr wrap="square">
            <a:spAutoFit/>
          </a:bodyPr>
          <a:lstStyle/>
          <a:p>
            <a:r>
              <a:rPr lang="it-IT" sz="3600" b="1" dirty="0">
                <a:solidFill>
                  <a:srgbClr val="0070C0"/>
                </a:solidFill>
              </a:rPr>
              <a:t>Caratteristiche di </a:t>
            </a:r>
            <a:r>
              <a:rPr lang="it-IT" sz="3600" b="1" dirty="0" smtClean="0">
                <a:solidFill>
                  <a:srgbClr val="0070C0"/>
                </a:solidFill>
              </a:rPr>
              <a:t>una</a:t>
            </a:r>
          </a:p>
          <a:p>
            <a:r>
              <a:rPr lang="it-IT" sz="3600" b="1" dirty="0" smtClean="0">
                <a:solidFill>
                  <a:srgbClr val="0070C0"/>
                </a:solidFill>
              </a:rPr>
              <a:t> </a:t>
            </a:r>
            <a:r>
              <a:rPr lang="it-IT" sz="3600" b="1" dirty="0">
                <a:solidFill>
                  <a:srgbClr val="0070C0"/>
                </a:solidFill>
              </a:rPr>
              <a:t>valutazione economica</a:t>
            </a:r>
          </a:p>
        </p:txBody>
      </p:sp>
    </p:spTree>
    <p:extLst>
      <p:ext uri="{BB962C8B-B14F-4D97-AF65-F5344CB8AC3E}">
        <p14:creationId xmlns:p14="http://schemas.microsoft.com/office/powerpoint/2010/main" val="3312461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44620" y="319464"/>
            <a:ext cx="10863987" cy="646331"/>
          </a:xfrm>
          <a:prstGeom prst="rect">
            <a:avLst/>
          </a:prstGeom>
        </p:spPr>
        <p:txBody>
          <a:bodyPr wrap="square">
            <a:spAutoFit/>
          </a:bodyPr>
          <a:lstStyle/>
          <a:p>
            <a:r>
              <a:rPr lang="it-IT" sz="3600" b="1" dirty="0">
                <a:solidFill>
                  <a:srgbClr val="0070C0"/>
                </a:solidFill>
              </a:rPr>
              <a:t>Valutazioni farmaco-economica complete</a:t>
            </a:r>
          </a:p>
        </p:txBody>
      </p:sp>
      <p:sp>
        <p:nvSpPr>
          <p:cNvPr id="3" name="Rettangolo 2"/>
          <p:cNvSpPr/>
          <p:nvPr/>
        </p:nvSpPr>
        <p:spPr>
          <a:xfrm>
            <a:off x="438539" y="1779207"/>
            <a:ext cx="11094098" cy="3648115"/>
          </a:xfrm>
          <a:prstGeom prst="rect">
            <a:avLst/>
          </a:prstGeom>
        </p:spPr>
        <p:txBody>
          <a:bodyPr wrap="square">
            <a:spAutoFit/>
          </a:bodyPr>
          <a:lstStyle/>
          <a:p>
            <a:pPr algn="just"/>
            <a:r>
              <a:rPr lang="it-IT" sz="2400" dirty="0">
                <a:latin typeface="Calibri" panose="020F0502020204030204" pitchFamily="34" charset="0"/>
                <a:ea typeface="Calibri" panose="020F0502020204030204" pitchFamily="34" charset="0"/>
                <a:cs typeface="Times New Roman" panose="02020603050405020304" pitchFamily="18" charset="0"/>
              </a:rPr>
              <a:t>In </a:t>
            </a:r>
            <a:r>
              <a:rPr lang="it-IT" sz="2400" dirty="0">
                <a:ea typeface="Calibri" panose="020F0502020204030204" pitchFamily="34" charset="0"/>
                <a:cs typeface="Times New Roman" panose="02020603050405020304" pitchFamily="18" charset="0"/>
              </a:rPr>
              <a:t>farmaco-economia </a:t>
            </a:r>
            <a:r>
              <a:rPr lang="it-IT" sz="2400" dirty="0"/>
              <a:t>le analisi che vengono impiegate per mettere in relazione l’efficacia dei trattamenti farmaco terapeutici con le risorse impiegate per attuarli, appartengono a quattro tipologie fondamentali:</a:t>
            </a:r>
          </a:p>
          <a:p>
            <a:pPr algn="just"/>
            <a:endParaRPr lang="it-IT" sz="2400" dirty="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it-IT" sz="2400" b="1" dirty="0">
                <a:solidFill>
                  <a:schemeClr val="accent5">
                    <a:lumMod val="75000"/>
                  </a:schemeClr>
                </a:solidFill>
                <a:ea typeface="Calibri" panose="020F0502020204030204" pitchFamily="34" charset="0"/>
                <a:cs typeface="Times New Roman" panose="02020603050405020304" pitchFamily="18" charset="0"/>
              </a:rPr>
              <a:t>CEA</a:t>
            </a:r>
            <a:r>
              <a:rPr lang="it-IT" sz="2400" b="1" dirty="0">
                <a:ea typeface="Calibri" panose="020F0502020204030204" pitchFamily="34" charset="0"/>
                <a:cs typeface="Times New Roman" panose="02020603050405020304" pitchFamily="18" charset="0"/>
              </a:rPr>
              <a:t> </a:t>
            </a:r>
            <a:r>
              <a:rPr lang="it-IT" sz="2400" dirty="0">
                <a:ea typeface="Calibri" panose="020F0502020204030204" pitchFamily="34" charset="0"/>
                <a:cs typeface="Times New Roman" panose="02020603050405020304" pitchFamily="18" charset="0"/>
              </a:rPr>
              <a:t>(</a:t>
            </a:r>
            <a:r>
              <a:rPr lang="it-IT" sz="2400" i="1" dirty="0" err="1">
                <a:ea typeface="Calibri" panose="020F0502020204030204" pitchFamily="34" charset="0"/>
                <a:cs typeface="Times New Roman" panose="02020603050405020304" pitchFamily="18" charset="0"/>
              </a:rPr>
              <a:t>Cost-effectiveness</a:t>
            </a:r>
            <a:r>
              <a:rPr lang="it-IT" sz="2400" i="1" dirty="0">
                <a:ea typeface="Calibri" panose="020F0502020204030204" pitchFamily="34" charset="0"/>
                <a:cs typeface="Times New Roman" panose="02020603050405020304" pitchFamily="18" charset="0"/>
              </a:rPr>
              <a:t> </a:t>
            </a:r>
            <a:r>
              <a:rPr lang="it-IT" sz="2400" i="1" dirty="0" err="1">
                <a:ea typeface="Calibri" panose="020F0502020204030204" pitchFamily="34" charset="0"/>
                <a:cs typeface="Times New Roman" panose="02020603050405020304" pitchFamily="18" charset="0"/>
              </a:rPr>
              <a:t>analysis</a:t>
            </a:r>
            <a:r>
              <a:rPr lang="it-IT" sz="2400" dirty="0">
                <a:ea typeface="Calibri" panose="020F0502020204030204" pitchFamily="34" charset="0"/>
                <a:cs typeface="Times New Roman" panose="02020603050405020304" pitchFamily="18" charset="0"/>
              </a:rPr>
              <a:t>): analisi costo efficacia</a:t>
            </a:r>
          </a:p>
          <a:p>
            <a:pPr marL="800100" lvl="1" indent="-342900" algn="just">
              <a:lnSpc>
                <a:spcPct val="107000"/>
              </a:lnSpc>
              <a:buFont typeface="+mj-lt"/>
              <a:buAutoNum type="arabicPeriod"/>
            </a:pPr>
            <a:r>
              <a:rPr lang="it-IT" sz="2400" b="1" dirty="0">
                <a:solidFill>
                  <a:schemeClr val="accent5">
                    <a:lumMod val="75000"/>
                  </a:schemeClr>
                </a:solidFill>
              </a:rPr>
              <a:t>CMA</a:t>
            </a:r>
            <a:r>
              <a:rPr lang="it-IT" sz="2400" dirty="0"/>
              <a:t> (</a:t>
            </a:r>
            <a:r>
              <a:rPr lang="it-IT" sz="2400" i="1" dirty="0" err="1"/>
              <a:t>Cost</a:t>
            </a:r>
            <a:r>
              <a:rPr lang="it-IT" sz="2400" i="1" dirty="0"/>
              <a:t> </a:t>
            </a:r>
            <a:r>
              <a:rPr lang="it-IT" sz="2400" i="1" dirty="0" err="1"/>
              <a:t>Minimization</a:t>
            </a:r>
            <a:r>
              <a:rPr lang="it-IT" sz="2400" i="1" dirty="0"/>
              <a:t> </a:t>
            </a:r>
            <a:r>
              <a:rPr lang="it-IT" sz="2400" i="1" dirty="0" err="1"/>
              <a:t>Analisys</a:t>
            </a:r>
            <a:r>
              <a:rPr lang="it-IT" sz="2400" dirty="0"/>
              <a:t>): Analisi di Minimizzazione dei Costi </a:t>
            </a:r>
            <a:endParaRPr lang="it-IT" sz="2400" dirty="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it-IT" sz="2400" b="1" dirty="0">
                <a:solidFill>
                  <a:schemeClr val="accent5">
                    <a:lumMod val="75000"/>
                  </a:schemeClr>
                </a:solidFill>
                <a:ea typeface="Calibri" panose="020F0502020204030204" pitchFamily="34" charset="0"/>
                <a:cs typeface="Times New Roman" panose="02020603050405020304" pitchFamily="18" charset="0"/>
              </a:rPr>
              <a:t>CUA</a:t>
            </a:r>
            <a:r>
              <a:rPr lang="it-IT" sz="2400" b="1" dirty="0">
                <a:ea typeface="Calibri" panose="020F0502020204030204" pitchFamily="34" charset="0"/>
                <a:cs typeface="Times New Roman" panose="02020603050405020304" pitchFamily="18" charset="0"/>
              </a:rPr>
              <a:t> </a:t>
            </a:r>
            <a:r>
              <a:rPr lang="it-IT" sz="2400" dirty="0">
                <a:ea typeface="Calibri" panose="020F0502020204030204" pitchFamily="34" charset="0"/>
                <a:cs typeface="Times New Roman" panose="02020603050405020304" pitchFamily="18" charset="0"/>
              </a:rPr>
              <a:t>(</a:t>
            </a:r>
            <a:r>
              <a:rPr lang="it-IT" sz="2400" i="1" dirty="0" err="1">
                <a:ea typeface="Calibri" panose="020F0502020204030204" pitchFamily="34" charset="0"/>
                <a:cs typeface="Times New Roman" panose="02020603050405020304" pitchFamily="18" charset="0"/>
              </a:rPr>
              <a:t>Cost</a:t>
            </a:r>
            <a:r>
              <a:rPr lang="it-IT" sz="2400" i="1" dirty="0">
                <a:ea typeface="Calibri" panose="020F0502020204030204" pitchFamily="34" charset="0"/>
                <a:cs typeface="Times New Roman" panose="02020603050405020304" pitchFamily="18" charset="0"/>
              </a:rPr>
              <a:t>-Utility Analysis</a:t>
            </a:r>
            <a:r>
              <a:rPr lang="it-IT" sz="2400" dirty="0">
                <a:ea typeface="Calibri" panose="020F0502020204030204" pitchFamily="34" charset="0"/>
                <a:cs typeface="Times New Roman" panose="02020603050405020304" pitchFamily="18" charset="0"/>
              </a:rPr>
              <a:t>): analisi costo utilità</a:t>
            </a:r>
          </a:p>
          <a:p>
            <a:pPr marL="800100" lvl="1" indent="-342900" algn="just">
              <a:lnSpc>
                <a:spcPct val="107000"/>
              </a:lnSpc>
              <a:spcAft>
                <a:spcPts val="800"/>
              </a:spcAft>
              <a:buFont typeface="+mj-lt"/>
              <a:buAutoNum type="arabicPeriod"/>
            </a:pPr>
            <a:r>
              <a:rPr lang="it-IT" sz="2400" b="1" dirty="0">
                <a:solidFill>
                  <a:schemeClr val="accent5">
                    <a:lumMod val="75000"/>
                  </a:schemeClr>
                </a:solidFill>
                <a:ea typeface="Calibri" panose="020F0502020204030204" pitchFamily="34" charset="0"/>
                <a:cs typeface="Times New Roman" panose="02020603050405020304" pitchFamily="18" charset="0"/>
              </a:rPr>
              <a:t>CBA</a:t>
            </a:r>
            <a:r>
              <a:rPr lang="it-IT" sz="2400" b="1" dirty="0">
                <a:ea typeface="Calibri" panose="020F0502020204030204" pitchFamily="34" charset="0"/>
                <a:cs typeface="Times New Roman" panose="02020603050405020304" pitchFamily="18" charset="0"/>
              </a:rPr>
              <a:t> </a:t>
            </a:r>
            <a:r>
              <a:rPr lang="it-IT" sz="2400" dirty="0">
                <a:ea typeface="Calibri" panose="020F0502020204030204" pitchFamily="34" charset="0"/>
                <a:cs typeface="Times New Roman" panose="02020603050405020304" pitchFamily="18" charset="0"/>
              </a:rPr>
              <a:t>(</a:t>
            </a:r>
            <a:r>
              <a:rPr lang="it-IT" sz="2400" i="1" dirty="0" err="1">
                <a:ea typeface="Calibri" panose="020F0502020204030204" pitchFamily="34" charset="0"/>
                <a:cs typeface="Times New Roman" panose="02020603050405020304" pitchFamily="18" charset="0"/>
              </a:rPr>
              <a:t>Cost</a:t>
            </a:r>
            <a:r>
              <a:rPr lang="it-IT" sz="2400" i="1" dirty="0">
                <a:ea typeface="Calibri" panose="020F0502020204030204" pitchFamily="34" charset="0"/>
                <a:cs typeface="Times New Roman" panose="02020603050405020304" pitchFamily="18" charset="0"/>
              </a:rPr>
              <a:t>-benefit </a:t>
            </a:r>
            <a:r>
              <a:rPr lang="it-IT" sz="2400" i="1" dirty="0" err="1">
                <a:ea typeface="Calibri" panose="020F0502020204030204" pitchFamily="34" charset="0"/>
                <a:cs typeface="Times New Roman" panose="02020603050405020304" pitchFamily="18" charset="0"/>
              </a:rPr>
              <a:t>analysis</a:t>
            </a:r>
            <a:r>
              <a:rPr lang="it-IT" sz="2400" dirty="0">
                <a:ea typeface="Calibri" panose="020F0502020204030204" pitchFamily="34" charset="0"/>
                <a:cs typeface="Times New Roman" panose="02020603050405020304" pitchFamily="18" charset="0"/>
              </a:rPr>
              <a:t>): analisi costo benefici</a:t>
            </a:r>
          </a:p>
          <a:p>
            <a:pPr marL="1257300" lvl="2" indent="-342900" algn="just">
              <a:lnSpc>
                <a:spcPct val="107000"/>
              </a:lnSpc>
              <a:spcAft>
                <a:spcPts val="800"/>
              </a:spcAft>
              <a:buFont typeface="+mj-lt"/>
              <a:buAutoNum type="arabicPeriod"/>
            </a:pP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854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5553987" y="2720664"/>
            <a:ext cx="1196292" cy="425659"/>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a:t>A ≠ B</a:t>
            </a:r>
          </a:p>
        </p:txBody>
      </p:sp>
      <p:sp>
        <p:nvSpPr>
          <p:cNvPr id="8" name="Rettangolo arrotondato 7"/>
          <p:cNvSpPr/>
          <p:nvPr/>
        </p:nvSpPr>
        <p:spPr>
          <a:xfrm>
            <a:off x="5553987" y="1581292"/>
            <a:ext cx="1196292" cy="425659"/>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a:t>A = B</a:t>
            </a:r>
          </a:p>
        </p:txBody>
      </p:sp>
      <p:sp>
        <p:nvSpPr>
          <p:cNvPr id="3" name="Rettangolo 2"/>
          <p:cNvSpPr/>
          <p:nvPr/>
        </p:nvSpPr>
        <p:spPr>
          <a:xfrm>
            <a:off x="2640417" y="1905121"/>
            <a:ext cx="1436915" cy="928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b="1" dirty="0"/>
              <a:t>Efficacia clinica A vs B</a:t>
            </a:r>
          </a:p>
        </p:txBody>
      </p:sp>
      <p:cxnSp>
        <p:nvCxnSpPr>
          <p:cNvPr id="5" name="Connettore 4 4"/>
          <p:cNvCxnSpPr>
            <a:stCxn id="3" idx="3"/>
            <a:endCxn id="9" idx="1"/>
          </p:cNvCxnSpPr>
          <p:nvPr/>
        </p:nvCxnSpPr>
        <p:spPr>
          <a:xfrm>
            <a:off x="4077329" y="2369581"/>
            <a:ext cx="1476658" cy="56391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4 6"/>
          <p:cNvCxnSpPr>
            <a:stCxn id="3" idx="3"/>
            <a:endCxn id="8" idx="1"/>
          </p:cNvCxnSpPr>
          <p:nvPr/>
        </p:nvCxnSpPr>
        <p:spPr>
          <a:xfrm flipV="1">
            <a:off x="4077329" y="1794122"/>
            <a:ext cx="1476658" cy="57545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640417" y="4498662"/>
            <a:ext cx="2167165" cy="92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Effetto comune misurato in unità fisiche?</a:t>
            </a:r>
          </a:p>
        </p:txBody>
      </p:sp>
      <p:sp>
        <p:nvSpPr>
          <p:cNvPr id="19" name="Rettangolo 18"/>
          <p:cNvSpPr/>
          <p:nvPr/>
        </p:nvSpPr>
        <p:spPr>
          <a:xfrm>
            <a:off x="5066571" y="4510908"/>
            <a:ext cx="2167165" cy="92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Qualità di vita: un effetto importante?</a:t>
            </a:r>
          </a:p>
        </p:txBody>
      </p:sp>
      <p:sp>
        <p:nvSpPr>
          <p:cNvPr id="20" name="Rettangolo 19"/>
          <p:cNvSpPr/>
          <p:nvPr/>
        </p:nvSpPr>
        <p:spPr>
          <a:xfrm>
            <a:off x="7412442" y="4498662"/>
            <a:ext cx="2167165" cy="92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Effetti non comuni? Più di un effetto rilevante?</a:t>
            </a:r>
          </a:p>
        </p:txBody>
      </p:sp>
      <p:sp>
        <p:nvSpPr>
          <p:cNvPr id="21" name="Ovale 20"/>
          <p:cNvSpPr/>
          <p:nvPr/>
        </p:nvSpPr>
        <p:spPr>
          <a:xfrm>
            <a:off x="8020230" y="5760724"/>
            <a:ext cx="980971"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CBA</a:t>
            </a:r>
          </a:p>
        </p:txBody>
      </p:sp>
      <p:sp>
        <p:nvSpPr>
          <p:cNvPr id="22" name="Ovale 21"/>
          <p:cNvSpPr/>
          <p:nvPr/>
        </p:nvSpPr>
        <p:spPr>
          <a:xfrm>
            <a:off x="5681389" y="5705704"/>
            <a:ext cx="980971"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CUA</a:t>
            </a:r>
          </a:p>
        </p:txBody>
      </p:sp>
      <p:sp>
        <p:nvSpPr>
          <p:cNvPr id="23" name="Ovale 22"/>
          <p:cNvSpPr/>
          <p:nvPr/>
        </p:nvSpPr>
        <p:spPr>
          <a:xfrm>
            <a:off x="3247298" y="5696179"/>
            <a:ext cx="980971"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CEA</a:t>
            </a:r>
          </a:p>
        </p:txBody>
      </p:sp>
      <p:sp>
        <p:nvSpPr>
          <p:cNvPr id="24" name="Ovale 23"/>
          <p:cNvSpPr/>
          <p:nvPr/>
        </p:nvSpPr>
        <p:spPr>
          <a:xfrm>
            <a:off x="8020229" y="1500518"/>
            <a:ext cx="1105110"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CMA</a:t>
            </a:r>
          </a:p>
        </p:txBody>
      </p:sp>
      <p:cxnSp>
        <p:nvCxnSpPr>
          <p:cNvPr id="26" name="Connettore 2 25"/>
          <p:cNvCxnSpPr>
            <a:endCxn id="24" idx="2"/>
          </p:cNvCxnSpPr>
          <p:nvPr/>
        </p:nvCxnSpPr>
        <p:spPr>
          <a:xfrm>
            <a:off x="6793986" y="1794575"/>
            <a:ext cx="1226243" cy="1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4 35"/>
          <p:cNvCxnSpPr>
            <a:endCxn id="18" idx="0"/>
          </p:cNvCxnSpPr>
          <p:nvPr/>
        </p:nvCxnSpPr>
        <p:spPr>
          <a:xfrm rot="5400000">
            <a:off x="4289150" y="2628587"/>
            <a:ext cx="1304925" cy="243522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4 39"/>
          <p:cNvCxnSpPr>
            <a:endCxn id="20" idx="0"/>
          </p:cNvCxnSpPr>
          <p:nvPr/>
        </p:nvCxnSpPr>
        <p:spPr>
          <a:xfrm rot="16200000" flipH="1">
            <a:off x="6675162" y="2677801"/>
            <a:ext cx="1304925" cy="233680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18" idx="2"/>
          </p:cNvCxnSpPr>
          <p:nvPr/>
        </p:nvCxnSpPr>
        <p:spPr>
          <a:xfrm flipH="1">
            <a:off x="3720825" y="5427579"/>
            <a:ext cx="3175" cy="268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a:stCxn id="19" idx="2"/>
          </p:cNvCxnSpPr>
          <p:nvPr/>
        </p:nvCxnSpPr>
        <p:spPr>
          <a:xfrm>
            <a:off x="6150151" y="5439822"/>
            <a:ext cx="4762" cy="265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20" idx="2"/>
          </p:cNvCxnSpPr>
          <p:nvPr/>
        </p:nvCxnSpPr>
        <p:spPr>
          <a:xfrm flipH="1">
            <a:off x="8493754" y="5427576"/>
            <a:ext cx="2268" cy="333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p:cNvCxnSpPr>
            <a:endCxn id="19" idx="0"/>
          </p:cNvCxnSpPr>
          <p:nvPr/>
        </p:nvCxnSpPr>
        <p:spPr>
          <a:xfrm flipH="1">
            <a:off x="6150151" y="3193740"/>
            <a:ext cx="9070" cy="1317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4807582" y="161763"/>
            <a:ext cx="7212339" cy="1200329"/>
          </a:xfrm>
          <a:prstGeom prst="rect">
            <a:avLst/>
          </a:prstGeom>
        </p:spPr>
        <p:txBody>
          <a:bodyPr wrap="square">
            <a:spAutoFit/>
          </a:bodyPr>
          <a:lstStyle/>
          <a:p>
            <a:pPr algn="ctr"/>
            <a:r>
              <a:rPr lang="it-IT" sz="3600" b="1" dirty="0">
                <a:solidFill>
                  <a:srgbClr val="0070C0"/>
                </a:solidFill>
              </a:rPr>
              <a:t>Come scegliere la valutazione economica più adeguata?</a:t>
            </a:r>
          </a:p>
        </p:txBody>
      </p:sp>
    </p:spTree>
    <p:extLst>
      <p:ext uri="{BB962C8B-B14F-4D97-AF65-F5344CB8AC3E}">
        <p14:creationId xmlns:p14="http://schemas.microsoft.com/office/powerpoint/2010/main" val="363596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37810" y="244145"/>
            <a:ext cx="9144000" cy="954107"/>
          </a:xfrm>
          <a:prstGeom prst="rect">
            <a:avLst/>
          </a:prstGeom>
        </p:spPr>
        <p:txBody>
          <a:bodyPr wrap="square">
            <a:spAutoFit/>
          </a:bodyPr>
          <a:lstStyle/>
          <a:p>
            <a:pPr algn="ctr"/>
            <a:r>
              <a:rPr lang="it-IT" sz="2800" b="1" dirty="0">
                <a:solidFill>
                  <a:srgbClr val="0070C0"/>
                </a:solidFill>
              </a:rPr>
              <a:t>Misure degli effetti nelle diverse valutazioni economiche</a:t>
            </a:r>
          </a:p>
        </p:txBody>
      </p:sp>
      <p:sp>
        <p:nvSpPr>
          <p:cNvPr id="3" name="Rettangolo 2"/>
          <p:cNvSpPr/>
          <p:nvPr/>
        </p:nvSpPr>
        <p:spPr>
          <a:xfrm>
            <a:off x="1474237" y="1093536"/>
            <a:ext cx="8550063" cy="5632311"/>
          </a:xfrm>
          <a:prstGeom prst="rect">
            <a:avLst/>
          </a:prstGeom>
        </p:spPr>
        <p:txBody>
          <a:bodyPr wrap="square">
            <a:spAutoFit/>
          </a:bodyPr>
          <a:lstStyle/>
          <a:p>
            <a:pPr algn="just"/>
            <a:r>
              <a:rPr lang="it-IT" sz="2400" dirty="0"/>
              <a:t>Le </a:t>
            </a:r>
            <a:r>
              <a:rPr lang="it-IT" sz="2400" b="1" dirty="0"/>
              <a:t>unità di misura fisiche </a:t>
            </a:r>
            <a:r>
              <a:rPr lang="it-IT" sz="2400" dirty="0"/>
              <a:t>dei benefici clinici possono essere:</a:t>
            </a:r>
          </a:p>
          <a:p>
            <a:pPr algn="just"/>
            <a:endParaRPr lang="it-IT" sz="2400" dirty="0"/>
          </a:p>
          <a:p>
            <a:pPr marL="285750" indent="-285750" algn="just">
              <a:buFont typeface="Arial" panose="020B0604020202020204" pitchFamily="34" charset="0"/>
              <a:buChar char="•"/>
            </a:pPr>
            <a:r>
              <a:rPr lang="it-IT" sz="2400" dirty="0"/>
              <a:t>Finali: </a:t>
            </a:r>
          </a:p>
          <a:p>
            <a:pPr marL="742950" lvl="1" indent="-285750" algn="just">
              <a:buFont typeface="Courier New" panose="02070309020205020404" pitchFamily="49" charset="0"/>
              <a:buChar char="o"/>
            </a:pPr>
            <a:r>
              <a:rPr lang="it-IT" sz="2400" dirty="0"/>
              <a:t>Vite salvate</a:t>
            </a:r>
          </a:p>
          <a:p>
            <a:pPr marL="742950" lvl="1" indent="-285750" algn="just">
              <a:buFont typeface="Courier New" panose="02070309020205020404" pitchFamily="49" charset="0"/>
              <a:buChar char="o"/>
            </a:pPr>
            <a:r>
              <a:rPr lang="it-IT" sz="2400" dirty="0"/>
              <a:t>Anni di vita guadagnati</a:t>
            </a:r>
          </a:p>
          <a:p>
            <a:pPr marL="742950" lvl="1" indent="-285750" algn="just">
              <a:buFont typeface="Courier New" panose="02070309020205020404" pitchFamily="49" charset="0"/>
              <a:buChar char="o"/>
            </a:pPr>
            <a:r>
              <a:rPr lang="it-IT" sz="2400" dirty="0"/>
              <a:t>Casi di malattia evitati</a:t>
            </a:r>
          </a:p>
          <a:p>
            <a:pPr lvl="1" algn="just"/>
            <a:endParaRPr lang="it-IT" sz="2400" dirty="0"/>
          </a:p>
          <a:p>
            <a:pPr marL="285750" indent="-285750" algn="just">
              <a:buFont typeface="Arial" panose="020B0604020202020204" pitchFamily="34" charset="0"/>
              <a:buChar char="•"/>
            </a:pPr>
            <a:r>
              <a:rPr lang="it-IT" sz="2400" dirty="0"/>
              <a:t>Intermedie o surrogate:</a:t>
            </a:r>
          </a:p>
          <a:p>
            <a:pPr marL="742950" lvl="1" indent="-285750" algn="just">
              <a:buFont typeface="Courier New" panose="02070309020205020404" pitchFamily="49" charset="0"/>
              <a:buChar char="o"/>
            </a:pPr>
            <a:r>
              <a:rPr lang="it-IT" sz="2400" dirty="0"/>
              <a:t>Riduzione pressione arteriosa</a:t>
            </a:r>
          </a:p>
          <a:p>
            <a:pPr marL="742950" lvl="1" indent="-285750" algn="just">
              <a:buFont typeface="Courier New" panose="02070309020205020404" pitchFamily="49" charset="0"/>
              <a:buChar char="o"/>
            </a:pPr>
            <a:r>
              <a:rPr lang="it-IT" sz="2400" dirty="0"/>
              <a:t>Livello di colesterolo</a:t>
            </a:r>
          </a:p>
          <a:p>
            <a:pPr marL="742950" lvl="1" indent="-285750" algn="just">
              <a:buFont typeface="Courier New" panose="02070309020205020404" pitchFamily="49" charset="0"/>
              <a:buChar char="o"/>
            </a:pPr>
            <a:r>
              <a:rPr lang="it-IT" sz="2400" dirty="0"/>
              <a:t>Eventi cardiovascolari maggiori evitati</a:t>
            </a:r>
          </a:p>
          <a:p>
            <a:pPr marL="742950" lvl="1" indent="-285750" algn="just">
              <a:buFont typeface="Courier New" panose="02070309020205020404" pitchFamily="49" charset="0"/>
              <a:buChar char="o"/>
            </a:pPr>
            <a:r>
              <a:rPr lang="it-IT" sz="2400" dirty="0"/>
              <a:t>Giorni di malattia evitati</a:t>
            </a:r>
          </a:p>
          <a:p>
            <a:pPr lvl="1" algn="just"/>
            <a:endParaRPr lang="it-IT" sz="2400" dirty="0"/>
          </a:p>
          <a:p>
            <a:pPr marL="285750" indent="-285750" algn="just">
              <a:buFont typeface="Arial" panose="020B0604020202020204" pitchFamily="34" charset="0"/>
              <a:buChar char="•"/>
            </a:pPr>
            <a:r>
              <a:rPr lang="it-IT" sz="2400" dirty="0"/>
              <a:t>Utilità (miglioramento della qualità della vita)</a:t>
            </a:r>
          </a:p>
        </p:txBody>
      </p:sp>
      <p:sp>
        <p:nvSpPr>
          <p:cNvPr id="4" name="Parentesi graffa chiusa 3"/>
          <p:cNvSpPr/>
          <p:nvPr/>
        </p:nvSpPr>
        <p:spPr>
          <a:xfrm>
            <a:off x="8524875" y="1784449"/>
            <a:ext cx="647700" cy="3638550"/>
          </a:xfrm>
          <a:prstGeom prst="rightBrace">
            <a:avLst>
              <a:gd name="adj1" fmla="val 8333"/>
              <a:gd name="adj2" fmla="val 494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9286877" y="3333336"/>
            <a:ext cx="1204142" cy="461665"/>
          </a:xfrm>
          <a:prstGeom prst="rect">
            <a:avLst/>
          </a:prstGeom>
          <a:noFill/>
        </p:spPr>
        <p:txBody>
          <a:bodyPr wrap="square" rtlCol="0">
            <a:spAutoFit/>
          </a:bodyPr>
          <a:lstStyle/>
          <a:p>
            <a:r>
              <a:rPr lang="it-IT" sz="2400" dirty="0">
                <a:ln w="0"/>
                <a:solidFill>
                  <a:schemeClr val="accent1"/>
                </a:solidFill>
                <a:effectLst>
                  <a:outerShdw blurRad="38100" dist="25400" dir="5400000" algn="ctr" rotWithShape="0">
                    <a:srgbClr val="6E747A">
                      <a:alpha val="43000"/>
                    </a:srgbClr>
                  </a:outerShdw>
                </a:effectLst>
              </a:rPr>
              <a:t>CEA</a:t>
            </a:r>
            <a:endParaRPr lang="it-IT" dirty="0">
              <a:ln w="0"/>
              <a:solidFill>
                <a:schemeClr val="accent1"/>
              </a:solidFill>
              <a:effectLst>
                <a:outerShdw blurRad="38100" dist="25400" dir="5400000" algn="ctr" rotWithShape="0">
                  <a:srgbClr val="6E747A">
                    <a:alpha val="43000"/>
                  </a:srgbClr>
                </a:outerShdw>
              </a:effectLst>
            </a:endParaRPr>
          </a:p>
        </p:txBody>
      </p:sp>
      <p:sp>
        <p:nvSpPr>
          <p:cNvPr id="6" name="CasellaDiTesto 5"/>
          <p:cNvSpPr txBox="1"/>
          <p:nvPr/>
        </p:nvSpPr>
        <p:spPr>
          <a:xfrm>
            <a:off x="9362310" y="6242926"/>
            <a:ext cx="895350" cy="461665"/>
          </a:xfrm>
          <a:prstGeom prst="rect">
            <a:avLst/>
          </a:prstGeom>
          <a:noFill/>
        </p:spPr>
        <p:txBody>
          <a:bodyPr wrap="square" rtlCol="0">
            <a:spAutoFit/>
          </a:bodyPr>
          <a:lstStyle/>
          <a:p>
            <a:r>
              <a:rPr lang="it-IT" sz="2400" dirty="0">
                <a:ln w="0"/>
                <a:solidFill>
                  <a:schemeClr val="accent1"/>
                </a:solidFill>
                <a:effectLst>
                  <a:outerShdw blurRad="38100" dist="25400" dir="5400000" algn="ctr" rotWithShape="0">
                    <a:srgbClr val="6E747A">
                      <a:alpha val="43000"/>
                    </a:srgbClr>
                  </a:outerShdw>
                </a:effectLst>
              </a:rPr>
              <a:t>CUA</a:t>
            </a:r>
          </a:p>
        </p:txBody>
      </p:sp>
    </p:spTree>
    <p:extLst>
      <p:ext uri="{BB962C8B-B14F-4D97-AF65-F5344CB8AC3E}">
        <p14:creationId xmlns:p14="http://schemas.microsoft.com/office/powerpoint/2010/main" val="2057129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367" y="277701"/>
            <a:ext cx="9368270" cy="646331"/>
          </a:xfrm>
          <a:prstGeom prst="rect">
            <a:avLst/>
          </a:prstGeom>
        </p:spPr>
        <p:txBody>
          <a:bodyPr wrap="none">
            <a:spAutoFit/>
          </a:bodyPr>
          <a:lstStyle/>
          <a:p>
            <a:r>
              <a:rPr lang="it-IT" sz="3600" b="1" dirty="0">
                <a:solidFill>
                  <a:srgbClr val="0070C0"/>
                </a:solidFill>
              </a:rPr>
              <a:t>Analisi di Minimizzazione dei Costi (CMA)</a:t>
            </a:r>
          </a:p>
        </p:txBody>
      </p:sp>
      <p:sp>
        <p:nvSpPr>
          <p:cNvPr id="7" name="Rettangolo 6"/>
          <p:cNvSpPr/>
          <p:nvPr/>
        </p:nvSpPr>
        <p:spPr>
          <a:xfrm>
            <a:off x="1155031" y="1269334"/>
            <a:ext cx="10164277" cy="2554545"/>
          </a:xfrm>
          <a:prstGeom prst="rect">
            <a:avLst/>
          </a:prstGeom>
        </p:spPr>
        <p:txBody>
          <a:bodyPr wrap="square">
            <a:spAutoFit/>
          </a:bodyPr>
          <a:lstStyle/>
          <a:p>
            <a:pPr algn="just"/>
            <a:r>
              <a:rPr lang="it-IT" sz="2000" dirty="0"/>
              <a:t>E' un particolare tipo CEA, in cui i trattamenti a confronto hanno (o si ipotizza che abbiano) la stessa efficacia: </a:t>
            </a:r>
            <a:r>
              <a:rPr lang="it-IT" sz="2800" b="1" dirty="0"/>
              <a:t>E</a:t>
            </a:r>
            <a:r>
              <a:rPr lang="it-IT" sz="1600" b="1" dirty="0"/>
              <a:t>A = </a:t>
            </a:r>
            <a:r>
              <a:rPr lang="it-IT" sz="2800" b="1" dirty="0"/>
              <a:t>E</a:t>
            </a:r>
            <a:r>
              <a:rPr lang="it-IT" sz="1600" b="1" dirty="0"/>
              <a:t>B</a:t>
            </a:r>
          </a:p>
          <a:p>
            <a:pPr algn="just"/>
            <a:r>
              <a:rPr lang="it-IT" sz="2000" dirty="0"/>
              <a:t>Questo può avvenire anche a seguito di una sperimentazione clinica che abbia messo a confronto due interventi sanitari e che non abbia evidenziato differenze in termini di esito.</a:t>
            </a:r>
          </a:p>
          <a:p>
            <a:pPr algn="just"/>
            <a:endParaRPr lang="it-IT" sz="1200" dirty="0"/>
          </a:p>
          <a:p>
            <a:pPr algn="just"/>
            <a:r>
              <a:rPr lang="it-IT" sz="2000" dirty="0"/>
              <a:t>In questo caso </a:t>
            </a:r>
            <a:r>
              <a:rPr lang="it-IT" sz="2000" b="1" dirty="0"/>
              <a:t>l’analisi si focalizza solo sui costi associati al trattamento</a:t>
            </a:r>
            <a:r>
              <a:rPr lang="it-IT" sz="2000" dirty="0"/>
              <a:t>, con l’obiettivo è quello di individuare l'alternativa meno costosa. </a:t>
            </a:r>
          </a:p>
        </p:txBody>
      </p:sp>
      <p:pic>
        <p:nvPicPr>
          <p:cNvPr id="5" name="Picture 2" descr="Biodisponibiltà e Bioequivalenza | TevaLA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47480" y="3831336"/>
            <a:ext cx="5602262" cy="2859302"/>
          </a:xfrm>
          <a:prstGeom prst="rect">
            <a:avLst/>
          </a:prstGeom>
          <a:noFill/>
        </p:spPr>
      </p:pic>
      <p:sp>
        <p:nvSpPr>
          <p:cNvPr id="2" name="CasellaDiTesto 1"/>
          <p:cNvSpPr txBox="1"/>
          <p:nvPr/>
        </p:nvSpPr>
        <p:spPr>
          <a:xfrm>
            <a:off x="6867144" y="4441705"/>
            <a:ext cx="3337560" cy="1323439"/>
          </a:xfrm>
          <a:prstGeom prst="rect">
            <a:avLst/>
          </a:prstGeom>
          <a:noFill/>
        </p:spPr>
        <p:txBody>
          <a:bodyPr wrap="square" rtlCol="0">
            <a:spAutoFit/>
          </a:bodyPr>
          <a:lstStyle/>
          <a:p>
            <a:pPr algn="just"/>
            <a:r>
              <a:rPr lang="it-IT" sz="2000" dirty="0"/>
              <a:t>Un esempio comune di CMA è quando si confrontano 2 o più </a:t>
            </a:r>
            <a:r>
              <a:rPr lang="it-IT" sz="2000" b="1" dirty="0"/>
              <a:t>farmaci equivalenti</a:t>
            </a:r>
          </a:p>
        </p:txBody>
      </p:sp>
    </p:spTree>
    <p:extLst>
      <p:ext uri="{BB962C8B-B14F-4D97-AF65-F5344CB8AC3E}">
        <p14:creationId xmlns:p14="http://schemas.microsoft.com/office/powerpoint/2010/main" val="148493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Rot="1" noChangeArrowheads="1"/>
          </p:cNvSpPr>
          <p:nvPr>
            <p:ph type="title"/>
          </p:nvPr>
        </p:nvSpPr>
        <p:spPr>
          <a:xfrm>
            <a:off x="2186537" y="933223"/>
            <a:ext cx="9771246" cy="666978"/>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dirty="0" smtClean="0"/>
              <a:t>ANALISI DI </a:t>
            </a:r>
            <a:r>
              <a:rPr lang="en-GB" altLang="it-IT" dirty="0" err="1" smtClean="0"/>
              <a:t>MInimIZZAZIONE</a:t>
            </a:r>
            <a:r>
              <a:rPr lang="en-GB" altLang="it-IT" dirty="0" smtClean="0"/>
              <a:t> DEI COSTI </a:t>
            </a:r>
            <a:endParaRPr lang="en-GB" altLang="it-IT" dirty="0"/>
          </a:p>
        </p:txBody>
      </p:sp>
      <p:sp>
        <p:nvSpPr>
          <p:cNvPr id="17410" name="Rectangle 2"/>
          <p:cNvSpPr>
            <a:spLocks noGrp="1" noChangeArrowheads="1"/>
          </p:cNvSpPr>
          <p:nvPr>
            <p:ph type="body" idx="1"/>
          </p:nvPr>
        </p:nvSpPr>
        <p:spPr>
          <a:xfrm>
            <a:off x="1878530" y="726624"/>
            <a:ext cx="10079253" cy="1743683"/>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dirty="0" smtClean="0"/>
              <a:t>I </a:t>
            </a:r>
            <a:r>
              <a:rPr lang="en-GB" altLang="it-IT" dirty="0" err="1" smtClean="0"/>
              <a:t>diversi</a:t>
            </a:r>
            <a:r>
              <a:rPr lang="en-GB" altLang="it-IT" dirty="0" smtClean="0"/>
              <a:t> </a:t>
            </a:r>
            <a:r>
              <a:rPr lang="en-GB" altLang="it-IT" dirty="0" err="1" smtClean="0"/>
              <a:t>medicinali</a:t>
            </a:r>
            <a:r>
              <a:rPr lang="en-GB" altLang="it-IT" dirty="0" smtClean="0"/>
              <a:t> </a:t>
            </a:r>
            <a:r>
              <a:rPr lang="en-GB" altLang="it-IT" dirty="0" err="1" smtClean="0"/>
              <a:t>sono</a:t>
            </a:r>
            <a:r>
              <a:rPr lang="en-GB" altLang="it-IT" dirty="0" smtClean="0"/>
              <a:t> </a:t>
            </a:r>
            <a:r>
              <a:rPr lang="en-GB" altLang="it-IT" dirty="0" err="1" smtClean="0"/>
              <a:t>sovrapponibili</a:t>
            </a:r>
            <a:r>
              <a:rPr lang="en-GB" altLang="it-IT" dirty="0" smtClean="0"/>
              <a:t> per </a:t>
            </a:r>
            <a:r>
              <a:rPr lang="en-GB" altLang="it-IT" dirty="0" err="1" smtClean="0"/>
              <a:t>efficacia</a:t>
            </a:r>
            <a:r>
              <a:rPr lang="en-GB" altLang="it-IT" dirty="0" smtClean="0"/>
              <a:t> e </a:t>
            </a:r>
            <a:r>
              <a:rPr lang="en-GB" altLang="it-IT" dirty="0" err="1" smtClean="0"/>
              <a:t>sicurezza</a:t>
            </a:r>
            <a:r>
              <a:rPr lang="en-GB" altLang="it-IT" dirty="0" smtClean="0"/>
              <a:t> e ben </a:t>
            </a:r>
            <a:r>
              <a:rPr lang="en-GB" altLang="it-IT" dirty="0" err="1" smtClean="0"/>
              <a:t>definiti</a:t>
            </a:r>
            <a:r>
              <a:rPr lang="en-GB" altLang="it-IT" dirty="0" smtClean="0"/>
              <a:t> </a:t>
            </a:r>
            <a:r>
              <a:rPr lang="en-GB" altLang="it-IT" dirty="0" err="1"/>
              <a:t>nelle</a:t>
            </a:r>
            <a:r>
              <a:rPr lang="en-GB" altLang="it-IT" dirty="0"/>
              <a:t> sue </a:t>
            </a:r>
            <a:r>
              <a:rPr lang="en-GB" altLang="it-IT" dirty="0" err="1"/>
              <a:t>caratteristiche</a:t>
            </a:r>
            <a:endParaRPr lang="en-GB" altLang="it-IT" dirty="0"/>
          </a:p>
        </p:txBody>
      </p:sp>
      <p:sp>
        <p:nvSpPr>
          <p:cNvPr id="17411" name="Rectangle 3"/>
          <p:cNvSpPr>
            <a:spLocks noGrp="1" noChangeArrowheads="1"/>
          </p:cNvSpPr>
          <p:nvPr>
            <p:ph type="body" idx="2"/>
          </p:nvPr>
        </p:nvSpPr>
        <p:spPr>
          <a:xfrm>
            <a:off x="2153652" y="1819884"/>
            <a:ext cx="9734349" cy="938335"/>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2800" dirty="0" smtClean="0"/>
              <a:t> </a:t>
            </a:r>
            <a:endParaRPr lang="en-GB" altLang="it-IT" sz="2800" dirty="0"/>
          </a:p>
          <a:p>
            <a:pPr marL="0" indent="0">
              <a:lnSpc>
                <a:spcPct val="93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b="1" dirty="0" err="1" smtClean="0">
                <a:solidFill>
                  <a:srgbClr val="00B050"/>
                </a:solidFill>
              </a:rPr>
              <a:t>Utilizzeremo</a:t>
            </a:r>
            <a:r>
              <a:rPr lang="en-GB" altLang="it-IT" b="1" dirty="0" smtClean="0">
                <a:solidFill>
                  <a:srgbClr val="00B050"/>
                </a:solidFill>
              </a:rPr>
              <a:t> </a:t>
            </a:r>
            <a:r>
              <a:rPr lang="en-GB" altLang="it-IT" b="1" dirty="0" err="1" smtClean="0">
                <a:solidFill>
                  <a:srgbClr val="00B050"/>
                </a:solidFill>
              </a:rPr>
              <a:t>il</a:t>
            </a:r>
            <a:r>
              <a:rPr lang="en-GB" altLang="it-IT" b="1" dirty="0" smtClean="0">
                <a:solidFill>
                  <a:srgbClr val="00B050"/>
                </a:solidFill>
              </a:rPr>
              <a:t> </a:t>
            </a:r>
            <a:r>
              <a:rPr lang="en-GB" altLang="it-IT" b="1" dirty="0" err="1" smtClean="0">
                <a:solidFill>
                  <a:srgbClr val="00B050"/>
                </a:solidFill>
              </a:rPr>
              <a:t>meno</a:t>
            </a:r>
            <a:r>
              <a:rPr lang="en-GB" altLang="it-IT" b="1" dirty="0" smtClean="0">
                <a:solidFill>
                  <a:srgbClr val="00B050"/>
                </a:solidFill>
              </a:rPr>
              <a:t> </a:t>
            </a:r>
            <a:r>
              <a:rPr lang="en-GB" altLang="it-IT" b="1" dirty="0" err="1" smtClean="0">
                <a:solidFill>
                  <a:srgbClr val="00B050"/>
                </a:solidFill>
              </a:rPr>
              <a:t>costoso</a:t>
            </a:r>
            <a:endParaRPr lang="en-GB" altLang="it-IT" b="1" dirty="0">
              <a:solidFill>
                <a:srgbClr val="00B050"/>
              </a:solidFill>
            </a:endParaRPr>
          </a:p>
        </p:txBody>
      </p:sp>
      <p:sp>
        <p:nvSpPr>
          <p:cNvPr id="17412" name="AutoShape 4"/>
          <p:cNvSpPr>
            <a:spLocks noChangeArrowheads="1"/>
          </p:cNvSpPr>
          <p:nvPr/>
        </p:nvSpPr>
        <p:spPr bwMode="auto">
          <a:xfrm>
            <a:off x="8229601" y="4648200"/>
            <a:ext cx="1592263" cy="1885950"/>
          </a:xfrm>
          <a:prstGeom prst="roundRect">
            <a:avLst>
              <a:gd name="adj" fmla="val 9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 name="Immagine 1"/>
          <p:cNvPicPr>
            <a:picLocks noChangeAspect="1"/>
          </p:cNvPicPr>
          <p:nvPr/>
        </p:nvPicPr>
        <p:blipFill>
          <a:blip r:embed="rId3"/>
          <a:stretch>
            <a:fillRect/>
          </a:stretch>
        </p:blipFill>
        <p:spPr>
          <a:xfrm>
            <a:off x="3447058" y="2877955"/>
            <a:ext cx="5297883" cy="3980046"/>
          </a:xfrm>
          <a:prstGeom prst="rect">
            <a:avLst/>
          </a:prstGeom>
        </p:spPr>
      </p:pic>
      <p:sp>
        <p:nvSpPr>
          <p:cNvPr id="9" name="AutoShape 10"/>
          <p:cNvSpPr>
            <a:spLocks noChangeArrowheads="1"/>
          </p:cNvSpPr>
          <p:nvPr/>
        </p:nvSpPr>
        <p:spPr bwMode="auto">
          <a:xfrm>
            <a:off x="900111" y="2307369"/>
            <a:ext cx="1081088" cy="450850"/>
          </a:xfrm>
          <a:prstGeom prst="rightArrow">
            <a:avLst>
              <a:gd name="adj1" fmla="val 50000"/>
              <a:gd name="adj2" fmla="val 59947"/>
            </a:avLst>
          </a:prstGeom>
          <a:solidFill>
            <a:srgbClr val="9933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966185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p:cTn id="13" dur="500" fill="hold"/>
                                        <p:tgtEl>
                                          <p:spTgt spid="174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74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1">
                                            <p:bg/>
                                          </p:spTgt>
                                        </p:tgtEl>
                                        <p:attrNameLst>
                                          <p:attrName>style.visibility</p:attrName>
                                        </p:attrNameLst>
                                      </p:cBhvr>
                                      <p:to>
                                        <p:strVal val="visible"/>
                                      </p:to>
                                    </p:set>
                                    <p:anim calcmode="lin" valueType="num">
                                      <p:cBhvr>
                                        <p:cTn id="19" dur="500" fill="hold"/>
                                        <p:tgtEl>
                                          <p:spTgt spid="17411">
                                            <p:bg/>
                                          </p:spTgt>
                                        </p:tgtEl>
                                        <p:attrNameLst>
                                          <p:attrName>ppt_w</p:attrName>
                                        </p:attrNameLst>
                                      </p:cBhvr>
                                      <p:tavLst>
                                        <p:tav tm="0">
                                          <p:val>
                                            <p:fltVal val="0"/>
                                          </p:val>
                                        </p:tav>
                                        <p:tav tm="100000">
                                          <p:val>
                                            <p:strVal val="#ppt_w"/>
                                          </p:val>
                                        </p:tav>
                                      </p:tavLst>
                                    </p:anim>
                                    <p:anim calcmode="lin" valueType="num">
                                      <p:cBhvr>
                                        <p:cTn id="20" dur="500" fill="hold"/>
                                        <p:tgtEl>
                                          <p:spTgt spid="17411">
                                            <p:bg/>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411">
                                            <p:txEl>
                                              <p:pRg st="0" end="0"/>
                                            </p:txEl>
                                          </p:spTgt>
                                        </p:tgtEl>
                                        <p:attrNameLst>
                                          <p:attrName>style.visibility</p:attrName>
                                        </p:attrNameLst>
                                      </p:cBhvr>
                                      <p:to>
                                        <p:strVal val="visible"/>
                                      </p:to>
                                    </p:set>
                                    <p:anim calcmode="lin" valueType="num">
                                      <p:cBhvr>
                                        <p:cTn id="25"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411">
                                            <p:txEl>
                                              <p:pRg st="1" end="1"/>
                                            </p:txEl>
                                          </p:spTgt>
                                        </p:tgtEl>
                                        <p:attrNameLst>
                                          <p:attrName>style.visibility</p:attrName>
                                        </p:attrNameLst>
                                      </p:cBhvr>
                                      <p:to>
                                        <p:strVal val="visible"/>
                                      </p:to>
                                    </p:set>
                                    <p:anim calcmode="lin" valueType="num">
                                      <p:cBhvr>
                                        <p:cTn id="3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build="p"/>
      <p:bldP spid="17411"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9546EB33-BB3E-49F3-B493-2B6D7E153BB2}" type="slidenum">
              <a:rPr lang="it-IT" smtClean="0"/>
              <a:pPr>
                <a:defRPr/>
              </a:pPr>
              <a:t>37</a:t>
            </a:fld>
            <a:endParaRPr lang="it-IT"/>
          </a:p>
        </p:txBody>
      </p:sp>
      <p:sp>
        <p:nvSpPr>
          <p:cNvPr id="13" name="Rettangolo 12"/>
          <p:cNvSpPr/>
          <p:nvPr/>
        </p:nvSpPr>
        <p:spPr>
          <a:xfrm>
            <a:off x="6888163" y="546234"/>
            <a:ext cx="2592388" cy="331788"/>
          </a:xfrm>
          <a:prstGeom prst="rect">
            <a:avLst/>
          </a:prstGeom>
          <a:solidFill>
            <a:srgbClr val="214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92" b="1" dirty="0"/>
              <a:t>USO EPARINA BIOSIMILARE</a:t>
            </a:r>
            <a:endParaRPr lang="en-US" sz="1292" b="1" dirty="0">
              <a:latin typeface="Tahoma" pitchFamily="34" charset="0"/>
              <a:ea typeface="Tahoma" pitchFamily="34" charset="0"/>
              <a:cs typeface="Tahoma" pitchFamily="34" charset="0"/>
            </a:endParaRPr>
          </a:p>
        </p:txBody>
      </p:sp>
      <p:pic>
        <p:nvPicPr>
          <p:cNvPr id="46084"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268414"/>
            <a:ext cx="77057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070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D70B2B4F-D3BD-492E-8D29-0B6B36FB01CD}" type="slidenum">
              <a:rPr lang="it-IT" smtClean="0"/>
              <a:pPr>
                <a:defRPr/>
              </a:pPr>
              <a:t>38</a:t>
            </a:fld>
            <a:endParaRPr lang="it-IT"/>
          </a:p>
        </p:txBody>
      </p:sp>
      <p:sp>
        <p:nvSpPr>
          <p:cNvPr id="29" name="Rettangolo 28"/>
          <p:cNvSpPr/>
          <p:nvPr/>
        </p:nvSpPr>
        <p:spPr>
          <a:xfrm>
            <a:off x="1643064" y="571500"/>
            <a:ext cx="3660775" cy="336550"/>
          </a:xfrm>
          <a:prstGeom prst="rect">
            <a:avLst/>
          </a:prstGeom>
          <a:solidFill>
            <a:srgbClr val="214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atin typeface="Tahoma" pitchFamily="34" charset="0"/>
                <a:ea typeface="Tahoma" pitchFamily="34" charset="0"/>
                <a:cs typeface="Tahoma" pitchFamily="34" charset="0"/>
              </a:rPr>
              <a:t>USO TERIPARATIDE BIOSIMILARE </a:t>
            </a:r>
          </a:p>
        </p:txBody>
      </p:sp>
      <p:pic>
        <p:nvPicPr>
          <p:cNvPr id="48132"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4" y="1341439"/>
            <a:ext cx="76930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438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olo 1"/>
          <p:cNvSpPr>
            <a:spLocks noGrp="1"/>
          </p:cNvSpPr>
          <p:nvPr>
            <p:ph type="title"/>
          </p:nvPr>
        </p:nvSpPr>
        <p:spPr>
          <a:xfrm>
            <a:off x="3184358" y="254234"/>
            <a:ext cx="8610600" cy="1293028"/>
          </a:xfrm>
        </p:spPr>
        <p:txBody>
          <a:bodyPr/>
          <a:lstStyle/>
          <a:p>
            <a:r>
              <a:rPr lang="it-IT" altLang="it-IT" sz="2800" dirty="0"/>
              <a:t>Quando è necessaria ci sono inoltre impatti economici diversi COLECALCIFEROLO</a:t>
            </a:r>
          </a:p>
        </p:txBody>
      </p:sp>
      <p:pic>
        <p:nvPicPr>
          <p:cNvPr id="84995"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7398" y="1547262"/>
            <a:ext cx="10626290" cy="4525962"/>
          </a:xfrm>
        </p:spPr>
      </p:pic>
    </p:spTree>
    <p:extLst>
      <p:ext uri="{BB962C8B-B14F-4D97-AF65-F5344CB8AC3E}">
        <p14:creationId xmlns:p14="http://schemas.microsoft.com/office/powerpoint/2010/main" val="100220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597794" y="510140"/>
            <a:ext cx="9172875" cy="5755906"/>
          </a:xfrm>
          <a:prstGeom prst="rect">
            <a:avLst/>
          </a:prstGeom>
        </p:spPr>
      </p:pic>
    </p:spTree>
    <p:extLst>
      <p:ext uri="{BB962C8B-B14F-4D97-AF65-F5344CB8AC3E}">
        <p14:creationId xmlns:p14="http://schemas.microsoft.com/office/powerpoint/2010/main" val="3231074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Rot="1" noChangeArrowheads="1"/>
          </p:cNvSpPr>
          <p:nvPr>
            <p:ph type="title"/>
          </p:nvPr>
        </p:nvSpPr>
        <p:spPr>
          <a:xfrm>
            <a:off x="1240054" y="853331"/>
            <a:ext cx="9771246" cy="666978"/>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dirty="0" smtClean="0"/>
              <a:t>ANALISI DI COSTO/</a:t>
            </a:r>
            <a:r>
              <a:rPr lang="en-GB" altLang="it-IT" dirty="0" err="1" smtClean="0"/>
              <a:t>efficacia</a:t>
            </a:r>
            <a:r>
              <a:rPr lang="en-GB" altLang="it-IT" dirty="0" smtClean="0"/>
              <a:t> </a:t>
            </a:r>
            <a:endParaRPr lang="en-GB" altLang="it-IT" dirty="0"/>
          </a:p>
        </p:txBody>
      </p:sp>
      <p:sp>
        <p:nvSpPr>
          <p:cNvPr id="17410" name="Rectangle 2"/>
          <p:cNvSpPr>
            <a:spLocks noGrp="1" noChangeArrowheads="1"/>
          </p:cNvSpPr>
          <p:nvPr>
            <p:ph type="body" idx="1"/>
          </p:nvPr>
        </p:nvSpPr>
        <p:spPr>
          <a:xfrm>
            <a:off x="932047" y="926188"/>
            <a:ext cx="10079253" cy="2944653"/>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dirty="0" smtClean="0"/>
              <a:t>I </a:t>
            </a:r>
            <a:r>
              <a:rPr lang="en-GB" altLang="it-IT" dirty="0" err="1" smtClean="0"/>
              <a:t>diversi</a:t>
            </a:r>
            <a:r>
              <a:rPr lang="en-GB" altLang="it-IT" dirty="0" smtClean="0"/>
              <a:t> </a:t>
            </a:r>
            <a:r>
              <a:rPr lang="en-GB" altLang="it-IT" dirty="0" err="1" smtClean="0"/>
              <a:t>medicinali</a:t>
            </a:r>
            <a:r>
              <a:rPr lang="en-GB" altLang="it-IT" dirty="0" smtClean="0"/>
              <a:t> </a:t>
            </a:r>
            <a:r>
              <a:rPr lang="en-GB" altLang="it-IT" b="1" dirty="0" smtClean="0"/>
              <a:t>NON</a:t>
            </a:r>
            <a:r>
              <a:rPr lang="en-GB" altLang="it-IT" dirty="0" smtClean="0"/>
              <a:t> </a:t>
            </a:r>
            <a:r>
              <a:rPr lang="en-GB" altLang="it-IT" dirty="0" err="1" smtClean="0"/>
              <a:t>sono</a:t>
            </a:r>
            <a:r>
              <a:rPr lang="en-GB" altLang="it-IT" dirty="0" smtClean="0"/>
              <a:t> </a:t>
            </a:r>
            <a:r>
              <a:rPr lang="en-GB" altLang="it-IT" dirty="0" err="1" smtClean="0"/>
              <a:t>sovrapponibili</a:t>
            </a:r>
            <a:r>
              <a:rPr lang="en-GB" altLang="it-IT" dirty="0" smtClean="0"/>
              <a:t> per </a:t>
            </a:r>
            <a:r>
              <a:rPr lang="en-GB" altLang="it-IT" dirty="0" err="1" smtClean="0"/>
              <a:t>efficacia</a:t>
            </a:r>
            <a:r>
              <a:rPr lang="en-GB" altLang="it-IT" dirty="0" smtClean="0"/>
              <a:t> e </a:t>
            </a:r>
            <a:r>
              <a:rPr lang="en-GB" altLang="it-IT" dirty="0" err="1" smtClean="0"/>
              <a:t>sicurezza</a:t>
            </a:r>
            <a:r>
              <a:rPr lang="en-GB" altLang="it-IT" dirty="0" smtClean="0"/>
              <a:t> e </a:t>
            </a:r>
            <a:r>
              <a:rPr lang="en-GB" altLang="it-IT" dirty="0" err="1" smtClean="0"/>
              <a:t>presentano</a:t>
            </a:r>
            <a:r>
              <a:rPr lang="en-GB" altLang="it-IT" dirty="0" smtClean="0"/>
              <a:t> </a:t>
            </a:r>
            <a:r>
              <a:rPr lang="en-GB" altLang="it-IT" dirty="0" err="1" smtClean="0"/>
              <a:t>caratteristiche</a:t>
            </a:r>
            <a:r>
              <a:rPr lang="en-GB" altLang="it-IT" dirty="0" smtClean="0"/>
              <a:t> e </a:t>
            </a:r>
            <a:r>
              <a:rPr lang="en-GB" altLang="it-IT" dirty="0" err="1" smtClean="0"/>
              <a:t>costi</a:t>
            </a:r>
            <a:r>
              <a:rPr lang="en-GB" altLang="it-IT" dirty="0" smtClean="0"/>
              <a:t> </a:t>
            </a:r>
            <a:r>
              <a:rPr lang="en-GB" altLang="it-IT" dirty="0" err="1" smtClean="0"/>
              <a:t>differenti</a:t>
            </a:r>
            <a:endParaRPr lang="en-GB" altLang="it-IT" dirty="0" smtClean="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dirty="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dirty="0" err="1" smtClean="0"/>
              <a:t>Valutiamo</a:t>
            </a:r>
            <a:r>
              <a:rPr lang="en-GB" altLang="it-IT" dirty="0" smtClean="0"/>
              <a:t> </a:t>
            </a:r>
            <a:r>
              <a:rPr lang="en-GB" altLang="it-IT" dirty="0" err="1" smtClean="0"/>
              <a:t>il</a:t>
            </a:r>
            <a:r>
              <a:rPr lang="en-GB" altLang="it-IT" dirty="0" smtClean="0"/>
              <a:t> </a:t>
            </a:r>
            <a:r>
              <a:rPr lang="en-GB" altLang="it-IT" dirty="0" err="1" smtClean="0"/>
              <a:t>rapporto</a:t>
            </a:r>
            <a:r>
              <a:rPr lang="en-GB" altLang="it-IT" dirty="0" smtClean="0"/>
              <a:t> </a:t>
            </a:r>
            <a:r>
              <a:rPr lang="en-GB" altLang="it-IT" dirty="0" err="1" smtClean="0"/>
              <a:t>tra</a:t>
            </a:r>
            <a:r>
              <a:rPr lang="en-GB" altLang="it-IT" dirty="0" smtClean="0"/>
              <a:t> </a:t>
            </a:r>
            <a:r>
              <a:rPr lang="en-GB" altLang="it-IT" dirty="0" err="1" smtClean="0"/>
              <a:t>costi</a:t>
            </a:r>
            <a:r>
              <a:rPr lang="en-GB" altLang="it-IT" dirty="0" smtClean="0"/>
              <a:t> </a:t>
            </a:r>
            <a:r>
              <a:rPr lang="en-GB" altLang="it-IT" dirty="0" err="1" smtClean="0"/>
              <a:t>ed</a:t>
            </a:r>
            <a:r>
              <a:rPr lang="en-GB" altLang="it-IT" dirty="0" smtClean="0"/>
              <a:t> </a:t>
            </a:r>
            <a:r>
              <a:rPr lang="en-GB" altLang="it-IT" dirty="0" err="1" smtClean="0"/>
              <a:t>efficacia</a:t>
            </a:r>
            <a:r>
              <a:rPr lang="en-GB" altLang="it-IT" dirty="0" smtClean="0"/>
              <a:t>, </a:t>
            </a:r>
            <a:r>
              <a:rPr lang="en-GB" altLang="it-IT" dirty="0" err="1" smtClean="0"/>
              <a:t>cioè</a:t>
            </a:r>
            <a:r>
              <a:rPr lang="en-GB" altLang="it-IT" dirty="0" smtClean="0"/>
              <a:t> </a:t>
            </a:r>
            <a:r>
              <a:rPr lang="en-GB" altLang="it-IT" dirty="0" err="1" smtClean="0"/>
              <a:t>quali</a:t>
            </a:r>
            <a:r>
              <a:rPr lang="en-GB" altLang="it-IT" dirty="0" smtClean="0"/>
              <a:t> </a:t>
            </a:r>
            <a:r>
              <a:rPr lang="en-GB" altLang="it-IT" dirty="0" err="1" smtClean="0"/>
              <a:t>vantaggi</a:t>
            </a:r>
            <a:r>
              <a:rPr lang="en-GB" altLang="it-IT" dirty="0" smtClean="0"/>
              <a:t> </a:t>
            </a:r>
            <a:r>
              <a:rPr lang="en-GB" altLang="it-IT" dirty="0" err="1" smtClean="0"/>
              <a:t>offre</a:t>
            </a:r>
            <a:r>
              <a:rPr lang="en-GB" altLang="it-IT" dirty="0" smtClean="0"/>
              <a:t> un </a:t>
            </a:r>
            <a:r>
              <a:rPr lang="en-GB" altLang="it-IT" dirty="0" err="1" smtClean="0"/>
              <a:t>medicinale</a:t>
            </a:r>
            <a:r>
              <a:rPr lang="en-GB" altLang="it-IT" dirty="0" smtClean="0"/>
              <a:t> </a:t>
            </a:r>
            <a:r>
              <a:rPr lang="en-GB" altLang="it-IT" dirty="0" err="1" smtClean="0"/>
              <a:t>rispetto</a:t>
            </a:r>
            <a:r>
              <a:rPr lang="en-GB" altLang="it-IT" dirty="0" smtClean="0"/>
              <a:t> </a:t>
            </a:r>
            <a:r>
              <a:rPr lang="en-GB" altLang="it-IT" dirty="0" err="1" smtClean="0"/>
              <a:t>all’altro</a:t>
            </a:r>
            <a:r>
              <a:rPr lang="en-GB" altLang="it-IT" dirty="0" smtClean="0"/>
              <a:t> </a:t>
            </a:r>
            <a:endParaRPr lang="en-GB" altLang="it-IT" dirty="0"/>
          </a:p>
        </p:txBody>
      </p:sp>
      <p:sp>
        <p:nvSpPr>
          <p:cNvPr id="17412" name="AutoShape 4"/>
          <p:cNvSpPr>
            <a:spLocks noChangeArrowheads="1"/>
          </p:cNvSpPr>
          <p:nvPr/>
        </p:nvSpPr>
        <p:spPr bwMode="auto">
          <a:xfrm>
            <a:off x="8229601" y="4648200"/>
            <a:ext cx="1592263" cy="1885950"/>
          </a:xfrm>
          <a:prstGeom prst="roundRect">
            <a:avLst>
              <a:gd name="adj" fmla="val 9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Rectangle 1"/>
          <p:cNvSpPr txBox="1">
            <a:spLocks noRot="1" noChangeArrowheads="1"/>
          </p:cNvSpPr>
          <p:nvPr/>
        </p:nvSpPr>
        <p:spPr>
          <a:xfrm>
            <a:off x="555056" y="4196924"/>
            <a:ext cx="9771246" cy="55246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3200" dirty="0" smtClean="0"/>
              <a:t>ANALISI DI COSTO/BENEFICIO</a:t>
            </a:r>
            <a:endParaRPr lang="en-GB" altLang="it-IT" sz="3200" dirty="0"/>
          </a:p>
        </p:txBody>
      </p:sp>
      <p:sp>
        <p:nvSpPr>
          <p:cNvPr id="13" name="Rectangle 1"/>
          <p:cNvSpPr txBox="1">
            <a:spLocks noRot="1" noChangeArrowheads="1"/>
          </p:cNvSpPr>
          <p:nvPr/>
        </p:nvSpPr>
        <p:spPr>
          <a:xfrm>
            <a:off x="555056" y="4935855"/>
            <a:ext cx="9771246" cy="666978"/>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3200" dirty="0" smtClean="0"/>
              <a:t>ANALISI DI COSTO/UTILITA</a:t>
            </a:r>
            <a:r>
              <a:rPr lang="en-GB" altLang="it-IT" dirty="0" smtClean="0"/>
              <a:t>’</a:t>
            </a:r>
            <a:endParaRPr lang="en-GB" altLang="it-IT" dirty="0"/>
          </a:p>
        </p:txBody>
      </p:sp>
      <p:sp>
        <p:nvSpPr>
          <p:cNvPr id="14" name="Rectangle 1"/>
          <p:cNvSpPr txBox="1">
            <a:spLocks noRot="1" noChangeArrowheads="1"/>
          </p:cNvSpPr>
          <p:nvPr/>
        </p:nvSpPr>
        <p:spPr>
          <a:xfrm>
            <a:off x="555056" y="5753359"/>
            <a:ext cx="9771246" cy="55246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3200" dirty="0" smtClean="0"/>
              <a:t>ANALISI DI COSTO/OPPORTUNITA’</a:t>
            </a:r>
            <a:endParaRPr lang="en-GB" altLang="it-IT" sz="3200" dirty="0"/>
          </a:p>
        </p:txBody>
      </p:sp>
    </p:spTree>
    <p:extLst>
      <p:ext uri="{BB962C8B-B14F-4D97-AF65-F5344CB8AC3E}">
        <p14:creationId xmlns:p14="http://schemas.microsoft.com/office/powerpoint/2010/main" val="3546109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p:cTn id="13" dur="500" fill="hold"/>
                                        <p:tgtEl>
                                          <p:spTgt spid="174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74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anim calcmode="lin" valueType="num">
                                      <p:cBhvr>
                                        <p:cTn id="19" dur="500" fill="hold"/>
                                        <p:tgtEl>
                                          <p:spTgt spid="1741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7410">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build="p"/>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7369" y="377573"/>
            <a:ext cx="8430768" cy="646331"/>
          </a:xfrm>
          <a:prstGeom prst="rect">
            <a:avLst/>
          </a:prstGeom>
        </p:spPr>
        <p:txBody>
          <a:bodyPr wrap="square">
            <a:spAutoFit/>
          </a:bodyPr>
          <a:lstStyle/>
          <a:p>
            <a:pPr algn="ctr"/>
            <a:r>
              <a:rPr lang="it-IT" sz="3600" b="1" dirty="0">
                <a:solidFill>
                  <a:srgbClr val="0070C0"/>
                </a:solidFill>
              </a:rPr>
              <a:t>Analisi costo-efficacia (CEA)</a:t>
            </a:r>
          </a:p>
        </p:txBody>
      </p:sp>
      <p:sp>
        <p:nvSpPr>
          <p:cNvPr id="2" name="Rettangolo 1"/>
          <p:cNvSpPr/>
          <p:nvPr/>
        </p:nvSpPr>
        <p:spPr>
          <a:xfrm>
            <a:off x="1427584" y="1155807"/>
            <a:ext cx="9731828" cy="2308324"/>
          </a:xfrm>
          <a:prstGeom prst="rect">
            <a:avLst/>
          </a:prstGeom>
        </p:spPr>
        <p:txBody>
          <a:bodyPr wrap="square">
            <a:spAutoFit/>
          </a:bodyPr>
          <a:lstStyle/>
          <a:p>
            <a:pPr algn="just"/>
            <a:r>
              <a:rPr lang="it-IT" sz="2400" dirty="0"/>
              <a:t>È un tipo di valutazione economica che mette a confronto interventi sanitari con lo stesso esito in termini di efficacia, esprimendo i costi (</a:t>
            </a:r>
            <a:r>
              <a:rPr lang="it-IT" sz="2400" i="1" dirty="0" err="1"/>
              <a:t>inputs</a:t>
            </a:r>
            <a:r>
              <a:rPr lang="it-IT" sz="2400" dirty="0"/>
              <a:t>) di una terapia in termini monetari</a:t>
            </a:r>
            <a:r>
              <a:rPr lang="it-IT" sz="2400" i="1" dirty="0"/>
              <a:t> </a:t>
            </a:r>
            <a:r>
              <a:rPr lang="it-IT" sz="2400" dirty="0"/>
              <a:t>mentre le conseguenze (</a:t>
            </a:r>
            <a:r>
              <a:rPr lang="it-IT" sz="2400" i="1" dirty="0" err="1"/>
              <a:t>outcomes</a:t>
            </a:r>
            <a:r>
              <a:rPr lang="it-IT" sz="2400" dirty="0"/>
              <a:t>) con indicatori fisici di efficacia: ad esempio, numero di vite salvate, anni di vita acquisiti, riduzione del numero di episodi di malattia.</a:t>
            </a:r>
          </a:p>
        </p:txBody>
      </p:sp>
      <p:sp>
        <p:nvSpPr>
          <p:cNvPr id="3" name="Rettangolo 2"/>
          <p:cNvSpPr/>
          <p:nvPr/>
        </p:nvSpPr>
        <p:spPr>
          <a:xfrm>
            <a:off x="2887289" y="5332799"/>
            <a:ext cx="7423264" cy="1107996"/>
          </a:xfrm>
          <a:prstGeom prst="rect">
            <a:avLst/>
          </a:prstGeom>
        </p:spPr>
        <p:txBody>
          <a:bodyPr wrap="square">
            <a:spAutoFit/>
          </a:bodyPr>
          <a:lstStyle/>
          <a:p>
            <a:pPr algn="just"/>
            <a:r>
              <a:rPr lang="it-IT" sz="2200" dirty="0"/>
              <a:t>Un problema di questo tipo di analisi è dato dal fatto che non è possibile confrontare trattamenti con esiti clinici diversi fra loro.</a:t>
            </a:r>
          </a:p>
        </p:txBody>
      </p:sp>
      <p:pic>
        <p:nvPicPr>
          <p:cNvPr id="4" name="Immagine 3"/>
          <p:cNvPicPr>
            <a:picLocks noChangeAspect="1"/>
          </p:cNvPicPr>
          <p:nvPr/>
        </p:nvPicPr>
        <p:blipFill rotWithShape="1">
          <a:blip r:embed="rId3">
            <a:clrChange>
              <a:clrFrom>
                <a:srgbClr val="FFFFFF"/>
              </a:clrFrom>
              <a:clrTo>
                <a:srgbClr val="FFFFFF">
                  <a:alpha val="0"/>
                </a:srgbClr>
              </a:clrTo>
            </a:clrChange>
          </a:blip>
          <a:srcRect b="6156"/>
          <a:stretch/>
        </p:blipFill>
        <p:spPr>
          <a:xfrm>
            <a:off x="1834459" y="5216285"/>
            <a:ext cx="1052833" cy="1064029"/>
          </a:xfrm>
          <a:prstGeom prst="rect">
            <a:avLst/>
          </a:prstGeom>
        </p:spPr>
      </p:pic>
      <p:sp>
        <p:nvSpPr>
          <p:cNvPr id="8" name="Rettangolo 7"/>
          <p:cNvSpPr/>
          <p:nvPr/>
        </p:nvSpPr>
        <p:spPr>
          <a:xfrm>
            <a:off x="2541915" y="3898282"/>
            <a:ext cx="6162242" cy="1107996"/>
          </a:xfrm>
          <a:prstGeom prst="rect">
            <a:avLst/>
          </a:prstGeom>
        </p:spPr>
        <p:txBody>
          <a:bodyPr wrap="square">
            <a:spAutoFit/>
          </a:bodyPr>
          <a:lstStyle/>
          <a:p>
            <a:pPr algn="just"/>
            <a:r>
              <a:rPr lang="it-IT" sz="2200" dirty="0"/>
              <a:t>CEA individua il rapporto costo/efficacia, che possiamo definire come costo specifico dell’efficacia:</a:t>
            </a:r>
          </a:p>
        </p:txBody>
      </p:sp>
      <p:sp>
        <p:nvSpPr>
          <p:cNvPr id="12" name="Rettangolo 11"/>
          <p:cNvSpPr/>
          <p:nvPr/>
        </p:nvSpPr>
        <p:spPr>
          <a:xfrm>
            <a:off x="9133879" y="3793780"/>
            <a:ext cx="517931" cy="769441"/>
          </a:xfrm>
          <a:prstGeom prst="rect">
            <a:avLst/>
          </a:prstGeom>
        </p:spPr>
        <p:txBody>
          <a:bodyPr wrap="square">
            <a:spAutoFit/>
          </a:bodyPr>
          <a:lstStyle/>
          <a:p>
            <a:r>
              <a:rPr lang="it-IT" sz="2800" b="1" dirty="0"/>
              <a:t>C</a:t>
            </a:r>
            <a:r>
              <a:rPr lang="it-IT" sz="1600" b="1" dirty="0"/>
              <a:t>A</a:t>
            </a:r>
            <a:endParaRPr lang="it-IT" sz="2800" dirty="0"/>
          </a:p>
        </p:txBody>
      </p:sp>
      <p:sp>
        <p:nvSpPr>
          <p:cNvPr id="13" name="Rettangolo 12"/>
          <p:cNvSpPr/>
          <p:nvPr/>
        </p:nvSpPr>
        <p:spPr>
          <a:xfrm>
            <a:off x="9133879" y="4171904"/>
            <a:ext cx="517931" cy="523220"/>
          </a:xfrm>
          <a:prstGeom prst="rect">
            <a:avLst/>
          </a:prstGeom>
        </p:spPr>
        <p:txBody>
          <a:bodyPr wrap="square">
            <a:spAutoFit/>
          </a:bodyPr>
          <a:lstStyle/>
          <a:p>
            <a:r>
              <a:rPr lang="it-IT" sz="2800" b="1" dirty="0"/>
              <a:t>E</a:t>
            </a:r>
            <a:r>
              <a:rPr lang="it-IT" sz="1600" b="1" dirty="0"/>
              <a:t>A</a:t>
            </a:r>
            <a:endParaRPr lang="it-IT" sz="2800" dirty="0"/>
          </a:p>
        </p:txBody>
      </p:sp>
      <p:cxnSp>
        <p:nvCxnSpPr>
          <p:cNvPr id="15" name="Connettore diritto 14"/>
          <p:cNvCxnSpPr/>
          <p:nvPr/>
        </p:nvCxnSpPr>
        <p:spPr>
          <a:xfrm>
            <a:off x="9133879" y="4253863"/>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03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28527" y="476937"/>
            <a:ext cx="8601075" cy="1077218"/>
          </a:xfrm>
          <a:prstGeom prst="rect">
            <a:avLst/>
          </a:prstGeom>
        </p:spPr>
        <p:txBody>
          <a:bodyPr wrap="square">
            <a:spAutoFit/>
          </a:bodyPr>
          <a:lstStyle/>
          <a:p>
            <a:r>
              <a:rPr lang="it-IT" sz="3200" b="1" dirty="0">
                <a:solidFill>
                  <a:srgbClr val="0070C0"/>
                </a:solidFill>
              </a:rPr>
              <a:t>Esempi di possibili indicatori di efficacia nella CEA</a:t>
            </a:r>
          </a:p>
        </p:txBody>
      </p:sp>
      <p:sp>
        <p:nvSpPr>
          <p:cNvPr id="3" name="CasellaDiTesto 2"/>
          <p:cNvSpPr txBox="1"/>
          <p:nvPr/>
        </p:nvSpPr>
        <p:spPr>
          <a:xfrm>
            <a:off x="731520" y="1543050"/>
            <a:ext cx="10761044"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200" dirty="0"/>
              <a:t>Programmi prevenzione incidenti stradali: </a:t>
            </a:r>
          </a:p>
          <a:p>
            <a:pPr algn="just"/>
            <a:r>
              <a:rPr lang="it-IT" sz="2200" dirty="0"/>
              <a:t>vite salvate, anni di vita guadagnati, incidenti invalidanti evitati </a:t>
            </a:r>
          </a:p>
          <a:p>
            <a:pPr algn="just"/>
            <a:endParaRPr lang="it-IT" sz="2200" dirty="0"/>
          </a:p>
          <a:p>
            <a:pPr marL="342900" indent="-342900" algn="just">
              <a:buFont typeface="Arial" panose="020B0604020202020204" pitchFamily="34" charset="0"/>
              <a:buChar char="•"/>
            </a:pPr>
            <a:r>
              <a:rPr lang="it-IT" sz="2200" dirty="0"/>
              <a:t>Prevenzione primaria e secondaria di eventi cardiovascolari: </a:t>
            </a:r>
          </a:p>
          <a:p>
            <a:pPr algn="just"/>
            <a:r>
              <a:rPr lang="it-IT" sz="2200" dirty="0"/>
              <a:t>anni di vita guadagnati, eventi CV maggiori evitati, indicatori surrogati (riduzione della pressione arteriosa)</a:t>
            </a:r>
          </a:p>
          <a:p>
            <a:pPr marL="342900" indent="-342900" algn="just">
              <a:buFont typeface="Arial" panose="020B0604020202020204" pitchFamily="34" charset="0"/>
              <a:buChar char="•"/>
            </a:pPr>
            <a:endParaRPr lang="it-IT" sz="2200" dirty="0"/>
          </a:p>
          <a:p>
            <a:pPr marL="342900" indent="-342900" algn="just">
              <a:buFont typeface="Arial" panose="020B0604020202020204" pitchFamily="34" charset="0"/>
              <a:buChar char="•"/>
            </a:pPr>
            <a:r>
              <a:rPr lang="it-IT" sz="2200" dirty="0"/>
              <a:t>Asma: </a:t>
            </a:r>
          </a:p>
          <a:p>
            <a:pPr algn="just"/>
            <a:r>
              <a:rPr lang="it-IT" sz="2200" dirty="0"/>
              <a:t>giorni liberi da attacchi , scale di misurazione della qualità della vita </a:t>
            </a:r>
          </a:p>
          <a:p>
            <a:pPr marL="342900" indent="-342900" algn="just">
              <a:buFont typeface="Arial" panose="020B0604020202020204" pitchFamily="34" charset="0"/>
              <a:buChar char="•"/>
            </a:pPr>
            <a:endParaRPr lang="it-IT" sz="2200" dirty="0"/>
          </a:p>
          <a:p>
            <a:pPr marL="342900" indent="-342900" algn="just">
              <a:buFont typeface="Arial" panose="020B0604020202020204" pitchFamily="34" charset="0"/>
              <a:buChar char="•"/>
            </a:pPr>
            <a:r>
              <a:rPr lang="it-IT" sz="2200" dirty="0"/>
              <a:t>Fecondazione artificiale: </a:t>
            </a:r>
          </a:p>
          <a:p>
            <a:pPr algn="just"/>
            <a:r>
              <a:rPr lang="it-IT" sz="2200" dirty="0"/>
              <a:t>tasso di successo (cicli di terapia conclusi con la nascita di un bambino)</a:t>
            </a:r>
          </a:p>
        </p:txBody>
      </p:sp>
    </p:spTree>
    <p:extLst>
      <p:ext uri="{BB962C8B-B14F-4D97-AF65-F5344CB8AC3E}">
        <p14:creationId xmlns:p14="http://schemas.microsoft.com/office/powerpoint/2010/main" val="3755355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61055" y="5922201"/>
            <a:ext cx="1695796" cy="923330"/>
          </a:xfrm>
          <a:prstGeom prst="rect">
            <a:avLst/>
          </a:prstGeom>
          <a:noFill/>
        </p:spPr>
        <p:txBody>
          <a:bodyPr wrap="square" rtlCol="0">
            <a:spAutoFit/>
          </a:bodyPr>
          <a:lstStyle/>
          <a:p>
            <a:pPr algn="ctr"/>
            <a:r>
              <a:rPr lang="it-IT" dirty="0"/>
              <a:t>Indicatore fisico di efficacia</a:t>
            </a:r>
          </a:p>
        </p:txBody>
      </p:sp>
      <p:graphicFrame>
        <p:nvGraphicFramePr>
          <p:cNvPr id="3" name="Tabella 2"/>
          <p:cNvGraphicFramePr>
            <a:graphicFrameLocks noGrp="1"/>
          </p:cNvGraphicFramePr>
          <p:nvPr>
            <p:extLst/>
          </p:nvPr>
        </p:nvGraphicFramePr>
        <p:xfrm>
          <a:off x="1943101" y="1429674"/>
          <a:ext cx="8296276" cy="4394643"/>
        </p:xfrm>
        <a:graphic>
          <a:graphicData uri="http://schemas.openxmlformats.org/drawingml/2006/table">
            <a:tbl>
              <a:tblPr firstRow="1" bandRow="1">
                <a:tableStyleId>{FABFCF23-3B69-468F-B69F-88F6DE6A72F2}</a:tableStyleId>
              </a:tblPr>
              <a:tblGrid>
                <a:gridCol w="2074069">
                  <a:extLst>
                    <a:ext uri="{9D8B030D-6E8A-4147-A177-3AD203B41FA5}">
                      <a16:colId xmlns:a16="http://schemas.microsoft.com/office/drawing/2014/main" val="2084883184"/>
                    </a:ext>
                  </a:extLst>
                </a:gridCol>
                <a:gridCol w="2074069">
                  <a:extLst>
                    <a:ext uri="{9D8B030D-6E8A-4147-A177-3AD203B41FA5}">
                      <a16:colId xmlns:a16="http://schemas.microsoft.com/office/drawing/2014/main" val="2709581990"/>
                    </a:ext>
                  </a:extLst>
                </a:gridCol>
                <a:gridCol w="2074069">
                  <a:extLst>
                    <a:ext uri="{9D8B030D-6E8A-4147-A177-3AD203B41FA5}">
                      <a16:colId xmlns:a16="http://schemas.microsoft.com/office/drawing/2014/main" val="412446882"/>
                    </a:ext>
                  </a:extLst>
                </a:gridCol>
                <a:gridCol w="2074069">
                  <a:extLst>
                    <a:ext uri="{9D8B030D-6E8A-4147-A177-3AD203B41FA5}">
                      <a16:colId xmlns:a16="http://schemas.microsoft.com/office/drawing/2014/main" val="1570169863"/>
                    </a:ext>
                  </a:extLst>
                </a:gridCol>
              </a:tblGrid>
              <a:tr h="888634">
                <a:tc>
                  <a:txBody>
                    <a:bodyPr/>
                    <a:lstStyle/>
                    <a:p>
                      <a:pPr algn="ctr"/>
                      <a:r>
                        <a:rPr lang="it-IT" sz="2000" dirty="0" smtClean="0"/>
                        <a:t>Durata terapia</a:t>
                      </a:r>
                      <a:endParaRPr lang="it-IT" sz="2000" dirty="0"/>
                    </a:p>
                  </a:txBody>
                  <a:tcPr anchor="ctr"/>
                </a:tc>
                <a:tc>
                  <a:txBody>
                    <a:bodyPr/>
                    <a:lstStyle/>
                    <a:p>
                      <a:pPr algn="ctr"/>
                      <a:r>
                        <a:rPr lang="it-IT" sz="2000" dirty="0" smtClean="0"/>
                        <a:t>Terapia standard</a:t>
                      </a:r>
                      <a:endParaRPr lang="it-IT" sz="2000" dirty="0"/>
                    </a:p>
                  </a:txBody>
                  <a:tcPr anchor="ctr"/>
                </a:tc>
                <a:tc>
                  <a:txBody>
                    <a:bodyPr/>
                    <a:lstStyle/>
                    <a:p>
                      <a:pPr algn="ctr"/>
                      <a:r>
                        <a:rPr lang="it-IT" sz="2000" dirty="0" smtClean="0"/>
                        <a:t>Farmaco A</a:t>
                      </a:r>
                      <a:endParaRPr lang="it-IT"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Farmaco B</a:t>
                      </a:r>
                    </a:p>
                  </a:txBody>
                  <a:tcPr anchor="ctr"/>
                </a:tc>
                <a:extLst>
                  <a:ext uri="{0D108BD9-81ED-4DB2-BD59-A6C34878D82A}">
                    <a16:rowId xmlns:a16="http://schemas.microsoft.com/office/drawing/2014/main" val="2498540682"/>
                  </a:ext>
                </a:extLst>
              </a:tr>
              <a:tr h="1205134">
                <a:tc>
                  <a:txBody>
                    <a:bodyPr/>
                    <a:lstStyle/>
                    <a:p>
                      <a:pPr algn="ctr"/>
                      <a:r>
                        <a:rPr lang="it-IT" sz="2000" dirty="0" smtClean="0"/>
                        <a:t>Costo per ciclo</a:t>
                      </a:r>
                      <a:r>
                        <a:rPr lang="it-IT" sz="2000" baseline="0" dirty="0" smtClean="0"/>
                        <a:t> di terapia (30gg)</a:t>
                      </a:r>
                      <a:endParaRPr lang="it-IT" sz="2000" dirty="0"/>
                    </a:p>
                  </a:txBody>
                  <a:tcPr anchor="ctr"/>
                </a:tc>
                <a:tc>
                  <a:txBody>
                    <a:bodyPr/>
                    <a:lstStyle/>
                    <a:p>
                      <a:pPr algn="ctr"/>
                      <a:r>
                        <a:rPr lang="it-IT" sz="2000" dirty="0" smtClean="0"/>
                        <a:t>50 €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60 €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70 €</a:t>
                      </a:r>
                    </a:p>
                  </a:txBody>
                  <a:tcPr anchor="ctr"/>
                </a:tc>
                <a:extLst>
                  <a:ext uri="{0D108BD9-81ED-4DB2-BD59-A6C34878D82A}">
                    <a16:rowId xmlns:a16="http://schemas.microsoft.com/office/drawing/2014/main" val="743489792"/>
                  </a:ext>
                </a:extLst>
              </a:tr>
              <a:tr h="1095741">
                <a:tc>
                  <a:txBody>
                    <a:bodyPr/>
                    <a:lstStyle/>
                    <a:p>
                      <a:pPr algn="ctr"/>
                      <a:r>
                        <a:rPr lang="it-IT" sz="2000" dirty="0" smtClean="0"/>
                        <a:t>Costo/die</a:t>
                      </a:r>
                      <a:endParaRPr lang="it-IT" sz="2000" dirty="0"/>
                    </a:p>
                  </a:txBody>
                  <a:tcPr anchor="ctr"/>
                </a:tc>
                <a:tc>
                  <a:txBody>
                    <a:bodyPr/>
                    <a:lstStyle/>
                    <a:p>
                      <a:pPr algn="ctr"/>
                      <a:r>
                        <a:rPr lang="it-IT" sz="2000" dirty="0" smtClean="0"/>
                        <a:t>1,67 €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2 €</a:t>
                      </a:r>
                    </a:p>
                  </a:txBody>
                  <a:tcPr anchor="ctr"/>
                </a:tc>
                <a:tc>
                  <a:txBody>
                    <a:bodyPr/>
                    <a:lstStyle/>
                    <a:p>
                      <a:pPr algn="ctr"/>
                      <a:r>
                        <a:rPr lang="it-IT" sz="2000" dirty="0" smtClean="0"/>
                        <a:t>2,33 €</a:t>
                      </a:r>
                      <a:endParaRPr lang="it-IT" sz="2000" dirty="0"/>
                    </a:p>
                  </a:txBody>
                  <a:tcPr anchor="ctr"/>
                </a:tc>
                <a:extLst>
                  <a:ext uri="{0D108BD9-81ED-4DB2-BD59-A6C34878D82A}">
                    <a16:rowId xmlns:a16="http://schemas.microsoft.com/office/drawing/2014/main" val="2224573796"/>
                  </a:ext>
                </a:extLst>
              </a:tr>
              <a:tr h="1205134">
                <a:tc>
                  <a:txBody>
                    <a:bodyPr/>
                    <a:lstStyle/>
                    <a:p>
                      <a:pPr algn="ctr"/>
                      <a:r>
                        <a:rPr lang="it-IT" sz="2000" dirty="0" smtClean="0"/>
                        <a:t>Giorno liberi da disturbi</a:t>
                      </a:r>
                      <a:endParaRPr lang="it-IT" sz="2000" dirty="0"/>
                    </a:p>
                  </a:txBody>
                  <a:tcPr anchor="ctr"/>
                </a:tc>
                <a:tc>
                  <a:txBody>
                    <a:bodyPr/>
                    <a:lstStyle/>
                    <a:p>
                      <a:pPr algn="ctr"/>
                      <a:r>
                        <a:rPr lang="it-IT" sz="2000" dirty="0" smtClean="0"/>
                        <a:t>20</a:t>
                      </a:r>
                      <a:endParaRPr lang="it-IT" sz="2000" dirty="0"/>
                    </a:p>
                  </a:txBody>
                  <a:tcPr anchor="ctr"/>
                </a:tc>
                <a:tc>
                  <a:txBody>
                    <a:bodyPr/>
                    <a:lstStyle/>
                    <a:p>
                      <a:pPr algn="ctr"/>
                      <a:r>
                        <a:rPr lang="it-IT" sz="2000" dirty="0" smtClean="0"/>
                        <a:t>30</a:t>
                      </a:r>
                      <a:endParaRPr lang="it-IT" sz="2000" dirty="0"/>
                    </a:p>
                  </a:txBody>
                  <a:tcPr anchor="ctr"/>
                </a:tc>
                <a:tc>
                  <a:txBody>
                    <a:bodyPr/>
                    <a:lstStyle/>
                    <a:p>
                      <a:pPr algn="ctr"/>
                      <a:r>
                        <a:rPr lang="it-IT" sz="2000" dirty="0" smtClean="0"/>
                        <a:t>40</a:t>
                      </a:r>
                      <a:endParaRPr lang="it-IT" sz="2000" dirty="0"/>
                    </a:p>
                  </a:txBody>
                  <a:tcPr anchor="ctr"/>
                </a:tc>
                <a:extLst>
                  <a:ext uri="{0D108BD9-81ED-4DB2-BD59-A6C34878D82A}">
                    <a16:rowId xmlns:a16="http://schemas.microsoft.com/office/drawing/2014/main" val="587935505"/>
                  </a:ext>
                </a:extLst>
              </a:tr>
            </a:tbl>
          </a:graphicData>
        </a:graphic>
      </p:graphicFrame>
      <p:sp>
        <p:nvSpPr>
          <p:cNvPr id="7" name="Callout 1 6"/>
          <p:cNvSpPr/>
          <p:nvPr/>
        </p:nvSpPr>
        <p:spPr>
          <a:xfrm>
            <a:off x="2060575" y="4917357"/>
            <a:ext cx="1854200" cy="635721"/>
          </a:xfrm>
          <a:prstGeom prst="borderCallout1">
            <a:avLst>
              <a:gd name="adj1" fmla="val 100360"/>
              <a:gd name="adj2" fmla="val 49446"/>
              <a:gd name="adj3" fmla="val 200717"/>
              <a:gd name="adj4" fmla="val 378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847747" y="593126"/>
            <a:ext cx="9838221" cy="646331"/>
          </a:xfrm>
          <a:prstGeom prst="rect">
            <a:avLst/>
          </a:prstGeom>
        </p:spPr>
        <p:txBody>
          <a:bodyPr wrap="square">
            <a:spAutoFit/>
          </a:bodyPr>
          <a:lstStyle/>
          <a:p>
            <a:pPr algn="ctr"/>
            <a:r>
              <a:rPr lang="it-IT" sz="3600" b="1" dirty="0">
                <a:solidFill>
                  <a:srgbClr val="0070C0"/>
                </a:solidFill>
              </a:rPr>
              <a:t>Esempio analisi costo-efficacia (CEA)</a:t>
            </a:r>
          </a:p>
        </p:txBody>
      </p:sp>
      <p:sp>
        <p:nvSpPr>
          <p:cNvPr id="6" name="Rettangolo 5"/>
          <p:cNvSpPr/>
          <p:nvPr/>
        </p:nvSpPr>
        <p:spPr>
          <a:xfrm>
            <a:off x="6201528" y="5873339"/>
            <a:ext cx="517931" cy="769441"/>
          </a:xfrm>
          <a:prstGeom prst="rect">
            <a:avLst/>
          </a:prstGeom>
        </p:spPr>
        <p:txBody>
          <a:bodyPr wrap="square">
            <a:spAutoFit/>
          </a:bodyPr>
          <a:lstStyle/>
          <a:p>
            <a:r>
              <a:rPr lang="it-IT" sz="2800" b="1" dirty="0"/>
              <a:t>C</a:t>
            </a:r>
            <a:r>
              <a:rPr lang="it-IT" sz="1600" b="1" dirty="0"/>
              <a:t>A</a:t>
            </a:r>
            <a:endParaRPr lang="it-IT" sz="2800" dirty="0"/>
          </a:p>
        </p:txBody>
      </p:sp>
      <p:sp>
        <p:nvSpPr>
          <p:cNvPr id="9" name="Rettangolo 8"/>
          <p:cNvSpPr/>
          <p:nvPr/>
        </p:nvSpPr>
        <p:spPr>
          <a:xfrm>
            <a:off x="6201528" y="6251463"/>
            <a:ext cx="517931" cy="523220"/>
          </a:xfrm>
          <a:prstGeom prst="rect">
            <a:avLst/>
          </a:prstGeom>
        </p:spPr>
        <p:txBody>
          <a:bodyPr wrap="square">
            <a:spAutoFit/>
          </a:bodyPr>
          <a:lstStyle/>
          <a:p>
            <a:r>
              <a:rPr lang="it-IT" sz="2800" b="1" dirty="0"/>
              <a:t>E</a:t>
            </a:r>
            <a:r>
              <a:rPr lang="it-IT" sz="1600" b="1" dirty="0"/>
              <a:t>A</a:t>
            </a:r>
            <a:endParaRPr lang="it-IT" sz="2800" dirty="0"/>
          </a:p>
        </p:txBody>
      </p:sp>
      <p:cxnSp>
        <p:nvCxnSpPr>
          <p:cNvPr id="11" name="Connettore diritto 10"/>
          <p:cNvCxnSpPr/>
          <p:nvPr/>
        </p:nvCxnSpPr>
        <p:spPr>
          <a:xfrm>
            <a:off x="6201528" y="6333422"/>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8118884" y="5867240"/>
            <a:ext cx="517931" cy="769441"/>
          </a:xfrm>
          <a:prstGeom prst="rect">
            <a:avLst/>
          </a:prstGeom>
        </p:spPr>
        <p:txBody>
          <a:bodyPr wrap="square">
            <a:spAutoFit/>
          </a:bodyPr>
          <a:lstStyle/>
          <a:p>
            <a:r>
              <a:rPr lang="it-IT" sz="2800" b="1" dirty="0"/>
              <a:t>C</a:t>
            </a:r>
            <a:r>
              <a:rPr lang="it-IT" sz="1600" b="1" dirty="0"/>
              <a:t>B</a:t>
            </a:r>
            <a:endParaRPr lang="it-IT" sz="2800" dirty="0"/>
          </a:p>
        </p:txBody>
      </p:sp>
      <p:sp>
        <p:nvSpPr>
          <p:cNvPr id="13" name="Rettangolo 12"/>
          <p:cNvSpPr/>
          <p:nvPr/>
        </p:nvSpPr>
        <p:spPr>
          <a:xfrm>
            <a:off x="8118884" y="6245364"/>
            <a:ext cx="517931" cy="523220"/>
          </a:xfrm>
          <a:prstGeom prst="rect">
            <a:avLst/>
          </a:prstGeom>
        </p:spPr>
        <p:txBody>
          <a:bodyPr wrap="square">
            <a:spAutoFit/>
          </a:bodyPr>
          <a:lstStyle/>
          <a:p>
            <a:r>
              <a:rPr lang="it-IT" sz="2800" b="1" dirty="0"/>
              <a:t>E</a:t>
            </a:r>
            <a:r>
              <a:rPr lang="it-IT" sz="1600" b="1" dirty="0"/>
              <a:t>B</a:t>
            </a:r>
            <a:endParaRPr lang="it-IT" sz="2800" dirty="0"/>
          </a:p>
        </p:txBody>
      </p:sp>
      <p:cxnSp>
        <p:nvCxnSpPr>
          <p:cNvPr id="14" name="Connettore diritto 13"/>
          <p:cNvCxnSpPr/>
          <p:nvPr/>
        </p:nvCxnSpPr>
        <p:spPr>
          <a:xfrm>
            <a:off x="8118884" y="6327323"/>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284172" y="5873339"/>
            <a:ext cx="517931" cy="769441"/>
          </a:xfrm>
          <a:prstGeom prst="rect">
            <a:avLst/>
          </a:prstGeom>
        </p:spPr>
        <p:txBody>
          <a:bodyPr wrap="square">
            <a:spAutoFit/>
          </a:bodyPr>
          <a:lstStyle/>
          <a:p>
            <a:r>
              <a:rPr lang="it-IT" sz="2800" b="1" dirty="0"/>
              <a:t>C</a:t>
            </a:r>
            <a:r>
              <a:rPr lang="it-IT" sz="1600" b="1" dirty="0"/>
              <a:t>S</a:t>
            </a:r>
            <a:endParaRPr lang="it-IT" sz="2800" dirty="0"/>
          </a:p>
        </p:txBody>
      </p:sp>
      <p:sp>
        <p:nvSpPr>
          <p:cNvPr id="16" name="Rettangolo 15"/>
          <p:cNvSpPr/>
          <p:nvPr/>
        </p:nvSpPr>
        <p:spPr>
          <a:xfrm>
            <a:off x="4284172" y="6251463"/>
            <a:ext cx="517931" cy="523220"/>
          </a:xfrm>
          <a:prstGeom prst="rect">
            <a:avLst/>
          </a:prstGeom>
        </p:spPr>
        <p:txBody>
          <a:bodyPr wrap="square">
            <a:spAutoFit/>
          </a:bodyPr>
          <a:lstStyle/>
          <a:p>
            <a:r>
              <a:rPr lang="it-IT" sz="2800" b="1" dirty="0"/>
              <a:t>E</a:t>
            </a:r>
            <a:r>
              <a:rPr lang="it-IT" sz="1600" b="1" dirty="0"/>
              <a:t>S</a:t>
            </a:r>
            <a:endParaRPr lang="it-IT" sz="2800" dirty="0"/>
          </a:p>
        </p:txBody>
      </p:sp>
      <p:cxnSp>
        <p:nvCxnSpPr>
          <p:cNvPr id="17" name="Connettore diritto 16"/>
          <p:cNvCxnSpPr/>
          <p:nvPr/>
        </p:nvCxnSpPr>
        <p:spPr>
          <a:xfrm>
            <a:off x="4284172" y="6333422"/>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4802100" y="6060701"/>
            <a:ext cx="958510" cy="830997"/>
          </a:xfrm>
          <a:prstGeom prst="rect">
            <a:avLst/>
          </a:prstGeom>
          <a:noFill/>
        </p:spPr>
        <p:txBody>
          <a:bodyPr wrap="square" rtlCol="0">
            <a:spAutoFit/>
          </a:bodyPr>
          <a:lstStyle/>
          <a:p>
            <a:r>
              <a:rPr lang="it-IT" sz="2400" b="1" dirty="0"/>
              <a:t>= 2,5€</a:t>
            </a:r>
          </a:p>
        </p:txBody>
      </p:sp>
      <p:sp>
        <p:nvSpPr>
          <p:cNvPr id="18" name="CasellaDiTesto 17"/>
          <p:cNvSpPr txBox="1"/>
          <p:nvPr/>
        </p:nvSpPr>
        <p:spPr>
          <a:xfrm>
            <a:off x="6719456" y="6014534"/>
            <a:ext cx="1047402" cy="830997"/>
          </a:xfrm>
          <a:prstGeom prst="rect">
            <a:avLst/>
          </a:prstGeom>
          <a:noFill/>
        </p:spPr>
        <p:txBody>
          <a:bodyPr wrap="square" rtlCol="0">
            <a:spAutoFit/>
          </a:bodyPr>
          <a:lstStyle/>
          <a:p>
            <a:r>
              <a:rPr lang="it-IT" sz="2400" b="1" dirty="0"/>
              <a:t>= 2,0€</a:t>
            </a:r>
          </a:p>
        </p:txBody>
      </p:sp>
      <p:sp>
        <p:nvSpPr>
          <p:cNvPr id="19" name="CasellaDiTesto 18"/>
          <p:cNvSpPr txBox="1"/>
          <p:nvPr/>
        </p:nvSpPr>
        <p:spPr>
          <a:xfrm>
            <a:off x="8636814" y="5990352"/>
            <a:ext cx="1108475" cy="830997"/>
          </a:xfrm>
          <a:prstGeom prst="rect">
            <a:avLst/>
          </a:prstGeom>
          <a:noFill/>
        </p:spPr>
        <p:txBody>
          <a:bodyPr wrap="square" rtlCol="0">
            <a:spAutoFit/>
          </a:bodyPr>
          <a:lstStyle/>
          <a:p>
            <a:r>
              <a:rPr lang="it-IT" sz="2400" b="1" dirty="0"/>
              <a:t>= 1,75€</a:t>
            </a:r>
          </a:p>
        </p:txBody>
      </p:sp>
    </p:spTree>
    <p:extLst>
      <p:ext uri="{BB962C8B-B14F-4D97-AF65-F5344CB8AC3E}">
        <p14:creationId xmlns:p14="http://schemas.microsoft.com/office/powerpoint/2010/main" val="3541641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77205" y="445896"/>
            <a:ext cx="7971972" cy="646331"/>
          </a:xfrm>
          <a:prstGeom prst="rect">
            <a:avLst/>
          </a:prstGeom>
        </p:spPr>
        <p:txBody>
          <a:bodyPr wrap="square">
            <a:spAutoFit/>
          </a:bodyPr>
          <a:lstStyle/>
          <a:p>
            <a:pPr algn="ctr"/>
            <a:r>
              <a:rPr lang="it-IT" sz="3600" b="1" dirty="0">
                <a:latin typeface="+mj-lt"/>
                <a:ea typeface="+mj-ea"/>
                <a:cs typeface="+mj-cs"/>
              </a:rPr>
              <a:t>Analisi di costo-efficacia</a:t>
            </a:r>
          </a:p>
        </p:txBody>
      </p:sp>
      <p:graphicFrame>
        <p:nvGraphicFramePr>
          <p:cNvPr id="6" name="Tabella 5"/>
          <p:cNvGraphicFramePr>
            <a:graphicFrameLocks noGrp="1"/>
          </p:cNvGraphicFramePr>
          <p:nvPr>
            <p:extLst/>
          </p:nvPr>
        </p:nvGraphicFramePr>
        <p:xfrm>
          <a:off x="2247897" y="1690487"/>
          <a:ext cx="7628532" cy="2769603"/>
        </p:xfrm>
        <a:graphic>
          <a:graphicData uri="http://schemas.openxmlformats.org/drawingml/2006/table">
            <a:tbl>
              <a:tblPr firstRow="1" bandRow="1">
                <a:tableStyleId>{125E5076-3810-47DD-B79F-674D7AD40C01}</a:tableStyleId>
              </a:tblPr>
              <a:tblGrid>
                <a:gridCol w="1907133">
                  <a:extLst>
                    <a:ext uri="{9D8B030D-6E8A-4147-A177-3AD203B41FA5}">
                      <a16:colId xmlns:a16="http://schemas.microsoft.com/office/drawing/2014/main" val="2903975911"/>
                    </a:ext>
                  </a:extLst>
                </a:gridCol>
                <a:gridCol w="1907133">
                  <a:extLst>
                    <a:ext uri="{9D8B030D-6E8A-4147-A177-3AD203B41FA5}">
                      <a16:colId xmlns:a16="http://schemas.microsoft.com/office/drawing/2014/main" val="3293447048"/>
                    </a:ext>
                  </a:extLst>
                </a:gridCol>
                <a:gridCol w="1907133">
                  <a:extLst>
                    <a:ext uri="{9D8B030D-6E8A-4147-A177-3AD203B41FA5}">
                      <a16:colId xmlns:a16="http://schemas.microsoft.com/office/drawing/2014/main" val="3053800200"/>
                    </a:ext>
                  </a:extLst>
                </a:gridCol>
                <a:gridCol w="1907133">
                  <a:extLst>
                    <a:ext uri="{9D8B030D-6E8A-4147-A177-3AD203B41FA5}">
                      <a16:colId xmlns:a16="http://schemas.microsoft.com/office/drawing/2014/main" val="585847558"/>
                    </a:ext>
                  </a:extLst>
                </a:gridCol>
              </a:tblGrid>
              <a:tr h="689521">
                <a:tc>
                  <a:txBody>
                    <a:bodyPr/>
                    <a:lstStyle/>
                    <a:p>
                      <a:pPr algn="ctr"/>
                      <a:r>
                        <a:rPr lang="it-IT" sz="2000" dirty="0" smtClean="0"/>
                        <a:t>TERAPIA</a:t>
                      </a:r>
                      <a:endParaRPr lang="it-IT" sz="2000" dirty="0"/>
                    </a:p>
                  </a:txBody>
                  <a:tcPr anchor="ctr"/>
                </a:tc>
                <a:tc>
                  <a:txBody>
                    <a:bodyPr/>
                    <a:lstStyle/>
                    <a:p>
                      <a:pPr algn="ctr"/>
                      <a:r>
                        <a:rPr lang="it-IT" sz="2000" dirty="0" smtClean="0"/>
                        <a:t>COSTO (€)</a:t>
                      </a:r>
                      <a:endParaRPr lang="it-IT" sz="2000" dirty="0"/>
                    </a:p>
                  </a:txBody>
                  <a:tcPr anchor="ctr"/>
                </a:tc>
                <a:tc>
                  <a:txBody>
                    <a:bodyPr/>
                    <a:lstStyle/>
                    <a:p>
                      <a:pPr algn="ctr"/>
                      <a:r>
                        <a:rPr lang="it-IT" sz="2000" dirty="0" smtClean="0"/>
                        <a:t>EFFICACIA</a:t>
                      </a:r>
                      <a:endParaRPr lang="it-IT" sz="2000" dirty="0"/>
                    </a:p>
                  </a:txBody>
                  <a:tcPr anchor="ctr"/>
                </a:tc>
                <a:tc>
                  <a:txBody>
                    <a:bodyPr/>
                    <a:lstStyle/>
                    <a:p>
                      <a:pPr algn="ctr"/>
                      <a:r>
                        <a:rPr lang="it-IT" sz="2000" dirty="0" smtClean="0"/>
                        <a:t>RAPPORTO</a:t>
                      </a:r>
                      <a:r>
                        <a:rPr lang="it-IT" sz="2000" baseline="0" dirty="0" smtClean="0"/>
                        <a:t> C/E</a:t>
                      </a:r>
                      <a:endParaRPr lang="it-IT" sz="2000" dirty="0"/>
                    </a:p>
                  </a:txBody>
                  <a:tcPr anchor="ctr"/>
                </a:tc>
                <a:extLst>
                  <a:ext uri="{0D108BD9-81ED-4DB2-BD59-A6C34878D82A}">
                    <a16:rowId xmlns:a16="http://schemas.microsoft.com/office/drawing/2014/main" val="1383389991"/>
                  </a:ext>
                </a:extLst>
              </a:tr>
              <a:tr h="689521">
                <a:tc>
                  <a:txBody>
                    <a:bodyPr/>
                    <a:lstStyle/>
                    <a:p>
                      <a:pPr algn="ctr"/>
                      <a:r>
                        <a:rPr lang="it-IT" sz="2000" dirty="0" smtClean="0"/>
                        <a:t>A</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100.000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5.000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38363861"/>
                  </a:ext>
                </a:extLst>
              </a:tr>
              <a:tr h="689521">
                <a:tc>
                  <a:txBody>
                    <a:bodyPr/>
                    <a:lstStyle/>
                    <a:p>
                      <a:pPr algn="ctr"/>
                      <a:r>
                        <a:rPr lang="it-IT" sz="2000" dirty="0" smtClean="0"/>
                        <a:t>B</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24</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8.333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27124711"/>
                  </a:ext>
                </a:extLst>
              </a:tr>
              <a:tr h="689521">
                <a:tc>
                  <a:txBody>
                    <a:bodyPr/>
                    <a:lstStyle/>
                    <a:p>
                      <a:pPr algn="ctr"/>
                      <a:r>
                        <a:rPr lang="it-IT" sz="2000" dirty="0" smtClean="0"/>
                        <a:t>C</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30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6.667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94192223"/>
                  </a:ext>
                </a:extLst>
              </a:tr>
            </a:tbl>
          </a:graphicData>
        </a:graphic>
      </p:graphicFrame>
      <p:sp>
        <p:nvSpPr>
          <p:cNvPr id="7" name="CasellaDiTesto 6"/>
          <p:cNvSpPr txBox="1"/>
          <p:nvPr/>
        </p:nvSpPr>
        <p:spPr>
          <a:xfrm>
            <a:off x="2061813" y="5063327"/>
            <a:ext cx="8183106" cy="1107996"/>
          </a:xfrm>
          <a:prstGeom prst="rect">
            <a:avLst/>
          </a:prstGeom>
          <a:noFill/>
        </p:spPr>
        <p:txBody>
          <a:bodyPr wrap="square" rtlCol="0">
            <a:spAutoFit/>
          </a:bodyPr>
          <a:lstStyle/>
          <a:p>
            <a:pPr algn="just"/>
            <a:r>
              <a:rPr lang="it-IT" sz="2200" dirty="0"/>
              <a:t>In questo esempio è confrontata la terapia A, che comporta l’investimento più basso con le terapie B e C con un efficacia maggiore</a:t>
            </a:r>
          </a:p>
        </p:txBody>
      </p:sp>
    </p:spTree>
    <p:extLst>
      <p:ext uri="{BB962C8B-B14F-4D97-AF65-F5344CB8AC3E}">
        <p14:creationId xmlns:p14="http://schemas.microsoft.com/office/powerpoint/2010/main" val="1567313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8566" y="4934607"/>
            <a:ext cx="6960359" cy="1200329"/>
          </a:xfrm>
          <a:prstGeom prst="rect">
            <a:avLst/>
          </a:prstGeom>
        </p:spPr>
        <p:txBody>
          <a:bodyPr wrap="square">
            <a:spAutoFit/>
          </a:bodyPr>
          <a:lstStyle/>
          <a:p>
            <a:pPr algn="ctr"/>
            <a:r>
              <a:rPr lang="it-IT" sz="2400" dirty="0"/>
              <a:t>La terapia B a parità di costo ha un rapporto C/E maggiore rispetto alle terapia C, quindi la scartiamo</a:t>
            </a:r>
          </a:p>
        </p:txBody>
      </p:sp>
      <p:sp>
        <p:nvSpPr>
          <p:cNvPr id="4" name="Rettangolo 3"/>
          <p:cNvSpPr/>
          <p:nvPr/>
        </p:nvSpPr>
        <p:spPr>
          <a:xfrm>
            <a:off x="2102756" y="433051"/>
            <a:ext cx="7971972" cy="646331"/>
          </a:xfrm>
          <a:prstGeom prst="rect">
            <a:avLst/>
          </a:prstGeom>
        </p:spPr>
        <p:txBody>
          <a:bodyPr wrap="square">
            <a:spAutoFit/>
          </a:bodyPr>
          <a:lstStyle/>
          <a:p>
            <a:pPr algn="ctr"/>
            <a:r>
              <a:rPr lang="it-IT" sz="3600" b="1" dirty="0">
                <a:latin typeface="+mj-lt"/>
                <a:ea typeface="+mj-ea"/>
                <a:cs typeface="+mj-cs"/>
              </a:rPr>
              <a:t>Analisi di costo-efficacia </a:t>
            </a:r>
          </a:p>
        </p:txBody>
      </p:sp>
      <p:graphicFrame>
        <p:nvGraphicFramePr>
          <p:cNvPr id="6" name="Tabella 5"/>
          <p:cNvGraphicFramePr>
            <a:graphicFrameLocks noGrp="1"/>
          </p:cNvGraphicFramePr>
          <p:nvPr>
            <p:extLst/>
          </p:nvPr>
        </p:nvGraphicFramePr>
        <p:xfrm>
          <a:off x="2247897" y="1609349"/>
          <a:ext cx="7628532" cy="2769603"/>
        </p:xfrm>
        <a:graphic>
          <a:graphicData uri="http://schemas.openxmlformats.org/drawingml/2006/table">
            <a:tbl>
              <a:tblPr firstRow="1" bandRow="1">
                <a:tableStyleId>{125E5076-3810-47DD-B79F-674D7AD40C01}</a:tableStyleId>
              </a:tblPr>
              <a:tblGrid>
                <a:gridCol w="1907133">
                  <a:extLst>
                    <a:ext uri="{9D8B030D-6E8A-4147-A177-3AD203B41FA5}">
                      <a16:colId xmlns:a16="http://schemas.microsoft.com/office/drawing/2014/main" val="2903975911"/>
                    </a:ext>
                  </a:extLst>
                </a:gridCol>
                <a:gridCol w="1907133">
                  <a:extLst>
                    <a:ext uri="{9D8B030D-6E8A-4147-A177-3AD203B41FA5}">
                      <a16:colId xmlns:a16="http://schemas.microsoft.com/office/drawing/2014/main" val="3293447048"/>
                    </a:ext>
                  </a:extLst>
                </a:gridCol>
                <a:gridCol w="1907133">
                  <a:extLst>
                    <a:ext uri="{9D8B030D-6E8A-4147-A177-3AD203B41FA5}">
                      <a16:colId xmlns:a16="http://schemas.microsoft.com/office/drawing/2014/main" val="3053800200"/>
                    </a:ext>
                  </a:extLst>
                </a:gridCol>
                <a:gridCol w="1907133">
                  <a:extLst>
                    <a:ext uri="{9D8B030D-6E8A-4147-A177-3AD203B41FA5}">
                      <a16:colId xmlns:a16="http://schemas.microsoft.com/office/drawing/2014/main" val="585847558"/>
                    </a:ext>
                  </a:extLst>
                </a:gridCol>
              </a:tblGrid>
              <a:tr h="689521">
                <a:tc>
                  <a:txBody>
                    <a:bodyPr/>
                    <a:lstStyle/>
                    <a:p>
                      <a:pPr algn="ctr"/>
                      <a:r>
                        <a:rPr lang="it-IT" sz="2000" dirty="0" smtClean="0"/>
                        <a:t>TERAPIA</a:t>
                      </a:r>
                      <a:endParaRPr lang="it-IT" sz="2000" dirty="0"/>
                    </a:p>
                  </a:txBody>
                  <a:tcPr anchor="ctr"/>
                </a:tc>
                <a:tc>
                  <a:txBody>
                    <a:bodyPr/>
                    <a:lstStyle/>
                    <a:p>
                      <a:pPr algn="ctr"/>
                      <a:r>
                        <a:rPr lang="it-IT" sz="2000" dirty="0" smtClean="0"/>
                        <a:t>COSTO (</a:t>
                      </a:r>
                      <a:r>
                        <a:rPr lang="it-IT" sz="2400" dirty="0" smtClean="0"/>
                        <a:t>€</a:t>
                      </a:r>
                      <a:r>
                        <a:rPr lang="it-IT" sz="2000" dirty="0" smtClean="0"/>
                        <a:t>)</a:t>
                      </a:r>
                      <a:endParaRPr lang="it-IT" sz="2000" dirty="0"/>
                    </a:p>
                  </a:txBody>
                  <a:tcPr anchor="ctr"/>
                </a:tc>
                <a:tc>
                  <a:txBody>
                    <a:bodyPr/>
                    <a:lstStyle/>
                    <a:p>
                      <a:pPr algn="ctr"/>
                      <a:r>
                        <a:rPr lang="it-IT" sz="2000" dirty="0" smtClean="0"/>
                        <a:t>EFFICACIA</a:t>
                      </a:r>
                      <a:endParaRPr lang="it-IT" sz="2000" dirty="0"/>
                    </a:p>
                  </a:txBody>
                  <a:tcPr anchor="ctr"/>
                </a:tc>
                <a:tc>
                  <a:txBody>
                    <a:bodyPr/>
                    <a:lstStyle/>
                    <a:p>
                      <a:pPr algn="ctr"/>
                      <a:r>
                        <a:rPr lang="it-IT" sz="2000" dirty="0" smtClean="0"/>
                        <a:t>RAPPORTO</a:t>
                      </a:r>
                      <a:r>
                        <a:rPr lang="it-IT" sz="2000" baseline="0" dirty="0" smtClean="0"/>
                        <a:t> C/E</a:t>
                      </a:r>
                      <a:endParaRPr lang="it-IT" sz="2000" dirty="0"/>
                    </a:p>
                  </a:txBody>
                  <a:tcPr anchor="ctr"/>
                </a:tc>
                <a:extLst>
                  <a:ext uri="{0D108BD9-81ED-4DB2-BD59-A6C34878D82A}">
                    <a16:rowId xmlns:a16="http://schemas.microsoft.com/office/drawing/2014/main" val="1383389991"/>
                  </a:ext>
                </a:extLst>
              </a:tr>
              <a:tr h="689521">
                <a:tc>
                  <a:txBody>
                    <a:bodyPr/>
                    <a:lstStyle/>
                    <a:p>
                      <a:pPr algn="ctr"/>
                      <a:r>
                        <a:rPr lang="it-IT" sz="2000" dirty="0" smtClean="0"/>
                        <a:t>A</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100.000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5.000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38363861"/>
                  </a:ext>
                </a:extLst>
              </a:tr>
              <a:tr h="689521">
                <a:tc>
                  <a:txBody>
                    <a:bodyPr/>
                    <a:lstStyle/>
                    <a:p>
                      <a:pPr algn="ctr"/>
                      <a:r>
                        <a:rPr lang="it-IT" sz="2000" dirty="0" smtClean="0"/>
                        <a:t>B</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24</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8.333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27124711"/>
                  </a:ext>
                </a:extLst>
              </a:tr>
              <a:tr h="689521">
                <a:tc>
                  <a:txBody>
                    <a:bodyPr/>
                    <a:lstStyle/>
                    <a:p>
                      <a:pPr algn="ctr"/>
                      <a:r>
                        <a:rPr lang="it-IT" sz="2000" dirty="0" smtClean="0"/>
                        <a:t>C</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30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6.667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94192223"/>
                  </a:ext>
                </a:extLst>
              </a:tr>
            </a:tbl>
          </a:graphicData>
        </a:graphic>
      </p:graphicFrame>
      <p:cxnSp>
        <p:nvCxnSpPr>
          <p:cNvPr id="8" name="Connettore diritto 7"/>
          <p:cNvCxnSpPr/>
          <p:nvPr/>
        </p:nvCxnSpPr>
        <p:spPr>
          <a:xfrm>
            <a:off x="2247897" y="3136900"/>
            <a:ext cx="7628532" cy="431800"/>
          </a:xfrm>
          <a:prstGeom prst="line">
            <a:avLst/>
          </a:prstGeom>
          <a:ln/>
        </p:spPr>
        <p:style>
          <a:lnRef idx="1">
            <a:schemeClr val="dk1"/>
          </a:lnRef>
          <a:fillRef idx="0">
            <a:schemeClr val="dk1"/>
          </a:fillRef>
          <a:effectRef idx="0">
            <a:schemeClr val="dk1"/>
          </a:effectRef>
          <a:fontRef idx="minor">
            <a:schemeClr val="tx1"/>
          </a:fontRef>
        </p:style>
      </p:cxnSp>
      <p:cxnSp>
        <p:nvCxnSpPr>
          <p:cNvPr id="9" name="Connettore diritto 8"/>
          <p:cNvCxnSpPr/>
          <p:nvPr/>
        </p:nvCxnSpPr>
        <p:spPr>
          <a:xfrm flipV="1">
            <a:off x="2247897" y="3136900"/>
            <a:ext cx="7628532" cy="43180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1629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1927225" y="333375"/>
            <a:ext cx="82296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27" name="AutoShape 3"/>
          <p:cNvSpPr>
            <a:spLocks noChangeArrowheads="1"/>
          </p:cNvSpPr>
          <p:nvPr/>
        </p:nvSpPr>
        <p:spPr bwMode="auto">
          <a:xfrm>
            <a:off x="3811588" y="2363789"/>
            <a:ext cx="4495800" cy="3011487"/>
          </a:xfrm>
          <a:prstGeom prst="roundRect">
            <a:avLst>
              <a:gd name="adj" fmla="val 5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28" name="AutoShape 4"/>
          <p:cNvSpPr>
            <a:spLocks noChangeArrowheads="1"/>
          </p:cNvSpPr>
          <p:nvPr/>
        </p:nvSpPr>
        <p:spPr bwMode="auto">
          <a:xfrm>
            <a:off x="2743200" y="1447801"/>
            <a:ext cx="1720850" cy="1712913"/>
          </a:xfrm>
          <a:prstGeom prst="roundRect">
            <a:avLst>
              <a:gd name="adj" fmla="val 93"/>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29" name="AutoShape 5"/>
          <p:cNvSpPr>
            <a:spLocks noChangeArrowheads="1"/>
          </p:cNvSpPr>
          <p:nvPr/>
        </p:nvSpPr>
        <p:spPr bwMode="auto">
          <a:xfrm>
            <a:off x="8616951" y="4797426"/>
            <a:ext cx="1820863" cy="1717675"/>
          </a:xfrm>
          <a:prstGeom prst="roundRect">
            <a:avLst>
              <a:gd name="adj" fmla="val 8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30" name="Rectangle 6"/>
          <p:cNvSpPr>
            <a:spLocks noGrp="1" noRot="1" noChangeArrowheads="1"/>
          </p:cNvSpPr>
          <p:nvPr>
            <p:ph type="title"/>
          </p:nvPr>
        </p:nvSpPr>
        <p:spPr>
          <a:xfrm>
            <a:off x="4603568" y="371475"/>
            <a:ext cx="6543675" cy="885825"/>
          </a:xfrm>
          <a:noFill/>
          <a:ln>
            <a:solidFill>
              <a:schemeClr val="hlink"/>
            </a:solidFill>
            <a:round/>
            <a:headEnd/>
            <a:tailEnd/>
          </a:ln>
        </p:spPr>
        <p:txBody>
          <a:bodyPr vert="horz" lIns="0" tIns="0" rIns="0" bIns="0" rtlCol="0" anchor="ctr">
            <a:spAutoFit/>
          </a:bodyPr>
          <a:lstStyle/>
          <a:p>
            <a:pPr>
              <a:lnSpc>
                <a:spcPct val="7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2700" dirty="0" smtClean="0">
                <a:latin typeface="Calibri" panose="020F0502020204030204" pitchFamily="34" charset="0"/>
              </a:rPr>
              <a:t/>
            </a:r>
            <a:br>
              <a:rPr lang="en-GB" altLang="it-IT" sz="2700" dirty="0" smtClean="0">
                <a:latin typeface="Calibri" panose="020F0502020204030204" pitchFamily="34" charset="0"/>
              </a:rPr>
            </a:br>
            <a:r>
              <a:rPr lang="en-GB" altLang="it-IT" sz="2700" dirty="0" smtClean="0">
                <a:latin typeface="Calibri" panose="020F0502020204030204" pitchFamily="34" charset="0"/>
              </a:rPr>
              <a:t> </a:t>
            </a:r>
            <a:r>
              <a:rPr lang="en-GB" altLang="it-IT" sz="2700" dirty="0" err="1" smtClean="0">
                <a:latin typeface="Calibri" panose="020F0502020204030204" pitchFamily="34" charset="0"/>
              </a:rPr>
              <a:t>Confronto</a:t>
            </a:r>
            <a:r>
              <a:rPr lang="en-GB" altLang="it-IT" sz="2700" dirty="0" smtClean="0">
                <a:latin typeface="Calibri" panose="020F0502020204030204" pitchFamily="34" charset="0"/>
              </a:rPr>
              <a:t> </a:t>
            </a:r>
            <a:r>
              <a:rPr lang="en-GB" altLang="it-IT" sz="2700" dirty="0" err="1">
                <a:latin typeface="Calibri" panose="020F0502020204030204" pitchFamily="34" charset="0"/>
              </a:rPr>
              <a:t>dei</a:t>
            </a:r>
            <a:r>
              <a:rPr lang="en-GB" altLang="it-IT" sz="2700" dirty="0">
                <a:latin typeface="Calibri" panose="020F0502020204030204" pitchFamily="34" charset="0"/>
              </a:rPr>
              <a:t> </a:t>
            </a:r>
            <a:r>
              <a:rPr lang="en-GB" altLang="it-IT" sz="2700" dirty="0" err="1">
                <a:latin typeface="Calibri" panose="020F0502020204030204" pitchFamily="34" charset="0"/>
              </a:rPr>
              <a:t>costi</a:t>
            </a:r>
            <a:r>
              <a:rPr lang="en-GB" altLang="it-IT" sz="2700" dirty="0">
                <a:latin typeface="Calibri" panose="020F0502020204030204" pitchFamily="34" charset="0"/>
              </a:rPr>
              <a:t> e </a:t>
            </a:r>
            <a:r>
              <a:rPr lang="en-GB" altLang="it-IT" sz="2700" dirty="0" err="1">
                <a:latin typeface="Calibri" panose="020F0502020204030204" pitchFamily="34" charset="0"/>
              </a:rPr>
              <a:t>degli</a:t>
            </a:r>
            <a:r>
              <a:rPr lang="en-GB" altLang="it-IT" sz="2700" dirty="0">
                <a:latin typeface="Calibri" panose="020F0502020204030204" pitchFamily="34" charset="0"/>
              </a:rPr>
              <a:t> </a:t>
            </a:r>
            <a:r>
              <a:rPr lang="en-GB" altLang="it-IT" sz="2700" dirty="0" err="1">
                <a:latin typeface="Calibri" panose="020F0502020204030204" pitchFamily="34" charset="0"/>
              </a:rPr>
              <a:t>esiti</a:t>
            </a:r>
            <a:r>
              <a:rPr lang="en-GB" altLang="it-IT" sz="2700" dirty="0">
                <a:latin typeface="Calibri" panose="020F0502020204030204" pitchFamily="34" charset="0"/>
              </a:rPr>
              <a:t/>
            </a:r>
            <a:br>
              <a:rPr lang="en-GB" altLang="it-IT" sz="2700" dirty="0">
                <a:latin typeface="Calibri" panose="020F0502020204030204" pitchFamily="34" charset="0"/>
              </a:rPr>
            </a:br>
            <a:endParaRPr lang="en-GB" altLang="it-IT" sz="2700" dirty="0">
              <a:latin typeface="Calibri" panose="020F0502020204030204" pitchFamily="34" charset="0"/>
            </a:endParaRPr>
          </a:p>
        </p:txBody>
      </p:sp>
      <p:sp>
        <p:nvSpPr>
          <p:cNvPr id="769031" name="Rectangle 7"/>
          <p:cNvSpPr>
            <a:spLocks noGrp="1" noChangeArrowheads="1"/>
          </p:cNvSpPr>
          <p:nvPr>
            <p:ph type="body" sz="half" idx="3"/>
          </p:nvPr>
        </p:nvSpPr>
        <p:spPr>
          <a:xfrm>
            <a:off x="5287961" y="1808958"/>
            <a:ext cx="4999040" cy="4525963"/>
          </a:xfrm>
        </p:spPr>
        <p:txBody>
          <a:bodyPr>
            <a:normAutofit/>
          </a:bodyPr>
          <a:lstStyle/>
          <a:p>
            <a:r>
              <a:rPr lang="it-IT" altLang="it-IT" sz="2800" dirty="0"/>
              <a:t>Rapporto Costo/Efficacia</a:t>
            </a:r>
          </a:p>
          <a:p>
            <a:pPr>
              <a:buFont typeface="Wingdings" panose="05000000000000000000" pitchFamily="2" charset="2"/>
              <a:buNone/>
            </a:pPr>
            <a:endParaRPr lang="it-IT" altLang="it-IT" sz="2800" dirty="0"/>
          </a:p>
          <a:p>
            <a:pPr>
              <a:buFont typeface="Wingdings" panose="05000000000000000000" pitchFamily="2" charset="2"/>
              <a:buNone/>
            </a:pPr>
            <a:endParaRPr lang="it-IT" altLang="it-IT" sz="2800" dirty="0"/>
          </a:p>
          <a:p>
            <a:pPr>
              <a:buFont typeface="Wingdings" panose="05000000000000000000" pitchFamily="2" charset="2"/>
              <a:buNone/>
            </a:pPr>
            <a:endParaRPr lang="it-IT" altLang="it-IT" sz="900" dirty="0"/>
          </a:p>
          <a:p>
            <a:pPr>
              <a:buFont typeface="Wingdings" panose="05000000000000000000" pitchFamily="2" charset="2"/>
              <a:buNone/>
            </a:pPr>
            <a:endParaRPr lang="it-IT" altLang="it-IT" sz="900" dirty="0"/>
          </a:p>
          <a:p>
            <a:pPr>
              <a:buFont typeface="Wingdings" panose="05000000000000000000" pitchFamily="2" charset="2"/>
              <a:buNone/>
            </a:pPr>
            <a:endParaRPr lang="it-IT" altLang="it-IT" sz="900" dirty="0"/>
          </a:p>
          <a:p>
            <a:pPr>
              <a:buFont typeface="Wingdings" panose="05000000000000000000" pitchFamily="2" charset="2"/>
              <a:buNone/>
            </a:pPr>
            <a:endParaRPr lang="it-IT" altLang="it-IT" sz="900" dirty="0"/>
          </a:p>
          <a:p>
            <a:r>
              <a:rPr lang="it-IT" altLang="it-IT" sz="2800" dirty="0"/>
              <a:t>Rapporto Incrementale </a:t>
            </a:r>
          </a:p>
          <a:p>
            <a:pPr>
              <a:buFont typeface="Wingdings" panose="05000000000000000000" pitchFamily="2" charset="2"/>
              <a:buNone/>
            </a:pPr>
            <a:r>
              <a:rPr lang="it-IT" altLang="it-IT" sz="2800" dirty="0"/>
              <a:t>	Costo/Efficacia (ICER)</a:t>
            </a:r>
          </a:p>
        </p:txBody>
      </p:sp>
      <p:sp>
        <p:nvSpPr>
          <p:cNvPr id="769032" name="Line 8"/>
          <p:cNvSpPr>
            <a:spLocks noChangeShapeType="1"/>
          </p:cNvSpPr>
          <p:nvPr/>
        </p:nvSpPr>
        <p:spPr bwMode="auto">
          <a:xfrm>
            <a:off x="2063751" y="2781300"/>
            <a:ext cx="201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69033" name="Line 9"/>
          <p:cNvSpPr>
            <a:spLocks noChangeShapeType="1"/>
          </p:cNvSpPr>
          <p:nvPr/>
        </p:nvSpPr>
        <p:spPr bwMode="auto">
          <a:xfrm flipV="1">
            <a:off x="2279650" y="2781300"/>
            <a:ext cx="172878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69034" name="Line 10"/>
          <p:cNvSpPr>
            <a:spLocks noChangeShapeType="1"/>
          </p:cNvSpPr>
          <p:nvPr/>
        </p:nvSpPr>
        <p:spPr bwMode="auto">
          <a:xfrm>
            <a:off x="1919289" y="2781300"/>
            <a:ext cx="21605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69035" name="Line 11"/>
          <p:cNvSpPr>
            <a:spLocks noChangeShapeType="1"/>
          </p:cNvSpPr>
          <p:nvPr/>
        </p:nvSpPr>
        <p:spPr bwMode="auto">
          <a:xfrm>
            <a:off x="1992313" y="2781300"/>
            <a:ext cx="18716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graphicFrame>
        <p:nvGraphicFramePr>
          <p:cNvPr id="2" name="Diagramma 1"/>
          <p:cNvGraphicFramePr/>
          <p:nvPr>
            <p:extLst>
              <p:ext uri="{D42A27DB-BD31-4B8C-83A1-F6EECF244321}">
                <p14:modId xmlns:p14="http://schemas.microsoft.com/office/powerpoint/2010/main" val="319709768"/>
              </p:ext>
            </p:extLst>
          </p:nvPr>
        </p:nvGraphicFramePr>
        <p:xfrm>
          <a:off x="1145407" y="1128714"/>
          <a:ext cx="5216500" cy="202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2"/>
          <p:cNvGraphicFramePr/>
          <p:nvPr>
            <p:extLst>
              <p:ext uri="{D42A27DB-BD31-4B8C-83A1-F6EECF244321}">
                <p14:modId xmlns:p14="http://schemas.microsoft.com/office/powerpoint/2010/main" val="4852979"/>
              </p:ext>
            </p:extLst>
          </p:nvPr>
        </p:nvGraphicFramePr>
        <p:xfrm>
          <a:off x="1270535" y="4114800"/>
          <a:ext cx="5041365" cy="214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80292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9031">
                                            <p:txEl>
                                              <p:pRg st="0" end="0"/>
                                            </p:txEl>
                                          </p:spTgt>
                                        </p:tgtEl>
                                        <p:attrNameLst>
                                          <p:attrName>style.visibility</p:attrName>
                                        </p:attrNameLst>
                                      </p:cBhvr>
                                      <p:to>
                                        <p:strVal val="visible"/>
                                      </p:to>
                                    </p:set>
                                    <p:animEffect transition="in" filter="fade">
                                      <p:cBhvr>
                                        <p:cTn id="12" dur="2000"/>
                                        <p:tgtEl>
                                          <p:spTgt spid="7690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69031">
                                            <p:txEl>
                                              <p:pRg st="7" end="7"/>
                                            </p:txEl>
                                          </p:spTgt>
                                        </p:tgtEl>
                                        <p:attrNameLst>
                                          <p:attrName>style.visibility</p:attrName>
                                        </p:attrNameLst>
                                      </p:cBhvr>
                                      <p:to>
                                        <p:strVal val="visible"/>
                                      </p:to>
                                    </p:set>
                                    <p:animEffect transition="in" filter="fade">
                                      <p:cBhvr>
                                        <p:cTn id="22" dur="2000"/>
                                        <p:tgtEl>
                                          <p:spTgt spid="769031">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69031">
                                            <p:txEl>
                                              <p:pRg st="8" end="8"/>
                                            </p:txEl>
                                          </p:spTgt>
                                        </p:tgtEl>
                                        <p:attrNameLst>
                                          <p:attrName>style.visibility</p:attrName>
                                        </p:attrNameLst>
                                      </p:cBhvr>
                                      <p:to>
                                        <p:strVal val="visible"/>
                                      </p:to>
                                    </p:set>
                                    <p:animEffect transition="in" filter="fade">
                                      <p:cBhvr>
                                        <p:cTn id="25" dur="2000"/>
                                        <p:tgtEl>
                                          <p:spTgt spid="7690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5029" y="1695450"/>
            <a:ext cx="10356979" cy="1200329"/>
          </a:xfrm>
          <a:prstGeom prst="rect">
            <a:avLst/>
          </a:prstGeom>
          <a:noFill/>
        </p:spPr>
        <p:txBody>
          <a:bodyPr wrap="square" rtlCol="0">
            <a:spAutoFit/>
          </a:bodyPr>
          <a:lstStyle/>
          <a:p>
            <a:pPr algn="just"/>
            <a:r>
              <a:rPr lang="it-IT" sz="2400" dirty="0"/>
              <a:t>Nelle CEA spesso per confrontare due trattamenti differenti risulta più significativo analizzare il </a:t>
            </a:r>
            <a:r>
              <a:rPr lang="it-IT" sz="2400" b="1" dirty="0"/>
              <a:t>rapporto</a:t>
            </a:r>
            <a:r>
              <a:rPr lang="it-IT" sz="2400" dirty="0"/>
              <a:t> tra </a:t>
            </a:r>
            <a:r>
              <a:rPr lang="it-IT" sz="2400" b="1" dirty="0"/>
              <a:t>incremento dei costi</a:t>
            </a:r>
            <a:r>
              <a:rPr lang="it-IT" sz="2400" dirty="0"/>
              <a:t> ed </a:t>
            </a:r>
            <a:r>
              <a:rPr lang="it-IT" sz="2400" b="1" dirty="0"/>
              <a:t>incremento dell’efficacia</a:t>
            </a:r>
            <a:r>
              <a:rPr lang="it-IT" sz="2400" dirty="0"/>
              <a:t> da un farmaco A ad un farmaco B.</a:t>
            </a:r>
          </a:p>
        </p:txBody>
      </p:sp>
      <p:sp>
        <p:nvSpPr>
          <p:cNvPr id="4" name="CasellaDiTesto 3"/>
          <p:cNvSpPr txBox="1"/>
          <p:nvPr/>
        </p:nvSpPr>
        <p:spPr>
          <a:xfrm>
            <a:off x="1045029" y="3784689"/>
            <a:ext cx="10207689" cy="830997"/>
          </a:xfrm>
          <a:prstGeom prst="rect">
            <a:avLst/>
          </a:prstGeom>
          <a:noFill/>
        </p:spPr>
        <p:txBody>
          <a:bodyPr wrap="square" rtlCol="0">
            <a:spAutoFit/>
          </a:bodyPr>
          <a:lstStyle/>
          <a:p>
            <a:pPr algn="just"/>
            <a:r>
              <a:rPr lang="it-IT" sz="2400" dirty="0"/>
              <a:t>Questo tipo di analisi si chiama CEA </a:t>
            </a:r>
            <a:r>
              <a:rPr lang="it-IT" sz="2400" b="1" dirty="0"/>
              <a:t>incrementale</a:t>
            </a:r>
            <a:r>
              <a:rPr lang="it-IT" sz="2400" dirty="0"/>
              <a:t> e viene misurata </a:t>
            </a:r>
            <a:r>
              <a:rPr lang="it-IT" sz="2400" dirty="0" err="1"/>
              <a:t>economicantente</a:t>
            </a:r>
            <a:r>
              <a:rPr lang="it-IT" sz="2400" dirty="0"/>
              <a:t> con l’</a:t>
            </a:r>
            <a:r>
              <a:rPr lang="it-IT" sz="2400" b="1" dirty="0"/>
              <a:t>ICER</a:t>
            </a:r>
            <a:r>
              <a:rPr lang="it-IT" sz="2400" dirty="0"/>
              <a:t> </a:t>
            </a:r>
            <a:r>
              <a:rPr lang="it-IT" sz="2400" b="1" dirty="0"/>
              <a:t>(</a:t>
            </a:r>
            <a:r>
              <a:rPr lang="it-IT" sz="2400" b="1" i="1" dirty="0" err="1"/>
              <a:t>Incremental</a:t>
            </a:r>
            <a:r>
              <a:rPr lang="it-IT" sz="2400" b="1" i="1" dirty="0"/>
              <a:t> </a:t>
            </a:r>
            <a:r>
              <a:rPr lang="it-IT" sz="2400" b="1" i="1" dirty="0" err="1"/>
              <a:t>Cost</a:t>
            </a:r>
            <a:r>
              <a:rPr lang="it-IT" sz="2400" b="1" i="1" dirty="0"/>
              <a:t> </a:t>
            </a:r>
            <a:r>
              <a:rPr lang="it-IT" sz="2400" b="1" i="1" dirty="0" err="1"/>
              <a:t>Effectiveness</a:t>
            </a:r>
            <a:r>
              <a:rPr lang="it-IT" sz="2400" b="1" i="1" dirty="0"/>
              <a:t> Ratio</a:t>
            </a:r>
            <a:r>
              <a:rPr lang="it-IT" sz="2400" b="1" dirty="0"/>
              <a:t>)</a:t>
            </a:r>
            <a:r>
              <a:rPr lang="it-IT" sz="2400" b="1" i="1" dirty="0"/>
              <a:t>  </a:t>
            </a:r>
          </a:p>
        </p:txBody>
      </p:sp>
      <p:sp>
        <p:nvSpPr>
          <p:cNvPr id="6" name="Rettangolo 5"/>
          <p:cNvSpPr/>
          <p:nvPr/>
        </p:nvSpPr>
        <p:spPr>
          <a:xfrm>
            <a:off x="4253059" y="616377"/>
            <a:ext cx="5920210" cy="646331"/>
          </a:xfrm>
          <a:prstGeom prst="rect">
            <a:avLst/>
          </a:prstGeom>
        </p:spPr>
        <p:txBody>
          <a:bodyPr wrap="none">
            <a:spAutoFit/>
          </a:bodyPr>
          <a:lstStyle/>
          <a:p>
            <a:r>
              <a:rPr lang="it-IT" sz="3600" b="1" dirty="0">
                <a:solidFill>
                  <a:srgbClr val="0070C0"/>
                </a:solidFill>
              </a:rPr>
              <a:t>CEA incrementale e ICER </a:t>
            </a:r>
          </a:p>
        </p:txBody>
      </p:sp>
      <p:sp>
        <p:nvSpPr>
          <p:cNvPr id="7" name="Rettangolo 6"/>
          <p:cNvSpPr/>
          <p:nvPr/>
        </p:nvSpPr>
        <p:spPr>
          <a:xfrm>
            <a:off x="2522457" y="5377937"/>
            <a:ext cx="3461204" cy="461665"/>
          </a:xfrm>
          <a:prstGeom prst="rect">
            <a:avLst/>
          </a:prstGeom>
        </p:spPr>
        <p:txBody>
          <a:bodyPr wrap="none">
            <a:spAutoFit/>
          </a:bodyPr>
          <a:lstStyle/>
          <a:p>
            <a:r>
              <a:rPr lang="it-IT" sz="2400" dirty="0"/>
              <a:t>Analisi incrementale =</a:t>
            </a:r>
          </a:p>
        </p:txBody>
      </p:sp>
      <p:sp>
        <p:nvSpPr>
          <p:cNvPr id="8" name="Rettangolo 7"/>
          <p:cNvSpPr/>
          <p:nvPr/>
        </p:nvSpPr>
        <p:spPr>
          <a:xfrm>
            <a:off x="6227634" y="5204171"/>
            <a:ext cx="2755883" cy="461665"/>
          </a:xfrm>
          <a:prstGeom prst="rect">
            <a:avLst/>
          </a:prstGeom>
        </p:spPr>
        <p:txBody>
          <a:bodyPr wrap="none">
            <a:spAutoFit/>
          </a:bodyPr>
          <a:lstStyle/>
          <a:p>
            <a:r>
              <a:rPr lang="it-IT" sz="2400" b="1" dirty="0"/>
              <a:t>Costo 1 – Costo 2</a:t>
            </a:r>
          </a:p>
        </p:txBody>
      </p:sp>
      <p:sp>
        <p:nvSpPr>
          <p:cNvPr id="9" name="Rettangolo 8"/>
          <p:cNvSpPr/>
          <p:nvPr/>
        </p:nvSpPr>
        <p:spPr>
          <a:xfrm>
            <a:off x="6013324" y="5555394"/>
            <a:ext cx="3595856" cy="461665"/>
          </a:xfrm>
          <a:prstGeom prst="rect">
            <a:avLst/>
          </a:prstGeom>
        </p:spPr>
        <p:txBody>
          <a:bodyPr wrap="none">
            <a:spAutoFit/>
          </a:bodyPr>
          <a:lstStyle/>
          <a:p>
            <a:r>
              <a:rPr lang="it-IT" sz="2400" b="1" dirty="0"/>
              <a:t>Efficacia 1 – Efficacia 2</a:t>
            </a:r>
          </a:p>
        </p:txBody>
      </p:sp>
      <p:cxnSp>
        <p:nvCxnSpPr>
          <p:cNvPr id="10" name="Connettore diritto 9"/>
          <p:cNvCxnSpPr/>
          <p:nvPr/>
        </p:nvCxnSpPr>
        <p:spPr>
          <a:xfrm flipV="1">
            <a:off x="6082380" y="5608769"/>
            <a:ext cx="275162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75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876927" y="1811560"/>
            <a:ext cx="9928407" cy="3461461"/>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95000"/>
              </a:lnSpc>
              <a:buSzPct val="80000"/>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4000" b="1" dirty="0" smtClean="0">
                <a:latin typeface="Times New Roman" panose="02020603050405020304" pitchFamily="18" charset="0"/>
                <a:cs typeface="Times New Roman" panose="02020603050405020304" pitchFamily="18" charset="0"/>
              </a:rPr>
              <a:t>   </a:t>
            </a:r>
          </a:p>
          <a:p>
            <a:pPr>
              <a:lnSpc>
                <a:spcPct val="95000"/>
              </a:lnSpc>
              <a:buSzPct val="80000"/>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4000" b="1" dirty="0" smtClean="0">
                <a:latin typeface="Times New Roman" panose="02020603050405020304" pitchFamily="18" charset="0"/>
                <a:cs typeface="Times New Roman" panose="02020603050405020304" pitchFamily="18" charset="0"/>
              </a:rPr>
              <a:t>            ICER  </a:t>
            </a:r>
            <a:r>
              <a:rPr lang="en-GB" altLang="it-IT" sz="4000" dirty="0" smtClean="0">
                <a:latin typeface="Times New Roman" panose="02020603050405020304" pitchFamily="18" charset="0"/>
                <a:cs typeface="Times New Roman" panose="02020603050405020304" pitchFamily="18" charset="0"/>
              </a:rPr>
              <a:t>=  	</a:t>
            </a:r>
            <a:r>
              <a:rPr lang="en-GB" altLang="it-IT" sz="4000" u="sng" dirty="0" smtClean="0">
                <a:latin typeface="Times New Roman" panose="02020603050405020304" pitchFamily="18" charset="0"/>
                <a:cs typeface="Times New Roman" panose="02020603050405020304" pitchFamily="18" charset="0"/>
              </a:rPr>
              <a:t> </a:t>
            </a:r>
            <a:r>
              <a:rPr lang="en-GB" altLang="it-IT" sz="5400" b="1" u="sng" baseline="30000" dirty="0" smtClean="0">
                <a:latin typeface="Arial" panose="020B0604020202020204" pitchFamily="34" charset="0"/>
                <a:cs typeface="Times New Roman" panose="02020603050405020304" pitchFamily="18" charset="0"/>
              </a:rPr>
              <a:t>C</a:t>
            </a:r>
            <a:r>
              <a:rPr lang="en-GB" altLang="it-IT" sz="4000" b="1" u="sng" baseline="30000" dirty="0" smtClean="0">
                <a:latin typeface="Arial" panose="020B0604020202020204" pitchFamily="34" charset="0"/>
                <a:cs typeface="Times New Roman" panose="02020603050405020304" pitchFamily="18" charset="0"/>
              </a:rPr>
              <a:t>A – </a:t>
            </a:r>
            <a:r>
              <a:rPr lang="en-GB" altLang="it-IT" sz="5400" b="1" u="sng" baseline="30000" dirty="0" smtClean="0">
                <a:latin typeface="Arial" panose="020B0604020202020204" pitchFamily="34" charset="0"/>
                <a:cs typeface="Times New Roman" panose="02020603050405020304" pitchFamily="18" charset="0"/>
              </a:rPr>
              <a:t>C</a:t>
            </a:r>
            <a:r>
              <a:rPr lang="en-GB" altLang="it-IT" sz="4000" b="1" u="sng" baseline="30000" dirty="0" smtClean="0">
                <a:latin typeface="Arial" panose="020B0604020202020204" pitchFamily="34" charset="0"/>
                <a:cs typeface="Times New Roman" panose="02020603050405020304" pitchFamily="18" charset="0"/>
              </a:rPr>
              <a:t>B  </a:t>
            </a:r>
            <a:r>
              <a:rPr lang="en-GB" altLang="it-IT" sz="4000" b="1" baseline="30000" dirty="0" smtClean="0">
                <a:latin typeface="Arial" panose="020B0604020202020204" pitchFamily="34" charset="0"/>
                <a:cs typeface="Times New Roman" panose="02020603050405020304" pitchFamily="18" charset="0"/>
              </a:rPr>
              <a:t>   </a:t>
            </a:r>
          </a:p>
          <a:p>
            <a:pPr lvl="4">
              <a:lnSpc>
                <a:spcPct val="50000"/>
              </a:lnSpc>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4000" b="1" baseline="30000" dirty="0" smtClean="0">
                <a:latin typeface="Arial" panose="020B0604020202020204" pitchFamily="34" charset="0"/>
                <a:cs typeface="Times New Roman" panose="02020603050405020304" pitchFamily="18" charset="0"/>
              </a:rPr>
              <a:t>                  </a:t>
            </a:r>
          </a:p>
          <a:p>
            <a:pPr lvl="4">
              <a:lnSpc>
                <a:spcPct val="50000"/>
              </a:lnSpc>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5400" b="1" baseline="30000" dirty="0" smtClean="0">
                <a:latin typeface="Arial" panose="020B0604020202020204" pitchFamily="34" charset="0"/>
              </a:rPr>
              <a:t>               E</a:t>
            </a:r>
            <a:r>
              <a:rPr lang="en-GB" altLang="it-IT" sz="4000" b="1" baseline="30000" dirty="0" smtClean="0">
                <a:latin typeface="Arial" panose="020B0604020202020204" pitchFamily="34" charset="0"/>
              </a:rPr>
              <a:t>A</a:t>
            </a:r>
            <a:r>
              <a:rPr lang="en-GB" altLang="it-IT" sz="5400" baseline="30000" dirty="0" smtClean="0">
                <a:latin typeface="Arial" panose="020B0604020202020204" pitchFamily="34" charset="0"/>
              </a:rPr>
              <a:t> </a:t>
            </a:r>
            <a:r>
              <a:rPr lang="en-GB" altLang="it-IT" sz="5400" b="1" baseline="30000" dirty="0" smtClean="0">
                <a:latin typeface="Arial" panose="020B0604020202020204" pitchFamily="34" charset="0"/>
              </a:rPr>
              <a:t>- E</a:t>
            </a:r>
            <a:r>
              <a:rPr lang="en-GB" altLang="it-IT" sz="4000" b="1" baseline="30000" dirty="0" smtClean="0">
                <a:latin typeface="Arial" panose="020B0604020202020204" pitchFamily="34" charset="0"/>
              </a:rPr>
              <a:t>B</a:t>
            </a:r>
            <a:r>
              <a:rPr lang="en-GB" altLang="it-IT" dirty="0" smtClean="0"/>
              <a:t> </a:t>
            </a:r>
          </a:p>
          <a:p>
            <a:pPr>
              <a:lnSpc>
                <a:spcPct val="93000"/>
              </a:lnSpc>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2800" dirty="0" err="1" smtClean="0"/>
              <a:t>Differenza</a:t>
            </a:r>
            <a:r>
              <a:rPr lang="en-GB" altLang="it-IT" sz="2800" dirty="0" smtClean="0"/>
              <a:t> </a:t>
            </a:r>
            <a:r>
              <a:rPr lang="en-GB" altLang="it-IT" sz="2800" dirty="0" err="1" smtClean="0"/>
              <a:t>dei</a:t>
            </a:r>
            <a:r>
              <a:rPr lang="en-GB" altLang="it-IT" sz="2800" dirty="0" smtClean="0"/>
              <a:t> </a:t>
            </a:r>
            <a:r>
              <a:rPr lang="en-GB" altLang="it-IT" sz="2800" dirty="0" err="1" smtClean="0"/>
              <a:t>costi</a:t>
            </a:r>
            <a:r>
              <a:rPr lang="en-GB" altLang="it-IT" sz="2800" dirty="0" smtClean="0"/>
              <a:t> per </a:t>
            </a:r>
            <a:r>
              <a:rPr lang="en-GB" altLang="it-IT" sz="2800" i="1" dirty="0" err="1" smtClean="0"/>
              <a:t>paziente</a:t>
            </a:r>
            <a:r>
              <a:rPr lang="en-GB" altLang="it-IT" sz="2800" i="1" dirty="0" smtClean="0"/>
              <a:t> </a:t>
            </a:r>
            <a:r>
              <a:rPr lang="en-GB" altLang="it-IT" sz="2800" dirty="0" err="1" smtClean="0"/>
              <a:t>rapportato</a:t>
            </a:r>
            <a:r>
              <a:rPr lang="en-GB" altLang="it-IT" sz="2800" dirty="0" smtClean="0"/>
              <a:t> </a:t>
            </a:r>
            <a:r>
              <a:rPr lang="en-GB" altLang="it-IT" sz="2800" dirty="0" err="1" smtClean="0"/>
              <a:t>alla</a:t>
            </a:r>
            <a:r>
              <a:rPr lang="en-GB" altLang="it-IT" sz="2800" dirty="0"/>
              <a:t> </a:t>
            </a:r>
            <a:r>
              <a:rPr lang="en-GB" altLang="it-IT" sz="2800" dirty="0" err="1" smtClean="0"/>
              <a:t>differenza</a:t>
            </a:r>
            <a:r>
              <a:rPr lang="en-GB" altLang="it-IT" sz="2800" dirty="0" smtClean="0"/>
              <a:t> di </a:t>
            </a:r>
            <a:r>
              <a:rPr lang="en-GB" altLang="it-IT" sz="2800" dirty="0" err="1" smtClean="0"/>
              <a:t>esiti</a:t>
            </a:r>
            <a:r>
              <a:rPr lang="en-GB" altLang="it-IT" sz="2800" dirty="0" smtClean="0"/>
              <a:t> con </a:t>
            </a:r>
            <a:r>
              <a:rPr lang="en-GB" altLang="it-IT" sz="2800" dirty="0" err="1" smtClean="0"/>
              <a:t>il</a:t>
            </a:r>
            <a:r>
              <a:rPr lang="en-GB" altLang="it-IT" sz="2800" dirty="0" smtClean="0"/>
              <a:t> </a:t>
            </a:r>
            <a:r>
              <a:rPr lang="en-GB" altLang="it-IT" sz="2800" dirty="0" err="1" smtClean="0"/>
              <a:t>trattamento</a:t>
            </a:r>
            <a:r>
              <a:rPr lang="en-GB" altLang="it-IT" sz="2800" dirty="0" smtClean="0"/>
              <a:t> A </a:t>
            </a:r>
            <a:r>
              <a:rPr lang="en-GB" altLang="it-IT" sz="2800" dirty="0" err="1" smtClean="0"/>
              <a:t>rispetto</a:t>
            </a:r>
            <a:r>
              <a:rPr lang="en-GB" altLang="it-IT" sz="2800" dirty="0" smtClean="0"/>
              <a:t> al </a:t>
            </a:r>
            <a:r>
              <a:rPr lang="en-GB" altLang="it-IT" sz="2800" dirty="0" err="1" smtClean="0"/>
              <a:t>trattamento</a:t>
            </a:r>
            <a:r>
              <a:rPr lang="en-GB" altLang="it-IT" sz="2800" dirty="0" smtClean="0"/>
              <a:t> B.</a:t>
            </a:r>
          </a:p>
        </p:txBody>
      </p:sp>
      <p:sp>
        <p:nvSpPr>
          <p:cNvPr id="7" name="Rectangle 2"/>
          <p:cNvSpPr>
            <a:spLocks noGrp="1" noRot="1" noChangeArrowheads="1"/>
          </p:cNvSpPr>
          <p:nvPr>
            <p:ph type="title"/>
          </p:nvPr>
        </p:nvSpPr>
        <p:spPr>
          <a:xfrm>
            <a:off x="3054501" y="405154"/>
            <a:ext cx="8610600" cy="1293028"/>
          </a:xfrm>
        </p:spPr>
        <p:txBody>
          <a:bodyPr/>
          <a:lstStyle/>
          <a:p>
            <a:r>
              <a:rPr lang="it-IT" altLang="it-IT" sz="3600" dirty="0" smtClean="0"/>
              <a:t>RAPPORTO INCREMENTALE COSTO/EFFICACIA</a:t>
            </a:r>
            <a:endParaRPr lang="it-IT" altLang="it-IT" sz="3600" dirty="0"/>
          </a:p>
        </p:txBody>
      </p:sp>
    </p:spTree>
    <p:extLst>
      <p:ext uri="{BB962C8B-B14F-4D97-AF65-F5344CB8AC3E}">
        <p14:creationId xmlns:p14="http://schemas.microsoft.com/office/powerpoint/2010/main" val="27841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strips(downRight)">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16919" y="308387"/>
            <a:ext cx="7971972" cy="646331"/>
          </a:xfrm>
          <a:prstGeom prst="rect">
            <a:avLst/>
          </a:prstGeom>
        </p:spPr>
        <p:txBody>
          <a:bodyPr wrap="square">
            <a:spAutoFit/>
          </a:bodyPr>
          <a:lstStyle/>
          <a:p>
            <a:pPr algn="ctr"/>
            <a:r>
              <a:rPr lang="it-IT" sz="3600" b="1" dirty="0">
                <a:latin typeface="+mj-lt"/>
                <a:ea typeface="+mj-ea"/>
                <a:cs typeface="+mj-cs"/>
              </a:rPr>
              <a:t>Analisi di costo-efficacia</a:t>
            </a:r>
          </a:p>
        </p:txBody>
      </p:sp>
      <p:graphicFrame>
        <p:nvGraphicFramePr>
          <p:cNvPr id="6" name="Tabella 5"/>
          <p:cNvGraphicFramePr>
            <a:graphicFrameLocks noGrp="1"/>
          </p:cNvGraphicFramePr>
          <p:nvPr>
            <p:extLst/>
          </p:nvPr>
        </p:nvGraphicFramePr>
        <p:xfrm>
          <a:off x="2247897" y="1373645"/>
          <a:ext cx="7628532" cy="2080082"/>
        </p:xfrm>
        <a:graphic>
          <a:graphicData uri="http://schemas.openxmlformats.org/drawingml/2006/table">
            <a:tbl>
              <a:tblPr firstRow="1" bandRow="1">
                <a:tableStyleId>{125E5076-3810-47DD-B79F-674D7AD40C01}</a:tableStyleId>
              </a:tblPr>
              <a:tblGrid>
                <a:gridCol w="1907133">
                  <a:extLst>
                    <a:ext uri="{9D8B030D-6E8A-4147-A177-3AD203B41FA5}">
                      <a16:colId xmlns:a16="http://schemas.microsoft.com/office/drawing/2014/main" val="2903975911"/>
                    </a:ext>
                  </a:extLst>
                </a:gridCol>
                <a:gridCol w="1907133">
                  <a:extLst>
                    <a:ext uri="{9D8B030D-6E8A-4147-A177-3AD203B41FA5}">
                      <a16:colId xmlns:a16="http://schemas.microsoft.com/office/drawing/2014/main" val="3293447048"/>
                    </a:ext>
                  </a:extLst>
                </a:gridCol>
                <a:gridCol w="1907133">
                  <a:extLst>
                    <a:ext uri="{9D8B030D-6E8A-4147-A177-3AD203B41FA5}">
                      <a16:colId xmlns:a16="http://schemas.microsoft.com/office/drawing/2014/main" val="3053800200"/>
                    </a:ext>
                  </a:extLst>
                </a:gridCol>
                <a:gridCol w="1907133">
                  <a:extLst>
                    <a:ext uri="{9D8B030D-6E8A-4147-A177-3AD203B41FA5}">
                      <a16:colId xmlns:a16="http://schemas.microsoft.com/office/drawing/2014/main" val="585847558"/>
                    </a:ext>
                  </a:extLst>
                </a:gridCol>
              </a:tblGrid>
              <a:tr h="689521">
                <a:tc>
                  <a:txBody>
                    <a:bodyPr/>
                    <a:lstStyle/>
                    <a:p>
                      <a:pPr algn="ctr"/>
                      <a:r>
                        <a:rPr lang="it-IT" sz="2000" dirty="0" smtClean="0"/>
                        <a:t>TERAPIA</a:t>
                      </a:r>
                      <a:endParaRPr lang="it-IT" sz="2000" dirty="0"/>
                    </a:p>
                  </a:txBody>
                  <a:tcPr anchor="ctr"/>
                </a:tc>
                <a:tc>
                  <a:txBody>
                    <a:bodyPr/>
                    <a:lstStyle/>
                    <a:p>
                      <a:pPr algn="ctr"/>
                      <a:r>
                        <a:rPr lang="it-IT" sz="2000" dirty="0" smtClean="0"/>
                        <a:t>COSTO (€)</a:t>
                      </a:r>
                      <a:endParaRPr lang="it-IT" sz="2000" dirty="0"/>
                    </a:p>
                  </a:txBody>
                  <a:tcPr anchor="ctr"/>
                </a:tc>
                <a:tc>
                  <a:txBody>
                    <a:bodyPr/>
                    <a:lstStyle/>
                    <a:p>
                      <a:pPr algn="ctr"/>
                      <a:r>
                        <a:rPr lang="it-IT" sz="2000" dirty="0" smtClean="0"/>
                        <a:t>EFFICACIA</a:t>
                      </a:r>
                      <a:endParaRPr lang="it-IT" sz="2000" dirty="0"/>
                    </a:p>
                  </a:txBody>
                  <a:tcPr anchor="ctr"/>
                </a:tc>
                <a:tc>
                  <a:txBody>
                    <a:bodyPr/>
                    <a:lstStyle/>
                    <a:p>
                      <a:pPr algn="ctr"/>
                      <a:r>
                        <a:rPr lang="it-IT" sz="2000" dirty="0" smtClean="0"/>
                        <a:t>RAPPORTO</a:t>
                      </a:r>
                      <a:r>
                        <a:rPr lang="it-IT" sz="2000" baseline="0" dirty="0" smtClean="0"/>
                        <a:t> C/E</a:t>
                      </a:r>
                      <a:endParaRPr lang="it-IT" sz="2000" dirty="0"/>
                    </a:p>
                  </a:txBody>
                  <a:tcPr anchor="ctr"/>
                </a:tc>
                <a:extLst>
                  <a:ext uri="{0D108BD9-81ED-4DB2-BD59-A6C34878D82A}">
                    <a16:rowId xmlns:a16="http://schemas.microsoft.com/office/drawing/2014/main" val="1383389991"/>
                  </a:ext>
                </a:extLst>
              </a:tr>
              <a:tr h="689521">
                <a:tc>
                  <a:txBody>
                    <a:bodyPr/>
                    <a:lstStyle/>
                    <a:p>
                      <a:pPr algn="ctr"/>
                      <a:r>
                        <a:rPr lang="it-IT" sz="2000" dirty="0" smtClean="0"/>
                        <a:t>A</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100.000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5.000 €</a:t>
                      </a:r>
                      <a:endParaRPr lang="it-IT" sz="1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38363861"/>
                  </a:ext>
                </a:extLst>
              </a:tr>
              <a:tr h="689521">
                <a:tc>
                  <a:txBody>
                    <a:bodyPr/>
                    <a:lstStyle/>
                    <a:p>
                      <a:pPr algn="ctr"/>
                      <a:r>
                        <a:rPr lang="it-IT" sz="2000" dirty="0" smtClean="0"/>
                        <a:t>C</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30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6.667 €</a:t>
                      </a:r>
                      <a:endParaRPr lang="it-IT" sz="1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94192223"/>
                  </a:ext>
                </a:extLst>
              </a:tr>
            </a:tbl>
          </a:graphicData>
        </a:graphic>
      </p:graphicFrame>
      <p:sp>
        <p:nvSpPr>
          <p:cNvPr id="7" name="Rettangolo 6"/>
          <p:cNvSpPr/>
          <p:nvPr/>
        </p:nvSpPr>
        <p:spPr>
          <a:xfrm>
            <a:off x="2110015" y="4751459"/>
            <a:ext cx="7971972" cy="1446550"/>
          </a:xfrm>
          <a:prstGeom prst="rect">
            <a:avLst/>
          </a:prstGeom>
        </p:spPr>
        <p:txBody>
          <a:bodyPr wrap="square">
            <a:spAutoFit/>
          </a:bodyPr>
          <a:lstStyle/>
          <a:p>
            <a:pPr algn="just"/>
            <a:r>
              <a:rPr lang="it-IT" sz="2200" dirty="0"/>
              <a:t>La terapia C è in grado di prevenire 10 casi in più rispetto alla terapia A con una spesa addizionale (incrementale) di 100.000€, che significa un costo incrementale di 10.000€ per caso.</a:t>
            </a:r>
          </a:p>
        </p:txBody>
      </p:sp>
      <p:sp>
        <p:nvSpPr>
          <p:cNvPr id="9" name="Rettangolo 8"/>
          <p:cNvSpPr/>
          <p:nvPr/>
        </p:nvSpPr>
        <p:spPr>
          <a:xfrm>
            <a:off x="3270916" y="3897479"/>
            <a:ext cx="1188005" cy="461665"/>
          </a:xfrm>
          <a:prstGeom prst="rect">
            <a:avLst/>
          </a:prstGeom>
        </p:spPr>
        <p:txBody>
          <a:bodyPr wrap="square">
            <a:spAutoFit/>
          </a:bodyPr>
          <a:lstStyle/>
          <a:p>
            <a:r>
              <a:rPr lang="it-IT" sz="2400" dirty="0"/>
              <a:t>ICER =</a:t>
            </a:r>
          </a:p>
        </p:txBody>
      </p:sp>
      <p:sp>
        <p:nvSpPr>
          <p:cNvPr id="10" name="Rettangolo 9"/>
          <p:cNvSpPr/>
          <p:nvPr/>
        </p:nvSpPr>
        <p:spPr>
          <a:xfrm>
            <a:off x="4458921" y="3741552"/>
            <a:ext cx="2856279" cy="461665"/>
          </a:xfrm>
          <a:prstGeom prst="rect">
            <a:avLst/>
          </a:prstGeom>
        </p:spPr>
        <p:txBody>
          <a:bodyPr wrap="square">
            <a:spAutoFit/>
          </a:bodyPr>
          <a:lstStyle/>
          <a:p>
            <a:pPr algn="ctr"/>
            <a:r>
              <a:rPr lang="it-IT" sz="2400" dirty="0"/>
              <a:t>200.000 - 100.000</a:t>
            </a:r>
          </a:p>
        </p:txBody>
      </p:sp>
      <p:sp>
        <p:nvSpPr>
          <p:cNvPr id="11" name="Rettangolo 10"/>
          <p:cNvSpPr/>
          <p:nvPr/>
        </p:nvSpPr>
        <p:spPr>
          <a:xfrm>
            <a:off x="4765560" y="4169928"/>
            <a:ext cx="1874891" cy="461665"/>
          </a:xfrm>
          <a:prstGeom prst="rect">
            <a:avLst/>
          </a:prstGeom>
        </p:spPr>
        <p:txBody>
          <a:bodyPr wrap="square">
            <a:spAutoFit/>
          </a:bodyPr>
          <a:lstStyle/>
          <a:p>
            <a:pPr algn="ctr"/>
            <a:r>
              <a:rPr lang="it-IT" sz="2400" dirty="0"/>
              <a:t>30 - 20</a:t>
            </a:r>
          </a:p>
        </p:txBody>
      </p:sp>
      <p:sp>
        <p:nvSpPr>
          <p:cNvPr id="12" name="Rettangolo 11"/>
          <p:cNvSpPr/>
          <p:nvPr/>
        </p:nvSpPr>
        <p:spPr>
          <a:xfrm>
            <a:off x="7201930" y="3909857"/>
            <a:ext cx="2216955" cy="461665"/>
          </a:xfrm>
          <a:prstGeom prst="rect">
            <a:avLst/>
          </a:prstGeom>
        </p:spPr>
        <p:txBody>
          <a:bodyPr wrap="square">
            <a:spAutoFit/>
          </a:bodyPr>
          <a:lstStyle/>
          <a:p>
            <a:r>
              <a:rPr lang="it-IT" sz="2400" dirty="0"/>
              <a:t>= 10.000 €</a:t>
            </a:r>
            <a:endParaRPr lang="it-IT" sz="2000" dirty="0"/>
          </a:p>
        </p:txBody>
      </p:sp>
      <p:cxnSp>
        <p:nvCxnSpPr>
          <p:cNvPr id="13" name="Connettore diritto 12"/>
          <p:cNvCxnSpPr/>
          <p:nvPr/>
        </p:nvCxnSpPr>
        <p:spPr>
          <a:xfrm flipV="1">
            <a:off x="4510722" y="4128311"/>
            <a:ext cx="238456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3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being insolvent free vector eps, cdr, ai, svg vector illustration graphic  art"/>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347" t="10993" r="19184" b="7447"/>
          <a:stretch/>
        </p:blipFill>
        <p:spPr bwMode="auto">
          <a:xfrm>
            <a:off x="0" y="826001"/>
            <a:ext cx="2286001" cy="3286127"/>
          </a:xfrm>
          <a:prstGeom prst="rect">
            <a:avLst/>
          </a:prstGeom>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219477" y="318379"/>
            <a:ext cx="5906530"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a:t>Innovazione in medicina</a:t>
            </a:r>
          </a:p>
          <a:p>
            <a:pPr marL="285750" indent="-285750">
              <a:buFont typeface="Arial" panose="020B0604020202020204" pitchFamily="34" charset="0"/>
              <a:buChar char="•"/>
            </a:pPr>
            <a:r>
              <a:rPr lang="it-IT" sz="2400" dirty="0"/>
              <a:t>Invecchiamento della popolazione</a:t>
            </a:r>
          </a:p>
          <a:p>
            <a:pPr marL="285750" indent="-285750">
              <a:buFont typeface="Arial" panose="020B0604020202020204" pitchFamily="34" charset="0"/>
              <a:buChar char="•"/>
            </a:pPr>
            <a:r>
              <a:rPr lang="it-IT" sz="2400" dirty="0"/>
              <a:t>Aumento dei bisogni in ambito sanitario</a:t>
            </a:r>
          </a:p>
          <a:p>
            <a:pPr marL="285750" indent="-285750">
              <a:buFont typeface="Arial" panose="020B0604020202020204" pitchFamily="34" charset="0"/>
              <a:buChar char="•"/>
            </a:pPr>
            <a:r>
              <a:rPr lang="it-IT" sz="2400" dirty="0"/>
              <a:t>Scarsità delle risorse disponibili </a:t>
            </a:r>
          </a:p>
        </p:txBody>
      </p:sp>
      <p:sp>
        <p:nvSpPr>
          <p:cNvPr id="8" name="CasellaDiTesto 7"/>
          <p:cNvSpPr txBox="1"/>
          <p:nvPr/>
        </p:nvSpPr>
        <p:spPr>
          <a:xfrm>
            <a:off x="5303520" y="2271994"/>
            <a:ext cx="7302335" cy="461665"/>
          </a:xfrm>
          <a:prstGeom prst="rect">
            <a:avLst/>
          </a:prstGeom>
          <a:noFill/>
        </p:spPr>
        <p:txBody>
          <a:bodyPr wrap="square" rtlCol="0">
            <a:spAutoFit/>
          </a:bodyPr>
          <a:lstStyle/>
          <a:p>
            <a:r>
              <a:rPr lang="it-IT" sz="2400" dirty="0"/>
              <a:t>= Problema di </a:t>
            </a:r>
            <a:r>
              <a:rPr lang="it-IT" sz="2400" b="1" dirty="0"/>
              <a:t>SOSTENIBILITA</a:t>
            </a:r>
            <a:r>
              <a:rPr lang="it-IT" sz="2400" dirty="0"/>
              <a:t>’ economica</a:t>
            </a:r>
          </a:p>
        </p:txBody>
      </p:sp>
      <p:sp>
        <p:nvSpPr>
          <p:cNvPr id="9" name="CasellaDiTesto 8"/>
          <p:cNvSpPr txBox="1"/>
          <p:nvPr/>
        </p:nvSpPr>
        <p:spPr>
          <a:xfrm>
            <a:off x="2286001" y="2748282"/>
            <a:ext cx="7451124" cy="1384995"/>
          </a:xfrm>
          <a:prstGeom prst="rect">
            <a:avLst/>
          </a:prstGeom>
          <a:noFill/>
        </p:spPr>
        <p:txBody>
          <a:bodyPr wrap="square" rtlCol="0">
            <a:spAutoFit/>
          </a:bodyPr>
          <a:lstStyle/>
          <a:p>
            <a:pPr algn="ctr"/>
            <a:r>
              <a:rPr lang="it-IT" sz="2800" dirty="0"/>
              <a:t>Soluzione: </a:t>
            </a:r>
          </a:p>
          <a:p>
            <a:pPr algn="ctr"/>
            <a:r>
              <a:rPr lang="it-IT" sz="2800" b="1" dirty="0"/>
              <a:t>OTTIMIZZAZIONE DELLA SPESA FARMACEUTICA</a:t>
            </a:r>
          </a:p>
        </p:txBody>
      </p:sp>
      <p:sp>
        <p:nvSpPr>
          <p:cNvPr id="4" name="Rettangolo 3"/>
          <p:cNvSpPr/>
          <p:nvPr/>
        </p:nvSpPr>
        <p:spPr>
          <a:xfrm>
            <a:off x="972152" y="4325775"/>
            <a:ext cx="10674416" cy="2123658"/>
          </a:xfrm>
          <a:prstGeom prst="rect">
            <a:avLst/>
          </a:prstGeom>
        </p:spPr>
        <p:txBody>
          <a:bodyPr wrap="square">
            <a:spAutoFit/>
          </a:bodyPr>
          <a:lstStyle/>
          <a:p>
            <a:pPr algn="just"/>
            <a:r>
              <a:rPr lang="it-IT" sz="2200" dirty="0"/>
              <a:t>Le iniziative più recenti volte alla riduzione della spesa sanitaria pubblica hanno costituito una spinta all’utilizzo delle valutazioni di </a:t>
            </a:r>
            <a:r>
              <a:rPr lang="it-IT" sz="2200" b="1" i="1" dirty="0" err="1"/>
              <a:t>Health</a:t>
            </a:r>
            <a:r>
              <a:rPr lang="it-IT" sz="2200" b="1" i="1" dirty="0"/>
              <a:t> Technology </a:t>
            </a:r>
            <a:r>
              <a:rPr lang="it-IT" sz="2200" b="1" i="1" dirty="0" err="1"/>
              <a:t>Assessment</a:t>
            </a:r>
            <a:r>
              <a:rPr lang="it-IT" sz="2200" b="1" i="1" dirty="0"/>
              <a:t> </a:t>
            </a:r>
            <a:r>
              <a:rPr lang="it-IT" sz="2200" b="1" dirty="0"/>
              <a:t>(HTA) </a:t>
            </a:r>
            <a:r>
              <a:rPr lang="it-IT" sz="2200" dirty="0"/>
              <a:t>nelle decisioni ai diversi livelli di governo del sistema. </a:t>
            </a:r>
          </a:p>
          <a:p>
            <a:pPr algn="just"/>
            <a:r>
              <a:rPr lang="it-IT" sz="2200" dirty="0"/>
              <a:t>L’HTA nasce infatti per fornire una risposta operativa al divario tra le risorse limitate del Sistema Sanitario Nazionale, la crescente domanda di salute e l’innovazione tecnologica.</a:t>
            </a:r>
          </a:p>
        </p:txBody>
      </p:sp>
    </p:spTree>
    <p:extLst>
      <p:ext uri="{BB962C8B-B14F-4D97-AF65-F5344CB8AC3E}">
        <p14:creationId xmlns:p14="http://schemas.microsoft.com/office/powerpoint/2010/main" val="2605320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47849" y="247137"/>
            <a:ext cx="8287846" cy="646331"/>
          </a:xfrm>
          <a:prstGeom prst="rect">
            <a:avLst/>
          </a:prstGeom>
        </p:spPr>
        <p:txBody>
          <a:bodyPr wrap="none">
            <a:spAutoFit/>
          </a:bodyPr>
          <a:lstStyle/>
          <a:p>
            <a:r>
              <a:rPr lang="it-IT" sz="3600" b="1" dirty="0">
                <a:solidFill>
                  <a:srgbClr val="0070C0"/>
                </a:solidFill>
              </a:rPr>
              <a:t>Valore soglia e sostenibilità dei costi</a:t>
            </a:r>
          </a:p>
        </p:txBody>
      </p:sp>
      <p:sp>
        <p:nvSpPr>
          <p:cNvPr id="9" name="Rettangolo 8"/>
          <p:cNvSpPr/>
          <p:nvPr/>
        </p:nvSpPr>
        <p:spPr>
          <a:xfrm>
            <a:off x="1001028" y="1034797"/>
            <a:ext cx="10568538" cy="1938992"/>
          </a:xfrm>
          <a:prstGeom prst="rect">
            <a:avLst/>
          </a:prstGeom>
        </p:spPr>
        <p:txBody>
          <a:bodyPr wrap="square">
            <a:spAutoFit/>
          </a:bodyPr>
          <a:lstStyle/>
          <a:p>
            <a:pPr algn="just"/>
            <a:r>
              <a:rPr lang="it-IT" sz="2400" dirty="0"/>
              <a:t>La conoscenza però del solo ICER non è sufficiente per una scelta razionale. Occorre infatti confrontarlo con un </a:t>
            </a:r>
            <a:r>
              <a:rPr lang="it-IT" sz="2400" b="1" dirty="0"/>
              <a:t>valore-soglia</a:t>
            </a:r>
            <a:r>
              <a:rPr lang="it-IT" sz="2400" dirty="0"/>
              <a:t> accettato a livello internazionale per verificare se (a seconda della disponibilità delle risorse finanziarie) il costo aggiuntivo sia accettabile per gli Organi Decisori (es</a:t>
            </a:r>
            <a:r>
              <a:rPr lang="it-IT" sz="2400" dirty="0" smtClean="0"/>
              <a:t>. </a:t>
            </a:r>
            <a:r>
              <a:rPr lang="it-IT" sz="2400" dirty="0"/>
              <a:t>SSN) che devono pagare.</a:t>
            </a:r>
          </a:p>
        </p:txBody>
      </p:sp>
      <p:sp>
        <p:nvSpPr>
          <p:cNvPr id="12" name="Rettangolo 11"/>
          <p:cNvSpPr/>
          <p:nvPr/>
        </p:nvSpPr>
        <p:spPr>
          <a:xfrm>
            <a:off x="1001028" y="3228548"/>
            <a:ext cx="10568537" cy="1569660"/>
          </a:xfrm>
          <a:prstGeom prst="rect">
            <a:avLst/>
          </a:prstGeom>
        </p:spPr>
        <p:txBody>
          <a:bodyPr wrap="square">
            <a:spAutoFit/>
          </a:bodyPr>
          <a:lstStyle/>
          <a:p>
            <a:pPr algn="just"/>
            <a:r>
              <a:rPr lang="it-IT" sz="2400" dirty="0"/>
              <a:t>Il valore soglia rappresenta quindi la </a:t>
            </a:r>
            <a:r>
              <a:rPr lang="it-IT" sz="2400" b="1" i="1" dirty="0" err="1"/>
              <a:t>Willingness</a:t>
            </a:r>
            <a:r>
              <a:rPr lang="it-IT" sz="2400" b="1" i="1" dirty="0"/>
              <a:t> To </a:t>
            </a:r>
            <a:r>
              <a:rPr lang="it-IT" sz="2400" b="1" i="1" dirty="0" err="1"/>
              <a:t>Pay</a:t>
            </a:r>
            <a:r>
              <a:rPr lang="it-IT" sz="2400" b="1" i="1" dirty="0"/>
              <a:t> </a:t>
            </a:r>
            <a:r>
              <a:rPr lang="it-IT" sz="2400" b="1" dirty="0"/>
              <a:t>(WTP)</a:t>
            </a:r>
            <a:r>
              <a:rPr lang="it-IT" sz="2400" dirty="0"/>
              <a:t>, cioè la Disponibilità a Pagare per ottenere un dato risultato. In altre parole il limite oltre il quale il nuovo intervento sanitario preso in esame presenta costi non sostenibili per un determinato un Paese.</a:t>
            </a:r>
          </a:p>
        </p:txBody>
      </p:sp>
      <p:pic>
        <p:nvPicPr>
          <p:cNvPr id="20" name="Picture 2" descr="Estimating Customers Willingness to Pay - Parcus Group Blo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455">
                        <a14:foregroundMark x1="13636" y1="86909" x2="10909" y2="22909"/>
                        <a14:foregroundMark x1="85091" y1="88727" x2="83273" y2="36727"/>
                        <a14:foregroundMark x1="34545" y1="93455" x2="37455" y2="51636"/>
                        <a14:foregroundMark x1="85818" y1="30182" x2="89455" y2="29455"/>
                        <a14:foregroundMark x1="64182" y1="93455" x2="62909" y2="8364"/>
                        <a14:backgroundMark x1="23818" y1="89455" x2="16909" y2="37455"/>
                        <a14:backgroundMark x1="18727" y1="36727" x2="25273" y2="18909"/>
                        <a14:backgroundMark x1="25818" y1="10545" x2="53636" y2="9818"/>
                        <a14:backgroundMark x1="47091" y1="91273" x2="48000" y2="70182"/>
                        <a14:backgroundMark x1="54545" y1="88727" x2="46182" y2="66545"/>
                        <a14:backgroundMark x1="74000" y1="94182" x2="67455" y2="60000"/>
                        <a14:backgroundMark x1="70364" y1="55273" x2="74909" y2="23636"/>
                        <a14:backgroundMark x1="55818" y1="52364" x2="55818" y2="52364"/>
                        <a14:backgroundMark x1="52545" y1="58909" x2="56909" y2="53455"/>
                        <a14:backgroundMark x1="58909" y1="2909" x2="70545" y2="364"/>
                      </a14:backgroundRemoval>
                    </a14:imgEffect>
                  </a14:imgLayer>
                </a14:imgProps>
              </a:ext>
              <a:ext uri="{28A0092B-C50C-407E-A947-70E740481C1C}">
                <a14:useLocalDpi xmlns:a14="http://schemas.microsoft.com/office/drawing/2010/main" val="0"/>
              </a:ext>
            </a:extLst>
          </a:blip>
          <a:srcRect/>
          <a:stretch>
            <a:fillRect/>
          </a:stretch>
        </p:blipFill>
        <p:spPr bwMode="auto">
          <a:xfrm>
            <a:off x="2446166" y="5052968"/>
            <a:ext cx="3420688" cy="1797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stimating Customers Willingness to Pay - Parcus Group Blo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455">
                        <a14:foregroundMark x1="13636" y1="86909" x2="10909" y2="22909"/>
                        <a14:foregroundMark x1="85091" y1="88727" x2="83273" y2="36727"/>
                        <a14:foregroundMark x1="34545" y1="93455" x2="37455" y2="51636"/>
                        <a14:foregroundMark x1="85818" y1="30182" x2="89455" y2="29455"/>
                        <a14:foregroundMark x1="64182" y1="93455" x2="62909" y2="8364"/>
                        <a14:backgroundMark x1="23818" y1="89455" x2="16909" y2="37455"/>
                        <a14:backgroundMark x1="18727" y1="36727" x2="25273" y2="18909"/>
                        <a14:backgroundMark x1="25818" y1="10545" x2="53636" y2="9818"/>
                        <a14:backgroundMark x1="47091" y1="91273" x2="48000" y2="70182"/>
                        <a14:backgroundMark x1="54545" y1="88727" x2="46182" y2="66545"/>
                        <a14:backgroundMark x1="74000" y1="94182" x2="67455" y2="60000"/>
                        <a14:backgroundMark x1="70364" y1="55273" x2="74909" y2="23636"/>
                        <a14:backgroundMark x1="55818" y1="52364" x2="55818" y2="52364"/>
                        <a14:backgroundMark x1="52545" y1="58909" x2="56909" y2="53455"/>
                        <a14:backgroundMark x1="58909" y1="2909" x2="70545" y2="3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223463" y="5052967"/>
            <a:ext cx="3420688" cy="179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84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0632" y="276227"/>
            <a:ext cx="11800572" cy="549274"/>
          </a:xfrm>
        </p:spPr>
        <p:txBody>
          <a:bodyPr>
            <a:noAutofit/>
          </a:bodyPr>
          <a:lstStyle/>
          <a:p>
            <a:pPr algn="ctr"/>
            <a:r>
              <a:rPr lang="en-US" sz="3600" b="1" dirty="0"/>
              <a:t>Published Guideline of Economic Evaluation</a:t>
            </a:r>
            <a:endParaRPr lang="it-IT" sz="3600" b="1" dirty="0"/>
          </a:p>
        </p:txBody>
      </p:sp>
      <p:sp>
        <p:nvSpPr>
          <p:cNvPr id="3" name="Segnaposto contenuto 2"/>
          <p:cNvSpPr>
            <a:spLocks noGrp="1"/>
          </p:cNvSpPr>
          <p:nvPr>
            <p:ph idx="1"/>
          </p:nvPr>
        </p:nvSpPr>
        <p:spPr>
          <a:xfrm>
            <a:off x="1445164" y="1177993"/>
            <a:ext cx="10145028" cy="5422899"/>
          </a:xfrm>
        </p:spPr>
        <p:txBody>
          <a:bodyPr>
            <a:noAutofit/>
          </a:bodyPr>
          <a:lstStyle/>
          <a:p>
            <a:r>
              <a:rPr lang="it-IT" sz="2800" dirty="0"/>
              <a:t>Australia</a:t>
            </a:r>
          </a:p>
          <a:p>
            <a:pPr lvl="2">
              <a:buFont typeface="Wingdings" panose="05000000000000000000" pitchFamily="2" charset="2"/>
              <a:buChar char="Ø"/>
            </a:pPr>
            <a:r>
              <a:rPr lang="it-IT" sz="2000" dirty="0"/>
              <a:t>Valori soglia stimati ~ </a:t>
            </a:r>
            <a:r>
              <a:rPr lang="it-IT" sz="2000" b="1" dirty="0"/>
              <a:t>€ 25.000 – €. 45.000 </a:t>
            </a:r>
            <a:r>
              <a:rPr lang="it-IT" sz="2000" dirty="0"/>
              <a:t>(</a:t>
            </a:r>
            <a:r>
              <a:rPr lang="it-IT" sz="2000" i="1" dirty="0"/>
              <a:t>George et al 2001</a:t>
            </a:r>
            <a:r>
              <a:rPr lang="it-IT" sz="2000" dirty="0"/>
              <a:t>)</a:t>
            </a:r>
          </a:p>
          <a:p>
            <a:pPr marL="0" indent="0">
              <a:buNone/>
            </a:pPr>
            <a:endParaRPr lang="it-IT" sz="2800" dirty="0"/>
          </a:p>
          <a:p>
            <a:r>
              <a:rPr lang="it-IT" sz="2800" dirty="0"/>
              <a:t>US – BC/BS HTA, AMCP </a:t>
            </a:r>
            <a:r>
              <a:rPr lang="it-IT" sz="2800" dirty="0" err="1"/>
              <a:t>guideline</a:t>
            </a:r>
            <a:endParaRPr lang="it-IT" sz="2800" dirty="0"/>
          </a:p>
          <a:p>
            <a:pPr lvl="2">
              <a:buFont typeface="Wingdings" panose="05000000000000000000" pitchFamily="2" charset="2"/>
              <a:buChar char="Ø"/>
            </a:pPr>
            <a:r>
              <a:rPr lang="it-IT" sz="2000" dirty="0"/>
              <a:t>Valori soglia stimati ~ </a:t>
            </a:r>
            <a:r>
              <a:rPr lang="it-IT" sz="2000" b="1" dirty="0"/>
              <a:t>$ 42.000 </a:t>
            </a:r>
            <a:r>
              <a:rPr lang="it-IT" sz="2000" dirty="0"/>
              <a:t>(</a:t>
            </a:r>
            <a:r>
              <a:rPr lang="it-IT" sz="2000" i="1" dirty="0" err="1"/>
              <a:t>Tengs</a:t>
            </a:r>
            <a:r>
              <a:rPr lang="it-IT" sz="2000" i="1" dirty="0"/>
              <a:t> et al 1995</a:t>
            </a:r>
            <a:r>
              <a:rPr lang="it-IT" sz="2000" dirty="0"/>
              <a:t>)</a:t>
            </a:r>
          </a:p>
          <a:p>
            <a:pPr marL="685800" lvl="2" indent="0">
              <a:buNone/>
            </a:pPr>
            <a:endParaRPr lang="it-IT" sz="2000" dirty="0"/>
          </a:p>
          <a:p>
            <a:r>
              <a:rPr lang="it-IT" sz="2800" dirty="0"/>
              <a:t>UK – National </a:t>
            </a:r>
            <a:r>
              <a:rPr lang="it-IT" sz="2800" dirty="0" err="1"/>
              <a:t>Institute</a:t>
            </a:r>
            <a:r>
              <a:rPr lang="it-IT" sz="2800" dirty="0"/>
              <a:t> of </a:t>
            </a:r>
            <a:r>
              <a:rPr lang="it-IT" sz="2800" dirty="0" err="1"/>
              <a:t>Clinical</a:t>
            </a:r>
            <a:r>
              <a:rPr lang="it-IT" sz="2800" dirty="0"/>
              <a:t> </a:t>
            </a:r>
            <a:r>
              <a:rPr lang="it-IT" sz="2800" dirty="0" err="1"/>
              <a:t>Excellence</a:t>
            </a:r>
            <a:r>
              <a:rPr lang="it-IT" sz="2800" dirty="0"/>
              <a:t> </a:t>
            </a:r>
            <a:r>
              <a:rPr lang="en-US" sz="2800" dirty="0"/>
              <a:t>(updated guideline published in 2003) </a:t>
            </a:r>
          </a:p>
          <a:p>
            <a:pPr lvl="1">
              <a:buFont typeface="Calibri" panose="020F0502020204030204" pitchFamily="34" charset="0"/>
              <a:buChar char="‒"/>
            </a:pPr>
            <a:r>
              <a:rPr lang="en-US" sz="2400" dirty="0"/>
              <a:t>Guide to the Methods of Technology Appraisal </a:t>
            </a:r>
          </a:p>
          <a:p>
            <a:pPr lvl="1">
              <a:buFont typeface="Calibri" panose="020F0502020204030204" pitchFamily="34" charset="0"/>
              <a:buChar char="‒"/>
            </a:pPr>
            <a:r>
              <a:rPr lang="en-US" sz="2400" dirty="0"/>
              <a:t>Guide to the Technology Appraisal Process </a:t>
            </a:r>
          </a:p>
          <a:p>
            <a:pPr lvl="2">
              <a:buFont typeface="Wingdings" panose="05000000000000000000" pitchFamily="2" charset="2"/>
              <a:buChar char="Ø"/>
            </a:pPr>
            <a:r>
              <a:rPr lang="en-US" sz="2000" dirty="0" err="1"/>
              <a:t>Valori</a:t>
            </a:r>
            <a:r>
              <a:rPr lang="en-US" sz="2000" dirty="0"/>
              <a:t> </a:t>
            </a:r>
            <a:r>
              <a:rPr lang="en-US" sz="2000" dirty="0" err="1"/>
              <a:t>soglia</a:t>
            </a:r>
            <a:r>
              <a:rPr lang="en-US" sz="2000" dirty="0"/>
              <a:t> </a:t>
            </a:r>
            <a:r>
              <a:rPr lang="en-US" sz="2000" dirty="0" err="1"/>
              <a:t>proposti</a:t>
            </a:r>
            <a:r>
              <a:rPr lang="en-US" sz="2000" dirty="0"/>
              <a:t> ~ </a:t>
            </a:r>
            <a:r>
              <a:rPr lang="it-IT" sz="2000" b="1" dirty="0"/>
              <a:t>£</a:t>
            </a:r>
            <a:r>
              <a:rPr lang="en-US" sz="2000" b="1" dirty="0"/>
              <a:t> 20.000 </a:t>
            </a:r>
            <a:r>
              <a:rPr lang="it-IT" sz="2000" b="1" dirty="0"/>
              <a:t>–</a:t>
            </a:r>
            <a:r>
              <a:rPr lang="en-US" sz="2000" b="1" dirty="0"/>
              <a:t> 30.000</a:t>
            </a:r>
          </a:p>
        </p:txBody>
      </p:sp>
    </p:spTree>
    <p:extLst>
      <p:ext uri="{BB962C8B-B14F-4D97-AF65-F5344CB8AC3E}">
        <p14:creationId xmlns:p14="http://schemas.microsoft.com/office/powerpoint/2010/main" val="2684600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141391"/>
            <a:ext cx="7886700" cy="612774"/>
          </a:xfrm>
        </p:spPr>
        <p:txBody>
          <a:bodyPr>
            <a:normAutofit/>
          </a:bodyPr>
          <a:lstStyle/>
          <a:p>
            <a:r>
              <a:rPr lang="it-IT" sz="3600" b="1" dirty="0"/>
              <a:t>In Europa:</a:t>
            </a:r>
          </a:p>
        </p:txBody>
      </p:sp>
      <p:sp>
        <p:nvSpPr>
          <p:cNvPr id="3" name="Segnaposto contenuto 2"/>
          <p:cNvSpPr>
            <a:spLocks noGrp="1"/>
          </p:cNvSpPr>
          <p:nvPr>
            <p:ph idx="1"/>
          </p:nvPr>
        </p:nvSpPr>
        <p:spPr>
          <a:xfrm>
            <a:off x="923731" y="2106997"/>
            <a:ext cx="10135851" cy="1740856"/>
          </a:xfrm>
        </p:spPr>
        <p:txBody>
          <a:bodyPr>
            <a:noAutofit/>
          </a:bodyPr>
          <a:lstStyle/>
          <a:p>
            <a:pPr marL="0" indent="0" algn="just">
              <a:buNone/>
            </a:pPr>
            <a:r>
              <a:rPr lang="it-IT" sz="2000" dirty="0"/>
              <a:t>In un lavoro italiano gli autori considerano un intervallo accettabile un costo per anno di vita salvato compreso tra </a:t>
            </a:r>
            <a:r>
              <a:rPr lang="it-IT" sz="2000" b="1" dirty="0"/>
              <a:t>12.000 euro e 60.000 euro. </a:t>
            </a:r>
          </a:p>
          <a:p>
            <a:pPr marL="0" indent="0" algn="just">
              <a:buNone/>
            </a:pPr>
            <a:r>
              <a:rPr lang="it-IT" sz="2000" dirty="0"/>
              <a:t>Il cui valore finale dipenderebbe da: </a:t>
            </a:r>
          </a:p>
          <a:p>
            <a:pPr lvl="1" algn="just">
              <a:buFont typeface="Calibri" panose="020F0502020204030204" pitchFamily="34" charset="0"/>
              <a:buChar char="‒"/>
            </a:pPr>
            <a:r>
              <a:rPr lang="it-IT" dirty="0"/>
              <a:t>fattori di tipo clinico (solidità ed evidenza di efficacia) </a:t>
            </a:r>
          </a:p>
          <a:p>
            <a:pPr lvl="1" algn="just">
              <a:buFont typeface="Calibri" panose="020F0502020204030204" pitchFamily="34" charset="0"/>
              <a:buChar char="‒"/>
            </a:pPr>
            <a:r>
              <a:rPr lang="it-IT" dirty="0"/>
              <a:t>fattori di mercato (dimensione potenziale di popolazione trattata).</a:t>
            </a:r>
          </a:p>
        </p:txBody>
      </p:sp>
      <p:sp>
        <p:nvSpPr>
          <p:cNvPr id="7" name="Rettangolo 6"/>
          <p:cNvSpPr/>
          <p:nvPr/>
        </p:nvSpPr>
        <p:spPr>
          <a:xfrm>
            <a:off x="8439537" y="3718267"/>
            <a:ext cx="2428870" cy="369332"/>
          </a:xfrm>
          <a:prstGeom prst="rect">
            <a:avLst/>
          </a:prstGeom>
        </p:spPr>
        <p:txBody>
          <a:bodyPr wrap="none">
            <a:spAutoFit/>
          </a:bodyPr>
          <a:lstStyle/>
          <a:p>
            <a:r>
              <a:rPr lang="it-IT" i="1" dirty="0"/>
              <a:t>(Messori et al, 2003) </a:t>
            </a:r>
          </a:p>
        </p:txBody>
      </p:sp>
      <p:sp>
        <p:nvSpPr>
          <p:cNvPr id="12" name="Rettangolo 11"/>
          <p:cNvSpPr/>
          <p:nvPr/>
        </p:nvSpPr>
        <p:spPr>
          <a:xfrm>
            <a:off x="1765300" y="6396338"/>
            <a:ext cx="8902700" cy="461665"/>
          </a:xfrm>
          <a:prstGeom prst="rect">
            <a:avLst/>
          </a:prstGeom>
        </p:spPr>
        <p:txBody>
          <a:bodyPr wrap="square">
            <a:spAutoFit/>
          </a:bodyPr>
          <a:lstStyle/>
          <a:p>
            <a:r>
              <a:rPr lang="it-IT" sz="1200" i="1" dirty="0">
                <a:solidFill>
                  <a:srgbClr val="222222"/>
                </a:solidFill>
                <a:latin typeface="Arial" panose="020B0604020202020204" pitchFamily="34" charset="0"/>
              </a:rPr>
              <a:t>Messori A. La </a:t>
            </a:r>
            <a:r>
              <a:rPr lang="it-IT" sz="1200" i="1" dirty="0" err="1">
                <a:solidFill>
                  <a:srgbClr val="222222"/>
                </a:solidFill>
                <a:latin typeface="Arial" panose="020B0604020202020204" pitchFamily="34" charset="0"/>
              </a:rPr>
              <a:t>Farmacoeconomia</a:t>
            </a:r>
            <a:r>
              <a:rPr lang="it-IT" sz="1200" i="1" dirty="0">
                <a:solidFill>
                  <a:srgbClr val="222222"/>
                </a:solidFill>
                <a:latin typeface="Arial" panose="020B0604020202020204" pitchFamily="34" charset="0"/>
              </a:rPr>
              <a:t> come disciplina scientifica: panoramica delle principali metodologie ed esempi di applicazione</a:t>
            </a:r>
          </a:p>
          <a:p>
            <a:r>
              <a:rPr lang="it-IT" sz="1200" i="1" dirty="0">
                <a:solidFill>
                  <a:srgbClr val="222222"/>
                </a:solidFill>
                <a:latin typeface="Arial" panose="020B0604020202020204" pitchFamily="34" charset="0"/>
              </a:rPr>
              <a:t>Fattore G, et al. Proposta di linee guida per la valutazione economica degli interventi sanitari. Politiche Sanitarie. 2009;10:91-9  </a:t>
            </a:r>
          </a:p>
        </p:txBody>
      </p:sp>
      <p:sp>
        <p:nvSpPr>
          <p:cNvPr id="13" name="Rettangolo 12"/>
          <p:cNvSpPr/>
          <p:nvPr/>
        </p:nvSpPr>
        <p:spPr>
          <a:xfrm>
            <a:off x="1017038" y="839211"/>
            <a:ext cx="9851369" cy="1323439"/>
          </a:xfrm>
          <a:prstGeom prst="rect">
            <a:avLst/>
          </a:prstGeom>
        </p:spPr>
        <p:txBody>
          <a:bodyPr wrap="square">
            <a:spAutoFit/>
          </a:bodyPr>
          <a:lstStyle/>
          <a:p>
            <a:pPr algn="just"/>
            <a:r>
              <a:rPr lang="it-IT" sz="2000" dirty="0"/>
              <a:t>Nei paesi che hanno l’euro come valuta, la soglia è generalmente collocata attorno a </a:t>
            </a:r>
            <a:r>
              <a:rPr lang="it-IT" sz="2000" b="1" dirty="0"/>
              <a:t>50mila o 60mila euro</a:t>
            </a:r>
            <a:r>
              <a:rPr lang="it-IT" sz="2000" dirty="0"/>
              <a:t> per anno di vita guadagnato (che corrispondono al dato facilmente memorizzabile di 5mila euro per mese guadagnato). </a:t>
            </a:r>
          </a:p>
        </p:txBody>
      </p:sp>
      <p:sp>
        <p:nvSpPr>
          <p:cNvPr id="4" name="CasellaDiTesto 3"/>
          <p:cNvSpPr txBox="1"/>
          <p:nvPr/>
        </p:nvSpPr>
        <p:spPr>
          <a:xfrm>
            <a:off x="1017038" y="4274483"/>
            <a:ext cx="9419470" cy="1938992"/>
          </a:xfrm>
          <a:prstGeom prst="rect">
            <a:avLst/>
          </a:prstGeom>
          <a:noFill/>
        </p:spPr>
        <p:txBody>
          <a:bodyPr wrap="square" rtlCol="0">
            <a:spAutoFit/>
          </a:bodyPr>
          <a:lstStyle/>
          <a:p>
            <a:pPr algn="just"/>
            <a:r>
              <a:rPr lang="it-IT" sz="2000" dirty="0"/>
              <a:t>L’Associazione Italiana di Economia Sanitaria (AIES) all’interno delle loro linee guida, in cui suggeriscono le modalità della conduzione di valutazioni economiche dei programmi sanitari, ha ritenuto comunque opportuno segnalare che «</a:t>
            </a:r>
            <a:r>
              <a:rPr lang="it-IT" sz="2000" i="1" dirty="0"/>
              <a:t>i valori soglia implicitamente o esplicitamente utilizzati in sistemi sanitari paragonabili al nostro variano tra </a:t>
            </a:r>
            <a:r>
              <a:rPr lang="it-IT" sz="2000" b="1" i="1" dirty="0"/>
              <a:t>€25.000 ed €40.000 per QALY guadagnato</a:t>
            </a:r>
            <a:r>
              <a:rPr lang="it-IT" sz="2000" dirty="0"/>
              <a:t>».</a:t>
            </a:r>
          </a:p>
        </p:txBody>
      </p:sp>
      <p:sp>
        <p:nvSpPr>
          <p:cNvPr id="5" name="Rettangolo 4"/>
          <p:cNvSpPr/>
          <p:nvPr/>
        </p:nvSpPr>
        <p:spPr>
          <a:xfrm>
            <a:off x="8375834" y="5887940"/>
            <a:ext cx="2683748" cy="369332"/>
          </a:xfrm>
          <a:prstGeom prst="rect">
            <a:avLst/>
          </a:prstGeom>
        </p:spPr>
        <p:txBody>
          <a:bodyPr wrap="none">
            <a:spAutoFit/>
          </a:bodyPr>
          <a:lstStyle/>
          <a:p>
            <a:r>
              <a:rPr lang="it-IT" i="1" dirty="0"/>
              <a:t>(Fattore G, et al. 2009)</a:t>
            </a:r>
          </a:p>
        </p:txBody>
      </p:sp>
    </p:spTree>
    <p:extLst>
      <p:ext uri="{BB962C8B-B14F-4D97-AF65-F5344CB8AC3E}">
        <p14:creationId xmlns:p14="http://schemas.microsoft.com/office/powerpoint/2010/main" val="3899375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clrChange>
              <a:clrFrom>
                <a:srgbClr val="FFFFFF"/>
              </a:clrFrom>
              <a:clrTo>
                <a:srgbClr val="FFFFFF">
                  <a:alpha val="0"/>
                </a:srgbClr>
              </a:clrTo>
            </a:clrChange>
          </a:blip>
          <a:srcRect l="32936" t="28489" r="19762" b="15851"/>
          <a:stretch/>
        </p:blipFill>
        <p:spPr>
          <a:xfrm>
            <a:off x="2002971" y="1151596"/>
            <a:ext cx="8302172" cy="5307262"/>
          </a:xfrm>
          <a:prstGeom prst="rect">
            <a:avLst/>
          </a:prstGeom>
        </p:spPr>
      </p:pic>
    </p:spTree>
    <p:extLst>
      <p:ext uri="{BB962C8B-B14F-4D97-AF65-F5344CB8AC3E}">
        <p14:creationId xmlns:p14="http://schemas.microsoft.com/office/powerpoint/2010/main" val="3553760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Line 2"/>
          <p:cNvSpPr>
            <a:spLocks noChangeShapeType="1"/>
          </p:cNvSpPr>
          <p:nvPr/>
        </p:nvSpPr>
        <p:spPr bwMode="auto">
          <a:xfrm>
            <a:off x="6167439" y="1628776"/>
            <a:ext cx="1587" cy="4348163"/>
          </a:xfrm>
          <a:prstGeom prst="line">
            <a:avLst/>
          </a:prstGeom>
          <a:noFill/>
          <a:ln w="1260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731143" name="Rectangle 7"/>
          <p:cNvSpPr>
            <a:spLocks noChangeArrowheads="1"/>
          </p:cNvSpPr>
          <p:nvPr/>
        </p:nvSpPr>
        <p:spPr bwMode="auto">
          <a:xfrm>
            <a:off x="1524001" y="3500439"/>
            <a:ext cx="159702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err="1">
                <a:solidFill>
                  <a:srgbClr val="FFC000"/>
                </a:solidFill>
                <a:effectLst>
                  <a:outerShdw blurRad="38100" dist="38100" dir="2700000" algn="tl">
                    <a:srgbClr val="000000"/>
                  </a:outerShdw>
                </a:effectLst>
                <a:latin typeface="Imago"/>
              </a:rPr>
              <a:t>Diminuzione</a:t>
            </a:r>
            <a:r>
              <a:rPr lang="en-GB" altLang="it-IT" b="1" dirty="0">
                <a:solidFill>
                  <a:srgbClr val="FFC000"/>
                </a:solidFill>
                <a:effectLst>
                  <a:outerShdw blurRad="38100" dist="38100" dir="2700000" algn="tl">
                    <a:srgbClr val="000000"/>
                  </a:outerShdw>
                </a:effectLst>
                <a:latin typeface="Imago"/>
              </a:rPr>
              <a:t>  </a:t>
            </a:r>
            <a:r>
              <a:rPr lang="en-GB" altLang="it-IT" b="1" dirty="0" err="1">
                <a:solidFill>
                  <a:srgbClr val="FFC000"/>
                </a:solidFill>
                <a:effectLst>
                  <a:outerShdw blurRad="38100" dist="38100" dir="2700000" algn="tl">
                    <a:srgbClr val="000000"/>
                  </a:outerShdw>
                </a:effectLst>
                <a:latin typeface="Imago"/>
              </a:rPr>
              <a:t>dei</a:t>
            </a:r>
            <a:r>
              <a:rPr lang="en-GB" altLang="it-IT" b="1" dirty="0">
                <a:solidFill>
                  <a:srgbClr val="FFC000"/>
                </a:solidFill>
                <a:effectLst>
                  <a:outerShdw blurRad="38100" dist="38100" dir="2700000" algn="tl">
                    <a:srgbClr val="000000"/>
                  </a:outerShdw>
                </a:effectLst>
                <a:latin typeface="Imago"/>
              </a:rPr>
              <a:t> </a:t>
            </a:r>
            <a:r>
              <a:rPr lang="en-GB" altLang="it-IT" b="1" dirty="0" err="1">
                <a:solidFill>
                  <a:srgbClr val="FFC000"/>
                </a:solidFill>
                <a:effectLst>
                  <a:outerShdw blurRad="38100" dist="38100" dir="2700000" algn="tl">
                    <a:srgbClr val="000000"/>
                  </a:outerShdw>
                </a:effectLst>
                <a:latin typeface="Imago"/>
              </a:rPr>
              <a:t>benefici</a:t>
            </a:r>
            <a:r>
              <a:rPr lang="en-GB" altLang="it-IT" b="1" dirty="0">
                <a:solidFill>
                  <a:srgbClr val="FFC000"/>
                </a:solidFill>
                <a:effectLst>
                  <a:outerShdw blurRad="38100" dist="38100" dir="2700000" algn="tl">
                    <a:srgbClr val="000000"/>
                  </a:outerShdw>
                </a:effectLst>
                <a:latin typeface="Imago"/>
              </a:rPr>
              <a:t> </a:t>
            </a:r>
            <a:r>
              <a:rPr lang="en-GB" altLang="it-IT" b="1" dirty="0" err="1">
                <a:solidFill>
                  <a:srgbClr val="FFC000"/>
                </a:solidFill>
                <a:effectLst>
                  <a:outerShdw blurRad="38100" dist="38100" dir="2700000" algn="tl">
                    <a:srgbClr val="000000"/>
                  </a:outerShdw>
                </a:effectLst>
                <a:latin typeface="Imago"/>
              </a:rPr>
              <a:t>clinici</a:t>
            </a:r>
            <a:endParaRPr lang="en-GB" altLang="it-IT" b="1" dirty="0">
              <a:solidFill>
                <a:srgbClr val="FFC000"/>
              </a:solidFill>
              <a:effectLst>
                <a:outerShdw blurRad="38100" dist="38100" dir="2700000" algn="tl">
                  <a:srgbClr val="000000"/>
                </a:outerShdw>
              </a:effectLst>
              <a:latin typeface="Imago"/>
            </a:endParaRPr>
          </a:p>
        </p:txBody>
      </p:sp>
      <p:sp>
        <p:nvSpPr>
          <p:cNvPr id="731144" name="Rectangle 8"/>
          <p:cNvSpPr>
            <a:spLocks noChangeArrowheads="1"/>
          </p:cNvSpPr>
          <p:nvPr/>
        </p:nvSpPr>
        <p:spPr bwMode="auto">
          <a:xfrm>
            <a:off x="9070976" y="3500439"/>
            <a:ext cx="159702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err="1">
                <a:solidFill>
                  <a:srgbClr val="00FA00"/>
                </a:solidFill>
                <a:effectLst>
                  <a:outerShdw blurRad="38100" dist="38100" dir="2700000" algn="tl">
                    <a:srgbClr val="000000"/>
                  </a:outerShdw>
                </a:effectLst>
                <a:latin typeface="Imago"/>
              </a:rPr>
              <a:t>Aumento</a:t>
            </a:r>
            <a:r>
              <a:rPr lang="en-GB" altLang="it-IT" b="1" dirty="0">
                <a:solidFill>
                  <a:srgbClr val="00FA00"/>
                </a:solidFill>
                <a:effectLst>
                  <a:outerShdw blurRad="38100" dist="38100" dir="2700000" algn="tl">
                    <a:srgbClr val="000000"/>
                  </a:outerShdw>
                </a:effectLst>
                <a:latin typeface="Imago"/>
              </a:rPr>
              <a:t>   </a:t>
            </a:r>
            <a:r>
              <a:rPr lang="en-GB" altLang="it-IT" b="1" dirty="0" err="1">
                <a:solidFill>
                  <a:srgbClr val="00FA00"/>
                </a:solidFill>
                <a:effectLst>
                  <a:outerShdw blurRad="38100" dist="38100" dir="2700000" algn="tl">
                    <a:srgbClr val="000000"/>
                  </a:outerShdw>
                </a:effectLst>
                <a:latin typeface="Imago"/>
              </a:rPr>
              <a:t>dei</a:t>
            </a:r>
            <a:r>
              <a:rPr lang="en-GB" altLang="it-IT" b="1" dirty="0">
                <a:solidFill>
                  <a:srgbClr val="00FA00"/>
                </a:solidFill>
                <a:effectLst>
                  <a:outerShdw blurRad="38100" dist="38100" dir="2700000" algn="tl">
                    <a:srgbClr val="000000"/>
                  </a:outerShdw>
                </a:effectLst>
                <a:latin typeface="Imago"/>
              </a:rPr>
              <a:t> </a:t>
            </a:r>
            <a:r>
              <a:rPr lang="en-GB" altLang="it-IT" b="1" dirty="0" err="1">
                <a:solidFill>
                  <a:srgbClr val="00FA00"/>
                </a:solidFill>
                <a:effectLst>
                  <a:outerShdw blurRad="38100" dist="38100" dir="2700000" algn="tl">
                    <a:srgbClr val="000000"/>
                  </a:outerShdw>
                </a:effectLst>
                <a:latin typeface="Imago"/>
              </a:rPr>
              <a:t>benefici</a:t>
            </a:r>
            <a:r>
              <a:rPr lang="en-GB" altLang="it-IT" b="1" dirty="0">
                <a:solidFill>
                  <a:srgbClr val="00FA00"/>
                </a:solidFill>
                <a:effectLst>
                  <a:outerShdw blurRad="38100" dist="38100" dir="2700000" algn="tl">
                    <a:srgbClr val="000000"/>
                  </a:outerShdw>
                </a:effectLst>
                <a:latin typeface="Imago"/>
              </a:rPr>
              <a:t> </a:t>
            </a:r>
            <a:r>
              <a:rPr lang="en-GB" altLang="it-IT" b="1" dirty="0" err="1">
                <a:solidFill>
                  <a:srgbClr val="00FA00"/>
                </a:solidFill>
                <a:effectLst>
                  <a:outerShdw blurRad="38100" dist="38100" dir="2700000" algn="tl">
                    <a:srgbClr val="000000"/>
                  </a:outerShdw>
                </a:effectLst>
                <a:latin typeface="Imago"/>
              </a:rPr>
              <a:t>clinici</a:t>
            </a:r>
            <a:endParaRPr lang="en-GB" altLang="it-IT" b="1" dirty="0">
              <a:solidFill>
                <a:srgbClr val="00FA00"/>
              </a:solidFill>
              <a:effectLst>
                <a:outerShdw blurRad="38100" dist="38100" dir="2700000" algn="tl">
                  <a:srgbClr val="000000"/>
                </a:outerShdw>
              </a:effectLst>
              <a:latin typeface="Imago"/>
            </a:endParaRPr>
          </a:p>
        </p:txBody>
      </p:sp>
      <p:sp>
        <p:nvSpPr>
          <p:cNvPr id="731145" name="Line 9"/>
          <p:cNvSpPr>
            <a:spLocks noChangeShapeType="1"/>
          </p:cNvSpPr>
          <p:nvPr/>
        </p:nvSpPr>
        <p:spPr bwMode="auto">
          <a:xfrm>
            <a:off x="3432176" y="3933825"/>
            <a:ext cx="5567363" cy="1588"/>
          </a:xfrm>
          <a:prstGeom prst="line">
            <a:avLst/>
          </a:prstGeom>
          <a:noFill/>
          <a:ln w="1260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731146" name="Rectangle 10"/>
          <p:cNvSpPr>
            <a:spLocks noChangeArrowheads="1"/>
          </p:cNvSpPr>
          <p:nvPr/>
        </p:nvSpPr>
        <p:spPr bwMode="auto">
          <a:xfrm>
            <a:off x="4656139" y="1268413"/>
            <a:ext cx="3044825" cy="35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a:solidFill>
                  <a:schemeClr val="accent1"/>
                </a:solidFill>
                <a:latin typeface="Imago"/>
              </a:rPr>
              <a:t>AUMENTO DEI COSTI</a:t>
            </a:r>
          </a:p>
        </p:txBody>
      </p:sp>
      <p:sp>
        <p:nvSpPr>
          <p:cNvPr id="731147" name="Rectangle 11"/>
          <p:cNvSpPr>
            <a:spLocks noChangeArrowheads="1"/>
          </p:cNvSpPr>
          <p:nvPr/>
        </p:nvSpPr>
        <p:spPr bwMode="auto">
          <a:xfrm>
            <a:off x="4295776" y="5949951"/>
            <a:ext cx="3730625" cy="35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a:solidFill>
                  <a:srgbClr val="00B050"/>
                </a:solidFill>
                <a:effectLst>
                  <a:outerShdw blurRad="38100" dist="38100" dir="2700000" algn="tl">
                    <a:srgbClr val="000000"/>
                  </a:outerShdw>
                </a:effectLst>
                <a:latin typeface="Imago"/>
              </a:rPr>
              <a:t>DIMINUZIONE DEI COSTI</a:t>
            </a:r>
          </a:p>
        </p:txBody>
      </p:sp>
      <p:sp>
        <p:nvSpPr>
          <p:cNvPr id="731148" name="Rectangle 12"/>
          <p:cNvSpPr>
            <a:spLocks noChangeArrowheads="1"/>
          </p:cNvSpPr>
          <p:nvPr/>
        </p:nvSpPr>
        <p:spPr bwMode="auto">
          <a:xfrm>
            <a:off x="2284413" y="381000"/>
            <a:ext cx="7620000" cy="468439"/>
          </a:xfrm>
          <a:prstGeom prst="rect">
            <a:avLst/>
          </a:prstGeom>
          <a:solidFill>
            <a:schemeClr val="bg1"/>
          </a:solidFill>
          <a:ln>
            <a:noFill/>
          </a:ln>
          <a:effec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pPr>
            <a:r>
              <a:rPr lang="en-GB" altLang="it-IT" sz="2600" b="1" dirty="0" err="1">
                <a:solidFill>
                  <a:schemeClr val="accent5">
                    <a:lumMod val="75000"/>
                  </a:schemeClr>
                </a:solidFill>
                <a:effectLst>
                  <a:outerShdw blurRad="38100" dist="38100" dir="2700000" algn="tl">
                    <a:srgbClr val="000000"/>
                  </a:outerShdw>
                </a:effectLst>
                <a:latin typeface="Imago"/>
              </a:rPr>
              <a:t>Diagramma</a:t>
            </a:r>
            <a:r>
              <a:rPr lang="en-GB" altLang="it-IT" sz="2600" b="1" dirty="0">
                <a:solidFill>
                  <a:schemeClr val="accent5">
                    <a:lumMod val="75000"/>
                  </a:schemeClr>
                </a:solidFill>
                <a:effectLst>
                  <a:outerShdw blurRad="38100" dist="38100" dir="2700000" algn="tl">
                    <a:srgbClr val="000000"/>
                  </a:outerShdw>
                </a:effectLst>
                <a:latin typeface="Imago"/>
              </a:rPr>
              <a:t> dell’ ICER</a:t>
            </a:r>
          </a:p>
        </p:txBody>
      </p:sp>
      <p:sp>
        <p:nvSpPr>
          <p:cNvPr id="731150" name="Line 14"/>
          <p:cNvSpPr>
            <a:spLocks noChangeShapeType="1"/>
          </p:cNvSpPr>
          <p:nvPr/>
        </p:nvSpPr>
        <p:spPr bwMode="auto">
          <a:xfrm flipV="1">
            <a:off x="3432175" y="1916114"/>
            <a:ext cx="5543550" cy="40338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31151" name="Rectangle 15"/>
          <p:cNvSpPr>
            <a:spLocks noChangeArrowheads="1"/>
          </p:cNvSpPr>
          <p:nvPr/>
        </p:nvSpPr>
        <p:spPr bwMode="auto">
          <a:xfrm>
            <a:off x="8472488" y="2060576"/>
            <a:ext cx="1873250" cy="944563"/>
          </a:xfrm>
          <a:prstGeom prst="rect">
            <a:avLst/>
          </a:prstGeom>
          <a:solidFill>
            <a:srgbClr val="D5FC79"/>
          </a:solidFill>
          <a:ln>
            <a:noFill/>
          </a:ln>
          <a:effec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Zona del </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costo-efficacia </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incrementale</a:t>
            </a:r>
          </a:p>
        </p:txBody>
      </p:sp>
      <p:sp>
        <p:nvSpPr>
          <p:cNvPr id="731152" name="Rectangle 16"/>
          <p:cNvSpPr>
            <a:spLocks noChangeArrowheads="1"/>
          </p:cNvSpPr>
          <p:nvPr/>
        </p:nvSpPr>
        <p:spPr bwMode="auto">
          <a:xfrm rot="19488149">
            <a:off x="6881921" y="2465527"/>
            <a:ext cx="1063409" cy="352149"/>
          </a:xfrm>
          <a:prstGeom prst="rect">
            <a:avLst/>
          </a:prstGeom>
          <a:solidFill>
            <a:srgbClr val="3333FF"/>
          </a:solidFill>
          <a:ln w="9525" algn="ctr">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a:solidFill>
                  <a:srgbClr val="CCCCFF"/>
                </a:solidFill>
                <a:effectLst>
                  <a:outerShdw blurRad="38100" dist="38100" dir="2700000" algn="tl">
                    <a:srgbClr val="000000"/>
                  </a:outerShdw>
                </a:effectLst>
                <a:sym typeface="Symbol" panose="05050102010706020507" pitchFamily="18" charset="2"/>
              </a:rPr>
              <a:t></a:t>
            </a:r>
            <a:r>
              <a:rPr lang="it-IT" altLang="it-IT" sz="1400">
                <a:solidFill>
                  <a:srgbClr val="CCCCFF"/>
                </a:solidFill>
                <a:effectLst>
                  <a:outerShdw blurRad="38100" dist="38100" dir="2700000" algn="tl">
                    <a:srgbClr val="000000"/>
                  </a:outerShdw>
                </a:effectLst>
                <a:sym typeface="Symbol" panose="05050102010706020507" pitchFamily="18" charset="2"/>
              </a:rPr>
              <a:t>C</a:t>
            </a:r>
            <a:r>
              <a:rPr lang="it-IT" altLang="it-IT" sz="1000">
                <a:solidFill>
                  <a:srgbClr val="CCCCFF"/>
                </a:solidFill>
                <a:effectLst>
                  <a:outerShdw blurRad="38100" dist="38100" dir="2700000" algn="tl">
                    <a:srgbClr val="000000"/>
                  </a:outerShdw>
                </a:effectLst>
                <a:sym typeface="Symbol" panose="05050102010706020507" pitchFamily="18" charset="2"/>
              </a:rPr>
              <a:t> </a:t>
            </a:r>
            <a:r>
              <a:rPr lang="it-IT" altLang="it-IT">
                <a:solidFill>
                  <a:srgbClr val="CCCCFF"/>
                </a:solidFill>
                <a:effectLst>
                  <a:outerShdw blurRad="38100" dist="38100" dir="2700000" algn="tl">
                    <a:srgbClr val="000000"/>
                  </a:outerShdw>
                </a:effectLst>
                <a:sym typeface="Symbol" panose="05050102010706020507" pitchFamily="18" charset="2"/>
              </a:rPr>
              <a:t>= </a:t>
            </a:r>
            <a:r>
              <a:rPr lang="el-GR" altLang="it-IT">
                <a:solidFill>
                  <a:srgbClr val="CCCCFF"/>
                </a:solidFill>
                <a:effectLst>
                  <a:outerShdw blurRad="38100" dist="38100" dir="2700000" algn="tl">
                    <a:srgbClr val="000000"/>
                  </a:outerShdw>
                </a:effectLst>
                <a:cs typeface="Arial" panose="020B0604020202020204" pitchFamily="34" charset="0"/>
                <a:sym typeface="Symbol" panose="05050102010706020507" pitchFamily="18" charset="2"/>
              </a:rPr>
              <a:t>λ</a:t>
            </a:r>
            <a:r>
              <a:rPr lang="it-IT" altLang="it-IT" sz="1400">
                <a:solidFill>
                  <a:srgbClr val="CCCCFF"/>
                </a:solidFill>
                <a:effectLst>
                  <a:outerShdw blurRad="38100" dist="38100" dir="2700000" algn="tl">
                    <a:srgbClr val="000000"/>
                  </a:outerShdw>
                </a:effectLst>
                <a:cs typeface="Arial" panose="020B0604020202020204" pitchFamily="34" charset="0"/>
                <a:sym typeface="Symbol" panose="05050102010706020507" pitchFamily="18" charset="2"/>
              </a:rPr>
              <a:t>E</a:t>
            </a:r>
            <a:endParaRPr lang="el-GR" altLang="it-IT" sz="1400">
              <a:solidFill>
                <a:srgbClr val="CCCCFF"/>
              </a:solidFill>
              <a:effectLst>
                <a:outerShdw blurRad="38100" dist="38100" dir="2700000" algn="tl">
                  <a:srgbClr val="000000"/>
                </a:outerShdw>
              </a:effectLst>
              <a:cs typeface="Arial" panose="020B0604020202020204" pitchFamily="34" charset="0"/>
              <a:sym typeface="Symbol" panose="05050102010706020507" pitchFamily="18" charset="2"/>
            </a:endParaRPr>
          </a:p>
        </p:txBody>
      </p:sp>
      <p:sp>
        <p:nvSpPr>
          <p:cNvPr id="731153" name="Rectangle 17"/>
          <p:cNvSpPr>
            <a:spLocks noChangeArrowheads="1"/>
          </p:cNvSpPr>
          <p:nvPr/>
        </p:nvSpPr>
        <p:spPr bwMode="auto">
          <a:xfrm>
            <a:off x="6042977" y="4793102"/>
            <a:ext cx="4302761" cy="953211"/>
          </a:xfrm>
          <a:prstGeom prst="rect">
            <a:avLst/>
          </a:prstGeom>
          <a:solidFill>
            <a:srgbClr val="00B050"/>
          </a:solidFill>
          <a:ln>
            <a:noFill/>
          </a:ln>
          <a:effectLst/>
        </p:spPr>
        <p:txBody>
          <a:bodyPr wrap="squar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smtClean="0">
                <a:solidFill>
                  <a:srgbClr val="CCCCFF"/>
                </a:solidFill>
                <a:effectLst>
                  <a:outerShdw blurRad="38100" dist="38100" dir="2700000" algn="tl">
                    <a:srgbClr val="000000"/>
                  </a:outerShdw>
                </a:effectLst>
              </a:rPr>
              <a:t>Zona «ideale» </a:t>
            </a:r>
            <a:r>
              <a:rPr lang="it-IT" altLang="it-IT" sz="2000" dirty="0">
                <a:solidFill>
                  <a:srgbClr val="CCCCFF"/>
                </a:solidFill>
                <a:effectLst>
                  <a:outerShdw blurRad="38100" dist="38100" dir="2700000" algn="tl">
                    <a:srgbClr val="000000"/>
                  </a:outerShdw>
                </a:effectLst>
              </a:rPr>
              <a:t>dei </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trattamenti </a:t>
            </a:r>
            <a:r>
              <a:rPr lang="it-IT" altLang="it-IT" sz="2000" dirty="0" smtClean="0">
                <a:solidFill>
                  <a:srgbClr val="CCCCFF"/>
                </a:solidFill>
                <a:effectLst>
                  <a:outerShdw blurRad="38100" dist="38100" dir="2700000" algn="tl">
                    <a:srgbClr val="000000"/>
                  </a:outerShdw>
                </a:effectLst>
              </a:rPr>
              <a:t>dominanti con bassi costi e elevati benefici</a:t>
            </a:r>
            <a:endParaRPr lang="it-IT" altLang="it-IT" sz="2000" dirty="0">
              <a:solidFill>
                <a:srgbClr val="CCCCFF"/>
              </a:solidFill>
              <a:effectLst>
                <a:outerShdw blurRad="38100" dist="38100" dir="2700000" algn="tl">
                  <a:srgbClr val="000000"/>
                </a:outerShdw>
              </a:effectLst>
            </a:endParaRPr>
          </a:p>
        </p:txBody>
      </p:sp>
      <p:sp>
        <p:nvSpPr>
          <p:cNvPr id="731155" name="Rectangle 19"/>
          <p:cNvSpPr>
            <a:spLocks noChangeArrowheads="1"/>
          </p:cNvSpPr>
          <p:nvPr/>
        </p:nvSpPr>
        <p:spPr bwMode="auto">
          <a:xfrm>
            <a:off x="5946627" y="3290080"/>
            <a:ext cx="295572" cy="552460"/>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3200" dirty="0">
                <a:solidFill>
                  <a:schemeClr val="accent5">
                    <a:lumMod val="75000"/>
                  </a:schemeClr>
                </a:solidFill>
                <a:effectLst>
                  <a:outerShdw blurRad="38100" dist="38100" dir="2700000" algn="tl">
                    <a:srgbClr val="000000"/>
                  </a:outerShdw>
                </a:effectLst>
                <a:sym typeface="Symbol" panose="05050102010706020507" pitchFamily="18" charset="2"/>
              </a:rPr>
              <a:t> </a:t>
            </a:r>
          </a:p>
        </p:txBody>
      </p:sp>
      <p:sp>
        <p:nvSpPr>
          <p:cNvPr id="731156" name="Rectangle 20"/>
          <p:cNvSpPr>
            <a:spLocks noChangeArrowheads="1"/>
          </p:cNvSpPr>
          <p:nvPr/>
        </p:nvSpPr>
        <p:spPr bwMode="auto">
          <a:xfrm>
            <a:off x="1524000" y="2127930"/>
            <a:ext cx="3852189" cy="666978"/>
          </a:xfrm>
          <a:prstGeom prst="rect">
            <a:avLst/>
          </a:prstGeom>
          <a:solidFill>
            <a:srgbClr val="FF0000"/>
          </a:solidFill>
          <a:ln>
            <a:noFill/>
          </a:ln>
          <a:effectLst/>
        </p:spPr>
        <p:txBody>
          <a:bodyPr wrap="squar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Zona </a:t>
            </a:r>
            <a:r>
              <a:rPr lang="it-IT" altLang="it-IT" sz="2000" dirty="0" smtClean="0">
                <a:solidFill>
                  <a:srgbClr val="CCCCFF"/>
                </a:solidFill>
                <a:effectLst>
                  <a:outerShdw blurRad="38100" dist="38100" dir="2700000" algn="tl">
                    <a:srgbClr val="000000"/>
                  </a:outerShdw>
                </a:effectLst>
              </a:rPr>
              <a:t>con benefici scarsi</a:t>
            </a:r>
          </a:p>
          <a:p>
            <a:pPr algn="ctr">
              <a:lnSpc>
                <a:spcPct val="93000"/>
              </a:lnSpc>
              <a:buClr>
                <a:srgbClr val="DFDEF6"/>
              </a:buClr>
            </a:pPr>
            <a:r>
              <a:rPr lang="it-IT" altLang="it-IT" sz="2000" dirty="0" smtClean="0">
                <a:solidFill>
                  <a:srgbClr val="CCCCFF"/>
                </a:solidFill>
                <a:effectLst>
                  <a:outerShdw blurRad="38100" dist="38100" dir="2700000" algn="tl">
                    <a:srgbClr val="000000"/>
                  </a:outerShdw>
                </a:effectLst>
              </a:rPr>
              <a:t> e costi alti </a:t>
            </a:r>
            <a:endParaRPr lang="it-IT" altLang="it-IT" sz="2000" dirty="0">
              <a:solidFill>
                <a:srgbClr val="CCCCFF"/>
              </a:solidFill>
              <a:effectLst>
                <a:outerShdw blurRad="38100" dist="38100" dir="2700000" algn="tl">
                  <a:srgbClr val="000000"/>
                </a:outerShdw>
              </a:effectLst>
            </a:endParaRPr>
          </a:p>
        </p:txBody>
      </p:sp>
      <p:sp>
        <p:nvSpPr>
          <p:cNvPr id="731157" name="Rectangle 21"/>
          <p:cNvSpPr>
            <a:spLocks noChangeArrowheads="1"/>
          </p:cNvSpPr>
          <p:nvPr/>
        </p:nvSpPr>
        <p:spPr bwMode="auto">
          <a:xfrm>
            <a:off x="2351088" y="4797426"/>
            <a:ext cx="1803400" cy="944563"/>
          </a:xfrm>
          <a:prstGeom prst="rect">
            <a:avLst/>
          </a:prstGeom>
          <a:solidFill>
            <a:srgbClr val="FFC000"/>
          </a:solidFill>
          <a:ln>
            <a:noFill/>
          </a:ln>
          <a:effec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Zona della</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riduzione del</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costo-efficacia</a:t>
            </a:r>
          </a:p>
        </p:txBody>
      </p:sp>
      <p:sp>
        <p:nvSpPr>
          <p:cNvPr id="731158" name="Rectangle 22"/>
          <p:cNvSpPr>
            <a:spLocks noChangeArrowheads="1"/>
          </p:cNvSpPr>
          <p:nvPr/>
        </p:nvSpPr>
        <p:spPr bwMode="auto">
          <a:xfrm>
            <a:off x="8543926" y="4116526"/>
            <a:ext cx="468313" cy="352149"/>
          </a:xfrm>
          <a:prstGeom prst="rect">
            <a:avLst/>
          </a:prstGeom>
          <a:solidFill>
            <a:srgbClr val="3333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a:solidFill>
                  <a:srgbClr val="CCCCFF"/>
                </a:solidFill>
                <a:effectLst>
                  <a:outerShdw blurRad="38100" dist="38100" dir="2700000" algn="tl">
                    <a:srgbClr val="000000"/>
                  </a:outerShdw>
                </a:effectLst>
                <a:sym typeface="Symbol" panose="05050102010706020507" pitchFamily="18" charset="2"/>
              </a:rPr>
              <a:t></a:t>
            </a:r>
            <a:r>
              <a:rPr lang="it-IT" altLang="it-IT" sz="1200">
                <a:solidFill>
                  <a:srgbClr val="CCCCFF"/>
                </a:solidFill>
                <a:effectLst>
                  <a:outerShdw blurRad="38100" dist="38100" dir="2700000" algn="tl">
                    <a:srgbClr val="000000"/>
                  </a:outerShdw>
                </a:effectLst>
                <a:sym typeface="Symbol" panose="05050102010706020507" pitchFamily="18" charset="2"/>
              </a:rPr>
              <a:t>E</a:t>
            </a:r>
          </a:p>
        </p:txBody>
      </p:sp>
      <p:sp>
        <p:nvSpPr>
          <p:cNvPr id="731159" name="Rectangle 23"/>
          <p:cNvSpPr>
            <a:spLocks noChangeArrowheads="1"/>
          </p:cNvSpPr>
          <p:nvPr/>
        </p:nvSpPr>
        <p:spPr bwMode="auto">
          <a:xfrm rot="16200000">
            <a:off x="5580742" y="1771789"/>
            <a:ext cx="452666" cy="352149"/>
          </a:xfrm>
          <a:prstGeom prst="rect">
            <a:avLst/>
          </a:prstGeom>
          <a:solidFill>
            <a:srgbClr val="3333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a:solidFill>
                  <a:srgbClr val="CCCCFF"/>
                </a:solidFill>
                <a:effectLst>
                  <a:outerShdw blurRad="38100" dist="38100" dir="2700000" algn="tl">
                    <a:srgbClr val="000000"/>
                  </a:outerShdw>
                </a:effectLst>
                <a:sym typeface="Symbol" panose="05050102010706020507" pitchFamily="18" charset="2"/>
              </a:rPr>
              <a:t></a:t>
            </a:r>
            <a:r>
              <a:rPr lang="it-IT" altLang="it-IT" sz="1400">
                <a:solidFill>
                  <a:srgbClr val="CCCCFF"/>
                </a:solidFill>
                <a:effectLst>
                  <a:outerShdw blurRad="38100" dist="38100" dir="2700000" algn="tl">
                    <a:srgbClr val="000000"/>
                  </a:outerShdw>
                </a:effectLst>
                <a:sym typeface="Symbol" panose="05050102010706020507" pitchFamily="18" charset="2"/>
              </a:rPr>
              <a:t>C</a:t>
            </a:r>
          </a:p>
        </p:txBody>
      </p:sp>
      <p:sp>
        <p:nvSpPr>
          <p:cNvPr id="731161" name="Rectangle 25"/>
          <p:cNvSpPr>
            <a:spLocks noChangeArrowheads="1"/>
          </p:cNvSpPr>
          <p:nvPr/>
        </p:nvSpPr>
        <p:spPr bwMode="auto">
          <a:xfrm>
            <a:off x="9355714" y="6101040"/>
            <a:ext cx="309998"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II</a:t>
            </a:r>
          </a:p>
        </p:txBody>
      </p:sp>
      <p:sp>
        <p:nvSpPr>
          <p:cNvPr id="731162" name="Rectangle 26"/>
          <p:cNvSpPr>
            <a:spLocks noChangeArrowheads="1"/>
          </p:cNvSpPr>
          <p:nvPr/>
        </p:nvSpPr>
        <p:spPr bwMode="auto">
          <a:xfrm>
            <a:off x="3245910" y="6172477"/>
            <a:ext cx="374118"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III</a:t>
            </a:r>
          </a:p>
        </p:txBody>
      </p:sp>
      <p:sp>
        <p:nvSpPr>
          <p:cNvPr id="731163" name="Rectangle 27"/>
          <p:cNvSpPr>
            <a:spLocks noChangeArrowheads="1"/>
          </p:cNvSpPr>
          <p:nvPr/>
        </p:nvSpPr>
        <p:spPr bwMode="auto">
          <a:xfrm>
            <a:off x="3034648" y="1348065"/>
            <a:ext cx="399766"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IV</a:t>
            </a:r>
          </a:p>
        </p:txBody>
      </p:sp>
      <p:sp>
        <p:nvSpPr>
          <p:cNvPr id="731164" name="Rectangle 28"/>
          <p:cNvSpPr>
            <a:spLocks noChangeArrowheads="1"/>
          </p:cNvSpPr>
          <p:nvPr/>
        </p:nvSpPr>
        <p:spPr bwMode="auto">
          <a:xfrm>
            <a:off x="9345705" y="1348065"/>
            <a:ext cx="245878"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a:t>
            </a:r>
          </a:p>
        </p:txBody>
      </p:sp>
      <p:sp>
        <p:nvSpPr>
          <p:cNvPr id="26" name="Line 2"/>
          <p:cNvSpPr>
            <a:spLocks noChangeShapeType="1"/>
          </p:cNvSpPr>
          <p:nvPr/>
        </p:nvSpPr>
        <p:spPr bwMode="auto">
          <a:xfrm>
            <a:off x="5980770" y="1635125"/>
            <a:ext cx="1587" cy="4348163"/>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it-IT"/>
          </a:p>
        </p:txBody>
      </p:sp>
      <p:sp>
        <p:nvSpPr>
          <p:cNvPr id="27" name="Line 2"/>
          <p:cNvSpPr>
            <a:spLocks noChangeShapeType="1"/>
          </p:cNvSpPr>
          <p:nvPr/>
        </p:nvSpPr>
        <p:spPr bwMode="auto">
          <a:xfrm flipH="1">
            <a:off x="3034648" y="4099335"/>
            <a:ext cx="6128603"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it-IT"/>
          </a:p>
        </p:txBody>
      </p:sp>
    </p:spTree>
    <p:extLst>
      <p:ext uri="{BB962C8B-B14F-4D97-AF65-F5344CB8AC3E}">
        <p14:creationId xmlns:p14="http://schemas.microsoft.com/office/powerpoint/2010/main" val="32355111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31145"/>
                                        </p:tgtEl>
                                        <p:attrNameLst>
                                          <p:attrName>style.visibility</p:attrName>
                                        </p:attrNameLst>
                                      </p:cBhvr>
                                      <p:to>
                                        <p:strVal val="visible"/>
                                      </p:to>
                                    </p:set>
                                    <p:anim calcmode="lin" valueType="num">
                                      <p:cBhvr>
                                        <p:cTn id="7" dur="1000" fill="hold"/>
                                        <p:tgtEl>
                                          <p:spTgt spid="731145"/>
                                        </p:tgtEl>
                                        <p:attrNameLst>
                                          <p:attrName>ppt_w</p:attrName>
                                        </p:attrNameLst>
                                      </p:cBhvr>
                                      <p:tavLst>
                                        <p:tav tm="0">
                                          <p:val>
                                            <p:strVal val="#ppt_w*0.70"/>
                                          </p:val>
                                        </p:tav>
                                        <p:tav tm="100000">
                                          <p:val>
                                            <p:strVal val="#ppt_w"/>
                                          </p:val>
                                        </p:tav>
                                      </p:tavLst>
                                    </p:anim>
                                    <p:anim calcmode="lin" valueType="num">
                                      <p:cBhvr>
                                        <p:cTn id="8" dur="1000" fill="hold"/>
                                        <p:tgtEl>
                                          <p:spTgt spid="731145"/>
                                        </p:tgtEl>
                                        <p:attrNameLst>
                                          <p:attrName>ppt_h</p:attrName>
                                        </p:attrNameLst>
                                      </p:cBhvr>
                                      <p:tavLst>
                                        <p:tav tm="0">
                                          <p:val>
                                            <p:strVal val="#ppt_h"/>
                                          </p:val>
                                        </p:tav>
                                        <p:tav tm="100000">
                                          <p:val>
                                            <p:strVal val="#ppt_h"/>
                                          </p:val>
                                        </p:tav>
                                      </p:tavLst>
                                    </p:anim>
                                    <p:animEffect transition="in" filter="fade">
                                      <p:cBhvr>
                                        <p:cTn id="9" dur="1000"/>
                                        <p:tgtEl>
                                          <p:spTgt spid="731145"/>
                                        </p:tgtEl>
                                      </p:cBhvr>
                                    </p:animEffect>
                                  </p:childTnLst>
                                </p:cTn>
                              </p:par>
                              <p:par>
                                <p:cTn id="10" presetID="55" presetClass="entr" presetSubtype="0" fill="hold" nodeType="withEffect">
                                  <p:stCondLst>
                                    <p:cond delay="0"/>
                                  </p:stCondLst>
                                  <p:childTnLst>
                                    <p:set>
                                      <p:cBhvr>
                                        <p:cTn id="11" dur="1" fill="hold">
                                          <p:stCondLst>
                                            <p:cond delay="0"/>
                                          </p:stCondLst>
                                        </p:cTn>
                                        <p:tgtEl>
                                          <p:spTgt spid="731138"/>
                                        </p:tgtEl>
                                        <p:attrNameLst>
                                          <p:attrName>style.visibility</p:attrName>
                                        </p:attrNameLst>
                                      </p:cBhvr>
                                      <p:to>
                                        <p:strVal val="visible"/>
                                      </p:to>
                                    </p:set>
                                    <p:anim calcmode="lin" valueType="num">
                                      <p:cBhvr>
                                        <p:cTn id="12" dur="1000" fill="hold"/>
                                        <p:tgtEl>
                                          <p:spTgt spid="731138"/>
                                        </p:tgtEl>
                                        <p:attrNameLst>
                                          <p:attrName>ppt_w</p:attrName>
                                        </p:attrNameLst>
                                      </p:cBhvr>
                                      <p:tavLst>
                                        <p:tav tm="0">
                                          <p:val>
                                            <p:strVal val="#ppt_w*0.70"/>
                                          </p:val>
                                        </p:tav>
                                        <p:tav tm="100000">
                                          <p:val>
                                            <p:strVal val="#ppt_w"/>
                                          </p:val>
                                        </p:tav>
                                      </p:tavLst>
                                    </p:anim>
                                    <p:anim calcmode="lin" valueType="num">
                                      <p:cBhvr>
                                        <p:cTn id="13" dur="1000" fill="hold"/>
                                        <p:tgtEl>
                                          <p:spTgt spid="731138"/>
                                        </p:tgtEl>
                                        <p:attrNameLst>
                                          <p:attrName>ppt_h</p:attrName>
                                        </p:attrNameLst>
                                      </p:cBhvr>
                                      <p:tavLst>
                                        <p:tav tm="0">
                                          <p:val>
                                            <p:strVal val="#ppt_h"/>
                                          </p:val>
                                        </p:tav>
                                        <p:tav tm="100000">
                                          <p:val>
                                            <p:strVal val="#ppt_h"/>
                                          </p:val>
                                        </p:tav>
                                      </p:tavLst>
                                    </p:anim>
                                    <p:animEffect transition="in" filter="fade">
                                      <p:cBhvr>
                                        <p:cTn id="14" dur="1000"/>
                                        <p:tgtEl>
                                          <p:spTgt spid="7311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31158"/>
                                        </p:tgtEl>
                                        <p:attrNameLst>
                                          <p:attrName>style.visibility</p:attrName>
                                        </p:attrNameLst>
                                      </p:cBhvr>
                                      <p:to>
                                        <p:strVal val="visible"/>
                                      </p:to>
                                    </p:set>
                                    <p:animEffect transition="in" filter="fade">
                                      <p:cBhvr>
                                        <p:cTn id="19" dur="2000"/>
                                        <p:tgtEl>
                                          <p:spTgt spid="7311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1159"/>
                                        </p:tgtEl>
                                        <p:attrNameLst>
                                          <p:attrName>style.visibility</p:attrName>
                                        </p:attrNameLst>
                                      </p:cBhvr>
                                      <p:to>
                                        <p:strVal val="visible"/>
                                      </p:to>
                                    </p:set>
                                    <p:animEffect transition="in" filter="fade">
                                      <p:cBhvr>
                                        <p:cTn id="24" dur="2000"/>
                                        <p:tgtEl>
                                          <p:spTgt spid="7311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1144"/>
                                        </p:tgtEl>
                                        <p:attrNameLst>
                                          <p:attrName>style.visibility</p:attrName>
                                        </p:attrNameLst>
                                      </p:cBhvr>
                                      <p:to>
                                        <p:strVal val="visible"/>
                                      </p:to>
                                    </p:set>
                                    <p:animEffect transition="in" filter="fade">
                                      <p:cBhvr>
                                        <p:cTn id="29" dur="2000"/>
                                        <p:tgtEl>
                                          <p:spTgt spid="731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1143"/>
                                        </p:tgtEl>
                                        <p:attrNameLst>
                                          <p:attrName>style.visibility</p:attrName>
                                        </p:attrNameLst>
                                      </p:cBhvr>
                                      <p:to>
                                        <p:strVal val="visible"/>
                                      </p:to>
                                    </p:set>
                                    <p:animEffect transition="in" filter="fade">
                                      <p:cBhvr>
                                        <p:cTn id="34" dur="2000"/>
                                        <p:tgtEl>
                                          <p:spTgt spid="7311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31146"/>
                                        </p:tgtEl>
                                        <p:attrNameLst>
                                          <p:attrName>style.visibility</p:attrName>
                                        </p:attrNameLst>
                                      </p:cBhvr>
                                      <p:to>
                                        <p:strVal val="visible"/>
                                      </p:to>
                                    </p:set>
                                    <p:animEffect transition="in" filter="fade">
                                      <p:cBhvr>
                                        <p:cTn id="39" dur="2000"/>
                                        <p:tgtEl>
                                          <p:spTgt spid="7311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31147"/>
                                        </p:tgtEl>
                                        <p:attrNameLst>
                                          <p:attrName>style.visibility</p:attrName>
                                        </p:attrNameLst>
                                      </p:cBhvr>
                                      <p:to>
                                        <p:strVal val="visible"/>
                                      </p:to>
                                    </p:set>
                                    <p:animEffect transition="in" filter="fade">
                                      <p:cBhvr>
                                        <p:cTn id="44" dur="2000"/>
                                        <p:tgtEl>
                                          <p:spTgt spid="7311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731150"/>
                                        </p:tgtEl>
                                        <p:attrNameLst>
                                          <p:attrName>style.visibility</p:attrName>
                                        </p:attrNameLst>
                                      </p:cBhvr>
                                      <p:to>
                                        <p:strVal val="visible"/>
                                      </p:to>
                                    </p:set>
                                    <p:anim calcmode="lin" valueType="num">
                                      <p:cBhvr>
                                        <p:cTn id="49" dur="1000" fill="hold"/>
                                        <p:tgtEl>
                                          <p:spTgt spid="731150"/>
                                        </p:tgtEl>
                                        <p:attrNameLst>
                                          <p:attrName>ppt_w</p:attrName>
                                        </p:attrNameLst>
                                      </p:cBhvr>
                                      <p:tavLst>
                                        <p:tav tm="0">
                                          <p:val>
                                            <p:strVal val="#ppt_w*0.70"/>
                                          </p:val>
                                        </p:tav>
                                        <p:tav tm="100000">
                                          <p:val>
                                            <p:strVal val="#ppt_w"/>
                                          </p:val>
                                        </p:tav>
                                      </p:tavLst>
                                    </p:anim>
                                    <p:anim calcmode="lin" valueType="num">
                                      <p:cBhvr>
                                        <p:cTn id="50" dur="1000" fill="hold"/>
                                        <p:tgtEl>
                                          <p:spTgt spid="731150"/>
                                        </p:tgtEl>
                                        <p:attrNameLst>
                                          <p:attrName>ppt_h</p:attrName>
                                        </p:attrNameLst>
                                      </p:cBhvr>
                                      <p:tavLst>
                                        <p:tav tm="0">
                                          <p:val>
                                            <p:strVal val="#ppt_h"/>
                                          </p:val>
                                        </p:tav>
                                        <p:tav tm="100000">
                                          <p:val>
                                            <p:strVal val="#ppt_h"/>
                                          </p:val>
                                        </p:tav>
                                      </p:tavLst>
                                    </p:anim>
                                    <p:animEffect transition="in" filter="fade">
                                      <p:cBhvr>
                                        <p:cTn id="51" dur="1000"/>
                                        <p:tgtEl>
                                          <p:spTgt spid="7311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1152"/>
                                        </p:tgtEl>
                                        <p:attrNameLst>
                                          <p:attrName>style.visibility</p:attrName>
                                        </p:attrNameLst>
                                      </p:cBhvr>
                                      <p:to>
                                        <p:strVal val="visible"/>
                                      </p:to>
                                    </p:set>
                                    <p:animEffect transition="in" filter="fade">
                                      <p:cBhvr>
                                        <p:cTn id="54" dur="2000"/>
                                        <p:tgtEl>
                                          <p:spTgt spid="73115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31164"/>
                                        </p:tgtEl>
                                        <p:attrNameLst>
                                          <p:attrName>style.visibility</p:attrName>
                                        </p:attrNameLst>
                                      </p:cBhvr>
                                      <p:to>
                                        <p:strVal val="visible"/>
                                      </p:to>
                                    </p:set>
                                    <p:animEffect transition="in" filter="fade">
                                      <p:cBhvr>
                                        <p:cTn id="59" dur="2000"/>
                                        <p:tgtEl>
                                          <p:spTgt spid="7311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31151"/>
                                        </p:tgtEl>
                                        <p:attrNameLst>
                                          <p:attrName>style.visibility</p:attrName>
                                        </p:attrNameLst>
                                      </p:cBhvr>
                                      <p:to>
                                        <p:strVal val="visible"/>
                                      </p:to>
                                    </p:set>
                                    <p:animEffect transition="in" filter="fade">
                                      <p:cBhvr>
                                        <p:cTn id="62" dur="2000"/>
                                        <p:tgtEl>
                                          <p:spTgt spid="73115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31161"/>
                                        </p:tgtEl>
                                        <p:attrNameLst>
                                          <p:attrName>style.visibility</p:attrName>
                                        </p:attrNameLst>
                                      </p:cBhvr>
                                      <p:to>
                                        <p:strVal val="visible"/>
                                      </p:to>
                                    </p:set>
                                    <p:animEffect transition="in" filter="fade">
                                      <p:cBhvr>
                                        <p:cTn id="67" dur="2000"/>
                                        <p:tgtEl>
                                          <p:spTgt spid="7311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31153"/>
                                        </p:tgtEl>
                                        <p:attrNameLst>
                                          <p:attrName>style.visibility</p:attrName>
                                        </p:attrNameLst>
                                      </p:cBhvr>
                                      <p:to>
                                        <p:strVal val="visible"/>
                                      </p:to>
                                    </p:set>
                                    <p:animEffect transition="in" filter="fade">
                                      <p:cBhvr>
                                        <p:cTn id="70" dur="2000"/>
                                        <p:tgtEl>
                                          <p:spTgt spid="73115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31162"/>
                                        </p:tgtEl>
                                        <p:attrNameLst>
                                          <p:attrName>style.visibility</p:attrName>
                                        </p:attrNameLst>
                                      </p:cBhvr>
                                      <p:to>
                                        <p:strVal val="visible"/>
                                      </p:to>
                                    </p:set>
                                    <p:animEffect transition="in" filter="fade">
                                      <p:cBhvr>
                                        <p:cTn id="75" dur="2000"/>
                                        <p:tgtEl>
                                          <p:spTgt spid="7311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1157"/>
                                        </p:tgtEl>
                                        <p:attrNameLst>
                                          <p:attrName>style.visibility</p:attrName>
                                        </p:attrNameLst>
                                      </p:cBhvr>
                                      <p:to>
                                        <p:strVal val="visible"/>
                                      </p:to>
                                    </p:set>
                                    <p:animEffect transition="in" filter="fade">
                                      <p:cBhvr>
                                        <p:cTn id="78" dur="2000"/>
                                        <p:tgtEl>
                                          <p:spTgt spid="73115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1163"/>
                                        </p:tgtEl>
                                        <p:attrNameLst>
                                          <p:attrName>style.visibility</p:attrName>
                                        </p:attrNameLst>
                                      </p:cBhvr>
                                      <p:to>
                                        <p:strVal val="visible"/>
                                      </p:to>
                                    </p:set>
                                    <p:animEffect transition="in" filter="fade">
                                      <p:cBhvr>
                                        <p:cTn id="83" dur="2000"/>
                                        <p:tgtEl>
                                          <p:spTgt spid="73116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1156"/>
                                        </p:tgtEl>
                                        <p:attrNameLst>
                                          <p:attrName>style.visibility</p:attrName>
                                        </p:attrNameLst>
                                      </p:cBhvr>
                                      <p:to>
                                        <p:strVal val="visible"/>
                                      </p:to>
                                    </p:set>
                                    <p:animEffect transition="in" filter="fade">
                                      <p:cBhvr>
                                        <p:cTn id="86" dur="2000"/>
                                        <p:tgtEl>
                                          <p:spTgt spid="731156"/>
                                        </p:tgtEl>
                                      </p:cBhvr>
                                    </p:animEffect>
                                  </p:childTnLst>
                                </p:cTn>
                              </p:par>
                              <p:par>
                                <p:cTn id="87" presetID="55"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1000" fill="hold"/>
                                        <p:tgtEl>
                                          <p:spTgt spid="26"/>
                                        </p:tgtEl>
                                        <p:attrNameLst>
                                          <p:attrName>ppt_w</p:attrName>
                                        </p:attrNameLst>
                                      </p:cBhvr>
                                      <p:tavLst>
                                        <p:tav tm="0">
                                          <p:val>
                                            <p:strVal val="#ppt_w*0.70"/>
                                          </p:val>
                                        </p:tav>
                                        <p:tav tm="100000">
                                          <p:val>
                                            <p:strVal val="#ppt_w"/>
                                          </p:val>
                                        </p:tav>
                                      </p:tavLst>
                                    </p:anim>
                                    <p:anim calcmode="lin" valueType="num">
                                      <p:cBhvr>
                                        <p:cTn id="90" dur="1000" fill="hold"/>
                                        <p:tgtEl>
                                          <p:spTgt spid="26"/>
                                        </p:tgtEl>
                                        <p:attrNameLst>
                                          <p:attrName>ppt_h</p:attrName>
                                        </p:attrNameLst>
                                      </p:cBhvr>
                                      <p:tavLst>
                                        <p:tav tm="0">
                                          <p:val>
                                            <p:strVal val="#ppt_h"/>
                                          </p:val>
                                        </p:tav>
                                        <p:tav tm="100000">
                                          <p:val>
                                            <p:strVal val="#ppt_h"/>
                                          </p:val>
                                        </p:tav>
                                      </p:tavLst>
                                    </p:anim>
                                    <p:animEffect transition="in" filter="fade">
                                      <p:cBhvr>
                                        <p:cTn id="91" dur="1000"/>
                                        <p:tgtEl>
                                          <p:spTgt spid="26"/>
                                        </p:tgtEl>
                                      </p:cBhvr>
                                    </p:animEffect>
                                  </p:childTnLst>
                                </p:cTn>
                              </p:par>
                              <p:par>
                                <p:cTn id="92" presetID="55" presetClass="entr" presetSubtype="0"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ppt_w</p:attrName>
                                        </p:attrNameLst>
                                      </p:cBhvr>
                                      <p:tavLst>
                                        <p:tav tm="0">
                                          <p:val>
                                            <p:strVal val="#ppt_w*0.70"/>
                                          </p:val>
                                        </p:tav>
                                        <p:tav tm="100000">
                                          <p:val>
                                            <p:strVal val="#ppt_w"/>
                                          </p:val>
                                        </p:tav>
                                      </p:tavLst>
                                    </p:anim>
                                    <p:anim calcmode="lin" valueType="num">
                                      <p:cBhvr>
                                        <p:cTn id="95" dur="1000" fill="hold"/>
                                        <p:tgtEl>
                                          <p:spTgt spid="27"/>
                                        </p:tgtEl>
                                        <p:attrNameLst>
                                          <p:attrName>ppt_h</p:attrName>
                                        </p:attrNameLst>
                                      </p:cBhvr>
                                      <p:tavLst>
                                        <p:tav tm="0">
                                          <p:val>
                                            <p:strVal val="#ppt_h"/>
                                          </p:val>
                                        </p:tav>
                                        <p:tav tm="100000">
                                          <p:val>
                                            <p:strVal val="#ppt_h"/>
                                          </p:val>
                                        </p:tav>
                                      </p:tavLst>
                                    </p:anim>
                                    <p:animEffect transition="in" filter="fade">
                                      <p:cBhvr>
                                        <p:cTn id="9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3" grpId="0"/>
      <p:bldP spid="731144" grpId="0"/>
      <p:bldP spid="731146" grpId="0"/>
      <p:bldP spid="731147" grpId="0"/>
      <p:bldP spid="731151" grpId="0" animBg="1"/>
      <p:bldP spid="731152" grpId="0" animBg="1"/>
      <p:bldP spid="731153" grpId="0" animBg="1"/>
      <p:bldP spid="731156" grpId="0" animBg="1"/>
      <p:bldP spid="731157" grpId="0" animBg="1"/>
      <p:bldP spid="731158" grpId="0" animBg="1"/>
      <p:bldP spid="731159" grpId="0" animBg="1"/>
      <p:bldP spid="731161" grpId="0"/>
      <p:bldP spid="731162" grpId="0"/>
      <p:bldP spid="731163" grpId="0"/>
      <p:bldP spid="73116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ercizio] Lo studio della funzione (x+1)/(x-1) - Andrea Minini"/>
          <p:cNvPicPr>
            <a:picLocks noChangeAspect="1" noChangeArrowheads="1"/>
          </p:cNvPicPr>
          <p:nvPr/>
        </p:nvPicPr>
        <p:blipFill rotWithShape="1">
          <a:blip r:embed="rId3">
            <a:extLst>
              <a:ext uri="{28A0092B-C50C-407E-A947-70E740481C1C}">
                <a14:useLocalDpi xmlns:a14="http://schemas.microsoft.com/office/drawing/2010/main" val="0"/>
              </a:ext>
            </a:extLst>
          </a:blip>
          <a:srcRect l="7310" t="1266" r="1637" b="6108"/>
          <a:stretch/>
        </p:blipFill>
        <p:spPr bwMode="auto">
          <a:xfrm>
            <a:off x="2819400" y="876303"/>
            <a:ext cx="6946482" cy="549071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238751" y="1009650"/>
            <a:ext cx="809624"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COSTI</a:t>
            </a:r>
            <a:endParaRPr lang="it-IT" b="1" dirty="0">
              <a:solidFill>
                <a:schemeClr val="tx1"/>
              </a:solidFill>
            </a:endParaRPr>
          </a:p>
        </p:txBody>
      </p:sp>
      <p:sp>
        <p:nvSpPr>
          <p:cNvPr id="8" name="Rettangolo 7"/>
          <p:cNvSpPr/>
          <p:nvPr/>
        </p:nvSpPr>
        <p:spPr>
          <a:xfrm>
            <a:off x="8648703" y="3781425"/>
            <a:ext cx="1015789"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EFFETTI</a:t>
            </a:r>
            <a:endParaRPr lang="it-IT" b="1" dirty="0">
              <a:solidFill>
                <a:schemeClr val="tx1"/>
              </a:solidFill>
            </a:endParaRPr>
          </a:p>
        </p:txBody>
      </p:sp>
      <p:sp>
        <p:nvSpPr>
          <p:cNvPr id="7" name="CasellaDiTesto 6"/>
          <p:cNvSpPr txBox="1"/>
          <p:nvPr/>
        </p:nvSpPr>
        <p:spPr>
          <a:xfrm>
            <a:off x="6368844" y="829362"/>
            <a:ext cx="276225" cy="646331"/>
          </a:xfrm>
          <a:prstGeom prst="rect">
            <a:avLst/>
          </a:prstGeom>
          <a:noFill/>
        </p:spPr>
        <p:txBody>
          <a:bodyPr wrap="square" rtlCol="0">
            <a:spAutoFit/>
          </a:bodyPr>
          <a:lstStyle/>
          <a:p>
            <a:pPr algn="ctr"/>
            <a:r>
              <a:rPr lang="it-IT" sz="3600" b="1" dirty="0"/>
              <a:t>+</a:t>
            </a:r>
          </a:p>
        </p:txBody>
      </p:sp>
      <p:sp>
        <p:nvSpPr>
          <p:cNvPr id="10" name="CasellaDiTesto 9"/>
          <p:cNvSpPr txBox="1"/>
          <p:nvPr/>
        </p:nvSpPr>
        <p:spPr>
          <a:xfrm>
            <a:off x="9169194" y="2975326"/>
            <a:ext cx="276225" cy="646331"/>
          </a:xfrm>
          <a:prstGeom prst="rect">
            <a:avLst/>
          </a:prstGeom>
          <a:noFill/>
        </p:spPr>
        <p:txBody>
          <a:bodyPr wrap="square" rtlCol="0">
            <a:spAutoFit/>
          </a:bodyPr>
          <a:lstStyle/>
          <a:p>
            <a:pPr algn="ctr"/>
            <a:r>
              <a:rPr lang="it-IT" sz="3600" b="1" dirty="0"/>
              <a:t>+</a:t>
            </a:r>
          </a:p>
        </p:txBody>
      </p:sp>
      <p:sp>
        <p:nvSpPr>
          <p:cNvPr id="11" name="CasellaDiTesto 10"/>
          <p:cNvSpPr txBox="1"/>
          <p:nvPr/>
        </p:nvSpPr>
        <p:spPr>
          <a:xfrm>
            <a:off x="3097320" y="3058212"/>
            <a:ext cx="276225" cy="646331"/>
          </a:xfrm>
          <a:prstGeom prst="rect">
            <a:avLst/>
          </a:prstGeom>
          <a:noFill/>
        </p:spPr>
        <p:txBody>
          <a:bodyPr wrap="square" rtlCol="0">
            <a:spAutoFit/>
          </a:bodyPr>
          <a:lstStyle/>
          <a:p>
            <a:pPr algn="ctr"/>
            <a:r>
              <a:rPr lang="it-IT" sz="3600" b="1" dirty="0"/>
              <a:t>-</a:t>
            </a:r>
          </a:p>
        </p:txBody>
      </p:sp>
      <p:sp>
        <p:nvSpPr>
          <p:cNvPr id="12" name="CasellaDiTesto 11"/>
          <p:cNvSpPr txBox="1"/>
          <p:nvPr/>
        </p:nvSpPr>
        <p:spPr>
          <a:xfrm>
            <a:off x="6292644" y="5560680"/>
            <a:ext cx="276225" cy="646331"/>
          </a:xfrm>
          <a:prstGeom prst="rect">
            <a:avLst/>
          </a:prstGeom>
          <a:noFill/>
        </p:spPr>
        <p:txBody>
          <a:bodyPr wrap="square" rtlCol="0">
            <a:spAutoFit/>
          </a:bodyPr>
          <a:lstStyle/>
          <a:p>
            <a:pPr algn="ctr"/>
            <a:r>
              <a:rPr lang="it-IT" sz="3600" b="1" dirty="0"/>
              <a:t>-</a:t>
            </a:r>
          </a:p>
        </p:txBody>
      </p:sp>
      <p:sp>
        <p:nvSpPr>
          <p:cNvPr id="13" name="CasellaDiTesto 12"/>
          <p:cNvSpPr txBox="1"/>
          <p:nvPr/>
        </p:nvSpPr>
        <p:spPr>
          <a:xfrm>
            <a:off x="8636484" y="1540445"/>
            <a:ext cx="276225"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a:t>
            </a:r>
          </a:p>
        </p:txBody>
      </p:sp>
      <p:sp>
        <p:nvSpPr>
          <p:cNvPr id="14" name="CasellaDiTesto 13"/>
          <p:cNvSpPr txBox="1"/>
          <p:nvPr/>
        </p:nvSpPr>
        <p:spPr>
          <a:xfrm>
            <a:off x="8426936" y="5015499"/>
            <a:ext cx="485773"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a:t>
            </a:r>
          </a:p>
        </p:txBody>
      </p:sp>
      <p:sp>
        <p:nvSpPr>
          <p:cNvPr id="15" name="CasellaDiTesto 14"/>
          <p:cNvSpPr txBox="1"/>
          <p:nvPr/>
        </p:nvSpPr>
        <p:spPr>
          <a:xfrm>
            <a:off x="3421167" y="5015499"/>
            <a:ext cx="573566"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III</a:t>
            </a:r>
          </a:p>
        </p:txBody>
      </p:sp>
      <p:sp>
        <p:nvSpPr>
          <p:cNvPr id="16" name="CasellaDiTesto 15"/>
          <p:cNvSpPr txBox="1"/>
          <p:nvPr/>
        </p:nvSpPr>
        <p:spPr>
          <a:xfrm>
            <a:off x="3421167" y="1549970"/>
            <a:ext cx="573566" cy="1200329"/>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IV</a:t>
            </a:r>
          </a:p>
        </p:txBody>
      </p:sp>
      <p:sp>
        <p:nvSpPr>
          <p:cNvPr id="9" name="CasellaDiTesto 8"/>
          <p:cNvSpPr txBox="1"/>
          <p:nvPr/>
        </p:nvSpPr>
        <p:spPr>
          <a:xfrm>
            <a:off x="7789586" y="2034262"/>
            <a:ext cx="1970014"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sp>
        <p:nvSpPr>
          <p:cNvPr id="18" name="CasellaDiTesto 17"/>
          <p:cNvSpPr txBox="1"/>
          <p:nvPr/>
        </p:nvSpPr>
        <p:spPr>
          <a:xfrm>
            <a:off x="7710546" y="4417630"/>
            <a:ext cx="1999564"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19" name="CasellaDiTesto 18"/>
          <p:cNvSpPr txBox="1"/>
          <p:nvPr/>
        </p:nvSpPr>
        <p:spPr>
          <a:xfrm>
            <a:off x="2819403" y="4493436"/>
            <a:ext cx="1754639"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20" name="CasellaDiTesto 19"/>
          <p:cNvSpPr txBox="1"/>
          <p:nvPr/>
        </p:nvSpPr>
        <p:spPr>
          <a:xfrm>
            <a:off x="2819403" y="2021064"/>
            <a:ext cx="1791077"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cxnSp>
        <p:nvCxnSpPr>
          <p:cNvPr id="5" name="Connettore diritto 4"/>
          <p:cNvCxnSpPr/>
          <p:nvPr/>
        </p:nvCxnSpPr>
        <p:spPr>
          <a:xfrm flipV="1">
            <a:off x="3533775" y="716300"/>
            <a:ext cx="5682012" cy="5443771"/>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8591263" y="298456"/>
            <a:ext cx="1432080" cy="646331"/>
          </a:xfrm>
          <a:prstGeom prst="rect">
            <a:avLst/>
          </a:prstGeom>
          <a:noFill/>
        </p:spPr>
        <p:txBody>
          <a:bodyPr wrap="square" rtlCol="0">
            <a:spAutoFit/>
          </a:bodyPr>
          <a:lstStyle/>
          <a:p>
            <a:pPr algn="just"/>
            <a:r>
              <a:rPr lang="it-IT" b="1" dirty="0">
                <a:solidFill>
                  <a:srgbClr val="0070C0"/>
                </a:solidFill>
              </a:rPr>
              <a:t>Valore soglia</a:t>
            </a:r>
            <a:endParaRPr lang="it-IT" dirty="0">
              <a:solidFill>
                <a:srgbClr val="0070C0"/>
              </a:solidFill>
            </a:endParaRPr>
          </a:p>
        </p:txBody>
      </p:sp>
      <p:sp>
        <p:nvSpPr>
          <p:cNvPr id="21" name="Ovale 20"/>
          <p:cNvSpPr/>
          <p:nvPr/>
        </p:nvSpPr>
        <p:spPr>
          <a:xfrm>
            <a:off x="7433860" y="2160273"/>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5572399" y="516690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7299960" y="513588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7452360" y="280198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9" name="Rettangolo 2048"/>
          <p:cNvSpPr/>
          <p:nvPr/>
        </p:nvSpPr>
        <p:spPr>
          <a:xfrm>
            <a:off x="3533777" y="184168"/>
            <a:ext cx="4211061" cy="6121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7452360" y="38138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635536" y="2151566"/>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3718560" y="560073"/>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718560" y="3086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8" name="CasellaDiTesto 2047"/>
          <p:cNvSpPr txBox="1"/>
          <p:nvPr/>
        </p:nvSpPr>
        <p:spPr>
          <a:xfrm>
            <a:off x="3893373" y="98341"/>
            <a:ext cx="4056863" cy="584775"/>
          </a:xfrm>
          <a:prstGeom prst="rect">
            <a:avLst/>
          </a:prstGeom>
          <a:noFill/>
        </p:spPr>
        <p:txBody>
          <a:bodyPr wrap="square" rtlCol="0">
            <a:spAutoFit/>
          </a:bodyPr>
          <a:lstStyle/>
          <a:p>
            <a:r>
              <a:rPr lang="it-IT" sz="1600" dirty="0"/>
              <a:t>Intervento economicamente sostenibile</a:t>
            </a:r>
          </a:p>
        </p:txBody>
      </p:sp>
      <p:sp>
        <p:nvSpPr>
          <p:cNvPr id="34" name="CasellaDiTesto 33"/>
          <p:cNvSpPr txBox="1"/>
          <p:nvPr/>
        </p:nvSpPr>
        <p:spPr>
          <a:xfrm>
            <a:off x="3891700" y="471003"/>
            <a:ext cx="4056863" cy="584775"/>
          </a:xfrm>
          <a:prstGeom prst="rect">
            <a:avLst/>
          </a:prstGeom>
          <a:noFill/>
        </p:spPr>
        <p:txBody>
          <a:bodyPr wrap="square" rtlCol="0">
            <a:spAutoFit/>
          </a:bodyPr>
          <a:lstStyle/>
          <a:p>
            <a:r>
              <a:rPr lang="it-IT" sz="1600" dirty="0"/>
              <a:t>Intervento economicamente non sostenibile</a:t>
            </a:r>
          </a:p>
        </p:txBody>
      </p:sp>
      <p:sp>
        <p:nvSpPr>
          <p:cNvPr id="33" name="Ovale 32"/>
          <p:cNvSpPr/>
          <p:nvPr/>
        </p:nvSpPr>
        <p:spPr>
          <a:xfrm>
            <a:off x="5065122" y="2704562"/>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Ovale 34"/>
          <p:cNvSpPr/>
          <p:nvPr/>
        </p:nvSpPr>
        <p:spPr>
          <a:xfrm>
            <a:off x="5069474" y="4241631"/>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4989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ercizio] Lo studio della funzione (x+1)/(x-1) - Andrea Minini"/>
          <p:cNvPicPr>
            <a:picLocks noChangeAspect="1" noChangeArrowheads="1"/>
          </p:cNvPicPr>
          <p:nvPr/>
        </p:nvPicPr>
        <p:blipFill rotWithShape="1">
          <a:blip r:embed="rId3">
            <a:extLst>
              <a:ext uri="{28A0092B-C50C-407E-A947-70E740481C1C}">
                <a14:useLocalDpi xmlns:a14="http://schemas.microsoft.com/office/drawing/2010/main" val="0"/>
              </a:ext>
            </a:extLst>
          </a:blip>
          <a:srcRect l="7310" t="1266" r="1637" b="6108"/>
          <a:stretch/>
        </p:blipFill>
        <p:spPr bwMode="auto">
          <a:xfrm>
            <a:off x="2819400" y="876303"/>
            <a:ext cx="6946482" cy="549071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238751" y="1009650"/>
            <a:ext cx="809624"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COSTI</a:t>
            </a:r>
            <a:endParaRPr lang="it-IT" b="1" dirty="0">
              <a:solidFill>
                <a:schemeClr val="tx1"/>
              </a:solidFill>
            </a:endParaRPr>
          </a:p>
        </p:txBody>
      </p:sp>
      <p:sp>
        <p:nvSpPr>
          <p:cNvPr id="8" name="Rettangolo 7"/>
          <p:cNvSpPr/>
          <p:nvPr/>
        </p:nvSpPr>
        <p:spPr>
          <a:xfrm>
            <a:off x="8648703" y="3781425"/>
            <a:ext cx="1015789"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EFFETTI</a:t>
            </a:r>
            <a:endParaRPr lang="it-IT" b="1" dirty="0">
              <a:solidFill>
                <a:schemeClr val="tx1"/>
              </a:solidFill>
            </a:endParaRPr>
          </a:p>
        </p:txBody>
      </p:sp>
      <p:sp>
        <p:nvSpPr>
          <p:cNvPr id="7" name="CasellaDiTesto 6"/>
          <p:cNvSpPr txBox="1"/>
          <p:nvPr/>
        </p:nvSpPr>
        <p:spPr>
          <a:xfrm>
            <a:off x="6368844" y="829362"/>
            <a:ext cx="276225" cy="646331"/>
          </a:xfrm>
          <a:prstGeom prst="rect">
            <a:avLst/>
          </a:prstGeom>
          <a:noFill/>
        </p:spPr>
        <p:txBody>
          <a:bodyPr wrap="square" rtlCol="0">
            <a:spAutoFit/>
          </a:bodyPr>
          <a:lstStyle/>
          <a:p>
            <a:pPr algn="ctr"/>
            <a:r>
              <a:rPr lang="it-IT" sz="3600" b="1" dirty="0"/>
              <a:t>+</a:t>
            </a:r>
          </a:p>
        </p:txBody>
      </p:sp>
      <p:sp>
        <p:nvSpPr>
          <p:cNvPr id="10" name="CasellaDiTesto 9"/>
          <p:cNvSpPr txBox="1"/>
          <p:nvPr/>
        </p:nvSpPr>
        <p:spPr>
          <a:xfrm>
            <a:off x="9169194" y="2975326"/>
            <a:ext cx="276225" cy="646331"/>
          </a:xfrm>
          <a:prstGeom prst="rect">
            <a:avLst/>
          </a:prstGeom>
          <a:noFill/>
        </p:spPr>
        <p:txBody>
          <a:bodyPr wrap="square" rtlCol="0">
            <a:spAutoFit/>
          </a:bodyPr>
          <a:lstStyle/>
          <a:p>
            <a:pPr algn="ctr"/>
            <a:r>
              <a:rPr lang="it-IT" sz="3600" b="1" dirty="0"/>
              <a:t>+</a:t>
            </a:r>
          </a:p>
        </p:txBody>
      </p:sp>
      <p:sp>
        <p:nvSpPr>
          <p:cNvPr id="11" name="CasellaDiTesto 10"/>
          <p:cNvSpPr txBox="1"/>
          <p:nvPr/>
        </p:nvSpPr>
        <p:spPr>
          <a:xfrm>
            <a:off x="3097320" y="3058212"/>
            <a:ext cx="276225" cy="646331"/>
          </a:xfrm>
          <a:prstGeom prst="rect">
            <a:avLst/>
          </a:prstGeom>
          <a:noFill/>
        </p:spPr>
        <p:txBody>
          <a:bodyPr wrap="square" rtlCol="0">
            <a:spAutoFit/>
          </a:bodyPr>
          <a:lstStyle/>
          <a:p>
            <a:pPr algn="ctr"/>
            <a:r>
              <a:rPr lang="it-IT" sz="3600" b="1" dirty="0"/>
              <a:t>-</a:t>
            </a:r>
          </a:p>
        </p:txBody>
      </p:sp>
      <p:sp>
        <p:nvSpPr>
          <p:cNvPr id="12" name="CasellaDiTesto 11"/>
          <p:cNvSpPr txBox="1"/>
          <p:nvPr/>
        </p:nvSpPr>
        <p:spPr>
          <a:xfrm>
            <a:off x="6292644" y="5560680"/>
            <a:ext cx="276225" cy="646331"/>
          </a:xfrm>
          <a:prstGeom prst="rect">
            <a:avLst/>
          </a:prstGeom>
          <a:noFill/>
        </p:spPr>
        <p:txBody>
          <a:bodyPr wrap="square" rtlCol="0">
            <a:spAutoFit/>
          </a:bodyPr>
          <a:lstStyle/>
          <a:p>
            <a:pPr algn="ctr"/>
            <a:r>
              <a:rPr lang="it-IT" sz="3600" b="1" dirty="0"/>
              <a:t>-</a:t>
            </a:r>
          </a:p>
        </p:txBody>
      </p:sp>
      <p:sp>
        <p:nvSpPr>
          <p:cNvPr id="13" name="CasellaDiTesto 12"/>
          <p:cNvSpPr txBox="1"/>
          <p:nvPr/>
        </p:nvSpPr>
        <p:spPr>
          <a:xfrm>
            <a:off x="8636484" y="1540445"/>
            <a:ext cx="276225"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a:t>
            </a:r>
          </a:p>
        </p:txBody>
      </p:sp>
      <p:sp>
        <p:nvSpPr>
          <p:cNvPr id="14" name="CasellaDiTesto 13"/>
          <p:cNvSpPr txBox="1"/>
          <p:nvPr/>
        </p:nvSpPr>
        <p:spPr>
          <a:xfrm>
            <a:off x="8426936" y="5015499"/>
            <a:ext cx="485773"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a:t>
            </a:r>
          </a:p>
        </p:txBody>
      </p:sp>
      <p:sp>
        <p:nvSpPr>
          <p:cNvPr id="15" name="CasellaDiTesto 14"/>
          <p:cNvSpPr txBox="1"/>
          <p:nvPr/>
        </p:nvSpPr>
        <p:spPr>
          <a:xfrm>
            <a:off x="3421167" y="5015499"/>
            <a:ext cx="573566"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III</a:t>
            </a:r>
          </a:p>
        </p:txBody>
      </p:sp>
      <p:sp>
        <p:nvSpPr>
          <p:cNvPr id="16" name="CasellaDiTesto 15"/>
          <p:cNvSpPr txBox="1"/>
          <p:nvPr/>
        </p:nvSpPr>
        <p:spPr>
          <a:xfrm>
            <a:off x="3421167" y="1549970"/>
            <a:ext cx="573566" cy="1200329"/>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IV</a:t>
            </a:r>
          </a:p>
        </p:txBody>
      </p:sp>
      <p:sp>
        <p:nvSpPr>
          <p:cNvPr id="9" name="CasellaDiTesto 8"/>
          <p:cNvSpPr txBox="1"/>
          <p:nvPr/>
        </p:nvSpPr>
        <p:spPr>
          <a:xfrm>
            <a:off x="7789586" y="2034262"/>
            <a:ext cx="1970014"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sp>
        <p:nvSpPr>
          <p:cNvPr id="18" name="CasellaDiTesto 17"/>
          <p:cNvSpPr txBox="1"/>
          <p:nvPr/>
        </p:nvSpPr>
        <p:spPr>
          <a:xfrm>
            <a:off x="7710546" y="4417630"/>
            <a:ext cx="1999564"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19" name="CasellaDiTesto 18"/>
          <p:cNvSpPr txBox="1"/>
          <p:nvPr/>
        </p:nvSpPr>
        <p:spPr>
          <a:xfrm>
            <a:off x="2819403" y="4493436"/>
            <a:ext cx="1754639"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20" name="CasellaDiTesto 19"/>
          <p:cNvSpPr txBox="1"/>
          <p:nvPr/>
        </p:nvSpPr>
        <p:spPr>
          <a:xfrm>
            <a:off x="2819403" y="2021064"/>
            <a:ext cx="1791077"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cxnSp>
        <p:nvCxnSpPr>
          <p:cNvPr id="5" name="Connettore diritto 4"/>
          <p:cNvCxnSpPr/>
          <p:nvPr/>
        </p:nvCxnSpPr>
        <p:spPr>
          <a:xfrm flipV="1">
            <a:off x="4319454" y="716300"/>
            <a:ext cx="4008069" cy="5490711"/>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7433860" y="2160273"/>
            <a:ext cx="118536" cy="11050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5572399" y="516690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7299960" y="513588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7452360" y="280198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9" name="Rettangolo 2048"/>
          <p:cNvSpPr/>
          <p:nvPr/>
        </p:nvSpPr>
        <p:spPr>
          <a:xfrm>
            <a:off x="3533777" y="184168"/>
            <a:ext cx="4211061" cy="6121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7452360" y="38138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635536" y="2151566"/>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3718560" y="560073"/>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718560" y="3086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8" name="CasellaDiTesto 2047"/>
          <p:cNvSpPr txBox="1"/>
          <p:nvPr/>
        </p:nvSpPr>
        <p:spPr>
          <a:xfrm>
            <a:off x="3871739" y="184166"/>
            <a:ext cx="4056863" cy="584775"/>
          </a:xfrm>
          <a:prstGeom prst="rect">
            <a:avLst/>
          </a:prstGeom>
          <a:noFill/>
        </p:spPr>
        <p:txBody>
          <a:bodyPr wrap="square" rtlCol="0">
            <a:spAutoFit/>
          </a:bodyPr>
          <a:lstStyle/>
          <a:p>
            <a:r>
              <a:rPr lang="it-IT" sz="1600" dirty="0"/>
              <a:t>Intervento economicamente sostenibile</a:t>
            </a:r>
          </a:p>
        </p:txBody>
      </p:sp>
      <p:sp>
        <p:nvSpPr>
          <p:cNvPr id="34" name="CasellaDiTesto 33"/>
          <p:cNvSpPr txBox="1"/>
          <p:nvPr/>
        </p:nvSpPr>
        <p:spPr>
          <a:xfrm>
            <a:off x="3871739" y="450491"/>
            <a:ext cx="4056863" cy="584775"/>
          </a:xfrm>
          <a:prstGeom prst="rect">
            <a:avLst/>
          </a:prstGeom>
          <a:noFill/>
        </p:spPr>
        <p:txBody>
          <a:bodyPr wrap="square" rtlCol="0">
            <a:spAutoFit/>
          </a:bodyPr>
          <a:lstStyle/>
          <a:p>
            <a:r>
              <a:rPr lang="it-IT" sz="1600" dirty="0"/>
              <a:t>Intervento economicamente non sostenibile</a:t>
            </a:r>
          </a:p>
        </p:txBody>
      </p:sp>
      <p:sp>
        <p:nvSpPr>
          <p:cNvPr id="33" name="Ovale 32"/>
          <p:cNvSpPr/>
          <p:nvPr/>
        </p:nvSpPr>
        <p:spPr>
          <a:xfrm>
            <a:off x="5065122" y="2704562"/>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Ovale 34"/>
          <p:cNvSpPr/>
          <p:nvPr/>
        </p:nvSpPr>
        <p:spPr>
          <a:xfrm>
            <a:off x="5069474" y="4241631"/>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7953779" y="273793"/>
            <a:ext cx="1432080" cy="646331"/>
          </a:xfrm>
          <a:prstGeom prst="rect">
            <a:avLst/>
          </a:prstGeom>
          <a:noFill/>
        </p:spPr>
        <p:txBody>
          <a:bodyPr wrap="square" rtlCol="0">
            <a:spAutoFit/>
          </a:bodyPr>
          <a:lstStyle/>
          <a:p>
            <a:pPr algn="just"/>
            <a:r>
              <a:rPr lang="it-IT" b="1" dirty="0">
                <a:solidFill>
                  <a:srgbClr val="0070C0"/>
                </a:solidFill>
              </a:rPr>
              <a:t>Valore soglia</a:t>
            </a:r>
            <a:endParaRPr lang="it-IT" dirty="0">
              <a:solidFill>
                <a:srgbClr val="0070C0"/>
              </a:solidFill>
            </a:endParaRPr>
          </a:p>
        </p:txBody>
      </p:sp>
    </p:spTree>
    <p:extLst>
      <p:ext uri="{BB962C8B-B14F-4D97-AF65-F5344CB8AC3E}">
        <p14:creationId xmlns:p14="http://schemas.microsoft.com/office/powerpoint/2010/main" val="2108338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08056" y="533846"/>
            <a:ext cx="6675225" cy="646331"/>
          </a:xfrm>
          <a:prstGeom prst="rect">
            <a:avLst/>
          </a:prstGeom>
        </p:spPr>
        <p:txBody>
          <a:bodyPr wrap="none">
            <a:spAutoFit/>
          </a:bodyPr>
          <a:lstStyle/>
          <a:p>
            <a:pPr algn="ctr"/>
            <a:r>
              <a:rPr lang="it-IT" sz="3600" b="1" dirty="0">
                <a:solidFill>
                  <a:srgbClr val="0070C0"/>
                </a:solidFill>
              </a:rPr>
              <a:t>Budget Impact Analysis (BIA)</a:t>
            </a:r>
          </a:p>
        </p:txBody>
      </p:sp>
      <p:sp>
        <p:nvSpPr>
          <p:cNvPr id="3" name="Rettangolo 2"/>
          <p:cNvSpPr/>
          <p:nvPr/>
        </p:nvSpPr>
        <p:spPr>
          <a:xfrm>
            <a:off x="1357163" y="3773266"/>
            <a:ext cx="9432756" cy="1569660"/>
          </a:xfrm>
          <a:prstGeom prst="rect">
            <a:avLst/>
          </a:prstGeom>
        </p:spPr>
        <p:txBody>
          <a:bodyPr wrap="square">
            <a:spAutoFit/>
          </a:bodyPr>
          <a:lstStyle/>
          <a:p>
            <a:pPr algn="just"/>
            <a:r>
              <a:rPr lang="it-IT" sz="2400" dirty="0"/>
              <a:t>Lo scopo di una BIA è quello di </a:t>
            </a:r>
            <a:r>
              <a:rPr lang="it-IT" sz="2400" b="1" dirty="0"/>
              <a:t>valutare le conseguenze finanziarie </a:t>
            </a:r>
            <a:r>
              <a:rPr lang="it-IT" sz="2400" dirty="0"/>
              <a:t>dell’adozione e della diffusione di un nuovo intervento di assistenza sanitaria, all’interno di un contesto specifico e su un orizzonte di tempo specificato.</a:t>
            </a:r>
          </a:p>
        </p:txBody>
      </p:sp>
      <p:sp>
        <p:nvSpPr>
          <p:cNvPr id="13" name="CasellaDiTesto 12"/>
          <p:cNvSpPr txBox="1"/>
          <p:nvPr/>
        </p:nvSpPr>
        <p:spPr>
          <a:xfrm>
            <a:off x="1357162" y="1599335"/>
            <a:ext cx="9432757" cy="1569660"/>
          </a:xfrm>
          <a:prstGeom prst="rect">
            <a:avLst/>
          </a:prstGeom>
          <a:noFill/>
        </p:spPr>
        <p:txBody>
          <a:bodyPr wrap="square" rtlCol="0">
            <a:spAutoFit/>
          </a:bodyPr>
          <a:lstStyle/>
          <a:p>
            <a:pPr algn="just"/>
            <a:r>
              <a:rPr lang="it-IT" sz="2400" dirty="0"/>
              <a:t>Una volta constatato che un nuovo intervento sanitario si collochi al disotto del valore soglia, per comprendere il suo reale impatto economico bisogna effettuare una </a:t>
            </a:r>
            <a:r>
              <a:rPr lang="it-IT" sz="2400" b="1" i="1" dirty="0"/>
              <a:t>Budget Impact Analysis</a:t>
            </a:r>
            <a:r>
              <a:rPr lang="it-IT" sz="2400" b="1" dirty="0"/>
              <a:t> (BIA)</a:t>
            </a:r>
            <a:r>
              <a:rPr lang="it-IT" sz="2400" dirty="0"/>
              <a:t>.</a:t>
            </a:r>
          </a:p>
        </p:txBody>
      </p:sp>
    </p:spTree>
    <p:extLst>
      <p:ext uri="{BB962C8B-B14F-4D97-AF65-F5344CB8AC3E}">
        <p14:creationId xmlns:p14="http://schemas.microsoft.com/office/powerpoint/2010/main" val="9585224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3277" y="1527631"/>
            <a:ext cx="10231654" cy="4350657"/>
          </a:xfrm>
        </p:spPr>
        <p:txBody>
          <a:bodyPr>
            <a:noAutofit/>
          </a:bodyPr>
          <a:lstStyle/>
          <a:p>
            <a:pPr algn="just">
              <a:spcAft>
                <a:spcPts val="1200"/>
              </a:spcAft>
            </a:pPr>
            <a:r>
              <a:rPr lang="it-IT" sz="2400" dirty="0"/>
              <a:t>Valuta le implicazioni finanziarie dall’adozione e diffusione di una nuova tecnologia in uno specifico contesto,</a:t>
            </a:r>
          </a:p>
          <a:p>
            <a:pPr algn="just">
              <a:spcAft>
                <a:spcPts val="1200"/>
              </a:spcAft>
            </a:pPr>
            <a:r>
              <a:rPr lang="it-IT" sz="2400" dirty="0"/>
              <a:t>È l’unica analisi economica focalizzata sul concetto di “</a:t>
            </a:r>
            <a:r>
              <a:rPr lang="it-IT" sz="2400" dirty="0" err="1"/>
              <a:t>affordability</a:t>
            </a:r>
            <a:r>
              <a:rPr lang="it-IT" sz="2400" dirty="0"/>
              <a:t> ” (sostenibilità)</a:t>
            </a:r>
          </a:p>
          <a:p>
            <a:pPr algn="just">
              <a:lnSpc>
                <a:spcPct val="100000"/>
              </a:lnSpc>
              <a:spcAft>
                <a:spcPts val="1200"/>
              </a:spcAft>
            </a:pPr>
            <a:r>
              <a:rPr lang="it-IT" sz="2400" dirty="0"/>
              <a:t>Permette di stimare che impatto abbia sul budget un cambiamento del mix di trattamento (farmaci, dispositivi, etc.)</a:t>
            </a:r>
          </a:p>
          <a:p>
            <a:pPr algn="just">
              <a:spcAft>
                <a:spcPts val="1200"/>
              </a:spcAft>
            </a:pPr>
            <a:r>
              <a:rPr lang="it-IT" sz="2400" dirty="0"/>
              <a:t>Deve essere vista come un’analisi complementare alla CEA, l’ultima valutazione prima della decisione finale del </a:t>
            </a:r>
            <a:r>
              <a:rPr lang="it-IT" sz="2400" i="1" dirty="0"/>
              <a:t>policy maker </a:t>
            </a:r>
            <a:r>
              <a:rPr lang="it-IT" sz="2400" dirty="0"/>
              <a:t>(decisore politico).</a:t>
            </a:r>
          </a:p>
        </p:txBody>
      </p:sp>
      <p:sp>
        <p:nvSpPr>
          <p:cNvPr id="4" name="Rettangolo 3"/>
          <p:cNvSpPr/>
          <p:nvPr/>
        </p:nvSpPr>
        <p:spPr>
          <a:xfrm>
            <a:off x="4972199" y="385767"/>
            <a:ext cx="6675225" cy="646331"/>
          </a:xfrm>
          <a:prstGeom prst="rect">
            <a:avLst/>
          </a:prstGeom>
        </p:spPr>
        <p:txBody>
          <a:bodyPr wrap="none">
            <a:spAutoFit/>
          </a:bodyPr>
          <a:lstStyle/>
          <a:p>
            <a:pPr algn="ctr"/>
            <a:r>
              <a:rPr lang="it-IT" sz="3600" b="1" dirty="0">
                <a:solidFill>
                  <a:srgbClr val="0070C0"/>
                </a:solidFill>
              </a:rPr>
              <a:t>Budget Impact Analysis (BIA)</a:t>
            </a:r>
          </a:p>
        </p:txBody>
      </p:sp>
    </p:spTree>
    <p:extLst>
      <p:ext uri="{BB962C8B-B14F-4D97-AF65-F5344CB8AC3E}">
        <p14:creationId xmlns:p14="http://schemas.microsoft.com/office/powerpoint/2010/main" val="17689424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23518" y="-94043"/>
            <a:ext cx="4825482" cy="1293028"/>
          </a:xfrm>
        </p:spPr>
        <p:txBody>
          <a:bodyPr/>
          <a:lstStyle/>
          <a:p>
            <a:r>
              <a:rPr lang="it-IT" dirty="0"/>
              <a:t/>
            </a:r>
            <a:br>
              <a:rPr lang="it-IT" dirty="0"/>
            </a:br>
            <a:r>
              <a:rPr lang="it-IT" dirty="0"/>
              <a:t>IL VALORE SOGLIA</a:t>
            </a:r>
          </a:p>
        </p:txBody>
      </p:sp>
      <p:pic>
        <p:nvPicPr>
          <p:cNvPr id="4" name="Segnaposto contenuto 3"/>
          <p:cNvPicPr>
            <a:picLocks noGrp="1" noChangeAspect="1"/>
          </p:cNvPicPr>
          <p:nvPr>
            <p:ph idx="1"/>
          </p:nvPr>
        </p:nvPicPr>
        <p:blipFill>
          <a:blip r:embed="rId2"/>
          <a:stretch>
            <a:fillRect/>
          </a:stretch>
        </p:blipFill>
        <p:spPr>
          <a:xfrm>
            <a:off x="1166326" y="1474237"/>
            <a:ext cx="10077061" cy="4744001"/>
          </a:xfrm>
          <a:prstGeom prst="rect">
            <a:avLst/>
          </a:prstGeom>
        </p:spPr>
      </p:pic>
    </p:spTree>
    <p:extLst>
      <p:ext uri="{BB962C8B-B14F-4D97-AF65-F5344CB8AC3E}">
        <p14:creationId xmlns:p14="http://schemas.microsoft.com/office/powerpoint/2010/main" val="400910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507" y="316097"/>
            <a:ext cx="11781322" cy="739774"/>
          </a:xfrm>
        </p:spPr>
        <p:txBody>
          <a:bodyPr>
            <a:noAutofit/>
          </a:bodyPr>
          <a:lstStyle/>
          <a:p>
            <a:pPr algn="ctr"/>
            <a:r>
              <a:rPr lang="it-IT" sz="4400" b="1" i="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Health</a:t>
            </a:r>
            <a:r>
              <a:rPr lang="it-IT" sz="4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Technology </a:t>
            </a:r>
            <a:r>
              <a:rPr lang="it-IT" sz="4400" b="1" i="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Assessment</a:t>
            </a:r>
            <a:r>
              <a:rPr lang="it-IT" sz="4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(HTA)</a:t>
            </a:r>
          </a:p>
        </p:txBody>
      </p:sp>
      <p:sp>
        <p:nvSpPr>
          <p:cNvPr id="4" name="Rettangolo 3"/>
          <p:cNvSpPr/>
          <p:nvPr/>
        </p:nvSpPr>
        <p:spPr>
          <a:xfrm>
            <a:off x="2165350" y="1155407"/>
            <a:ext cx="7886700" cy="4093428"/>
          </a:xfrm>
          <a:prstGeom prst="rect">
            <a:avLst/>
          </a:prstGeom>
        </p:spPr>
        <p:txBody>
          <a:bodyPr wrap="square">
            <a:spAutoFit/>
          </a:bodyPr>
          <a:lstStyle/>
          <a:p>
            <a:pPr algn="just">
              <a:spcAft>
                <a:spcPts val="800"/>
              </a:spcAft>
            </a:pPr>
            <a:r>
              <a:rPr lang="it-IT" sz="2000" dirty="0">
                <a:latin typeface="Calibri" panose="020F0502020204030204" pitchFamily="34" charset="0"/>
                <a:ea typeface="Calibri" panose="020F0502020204030204" pitchFamily="34" charset="0"/>
                <a:cs typeface="Times New Roman" panose="02020603050405020304" pitchFamily="18" charset="0"/>
              </a:rPr>
              <a:t>L’HTA è un approccio multidisciplinare per l’</a:t>
            </a:r>
            <a:r>
              <a:rPr lang="it-IT" sz="2000" b="1" dirty="0">
                <a:latin typeface="Calibri" panose="020F0502020204030204" pitchFamily="34" charset="0"/>
                <a:ea typeface="Calibri" panose="020F0502020204030204" pitchFamily="34" charset="0"/>
                <a:cs typeface="Times New Roman" panose="02020603050405020304" pitchFamily="18" charset="0"/>
              </a:rPr>
              <a:t>analisi</a:t>
            </a:r>
            <a:r>
              <a:rPr lang="it-IT" sz="2000" dirty="0">
                <a:latin typeface="Calibri" panose="020F0502020204030204" pitchFamily="34" charset="0"/>
                <a:ea typeface="Calibri" panose="020F0502020204030204" pitchFamily="34" charset="0"/>
                <a:cs typeface="Times New Roman" panose="02020603050405020304" pitchFamily="18" charset="0"/>
              </a:rPr>
              <a:t> delle </a:t>
            </a:r>
            <a:r>
              <a:rPr lang="it-IT" sz="2000" b="1" dirty="0">
                <a:latin typeface="Calibri" panose="020F0502020204030204" pitchFamily="34" charset="0"/>
                <a:ea typeface="Calibri" panose="020F0502020204030204" pitchFamily="34" charset="0"/>
                <a:cs typeface="Times New Roman" panose="02020603050405020304" pitchFamily="18" charset="0"/>
              </a:rPr>
              <a:t>implicazioni</a:t>
            </a:r>
            <a:r>
              <a:rPr lang="it-IT" sz="2000" dirty="0">
                <a:latin typeface="Calibri" panose="020F0502020204030204" pitchFamily="34" charset="0"/>
                <a:ea typeface="Calibri" panose="020F0502020204030204" pitchFamily="34" charset="0"/>
                <a:cs typeface="Times New Roman" panose="02020603050405020304" pitchFamily="18" charset="0"/>
              </a:rPr>
              <a:t> medico-cliniche, sociali, organizzative, economiche, etiche e legali delle </a:t>
            </a:r>
            <a:r>
              <a:rPr lang="it-IT" sz="2000" b="1" dirty="0">
                <a:latin typeface="Calibri" panose="020F0502020204030204" pitchFamily="34" charset="0"/>
                <a:ea typeface="Calibri" panose="020F0502020204030204" pitchFamily="34" charset="0"/>
                <a:cs typeface="Times New Roman" panose="02020603050405020304" pitchFamily="18" charset="0"/>
              </a:rPr>
              <a:t>tecnologie sanitarie </a:t>
            </a:r>
            <a:r>
              <a:rPr lang="it-IT" sz="2000" dirty="0">
                <a:latin typeface="Calibri" panose="020F0502020204030204" pitchFamily="34" charset="0"/>
                <a:ea typeface="Calibri" panose="020F0502020204030204" pitchFamily="34" charset="0"/>
                <a:cs typeface="Times New Roman" panose="02020603050405020304" pitchFamily="18" charset="0"/>
              </a:rPr>
              <a:t>(intese come </a:t>
            </a:r>
            <a:r>
              <a:rPr lang="it-IT" sz="2000" u="sng" dirty="0">
                <a:latin typeface="Calibri" panose="020F0502020204030204" pitchFamily="34" charset="0"/>
                <a:ea typeface="Calibri" panose="020F0502020204030204" pitchFamily="34" charset="0"/>
                <a:cs typeface="Times New Roman" panose="02020603050405020304" pitchFamily="18" charset="0"/>
              </a:rPr>
              <a:t>farmaci</a:t>
            </a:r>
            <a:r>
              <a:rPr lang="it-IT" sz="2000" dirty="0">
                <a:latin typeface="Calibri" panose="020F0502020204030204" pitchFamily="34" charset="0"/>
                <a:ea typeface="Calibri" panose="020F0502020204030204" pitchFamily="34" charset="0"/>
                <a:cs typeface="Times New Roman" panose="02020603050405020304" pitchFamily="18" charset="0"/>
              </a:rPr>
              <a:t>, attrezzature sanitarie, dispositivi medici, sistemi diagnostici, procedure mediche e chirurgiche) attraverso la valutazione di diversi aspetti quali:</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efficacia, </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sicurezza, </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costi, </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impatto sociale,</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impatto organizzativo,</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etc.</a:t>
            </a:r>
          </a:p>
        </p:txBody>
      </p:sp>
      <p:pic>
        <p:nvPicPr>
          <p:cNvPr id="6" name="Immagine 5"/>
          <p:cNvPicPr>
            <a:picLocks noChangeAspect="1"/>
          </p:cNvPicPr>
          <p:nvPr/>
        </p:nvPicPr>
        <p:blipFill rotWithShape="1">
          <a:blip r:embed="rId3"/>
          <a:srcRect l="18513" t="18970" r="20895" b="16337"/>
          <a:stretch/>
        </p:blipFill>
        <p:spPr>
          <a:xfrm>
            <a:off x="6744586" y="2923337"/>
            <a:ext cx="2870422" cy="214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ttangolo 8"/>
          <p:cNvSpPr/>
          <p:nvPr/>
        </p:nvSpPr>
        <p:spPr>
          <a:xfrm>
            <a:off x="2165350" y="5272508"/>
            <a:ext cx="7886700" cy="1323439"/>
          </a:xfrm>
          <a:prstGeom prst="rect">
            <a:avLst/>
          </a:prstGeom>
        </p:spPr>
        <p:txBody>
          <a:bodyPr wrap="square">
            <a:spAutoFit/>
          </a:bodyPr>
          <a:lstStyle/>
          <a:p>
            <a:pPr algn="just"/>
            <a:r>
              <a:rPr lang="it-IT" sz="2000" dirty="0"/>
              <a:t>L’HTA analizza gli effetti reali e/o potenziali della tecnologia, sia a priori sia durante l’intero ciclo di vita, nonché le conseguenze che l’introduzione o esclusione di un intervento ha per il sistema sanitario, l’economia e la società</a:t>
            </a:r>
          </a:p>
        </p:txBody>
      </p:sp>
    </p:spTree>
    <p:extLst>
      <p:ext uri="{BB962C8B-B14F-4D97-AF65-F5344CB8AC3E}">
        <p14:creationId xmlns:p14="http://schemas.microsoft.com/office/powerpoint/2010/main" val="116053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485" y="559100"/>
            <a:ext cx="10493829" cy="1293028"/>
          </a:xfrm>
        </p:spPr>
        <p:txBody>
          <a:bodyPr>
            <a:normAutofit fontScale="90000"/>
          </a:bodyPr>
          <a:lstStyle/>
          <a:p>
            <a:pPr algn="l"/>
            <a:r>
              <a:rPr lang="it-IT" dirty="0"/>
              <a:t/>
            </a:r>
            <a:br>
              <a:rPr lang="it-IT" dirty="0"/>
            </a:br>
            <a:r>
              <a:rPr lang="it-IT" dirty="0"/>
              <a:t>BUDGET IMPACT ANALYSIS </a:t>
            </a:r>
            <a:r>
              <a:rPr lang="it-IT" i="1" dirty="0" smtClean="0"/>
              <a:t>VS </a:t>
            </a:r>
            <a:r>
              <a:rPr lang="it-IT" dirty="0" smtClean="0"/>
              <a:t>VALORE </a:t>
            </a:r>
            <a:r>
              <a:rPr lang="it-IT" dirty="0"/>
              <a:t>SOGLIA</a:t>
            </a:r>
          </a:p>
        </p:txBody>
      </p:sp>
      <p:pic>
        <p:nvPicPr>
          <p:cNvPr id="4" name="Segnaposto contenuto 3"/>
          <p:cNvPicPr>
            <a:picLocks noGrp="1" noChangeAspect="1"/>
          </p:cNvPicPr>
          <p:nvPr>
            <p:ph idx="1"/>
          </p:nvPr>
        </p:nvPicPr>
        <p:blipFill>
          <a:blip r:embed="rId2"/>
          <a:stretch>
            <a:fillRect/>
          </a:stretch>
        </p:blipFill>
        <p:spPr>
          <a:xfrm>
            <a:off x="2192694" y="1852128"/>
            <a:ext cx="7912359" cy="4585993"/>
          </a:xfrm>
          <a:prstGeom prst="rect">
            <a:avLst/>
          </a:prstGeom>
        </p:spPr>
      </p:pic>
    </p:spTree>
    <p:extLst>
      <p:ext uri="{BB962C8B-B14F-4D97-AF65-F5344CB8AC3E}">
        <p14:creationId xmlns:p14="http://schemas.microsoft.com/office/powerpoint/2010/main" val="214062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3999" y="207267"/>
            <a:ext cx="10036629" cy="1690689"/>
          </a:xfrm>
        </p:spPr>
        <p:txBody>
          <a:bodyPr>
            <a:noAutofit/>
          </a:bodyPr>
          <a:lstStyle/>
          <a:p>
            <a:pPr algn="ctr"/>
            <a:r>
              <a:rPr lang="it-IT" sz="3600" b="1" dirty="0"/>
              <a:t>Esempio di studio di Budget Impact:</a:t>
            </a:r>
            <a:br>
              <a:rPr lang="it-IT" sz="3600" b="1" dirty="0"/>
            </a:br>
            <a:r>
              <a:rPr lang="it-IT" sz="3600" b="1" dirty="0"/>
              <a:t>Consumo di risorse per pazienti </a:t>
            </a:r>
            <a:br>
              <a:rPr lang="it-IT" sz="3600" b="1" dirty="0"/>
            </a:br>
            <a:r>
              <a:rPr lang="it-IT" sz="3600" b="1" dirty="0"/>
              <a:t>con disordini acido-correlati</a:t>
            </a:r>
          </a:p>
        </p:txBody>
      </p:sp>
      <p:sp>
        <p:nvSpPr>
          <p:cNvPr id="3" name="Segnaposto contenuto 2"/>
          <p:cNvSpPr>
            <a:spLocks noGrp="1"/>
          </p:cNvSpPr>
          <p:nvPr>
            <p:ph idx="1"/>
          </p:nvPr>
        </p:nvSpPr>
        <p:spPr>
          <a:xfrm>
            <a:off x="1029903" y="2203580"/>
            <a:ext cx="10530725" cy="2612263"/>
          </a:xfrm>
        </p:spPr>
        <p:txBody>
          <a:bodyPr>
            <a:noAutofit/>
          </a:bodyPr>
          <a:lstStyle/>
          <a:p>
            <a:pPr marL="0" indent="0">
              <a:buNone/>
            </a:pPr>
            <a:r>
              <a:rPr lang="it-IT" sz="2400" dirty="0"/>
              <a:t>Bloom et al, 1989 in uno studio osservazionale retrospettivo, analizzarono il consumo di risorse determinato da pazienti con </a:t>
            </a:r>
            <a:r>
              <a:rPr lang="it-IT" sz="2400" dirty="0" err="1"/>
              <a:t>ARDs</a:t>
            </a:r>
            <a:r>
              <a:rPr lang="it-IT" sz="2400" dirty="0"/>
              <a:t>* nel decennio 1976 – 1985 in USA.</a:t>
            </a:r>
          </a:p>
          <a:p>
            <a:pPr marL="0" indent="0">
              <a:buNone/>
            </a:pPr>
            <a:endParaRPr lang="it-IT" sz="2400" dirty="0"/>
          </a:p>
          <a:p>
            <a:pPr marL="0" indent="0">
              <a:buNone/>
            </a:pPr>
            <a:r>
              <a:rPr lang="it-IT" sz="2400" dirty="0"/>
              <a:t>Sulla base delle richieste di rimborso del California </a:t>
            </a:r>
            <a:r>
              <a:rPr lang="it-IT" sz="2400" dirty="0" err="1"/>
              <a:t>Medicaid</a:t>
            </a:r>
            <a:r>
              <a:rPr lang="it-IT" sz="2400" dirty="0"/>
              <a:t> è stato calcolato il costo diretto sanitario relativo a 1.000 assistiti per tutti i tipi di diagnosi di </a:t>
            </a:r>
            <a:r>
              <a:rPr lang="it-IT" sz="2400" dirty="0" err="1"/>
              <a:t>ARDs</a:t>
            </a:r>
            <a:r>
              <a:rPr lang="it-IT" sz="2400" dirty="0"/>
              <a:t>.</a:t>
            </a:r>
          </a:p>
        </p:txBody>
      </p:sp>
      <p:sp>
        <p:nvSpPr>
          <p:cNvPr id="5" name="Rettangolo 4"/>
          <p:cNvSpPr/>
          <p:nvPr/>
        </p:nvSpPr>
        <p:spPr>
          <a:xfrm>
            <a:off x="1029903" y="5238467"/>
            <a:ext cx="9009447" cy="1015663"/>
          </a:xfrm>
          <a:prstGeom prst="rect">
            <a:avLst/>
          </a:prstGeom>
        </p:spPr>
        <p:txBody>
          <a:bodyPr wrap="square">
            <a:spAutoFit/>
          </a:bodyPr>
          <a:lstStyle/>
          <a:p>
            <a:r>
              <a:rPr lang="it-IT" sz="2000" dirty="0"/>
              <a:t>*</a:t>
            </a:r>
            <a:r>
              <a:rPr lang="it-IT" sz="2000" dirty="0" err="1"/>
              <a:t>ARDs</a:t>
            </a:r>
            <a:r>
              <a:rPr lang="it-IT" sz="2000" dirty="0"/>
              <a:t>: </a:t>
            </a:r>
          </a:p>
          <a:p>
            <a:r>
              <a:rPr lang="it-IT" sz="2000" dirty="0"/>
              <a:t>Ulcera peptica, reflusso gastroesofageo, gastriti e dispepsia, </a:t>
            </a:r>
          </a:p>
          <a:p>
            <a:r>
              <a:rPr lang="it-IT" sz="2000" dirty="0"/>
              <a:t>circa il 9% delle patologie dell’apparato digerente</a:t>
            </a:r>
          </a:p>
        </p:txBody>
      </p:sp>
    </p:spTree>
    <p:extLst>
      <p:ext uri="{BB962C8B-B14F-4D97-AF65-F5344CB8AC3E}">
        <p14:creationId xmlns:p14="http://schemas.microsoft.com/office/powerpoint/2010/main" val="3324054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00952" y="562564"/>
            <a:ext cx="8993204" cy="954107"/>
          </a:xfrm>
          <a:prstGeom prst="rect">
            <a:avLst/>
          </a:prstGeom>
        </p:spPr>
        <p:txBody>
          <a:bodyPr wrap="square">
            <a:spAutoFit/>
          </a:bodyPr>
          <a:lstStyle/>
          <a:p>
            <a:pPr algn="ctr"/>
            <a:r>
              <a:rPr lang="it-IT" sz="2800" b="1" dirty="0">
                <a:latin typeface="+mj-lt"/>
                <a:ea typeface="+mj-ea"/>
                <a:cs typeface="+mj-cs"/>
              </a:rPr>
              <a:t>Spese totali per </a:t>
            </a:r>
            <a:r>
              <a:rPr lang="it-IT" sz="2800" b="1" dirty="0" err="1">
                <a:latin typeface="+mj-lt"/>
                <a:ea typeface="+mj-ea"/>
                <a:cs typeface="+mj-cs"/>
              </a:rPr>
              <a:t>ARDs</a:t>
            </a:r>
            <a:r>
              <a:rPr lang="it-IT" sz="2800" b="1" dirty="0">
                <a:latin typeface="+mj-lt"/>
                <a:ea typeface="+mj-ea"/>
                <a:cs typeface="+mj-cs"/>
              </a:rPr>
              <a:t> suddivise per anno </a:t>
            </a:r>
          </a:p>
          <a:p>
            <a:pPr algn="ctr"/>
            <a:r>
              <a:rPr lang="it-IT" sz="2800" b="1" dirty="0">
                <a:latin typeface="+mj-lt"/>
                <a:ea typeface="+mj-ea"/>
                <a:cs typeface="+mj-cs"/>
              </a:rPr>
              <a:t>e per tipologia di servizio (migliaia di $)</a:t>
            </a:r>
          </a:p>
        </p:txBody>
      </p:sp>
      <p:pic>
        <p:nvPicPr>
          <p:cNvPr id="3" name="Immagine 2"/>
          <p:cNvPicPr>
            <a:picLocks noChangeAspect="1"/>
          </p:cNvPicPr>
          <p:nvPr/>
        </p:nvPicPr>
        <p:blipFill rotWithShape="1">
          <a:blip r:embed="rId2"/>
          <a:srcRect l="22904" t="38016" r="9838" b="9577"/>
          <a:stretch/>
        </p:blipFill>
        <p:spPr>
          <a:xfrm>
            <a:off x="1524003" y="1733550"/>
            <a:ext cx="9121143" cy="4286250"/>
          </a:xfrm>
          <a:prstGeom prst="rect">
            <a:avLst/>
          </a:prstGeom>
        </p:spPr>
      </p:pic>
    </p:spTree>
    <p:extLst>
      <p:ext uri="{BB962C8B-B14F-4D97-AF65-F5344CB8AC3E}">
        <p14:creationId xmlns:p14="http://schemas.microsoft.com/office/powerpoint/2010/main" val="120862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srcRect l="27580" t="33398" r="14677" b="13739"/>
          <a:stretch/>
        </p:blipFill>
        <p:spPr>
          <a:xfrm>
            <a:off x="1524000" y="1632360"/>
            <a:ext cx="9144000" cy="4569339"/>
          </a:xfrm>
          <a:prstGeom prst="rect">
            <a:avLst/>
          </a:prstGeom>
        </p:spPr>
      </p:pic>
      <p:sp>
        <p:nvSpPr>
          <p:cNvPr id="3" name="Rettangolo 2"/>
          <p:cNvSpPr/>
          <p:nvPr/>
        </p:nvSpPr>
        <p:spPr>
          <a:xfrm>
            <a:off x="9413043" y="6488668"/>
            <a:ext cx="1417376" cy="369332"/>
          </a:xfrm>
          <a:prstGeom prst="rect">
            <a:avLst/>
          </a:prstGeom>
        </p:spPr>
        <p:txBody>
          <a:bodyPr wrap="none">
            <a:spAutoFit/>
          </a:bodyPr>
          <a:lstStyle/>
          <a:p>
            <a:r>
              <a:rPr lang="it-IT" dirty="0"/>
              <a:t>Fonte ISTAT</a:t>
            </a:r>
          </a:p>
        </p:txBody>
      </p:sp>
      <p:sp>
        <p:nvSpPr>
          <p:cNvPr id="4" name="Rettangolo 3"/>
          <p:cNvSpPr/>
          <p:nvPr/>
        </p:nvSpPr>
        <p:spPr>
          <a:xfrm>
            <a:off x="3048000" y="801363"/>
            <a:ext cx="9144000" cy="830997"/>
          </a:xfrm>
          <a:prstGeom prst="rect">
            <a:avLst/>
          </a:prstGeom>
        </p:spPr>
        <p:txBody>
          <a:bodyPr wrap="square">
            <a:spAutoFit/>
          </a:bodyPr>
          <a:lstStyle/>
          <a:p>
            <a:pPr algn="ctr"/>
            <a:r>
              <a:rPr lang="it-IT" sz="2400" b="1" dirty="0">
                <a:latin typeface="+mj-lt"/>
                <a:ea typeface="+mj-ea"/>
                <a:cs typeface="+mj-cs"/>
              </a:rPr>
              <a:t>Tasso di dimissione da ricoveri con diagnosi «ulcera gastrica e duodenale» sul totale</a:t>
            </a:r>
          </a:p>
        </p:txBody>
      </p:sp>
    </p:spTree>
    <p:extLst>
      <p:ext uri="{BB962C8B-B14F-4D97-AF65-F5344CB8AC3E}">
        <p14:creationId xmlns:p14="http://schemas.microsoft.com/office/powerpoint/2010/main" val="231438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0807" t="16277" r="24193" b="7494"/>
          <a:stretch/>
        </p:blipFill>
        <p:spPr>
          <a:xfrm>
            <a:off x="2594872" y="2034042"/>
            <a:ext cx="7002263" cy="4545211"/>
          </a:xfrm>
          <a:prstGeom prst="rect">
            <a:avLst/>
          </a:prstGeom>
          <a:ln>
            <a:solidFill>
              <a:schemeClr val="tx1"/>
            </a:solidFill>
          </a:ln>
        </p:spPr>
      </p:pic>
      <p:sp>
        <p:nvSpPr>
          <p:cNvPr id="4" name="Rettangolo 3"/>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5" name="Rettangolo 4"/>
          <p:cNvSpPr/>
          <p:nvPr/>
        </p:nvSpPr>
        <p:spPr>
          <a:xfrm>
            <a:off x="1882902" y="163143"/>
            <a:ext cx="9724379" cy="1938992"/>
          </a:xfrm>
          <a:prstGeom prst="rect">
            <a:avLst/>
          </a:prstGeom>
        </p:spPr>
        <p:txBody>
          <a:bodyPr wrap="square">
            <a:spAutoFit/>
          </a:bodyPr>
          <a:lstStyle/>
          <a:p>
            <a:pPr algn="just"/>
            <a:r>
              <a:rPr lang="it-IT" sz="2400" dirty="0">
                <a:latin typeface="Helvetica" panose="020B0604020202020204" pitchFamily="34" charset="0"/>
              </a:rPr>
              <a:t>Dal diagramma si può notare che, quando una terapia viene confrontata con un’altra, vi sono nove possibili risultati. In due dei nove casi (riquadri 4 e 6) si potrebbe sostenere che la scelta tra il trattamento e il controllo dipende dal costo, in quanto l’efficacia delle due terapie è la stessa</a:t>
            </a:r>
            <a:endParaRPr lang="it-IT" sz="2400" dirty="0"/>
          </a:p>
        </p:txBody>
      </p:sp>
      <p:sp>
        <p:nvSpPr>
          <p:cNvPr id="6" name="Ovale 5"/>
          <p:cNvSpPr/>
          <p:nvPr/>
        </p:nvSpPr>
        <p:spPr>
          <a:xfrm>
            <a:off x="4252686" y="4258087"/>
            <a:ext cx="464458" cy="464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252686" y="3017116"/>
            <a:ext cx="464458" cy="464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303490" y="2723470"/>
            <a:ext cx="275771" cy="174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5899134" y="2810552"/>
            <a:ext cx="2667350" cy="38012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1 = rifiuto il trattamento</a:t>
            </a:r>
          </a:p>
          <a:p>
            <a:r>
              <a:rPr lang="it-IT" sz="1300" dirty="0">
                <a:solidFill>
                  <a:schemeClr val="tx1"/>
                </a:solidFill>
              </a:rPr>
              <a:t>2 = accetto il trattamento</a:t>
            </a:r>
          </a:p>
        </p:txBody>
      </p:sp>
      <p:sp>
        <p:nvSpPr>
          <p:cNvPr id="9" name="Rettangolo 8"/>
          <p:cNvSpPr/>
          <p:nvPr/>
        </p:nvSpPr>
        <p:spPr>
          <a:xfrm>
            <a:off x="5870777" y="3910818"/>
            <a:ext cx="2695707" cy="811724"/>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3 = rifiuto il trattamento</a:t>
            </a:r>
          </a:p>
          <a:p>
            <a:r>
              <a:rPr lang="it-IT" sz="1300" dirty="0">
                <a:solidFill>
                  <a:schemeClr val="tx1"/>
                </a:solidFill>
              </a:rPr>
              <a:t>4 = accetto il trattamento</a:t>
            </a:r>
          </a:p>
          <a:p>
            <a:r>
              <a:rPr lang="it-IT" sz="1300" dirty="0">
                <a:solidFill>
                  <a:schemeClr val="tx1"/>
                </a:solidFill>
              </a:rPr>
              <a:t>5 = accetto il trattamento</a:t>
            </a:r>
          </a:p>
          <a:p>
            <a:r>
              <a:rPr lang="it-IT" sz="1300" dirty="0">
                <a:solidFill>
                  <a:schemeClr val="tx1"/>
                </a:solidFill>
              </a:rPr>
              <a:t>6 = rifiuto il trattamento</a:t>
            </a:r>
          </a:p>
        </p:txBody>
      </p:sp>
      <p:sp>
        <p:nvSpPr>
          <p:cNvPr id="10" name="Rettangolo 9"/>
          <p:cNvSpPr/>
          <p:nvPr/>
        </p:nvSpPr>
        <p:spPr>
          <a:xfrm>
            <a:off x="5899134" y="5408580"/>
            <a:ext cx="3698001" cy="1122646"/>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7 = La maggiore efficacia vale l’aumento del costo per adottare il trattamento?</a:t>
            </a:r>
          </a:p>
          <a:p>
            <a:r>
              <a:rPr lang="it-IT" sz="1300" dirty="0">
                <a:solidFill>
                  <a:schemeClr val="tx1"/>
                </a:solidFill>
              </a:rPr>
              <a:t>8 = La minore efficacia vale il minor costo per adottare il trattamento?</a:t>
            </a:r>
          </a:p>
          <a:p>
            <a:r>
              <a:rPr lang="it-IT" sz="1300" dirty="0">
                <a:solidFill>
                  <a:schemeClr val="tx1"/>
                </a:solidFill>
              </a:rPr>
              <a:t>9 = Costi ed efficacia equivalenti. Altre ragioni per adottare il trattamento?</a:t>
            </a:r>
          </a:p>
        </p:txBody>
      </p:sp>
    </p:spTree>
    <p:extLst>
      <p:ext uri="{BB962C8B-B14F-4D97-AF65-F5344CB8AC3E}">
        <p14:creationId xmlns:p14="http://schemas.microsoft.com/office/powerpoint/2010/main" val="1876378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65300" y="6401942"/>
            <a:ext cx="8642350" cy="290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rotWithShape="1">
          <a:blip r:embed="rId2"/>
          <a:srcRect l="29683" t="32307" r="12857" b="5295"/>
          <a:stretch/>
        </p:blipFill>
        <p:spPr>
          <a:xfrm>
            <a:off x="1765302" y="507791"/>
            <a:ext cx="8642351" cy="5987874"/>
          </a:xfrm>
          <a:prstGeom prst="rect">
            <a:avLst/>
          </a:prstGeom>
        </p:spPr>
      </p:pic>
      <p:pic>
        <p:nvPicPr>
          <p:cNvPr id="3" name="Immagine 2"/>
          <p:cNvPicPr>
            <a:picLocks noChangeAspect="1"/>
          </p:cNvPicPr>
          <p:nvPr/>
        </p:nvPicPr>
        <p:blipFill rotWithShape="1">
          <a:blip r:embed="rId2"/>
          <a:srcRect l="59580" t="18520" r="17074" b="78138"/>
          <a:stretch/>
        </p:blipFill>
        <p:spPr>
          <a:xfrm>
            <a:off x="6870700" y="6401942"/>
            <a:ext cx="3536950" cy="290958"/>
          </a:xfrm>
          <a:prstGeom prst="rect">
            <a:avLst/>
          </a:prstGeom>
        </p:spPr>
      </p:pic>
    </p:spTree>
    <p:extLst>
      <p:ext uri="{BB962C8B-B14F-4D97-AF65-F5344CB8AC3E}">
        <p14:creationId xmlns:p14="http://schemas.microsoft.com/office/powerpoint/2010/main" val="19477644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3445" y="2442526"/>
            <a:ext cx="8191799" cy="2308324"/>
          </a:xfrm>
          <a:prstGeom prst="rect">
            <a:avLst/>
          </a:prstGeom>
        </p:spPr>
        <p:txBody>
          <a:bodyPr wrap="square">
            <a:spAutoFit/>
          </a:bodyPr>
          <a:lstStyle/>
          <a:p>
            <a:pPr algn="just">
              <a:lnSpc>
                <a:spcPct val="150000"/>
              </a:lnSpc>
            </a:pPr>
            <a:r>
              <a:rPr lang="it-IT" sz="2400" dirty="0"/>
              <a:t>Si differenzia dalla CEA </a:t>
            </a:r>
            <a:r>
              <a:rPr lang="it-IT" sz="2400" dirty="0" err="1"/>
              <a:t>perchè</a:t>
            </a:r>
            <a:r>
              <a:rPr lang="it-IT" sz="2400" dirty="0"/>
              <a:t>: </a:t>
            </a:r>
          </a:p>
          <a:p>
            <a:pPr marL="342900" indent="-342900" algn="just">
              <a:lnSpc>
                <a:spcPct val="150000"/>
              </a:lnSpc>
              <a:buFont typeface="Arial" panose="020B0604020202020204" pitchFamily="34" charset="0"/>
              <a:buChar char="•"/>
            </a:pPr>
            <a:r>
              <a:rPr lang="it-IT" sz="2400" b="1" dirty="0"/>
              <a:t>possono essere incorporati “</a:t>
            </a:r>
            <a:r>
              <a:rPr lang="it-IT" sz="2400" b="1" dirty="0" err="1"/>
              <a:t>outcomes</a:t>
            </a:r>
            <a:r>
              <a:rPr lang="it-IT" sz="2400" b="1" dirty="0"/>
              <a:t>” multipli</a:t>
            </a:r>
            <a:r>
              <a:rPr lang="it-IT" sz="2400" dirty="0"/>
              <a:t>,</a:t>
            </a:r>
          </a:p>
          <a:p>
            <a:pPr marL="342900" indent="-342900" algn="just">
              <a:lnSpc>
                <a:spcPct val="150000"/>
              </a:lnSpc>
              <a:buFont typeface="Arial" panose="020B0604020202020204" pitchFamily="34" charset="0"/>
              <a:buChar char="•"/>
            </a:pPr>
            <a:r>
              <a:rPr lang="it-IT" sz="2400" b="1" dirty="0"/>
              <a:t>si tiene conto anche della qualità di vita</a:t>
            </a:r>
            <a:r>
              <a:rPr lang="it-IT" sz="2400" dirty="0"/>
              <a:t>,</a:t>
            </a:r>
          </a:p>
          <a:p>
            <a:pPr marL="342900" indent="-342900" algn="just">
              <a:lnSpc>
                <a:spcPct val="150000"/>
              </a:lnSpc>
              <a:buFont typeface="Arial" panose="020B0604020202020204" pitchFamily="34" charset="0"/>
              <a:buChar char="•"/>
            </a:pPr>
            <a:r>
              <a:rPr lang="it-IT" sz="2400" dirty="0"/>
              <a:t>i diversi </a:t>
            </a:r>
            <a:r>
              <a:rPr lang="it-IT" sz="2400" dirty="0" err="1"/>
              <a:t>outcome</a:t>
            </a:r>
            <a:r>
              <a:rPr lang="it-IT" sz="2400" dirty="0"/>
              <a:t> sono pesati per il loro valore.</a:t>
            </a:r>
          </a:p>
        </p:txBody>
      </p:sp>
      <p:sp>
        <p:nvSpPr>
          <p:cNvPr id="5" name="Rettangolo 4"/>
          <p:cNvSpPr/>
          <p:nvPr/>
        </p:nvSpPr>
        <p:spPr>
          <a:xfrm>
            <a:off x="4982938" y="304516"/>
            <a:ext cx="5859296" cy="646331"/>
          </a:xfrm>
          <a:prstGeom prst="rect">
            <a:avLst/>
          </a:prstGeom>
        </p:spPr>
        <p:txBody>
          <a:bodyPr wrap="none">
            <a:spAutoFit/>
          </a:bodyPr>
          <a:lstStyle/>
          <a:p>
            <a:r>
              <a:rPr lang="it-IT" sz="3600" b="1" dirty="0">
                <a:solidFill>
                  <a:srgbClr val="0070C0"/>
                </a:solidFill>
              </a:rPr>
              <a:t>Analisi costo-utilità (CUA)</a:t>
            </a:r>
          </a:p>
        </p:txBody>
      </p:sp>
      <p:sp>
        <p:nvSpPr>
          <p:cNvPr id="23" name="Rettangolo arrotondato 22"/>
          <p:cNvSpPr/>
          <p:nvPr/>
        </p:nvSpPr>
        <p:spPr>
          <a:xfrm>
            <a:off x="6684466" y="2092586"/>
            <a:ext cx="4162301" cy="80133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903445" y="4897563"/>
            <a:ext cx="9144000" cy="1569660"/>
          </a:xfrm>
          <a:prstGeom prst="rect">
            <a:avLst/>
          </a:prstGeom>
        </p:spPr>
        <p:txBody>
          <a:bodyPr wrap="square">
            <a:spAutoFit/>
          </a:bodyPr>
          <a:lstStyle/>
          <a:p>
            <a:pPr algn="just"/>
            <a:r>
              <a:rPr lang="it-IT" sz="2400" dirty="0"/>
              <a:t>La CUA è un’analisi di tipo socio economico dove i costi sono espressi in unità monetarie, mentre gli effetti clinici vengono pesati per la qualità della vita attraverso un parametro definito UTILITA’. </a:t>
            </a:r>
          </a:p>
        </p:txBody>
      </p:sp>
      <p:sp>
        <p:nvSpPr>
          <p:cNvPr id="7" name="Rettangolo 6"/>
          <p:cNvSpPr/>
          <p:nvPr/>
        </p:nvSpPr>
        <p:spPr>
          <a:xfrm>
            <a:off x="1782147" y="1047964"/>
            <a:ext cx="9433249" cy="1200329"/>
          </a:xfrm>
          <a:prstGeom prst="rect">
            <a:avLst/>
          </a:prstGeom>
        </p:spPr>
        <p:txBody>
          <a:bodyPr wrap="square">
            <a:spAutoFit/>
          </a:bodyPr>
          <a:lstStyle/>
          <a:p>
            <a:pPr algn="just"/>
            <a:r>
              <a:rPr lang="it-IT" sz="2400" dirty="0"/>
              <a:t>L’analisi costo/</a:t>
            </a:r>
            <a:r>
              <a:rPr lang="it-IT" sz="2400" dirty="0" err="1"/>
              <a:t>utililità</a:t>
            </a:r>
            <a:r>
              <a:rPr lang="it-IT" sz="2400" dirty="0"/>
              <a:t> invece si focalizza sulla qualità dei risultati conseguiti in termini di anni di vita guadagnati, aggiustati per la qualità.</a:t>
            </a:r>
          </a:p>
        </p:txBody>
      </p:sp>
      <p:sp>
        <p:nvSpPr>
          <p:cNvPr id="15" name="Rettangolo 14"/>
          <p:cNvSpPr/>
          <p:nvPr/>
        </p:nvSpPr>
        <p:spPr>
          <a:xfrm>
            <a:off x="8425085" y="2222690"/>
            <a:ext cx="492443" cy="461665"/>
          </a:xfrm>
          <a:prstGeom prst="rect">
            <a:avLst/>
          </a:prstGeom>
        </p:spPr>
        <p:txBody>
          <a:bodyPr wrap="none">
            <a:spAutoFit/>
          </a:bodyPr>
          <a:lstStyle/>
          <a:p>
            <a:r>
              <a:rPr lang="it-IT" sz="2400" b="1" dirty="0"/>
              <a:t>vs</a:t>
            </a:r>
          </a:p>
        </p:txBody>
      </p:sp>
      <p:sp>
        <p:nvSpPr>
          <p:cNvPr id="16" name="Rettangolo 15"/>
          <p:cNvSpPr/>
          <p:nvPr/>
        </p:nvSpPr>
        <p:spPr>
          <a:xfrm>
            <a:off x="7356014" y="2064399"/>
            <a:ext cx="1361270" cy="461665"/>
          </a:xfrm>
          <a:prstGeom prst="rect">
            <a:avLst/>
          </a:prstGeom>
        </p:spPr>
        <p:txBody>
          <a:bodyPr wrap="none">
            <a:spAutoFit/>
          </a:bodyPr>
          <a:lstStyle/>
          <a:p>
            <a:r>
              <a:rPr lang="it-IT" sz="2400" b="1" dirty="0"/>
              <a:t>Costo A</a:t>
            </a:r>
          </a:p>
        </p:txBody>
      </p:sp>
      <p:sp>
        <p:nvSpPr>
          <p:cNvPr id="17" name="Rettangolo 16"/>
          <p:cNvSpPr/>
          <p:nvPr/>
        </p:nvSpPr>
        <p:spPr>
          <a:xfrm>
            <a:off x="7387753" y="2432256"/>
            <a:ext cx="1309974" cy="461665"/>
          </a:xfrm>
          <a:prstGeom prst="rect">
            <a:avLst/>
          </a:prstGeom>
        </p:spPr>
        <p:txBody>
          <a:bodyPr wrap="none">
            <a:spAutoFit/>
          </a:bodyPr>
          <a:lstStyle/>
          <a:p>
            <a:r>
              <a:rPr lang="it-IT" sz="2400" b="1" dirty="0"/>
              <a:t>QALY A</a:t>
            </a:r>
          </a:p>
        </p:txBody>
      </p:sp>
      <p:cxnSp>
        <p:nvCxnSpPr>
          <p:cNvPr id="18" name="Connettore diritto 17"/>
          <p:cNvCxnSpPr/>
          <p:nvPr/>
        </p:nvCxnSpPr>
        <p:spPr>
          <a:xfrm flipV="1">
            <a:off x="7420733" y="2465202"/>
            <a:ext cx="983707" cy="6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8801977" y="2064399"/>
            <a:ext cx="1311578" cy="461665"/>
          </a:xfrm>
          <a:prstGeom prst="rect">
            <a:avLst/>
          </a:prstGeom>
        </p:spPr>
        <p:txBody>
          <a:bodyPr wrap="none">
            <a:spAutoFit/>
          </a:bodyPr>
          <a:lstStyle/>
          <a:p>
            <a:r>
              <a:rPr lang="it-IT" sz="2400" b="1" dirty="0"/>
              <a:t>Costo B</a:t>
            </a:r>
          </a:p>
        </p:txBody>
      </p:sp>
      <p:sp>
        <p:nvSpPr>
          <p:cNvPr id="20" name="Rettangolo 19"/>
          <p:cNvSpPr/>
          <p:nvPr/>
        </p:nvSpPr>
        <p:spPr>
          <a:xfrm>
            <a:off x="8833717" y="2432256"/>
            <a:ext cx="1260281" cy="461665"/>
          </a:xfrm>
          <a:prstGeom prst="rect">
            <a:avLst/>
          </a:prstGeom>
        </p:spPr>
        <p:txBody>
          <a:bodyPr wrap="none">
            <a:spAutoFit/>
          </a:bodyPr>
          <a:lstStyle/>
          <a:p>
            <a:r>
              <a:rPr lang="it-IT" sz="2400" b="1" dirty="0"/>
              <a:t>QALY B</a:t>
            </a:r>
          </a:p>
        </p:txBody>
      </p:sp>
      <p:cxnSp>
        <p:nvCxnSpPr>
          <p:cNvPr id="21" name="Connettore diritto 20"/>
          <p:cNvCxnSpPr/>
          <p:nvPr/>
        </p:nvCxnSpPr>
        <p:spPr>
          <a:xfrm flipV="1">
            <a:off x="8866696" y="2465202"/>
            <a:ext cx="983707" cy="6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857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4000" y="4009295"/>
            <a:ext cx="9144000" cy="167035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5691726" y="233485"/>
            <a:ext cx="3041217" cy="646331"/>
          </a:xfrm>
          <a:prstGeom prst="rect">
            <a:avLst/>
          </a:prstGeom>
        </p:spPr>
        <p:txBody>
          <a:bodyPr wrap="none">
            <a:spAutoFit/>
          </a:bodyPr>
          <a:lstStyle/>
          <a:p>
            <a:r>
              <a:rPr lang="it-IT" sz="3600" b="1" dirty="0">
                <a:solidFill>
                  <a:srgbClr val="0070C0"/>
                </a:solidFill>
              </a:rPr>
              <a:t>Utilità (Utility)</a:t>
            </a:r>
          </a:p>
        </p:txBody>
      </p:sp>
      <p:sp>
        <p:nvSpPr>
          <p:cNvPr id="6" name="Rettangolo 5"/>
          <p:cNvSpPr/>
          <p:nvPr/>
        </p:nvSpPr>
        <p:spPr>
          <a:xfrm>
            <a:off x="1981673" y="2889745"/>
            <a:ext cx="9690922" cy="1569660"/>
          </a:xfrm>
          <a:prstGeom prst="rect">
            <a:avLst/>
          </a:prstGeom>
        </p:spPr>
        <p:txBody>
          <a:bodyPr wrap="square">
            <a:spAutoFit/>
          </a:bodyPr>
          <a:lstStyle/>
          <a:p>
            <a:pPr algn="just"/>
            <a:r>
              <a:rPr lang="it-IT" sz="2400" dirty="0"/>
              <a:t>L’Utilità viene valutata sottoponendo un questionario direttamente al paziente con interviste basate su diversi criteri e scale di misurazione delle risposte.</a:t>
            </a:r>
          </a:p>
          <a:p>
            <a:pPr algn="just"/>
            <a:r>
              <a:rPr lang="it-IT" sz="2400" dirty="0"/>
              <a:t>I punteggi di utilità sono misurati su una scala che va da:</a:t>
            </a:r>
          </a:p>
        </p:txBody>
      </p:sp>
      <p:sp>
        <p:nvSpPr>
          <p:cNvPr id="13" name="Rettangolo 12"/>
          <p:cNvSpPr/>
          <p:nvPr/>
        </p:nvSpPr>
        <p:spPr>
          <a:xfrm>
            <a:off x="1981672" y="917814"/>
            <a:ext cx="9690923" cy="1938992"/>
          </a:xfrm>
          <a:prstGeom prst="rect">
            <a:avLst/>
          </a:prstGeom>
        </p:spPr>
        <p:txBody>
          <a:bodyPr wrap="square">
            <a:spAutoFit/>
          </a:bodyPr>
          <a:lstStyle/>
          <a:p>
            <a:pPr algn="just"/>
            <a:r>
              <a:rPr lang="it-IT" sz="2400" dirty="0"/>
              <a:t>Il termine utilità è legato in farmaco-economia al significato di misuratore della qualità della vita correlata alla salute, è da intendersi come una misura della desiderabilità o della preferenza espressa dagli individui rispetto ad uno specifico stato di salute o ad un determinato </a:t>
            </a:r>
            <a:r>
              <a:rPr lang="it-IT" sz="2400" i="1" dirty="0" err="1"/>
              <a:t>outcome</a:t>
            </a:r>
            <a:r>
              <a:rPr lang="it-IT" sz="2400" dirty="0"/>
              <a:t> sanitario.</a:t>
            </a:r>
          </a:p>
        </p:txBody>
      </p:sp>
      <p:sp>
        <p:nvSpPr>
          <p:cNvPr id="14" name="Rettangolo 13"/>
          <p:cNvSpPr/>
          <p:nvPr/>
        </p:nvSpPr>
        <p:spPr>
          <a:xfrm>
            <a:off x="723958" y="5934441"/>
            <a:ext cx="11030551" cy="830997"/>
          </a:xfrm>
          <a:prstGeom prst="rect">
            <a:avLst/>
          </a:prstGeom>
        </p:spPr>
        <p:txBody>
          <a:bodyPr wrap="square">
            <a:spAutoFit/>
          </a:bodyPr>
          <a:lstStyle/>
          <a:p>
            <a:pPr algn="ctr"/>
            <a:r>
              <a:rPr lang="it-IT" sz="2400" dirty="0"/>
              <a:t>L’Utilità viene anche indicata come qualità di vita o </a:t>
            </a:r>
            <a:r>
              <a:rPr lang="it-IT" sz="2400" b="1" dirty="0" err="1"/>
              <a:t>QoL</a:t>
            </a:r>
            <a:r>
              <a:rPr lang="it-IT" sz="2400" dirty="0"/>
              <a:t> (</a:t>
            </a:r>
            <a:r>
              <a:rPr lang="it-IT" sz="2400" b="1" i="1" dirty="0" err="1"/>
              <a:t>Quality</a:t>
            </a:r>
            <a:r>
              <a:rPr lang="it-IT" sz="2400" b="1" i="1" dirty="0"/>
              <a:t> of Life</a:t>
            </a:r>
            <a:r>
              <a:rPr lang="it-IT" sz="2400" dirty="0"/>
              <a:t>) o </a:t>
            </a:r>
            <a:r>
              <a:rPr lang="it-IT" sz="2400" dirty="0" err="1"/>
              <a:t>HRQoL</a:t>
            </a:r>
            <a:r>
              <a:rPr lang="it-IT" sz="2400" dirty="0"/>
              <a:t> (</a:t>
            </a:r>
            <a:r>
              <a:rPr lang="it-IT" sz="2400" i="1" dirty="0" err="1"/>
              <a:t>Health-RelatedQuality</a:t>
            </a:r>
            <a:r>
              <a:rPr lang="it-IT" sz="2400" i="1" dirty="0"/>
              <a:t> of Life</a:t>
            </a:r>
            <a:r>
              <a:rPr lang="it-IT" sz="2400" dirty="0"/>
              <a:t>).</a:t>
            </a:r>
          </a:p>
        </p:txBody>
      </p:sp>
      <p:sp>
        <p:nvSpPr>
          <p:cNvPr id="15" name="CasellaDiTesto 14"/>
          <p:cNvSpPr txBox="1"/>
          <p:nvPr/>
        </p:nvSpPr>
        <p:spPr>
          <a:xfrm>
            <a:off x="2177147" y="4544085"/>
            <a:ext cx="3015258" cy="1323439"/>
          </a:xfrm>
          <a:prstGeom prst="rect">
            <a:avLst/>
          </a:prstGeom>
          <a:noFill/>
        </p:spPr>
        <p:txBody>
          <a:bodyPr wrap="square" rtlCol="0">
            <a:spAutoFit/>
          </a:bodyPr>
          <a:lstStyle/>
          <a:p>
            <a:pPr algn="ctr"/>
            <a:r>
              <a:rPr lang="it-IT" sz="2000" b="1" dirty="0"/>
              <a:t>0</a:t>
            </a:r>
            <a:endParaRPr lang="it-IT" sz="2000" dirty="0"/>
          </a:p>
          <a:p>
            <a:pPr algn="ctr"/>
            <a:r>
              <a:rPr lang="it-IT" sz="2000" dirty="0"/>
              <a:t>(qualità della vita associata con la morte)</a:t>
            </a:r>
          </a:p>
        </p:txBody>
      </p:sp>
      <p:sp>
        <p:nvSpPr>
          <p:cNvPr id="16" name="Rettangolo 15"/>
          <p:cNvSpPr/>
          <p:nvPr/>
        </p:nvSpPr>
        <p:spPr>
          <a:xfrm>
            <a:off x="7000353" y="4544085"/>
            <a:ext cx="3265714" cy="1323439"/>
          </a:xfrm>
          <a:prstGeom prst="rect">
            <a:avLst/>
          </a:prstGeom>
        </p:spPr>
        <p:txBody>
          <a:bodyPr wrap="square">
            <a:spAutoFit/>
          </a:bodyPr>
          <a:lstStyle/>
          <a:p>
            <a:pPr algn="ctr"/>
            <a:r>
              <a:rPr lang="it-IT" sz="2000" b="1" dirty="0"/>
              <a:t>1</a:t>
            </a:r>
            <a:endParaRPr lang="it-IT" sz="2000" dirty="0"/>
          </a:p>
          <a:p>
            <a:pPr algn="ctr"/>
            <a:r>
              <a:rPr lang="it-IT" sz="2000" dirty="0"/>
              <a:t>(qualità della vita associata con la perfetta salute)</a:t>
            </a:r>
          </a:p>
        </p:txBody>
      </p:sp>
      <p:cxnSp>
        <p:nvCxnSpPr>
          <p:cNvPr id="17" name="Connettore 2 16"/>
          <p:cNvCxnSpPr/>
          <p:nvPr/>
        </p:nvCxnSpPr>
        <p:spPr>
          <a:xfrm flipV="1">
            <a:off x="3939657" y="4752872"/>
            <a:ext cx="4427273" cy="760"/>
          </a:xfrm>
          <a:prstGeom prst="straightConnector1">
            <a:avLst/>
          </a:prstGeom>
          <a:ln w="158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30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74830" y="145153"/>
            <a:ext cx="4868640" cy="646331"/>
          </a:xfrm>
          <a:prstGeom prst="rect">
            <a:avLst/>
          </a:prstGeom>
        </p:spPr>
        <p:txBody>
          <a:bodyPr wrap="none">
            <a:spAutoFit/>
          </a:bodyPr>
          <a:lstStyle/>
          <a:p>
            <a:r>
              <a:rPr lang="it-IT" sz="3600" b="1" i="1" dirty="0">
                <a:solidFill>
                  <a:srgbClr val="0070C0"/>
                </a:solidFill>
              </a:rPr>
              <a:t>QUALITY of LIFE </a:t>
            </a:r>
            <a:r>
              <a:rPr lang="it-IT" sz="3600" b="1" dirty="0">
                <a:solidFill>
                  <a:srgbClr val="0070C0"/>
                </a:solidFill>
              </a:rPr>
              <a:t>(</a:t>
            </a:r>
            <a:r>
              <a:rPr lang="it-IT" sz="3600" b="1" dirty="0" err="1">
                <a:solidFill>
                  <a:srgbClr val="0070C0"/>
                </a:solidFill>
              </a:rPr>
              <a:t>QoL</a:t>
            </a:r>
            <a:r>
              <a:rPr lang="it-IT" sz="3600" b="1" dirty="0">
                <a:solidFill>
                  <a:srgbClr val="0070C0"/>
                </a:solidFill>
              </a:rPr>
              <a:t>)</a:t>
            </a:r>
          </a:p>
        </p:txBody>
      </p:sp>
      <p:sp>
        <p:nvSpPr>
          <p:cNvPr id="5" name="Rettangolo 4"/>
          <p:cNvSpPr/>
          <p:nvPr/>
        </p:nvSpPr>
        <p:spPr>
          <a:xfrm>
            <a:off x="731520" y="1107332"/>
            <a:ext cx="10433785" cy="1938992"/>
          </a:xfrm>
          <a:prstGeom prst="rect">
            <a:avLst/>
          </a:prstGeom>
        </p:spPr>
        <p:txBody>
          <a:bodyPr wrap="square">
            <a:spAutoFit/>
          </a:bodyPr>
          <a:lstStyle/>
          <a:p>
            <a:pPr algn="just"/>
            <a:r>
              <a:rPr lang="it-IT" sz="2400" dirty="0"/>
              <a:t>Sono stati sviluppati  diversi strumenti con lo scopo di misurare la </a:t>
            </a:r>
            <a:r>
              <a:rPr lang="it-IT" sz="2400" dirty="0" err="1"/>
              <a:t>QoL</a:t>
            </a:r>
            <a:r>
              <a:rPr lang="it-IT" sz="2400" dirty="0"/>
              <a:t>. Nella maggior parte dei casi attraverso una serie di domande (ad esempio “</a:t>
            </a:r>
            <a:r>
              <a:rPr lang="it-IT" sz="2400" i="1" dirty="0"/>
              <a:t>La sua salute la limita attualmente nel salire qualche piano di scale?</a:t>
            </a:r>
            <a:r>
              <a:rPr lang="it-IT" sz="2400" dirty="0"/>
              <a:t>”) o di affermazioni (ad esempio “</a:t>
            </a:r>
            <a:r>
              <a:rPr lang="it-IT" sz="2400" i="1" dirty="0"/>
              <a:t>sono una persona nervosa</a:t>
            </a:r>
            <a:r>
              <a:rPr lang="it-IT" sz="2400" dirty="0"/>
              <a:t>”) sulle condizioni di salute, poste al paziente.</a:t>
            </a:r>
          </a:p>
        </p:txBody>
      </p:sp>
      <p:sp>
        <p:nvSpPr>
          <p:cNvPr id="6" name="CasellaDiTesto 5"/>
          <p:cNvSpPr txBox="1"/>
          <p:nvPr/>
        </p:nvSpPr>
        <p:spPr>
          <a:xfrm>
            <a:off x="731520" y="3092636"/>
            <a:ext cx="10241280" cy="1938992"/>
          </a:xfrm>
          <a:prstGeom prst="rect">
            <a:avLst/>
          </a:prstGeom>
          <a:noFill/>
        </p:spPr>
        <p:txBody>
          <a:bodyPr wrap="square" rtlCol="0">
            <a:spAutoFit/>
          </a:bodyPr>
          <a:lstStyle/>
          <a:p>
            <a:pPr algn="just"/>
            <a:r>
              <a:rPr lang="it-IT" sz="2400" dirty="0"/>
              <a:t>L’esito di tali questionari, espresso con un valore numerico, è la risultante degli aspetti oggettivi della valutazione (abilità nello svolgere le attività quotidiane) e degli aspetti soggettivi (soddisfazione rispetto al livello di funzionamento e controllo della malattia).</a:t>
            </a:r>
          </a:p>
        </p:txBody>
      </p:sp>
      <p:sp>
        <p:nvSpPr>
          <p:cNvPr id="7" name="Rettangolo 6"/>
          <p:cNvSpPr/>
          <p:nvPr/>
        </p:nvSpPr>
        <p:spPr>
          <a:xfrm>
            <a:off x="731520" y="5034795"/>
            <a:ext cx="10241280" cy="1569660"/>
          </a:xfrm>
          <a:prstGeom prst="rect">
            <a:avLst/>
          </a:prstGeom>
        </p:spPr>
        <p:txBody>
          <a:bodyPr wrap="square">
            <a:spAutoFit/>
          </a:bodyPr>
          <a:lstStyle/>
          <a:p>
            <a:pPr algn="just"/>
            <a:r>
              <a:rPr lang="it-IT" sz="2400" dirty="0"/>
              <a:t>Il numero di queste domande o affermazioni (il cui termine tecnico è</a:t>
            </a:r>
            <a:r>
              <a:rPr lang="it-IT" sz="2400" i="1" dirty="0"/>
              <a:t> item</a:t>
            </a:r>
            <a:r>
              <a:rPr lang="it-IT" sz="2400" dirty="0"/>
              <a:t>) rappresenta una caratteristica fondamentale dello strumento, in quanto ne condiziona sia la sensibilità, che l’accettabilità da parte del soggetto intervistato.</a:t>
            </a:r>
          </a:p>
        </p:txBody>
      </p:sp>
    </p:spTree>
    <p:extLst>
      <p:ext uri="{BB962C8B-B14F-4D97-AF65-F5344CB8AC3E}">
        <p14:creationId xmlns:p14="http://schemas.microsoft.com/office/powerpoint/2010/main" val="1687136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8918" y="1302350"/>
            <a:ext cx="9814429" cy="3416320"/>
          </a:xfrm>
          <a:prstGeom prst="rect">
            <a:avLst/>
          </a:prstGeom>
        </p:spPr>
        <p:txBody>
          <a:bodyPr wrap="square">
            <a:spAutoFit/>
          </a:bodyPr>
          <a:lstStyle/>
          <a:p>
            <a:pPr marL="342900" indent="-342900" algn="just">
              <a:buFont typeface="Wingdings" panose="05000000000000000000" pitchFamily="2" charset="2"/>
              <a:buChar char="q"/>
            </a:pPr>
            <a:r>
              <a:rPr lang="it-IT" sz="2400" dirty="0"/>
              <a:t>Generici</a:t>
            </a:r>
          </a:p>
          <a:p>
            <a:pPr marL="800100" lvl="1" indent="-342900" algn="just">
              <a:buFont typeface="Arial" panose="020B0604020202020204" pitchFamily="34" charset="0"/>
              <a:buChar char="•"/>
            </a:pPr>
            <a:r>
              <a:rPr lang="it-IT" sz="2400" dirty="0"/>
              <a:t>Applicabili a diverse patologie o gradi di severità</a:t>
            </a:r>
          </a:p>
          <a:p>
            <a:pPr marL="800100" lvl="1" indent="-342900" algn="just">
              <a:buFont typeface="Arial" panose="020B0604020202020204" pitchFamily="34" charset="0"/>
              <a:buChar char="•"/>
            </a:pPr>
            <a:r>
              <a:rPr lang="it-IT" sz="2400" dirty="0"/>
              <a:t>Applicabili a diverse popolazioni di pazienti </a:t>
            </a:r>
          </a:p>
          <a:p>
            <a:pPr marL="342900" indent="-342900" algn="just">
              <a:buFont typeface="Wingdings" panose="05000000000000000000" pitchFamily="2" charset="2"/>
              <a:buChar char="q"/>
            </a:pPr>
            <a:r>
              <a:rPr lang="it-IT" sz="2400" dirty="0"/>
              <a:t>Specifici per:</a:t>
            </a:r>
          </a:p>
          <a:p>
            <a:pPr marL="800100" lvl="1" indent="-342900" algn="just">
              <a:buFont typeface="Arial" panose="020B0604020202020204" pitchFamily="34" charset="0"/>
              <a:buChar char="•"/>
            </a:pPr>
            <a:r>
              <a:rPr lang="it-IT" sz="2400" dirty="0"/>
              <a:t>Tipo di patologia</a:t>
            </a:r>
          </a:p>
          <a:p>
            <a:pPr marL="800100" lvl="1" indent="-342900" algn="just">
              <a:buFont typeface="Arial" panose="020B0604020202020204" pitchFamily="34" charset="0"/>
              <a:buChar char="•"/>
            </a:pPr>
            <a:r>
              <a:rPr lang="it-IT" sz="2400" dirty="0"/>
              <a:t>Popolazione</a:t>
            </a:r>
          </a:p>
          <a:p>
            <a:pPr marL="800100" lvl="1" indent="-342900" algn="just">
              <a:buFont typeface="Arial" panose="020B0604020202020204" pitchFamily="34" charset="0"/>
              <a:buChar char="•"/>
            </a:pPr>
            <a:r>
              <a:rPr lang="it-IT" sz="2400" dirty="0"/>
              <a:t>Funzione</a:t>
            </a:r>
          </a:p>
          <a:p>
            <a:pPr marL="800100" lvl="1" indent="-342900" algn="just">
              <a:buFont typeface="Arial" panose="020B0604020202020204" pitchFamily="34" charset="0"/>
              <a:buChar char="•"/>
            </a:pPr>
            <a:r>
              <a:rPr lang="it-IT" sz="2400" dirty="0"/>
              <a:t>Problema</a:t>
            </a:r>
          </a:p>
          <a:p>
            <a:pPr marL="800100" lvl="1" indent="-342900" algn="just">
              <a:buFont typeface="Arial" panose="020B0604020202020204" pitchFamily="34" charset="0"/>
              <a:buChar char="•"/>
            </a:pPr>
            <a:r>
              <a:rPr lang="it-IT" sz="2400" dirty="0"/>
              <a:t>Etc.</a:t>
            </a:r>
          </a:p>
        </p:txBody>
      </p:sp>
      <p:sp>
        <p:nvSpPr>
          <p:cNvPr id="3" name="Rettangolo 2"/>
          <p:cNvSpPr/>
          <p:nvPr/>
        </p:nvSpPr>
        <p:spPr>
          <a:xfrm>
            <a:off x="2335741" y="191410"/>
            <a:ext cx="8638903" cy="646331"/>
          </a:xfrm>
          <a:prstGeom prst="rect">
            <a:avLst/>
          </a:prstGeom>
        </p:spPr>
        <p:txBody>
          <a:bodyPr wrap="none">
            <a:spAutoFit/>
          </a:bodyPr>
          <a:lstStyle/>
          <a:p>
            <a:r>
              <a:rPr lang="it-IT" sz="3600" b="1" dirty="0">
                <a:solidFill>
                  <a:srgbClr val="0070C0"/>
                </a:solidFill>
              </a:rPr>
              <a:t>Strumenti per la valutazione delle </a:t>
            </a:r>
            <a:r>
              <a:rPr lang="it-IT" sz="3600" b="1" dirty="0" err="1">
                <a:solidFill>
                  <a:srgbClr val="0070C0"/>
                </a:solidFill>
              </a:rPr>
              <a:t>QoL</a:t>
            </a:r>
            <a:endParaRPr lang="it-IT" sz="3600" b="1" dirty="0">
              <a:solidFill>
                <a:srgbClr val="0070C0"/>
              </a:solidFill>
            </a:endParaRPr>
          </a:p>
        </p:txBody>
      </p:sp>
      <p:sp>
        <p:nvSpPr>
          <p:cNvPr id="4" name="CasellaDiTesto 3"/>
          <p:cNvSpPr txBox="1"/>
          <p:nvPr/>
        </p:nvSpPr>
        <p:spPr>
          <a:xfrm>
            <a:off x="500514" y="5183279"/>
            <a:ext cx="11049802" cy="1569660"/>
          </a:xfrm>
          <a:prstGeom prst="rect">
            <a:avLst/>
          </a:prstGeom>
          <a:noFill/>
        </p:spPr>
        <p:txBody>
          <a:bodyPr wrap="square" rtlCol="0">
            <a:spAutoFit/>
          </a:bodyPr>
          <a:lstStyle/>
          <a:p>
            <a:pPr algn="just"/>
            <a:r>
              <a:rPr lang="it-IT" sz="2400" dirty="0"/>
              <a:t>La misurazione della </a:t>
            </a:r>
            <a:r>
              <a:rPr lang="it-IT" sz="2400" dirty="0" err="1"/>
              <a:t>QoL</a:t>
            </a:r>
            <a:r>
              <a:rPr lang="it-IT" sz="2400" dirty="0"/>
              <a:t> può essere condotta in diversi ambiti  di applicazione e, a seconda della specifica finalità  di utilizzazione, possono essere utilizzati questionari con </a:t>
            </a:r>
            <a:r>
              <a:rPr lang="it-IT" sz="2400" i="1" dirty="0"/>
              <a:t>item </a:t>
            </a:r>
            <a:r>
              <a:rPr lang="it-IT" sz="2400" dirty="0"/>
              <a:t>differenti e di diverso numero.</a:t>
            </a:r>
          </a:p>
        </p:txBody>
      </p:sp>
    </p:spTree>
    <p:extLst>
      <p:ext uri="{BB962C8B-B14F-4D97-AF65-F5344CB8AC3E}">
        <p14:creationId xmlns:p14="http://schemas.microsoft.com/office/powerpoint/2010/main" val="385941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853831" y="0"/>
          <a:ext cx="762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5419611" y="203987"/>
            <a:ext cx="6476581" cy="923330"/>
          </a:xfrm>
          <a:prstGeom prst="rect">
            <a:avLst/>
          </a:prstGeom>
        </p:spPr>
        <p:txBody>
          <a:bodyPr wrap="square">
            <a:spAutoFit/>
          </a:bodyPr>
          <a:lstStyle/>
          <a:p>
            <a:pPr algn="just"/>
            <a:r>
              <a:rPr lang="it-IT" dirty="0"/>
              <a:t>La valutazione delle tecnologie sanitarie deve coinvolgere </a:t>
            </a:r>
            <a:r>
              <a:rPr lang="it-IT" b="1" dirty="0">
                <a:solidFill>
                  <a:srgbClr val="0070C0"/>
                </a:solidFill>
              </a:rPr>
              <a:t>tutte le parti interessate all’assistenza sanitaria</a:t>
            </a:r>
            <a:r>
              <a:rPr lang="it-IT" dirty="0"/>
              <a:t>.</a:t>
            </a:r>
          </a:p>
        </p:txBody>
      </p:sp>
      <p:sp>
        <p:nvSpPr>
          <p:cNvPr id="6" name="Rettangolo 5"/>
          <p:cNvSpPr/>
          <p:nvPr/>
        </p:nvSpPr>
        <p:spPr>
          <a:xfrm>
            <a:off x="5072897" y="1127317"/>
            <a:ext cx="6655683" cy="646331"/>
          </a:xfrm>
          <a:prstGeom prst="rect">
            <a:avLst/>
          </a:prstGeom>
        </p:spPr>
        <p:txBody>
          <a:bodyPr wrap="square">
            <a:spAutoFit/>
          </a:bodyPr>
          <a:lstStyle/>
          <a:p>
            <a:pPr algn="just"/>
            <a:r>
              <a:rPr lang="it-IT" dirty="0"/>
              <a:t>La valutazione delle tecnologie sanitarie deve riguardare </a:t>
            </a:r>
            <a:r>
              <a:rPr lang="it-IT" b="1" dirty="0">
                <a:solidFill>
                  <a:srgbClr val="0070C0"/>
                </a:solidFill>
              </a:rPr>
              <a:t>tutti gli elementi che concorrono all’assistenza sanitaria</a:t>
            </a:r>
            <a:r>
              <a:rPr lang="it-IT" dirty="0"/>
              <a:t>.</a:t>
            </a:r>
          </a:p>
        </p:txBody>
      </p:sp>
      <p:sp>
        <p:nvSpPr>
          <p:cNvPr id="7" name="Rettangolo 6"/>
          <p:cNvSpPr/>
          <p:nvPr/>
        </p:nvSpPr>
        <p:spPr>
          <a:xfrm>
            <a:off x="5494263" y="2156183"/>
            <a:ext cx="6308961" cy="923330"/>
          </a:xfrm>
          <a:prstGeom prst="rect">
            <a:avLst/>
          </a:prstGeom>
        </p:spPr>
        <p:txBody>
          <a:bodyPr wrap="square">
            <a:spAutoFit/>
          </a:bodyPr>
          <a:lstStyle/>
          <a:p>
            <a:pPr algn="just"/>
            <a:r>
              <a:rPr lang="it-IT" dirty="0"/>
              <a:t>La valutazione delle tecnologie sanitarie deve riguardare </a:t>
            </a:r>
            <a:r>
              <a:rPr lang="it-IT" b="1" dirty="0">
                <a:solidFill>
                  <a:srgbClr val="0070C0"/>
                </a:solidFill>
              </a:rPr>
              <a:t>tutti i livelli gestionali dei sistemi sanitari e delle strutture che ne fanno parte</a:t>
            </a:r>
            <a:r>
              <a:rPr lang="it-IT" dirty="0"/>
              <a:t>.</a:t>
            </a:r>
          </a:p>
        </p:txBody>
      </p:sp>
      <p:sp>
        <p:nvSpPr>
          <p:cNvPr id="8" name="Rettangolo 7"/>
          <p:cNvSpPr/>
          <p:nvPr/>
        </p:nvSpPr>
        <p:spPr>
          <a:xfrm>
            <a:off x="5419611" y="3238816"/>
            <a:ext cx="6476581" cy="923330"/>
          </a:xfrm>
          <a:prstGeom prst="rect">
            <a:avLst/>
          </a:prstGeom>
        </p:spPr>
        <p:txBody>
          <a:bodyPr wrap="square">
            <a:spAutoFit/>
          </a:bodyPr>
          <a:lstStyle/>
          <a:p>
            <a:pPr algn="just"/>
            <a:r>
              <a:rPr lang="it-IT" dirty="0"/>
              <a:t>La valutazione delle tecnologie sanitarie deve essere un’</a:t>
            </a:r>
            <a:r>
              <a:rPr lang="it-IT" b="1" dirty="0">
                <a:solidFill>
                  <a:srgbClr val="0070C0"/>
                </a:solidFill>
              </a:rPr>
              <a:t>attività</a:t>
            </a:r>
            <a:r>
              <a:rPr lang="it-IT" dirty="0"/>
              <a:t> </a:t>
            </a:r>
            <a:r>
              <a:rPr lang="it-IT" b="1" dirty="0">
                <a:solidFill>
                  <a:srgbClr val="0070C0"/>
                </a:solidFill>
              </a:rPr>
              <a:t>continua</a:t>
            </a:r>
            <a:r>
              <a:rPr lang="it-IT" dirty="0"/>
              <a:t> che deve essere condotta prima della loro introduzione e </a:t>
            </a:r>
            <a:r>
              <a:rPr lang="it-IT" b="1" dirty="0">
                <a:solidFill>
                  <a:srgbClr val="0070C0"/>
                </a:solidFill>
              </a:rPr>
              <a:t>durante l’intero ciclo di vita</a:t>
            </a:r>
            <a:r>
              <a:rPr lang="it-IT" dirty="0"/>
              <a:t>.</a:t>
            </a:r>
          </a:p>
        </p:txBody>
      </p:sp>
      <p:sp>
        <p:nvSpPr>
          <p:cNvPr id="9" name="Rettangolo 8"/>
          <p:cNvSpPr/>
          <p:nvPr/>
        </p:nvSpPr>
        <p:spPr>
          <a:xfrm>
            <a:off x="5285620" y="4411034"/>
            <a:ext cx="6610571" cy="1200329"/>
          </a:xfrm>
          <a:prstGeom prst="rect">
            <a:avLst/>
          </a:prstGeom>
        </p:spPr>
        <p:txBody>
          <a:bodyPr wrap="square">
            <a:spAutoFit/>
          </a:bodyPr>
          <a:lstStyle/>
          <a:p>
            <a:pPr algn="just"/>
            <a:r>
              <a:rPr lang="it-IT" dirty="0"/>
              <a:t>La valutazione delle tecnologie sanitarie è un </a:t>
            </a:r>
            <a:r>
              <a:rPr lang="it-IT" b="1" dirty="0">
                <a:solidFill>
                  <a:srgbClr val="0070C0"/>
                </a:solidFill>
              </a:rPr>
              <a:t>processo multidisciplinare</a:t>
            </a:r>
            <a:r>
              <a:rPr lang="it-IT" dirty="0"/>
              <a:t> che deve svolgersi in modo </a:t>
            </a:r>
            <a:r>
              <a:rPr lang="it-IT" b="1" dirty="0">
                <a:solidFill>
                  <a:srgbClr val="0070C0"/>
                </a:solidFill>
              </a:rPr>
              <a:t>coerente con gli altri processi assistenziali e tecnico-amministrativi dei sistemi sanitari e delle strutture che ne fanno parte</a:t>
            </a:r>
            <a:r>
              <a:rPr lang="it-IT" dirty="0"/>
              <a:t>.</a:t>
            </a:r>
          </a:p>
        </p:txBody>
      </p:sp>
      <p:sp>
        <p:nvSpPr>
          <p:cNvPr id="10" name="Rettangolo 9"/>
          <p:cNvSpPr/>
          <p:nvPr/>
        </p:nvSpPr>
        <p:spPr>
          <a:xfrm>
            <a:off x="4123268" y="5851736"/>
            <a:ext cx="7605312" cy="923330"/>
          </a:xfrm>
          <a:prstGeom prst="rect">
            <a:avLst/>
          </a:prstGeom>
        </p:spPr>
        <p:txBody>
          <a:bodyPr wrap="square">
            <a:spAutoFit/>
          </a:bodyPr>
          <a:lstStyle/>
          <a:p>
            <a:pPr algn="just"/>
            <a:r>
              <a:rPr lang="it-IT" dirty="0"/>
              <a:t>La valutazione delle tecnologie sanitarie </a:t>
            </a:r>
            <a:r>
              <a:rPr lang="it-IT" b="1" dirty="0">
                <a:solidFill>
                  <a:srgbClr val="0070C0"/>
                </a:solidFill>
              </a:rPr>
              <a:t>è una necessità e un’opportunità per la </a:t>
            </a:r>
            <a:r>
              <a:rPr lang="it-IT" b="1" dirty="0" err="1">
                <a:solidFill>
                  <a:srgbClr val="0070C0"/>
                </a:solidFill>
              </a:rPr>
              <a:t>governance</a:t>
            </a:r>
            <a:r>
              <a:rPr lang="it-IT" dirty="0"/>
              <a:t> integrata dei sistemi sanitari e delle strutture che ne fanno parte.</a:t>
            </a:r>
          </a:p>
        </p:txBody>
      </p:sp>
      <p:sp>
        <p:nvSpPr>
          <p:cNvPr id="11" name="Ovale 10"/>
          <p:cNvSpPr/>
          <p:nvPr/>
        </p:nvSpPr>
        <p:spPr>
          <a:xfrm>
            <a:off x="1306286" y="2578703"/>
            <a:ext cx="1986903" cy="179059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800" b="1" dirty="0"/>
              <a:t>I principi dell’HTA</a:t>
            </a:r>
            <a:endParaRPr lang="it-IT" sz="2800" i="1" dirty="0"/>
          </a:p>
        </p:txBody>
      </p:sp>
    </p:spTree>
    <p:extLst>
      <p:ext uri="{BB962C8B-B14F-4D97-AF65-F5344CB8AC3E}">
        <p14:creationId xmlns:p14="http://schemas.microsoft.com/office/powerpoint/2010/main" val="220308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345749" y="0"/>
            <a:ext cx="6322253" cy="6858000"/>
          </a:xfrm>
          <a:prstGeom prst="rect">
            <a:avLst/>
          </a:prstGeom>
        </p:spPr>
      </p:pic>
      <p:pic>
        <p:nvPicPr>
          <p:cNvPr id="3" name="Immagine 2"/>
          <p:cNvPicPr>
            <a:picLocks noChangeAspect="1"/>
          </p:cNvPicPr>
          <p:nvPr/>
        </p:nvPicPr>
        <p:blipFill>
          <a:blip r:embed="rId4"/>
          <a:stretch>
            <a:fillRect/>
          </a:stretch>
        </p:blipFill>
        <p:spPr>
          <a:xfrm>
            <a:off x="1677928" y="964851"/>
            <a:ext cx="2474259" cy="1757082"/>
          </a:xfrm>
          <a:prstGeom prst="rect">
            <a:avLst/>
          </a:prstGeom>
        </p:spPr>
      </p:pic>
      <p:sp>
        <p:nvSpPr>
          <p:cNvPr id="4" name="CasellaDiTesto 3"/>
          <p:cNvSpPr txBox="1"/>
          <p:nvPr/>
        </p:nvSpPr>
        <p:spPr>
          <a:xfrm>
            <a:off x="2151433" y="214010"/>
            <a:ext cx="1527242" cy="954107"/>
          </a:xfrm>
          <a:prstGeom prst="rect">
            <a:avLst/>
          </a:prstGeom>
          <a:noFill/>
        </p:spPr>
        <p:txBody>
          <a:bodyPr wrap="square" rtlCol="0">
            <a:spAutoFit/>
          </a:bodyPr>
          <a:lstStyle/>
          <a:p>
            <a:pPr algn="ctr"/>
            <a:r>
              <a:rPr lang="it-IT" sz="2800" dirty="0"/>
              <a:t>Esempio: </a:t>
            </a:r>
          </a:p>
        </p:txBody>
      </p:sp>
    </p:spTree>
    <p:extLst>
      <p:ext uri="{BB962C8B-B14F-4D97-AF65-F5344CB8AC3E}">
        <p14:creationId xmlns:p14="http://schemas.microsoft.com/office/powerpoint/2010/main" val="828893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57010" t="16747" r="34060" b="4435"/>
          <a:stretch/>
        </p:blipFill>
        <p:spPr>
          <a:xfrm>
            <a:off x="8210552" y="0"/>
            <a:ext cx="2178051" cy="6858000"/>
          </a:xfrm>
          <a:prstGeom prst="rect">
            <a:avLst/>
          </a:prstGeom>
        </p:spPr>
      </p:pic>
      <p:pic>
        <p:nvPicPr>
          <p:cNvPr id="5" name="Immagine 4"/>
          <p:cNvPicPr>
            <a:picLocks noChangeAspect="1"/>
          </p:cNvPicPr>
          <p:nvPr/>
        </p:nvPicPr>
        <p:blipFill rotWithShape="1">
          <a:blip r:embed="rId2"/>
          <a:srcRect l="33750" t="23077" r="43750" b="55769"/>
          <a:stretch/>
        </p:blipFill>
        <p:spPr>
          <a:xfrm>
            <a:off x="1836422" y="3238501"/>
            <a:ext cx="6583681" cy="3352800"/>
          </a:xfrm>
          <a:prstGeom prst="rect">
            <a:avLst/>
          </a:prstGeom>
        </p:spPr>
      </p:pic>
      <p:pic>
        <p:nvPicPr>
          <p:cNvPr id="6" name="Immagine 5"/>
          <p:cNvPicPr>
            <a:picLocks noChangeAspect="1"/>
          </p:cNvPicPr>
          <p:nvPr/>
        </p:nvPicPr>
        <p:blipFill>
          <a:blip r:embed="rId3"/>
          <a:stretch>
            <a:fillRect/>
          </a:stretch>
        </p:blipFill>
        <p:spPr>
          <a:xfrm>
            <a:off x="2668528" y="964851"/>
            <a:ext cx="2474259" cy="1757082"/>
          </a:xfrm>
          <a:prstGeom prst="rect">
            <a:avLst/>
          </a:prstGeom>
        </p:spPr>
      </p:pic>
      <p:sp>
        <p:nvSpPr>
          <p:cNvPr id="7" name="CasellaDiTesto 6"/>
          <p:cNvSpPr txBox="1"/>
          <p:nvPr/>
        </p:nvSpPr>
        <p:spPr>
          <a:xfrm>
            <a:off x="3142033" y="214010"/>
            <a:ext cx="1527242" cy="954107"/>
          </a:xfrm>
          <a:prstGeom prst="rect">
            <a:avLst/>
          </a:prstGeom>
          <a:noFill/>
        </p:spPr>
        <p:txBody>
          <a:bodyPr wrap="square" rtlCol="0">
            <a:spAutoFit/>
          </a:bodyPr>
          <a:lstStyle/>
          <a:p>
            <a:pPr algn="ctr"/>
            <a:r>
              <a:rPr lang="it-IT" sz="2800" dirty="0"/>
              <a:t>Esempio: </a:t>
            </a:r>
          </a:p>
        </p:txBody>
      </p:sp>
      <p:pic>
        <p:nvPicPr>
          <p:cNvPr id="8" name="Immagine 7"/>
          <p:cNvPicPr>
            <a:picLocks noChangeAspect="1"/>
          </p:cNvPicPr>
          <p:nvPr/>
        </p:nvPicPr>
        <p:blipFill rotWithShape="1">
          <a:blip r:embed="rId4"/>
          <a:srcRect l="34375" t="37501" r="43542" b="34614"/>
          <a:stretch/>
        </p:blipFill>
        <p:spPr>
          <a:xfrm>
            <a:off x="5741059" y="1197933"/>
            <a:ext cx="2228193" cy="1524000"/>
          </a:xfrm>
          <a:prstGeom prst="rect">
            <a:avLst/>
          </a:prstGeom>
        </p:spPr>
      </p:pic>
    </p:spTree>
    <p:extLst>
      <p:ext uri="{BB962C8B-B14F-4D97-AF65-F5344CB8AC3E}">
        <p14:creationId xmlns:p14="http://schemas.microsoft.com/office/powerpoint/2010/main" val="34432536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8693" y="3883833"/>
            <a:ext cx="7194621" cy="1938992"/>
          </a:xfrm>
          <a:prstGeom prst="rect">
            <a:avLst/>
          </a:prstGeom>
        </p:spPr>
        <p:txBody>
          <a:bodyPr wrap="square">
            <a:spAutoFit/>
          </a:bodyPr>
          <a:lstStyle/>
          <a:p>
            <a:pPr algn="just"/>
            <a:r>
              <a:rPr lang="it-IT" sz="2400" dirty="0"/>
              <a:t>La </a:t>
            </a:r>
            <a:r>
              <a:rPr lang="it-IT" sz="2400" dirty="0" err="1"/>
              <a:t>QoL</a:t>
            </a:r>
            <a:r>
              <a:rPr lang="it-IT" sz="2400" dirty="0"/>
              <a:t> è un indicatore multidimensionale che al suo interno tiene conto di diversi fattori che possono influenzare la qualità di vita, come la salute fisica, quella psichica e anche altri fattori come l’attività sociale.</a:t>
            </a:r>
          </a:p>
        </p:txBody>
      </p:sp>
      <p:sp>
        <p:nvSpPr>
          <p:cNvPr id="5" name="Ovale 4"/>
          <p:cNvSpPr/>
          <p:nvPr/>
        </p:nvSpPr>
        <p:spPr>
          <a:xfrm>
            <a:off x="5156479" y="1003819"/>
            <a:ext cx="1879042" cy="69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t>QoL</a:t>
            </a:r>
            <a:endParaRPr lang="it-IT" b="1" dirty="0"/>
          </a:p>
        </p:txBody>
      </p:sp>
      <p:sp>
        <p:nvSpPr>
          <p:cNvPr id="8" name="Ovale 7"/>
          <p:cNvSpPr/>
          <p:nvPr/>
        </p:nvSpPr>
        <p:spPr>
          <a:xfrm>
            <a:off x="2498690" y="2421418"/>
            <a:ext cx="1879042" cy="69333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400" dirty="0"/>
              <a:t>Fisica</a:t>
            </a:r>
            <a:endParaRPr lang="it-IT" dirty="0"/>
          </a:p>
        </p:txBody>
      </p:sp>
      <p:sp>
        <p:nvSpPr>
          <p:cNvPr id="9" name="Ovale 8"/>
          <p:cNvSpPr/>
          <p:nvPr/>
        </p:nvSpPr>
        <p:spPr>
          <a:xfrm>
            <a:off x="5156478" y="2364700"/>
            <a:ext cx="2065415" cy="69333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400" dirty="0"/>
              <a:t>Mentale</a:t>
            </a:r>
            <a:endParaRPr lang="it-IT" dirty="0"/>
          </a:p>
        </p:txBody>
      </p:sp>
      <p:sp>
        <p:nvSpPr>
          <p:cNvPr id="10" name="Ovale 9"/>
          <p:cNvSpPr/>
          <p:nvPr/>
        </p:nvSpPr>
        <p:spPr>
          <a:xfrm>
            <a:off x="7814268" y="2364700"/>
            <a:ext cx="1879042" cy="69333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400" dirty="0"/>
              <a:t>Sociale</a:t>
            </a:r>
            <a:endParaRPr lang="it-IT" dirty="0"/>
          </a:p>
        </p:txBody>
      </p:sp>
      <p:cxnSp>
        <p:nvCxnSpPr>
          <p:cNvPr id="12" name="Connettore 2 11"/>
          <p:cNvCxnSpPr>
            <a:stCxn id="5" idx="3"/>
            <a:endCxn id="8" idx="0"/>
          </p:cNvCxnSpPr>
          <p:nvPr/>
        </p:nvCxnSpPr>
        <p:spPr>
          <a:xfrm flipH="1">
            <a:off x="3438214" y="1595619"/>
            <a:ext cx="1993447" cy="825799"/>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5" idx="4"/>
            <a:endCxn id="9" idx="0"/>
          </p:cNvCxnSpPr>
          <p:nvPr/>
        </p:nvCxnSpPr>
        <p:spPr>
          <a:xfrm>
            <a:off x="6096000" y="1697156"/>
            <a:ext cx="93186" cy="66754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5" idx="5"/>
            <a:endCxn id="10" idx="0"/>
          </p:cNvCxnSpPr>
          <p:nvPr/>
        </p:nvCxnSpPr>
        <p:spPr>
          <a:xfrm>
            <a:off x="6760345" y="1595619"/>
            <a:ext cx="1993447" cy="769081"/>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506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09775" y="966398"/>
            <a:ext cx="8846696" cy="1015663"/>
          </a:xfrm>
          <a:prstGeom prst="rect">
            <a:avLst/>
          </a:prstGeom>
        </p:spPr>
        <p:txBody>
          <a:bodyPr wrap="square">
            <a:spAutoFit/>
          </a:bodyPr>
          <a:lstStyle/>
          <a:p>
            <a:pPr algn="just"/>
            <a:r>
              <a:rPr lang="it-IT" sz="2000" dirty="0"/>
              <a:t>Nelle CUA però i risultati (</a:t>
            </a:r>
            <a:r>
              <a:rPr lang="it-IT" sz="2000" i="1" dirty="0" err="1"/>
              <a:t>outcomes</a:t>
            </a:r>
            <a:r>
              <a:rPr lang="it-IT" sz="2000" dirty="0"/>
              <a:t>) non sono espressi in </a:t>
            </a:r>
            <a:r>
              <a:rPr lang="it-IT" sz="2000" dirty="0" err="1"/>
              <a:t>QoL</a:t>
            </a:r>
            <a:r>
              <a:rPr lang="it-IT" sz="2000" dirty="0"/>
              <a:t>, perché questa tiene conto soltanto dell’aspetto qualitativo della vita, trascurandone la “</a:t>
            </a:r>
            <a:r>
              <a:rPr lang="it-IT" sz="2000" dirty="0" err="1"/>
              <a:t>quantita</a:t>
            </a:r>
            <a:r>
              <a:rPr lang="it-IT" sz="2000" dirty="0"/>
              <a:t>”.</a:t>
            </a:r>
          </a:p>
        </p:txBody>
      </p:sp>
      <p:sp>
        <p:nvSpPr>
          <p:cNvPr id="4" name="Rettangolo 3"/>
          <p:cNvSpPr/>
          <p:nvPr/>
        </p:nvSpPr>
        <p:spPr>
          <a:xfrm>
            <a:off x="2009774" y="2063824"/>
            <a:ext cx="8963025" cy="1631216"/>
          </a:xfrm>
          <a:prstGeom prst="rect">
            <a:avLst/>
          </a:prstGeom>
        </p:spPr>
        <p:txBody>
          <a:bodyPr wrap="square">
            <a:spAutoFit/>
          </a:bodyPr>
          <a:lstStyle/>
          <a:p>
            <a:pPr algn="just"/>
            <a:r>
              <a:rPr lang="it-IT" sz="2000" dirty="0"/>
              <a:t>Sulla base di  tale modello, quindi, alcuni ricercatori hanno sviluppato il concetto di </a:t>
            </a:r>
            <a:r>
              <a:rPr lang="it-IT" sz="2000" b="1" u="sng" dirty="0"/>
              <a:t>QALY (</a:t>
            </a:r>
            <a:r>
              <a:rPr lang="it-IT" sz="2000" b="1" i="1" u="sng" dirty="0" err="1"/>
              <a:t>Quality</a:t>
            </a:r>
            <a:r>
              <a:rPr lang="it-IT" sz="2000" b="1" i="1" u="sng" dirty="0"/>
              <a:t> of Life </a:t>
            </a:r>
            <a:r>
              <a:rPr lang="it-IT" sz="2000" b="1" i="1" u="sng" dirty="0" err="1"/>
              <a:t>Adjusted</a:t>
            </a:r>
            <a:r>
              <a:rPr lang="it-IT" sz="2000" b="1" i="1" u="sng" dirty="0"/>
              <a:t> </a:t>
            </a:r>
            <a:r>
              <a:rPr lang="it-IT" sz="2000" b="1" i="1" u="sng" dirty="0" err="1"/>
              <a:t>Year</a:t>
            </a:r>
            <a:r>
              <a:rPr lang="it-IT" sz="2000" b="1" u="sng" dirty="0"/>
              <a:t>)</a:t>
            </a:r>
            <a:r>
              <a:rPr lang="it-IT" sz="2000" u="sng" dirty="0"/>
              <a:t>, ovvero gli anni di vita aggiustati per la qualità</a:t>
            </a:r>
            <a:r>
              <a:rPr lang="it-IT" sz="2000" dirty="0"/>
              <a:t>, quale indicatore di beneficio di un intervento sanitario,  che rappresentano degli indicatori in grado di fornire una rappresentazione dello stato di salute corretto per la sopravvivenza.</a:t>
            </a:r>
          </a:p>
        </p:txBody>
      </p:sp>
      <p:sp>
        <p:nvSpPr>
          <p:cNvPr id="5" name="Rettangolo 4"/>
          <p:cNvSpPr/>
          <p:nvPr/>
        </p:nvSpPr>
        <p:spPr>
          <a:xfrm>
            <a:off x="2544580" y="224912"/>
            <a:ext cx="8311891" cy="646331"/>
          </a:xfrm>
          <a:prstGeom prst="rect">
            <a:avLst/>
          </a:prstGeom>
        </p:spPr>
        <p:txBody>
          <a:bodyPr wrap="none">
            <a:spAutoFit/>
          </a:bodyPr>
          <a:lstStyle/>
          <a:p>
            <a:r>
              <a:rPr lang="it-IT" sz="3600" b="1" dirty="0">
                <a:solidFill>
                  <a:srgbClr val="0070C0"/>
                </a:solidFill>
              </a:rPr>
              <a:t>QALY (</a:t>
            </a:r>
            <a:r>
              <a:rPr lang="it-IT" sz="3600" b="1" i="1" dirty="0" err="1">
                <a:solidFill>
                  <a:srgbClr val="0070C0"/>
                </a:solidFill>
              </a:rPr>
              <a:t>Quality</a:t>
            </a:r>
            <a:r>
              <a:rPr lang="it-IT" sz="3600" b="1" i="1" dirty="0">
                <a:solidFill>
                  <a:srgbClr val="0070C0"/>
                </a:solidFill>
              </a:rPr>
              <a:t> of Life </a:t>
            </a:r>
            <a:r>
              <a:rPr lang="it-IT" sz="3600" b="1" i="1" dirty="0" err="1">
                <a:solidFill>
                  <a:srgbClr val="0070C0"/>
                </a:solidFill>
              </a:rPr>
              <a:t>Adjusted</a:t>
            </a:r>
            <a:r>
              <a:rPr lang="it-IT" sz="3600" b="1" i="1" dirty="0">
                <a:solidFill>
                  <a:srgbClr val="0070C0"/>
                </a:solidFill>
              </a:rPr>
              <a:t> </a:t>
            </a:r>
            <a:r>
              <a:rPr lang="it-IT" sz="3600" b="1" i="1" dirty="0" err="1">
                <a:solidFill>
                  <a:srgbClr val="0070C0"/>
                </a:solidFill>
              </a:rPr>
              <a:t>Year</a:t>
            </a:r>
            <a:r>
              <a:rPr lang="it-IT" sz="3600" b="1" dirty="0">
                <a:solidFill>
                  <a:srgbClr val="0070C0"/>
                </a:solidFill>
              </a:rPr>
              <a:t>) </a:t>
            </a:r>
          </a:p>
        </p:txBody>
      </p:sp>
      <p:sp>
        <p:nvSpPr>
          <p:cNvPr id="10" name="Rettangolo 9"/>
          <p:cNvSpPr/>
          <p:nvPr/>
        </p:nvSpPr>
        <p:spPr>
          <a:xfrm>
            <a:off x="2880546" y="3779254"/>
            <a:ext cx="6357766" cy="523220"/>
          </a:xfrm>
          <a:prstGeom prst="rect">
            <a:avLst/>
          </a:prstGeom>
        </p:spPr>
        <p:txBody>
          <a:bodyPr wrap="none">
            <a:spAutoFit/>
          </a:bodyPr>
          <a:lstStyle/>
          <a:p>
            <a:r>
              <a:rPr lang="it-IT" sz="2800" dirty="0" err="1">
                <a:solidFill>
                  <a:srgbClr val="0070C0"/>
                </a:solidFill>
                <a:latin typeface="Calibri" panose="020F0502020204030204" pitchFamily="34" charset="0"/>
              </a:rPr>
              <a:t>QALYs</a:t>
            </a:r>
            <a:r>
              <a:rPr lang="it-IT" sz="2800" dirty="0">
                <a:solidFill>
                  <a:srgbClr val="0070C0"/>
                </a:solidFill>
                <a:latin typeface="Calibri" panose="020F0502020204030204" pitchFamily="34" charset="0"/>
              </a:rPr>
              <a:t> un paziente = Σ </a:t>
            </a:r>
            <a:r>
              <a:rPr lang="it-IT" dirty="0">
                <a:solidFill>
                  <a:srgbClr val="0070C0"/>
                </a:solidFill>
                <a:latin typeface="Calibri" panose="020F0502020204030204" pitchFamily="34" charset="0"/>
              </a:rPr>
              <a:t>i = 1n</a:t>
            </a:r>
            <a:r>
              <a:rPr lang="it-IT" sz="2800" dirty="0">
                <a:solidFill>
                  <a:srgbClr val="0070C0"/>
                </a:solidFill>
                <a:latin typeface="Calibri" panose="020F0502020204030204" pitchFamily="34" charset="0"/>
              </a:rPr>
              <a:t>(anno</a:t>
            </a:r>
            <a:r>
              <a:rPr lang="it-IT" dirty="0">
                <a:solidFill>
                  <a:srgbClr val="0070C0"/>
                </a:solidFill>
                <a:latin typeface="Calibri" panose="020F0502020204030204" pitchFamily="34" charset="0"/>
              </a:rPr>
              <a:t>i</a:t>
            </a:r>
            <a:r>
              <a:rPr lang="it-IT" sz="2800" dirty="0">
                <a:solidFill>
                  <a:srgbClr val="0070C0"/>
                </a:solidFill>
                <a:latin typeface="Calibri" panose="020F0502020204030204" pitchFamily="34" charset="0"/>
              </a:rPr>
              <a:t>) x (</a:t>
            </a:r>
            <a:r>
              <a:rPr lang="it-IT" sz="2800" dirty="0" err="1">
                <a:solidFill>
                  <a:srgbClr val="0070C0"/>
                </a:solidFill>
                <a:latin typeface="Calibri" panose="020F0502020204030204" pitchFamily="34" charset="0"/>
              </a:rPr>
              <a:t>utilità</a:t>
            </a:r>
            <a:r>
              <a:rPr lang="it-IT" dirty="0" err="1">
                <a:solidFill>
                  <a:srgbClr val="0070C0"/>
                </a:solidFill>
                <a:latin typeface="Calibri" panose="020F0502020204030204" pitchFamily="34" charset="0"/>
              </a:rPr>
              <a:t>i</a:t>
            </a:r>
            <a:r>
              <a:rPr lang="it-IT" sz="2800" dirty="0">
                <a:solidFill>
                  <a:srgbClr val="0070C0"/>
                </a:solidFill>
                <a:latin typeface="Calibri" panose="020F0502020204030204" pitchFamily="34" charset="0"/>
              </a:rPr>
              <a:t>)</a:t>
            </a:r>
            <a:endParaRPr lang="it-IT" sz="2800" dirty="0">
              <a:solidFill>
                <a:srgbClr val="0070C0"/>
              </a:solidFill>
            </a:endParaRPr>
          </a:p>
        </p:txBody>
      </p:sp>
      <p:graphicFrame>
        <p:nvGraphicFramePr>
          <p:cNvPr id="12" name="Tabella 11"/>
          <p:cNvGraphicFramePr>
            <a:graphicFrameLocks noGrp="1"/>
          </p:cNvGraphicFramePr>
          <p:nvPr>
            <p:extLst/>
          </p:nvPr>
        </p:nvGraphicFramePr>
        <p:xfrm>
          <a:off x="2460628" y="4889276"/>
          <a:ext cx="7213599" cy="1463040"/>
        </p:xfrm>
        <a:graphic>
          <a:graphicData uri="http://schemas.openxmlformats.org/drawingml/2006/table">
            <a:tbl>
              <a:tblPr firstRow="1" bandRow="1">
                <a:tableStyleId>{5C22544A-7EE6-4342-B048-85BDC9FD1C3A}</a:tableStyleId>
              </a:tblPr>
              <a:tblGrid>
                <a:gridCol w="2404533">
                  <a:extLst>
                    <a:ext uri="{9D8B030D-6E8A-4147-A177-3AD203B41FA5}">
                      <a16:colId xmlns:a16="http://schemas.microsoft.com/office/drawing/2014/main" val="887484325"/>
                    </a:ext>
                  </a:extLst>
                </a:gridCol>
                <a:gridCol w="2404533">
                  <a:extLst>
                    <a:ext uri="{9D8B030D-6E8A-4147-A177-3AD203B41FA5}">
                      <a16:colId xmlns:a16="http://schemas.microsoft.com/office/drawing/2014/main" val="60279217"/>
                    </a:ext>
                  </a:extLst>
                </a:gridCol>
                <a:gridCol w="2404533">
                  <a:extLst>
                    <a:ext uri="{9D8B030D-6E8A-4147-A177-3AD203B41FA5}">
                      <a16:colId xmlns:a16="http://schemas.microsoft.com/office/drawing/2014/main" val="2058706964"/>
                    </a:ext>
                  </a:extLst>
                </a:gridCol>
              </a:tblGrid>
              <a:tr h="281518">
                <a:tc>
                  <a:txBody>
                    <a:bodyPr/>
                    <a:lstStyle/>
                    <a:p>
                      <a:pPr algn="ctr"/>
                      <a:r>
                        <a:rPr lang="it-IT" sz="1800" u="none" dirty="0" smtClean="0"/>
                        <a:t>Anni di vita stimati</a:t>
                      </a:r>
                      <a:endParaRPr lang="it-IT" sz="1800" u="none" dirty="0"/>
                    </a:p>
                  </a:txBody>
                  <a:tcPr anchor="ctr"/>
                </a:tc>
                <a:tc>
                  <a:txBody>
                    <a:bodyPr/>
                    <a:lstStyle/>
                    <a:p>
                      <a:pPr algn="ctr"/>
                      <a:r>
                        <a:rPr lang="it-IT" sz="1800" b="1" kern="1200" dirty="0" err="1" smtClean="0">
                          <a:solidFill>
                            <a:schemeClr val="lt1"/>
                          </a:solidFill>
                          <a:latin typeface="+mn-lt"/>
                          <a:ea typeface="+mn-ea"/>
                          <a:cs typeface="+mn-cs"/>
                        </a:rPr>
                        <a:t>QoL</a:t>
                      </a:r>
                      <a:endParaRPr lang="it-IT" sz="1800" u="none" dirty="0"/>
                    </a:p>
                  </a:txBody>
                  <a:tcPr anchor="ctr"/>
                </a:tc>
                <a:tc>
                  <a:txBody>
                    <a:bodyPr/>
                    <a:lstStyle/>
                    <a:p>
                      <a:pPr algn="ctr"/>
                      <a:r>
                        <a:rPr lang="it-IT" sz="1800" b="1" kern="1200" dirty="0" smtClean="0">
                          <a:solidFill>
                            <a:schemeClr val="lt1"/>
                          </a:solidFill>
                          <a:latin typeface="+mn-lt"/>
                          <a:ea typeface="+mn-ea"/>
                          <a:cs typeface="+mn-cs"/>
                        </a:rPr>
                        <a:t>QALY</a:t>
                      </a:r>
                      <a:endParaRPr lang="it-IT" sz="1800" u="none" dirty="0"/>
                    </a:p>
                  </a:txBody>
                  <a:tcPr anchor="ctr"/>
                </a:tc>
                <a:extLst>
                  <a:ext uri="{0D108BD9-81ED-4DB2-BD59-A6C34878D82A}">
                    <a16:rowId xmlns:a16="http://schemas.microsoft.com/office/drawing/2014/main" val="353339173"/>
                  </a:ext>
                </a:extLst>
              </a:tr>
              <a:tr h="281518">
                <a:tc>
                  <a:txBody>
                    <a:bodyPr/>
                    <a:lstStyle/>
                    <a:p>
                      <a:pPr algn="ctr"/>
                      <a:r>
                        <a:rPr lang="it-IT" sz="1800" u="none" dirty="0" smtClean="0"/>
                        <a:t>20</a:t>
                      </a:r>
                      <a:endParaRPr lang="it-IT" sz="1800" u="none" dirty="0"/>
                    </a:p>
                  </a:txBody>
                  <a:tcPr anchor="ctr"/>
                </a:tc>
                <a:tc>
                  <a:txBody>
                    <a:bodyPr/>
                    <a:lstStyle/>
                    <a:p>
                      <a:pPr algn="ctr"/>
                      <a:r>
                        <a:rPr lang="it-IT" sz="1800" u="none" dirty="0" smtClean="0"/>
                        <a:t>0,5</a:t>
                      </a:r>
                      <a:endParaRPr lang="it-IT" sz="1800" u="none" dirty="0"/>
                    </a:p>
                  </a:txBody>
                  <a:tcPr anchor="ctr"/>
                </a:tc>
                <a:tc>
                  <a:txBody>
                    <a:bodyPr/>
                    <a:lstStyle/>
                    <a:p>
                      <a:pPr algn="ctr"/>
                      <a:r>
                        <a:rPr lang="it-IT" sz="1800" u="none" dirty="0" smtClean="0"/>
                        <a:t>10</a:t>
                      </a:r>
                      <a:endParaRPr lang="it-IT" sz="1800" u="none" dirty="0"/>
                    </a:p>
                  </a:txBody>
                  <a:tcPr anchor="ctr"/>
                </a:tc>
                <a:extLst>
                  <a:ext uri="{0D108BD9-81ED-4DB2-BD59-A6C34878D82A}">
                    <a16:rowId xmlns:a16="http://schemas.microsoft.com/office/drawing/2014/main" val="2451557634"/>
                  </a:ext>
                </a:extLst>
              </a:tr>
              <a:tr h="281518">
                <a:tc>
                  <a:txBody>
                    <a:bodyPr/>
                    <a:lstStyle/>
                    <a:p>
                      <a:pPr algn="ctr"/>
                      <a:r>
                        <a:rPr lang="it-IT" sz="1800" u="none" dirty="0" smtClean="0"/>
                        <a:t>20</a:t>
                      </a:r>
                      <a:endParaRPr lang="it-IT" sz="1800" u="none" dirty="0"/>
                    </a:p>
                  </a:txBody>
                  <a:tcPr anchor="ctr"/>
                </a:tc>
                <a:tc>
                  <a:txBody>
                    <a:bodyPr/>
                    <a:lstStyle/>
                    <a:p>
                      <a:pPr algn="ctr"/>
                      <a:r>
                        <a:rPr lang="it-IT" sz="1800" u="none" dirty="0" smtClean="0"/>
                        <a:t>0,75</a:t>
                      </a:r>
                      <a:endParaRPr lang="it-IT" sz="1800" u="none" dirty="0"/>
                    </a:p>
                  </a:txBody>
                  <a:tcPr anchor="ctr"/>
                </a:tc>
                <a:tc>
                  <a:txBody>
                    <a:bodyPr/>
                    <a:lstStyle/>
                    <a:p>
                      <a:pPr algn="ctr"/>
                      <a:r>
                        <a:rPr lang="it-IT" sz="1800" u="none" dirty="0" smtClean="0"/>
                        <a:t>15</a:t>
                      </a:r>
                    </a:p>
                  </a:txBody>
                  <a:tcPr anchor="ctr"/>
                </a:tc>
                <a:extLst>
                  <a:ext uri="{0D108BD9-81ED-4DB2-BD59-A6C34878D82A}">
                    <a16:rowId xmlns:a16="http://schemas.microsoft.com/office/drawing/2014/main" val="3545842661"/>
                  </a:ext>
                </a:extLst>
              </a:tr>
              <a:tr h="281518">
                <a:tc>
                  <a:txBody>
                    <a:bodyPr/>
                    <a:lstStyle/>
                    <a:p>
                      <a:pPr algn="ctr"/>
                      <a:r>
                        <a:rPr lang="it-IT" sz="1800" u="none" dirty="0" smtClean="0"/>
                        <a:t>20</a:t>
                      </a:r>
                      <a:endParaRPr lang="it-IT" sz="1800" u="none" dirty="0"/>
                    </a:p>
                  </a:txBody>
                  <a:tcPr anchor="ctr"/>
                </a:tc>
                <a:tc>
                  <a:txBody>
                    <a:bodyPr/>
                    <a:lstStyle/>
                    <a:p>
                      <a:pPr algn="ctr"/>
                      <a:r>
                        <a:rPr lang="it-IT" sz="1800" u="none" dirty="0" smtClean="0"/>
                        <a:t>1</a:t>
                      </a:r>
                      <a:endParaRPr lang="it-IT" sz="1800" u="none" dirty="0"/>
                    </a:p>
                  </a:txBody>
                  <a:tcPr anchor="ctr"/>
                </a:tc>
                <a:tc>
                  <a:txBody>
                    <a:bodyPr/>
                    <a:lstStyle/>
                    <a:p>
                      <a:pPr algn="ctr"/>
                      <a:r>
                        <a:rPr lang="it-IT" sz="1800" u="none" dirty="0" smtClean="0"/>
                        <a:t>20</a:t>
                      </a:r>
                    </a:p>
                  </a:txBody>
                  <a:tcPr anchor="ctr"/>
                </a:tc>
                <a:extLst>
                  <a:ext uri="{0D108BD9-81ED-4DB2-BD59-A6C34878D82A}">
                    <a16:rowId xmlns:a16="http://schemas.microsoft.com/office/drawing/2014/main" val="249990185"/>
                  </a:ext>
                </a:extLst>
              </a:tr>
            </a:tbl>
          </a:graphicData>
        </a:graphic>
      </p:graphicFrame>
      <p:sp>
        <p:nvSpPr>
          <p:cNvPr id="13" name="CasellaDiTesto 12"/>
          <p:cNvSpPr txBox="1"/>
          <p:nvPr/>
        </p:nvSpPr>
        <p:spPr>
          <a:xfrm rot="19139312">
            <a:off x="1605624" y="4507344"/>
            <a:ext cx="972895" cy="612934"/>
          </a:xfrm>
          <a:prstGeom prst="roundRect">
            <a:avLst/>
          </a:prstGeom>
          <a:solidFill>
            <a:schemeClr val="tx1"/>
          </a:solidFill>
        </p:spPr>
        <p:txBody>
          <a:bodyPr wrap="square" lIns="0" tIns="0" rIns="0" bIns="0" rtlCol="0">
            <a:spAutoFit/>
          </a:bodyPr>
          <a:lstStyle/>
          <a:p>
            <a:pPr algn="ctr"/>
            <a:r>
              <a:rPr lang="it-IT"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esempio</a:t>
            </a:r>
          </a:p>
        </p:txBody>
      </p:sp>
      <p:sp>
        <p:nvSpPr>
          <p:cNvPr id="14" name="Rettangolo 13"/>
          <p:cNvSpPr/>
          <p:nvPr/>
        </p:nvSpPr>
        <p:spPr>
          <a:xfrm>
            <a:off x="5473199" y="4311862"/>
            <a:ext cx="2766119" cy="369332"/>
          </a:xfrm>
          <a:prstGeom prst="rect">
            <a:avLst/>
          </a:prstGeom>
        </p:spPr>
        <p:txBody>
          <a:bodyPr wrap="square">
            <a:spAutoFit/>
          </a:bodyPr>
          <a:lstStyle/>
          <a:p>
            <a:pPr algn="just"/>
            <a:r>
              <a:rPr lang="it-IT" dirty="0" err="1">
                <a:solidFill>
                  <a:srgbClr val="000000"/>
                </a:solidFill>
                <a:latin typeface="Calibri" panose="020F0502020204030204" pitchFamily="34" charset="0"/>
              </a:rPr>
              <a:t>N</a:t>
            </a:r>
            <a:r>
              <a:rPr lang="it-IT" dirty="0" err="1">
                <a:solidFill>
                  <a:srgbClr val="000000"/>
                </a:solidFill>
                <a:latin typeface="Arial" panose="020B0604020202020204" pitchFamily="34" charset="0"/>
              </a:rPr>
              <a:t>°</a:t>
            </a:r>
            <a:r>
              <a:rPr lang="it-IT" dirty="0" err="1">
                <a:solidFill>
                  <a:srgbClr val="000000"/>
                </a:solidFill>
                <a:latin typeface="Calibri" panose="020F0502020204030204" pitchFamily="34" charset="0"/>
              </a:rPr>
              <a:t>di</a:t>
            </a:r>
            <a:r>
              <a:rPr lang="it-IT" dirty="0">
                <a:solidFill>
                  <a:srgbClr val="000000"/>
                </a:solidFill>
                <a:latin typeface="Calibri" panose="020F0502020204030204" pitchFamily="34" charset="0"/>
              </a:rPr>
              <a:t> anni di vita guadagnati</a:t>
            </a:r>
            <a:endParaRPr lang="it-IT" dirty="0"/>
          </a:p>
        </p:txBody>
      </p:sp>
      <p:sp>
        <p:nvSpPr>
          <p:cNvPr id="15" name="Parentesi graffa aperta 14"/>
          <p:cNvSpPr/>
          <p:nvPr/>
        </p:nvSpPr>
        <p:spPr>
          <a:xfrm rot="16200000">
            <a:off x="6734398" y="3382135"/>
            <a:ext cx="141214" cy="17823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49526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375008" y="1348470"/>
            <a:ext cx="3240000" cy="237172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A</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0,5</a:t>
            </a:r>
          </a:p>
        </p:txBody>
      </p:sp>
      <p:sp>
        <p:nvSpPr>
          <p:cNvPr id="7" name="Rettangolo arrotondato 6"/>
          <p:cNvSpPr/>
          <p:nvPr/>
        </p:nvSpPr>
        <p:spPr>
          <a:xfrm>
            <a:off x="6267453" y="1348471"/>
            <a:ext cx="3535275" cy="237172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B</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0,7</a:t>
            </a:r>
          </a:p>
        </p:txBody>
      </p:sp>
      <p:sp>
        <p:nvSpPr>
          <p:cNvPr id="8" name="CasellaDiTesto 7"/>
          <p:cNvSpPr txBox="1"/>
          <p:nvPr/>
        </p:nvSpPr>
        <p:spPr>
          <a:xfrm>
            <a:off x="1453415" y="3973799"/>
            <a:ext cx="6175357" cy="584775"/>
          </a:xfrm>
          <a:prstGeom prst="rect">
            <a:avLst/>
          </a:prstGeom>
          <a:noFill/>
        </p:spPr>
        <p:txBody>
          <a:bodyPr wrap="square" rtlCol="0">
            <a:spAutoFit/>
          </a:bodyPr>
          <a:lstStyle/>
          <a:p>
            <a:pPr algn="ctr"/>
            <a:r>
              <a:rPr lang="it-IT" sz="3200" b="1" dirty="0">
                <a:ln w="22225">
                  <a:solidFill>
                    <a:schemeClr val="accent2"/>
                  </a:solidFill>
                  <a:prstDash val="solid"/>
                </a:ln>
                <a:solidFill>
                  <a:schemeClr val="accent2">
                    <a:lumMod val="40000"/>
                    <a:lumOff val="60000"/>
                  </a:schemeClr>
                </a:solidFill>
              </a:rPr>
              <a:t>Qual è la terapia migliore??</a:t>
            </a:r>
          </a:p>
        </p:txBody>
      </p:sp>
      <p:pic>
        <p:nvPicPr>
          <p:cNvPr id="1026" name="Picture 2" descr="🤔 Faccina Concentrata Emoji"/>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41" t="5419" r="25805" b="3635"/>
          <a:stretch/>
        </p:blipFill>
        <p:spPr bwMode="auto">
          <a:xfrm>
            <a:off x="7767986" y="3972860"/>
            <a:ext cx="1166690" cy="115440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223436" y="4656942"/>
            <a:ext cx="7645825" cy="1384995"/>
          </a:xfrm>
          <a:prstGeom prst="rect">
            <a:avLst/>
          </a:prstGeom>
          <a:noFill/>
        </p:spPr>
        <p:txBody>
          <a:bodyPr wrap="square" rtlCol="0">
            <a:spAutoFit/>
          </a:bodyPr>
          <a:lstStyle/>
          <a:p>
            <a:pPr>
              <a:lnSpc>
                <a:spcPct val="150000"/>
              </a:lnSpc>
            </a:pPr>
            <a:r>
              <a:rPr lang="it-IT" sz="2800" dirty="0"/>
              <a:t>QALY-A = 10 * 0,5 =</a:t>
            </a:r>
            <a:r>
              <a:rPr lang="it-IT" sz="2800" b="1" dirty="0"/>
              <a:t> 5</a:t>
            </a:r>
          </a:p>
          <a:p>
            <a:pPr>
              <a:lnSpc>
                <a:spcPct val="150000"/>
              </a:lnSpc>
            </a:pPr>
            <a:r>
              <a:rPr lang="it-IT" sz="2800" dirty="0"/>
              <a:t>QALY-B = 10 * 0,7 =</a:t>
            </a:r>
            <a:r>
              <a:rPr lang="it-IT" sz="2800" b="1" dirty="0"/>
              <a:t> 7</a:t>
            </a:r>
          </a:p>
        </p:txBody>
      </p:sp>
      <p:sp>
        <p:nvSpPr>
          <p:cNvPr id="11" name="Ovale 10"/>
          <p:cNvSpPr/>
          <p:nvPr/>
        </p:nvSpPr>
        <p:spPr>
          <a:xfrm>
            <a:off x="5544940" y="4743014"/>
            <a:ext cx="545825" cy="5730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5544937" y="5410862"/>
            <a:ext cx="545824" cy="5730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rotWithShape="1">
          <a:blip r:embed="rId4"/>
          <a:srcRect l="34847" t="33948" r="53978" b="14332"/>
          <a:stretch/>
        </p:blipFill>
        <p:spPr>
          <a:xfrm>
            <a:off x="4979260" y="1587500"/>
            <a:ext cx="457600" cy="1200150"/>
          </a:xfrm>
          <a:prstGeom prst="rect">
            <a:avLst/>
          </a:prstGeom>
        </p:spPr>
      </p:pic>
      <p:pic>
        <p:nvPicPr>
          <p:cNvPr id="15" name="Immagine 14"/>
          <p:cNvPicPr>
            <a:picLocks noChangeAspect="1"/>
          </p:cNvPicPr>
          <p:nvPr/>
        </p:nvPicPr>
        <p:blipFill rotWithShape="1">
          <a:blip r:embed="rId4"/>
          <a:srcRect l="52667" t="32633" r="35608" b="21646"/>
          <a:stretch/>
        </p:blipFill>
        <p:spPr>
          <a:xfrm>
            <a:off x="9121317" y="1556977"/>
            <a:ext cx="464987" cy="1027474"/>
          </a:xfrm>
          <a:prstGeom prst="rect">
            <a:avLst/>
          </a:prstGeom>
        </p:spPr>
      </p:pic>
      <p:sp>
        <p:nvSpPr>
          <p:cNvPr id="14" name="Rettangolo 13"/>
          <p:cNvSpPr/>
          <p:nvPr/>
        </p:nvSpPr>
        <p:spPr>
          <a:xfrm>
            <a:off x="1723829" y="6255689"/>
            <a:ext cx="8733866" cy="369332"/>
          </a:xfrm>
          <a:prstGeom prst="rect">
            <a:avLst/>
          </a:prstGeom>
        </p:spPr>
        <p:txBody>
          <a:bodyPr wrap="square">
            <a:spAutoFit/>
          </a:bodyPr>
          <a:lstStyle/>
          <a:p>
            <a:pPr algn="ctr"/>
            <a:r>
              <a:rPr lang="it-IT" b="1" dirty="0">
                <a:solidFill>
                  <a:srgbClr val="000000"/>
                </a:solidFill>
                <a:latin typeface="Calibri" panose="020F0502020204030204" pitchFamily="34" charset="0"/>
                <a:sym typeface="Wingdings" panose="05000000000000000000" pitchFamily="2" charset="2"/>
              </a:rPr>
              <a:t> </a:t>
            </a:r>
            <a:r>
              <a:rPr lang="it-IT" b="1" dirty="0">
                <a:solidFill>
                  <a:srgbClr val="000000"/>
                </a:solidFill>
                <a:latin typeface="Calibri" panose="020F0502020204030204" pitchFamily="34" charset="0"/>
              </a:rPr>
              <a:t>Il trattamento B consente di guadagnare 2 QALY per paziente trattato</a:t>
            </a:r>
            <a:endParaRPr lang="it-IT" dirty="0"/>
          </a:p>
        </p:txBody>
      </p:sp>
      <p:sp>
        <p:nvSpPr>
          <p:cNvPr id="16" name="Rettangolo 15"/>
          <p:cNvSpPr/>
          <p:nvPr/>
        </p:nvSpPr>
        <p:spPr>
          <a:xfrm>
            <a:off x="4498501" y="398289"/>
            <a:ext cx="6538970" cy="646331"/>
          </a:xfrm>
          <a:prstGeom prst="rect">
            <a:avLst/>
          </a:prstGeom>
        </p:spPr>
        <p:txBody>
          <a:bodyPr wrap="none">
            <a:spAutoFit/>
          </a:bodyPr>
          <a:lstStyle/>
          <a:p>
            <a:r>
              <a:rPr lang="it-IT" sz="3600" b="1" dirty="0">
                <a:latin typeface="+mj-lt"/>
                <a:ea typeface="+mj-ea"/>
                <a:cs typeface="+mj-cs"/>
              </a:rPr>
              <a:t>Confronto </a:t>
            </a:r>
            <a:r>
              <a:rPr lang="it-IT" sz="3600" b="1" dirty="0" err="1">
                <a:latin typeface="+mj-lt"/>
                <a:ea typeface="+mj-ea"/>
                <a:cs typeface="+mj-cs"/>
              </a:rPr>
              <a:t>QALYs</a:t>
            </a:r>
            <a:r>
              <a:rPr lang="it-IT" sz="3600" b="1" dirty="0">
                <a:latin typeface="+mj-lt"/>
                <a:ea typeface="+mj-ea"/>
                <a:cs typeface="+mj-cs"/>
              </a:rPr>
              <a:t>: esempio 1</a:t>
            </a:r>
          </a:p>
        </p:txBody>
      </p:sp>
    </p:spTree>
    <p:extLst>
      <p:ext uri="{BB962C8B-B14F-4D97-AF65-F5344CB8AC3E}">
        <p14:creationId xmlns:p14="http://schemas.microsoft.com/office/powerpoint/2010/main" val="13611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375008" y="1348470"/>
            <a:ext cx="3240000" cy="237172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A</a:t>
            </a:r>
            <a:r>
              <a:rPr lang="it-IT" sz="2000" dirty="0"/>
              <a:t>:</a:t>
            </a:r>
          </a:p>
          <a:p>
            <a:pPr algn="ctr"/>
            <a:endParaRPr lang="it-IT" sz="2000" dirty="0"/>
          </a:p>
          <a:p>
            <a:pPr marL="285750" indent="-285750">
              <a:buFont typeface="Arial" panose="020B0604020202020204" pitchFamily="34" charset="0"/>
              <a:buChar char="•"/>
            </a:pPr>
            <a:r>
              <a:rPr lang="it-IT" sz="2000" dirty="0"/>
              <a:t>Anni guadagnati: 15</a:t>
            </a:r>
          </a:p>
          <a:p>
            <a:pPr marL="285750" indent="-285750">
              <a:buFont typeface="Arial" panose="020B0604020202020204" pitchFamily="34" charset="0"/>
              <a:buChar char="•"/>
            </a:pPr>
            <a:r>
              <a:rPr lang="it-IT" sz="2000" dirty="0"/>
              <a:t>Qualità di vita: 0,5</a:t>
            </a:r>
          </a:p>
        </p:txBody>
      </p:sp>
      <p:sp>
        <p:nvSpPr>
          <p:cNvPr id="7" name="Rettangolo arrotondato 6"/>
          <p:cNvSpPr/>
          <p:nvPr/>
        </p:nvSpPr>
        <p:spPr>
          <a:xfrm>
            <a:off x="6267453" y="1348471"/>
            <a:ext cx="3535275" cy="237172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B</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0,7</a:t>
            </a:r>
          </a:p>
        </p:txBody>
      </p:sp>
      <p:sp>
        <p:nvSpPr>
          <p:cNvPr id="8" name="CasellaDiTesto 7"/>
          <p:cNvSpPr txBox="1"/>
          <p:nvPr/>
        </p:nvSpPr>
        <p:spPr>
          <a:xfrm>
            <a:off x="1174282" y="3973799"/>
            <a:ext cx="6454490" cy="584775"/>
          </a:xfrm>
          <a:prstGeom prst="rect">
            <a:avLst/>
          </a:prstGeom>
          <a:noFill/>
        </p:spPr>
        <p:txBody>
          <a:bodyPr wrap="square" rtlCol="0">
            <a:spAutoFit/>
          </a:bodyPr>
          <a:lstStyle/>
          <a:p>
            <a:pPr algn="ctr"/>
            <a:r>
              <a:rPr lang="it-IT" sz="3200" b="1" dirty="0">
                <a:ln w="22225">
                  <a:solidFill>
                    <a:schemeClr val="accent2"/>
                  </a:solidFill>
                  <a:prstDash val="solid"/>
                </a:ln>
                <a:solidFill>
                  <a:schemeClr val="accent2">
                    <a:lumMod val="40000"/>
                    <a:lumOff val="60000"/>
                  </a:schemeClr>
                </a:solidFill>
              </a:rPr>
              <a:t>Qual è la terapia migliore??</a:t>
            </a:r>
          </a:p>
        </p:txBody>
      </p:sp>
      <p:pic>
        <p:nvPicPr>
          <p:cNvPr id="1026" name="Picture 2" descr="🤔 Faccina Concentrata Emoji"/>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41" t="5419" r="25805" b="3635"/>
          <a:stretch/>
        </p:blipFill>
        <p:spPr bwMode="auto">
          <a:xfrm>
            <a:off x="7767986" y="3865982"/>
            <a:ext cx="1166690" cy="115440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271562" y="4656942"/>
            <a:ext cx="7597699" cy="1384995"/>
          </a:xfrm>
          <a:prstGeom prst="rect">
            <a:avLst/>
          </a:prstGeom>
          <a:noFill/>
        </p:spPr>
        <p:txBody>
          <a:bodyPr wrap="square" rtlCol="0">
            <a:spAutoFit/>
          </a:bodyPr>
          <a:lstStyle/>
          <a:p>
            <a:pPr>
              <a:lnSpc>
                <a:spcPct val="150000"/>
              </a:lnSpc>
            </a:pPr>
            <a:r>
              <a:rPr lang="it-IT" sz="2800" dirty="0"/>
              <a:t>QALY-A = 15 * 0,5 =</a:t>
            </a:r>
            <a:r>
              <a:rPr lang="it-IT" sz="2800" b="1" dirty="0"/>
              <a:t> 7,5</a:t>
            </a:r>
          </a:p>
          <a:p>
            <a:pPr>
              <a:lnSpc>
                <a:spcPct val="150000"/>
              </a:lnSpc>
            </a:pPr>
            <a:r>
              <a:rPr lang="it-IT" sz="2800" dirty="0"/>
              <a:t>QALY-B = 10 * 0,7 =</a:t>
            </a:r>
            <a:r>
              <a:rPr lang="it-IT" sz="2800" b="1" dirty="0"/>
              <a:t> 7</a:t>
            </a:r>
          </a:p>
        </p:txBody>
      </p:sp>
      <p:sp>
        <p:nvSpPr>
          <p:cNvPr id="11" name="Ovale 10"/>
          <p:cNvSpPr/>
          <p:nvPr/>
        </p:nvSpPr>
        <p:spPr>
          <a:xfrm>
            <a:off x="5638829" y="4730500"/>
            <a:ext cx="722513" cy="6590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rotWithShape="1">
          <a:blip r:embed="rId4"/>
          <a:srcRect l="34847" t="33948" r="53978" b="14332"/>
          <a:stretch/>
        </p:blipFill>
        <p:spPr>
          <a:xfrm>
            <a:off x="4979260" y="1587500"/>
            <a:ext cx="457600" cy="1200150"/>
          </a:xfrm>
          <a:prstGeom prst="rect">
            <a:avLst/>
          </a:prstGeom>
        </p:spPr>
      </p:pic>
      <p:pic>
        <p:nvPicPr>
          <p:cNvPr id="15" name="Immagine 14"/>
          <p:cNvPicPr>
            <a:picLocks noChangeAspect="1"/>
          </p:cNvPicPr>
          <p:nvPr/>
        </p:nvPicPr>
        <p:blipFill rotWithShape="1">
          <a:blip r:embed="rId4"/>
          <a:srcRect l="52667" t="32633" r="35608" b="21646"/>
          <a:stretch/>
        </p:blipFill>
        <p:spPr>
          <a:xfrm>
            <a:off x="9121317" y="1556977"/>
            <a:ext cx="464987" cy="1027474"/>
          </a:xfrm>
          <a:prstGeom prst="rect">
            <a:avLst/>
          </a:prstGeom>
        </p:spPr>
      </p:pic>
      <p:sp>
        <p:nvSpPr>
          <p:cNvPr id="14" name="Rettangolo 13"/>
          <p:cNvSpPr/>
          <p:nvPr/>
        </p:nvSpPr>
        <p:spPr>
          <a:xfrm>
            <a:off x="1723829" y="6255689"/>
            <a:ext cx="8733866" cy="369332"/>
          </a:xfrm>
          <a:prstGeom prst="rect">
            <a:avLst/>
          </a:prstGeom>
        </p:spPr>
        <p:txBody>
          <a:bodyPr wrap="square">
            <a:spAutoFit/>
          </a:bodyPr>
          <a:lstStyle/>
          <a:p>
            <a:pPr algn="ctr"/>
            <a:r>
              <a:rPr lang="it-IT" b="1" dirty="0">
                <a:solidFill>
                  <a:srgbClr val="000000"/>
                </a:solidFill>
                <a:latin typeface="Calibri" panose="020F0502020204030204" pitchFamily="34" charset="0"/>
                <a:sym typeface="Wingdings" panose="05000000000000000000" pitchFamily="2" charset="2"/>
              </a:rPr>
              <a:t> </a:t>
            </a:r>
            <a:r>
              <a:rPr lang="it-IT" b="1" dirty="0">
                <a:solidFill>
                  <a:srgbClr val="000000"/>
                </a:solidFill>
                <a:latin typeface="Calibri" panose="020F0502020204030204" pitchFamily="34" charset="0"/>
              </a:rPr>
              <a:t>Il trattamento A consente di guadagnare 0,5 QALY per paziente trattato</a:t>
            </a:r>
            <a:endParaRPr lang="it-IT" dirty="0"/>
          </a:p>
        </p:txBody>
      </p:sp>
      <p:sp>
        <p:nvSpPr>
          <p:cNvPr id="16" name="Rettangolo 15"/>
          <p:cNvSpPr/>
          <p:nvPr/>
        </p:nvSpPr>
        <p:spPr>
          <a:xfrm>
            <a:off x="4765605" y="443930"/>
            <a:ext cx="6538970" cy="646331"/>
          </a:xfrm>
          <a:prstGeom prst="rect">
            <a:avLst/>
          </a:prstGeom>
        </p:spPr>
        <p:txBody>
          <a:bodyPr wrap="none">
            <a:spAutoFit/>
          </a:bodyPr>
          <a:lstStyle/>
          <a:p>
            <a:r>
              <a:rPr lang="it-IT" sz="3600" b="1" dirty="0">
                <a:latin typeface="+mj-lt"/>
                <a:ea typeface="+mj-ea"/>
                <a:cs typeface="+mj-cs"/>
              </a:rPr>
              <a:t>Confronto </a:t>
            </a:r>
            <a:r>
              <a:rPr lang="it-IT" sz="3600" b="1" dirty="0" err="1">
                <a:latin typeface="+mj-lt"/>
                <a:ea typeface="+mj-ea"/>
                <a:cs typeface="+mj-cs"/>
              </a:rPr>
              <a:t>QALYs</a:t>
            </a:r>
            <a:r>
              <a:rPr lang="it-IT" sz="3600" b="1" dirty="0">
                <a:latin typeface="+mj-lt"/>
                <a:ea typeface="+mj-ea"/>
                <a:cs typeface="+mj-cs"/>
              </a:rPr>
              <a:t>: esempio 1</a:t>
            </a:r>
          </a:p>
        </p:txBody>
      </p:sp>
      <p:sp>
        <p:nvSpPr>
          <p:cNvPr id="17" name="Ovale 16"/>
          <p:cNvSpPr/>
          <p:nvPr/>
        </p:nvSpPr>
        <p:spPr>
          <a:xfrm>
            <a:off x="5544937" y="5410862"/>
            <a:ext cx="545824" cy="5730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47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36391" y="386837"/>
            <a:ext cx="6538970" cy="646331"/>
          </a:xfrm>
          <a:prstGeom prst="rect">
            <a:avLst/>
          </a:prstGeom>
        </p:spPr>
        <p:txBody>
          <a:bodyPr wrap="none">
            <a:spAutoFit/>
          </a:bodyPr>
          <a:lstStyle/>
          <a:p>
            <a:r>
              <a:rPr lang="it-IT" sz="3600" b="1" dirty="0">
                <a:latin typeface="+mj-lt"/>
                <a:ea typeface="+mj-ea"/>
                <a:cs typeface="+mj-cs"/>
              </a:rPr>
              <a:t>Confronto </a:t>
            </a:r>
            <a:r>
              <a:rPr lang="it-IT" sz="3600" b="1" dirty="0" err="1">
                <a:latin typeface="+mj-lt"/>
                <a:ea typeface="+mj-ea"/>
                <a:cs typeface="+mj-cs"/>
              </a:rPr>
              <a:t>QALYs</a:t>
            </a:r>
            <a:r>
              <a:rPr lang="it-IT" sz="3600" b="1" dirty="0">
                <a:latin typeface="+mj-lt"/>
                <a:ea typeface="+mj-ea"/>
                <a:cs typeface="+mj-cs"/>
              </a:rPr>
              <a:t>: esempio 3</a:t>
            </a:r>
          </a:p>
        </p:txBody>
      </p:sp>
      <p:sp>
        <p:nvSpPr>
          <p:cNvPr id="6" name="Rettangolo arrotondato 5"/>
          <p:cNvSpPr/>
          <p:nvPr/>
        </p:nvSpPr>
        <p:spPr>
          <a:xfrm>
            <a:off x="2375008" y="1348470"/>
            <a:ext cx="3240000" cy="237172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A</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0,7</a:t>
            </a:r>
          </a:p>
        </p:txBody>
      </p:sp>
      <p:sp>
        <p:nvSpPr>
          <p:cNvPr id="7" name="Rettangolo arrotondato 6"/>
          <p:cNvSpPr/>
          <p:nvPr/>
        </p:nvSpPr>
        <p:spPr>
          <a:xfrm>
            <a:off x="6267453" y="1348471"/>
            <a:ext cx="3535275" cy="237172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B</a:t>
            </a:r>
            <a:r>
              <a:rPr lang="it-IT" sz="2000" dirty="0"/>
              <a:t>:</a:t>
            </a:r>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a:t>
            </a:r>
          </a:p>
          <a:p>
            <a:pPr marL="800100" lvl="1" indent="-342900">
              <a:buFont typeface="Calibri" panose="020F0502020204030204" pitchFamily="34" charset="0"/>
              <a:buChar char="₋"/>
            </a:pPr>
            <a:r>
              <a:rPr lang="it-IT" sz="2000" dirty="0"/>
              <a:t>1 per i primi 2 anni,</a:t>
            </a:r>
          </a:p>
          <a:p>
            <a:pPr marL="800100" lvl="1" indent="-342900">
              <a:buFont typeface="Calibri" panose="020F0502020204030204" pitchFamily="34" charset="0"/>
              <a:buChar char="₋"/>
            </a:pPr>
            <a:r>
              <a:rPr lang="it-IT" sz="2000" dirty="0"/>
              <a:t>0,7 per i successivi 3,</a:t>
            </a:r>
          </a:p>
          <a:p>
            <a:pPr marL="800100" lvl="1" indent="-342900">
              <a:buFont typeface="Calibri" panose="020F0502020204030204" pitchFamily="34" charset="0"/>
              <a:buChar char="₋"/>
            </a:pPr>
            <a:r>
              <a:rPr lang="it-IT" sz="2000" dirty="0"/>
              <a:t>0,5 per i successivi 5 </a:t>
            </a:r>
          </a:p>
        </p:txBody>
      </p:sp>
      <p:sp>
        <p:nvSpPr>
          <p:cNvPr id="8" name="CasellaDiTesto 7"/>
          <p:cNvSpPr txBox="1"/>
          <p:nvPr/>
        </p:nvSpPr>
        <p:spPr>
          <a:xfrm>
            <a:off x="1328286" y="3973799"/>
            <a:ext cx="6300486" cy="584775"/>
          </a:xfrm>
          <a:prstGeom prst="rect">
            <a:avLst/>
          </a:prstGeom>
          <a:noFill/>
        </p:spPr>
        <p:txBody>
          <a:bodyPr wrap="square" rtlCol="0">
            <a:spAutoFit/>
          </a:bodyPr>
          <a:lstStyle/>
          <a:p>
            <a:pPr algn="ctr"/>
            <a:r>
              <a:rPr lang="it-IT" sz="3200" b="1" dirty="0">
                <a:ln w="22225">
                  <a:solidFill>
                    <a:schemeClr val="accent2"/>
                  </a:solidFill>
                  <a:prstDash val="solid"/>
                </a:ln>
                <a:solidFill>
                  <a:schemeClr val="accent2">
                    <a:lumMod val="40000"/>
                    <a:lumOff val="60000"/>
                  </a:schemeClr>
                </a:solidFill>
              </a:rPr>
              <a:t>Qual è la terapia migliore??</a:t>
            </a:r>
          </a:p>
        </p:txBody>
      </p:sp>
      <p:pic>
        <p:nvPicPr>
          <p:cNvPr id="1026" name="Picture 2" descr="🤔 Faccina Concentrata Emoji"/>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41" t="5419" r="25805" b="3635"/>
          <a:stretch/>
        </p:blipFill>
        <p:spPr bwMode="auto">
          <a:xfrm>
            <a:off x="7734770" y="3688984"/>
            <a:ext cx="1166690" cy="115440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069432" y="4656942"/>
            <a:ext cx="7799829" cy="1384995"/>
          </a:xfrm>
          <a:prstGeom prst="rect">
            <a:avLst/>
          </a:prstGeom>
          <a:noFill/>
        </p:spPr>
        <p:txBody>
          <a:bodyPr wrap="square" rtlCol="0">
            <a:spAutoFit/>
          </a:bodyPr>
          <a:lstStyle/>
          <a:p>
            <a:pPr>
              <a:lnSpc>
                <a:spcPct val="150000"/>
              </a:lnSpc>
            </a:pPr>
            <a:r>
              <a:rPr lang="it-IT" sz="2800" dirty="0"/>
              <a:t>QALY-A = 10 * 0,7 =</a:t>
            </a:r>
            <a:r>
              <a:rPr lang="it-IT" sz="2800" b="1" dirty="0"/>
              <a:t> 7</a:t>
            </a:r>
          </a:p>
          <a:p>
            <a:pPr>
              <a:lnSpc>
                <a:spcPct val="150000"/>
              </a:lnSpc>
            </a:pPr>
            <a:r>
              <a:rPr lang="it-IT" sz="2800" dirty="0"/>
              <a:t>QALY-B = (2 * 1) + (3 * 0,7) + (5 * 0,5) = </a:t>
            </a:r>
            <a:r>
              <a:rPr lang="it-IT" sz="2800" b="1" dirty="0"/>
              <a:t>6,6</a:t>
            </a:r>
          </a:p>
        </p:txBody>
      </p:sp>
      <p:sp>
        <p:nvSpPr>
          <p:cNvPr id="11" name="Ovale 10"/>
          <p:cNvSpPr/>
          <p:nvPr/>
        </p:nvSpPr>
        <p:spPr>
          <a:xfrm>
            <a:off x="5544940" y="4743014"/>
            <a:ext cx="545825" cy="5730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8556986" y="5344080"/>
            <a:ext cx="688948" cy="6742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rotWithShape="1">
          <a:blip r:embed="rId4"/>
          <a:srcRect l="34847" t="33948" r="53978" b="14332"/>
          <a:stretch/>
        </p:blipFill>
        <p:spPr>
          <a:xfrm>
            <a:off x="4979260" y="1587500"/>
            <a:ext cx="457600" cy="1200150"/>
          </a:xfrm>
          <a:prstGeom prst="rect">
            <a:avLst/>
          </a:prstGeom>
        </p:spPr>
      </p:pic>
      <p:pic>
        <p:nvPicPr>
          <p:cNvPr id="15" name="Immagine 14"/>
          <p:cNvPicPr>
            <a:picLocks noChangeAspect="1"/>
          </p:cNvPicPr>
          <p:nvPr/>
        </p:nvPicPr>
        <p:blipFill rotWithShape="1">
          <a:blip r:embed="rId4"/>
          <a:srcRect l="52667" t="32633" r="35608" b="21646"/>
          <a:stretch/>
        </p:blipFill>
        <p:spPr>
          <a:xfrm>
            <a:off x="9121317" y="1556977"/>
            <a:ext cx="464987" cy="1027474"/>
          </a:xfrm>
          <a:prstGeom prst="rect">
            <a:avLst/>
          </a:prstGeom>
        </p:spPr>
      </p:pic>
      <p:sp>
        <p:nvSpPr>
          <p:cNvPr id="14" name="Rettangolo 13"/>
          <p:cNvSpPr/>
          <p:nvPr/>
        </p:nvSpPr>
        <p:spPr>
          <a:xfrm>
            <a:off x="1723829" y="6255689"/>
            <a:ext cx="8733866" cy="369332"/>
          </a:xfrm>
          <a:prstGeom prst="rect">
            <a:avLst/>
          </a:prstGeom>
        </p:spPr>
        <p:txBody>
          <a:bodyPr wrap="square">
            <a:spAutoFit/>
          </a:bodyPr>
          <a:lstStyle/>
          <a:p>
            <a:pPr algn="ctr"/>
            <a:r>
              <a:rPr lang="it-IT" b="1" dirty="0">
                <a:solidFill>
                  <a:srgbClr val="000000"/>
                </a:solidFill>
                <a:latin typeface="Calibri" panose="020F0502020204030204" pitchFamily="34" charset="0"/>
                <a:sym typeface="Wingdings" panose="05000000000000000000" pitchFamily="2" charset="2"/>
              </a:rPr>
              <a:t> </a:t>
            </a:r>
            <a:r>
              <a:rPr lang="it-IT" b="1" dirty="0">
                <a:solidFill>
                  <a:srgbClr val="000000"/>
                </a:solidFill>
                <a:latin typeface="Calibri" panose="020F0502020204030204" pitchFamily="34" charset="0"/>
              </a:rPr>
              <a:t>Il trattamento A consente di guadagnare 0,4 QALY per paziente trattato</a:t>
            </a:r>
            <a:endParaRPr lang="it-IT" dirty="0"/>
          </a:p>
        </p:txBody>
      </p:sp>
    </p:spTree>
    <p:extLst>
      <p:ext uri="{BB962C8B-B14F-4D97-AF65-F5344CB8AC3E}">
        <p14:creationId xmlns:p14="http://schemas.microsoft.com/office/powerpoint/2010/main" val="35190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5161" t="26700" r="35645" b="11960"/>
          <a:stretch/>
        </p:blipFill>
        <p:spPr>
          <a:xfrm>
            <a:off x="2195289" y="954076"/>
            <a:ext cx="7801429" cy="5269163"/>
          </a:xfrm>
          <a:prstGeom prst="rect">
            <a:avLst/>
          </a:prstGeom>
        </p:spPr>
      </p:pic>
      <p:sp>
        <p:nvSpPr>
          <p:cNvPr id="4" name="Rettangolo 3"/>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pic>
        <p:nvPicPr>
          <p:cNvPr id="5" name="Immagine 4"/>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backgroundRemoval t="32834" b="81906" l="20080" r="59435">
                        <a14:foregroundMark x1="46927" y1="78558" x2="47396" y2="57788"/>
                        <a14:foregroundMark x1="32396" y1="54519" x2="32396" y2="54519"/>
                        <a14:foregroundMark x1="42292" y1="63462" x2="39792" y2="58269"/>
                        <a14:foregroundMark x1="26354" y1="53654" x2="32865" y2="55000"/>
                        <a14:foregroundMark x1="38854" y1="41635" x2="47240" y2="42308"/>
                        <a14:backgroundMark x1="21875" y1="77692" x2="25052" y2="75865"/>
                      </a14:backgroundRemoval>
                    </a14:imgEffect>
                  </a14:imgLayer>
                </a14:imgProps>
              </a:ext>
            </a:extLst>
          </a:blip>
          <a:srcRect l="15161" t="26700" r="35645" b="11960"/>
          <a:stretch/>
        </p:blipFill>
        <p:spPr>
          <a:xfrm>
            <a:off x="2195289" y="954076"/>
            <a:ext cx="7801429" cy="5269163"/>
          </a:xfrm>
          <a:prstGeom prst="rect">
            <a:avLst/>
          </a:prstGeom>
        </p:spPr>
      </p:pic>
      <p:sp>
        <p:nvSpPr>
          <p:cNvPr id="6" name="Rettangolo 5"/>
          <p:cNvSpPr/>
          <p:nvPr/>
        </p:nvSpPr>
        <p:spPr>
          <a:xfrm>
            <a:off x="2063069" y="167256"/>
            <a:ext cx="10265952" cy="646331"/>
          </a:xfrm>
          <a:prstGeom prst="rect">
            <a:avLst/>
          </a:prstGeom>
        </p:spPr>
        <p:txBody>
          <a:bodyPr wrap="none">
            <a:spAutoFit/>
          </a:bodyPr>
          <a:lstStyle/>
          <a:p>
            <a:r>
              <a:rPr lang="it-IT" sz="3600" b="1" dirty="0" err="1">
                <a:latin typeface="+mj-lt"/>
                <a:ea typeface="+mj-ea"/>
                <a:cs typeface="+mj-cs"/>
              </a:rPr>
              <a:t>QALYs</a:t>
            </a:r>
            <a:r>
              <a:rPr lang="it-IT" sz="3600" b="1" dirty="0">
                <a:latin typeface="+mj-lt"/>
                <a:ea typeface="+mj-ea"/>
                <a:cs typeface="+mj-cs"/>
              </a:rPr>
              <a:t> guadagnati: rappresentazione grafica</a:t>
            </a:r>
          </a:p>
        </p:txBody>
      </p:sp>
    </p:spTree>
    <p:extLst>
      <p:ext uri="{BB962C8B-B14F-4D97-AF65-F5344CB8AC3E}">
        <p14:creationId xmlns:p14="http://schemas.microsoft.com/office/powerpoint/2010/main" val="395622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96955" y="1187348"/>
            <a:ext cx="9619861" cy="4524315"/>
          </a:xfrm>
          <a:prstGeom prst="rect">
            <a:avLst/>
          </a:prstGeom>
        </p:spPr>
        <p:txBody>
          <a:bodyPr wrap="square">
            <a:spAutoFit/>
          </a:bodyPr>
          <a:lstStyle/>
          <a:p>
            <a:pPr algn="just"/>
            <a:r>
              <a:rPr lang="it-IT" sz="2400" dirty="0"/>
              <a:t>E' un tipo di valutazione economica, in cui i </a:t>
            </a:r>
            <a:r>
              <a:rPr lang="it-IT" sz="2400" b="1" dirty="0"/>
              <a:t>costi</a:t>
            </a:r>
            <a:r>
              <a:rPr lang="it-IT" sz="2400" dirty="0"/>
              <a:t> </a:t>
            </a:r>
            <a:r>
              <a:rPr lang="it-IT" sz="2400" b="1" dirty="0"/>
              <a:t>e</a:t>
            </a:r>
            <a:r>
              <a:rPr lang="it-IT" sz="2400" dirty="0"/>
              <a:t> i </a:t>
            </a:r>
            <a:r>
              <a:rPr lang="it-IT" sz="2400" b="1" dirty="0"/>
              <a:t>benefici</a:t>
            </a:r>
            <a:r>
              <a:rPr lang="it-IT" sz="2400" dirty="0"/>
              <a:t> sono </a:t>
            </a:r>
            <a:r>
              <a:rPr lang="it-IT" sz="2400" b="1" dirty="0"/>
              <a:t>espressi in unità monetarie</a:t>
            </a:r>
            <a:r>
              <a:rPr lang="it-IT" sz="2400" dirty="0"/>
              <a:t>. Il risultato è un valore numerico dato dal rapporto tra le differenze di costo delle due alternative considerate e la differenze monetaria dei benefici considerati per le due alternative.</a:t>
            </a:r>
          </a:p>
          <a:p>
            <a:pPr algn="just"/>
            <a:endParaRPr lang="it-IT" sz="2400" dirty="0"/>
          </a:p>
          <a:p>
            <a:pPr algn="just"/>
            <a:r>
              <a:rPr lang="it-IT" sz="2400" dirty="0"/>
              <a:t>La CBA viene </a:t>
            </a:r>
            <a:r>
              <a:rPr lang="it-IT" sz="2400" b="1" dirty="0"/>
              <a:t>scarsamente utilizzata in ambito sanitario </a:t>
            </a:r>
            <a:r>
              <a:rPr lang="it-IT" sz="2400" dirty="0"/>
              <a:t>a causa della difficoltà di quantificare in termini monetari i benefici.</a:t>
            </a:r>
          </a:p>
          <a:p>
            <a:pPr algn="just"/>
            <a:endParaRPr lang="it-IT" sz="2400" i="1" dirty="0"/>
          </a:p>
          <a:p>
            <a:pPr algn="just"/>
            <a:r>
              <a:rPr lang="it-IT" sz="2400" i="1" dirty="0"/>
              <a:t>Viene ad esempio utilizzata in economia ambientale (per la valutazione della costruzione di una diga, di una pista ciclabile, di un ponte, </a:t>
            </a:r>
            <a:r>
              <a:rPr lang="it-IT" sz="2400" i="1" dirty="0" err="1"/>
              <a:t>etc</a:t>
            </a:r>
            <a:r>
              <a:rPr lang="it-IT" sz="2400" i="1" dirty="0"/>
              <a:t>).</a:t>
            </a:r>
          </a:p>
        </p:txBody>
      </p:sp>
      <p:sp>
        <p:nvSpPr>
          <p:cNvPr id="6" name="Rettangolo 5"/>
          <p:cNvSpPr/>
          <p:nvPr/>
        </p:nvSpPr>
        <p:spPr>
          <a:xfrm>
            <a:off x="3119171" y="281048"/>
            <a:ext cx="9268543" cy="646331"/>
          </a:xfrm>
          <a:prstGeom prst="rect">
            <a:avLst/>
          </a:prstGeom>
        </p:spPr>
        <p:txBody>
          <a:bodyPr wrap="square">
            <a:spAutoFit/>
          </a:bodyPr>
          <a:lstStyle/>
          <a:p>
            <a:pPr algn="ctr"/>
            <a:r>
              <a:rPr lang="it-IT" sz="3600" b="1" dirty="0">
                <a:solidFill>
                  <a:srgbClr val="0070C0"/>
                </a:solidFill>
              </a:rPr>
              <a:t>Analisi </a:t>
            </a:r>
            <a:r>
              <a:rPr lang="it-IT" sz="3600" b="1" dirty="0" err="1">
                <a:solidFill>
                  <a:srgbClr val="0070C0"/>
                </a:solidFill>
              </a:rPr>
              <a:t>costo-benefici</a:t>
            </a:r>
            <a:r>
              <a:rPr lang="it-IT" sz="3600" b="1" dirty="0">
                <a:solidFill>
                  <a:srgbClr val="0070C0"/>
                </a:solidFill>
              </a:rPr>
              <a:t> (CBA)</a:t>
            </a:r>
          </a:p>
        </p:txBody>
      </p:sp>
    </p:spTree>
    <p:extLst>
      <p:ext uri="{BB962C8B-B14F-4D97-AF65-F5344CB8AC3E}">
        <p14:creationId xmlns:p14="http://schemas.microsoft.com/office/powerpoint/2010/main" val="32164265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egnaposto numero diapositiva 5"/>
          <p:cNvSpPr>
            <a:spLocks noGrp="1"/>
          </p:cNvSpPr>
          <p:nvPr>
            <p:ph type="sldNum" sz="quarter" idx="12"/>
          </p:nvPr>
        </p:nvSpPr>
        <p:spPr/>
        <p:txBody>
          <a:bodyPr/>
          <a:lstStyle/>
          <a:p>
            <a:fld id="{3B409DDA-173C-4A72-B1CF-7B6433A32F60}" type="slidenum">
              <a:rPr lang="it-IT" altLang="it-IT"/>
              <a:pPr/>
              <a:t>79</a:t>
            </a:fld>
            <a:endParaRPr lang="it-IT" altLang="it-IT"/>
          </a:p>
        </p:txBody>
      </p:sp>
      <p:sp>
        <p:nvSpPr>
          <p:cNvPr id="378882" name="Rectangle 2"/>
          <p:cNvSpPr>
            <a:spLocks noGrp="1" noChangeArrowheads="1"/>
          </p:cNvSpPr>
          <p:nvPr>
            <p:ph type="title"/>
          </p:nvPr>
        </p:nvSpPr>
        <p:spPr>
          <a:xfrm>
            <a:off x="2634342" y="304800"/>
            <a:ext cx="10972800" cy="457200"/>
          </a:xfrm>
        </p:spPr>
        <p:txBody>
          <a:bodyPr>
            <a:normAutofit fontScale="90000"/>
          </a:bodyPr>
          <a:lstStyle/>
          <a:p>
            <a:pPr algn="ctr"/>
            <a:r>
              <a:rPr lang="it-IT" altLang="it-IT" b="1" dirty="0"/>
              <a:t>Per</a:t>
            </a:r>
            <a:r>
              <a:rPr lang="it-IT" altLang="it-IT" dirty="0"/>
              <a:t> </a:t>
            </a:r>
            <a:r>
              <a:rPr lang="it-IT" altLang="it-IT" b="1" dirty="0"/>
              <a:t>ricapitolare:</a:t>
            </a:r>
          </a:p>
        </p:txBody>
      </p:sp>
      <p:graphicFrame>
        <p:nvGraphicFramePr>
          <p:cNvPr id="378883" name="Group 3"/>
          <p:cNvGraphicFramePr>
            <a:graphicFrameLocks noGrp="1"/>
          </p:cNvGraphicFramePr>
          <p:nvPr>
            <p:ph type="tbl" idx="1"/>
            <p:extLst/>
          </p:nvPr>
        </p:nvGraphicFramePr>
        <p:xfrm>
          <a:off x="2160588" y="1041994"/>
          <a:ext cx="8431212" cy="4977811"/>
        </p:xfrm>
        <a:graphic>
          <a:graphicData uri="http://schemas.openxmlformats.org/drawingml/2006/table">
            <a:tbl>
              <a:tblPr/>
              <a:tblGrid>
                <a:gridCol w="2189123">
                  <a:extLst>
                    <a:ext uri="{9D8B030D-6E8A-4147-A177-3AD203B41FA5}">
                      <a16:colId xmlns:a16="http://schemas.microsoft.com/office/drawing/2014/main" val="3567821664"/>
                    </a:ext>
                  </a:extLst>
                </a:gridCol>
                <a:gridCol w="1990703">
                  <a:extLst>
                    <a:ext uri="{9D8B030D-6E8A-4147-A177-3AD203B41FA5}">
                      <a16:colId xmlns:a16="http://schemas.microsoft.com/office/drawing/2014/main" val="167614374"/>
                    </a:ext>
                  </a:extLst>
                </a:gridCol>
                <a:gridCol w="2161474">
                  <a:extLst>
                    <a:ext uri="{9D8B030D-6E8A-4147-A177-3AD203B41FA5}">
                      <a16:colId xmlns:a16="http://schemas.microsoft.com/office/drawing/2014/main" val="264599049"/>
                    </a:ext>
                  </a:extLst>
                </a:gridCol>
                <a:gridCol w="2089912">
                  <a:extLst>
                    <a:ext uri="{9D8B030D-6E8A-4147-A177-3AD203B41FA5}">
                      <a16:colId xmlns:a16="http://schemas.microsoft.com/office/drawing/2014/main" val="656193044"/>
                    </a:ext>
                  </a:extLst>
                </a:gridCol>
              </a:tblGrid>
              <a:tr h="1015979">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Tahoma" panose="020B0604030504040204" pitchFamily="34" charset="0"/>
                        </a:rPr>
                        <a:t>Tipo di analisi</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Stima dei costi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per entrambe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le alternative</a:t>
                      </a:r>
                    </a:p>
                  </a:txBody>
                  <a:tcPr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Stima dei benefici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per entrambe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le alternative</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Identificazione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dei benefici</a:t>
                      </a: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9300877"/>
                  </a:ext>
                </a:extLst>
              </a:tr>
              <a:tr h="915516">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Minimizzazione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dei Costi</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Assente</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Identiche sotto tutti gli aspetti</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963889891"/>
                  </a:ext>
                </a:extLst>
              </a:tr>
              <a:tr h="1014358">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Costo Efficacia</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Unità fisiche</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Unico risultato raggiunto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grado diverso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13528476"/>
                  </a:ext>
                </a:extLst>
              </a:tr>
              <a:tr h="1015979">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Costo Utilità</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fisiche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pesate per la qualità di vita</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Uno/più effetti riassunti in 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unico indicatore</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61665179"/>
                  </a:ext>
                </a:extLst>
              </a:tr>
              <a:tr h="1015979">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Costo Beneficio</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monetarie</a:t>
                      </a:r>
                    </a:p>
                  </a:txBody>
                  <a:tcPr anchor="ctr" horzOverflow="overflow">
                    <a:lnL>
                      <a:noFill/>
                    </a:lnL>
                    <a:lnR>
                      <a:noFill/>
                    </a:lnR>
                    <a:lnT>
                      <a:noFill/>
                    </a:lnT>
                    <a:lnB cap="flat">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Uno/più effetti riassunti in 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unico indicatore</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122230317"/>
                  </a:ext>
                </a:extLst>
              </a:tr>
            </a:tbl>
          </a:graphicData>
        </a:graphic>
      </p:graphicFrame>
      <p:sp>
        <p:nvSpPr>
          <p:cNvPr id="378924" name="Rectangle 44"/>
          <p:cNvSpPr>
            <a:spLocks noChangeArrowheads="1"/>
          </p:cNvSpPr>
          <p:nvPr/>
        </p:nvSpPr>
        <p:spPr bwMode="auto">
          <a:xfrm>
            <a:off x="2160588" y="6172203"/>
            <a:ext cx="2182812" cy="366713"/>
          </a:xfrm>
          <a:prstGeom prst="rect">
            <a:avLst/>
          </a:prstGeom>
          <a:solidFill>
            <a:schemeClr val="accent1">
              <a:lumMod val="75000"/>
            </a:schemeClr>
          </a:solidFill>
          <a:ln>
            <a:noFill/>
          </a:ln>
          <a:effectLst/>
          <a:extLst/>
        </p:spPr>
        <p:txBody>
          <a:bodyPr wrap="none">
            <a:spAutoFit/>
          </a:bodyPr>
          <a:lstStyle/>
          <a:p>
            <a:r>
              <a:rPr lang="it-IT" altLang="it-IT">
                <a:solidFill>
                  <a:schemeClr val="bg1"/>
                </a:solidFill>
                <a:latin typeface="Tahoma" panose="020B0604030504040204" pitchFamily="34" charset="0"/>
              </a:rPr>
              <a:t>Outcomes Research</a:t>
            </a:r>
          </a:p>
        </p:txBody>
      </p:sp>
      <p:sp>
        <p:nvSpPr>
          <p:cNvPr id="378925" name="Rectangle 45"/>
          <p:cNvSpPr>
            <a:spLocks noChangeArrowheads="1"/>
          </p:cNvSpPr>
          <p:nvPr/>
        </p:nvSpPr>
        <p:spPr bwMode="auto">
          <a:xfrm rot="-5428957">
            <a:off x="218282" y="3817146"/>
            <a:ext cx="3429000" cy="366713"/>
          </a:xfrm>
          <a:prstGeom prst="rect">
            <a:avLst/>
          </a:prstGeom>
          <a:solidFill>
            <a:schemeClr val="accent1">
              <a:lumMod val="75000"/>
            </a:schemeClr>
          </a:solidFill>
          <a:ln>
            <a:noFill/>
          </a:ln>
          <a:effectLst/>
          <a:extLst/>
        </p:spPr>
        <p:txBody>
          <a:bodyPr>
            <a:spAutoFit/>
          </a:bodyPr>
          <a:lstStyle/>
          <a:p>
            <a:pPr algn="ctr"/>
            <a:r>
              <a:rPr lang="it-IT" altLang="it-IT" dirty="0">
                <a:solidFill>
                  <a:schemeClr val="bg1"/>
                </a:solidFill>
                <a:latin typeface="Tahoma" panose="020B0604030504040204" pitchFamily="34" charset="0"/>
              </a:rPr>
              <a:t>Analisi Modellistiche</a:t>
            </a:r>
          </a:p>
        </p:txBody>
      </p:sp>
    </p:spTree>
    <p:extLst>
      <p:ext uri="{BB962C8B-B14F-4D97-AF65-F5344CB8AC3E}">
        <p14:creationId xmlns:p14="http://schemas.microsoft.com/office/powerpoint/2010/main" val="8396210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37533" y="297067"/>
            <a:ext cx="6848475" cy="644165"/>
          </a:xfrm>
        </p:spPr>
        <p:txBody>
          <a:bodyPr>
            <a:normAutofit fontScale="90000"/>
          </a:bodyPr>
          <a:lstStyle/>
          <a:p>
            <a:pPr algn="ctr"/>
            <a:r>
              <a:rPr lang="it-IT" sz="3200" b="1" dirty="0">
                <a:solidFill>
                  <a:srgbClr val="0070C0"/>
                </a:solidFill>
                <a:latin typeface="+mn-lt"/>
                <a:ea typeface="+mn-ea"/>
                <a:cs typeface="+mn-cs"/>
              </a:rPr>
              <a:t>HTA in Italia: soggetti coinvolti</a:t>
            </a:r>
          </a:p>
        </p:txBody>
      </p:sp>
      <p:sp>
        <p:nvSpPr>
          <p:cNvPr id="3" name="Segnaposto contenuto 2"/>
          <p:cNvSpPr>
            <a:spLocks noGrp="1"/>
          </p:cNvSpPr>
          <p:nvPr>
            <p:ph idx="1"/>
          </p:nvPr>
        </p:nvSpPr>
        <p:spPr>
          <a:xfrm>
            <a:off x="2152650" y="807929"/>
            <a:ext cx="7886700" cy="5716699"/>
          </a:xfrm>
        </p:spPr>
        <p:txBody>
          <a:bodyPr>
            <a:normAutofit fontScale="85000" lnSpcReduction="10000"/>
          </a:bodyPr>
          <a:lstStyle/>
          <a:p>
            <a:pPr>
              <a:lnSpc>
                <a:spcPct val="250000"/>
              </a:lnSpc>
            </a:pPr>
            <a:r>
              <a:rPr lang="it-IT" sz="2400" dirty="0"/>
              <a:t>Ministero della Salute - </a:t>
            </a:r>
            <a:r>
              <a:rPr lang="it-IT" sz="2400" dirty="0" err="1"/>
              <a:t>MdS</a:t>
            </a:r>
            <a:endParaRPr lang="it-IT" sz="2400" dirty="0"/>
          </a:p>
          <a:p>
            <a:pPr>
              <a:lnSpc>
                <a:spcPct val="250000"/>
              </a:lnSpc>
            </a:pPr>
            <a:r>
              <a:rPr lang="it-IT" sz="2400" dirty="0"/>
              <a:t>Agenzia Italiana del Farmaco – AIFA</a:t>
            </a:r>
          </a:p>
          <a:p>
            <a:pPr>
              <a:lnSpc>
                <a:spcPct val="250000"/>
              </a:lnSpc>
            </a:pPr>
            <a:r>
              <a:rPr lang="it-IT" sz="2400" dirty="0"/>
              <a:t>Agenzia Nazionale per i Servizi Sanitari Regionali – </a:t>
            </a:r>
            <a:r>
              <a:rPr lang="it-IT" sz="2400" dirty="0" err="1"/>
              <a:t>Age.na.s</a:t>
            </a:r>
            <a:r>
              <a:rPr lang="it-IT" sz="2400" dirty="0"/>
              <a:t>.</a:t>
            </a:r>
          </a:p>
          <a:p>
            <a:pPr>
              <a:lnSpc>
                <a:spcPct val="250000"/>
              </a:lnSpc>
            </a:pPr>
            <a:r>
              <a:rPr lang="it-IT" sz="2400" dirty="0"/>
              <a:t>Istituto Superiore di Sanità – ISS</a:t>
            </a:r>
          </a:p>
          <a:p>
            <a:pPr>
              <a:lnSpc>
                <a:spcPct val="250000"/>
              </a:lnSpc>
            </a:pPr>
            <a:r>
              <a:rPr lang="it-IT" sz="2400" dirty="0"/>
              <a:t>Tecno-strutture regionali</a:t>
            </a:r>
          </a:p>
          <a:p>
            <a:pPr>
              <a:lnSpc>
                <a:spcPct val="250000"/>
              </a:lnSpc>
            </a:pPr>
            <a:r>
              <a:rPr lang="it-IT" sz="2400" dirty="0"/>
              <a:t>Aziende Sanitarie</a:t>
            </a:r>
          </a:p>
        </p:txBody>
      </p:sp>
      <p:pic>
        <p:nvPicPr>
          <p:cNvPr id="7" name="Immagine 6"/>
          <p:cNvPicPr>
            <a:picLocks noChangeAspect="1"/>
          </p:cNvPicPr>
          <p:nvPr/>
        </p:nvPicPr>
        <p:blipFill>
          <a:blip r:embed="rId2"/>
          <a:stretch>
            <a:fillRect/>
          </a:stretch>
        </p:blipFill>
        <p:spPr>
          <a:xfrm>
            <a:off x="8625100" y="2046993"/>
            <a:ext cx="2031006" cy="755822"/>
          </a:xfrm>
          <a:prstGeom prst="rect">
            <a:avLst/>
          </a:prstGeom>
        </p:spPr>
      </p:pic>
      <p:pic>
        <p:nvPicPr>
          <p:cNvPr id="8" name="Immagine 7"/>
          <p:cNvPicPr>
            <a:picLocks noChangeAspect="1"/>
          </p:cNvPicPr>
          <p:nvPr/>
        </p:nvPicPr>
        <p:blipFill>
          <a:blip r:embed="rId3">
            <a:clrChange>
              <a:clrFrom>
                <a:srgbClr val="FFFFFF"/>
              </a:clrFrom>
              <a:clrTo>
                <a:srgbClr val="FFFFFF">
                  <a:alpha val="0"/>
                </a:srgbClr>
              </a:clrTo>
            </a:clrChange>
          </a:blip>
          <a:stretch>
            <a:fillRect/>
          </a:stretch>
        </p:blipFill>
        <p:spPr>
          <a:xfrm>
            <a:off x="9934177" y="2375830"/>
            <a:ext cx="2334419" cy="1333212"/>
          </a:xfrm>
          <a:prstGeom prst="rect">
            <a:avLst/>
          </a:prstGeom>
        </p:spPr>
      </p:pic>
      <p:pic>
        <p:nvPicPr>
          <p:cNvPr id="9" name="Immagine 8"/>
          <p:cNvPicPr>
            <a:picLocks noChangeAspect="1"/>
          </p:cNvPicPr>
          <p:nvPr/>
        </p:nvPicPr>
        <p:blipFill>
          <a:blip r:embed="rId4">
            <a:clrChange>
              <a:clrFrom>
                <a:srgbClr val="FFFFFF"/>
              </a:clrFrom>
              <a:clrTo>
                <a:srgbClr val="FFFFFF">
                  <a:alpha val="0"/>
                </a:srgbClr>
              </a:clrTo>
            </a:clrChange>
          </a:blip>
          <a:stretch>
            <a:fillRect/>
          </a:stretch>
        </p:blipFill>
        <p:spPr>
          <a:xfrm>
            <a:off x="6886768" y="3439594"/>
            <a:ext cx="1636325" cy="1084279"/>
          </a:xfrm>
          <a:prstGeom prst="rect">
            <a:avLst/>
          </a:prstGeom>
        </p:spPr>
      </p:pic>
      <p:pic>
        <p:nvPicPr>
          <p:cNvPr id="10" name="Immagine 9"/>
          <p:cNvPicPr>
            <a:picLocks noChangeAspect="1"/>
          </p:cNvPicPr>
          <p:nvPr/>
        </p:nvPicPr>
        <p:blipFill rotWithShape="1">
          <a:blip r:embed="rId5"/>
          <a:srcRect l="13770" t="13098" r="16113" b="34512"/>
          <a:stretch/>
        </p:blipFill>
        <p:spPr>
          <a:xfrm>
            <a:off x="7097114" y="1017774"/>
            <a:ext cx="2225995" cy="832362"/>
          </a:xfrm>
          <a:prstGeom prst="rect">
            <a:avLst/>
          </a:prstGeom>
        </p:spPr>
      </p:pic>
    </p:spTree>
    <p:extLst>
      <p:ext uri="{BB962C8B-B14F-4D97-AF65-F5344CB8AC3E}">
        <p14:creationId xmlns:p14="http://schemas.microsoft.com/office/powerpoint/2010/main" val="38212768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705224"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6" name="Rettangolo 5"/>
          <p:cNvSpPr/>
          <p:nvPr/>
        </p:nvSpPr>
        <p:spPr>
          <a:xfrm>
            <a:off x="839755" y="1381870"/>
            <a:ext cx="10697255" cy="4401205"/>
          </a:xfrm>
          <a:prstGeom prst="rect">
            <a:avLst/>
          </a:prstGeom>
        </p:spPr>
        <p:txBody>
          <a:bodyPr wrap="square">
            <a:spAutoFit/>
          </a:bodyPr>
          <a:lstStyle/>
          <a:p>
            <a:pPr algn="just"/>
            <a:r>
              <a:rPr lang="it-IT" sz="2000" b="1" dirty="0"/>
              <a:t>Analisi </a:t>
            </a:r>
            <a:r>
              <a:rPr lang="it-IT" sz="2000" b="1" dirty="0" err="1"/>
              <a:t>costo-benefici</a:t>
            </a:r>
            <a:r>
              <a:rPr lang="it-IT" sz="2000" b="1" dirty="0"/>
              <a:t> (CBA)</a:t>
            </a:r>
          </a:p>
          <a:p>
            <a:pPr marL="285750" indent="-285750" algn="just">
              <a:buFont typeface="Arial" panose="020B0604020202020204" pitchFamily="34" charset="0"/>
              <a:buChar char="•"/>
            </a:pPr>
            <a:r>
              <a:rPr lang="it-IT" sz="2000" dirty="0"/>
              <a:t>Fondata sulla teoria economica del welfare;</a:t>
            </a:r>
          </a:p>
          <a:p>
            <a:pPr marL="285750" indent="-285750" algn="just">
              <a:buFont typeface="Arial" panose="020B0604020202020204" pitchFamily="34" charset="0"/>
              <a:buChar char="•"/>
            </a:pPr>
            <a:r>
              <a:rPr lang="it-IT" sz="2000" dirty="0"/>
              <a:t>Può valutare se un programma e utile, senza dover far riferimento ad alcun standard esterno;</a:t>
            </a:r>
          </a:p>
          <a:p>
            <a:pPr marL="285750" indent="-285750" algn="just">
              <a:buFont typeface="Arial" panose="020B0604020202020204" pitchFamily="34" charset="0"/>
              <a:buChar char="•"/>
            </a:pPr>
            <a:r>
              <a:rPr lang="it-IT" sz="2000" dirty="0"/>
              <a:t>Può valutare se un budget sia espansibile per l’attuazione di un nuovo programma.</a:t>
            </a:r>
          </a:p>
          <a:p>
            <a:pPr algn="just"/>
            <a:endParaRPr lang="it-IT" sz="2000" dirty="0"/>
          </a:p>
          <a:p>
            <a:pPr algn="just"/>
            <a:r>
              <a:rPr lang="it-IT" sz="2000" b="1" dirty="0"/>
              <a:t>Analisi costo-efficacia (CEA) / Analisi costo-utilità (CUA)</a:t>
            </a:r>
          </a:p>
          <a:p>
            <a:pPr marL="285750" indent="-285750" algn="just">
              <a:buFont typeface="Arial" panose="020B0604020202020204" pitchFamily="34" charset="0"/>
              <a:buChar char="•"/>
            </a:pPr>
            <a:r>
              <a:rPr lang="it-IT" sz="2000" dirty="0"/>
              <a:t>Assumono che il decisore cerchi di massimizzare il raggiungimento di un obiettivo dall’utilizzo di un determinato budget;</a:t>
            </a:r>
          </a:p>
          <a:p>
            <a:pPr marL="285750" indent="-285750" algn="just">
              <a:buFont typeface="Arial" panose="020B0604020202020204" pitchFamily="34" charset="0"/>
              <a:buChar char="•"/>
            </a:pPr>
            <a:r>
              <a:rPr lang="it-IT" sz="2000" dirty="0"/>
              <a:t>Valutano se un programma sia utile facendo riferimento a standard esterni (ad esempio, un limite di budget o i valori soglia del rapporto costo-efficacia);</a:t>
            </a:r>
          </a:p>
          <a:p>
            <a:pPr marL="285750" indent="-285750" algn="just">
              <a:buFont typeface="Arial" panose="020B0604020202020204" pitchFamily="34" charset="0"/>
              <a:buChar char="•"/>
            </a:pPr>
            <a:r>
              <a:rPr lang="it-IT" sz="2000" dirty="0"/>
              <a:t>Le decisioni riguardo l’espansione del budget richiedono considerazioni riguardo la costo-opportunità che probabilmente saranno al di fuori del settore sanitario.</a:t>
            </a:r>
          </a:p>
        </p:txBody>
      </p:sp>
      <p:sp>
        <p:nvSpPr>
          <p:cNvPr id="7" name="Rettangolo 6"/>
          <p:cNvSpPr/>
          <p:nvPr/>
        </p:nvSpPr>
        <p:spPr>
          <a:xfrm>
            <a:off x="2378734" y="247137"/>
            <a:ext cx="9158276" cy="646331"/>
          </a:xfrm>
          <a:prstGeom prst="rect">
            <a:avLst/>
          </a:prstGeom>
        </p:spPr>
        <p:txBody>
          <a:bodyPr wrap="none">
            <a:spAutoFit/>
          </a:bodyPr>
          <a:lstStyle/>
          <a:p>
            <a:r>
              <a:rPr lang="it-IT" sz="3600" b="1" dirty="0">
                <a:latin typeface="+mj-lt"/>
                <a:ea typeface="+mj-ea"/>
                <a:cs typeface="+mj-cs"/>
              </a:rPr>
              <a:t>Le distinzioni chiave tra CBA e CEA/CUA</a:t>
            </a:r>
          </a:p>
        </p:txBody>
      </p:sp>
    </p:spTree>
    <p:extLst>
      <p:ext uri="{BB962C8B-B14F-4D97-AF65-F5344CB8AC3E}">
        <p14:creationId xmlns:p14="http://schemas.microsoft.com/office/powerpoint/2010/main" val="20978479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1940990" y="172485"/>
          <a:ext cx="8310020" cy="1440000"/>
        </p:xfrm>
        <a:graphic>
          <a:graphicData uri="http://schemas.openxmlformats.org/drawingml/2006/table">
            <a:tbl>
              <a:tblPr>
                <a:tableStyleId>{5940675A-B579-460E-94D1-54222C63F5DA}</a:tableStyleId>
              </a:tblPr>
              <a:tblGrid>
                <a:gridCol w="1912142">
                  <a:extLst>
                    <a:ext uri="{9D8B030D-6E8A-4147-A177-3AD203B41FA5}">
                      <a16:colId xmlns:a16="http://schemas.microsoft.com/office/drawing/2014/main" val="1100805543"/>
                    </a:ext>
                  </a:extLst>
                </a:gridCol>
                <a:gridCol w="1095555">
                  <a:extLst>
                    <a:ext uri="{9D8B030D-6E8A-4147-A177-3AD203B41FA5}">
                      <a16:colId xmlns:a16="http://schemas.microsoft.com/office/drawing/2014/main" val="3517065900"/>
                    </a:ext>
                  </a:extLst>
                </a:gridCol>
                <a:gridCol w="2725947">
                  <a:extLst>
                    <a:ext uri="{9D8B030D-6E8A-4147-A177-3AD203B41FA5}">
                      <a16:colId xmlns:a16="http://schemas.microsoft.com/office/drawing/2014/main" val="826783625"/>
                    </a:ext>
                  </a:extLst>
                </a:gridCol>
                <a:gridCol w="2576376">
                  <a:extLst>
                    <a:ext uri="{9D8B030D-6E8A-4147-A177-3AD203B41FA5}">
                      <a16:colId xmlns:a16="http://schemas.microsoft.com/office/drawing/2014/main" val="286444655"/>
                    </a:ext>
                  </a:extLst>
                </a:gridCol>
              </a:tblGrid>
              <a:tr h="290909">
                <a:tc gridSpan="4">
                  <a:txBody>
                    <a:bodyPr/>
                    <a:lstStyle/>
                    <a:p>
                      <a:pPr algn="ctr" fontAlgn="b"/>
                      <a:r>
                        <a:rPr lang="it-IT" sz="1800" b="1" u="none" strike="noStrike" dirty="0">
                          <a:solidFill>
                            <a:schemeClr val="bg1"/>
                          </a:solidFill>
                          <a:effectLst/>
                        </a:rPr>
                        <a:t>Analisi Costi-Efficacia</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17176686"/>
                  </a:ext>
                </a:extLst>
              </a:tr>
              <a:tr h="567273">
                <a:tc>
                  <a:txBody>
                    <a:bodyPr/>
                    <a:lstStyle/>
                    <a:p>
                      <a:pPr algn="ctr" fontAlgn="ctr"/>
                      <a:r>
                        <a:rPr lang="it-IT" sz="1400" u="none" strike="noStrike" dirty="0" smtClean="0">
                          <a:effectLst/>
                        </a:rPr>
                        <a:t>Esempio</a:t>
                      </a:r>
                    </a:p>
                    <a:p>
                      <a:pPr algn="ctr" fontAlgn="ctr"/>
                      <a:r>
                        <a:rPr lang="it-IT" sz="1400" u="none" strike="noStrike" dirty="0" smtClean="0">
                          <a:effectLst/>
                        </a:rPr>
                        <a:t>cancro </a:t>
                      </a:r>
                      <a:r>
                        <a:rPr lang="it-IT" sz="1400" u="none" strike="noStrike" dirty="0">
                          <a:effectLst/>
                        </a:rPr>
                        <a:t>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Efficacia</a:t>
                      </a:r>
                      <a:br>
                        <a:rPr lang="it-IT" sz="1400" u="none" strike="noStrike" dirty="0">
                          <a:effectLst/>
                        </a:rPr>
                      </a:br>
                      <a:r>
                        <a:rPr lang="it-IT" sz="1400" u="none" strike="noStrike" dirty="0">
                          <a:effectLst/>
                        </a:rPr>
                        <a:t>(anni guadagnati)</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Rapporto C/E</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2833959"/>
                  </a:ext>
                </a:extLst>
              </a:tr>
              <a:tr h="290909">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20.000 €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4.444</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5469325"/>
                  </a:ext>
                </a:extLst>
              </a:tr>
              <a:tr h="290909">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10.000 €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3,5</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2.857</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8589286"/>
                  </a:ext>
                </a:extLst>
              </a:tr>
            </a:tbl>
          </a:graphicData>
        </a:graphic>
      </p:graphicFrame>
      <p:graphicFrame>
        <p:nvGraphicFramePr>
          <p:cNvPr id="5" name="Tabella 4"/>
          <p:cNvGraphicFramePr>
            <a:graphicFrameLocks noGrp="1"/>
          </p:cNvGraphicFramePr>
          <p:nvPr>
            <p:extLst/>
          </p:nvPr>
        </p:nvGraphicFramePr>
        <p:xfrm>
          <a:off x="1940993" y="1713090"/>
          <a:ext cx="8310021" cy="1513605"/>
        </p:xfrm>
        <a:graphic>
          <a:graphicData uri="http://schemas.openxmlformats.org/drawingml/2006/table">
            <a:tbl>
              <a:tblPr>
                <a:tableStyleId>{616DA210-FB5B-4158-B5E0-FEB733F419BA}</a:tableStyleId>
              </a:tblPr>
              <a:tblGrid>
                <a:gridCol w="1894889">
                  <a:extLst>
                    <a:ext uri="{9D8B030D-6E8A-4147-A177-3AD203B41FA5}">
                      <a16:colId xmlns:a16="http://schemas.microsoft.com/office/drawing/2014/main" val="464139430"/>
                    </a:ext>
                  </a:extLst>
                </a:gridCol>
                <a:gridCol w="1130061">
                  <a:extLst>
                    <a:ext uri="{9D8B030D-6E8A-4147-A177-3AD203B41FA5}">
                      <a16:colId xmlns:a16="http://schemas.microsoft.com/office/drawing/2014/main" val="471588158"/>
                    </a:ext>
                  </a:extLst>
                </a:gridCol>
                <a:gridCol w="1520085">
                  <a:extLst>
                    <a:ext uri="{9D8B030D-6E8A-4147-A177-3AD203B41FA5}">
                      <a16:colId xmlns:a16="http://schemas.microsoft.com/office/drawing/2014/main" val="2068051333"/>
                    </a:ext>
                  </a:extLst>
                </a:gridCol>
                <a:gridCol w="1901900">
                  <a:extLst>
                    <a:ext uri="{9D8B030D-6E8A-4147-A177-3AD203B41FA5}">
                      <a16:colId xmlns:a16="http://schemas.microsoft.com/office/drawing/2014/main" val="364417936"/>
                    </a:ext>
                  </a:extLst>
                </a:gridCol>
                <a:gridCol w="931543">
                  <a:extLst>
                    <a:ext uri="{9D8B030D-6E8A-4147-A177-3AD203B41FA5}">
                      <a16:colId xmlns:a16="http://schemas.microsoft.com/office/drawing/2014/main" val="3469592292"/>
                    </a:ext>
                  </a:extLst>
                </a:gridCol>
                <a:gridCol w="931543">
                  <a:extLst>
                    <a:ext uri="{9D8B030D-6E8A-4147-A177-3AD203B41FA5}">
                      <a16:colId xmlns:a16="http://schemas.microsoft.com/office/drawing/2014/main" val="1971909634"/>
                    </a:ext>
                  </a:extLst>
                </a:gridCol>
              </a:tblGrid>
              <a:tr h="288000">
                <a:tc gridSpan="6">
                  <a:txBody>
                    <a:bodyPr/>
                    <a:lstStyle/>
                    <a:p>
                      <a:pPr algn="ctr" fontAlgn="b"/>
                      <a:r>
                        <a:rPr lang="it-IT" sz="1800" b="1" u="none" strike="noStrike" dirty="0">
                          <a:solidFill>
                            <a:schemeClr val="bg1"/>
                          </a:solidFill>
                          <a:effectLst/>
                        </a:rPr>
                        <a:t>Analisi Costi-Utilità</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45002258"/>
                  </a:ext>
                </a:extLst>
              </a:tr>
              <a:tr h="576000">
                <a:tc>
                  <a:txBody>
                    <a:bodyPr/>
                    <a:lstStyle/>
                    <a:p>
                      <a:pPr algn="ctr" fontAlgn="ctr"/>
                      <a:r>
                        <a:rPr lang="it-IT" sz="1400" u="none" strike="noStrike" dirty="0" smtClean="0">
                          <a:effectLst/>
                        </a:rPr>
                        <a:t>Esempio</a:t>
                      </a:r>
                    </a:p>
                    <a:p>
                      <a:pPr algn="ctr" fontAlgn="ctr"/>
                      <a:r>
                        <a:rPr lang="it-IT" sz="1400" u="none" strike="noStrike" dirty="0" smtClean="0">
                          <a:effectLst/>
                        </a:rPr>
                        <a:t>cancro 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Efficacia</a:t>
                      </a:r>
                      <a:br>
                        <a:rPr lang="it-IT" sz="1400" u="none" strike="noStrike" dirty="0">
                          <a:effectLst/>
                        </a:rPr>
                      </a:br>
                      <a:r>
                        <a:rPr lang="it-IT" sz="1400" u="none" strike="noStrike" dirty="0">
                          <a:effectLst/>
                        </a:rPr>
                        <a:t>(anni guadagnati)</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Utilità</a:t>
                      </a:r>
                      <a:br>
                        <a:rPr lang="it-IT" sz="1400" u="none" strike="noStrike" dirty="0">
                          <a:effectLst/>
                        </a:rPr>
                      </a:br>
                      <a:r>
                        <a:rPr lang="it-IT" sz="1400" u="none" strike="noStrike" dirty="0">
                          <a:effectLst/>
                        </a:rPr>
                        <a:t>(qualità della vita)</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QALY</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Rapporto C/U</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690508039"/>
                  </a:ext>
                </a:extLst>
              </a:tr>
              <a:tr h="288000">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20.000 €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0,8</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3,6</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5.556</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5365414"/>
                  </a:ext>
                </a:extLst>
              </a:tr>
              <a:tr h="288000">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10.000 €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0,9</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3,15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3.175</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4222512"/>
                  </a:ext>
                </a:extLst>
              </a:tr>
            </a:tbl>
          </a:graphicData>
        </a:graphic>
      </p:graphicFrame>
      <p:graphicFrame>
        <p:nvGraphicFramePr>
          <p:cNvPr id="6" name="Tabella 5"/>
          <p:cNvGraphicFramePr>
            <a:graphicFrameLocks noGrp="1"/>
          </p:cNvGraphicFramePr>
          <p:nvPr>
            <p:extLst/>
          </p:nvPr>
        </p:nvGraphicFramePr>
        <p:xfrm>
          <a:off x="1940989" y="5315600"/>
          <a:ext cx="8310018" cy="1468977"/>
        </p:xfrm>
        <a:graphic>
          <a:graphicData uri="http://schemas.openxmlformats.org/drawingml/2006/table">
            <a:tbl>
              <a:tblPr>
                <a:tableStyleId>{616DA210-FB5B-4158-B5E0-FEB733F419BA}</a:tableStyleId>
              </a:tblPr>
              <a:tblGrid>
                <a:gridCol w="1894890">
                  <a:extLst>
                    <a:ext uri="{9D8B030D-6E8A-4147-A177-3AD203B41FA5}">
                      <a16:colId xmlns:a16="http://schemas.microsoft.com/office/drawing/2014/main" val="390439785"/>
                    </a:ext>
                  </a:extLst>
                </a:gridCol>
                <a:gridCol w="1086929">
                  <a:extLst>
                    <a:ext uri="{9D8B030D-6E8A-4147-A177-3AD203B41FA5}">
                      <a16:colId xmlns:a16="http://schemas.microsoft.com/office/drawing/2014/main" val="3124923410"/>
                    </a:ext>
                  </a:extLst>
                </a:gridCol>
                <a:gridCol w="1544128">
                  <a:extLst>
                    <a:ext uri="{9D8B030D-6E8A-4147-A177-3AD203B41FA5}">
                      <a16:colId xmlns:a16="http://schemas.microsoft.com/office/drawing/2014/main" val="1488927059"/>
                    </a:ext>
                  </a:extLst>
                </a:gridCol>
                <a:gridCol w="1897811">
                  <a:extLst>
                    <a:ext uri="{9D8B030D-6E8A-4147-A177-3AD203B41FA5}">
                      <a16:colId xmlns:a16="http://schemas.microsoft.com/office/drawing/2014/main" val="2321144603"/>
                    </a:ext>
                  </a:extLst>
                </a:gridCol>
                <a:gridCol w="995100">
                  <a:extLst>
                    <a:ext uri="{9D8B030D-6E8A-4147-A177-3AD203B41FA5}">
                      <a16:colId xmlns:a16="http://schemas.microsoft.com/office/drawing/2014/main" val="2968715540"/>
                    </a:ext>
                  </a:extLst>
                </a:gridCol>
                <a:gridCol w="891160">
                  <a:extLst>
                    <a:ext uri="{9D8B030D-6E8A-4147-A177-3AD203B41FA5}">
                      <a16:colId xmlns:a16="http://schemas.microsoft.com/office/drawing/2014/main" val="395591603"/>
                    </a:ext>
                  </a:extLst>
                </a:gridCol>
              </a:tblGrid>
              <a:tr h="254867">
                <a:tc gridSpan="6">
                  <a:txBody>
                    <a:bodyPr/>
                    <a:lstStyle/>
                    <a:p>
                      <a:pPr algn="ctr" fontAlgn="b"/>
                      <a:r>
                        <a:rPr lang="it-IT" sz="1800" b="1" u="none" strike="noStrike" dirty="0">
                          <a:solidFill>
                            <a:schemeClr val="bg1"/>
                          </a:solidFill>
                          <a:effectLst/>
                        </a:rPr>
                        <a:t>Analisi Costi-Benefici</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054580191"/>
                  </a:ext>
                </a:extLst>
              </a:tr>
              <a:tr h="675398">
                <a:tc>
                  <a:txBody>
                    <a:bodyPr/>
                    <a:lstStyle/>
                    <a:p>
                      <a:pPr algn="ctr" fontAlgn="ctr"/>
                      <a:r>
                        <a:rPr lang="it-IT" sz="1400" u="none" strike="noStrike" dirty="0" smtClean="0">
                          <a:effectLst/>
                        </a:rPr>
                        <a:t>Esempio</a:t>
                      </a:r>
                    </a:p>
                    <a:p>
                      <a:pPr algn="ctr" fontAlgn="ctr"/>
                      <a:r>
                        <a:rPr lang="it-IT" sz="1400" u="none" strike="noStrike" dirty="0" smtClean="0">
                          <a:effectLst/>
                        </a:rPr>
                        <a:t>cancro 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Benefici (€)</a:t>
                      </a:r>
                      <a:br>
                        <a:rPr lang="it-IT" sz="1400" u="none" strike="noStrike" dirty="0">
                          <a:effectLst/>
                        </a:rPr>
                      </a:br>
                      <a:r>
                        <a:rPr lang="it-IT" sz="1400" u="none" strike="noStrike" dirty="0">
                          <a:effectLst/>
                        </a:rPr>
                        <a:t>(capitale umano)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Beneficio netto (€)</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chemeClr val="tx1"/>
                          </a:solidFill>
                          <a:effectLst/>
                        </a:rPr>
                        <a:t>Rapporto B/C lordo</a:t>
                      </a:r>
                      <a:endParaRPr lang="it-IT" sz="14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Rapporto B/C netto</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454883620"/>
                  </a:ext>
                </a:extLst>
              </a:tr>
              <a:tr h="254867">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20.000 €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smtClean="0">
                          <a:effectLst/>
                        </a:rPr>
                        <a:t>50.000 €</a:t>
                      </a:r>
                      <a:endParaRPr lang="it-IT" sz="14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it-IT" sz="1400" u="none" strike="noStrike" dirty="0" smtClean="0">
                          <a:solidFill>
                            <a:srgbClr val="C00000"/>
                          </a:solidFill>
                          <a:effectLst/>
                        </a:rPr>
                        <a:t>30.000 €</a:t>
                      </a:r>
                      <a:endParaRPr lang="it-IT" sz="1400" u="none" strike="noStrike" kern="1200" dirty="0">
                        <a:solidFill>
                          <a:srgbClr val="C00000"/>
                        </a:solidFill>
                        <a:effectLst/>
                        <a:latin typeface="+mn-lt"/>
                        <a:ea typeface="+mn-ea"/>
                        <a:cs typeface="+mn-cs"/>
                      </a:endParaRPr>
                    </a:p>
                  </a:txBody>
                  <a:tcPr marL="9525" marR="9525" marT="9525" marB="0" anchor="ctr"/>
                </a:tc>
                <a:tc>
                  <a:txBody>
                    <a:bodyPr/>
                    <a:lstStyle/>
                    <a:p>
                      <a:pPr algn="ctr" fontAlgn="ctr"/>
                      <a:r>
                        <a:rPr lang="it-IT" sz="1400" u="none" strike="noStrike" dirty="0">
                          <a:solidFill>
                            <a:schemeClr val="tx1"/>
                          </a:solidFill>
                          <a:effectLst/>
                        </a:rPr>
                        <a:t>2,5</a:t>
                      </a:r>
                      <a:endParaRPr lang="it-IT"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1,5</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1894804"/>
                  </a:ext>
                </a:extLst>
              </a:tr>
              <a:tr h="254867">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10.000 €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smtClean="0">
                          <a:effectLst/>
                        </a:rPr>
                        <a:t>25.000 €</a:t>
                      </a:r>
                      <a:endParaRPr lang="it-IT" sz="14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it-IT" sz="1400" u="none" strike="noStrike" dirty="0" smtClean="0">
                          <a:solidFill>
                            <a:srgbClr val="C00000"/>
                          </a:solidFill>
                          <a:effectLst/>
                        </a:rPr>
                        <a:t>15.000 €</a:t>
                      </a:r>
                      <a:endParaRPr lang="it-IT" sz="1400" u="none" strike="noStrike" kern="1200" dirty="0">
                        <a:solidFill>
                          <a:srgbClr val="C00000"/>
                        </a:solidFill>
                        <a:effectLst/>
                        <a:latin typeface="+mn-lt"/>
                        <a:ea typeface="+mn-ea"/>
                        <a:cs typeface="+mn-cs"/>
                      </a:endParaRPr>
                    </a:p>
                  </a:txBody>
                  <a:tcPr marL="9525" marR="9525" marT="9525" marB="0" anchor="ctr"/>
                </a:tc>
                <a:tc>
                  <a:txBody>
                    <a:bodyPr/>
                    <a:lstStyle/>
                    <a:p>
                      <a:pPr algn="ctr" fontAlgn="ctr"/>
                      <a:r>
                        <a:rPr lang="it-IT" sz="1400" u="none" strike="noStrike" dirty="0">
                          <a:solidFill>
                            <a:schemeClr val="tx1"/>
                          </a:solidFill>
                          <a:effectLst/>
                        </a:rPr>
                        <a:t>2,5</a:t>
                      </a:r>
                      <a:endParaRPr lang="it-IT"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1,5</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98739785"/>
                  </a:ext>
                </a:extLst>
              </a:tr>
            </a:tbl>
          </a:graphicData>
        </a:graphic>
      </p:graphicFrame>
      <p:graphicFrame>
        <p:nvGraphicFramePr>
          <p:cNvPr id="7" name="Tabella 6"/>
          <p:cNvGraphicFramePr>
            <a:graphicFrameLocks noGrp="1"/>
          </p:cNvGraphicFramePr>
          <p:nvPr>
            <p:extLst/>
          </p:nvPr>
        </p:nvGraphicFramePr>
        <p:xfrm>
          <a:off x="1940989" y="3245255"/>
          <a:ext cx="8310018" cy="2143452"/>
        </p:xfrm>
        <a:graphic>
          <a:graphicData uri="http://schemas.openxmlformats.org/drawingml/2006/table">
            <a:tbl>
              <a:tblPr>
                <a:tableStyleId>{616DA210-FB5B-4158-B5E0-FEB733F419BA}</a:tableStyleId>
              </a:tblPr>
              <a:tblGrid>
                <a:gridCol w="1891137">
                  <a:extLst>
                    <a:ext uri="{9D8B030D-6E8A-4147-A177-3AD203B41FA5}">
                      <a16:colId xmlns:a16="http://schemas.microsoft.com/office/drawing/2014/main" val="1407220096"/>
                    </a:ext>
                  </a:extLst>
                </a:gridCol>
                <a:gridCol w="1092396">
                  <a:extLst>
                    <a:ext uri="{9D8B030D-6E8A-4147-A177-3AD203B41FA5}">
                      <a16:colId xmlns:a16="http://schemas.microsoft.com/office/drawing/2014/main" val="3709028559"/>
                    </a:ext>
                  </a:extLst>
                </a:gridCol>
                <a:gridCol w="1526501">
                  <a:extLst>
                    <a:ext uri="{9D8B030D-6E8A-4147-A177-3AD203B41FA5}">
                      <a16:colId xmlns:a16="http://schemas.microsoft.com/office/drawing/2014/main" val="1876084660"/>
                    </a:ext>
                  </a:extLst>
                </a:gridCol>
                <a:gridCol w="1919580">
                  <a:extLst>
                    <a:ext uri="{9D8B030D-6E8A-4147-A177-3AD203B41FA5}">
                      <a16:colId xmlns:a16="http://schemas.microsoft.com/office/drawing/2014/main" val="1083968849"/>
                    </a:ext>
                  </a:extLst>
                </a:gridCol>
                <a:gridCol w="940202">
                  <a:extLst>
                    <a:ext uri="{9D8B030D-6E8A-4147-A177-3AD203B41FA5}">
                      <a16:colId xmlns:a16="http://schemas.microsoft.com/office/drawing/2014/main" val="1334697565"/>
                    </a:ext>
                  </a:extLst>
                </a:gridCol>
                <a:gridCol w="940202">
                  <a:extLst>
                    <a:ext uri="{9D8B030D-6E8A-4147-A177-3AD203B41FA5}">
                      <a16:colId xmlns:a16="http://schemas.microsoft.com/office/drawing/2014/main" val="2647972703"/>
                    </a:ext>
                  </a:extLst>
                </a:gridCol>
              </a:tblGrid>
              <a:tr h="183930">
                <a:tc gridSpan="6">
                  <a:txBody>
                    <a:bodyPr/>
                    <a:lstStyle/>
                    <a:p>
                      <a:pPr marL="0" algn="ctr" defTabSz="685800" rtl="0" eaLnBrk="1" fontAlgn="b" latinLnBrk="0" hangingPunct="1"/>
                      <a:r>
                        <a:rPr lang="it-IT" sz="1800" b="1" u="none" strike="noStrike" kern="1200" dirty="0">
                          <a:solidFill>
                            <a:schemeClr val="bg1"/>
                          </a:solidFill>
                          <a:effectLst/>
                          <a:latin typeface="+mn-lt"/>
                          <a:ea typeface="+mn-ea"/>
                          <a:cs typeface="+mn-cs"/>
                        </a:rPr>
                        <a:t>Analisi Incrementale</a:t>
                      </a:r>
                    </a:p>
                  </a:txBody>
                  <a:tcPr marL="9525" marR="9525" marT="9525" marB="0" anchor="b">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123620617"/>
                  </a:ext>
                </a:extLst>
              </a:tr>
              <a:tr h="360000">
                <a:tc>
                  <a:txBody>
                    <a:bodyPr/>
                    <a:lstStyle/>
                    <a:p>
                      <a:pPr algn="ctr" fontAlgn="ctr"/>
                      <a:r>
                        <a:rPr lang="it-IT" sz="1400" u="none" strike="noStrike" dirty="0" smtClean="0">
                          <a:effectLst/>
                        </a:rPr>
                        <a:t>Esempio</a:t>
                      </a:r>
                    </a:p>
                    <a:p>
                      <a:pPr algn="ctr" fontAlgn="ctr"/>
                      <a:r>
                        <a:rPr lang="it-IT" sz="1400" u="none" strike="noStrike" dirty="0" smtClean="0">
                          <a:effectLst/>
                        </a:rPr>
                        <a:t>cancro 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Efficacia</a:t>
                      </a:r>
                      <a:br>
                        <a:rPr lang="it-IT" sz="1400" u="none" strike="noStrike" dirty="0">
                          <a:effectLst/>
                        </a:rPr>
                      </a:br>
                      <a:r>
                        <a:rPr lang="it-IT" sz="1400" u="none" strike="noStrike" dirty="0">
                          <a:effectLst/>
                        </a:rPr>
                        <a:t>(anni guadagnati)</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QALY</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Rapporto C/E</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Rapporto C/U</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4060499640"/>
                  </a:ext>
                </a:extLst>
              </a:tr>
              <a:tr h="313932">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20.000 €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3,6</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4.444</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5.556</a:t>
                      </a:r>
                      <a:endParaRPr lang="it-IT"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9479438"/>
                  </a:ext>
                </a:extLst>
              </a:tr>
              <a:tr h="360000">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10.000 €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3,15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2.857</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3.175</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70295650"/>
                  </a:ext>
                </a:extLst>
              </a:tr>
              <a:tr h="536070">
                <a:tc>
                  <a:txBody>
                    <a:bodyPr/>
                    <a:lstStyle/>
                    <a:p>
                      <a:pPr algn="ctr" fontAlgn="ctr"/>
                      <a:r>
                        <a:rPr lang="it-IT" sz="1400" u="none" strike="noStrike" dirty="0">
                          <a:solidFill>
                            <a:srgbClr val="C00000"/>
                          </a:solidFill>
                          <a:effectLst/>
                        </a:rPr>
                        <a:t>Analisi incrementale </a:t>
                      </a:r>
                      <a:endParaRPr lang="it-IT" sz="1400" u="none" strike="noStrike" dirty="0" smtClean="0">
                        <a:solidFill>
                          <a:srgbClr val="C00000"/>
                        </a:solidFill>
                        <a:effectLst/>
                      </a:endParaRPr>
                    </a:p>
                    <a:p>
                      <a:pPr algn="ctr" fontAlgn="ctr"/>
                      <a:r>
                        <a:rPr lang="it-IT" sz="1400" u="none" strike="noStrike" dirty="0" smtClean="0">
                          <a:solidFill>
                            <a:srgbClr val="C00000"/>
                          </a:solidFill>
                          <a:effectLst/>
                        </a:rPr>
                        <a:t>A </a:t>
                      </a:r>
                      <a:r>
                        <a:rPr lang="it-IT" sz="1400" u="none" strike="noStrike" dirty="0">
                          <a:solidFill>
                            <a:srgbClr val="C00000"/>
                          </a:solidFill>
                          <a:effectLst/>
                        </a:rPr>
                        <a:t>vs. B</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smtClean="0">
                          <a:solidFill>
                            <a:srgbClr val="C00000"/>
                          </a:solidFill>
                          <a:effectLst/>
                        </a:rPr>
                        <a:t>10.000 € </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1</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0,45</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10.000</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22.222</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3907890493"/>
                  </a:ext>
                </a:extLst>
              </a:tr>
            </a:tbl>
          </a:graphicData>
        </a:graphic>
      </p:graphicFrame>
    </p:spTree>
    <p:extLst>
      <p:ext uri="{BB962C8B-B14F-4D97-AF65-F5344CB8AC3E}">
        <p14:creationId xmlns:p14="http://schemas.microsoft.com/office/powerpoint/2010/main" val="35505930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814874" y="1102706"/>
            <a:ext cx="10972800" cy="4573278"/>
          </a:xfrm>
          <a:prstGeom prst="rect">
            <a:avLst/>
          </a:prstGeom>
        </p:spPr>
      </p:pic>
    </p:spTree>
    <p:extLst>
      <p:ext uri="{BB962C8B-B14F-4D97-AF65-F5344CB8AC3E}">
        <p14:creationId xmlns:p14="http://schemas.microsoft.com/office/powerpoint/2010/main" val="29071449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184988" y="923731"/>
            <a:ext cx="10397412" cy="5324669"/>
          </a:xfrm>
          <a:prstGeom prst="rect">
            <a:avLst/>
          </a:prstGeom>
        </p:spPr>
      </p:pic>
    </p:spTree>
    <p:extLst>
      <p:ext uri="{BB962C8B-B14F-4D97-AF65-F5344CB8AC3E}">
        <p14:creationId xmlns:p14="http://schemas.microsoft.com/office/powerpoint/2010/main" val="2221490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31039" t="23191" r="49365" b="10450"/>
          <a:stretch/>
        </p:blipFill>
        <p:spPr>
          <a:xfrm rot="5400000">
            <a:off x="3600450" y="-1143001"/>
            <a:ext cx="4991100" cy="9144004"/>
          </a:xfrm>
          <a:prstGeom prst="rect">
            <a:avLst/>
          </a:prstGeom>
        </p:spPr>
      </p:pic>
      <p:sp>
        <p:nvSpPr>
          <p:cNvPr id="5" name="Rettangolo 4"/>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Tree>
    <p:extLst>
      <p:ext uri="{BB962C8B-B14F-4D97-AF65-F5344CB8AC3E}">
        <p14:creationId xmlns:p14="http://schemas.microsoft.com/office/powerpoint/2010/main" val="186268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24001" y="4394664"/>
            <a:ext cx="9140632" cy="1393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rotWithShape="1">
          <a:blip r:embed="rId2"/>
          <a:srcRect l="9062" t="32308" r="27292" b="22311"/>
          <a:stretch/>
        </p:blipFill>
        <p:spPr>
          <a:xfrm>
            <a:off x="1524004" y="724621"/>
            <a:ext cx="9140631" cy="3670043"/>
          </a:xfrm>
          <a:prstGeom prst="rect">
            <a:avLst/>
          </a:prstGeom>
        </p:spPr>
      </p:pic>
      <p:sp>
        <p:nvSpPr>
          <p:cNvPr id="5" name="Rettangolo 4"/>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2" name="CasellaDiTesto 1"/>
          <p:cNvSpPr txBox="1"/>
          <p:nvPr/>
        </p:nvSpPr>
        <p:spPr>
          <a:xfrm>
            <a:off x="1847492" y="4394663"/>
            <a:ext cx="3735238" cy="1477328"/>
          </a:xfrm>
          <a:prstGeom prst="rect">
            <a:avLst/>
          </a:prstGeom>
          <a:noFill/>
        </p:spPr>
        <p:txBody>
          <a:bodyPr wrap="square" rtlCol="0">
            <a:spAutoFit/>
          </a:bodyPr>
          <a:lstStyle/>
          <a:p>
            <a:r>
              <a:rPr lang="it-IT" dirty="0"/>
              <a:t>C1= Costi settore sanitario</a:t>
            </a:r>
          </a:p>
          <a:p>
            <a:r>
              <a:rPr lang="it-IT" dirty="0"/>
              <a:t>C2= Costi altri settori</a:t>
            </a:r>
          </a:p>
          <a:p>
            <a:r>
              <a:rPr lang="it-IT" dirty="0"/>
              <a:t>C3= Costi a carico di paziente/familiari</a:t>
            </a:r>
          </a:p>
          <a:p>
            <a:r>
              <a:rPr lang="it-IT" dirty="0"/>
              <a:t>C4= perdita di produttività</a:t>
            </a:r>
          </a:p>
        </p:txBody>
      </p:sp>
      <p:sp>
        <p:nvSpPr>
          <p:cNvPr id="6" name="CasellaDiTesto 5"/>
          <p:cNvSpPr txBox="1"/>
          <p:nvPr/>
        </p:nvSpPr>
        <p:spPr>
          <a:xfrm>
            <a:off x="5824742" y="4394663"/>
            <a:ext cx="4597878" cy="1477328"/>
          </a:xfrm>
          <a:prstGeom prst="rect">
            <a:avLst/>
          </a:prstGeom>
          <a:noFill/>
        </p:spPr>
        <p:txBody>
          <a:bodyPr wrap="square" rtlCol="0">
            <a:spAutoFit/>
          </a:bodyPr>
          <a:lstStyle/>
          <a:p>
            <a:r>
              <a:rPr lang="it-IT" dirty="0"/>
              <a:t>S1= Risorse risparmiate settore sanitario</a:t>
            </a:r>
          </a:p>
          <a:p>
            <a:r>
              <a:rPr lang="it-IT" dirty="0"/>
              <a:t>S2= Risorse risparmiate altri settori</a:t>
            </a:r>
          </a:p>
          <a:p>
            <a:r>
              <a:rPr lang="it-IT" dirty="0"/>
              <a:t>S3= Risorse risparmiate dal paziente/familiari</a:t>
            </a:r>
          </a:p>
          <a:p>
            <a:r>
              <a:rPr lang="it-IT" dirty="0"/>
              <a:t>S4= incremento produttività</a:t>
            </a:r>
          </a:p>
        </p:txBody>
      </p:sp>
    </p:spTree>
    <p:extLst>
      <p:ext uri="{BB962C8B-B14F-4D97-AF65-F5344CB8AC3E}">
        <p14:creationId xmlns:p14="http://schemas.microsoft.com/office/powerpoint/2010/main" val="30031304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16458" t="17116" r="35000" b="3654"/>
          <a:stretch/>
        </p:blipFill>
        <p:spPr>
          <a:xfrm>
            <a:off x="2842429" y="527050"/>
            <a:ext cx="6507147" cy="5753100"/>
          </a:xfrm>
          <a:prstGeom prst="rect">
            <a:avLst/>
          </a:prstGeom>
        </p:spPr>
      </p:pic>
      <p:sp>
        <p:nvSpPr>
          <p:cNvPr id="6" name="Rettangolo 5"/>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Tree>
    <p:extLst>
      <p:ext uri="{BB962C8B-B14F-4D97-AF65-F5344CB8AC3E}">
        <p14:creationId xmlns:p14="http://schemas.microsoft.com/office/powerpoint/2010/main" val="4820470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6944" t="48718" r="9028" b="26154"/>
          <a:stretch/>
        </p:blipFill>
        <p:spPr>
          <a:xfrm>
            <a:off x="2374657" y="0"/>
            <a:ext cx="7442691" cy="2411186"/>
          </a:xfrm>
          <a:prstGeom prst="rect">
            <a:avLst/>
          </a:prstGeom>
        </p:spPr>
      </p:pic>
      <p:pic>
        <p:nvPicPr>
          <p:cNvPr id="5" name="Immagine 4"/>
          <p:cNvPicPr>
            <a:picLocks noChangeAspect="1"/>
          </p:cNvPicPr>
          <p:nvPr/>
        </p:nvPicPr>
        <p:blipFill rotWithShape="1">
          <a:blip r:embed="rId4"/>
          <a:srcRect l="7857" t="49811" r="9401" b="9739"/>
          <a:stretch/>
        </p:blipFill>
        <p:spPr>
          <a:xfrm>
            <a:off x="1536700" y="2726873"/>
            <a:ext cx="9144000" cy="2810329"/>
          </a:xfrm>
          <a:prstGeom prst="rect">
            <a:avLst/>
          </a:prstGeom>
        </p:spPr>
      </p:pic>
    </p:spTree>
    <p:extLst>
      <p:ext uri="{BB962C8B-B14F-4D97-AF65-F5344CB8AC3E}">
        <p14:creationId xmlns:p14="http://schemas.microsoft.com/office/powerpoint/2010/main" val="23465023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1860550" y="2963863"/>
          <a:ext cx="8413752" cy="4023604"/>
        </p:xfrm>
        <a:graphic>
          <a:graphicData uri="http://schemas.openxmlformats.org/drawingml/2006/table">
            <a:tbl>
              <a:tblPr>
                <a:tableStyleId>{5940675A-B579-460E-94D1-54222C63F5DA}</a:tableStyleId>
              </a:tblPr>
              <a:tblGrid>
                <a:gridCol w="2457450">
                  <a:extLst>
                    <a:ext uri="{9D8B030D-6E8A-4147-A177-3AD203B41FA5}">
                      <a16:colId xmlns:a16="http://schemas.microsoft.com/office/drawing/2014/main" val="3808463270"/>
                    </a:ext>
                  </a:extLst>
                </a:gridCol>
                <a:gridCol w="1574800">
                  <a:extLst>
                    <a:ext uri="{9D8B030D-6E8A-4147-A177-3AD203B41FA5}">
                      <a16:colId xmlns:a16="http://schemas.microsoft.com/office/drawing/2014/main" val="1952013412"/>
                    </a:ext>
                  </a:extLst>
                </a:gridCol>
                <a:gridCol w="1346200">
                  <a:extLst>
                    <a:ext uri="{9D8B030D-6E8A-4147-A177-3AD203B41FA5}">
                      <a16:colId xmlns:a16="http://schemas.microsoft.com/office/drawing/2014/main" val="966050696"/>
                    </a:ext>
                  </a:extLst>
                </a:gridCol>
                <a:gridCol w="1549400">
                  <a:extLst>
                    <a:ext uri="{9D8B030D-6E8A-4147-A177-3AD203B41FA5}">
                      <a16:colId xmlns:a16="http://schemas.microsoft.com/office/drawing/2014/main" val="2225975754"/>
                    </a:ext>
                  </a:extLst>
                </a:gridCol>
                <a:gridCol w="1485902">
                  <a:extLst>
                    <a:ext uri="{9D8B030D-6E8A-4147-A177-3AD203B41FA5}">
                      <a16:colId xmlns:a16="http://schemas.microsoft.com/office/drawing/2014/main" val="3469161242"/>
                    </a:ext>
                  </a:extLst>
                </a:gridCol>
              </a:tblGrid>
              <a:tr h="565222">
                <a:tc>
                  <a:txBody>
                    <a:bodyPr/>
                    <a:lstStyle/>
                    <a:p>
                      <a:pPr algn="ctr" fontAlgn="ctr"/>
                      <a:r>
                        <a:rPr lang="it-IT" sz="1400" b="1" u="none" strike="noStrike" dirty="0">
                          <a:solidFill>
                            <a:schemeClr val="bg1"/>
                          </a:solidFill>
                          <a:effectLst/>
                        </a:rPr>
                        <a:t>Anno 2000</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Aloperidolo</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64)</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Clozapina</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114)</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Olanzapina</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59)</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Risperidone</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75)</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1113484158"/>
                  </a:ext>
                </a:extLst>
              </a:tr>
              <a:tr h="282611">
                <a:tc>
                  <a:txBody>
                    <a:bodyPr/>
                    <a:lstStyle/>
                    <a:p>
                      <a:pPr algn="ctr" fontAlgn="ctr"/>
                      <a:r>
                        <a:rPr lang="it-IT" sz="1400" u="none" strike="noStrike" dirty="0">
                          <a:effectLst/>
                        </a:rPr>
                        <a:t>Costo medio per paziente (€)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3.499 €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11.782 €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11.191 €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6.248 €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180613869"/>
                  </a:ext>
                </a:extLst>
              </a:tr>
              <a:tr h="282611">
                <a:tc>
                  <a:txBody>
                    <a:bodyPr/>
                    <a:lstStyle/>
                    <a:p>
                      <a:pPr algn="ctr" fontAlgn="ctr"/>
                      <a:r>
                        <a:rPr lang="it-IT" sz="1400" u="none" strike="noStrike" dirty="0">
                          <a:effectLst/>
                        </a:rPr>
                        <a:t>Punti </a:t>
                      </a:r>
                      <a:r>
                        <a:rPr lang="it-IT" sz="1400" u="none" strike="noStrike" dirty="0" err="1">
                          <a:effectLst/>
                        </a:rPr>
                        <a:t>HoNOS</a:t>
                      </a:r>
                      <a:r>
                        <a:rPr lang="it-IT" sz="1400" u="none" strike="noStrike" dirty="0">
                          <a:effectLst/>
                        </a:rPr>
                        <a:t> 1a rilevazione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a:effectLst/>
                        </a:rPr>
                        <a:t>10,3</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12,19</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13,1</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9,21</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41296921"/>
                  </a:ext>
                </a:extLst>
              </a:tr>
              <a:tr h="282611">
                <a:tc>
                  <a:txBody>
                    <a:bodyPr/>
                    <a:lstStyle/>
                    <a:p>
                      <a:pPr algn="ctr" fontAlgn="ctr"/>
                      <a:r>
                        <a:rPr lang="it-IT" sz="1400" u="none" strike="noStrike" dirty="0">
                          <a:effectLst/>
                        </a:rPr>
                        <a:t>Punti </a:t>
                      </a:r>
                      <a:r>
                        <a:rPr lang="it-IT" sz="1400" u="none" strike="noStrike" dirty="0" err="1">
                          <a:effectLst/>
                        </a:rPr>
                        <a:t>HoNOS</a:t>
                      </a:r>
                      <a:r>
                        <a:rPr lang="it-IT" sz="1400" u="none" strike="noStrike" dirty="0">
                          <a:effectLst/>
                        </a:rPr>
                        <a:t> 3a rilevazione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a:effectLst/>
                        </a:rPr>
                        <a:t>10,14</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10,63</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10,64</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8,64</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273619660"/>
                  </a:ext>
                </a:extLst>
              </a:tr>
              <a:tr h="282611">
                <a:tc>
                  <a:txBody>
                    <a:bodyPr/>
                    <a:lstStyle/>
                    <a:p>
                      <a:pPr algn="ctr" fontAlgn="ctr"/>
                      <a:r>
                        <a:rPr lang="it-IT" sz="1400" u="none" strike="noStrike" dirty="0">
                          <a:effectLst/>
                        </a:rPr>
                        <a:t>Differenza 3a - 1a rilevazione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- 0,16</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- 1,56</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- 2,46</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- 0,57</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862311616"/>
                  </a:ext>
                </a:extLst>
              </a:tr>
              <a:tr h="593483">
                <a:tc>
                  <a:txBody>
                    <a:bodyPr/>
                    <a:lstStyle/>
                    <a:p>
                      <a:pPr algn="ctr" fontAlgn="ctr"/>
                      <a:r>
                        <a:rPr lang="it-IT" sz="1400" u="none" strike="noStrike" dirty="0">
                          <a:effectLst/>
                        </a:rPr>
                        <a:t>Costo incrementale </a:t>
                      </a:r>
                      <a:endParaRPr lang="it-IT" sz="1400" u="none" strike="noStrike" dirty="0" smtClean="0">
                        <a:effectLst/>
                      </a:endParaRPr>
                    </a:p>
                    <a:p>
                      <a:pPr algn="ctr" fontAlgn="ctr"/>
                      <a:r>
                        <a:rPr lang="it-IT" sz="1400" u="none" strike="noStrike" dirty="0" smtClean="0">
                          <a:effectLst/>
                        </a:rPr>
                        <a:t>(</a:t>
                      </a:r>
                      <a:r>
                        <a:rPr lang="it-IT" sz="1400" u="none" strike="noStrike" dirty="0">
                          <a:effectLst/>
                        </a:rPr>
                        <a:t>vs </a:t>
                      </a:r>
                      <a:r>
                        <a:rPr lang="it-IT" sz="1400" u="none" strike="noStrike" dirty="0" err="1">
                          <a:effectLst/>
                        </a:rPr>
                        <a:t>aloperidolo</a:t>
                      </a:r>
                      <a:r>
                        <a:rPr lang="it-IT" sz="1400" u="none" strike="noStrike" dirty="0">
                          <a:effectLst/>
                        </a:rPr>
                        <a:t>)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comparatore</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a:effectLst/>
                        </a:rPr>
                        <a:t>11.782 - 3.499 </a:t>
                      </a:r>
                      <a:endParaRPr lang="it-IT" sz="1400" u="none" strike="noStrike" dirty="0" smtClean="0">
                        <a:effectLst/>
                      </a:endParaRPr>
                    </a:p>
                    <a:p>
                      <a:pPr algn="ctr" fontAlgn="ctr"/>
                      <a:r>
                        <a:rPr lang="it-IT" sz="1400" u="none" strike="noStrike" dirty="0" smtClean="0">
                          <a:effectLst/>
                        </a:rPr>
                        <a:t>= </a:t>
                      </a:r>
                      <a:r>
                        <a:rPr lang="it-IT" sz="1400" b="1" u="none" strike="noStrike" dirty="0">
                          <a:effectLst/>
                        </a:rPr>
                        <a:t>8.283 </a:t>
                      </a:r>
                      <a:r>
                        <a:rPr lang="it-IT" sz="1400" b="1" u="none" strike="noStrike" dirty="0" smtClean="0">
                          <a:effectLst/>
                        </a:rPr>
                        <a:t>€</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a:effectLst/>
                        </a:rPr>
                        <a:t>11.191 - 3.499 </a:t>
                      </a:r>
                      <a:endParaRPr lang="it-IT" sz="1400" u="none" strike="noStrike" dirty="0" smtClean="0">
                        <a:effectLst/>
                      </a:endParaRPr>
                    </a:p>
                    <a:p>
                      <a:pPr algn="ctr" fontAlgn="ctr"/>
                      <a:r>
                        <a:rPr lang="it-IT" sz="1400" u="none" strike="noStrike" dirty="0" smtClean="0">
                          <a:effectLst/>
                        </a:rPr>
                        <a:t>= </a:t>
                      </a:r>
                      <a:r>
                        <a:rPr lang="it-IT" sz="1400" b="1" u="none" strike="noStrike" dirty="0" smtClean="0">
                          <a:effectLst/>
                        </a:rPr>
                        <a:t>7.692 €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a:effectLst/>
                        </a:rPr>
                        <a:t>6.248 - </a:t>
                      </a:r>
                      <a:r>
                        <a:rPr lang="it-IT" sz="1400" u="none" strike="noStrike" dirty="0" smtClean="0">
                          <a:effectLst/>
                        </a:rPr>
                        <a:t>3.499</a:t>
                      </a:r>
                    </a:p>
                    <a:p>
                      <a:pPr algn="ctr" fontAlgn="ctr"/>
                      <a:r>
                        <a:rPr lang="it-IT" sz="1400" u="none" strike="noStrike" dirty="0" smtClean="0">
                          <a:effectLst/>
                        </a:rPr>
                        <a:t>= </a:t>
                      </a:r>
                      <a:r>
                        <a:rPr lang="it-IT" sz="1400" b="1" u="none" strike="noStrike" dirty="0" smtClean="0">
                          <a:effectLst/>
                        </a:rPr>
                        <a:t>2.749 €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955871321"/>
                  </a:ext>
                </a:extLst>
              </a:tr>
              <a:tr h="579353">
                <a:tc>
                  <a:txBody>
                    <a:bodyPr/>
                    <a:lstStyle/>
                    <a:p>
                      <a:pPr algn="ctr" fontAlgn="ctr"/>
                      <a:r>
                        <a:rPr lang="it-IT" sz="1400" u="none" strike="noStrike" dirty="0">
                          <a:effectLst/>
                        </a:rPr>
                        <a:t>Effetto incrementale </a:t>
                      </a:r>
                      <a:endParaRPr lang="it-IT" sz="1400" u="none" strike="noStrike" dirty="0" smtClean="0">
                        <a:effectLst/>
                      </a:endParaRPr>
                    </a:p>
                    <a:p>
                      <a:pPr algn="ctr" fontAlgn="ctr"/>
                      <a:r>
                        <a:rPr lang="it-IT" sz="1400" u="none" strike="noStrike" dirty="0" smtClean="0">
                          <a:effectLst/>
                        </a:rPr>
                        <a:t>(</a:t>
                      </a:r>
                      <a:r>
                        <a:rPr lang="it-IT" sz="1400" u="none" strike="noStrike" dirty="0">
                          <a:effectLst/>
                        </a:rPr>
                        <a:t>vs </a:t>
                      </a:r>
                      <a:r>
                        <a:rPr lang="it-IT" sz="1400" u="none" strike="noStrike" dirty="0" err="1">
                          <a:effectLst/>
                        </a:rPr>
                        <a:t>aloperidolo</a:t>
                      </a:r>
                      <a:r>
                        <a:rPr lang="it-IT" sz="1400" u="none" strike="noStrike" dirty="0">
                          <a:effectLst/>
                        </a:rPr>
                        <a:t>)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comparatore</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a:t>
                      </a:r>
                      <a:r>
                        <a:rPr lang="it-IT" sz="1400" u="none" strike="noStrike" baseline="0" dirty="0" smtClean="0">
                          <a:effectLst/>
                        </a:rPr>
                        <a:t> </a:t>
                      </a:r>
                      <a:r>
                        <a:rPr lang="it-IT" sz="1400" u="none" strike="noStrike" dirty="0" smtClean="0">
                          <a:effectLst/>
                        </a:rPr>
                        <a:t>1,56 - (- 0,16) </a:t>
                      </a:r>
                    </a:p>
                    <a:p>
                      <a:pPr algn="ctr" fontAlgn="ctr"/>
                      <a:r>
                        <a:rPr lang="it-IT" sz="1400" u="none" strike="noStrike" dirty="0" smtClean="0">
                          <a:effectLst/>
                        </a:rPr>
                        <a:t>= </a:t>
                      </a:r>
                      <a:r>
                        <a:rPr lang="it-IT" sz="1400" b="1" u="none" strike="noStrike" dirty="0" smtClean="0">
                          <a:effectLst/>
                        </a:rPr>
                        <a:t>- 1,4</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- 2,46 - (- 0,16)</a:t>
                      </a:r>
                    </a:p>
                    <a:p>
                      <a:pPr algn="ctr" fontAlgn="ctr"/>
                      <a:r>
                        <a:rPr lang="it-IT" sz="1400" u="none" strike="noStrike" dirty="0" smtClean="0">
                          <a:effectLst/>
                        </a:rPr>
                        <a:t>= </a:t>
                      </a:r>
                      <a:r>
                        <a:rPr lang="it-IT" sz="1400" b="1" u="none" strike="noStrike" dirty="0" smtClean="0">
                          <a:effectLst/>
                        </a:rPr>
                        <a:t>- 2,3</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- 0,57 - (- 0,16)</a:t>
                      </a:r>
                    </a:p>
                    <a:p>
                      <a:pPr algn="ctr" fontAlgn="ctr"/>
                      <a:r>
                        <a:rPr lang="it-IT" sz="1400" u="none" strike="noStrike" dirty="0" smtClean="0">
                          <a:effectLst/>
                        </a:rPr>
                        <a:t>= </a:t>
                      </a:r>
                      <a:r>
                        <a:rPr lang="it-IT" sz="1400" b="1" u="none" strike="noStrike" dirty="0" smtClean="0">
                          <a:effectLst/>
                        </a:rPr>
                        <a:t>- 0,41</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55199452"/>
                  </a:ext>
                </a:extLst>
              </a:tr>
              <a:tr h="847834">
                <a:tc>
                  <a:txBody>
                    <a:bodyPr/>
                    <a:lstStyle/>
                    <a:p>
                      <a:pPr algn="ctr" fontAlgn="ctr"/>
                      <a:r>
                        <a:rPr lang="it-IT" sz="1400" u="none" strike="noStrike" dirty="0">
                          <a:effectLst/>
                        </a:rPr>
                        <a:t>Costo incrementale </a:t>
                      </a:r>
                      <a:endParaRPr lang="it-IT" sz="1400" u="none" strike="noStrike" dirty="0" smtClean="0">
                        <a:effectLst/>
                      </a:endParaRPr>
                    </a:p>
                    <a:p>
                      <a:pPr algn="ctr" fontAlgn="ctr"/>
                      <a:r>
                        <a:rPr lang="it-IT" sz="1400" u="none" strike="noStrike" dirty="0" smtClean="0">
                          <a:effectLst/>
                        </a:rPr>
                        <a:t>per </a:t>
                      </a:r>
                      <a:r>
                        <a:rPr lang="it-IT" sz="1400" u="none" strike="noStrike" dirty="0">
                          <a:effectLst/>
                        </a:rPr>
                        <a:t>punto </a:t>
                      </a:r>
                      <a:r>
                        <a:rPr lang="it-IT" sz="1400" u="none" strike="noStrike" dirty="0" smtClean="0">
                          <a:effectLst/>
                        </a:rPr>
                        <a:t>incrementale</a:t>
                      </a:r>
                    </a:p>
                    <a:p>
                      <a:pPr algn="ctr" fontAlgn="ctr"/>
                      <a:r>
                        <a:rPr lang="it-IT" sz="1400" u="none" strike="noStrike" dirty="0" smtClean="0">
                          <a:effectLst/>
                        </a:rPr>
                        <a:t>(vs </a:t>
                      </a:r>
                      <a:r>
                        <a:rPr lang="it-IT" sz="1400" u="none" strike="noStrike" dirty="0" err="1" smtClean="0">
                          <a:effectLst/>
                        </a:rPr>
                        <a:t>aloperidolo</a:t>
                      </a:r>
                      <a:r>
                        <a:rPr lang="it-IT" sz="1400" u="none" strike="noStrike" dirty="0" smtClean="0">
                          <a:effectLst/>
                        </a:rPr>
                        <a:t>) </a:t>
                      </a:r>
                      <a:r>
                        <a:rPr lang="it-IT" sz="1400" u="none" strike="noStrike" dirty="0">
                          <a:effectLst/>
                        </a:rPr>
                        <a:t>(€)</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comparatore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b="1" u="none" strike="noStrike" dirty="0" smtClean="0">
                          <a:effectLst/>
                        </a:rPr>
                        <a:t>5.895 €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b="1" u="none" strike="noStrike" dirty="0" smtClean="0">
                          <a:effectLst/>
                        </a:rPr>
                        <a:t>3.343 €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b="1" u="none" strike="noStrike" dirty="0" smtClean="0">
                          <a:effectLst/>
                        </a:rPr>
                        <a:t>6.591 €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282096426"/>
                  </a:ext>
                </a:extLst>
              </a:tr>
            </a:tbl>
          </a:graphicData>
        </a:graphic>
      </p:graphicFrame>
      <p:pic>
        <p:nvPicPr>
          <p:cNvPr id="5" name="Immagine 4"/>
          <p:cNvPicPr>
            <a:picLocks noChangeAspect="1"/>
          </p:cNvPicPr>
          <p:nvPr/>
        </p:nvPicPr>
        <p:blipFill rotWithShape="1">
          <a:blip r:embed="rId3"/>
          <a:srcRect l="7857" t="49811" r="9401" b="9739"/>
          <a:stretch/>
        </p:blipFill>
        <p:spPr>
          <a:xfrm>
            <a:off x="1524000" y="3"/>
            <a:ext cx="9144000" cy="2810329"/>
          </a:xfrm>
          <a:prstGeom prst="rect">
            <a:avLst/>
          </a:prstGeom>
        </p:spPr>
      </p:pic>
    </p:spTree>
    <p:extLst>
      <p:ext uri="{BB962C8B-B14F-4D97-AF65-F5344CB8AC3E}">
        <p14:creationId xmlns:p14="http://schemas.microsoft.com/office/powerpoint/2010/main" val="1769482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404326" y="304800"/>
            <a:ext cx="11613503" cy="6245290"/>
          </a:xfrm>
          <a:prstGeom prst="rect">
            <a:avLst/>
          </a:prstGeom>
        </p:spPr>
      </p:pic>
    </p:spTree>
    <p:extLst>
      <p:ext uri="{BB962C8B-B14F-4D97-AF65-F5344CB8AC3E}">
        <p14:creationId xmlns:p14="http://schemas.microsoft.com/office/powerpoint/2010/main" val="358718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olo isoscele 3"/>
          <p:cNvSpPr/>
          <p:nvPr/>
        </p:nvSpPr>
        <p:spPr>
          <a:xfrm>
            <a:off x="3562353" y="1962152"/>
            <a:ext cx="4848225" cy="3629025"/>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3057527" y="4810128"/>
            <a:ext cx="1533724" cy="13049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t>EFFICIENZA</a:t>
            </a:r>
          </a:p>
        </p:txBody>
      </p:sp>
      <p:sp>
        <p:nvSpPr>
          <p:cNvPr id="8" name="Ovale 7"/>
          <p:cNvSpPr/>
          <p:nvPr/>
        </p:nvSpPr>
        <p:spPr>
          <a:xfrm>
            <a:off x="7543803" y="4810128"/>
            <a:ext cx="1609525" cy="13049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t>EFFICACIA</a:t>
            </a:r>
          </a:p>
        </p:txBody>
      </p:sp>
      <p:sp>
        <p:nvSpPr>
          <p:cNvPr id="9" name="Ovale 8"/>
          <p:cNvSpPr/>
          <p:nvPr/>
        </p:nvSpPr>
        <p:spPr>
          <a:xfrm>
            <a:off x="5300664" y="1309689"/>
            <a:ext cx="1371601" cy="13049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t>EQUITA’</a:t>
            </a:r>
          </a:p>
        </p:txBody>
      </p:sp>
      <p:sp>
        <p:nvSpPr>
          <p:cNvPr id="10" name="Rettangolo arrotondato 9"/>
          <p:cNvSpPr/>
          <p:nvPr/>
        </p:nvSpPr>
        <p:spPr>
          <a:xfrm>
            <a:off x="4048125" y="3576636"/>
            <a:ext cx="1304925" cy="40005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COSTI</a:t>
            </a:r>
          </a:p>
        </p:txBody>
      </p:sp>
      <p:sp>
        <p:nvSpPr>
          <p:cNvPr id="11" name="Rettangolo arrotondato 10"/>
          <p:cNvSpPr/>
          <p:nvPr/>
        </p:nvSpPr>
        <p:spPr>
          <a:xfrm>
            <a:off x="6572250" y="3576636"/>
            <a:ext cx="1304925" cy="40005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PRIORITA’</a:t>
            </a:r>
          </a:p>
        </p:txBody>
      </p:sp>
      <p:sp>
        <p:nvSpPr>
          <p:cNvPr id="12" name="Rettangolo arrotondato 11"/>
          <p:cNvSpPr/>
          <p:nvPr/>
        </p:nvSpPr>
        <p:spPr>
          <a:xfrm>
            <a:off x="5334001" y="5407818"/>
            <a:ext cx="1304925" cy="40005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QUALITA’</a:t>
            </a:r>
          </a:p>
        </p:txBody>
      </p:sp>
      <p:sp>
        <p:nvSpPr>
          <p:cNvPr id="13" name="CasellaDiTesto 12"/>
          <p:cNvSpPr txBox="1"/>
          <p:nvPr/>
        </p:nvSpPr>
        <p:spPr>
          <a:xfrm>
            <a:off x="4700587" y="292804"/>
            <a:ext cx="6467475" cy="1200329"/>
          </a:xfrm>
          <a:prstGeom prst="rect">
            <a:avLst/>
          </a:prstGeom>
          <a:noFill/>
        </p:spPr>
        <p:txBody>
          <a:bodyPr wrap="square" rtlCol="0">
            <a:spAutoFit/>
          </a:bodyPr>
          <a:lstStyle/>
          <a:p>
            <a:pPr algn="ctr"/>
            <a:r>
              <a:rPr lang="it-IT" sz="3600" b="1" dirty="0">
                <a:latin typeface="+mj-lt"/>
                <a:ea typeface="+mj-ea"/>
                <a:cs typeface="+mj-cs"/>
              </a:rPr>
              <a:t>I dilemmi dell’assistenza sanitaria</a:t>
            </a:r>
          </a:p>
        </p:txBody>
      </p:sp>
    </p:spTree>
    <p:extLst>
      <p:ext uri="{BB962C8B-B14F-4D97-AF65-F5344CB8AC3E}">
        <p14:creationId xmlns:p14="http://schemas.microsoft.com/office/powerpoint/2010/main" val="462205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503853" y="304800"/>
            <a:ext cx="11337568" cy="6220505"/>
          </a:xfrm>
          <a:prstGeom prst="rect">
            <a:avLst/>
          </a:prstGeom>
        </p:spPr>
      </p:pic>
    </p:spTree>
    <p:extLst>
      <p:ext uri="{BB962C8B-B14F-4D97-AF65-F5344CB8AC3E}">
        <p14:creationId xmlns:p14="http://schemas.microsoft.com/office/powerpoint/2010/main" val="41801500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345232" y="276225"/>
            <a:ext cx="11308704" cy="6305550"/>
          </a:xfrm>
          <a:prstGeom prst="rect">
            <a:avLst/>
          </a:prstGeom>
        </p:spPr>
      </p:pic>
    </p:spTree>
    <p:extLst>
      <p:ext uri="{BB962C8B-B14F-4D97-AF65-F5344CB8AC3E}">
        <p14:creationId xmlns:p14="http://schemas.microsoft.com/office/powerpoint/2010/main" val="29765463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395287" y="190500"/>
            <a:ext cx="11401425" cy="6477000"/>
          </a:xfrm>
          <a:prstGeom prst="rect">
            <a:avLst/>
          </a:prstGeom>
        </p:spPr>
      </p:pic>
    </p:spTree>
    <p:extLst>
      <p:ext uri="{BB962C8B-B14F-4D97-AF65-F5344CB8AC3E}">
        <p14:creationId xmlns:p14="http://schemas.microsoft.com/office/powerpoint/2010/main" val="2990670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328612" y="514350"/>
            <a:ext cx="11534775" cy="5829300"/>
          </a:xfrm>
          <a:prstGeom prst="rect">
            <a:avLst/>
          </a:prstGeom>
        </p:spPr>
      </p:pic>
    </p:spTree>
    <p:extLst>
      <p:ext uri="{BB962C8B-B14F-4D97-AF65-F5344CB8AC3E}">
        <p14:creationId xmlns:p14="http://schemas.microsoft.com/office/powerpoint/2010/main" val="25800839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942392" y="485192"/>
            <a:ext cx="10347649" cy="5651241"/>
          </a:xfrm>
          <a:prstGeom prst="rect">
            <a:avLst/>
          </a:prstGeom>
        </p:spPr>
      </p:pic>
    </p:spTree>
    <p:extLst>
      <p:ext uri="{BB962C8B-B14F-4D97-AF65-F5344CB8AC3E}">
        <p14:creationId xmlns:p14="http://schemas.microsoft.com/office/powerpoint/2010/main" val="6192393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sp>
        <p:nvSpPr>
          <p:cNvPr id="3" name="Segnaposto tabella 2"/>
          <p:cNvSpPr>
            <a:spLocks noGrp="1"/>
          </p:cNvSpPr>
          <p:nvPr>
            <p:ph type="tbl" idx="1"/>
          </p:nvPr>
        </p:nvSpPr>
        <p:spPr/>
      </p:sp>
      <p:pic>
        <p:nvPicPr>
          <p:cNvPr id="4" name="Immagine 3"/>
          <p:cNvPicPr>
            <a:picLocks noChangeAspect="1"/>
          </p:cNvPicPr>
          <p:nvPr/>
        </p:nvPicPr>
        <p:blipFill>
          <a:blip r:embed="rId2"/>
          <a:stretch>
            <a:fillRect/>
          </a:stretch>
        </p:blipFill>
        <p:spPr>
          <a:xfrm>
            <a:off x="609600" y="285750"/>
            <a:ext cx="10972800" cy="6286500"/>
          </a:xfrm>
          <a:prstGeom prst="rect">
            <a:avLst/>
          </a:prstGeom>
        </p:spPr>
      </p:pic>
    </p:spTree>
    <p:extLst>
      <p:ext uri="{BB962C8B-B14F-4D97-AF65-F5344CB8AC3E}">
        <p14:creationId xmlns:p14="http://schemas.microsoft.com/office/powerpoint/2010/main" val="15343326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651277" y="1138335"/>
            <a:ext cx="8889445" cy="5184678"/>
          </a:xfrm>
          <a:prstGeom prst="rect">
            <a:avLst/>
          </a:prstGeom>
        </p:spPr>
      </p:pic>
    </p:spTree>
    <p:extLst>
      <p:ext uri="{BB962C8B-B14F-4D97-AF65-F5344CB8AC3E}">
        <p14:creationId xmlns:p14="http://schemas.microsoft.com/office/powerpoint/2010/main" val="11956327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2451210" y="510073"/>
            <a:ext cx="8427916" cy="5943600"/>
          </a:xfrm>
          <a:prstGeom prst="rect">
            <a:avLst/>
          </a:prstGeom>
        </p:spPr>
      </p:pic>
    </p:spTree>
    <p:extLst>
      <p:ext uri="{BB962C8B-B14F-4D97-AF65-F5344CB8AC3E}">
        <p14:creationId xmlns:p14="http://schemas.microsoft.com/office/powerpoint/2010/main" val="3516916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764885" y="1295400"/>
            <a:ext cx="8662230" cy="4953000"/>
          </a:xfrm>
          <a:prstGeom prst="rect">
            <a:avLst/>
          </a:prstGeom>
        </p:spPr>
      </p:pic>
    </p:spTree>
    <p:extLst>
      <p:ext uri="{BB962C8B-B14F-4D97-AF65-F5344CB8AC3E}">
        <p14:creationId xmlns:p14="http://schemas.microsoft.com/office/powerpoint/2010/main" val="11947719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269901" y="1295400"/>
            <a:ext cx="9652197" cy="4953000"/>
          </a:xfrm>
          <a:prstGeom prst="rect">
            <a:avLst/>
          </a:prstGeom>
        </p:spPr>
      </p:pic>
    </p:spTree>
    <p:extLst>
      <p:ext uri="{BB962C8B-B14F-4D97-AF65-F5344CB8AC3E}">
        <p14:creationId xmlns:p14="http://schemas.microsoft.com/office/powerpoint/2010/main" val="1705799775"/>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3745</TotalTime>
  <Words>8765</Words>
  <Application>Microsoft Office PowerPoint</Application>
  <PresentationFormat>Widescreen</PresentationFormat>
  <Paragraphs>998</Paragraphs>
  <Slides>113</Slides>
  <Notes>40</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0</vt:i4>
      </vt:variant>
      <vt:variant>
        <vt:lpstr>Titoli diapositive</vt:lpstr>
      </vt:variant>
      <vt:variant>
        <vt:i4>113</vt:i4>
      </vt:variant>
    </vt:vector>
  </HeadingPairs>
  <TitlesOfParts>
    <vt:vector size="126" baseType="lpstr">
      <vt:lpstr>Arial</vt:lpstr>
      <vt:lpstr>Calibri</vt:lpstr>
      <vt:lpstr>Century Gothic</vt:lpstr>
      <vt:lpstr>Courier New</vt:lpstr>
      <vt:lpstr>Helvetica</vt:lpstr>
      <vt:lpstr>Helvetica-Bold</vt:lpstr>
      <vt:lpstr>Imago</vt:lpstr>
      <vt:lpstr>Symbol</vt:lpstr>
      <vt:lpstr>Tahoma</vt:lpstr>
      <vt:lpstr>Times New Roman</vt:lpstr>
      <vt:lpstr>Titillium Web</vt:lpstr>
      <vt:lpstr>Wingdings</vt:lpstr>
      <vt:lpstr>Scia di vapore</vt:lpstr>
      <vt:lpstr>Presentazione standard di PowerPoint</vt:lpstr>
      <vt:lpstr>Di cosa parleremo</vt:lpstr>
      <vt:lpstr>FARMACOECONOMIA</vt:lpstr>
      <vt:lpstr>Presentazione standard di PowerPoint</vt:lpstr>
      <vt:lpstr>Presentazione standard di PowerPoint</vt:lpstr>
      <vt:lpstr>Health Technology Assessment (HTA)</vt:lpstr>
      <vt:lpstr>Presentazione standard di PowerPoint</vt:lpstr>
      <vt:lpstr>HTA in Italia: soggetti coinvolti</vt:lpstr>
      <vt:lpstr>Presentazione standard di PowerPoint</vt:lpstr>
      <vt:lpstr> PROCESSO DECISIONALE Sistema scelte-priorità </vt:lpstr>
      <vt:lpstr>Presentazione standard di PowerPoint</vt:lpstr>
      <vt:lpstr>Presentazione standard di PowerPoint</vt:lpstr>
      <vt:lpstr>EFFICACIA</vt:lpstr>
      <vt:lpstr>Presentazione standard di PowerPoint</vt:lpstr>
      <vt:lpstr>COSTI</vt:lpstr>
      <vt:lpstr>Costi fissi e variabili</vt:lpstr>
      <vt:lpstr> COST-OF-ILLNESS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Valutazioni economiche in sanità</vt:lpstr>
      <vt:lpstr>Processi decisionali in sanità</vt:lpstr>
      <vt:lpstr>A cosa servono le valutazioni economiche in sanità?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ANALISI DI MInimIZZAZIONE DEI COSTI </vt:lpstr>
      <vt:lpstr>Presentazione standard di PowerPoint</vt:lpstr>
      <vt:lpstr>Presentazione standard di PowerPoint</vt:lpstr>
      <vt:lpstr>Quando è necessaria ci sono inoltre impatti economici diversi COLECALCIFEROLO</vt:lpstr>
      <vt:lpstr>ANALISI DI COSTO/efficacia </vt:lpstr>
      <vt:lpstr>Presentazione standard di PowerPoint</vt:lpstr>
      <vt:lpstr>Presentazione standard di PowerPoint</vt:lpstr>
      <vt:lpstr>Presentazione standard di PowerPoint</vt:lpstr>
      <vt:lpstr>Presentazione standard di PowerPoint</vt:lpstr>
      <vt:lpstr>Presentazione standard di PowerPoint</vt:lpstr>
      <vt:lpstr>  Confronto dei costi e degli esiti </vt:lpstr>
      <vt:lpstr>Presentazione standard di PowerPoint</vt:lpstr>
      <vt:lpstr>RAPPORTO INCREMENTALE COSTO/EFFICACIA</vt:lpstr>
      <vt:lpstr>Presentazione standard di PowerPoint</vt:lpstr>
      <vt:lpstr>Presentazione standard di PowerPoint</vt:lpstr>
      <vt:lpstr>Published Guideline of Economic Evaluation</vt:lpstr>
      <vt:lpstr>In Europa: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IL VALORE SOGLIA</vt:lpstr>
      <vt:lpstr> BUDGET IMPACT ANALYSIS VS VALORE SOGLIA</vt:lpstr>
      <vt:lpstr>Esempio di studio di Budget Impact: Consumo di risorse per pazienti  con disordini acido-correlati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 ricapitolare: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 cosa parleremo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Pillole di biostatistica per la ricerca clinica</dc:title>
  <dc:creator>BIASINUTTO CHIARA [FA0100453]</dc:creator>
  <cp:lastModifiedBy>Stefano Palcic</cp:lastModifiedBy>
  <cp:revision>332</cp:revision>
  <cp:lastPrinted>2023-04-18T12:44:02Z</cp:lastPrinted>
  <dcterms:created xsi:type="dcterms:W3CDTF">2021-01-14T10:15:57Z</dcterms:created>
  <dcterms:modified xsi:type="dcterms:W3CDTF">2024-02-06T15:08:51Z</dcterms:modified>
</cp:coreProperties>
</file>