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9"/>
  </p:notesMasterIdLst>
  <p:sldIdLst>
    <p:sldId id="293" r:id="rId2"/>
    <p:sldId id="360" r:id="rId3"/>
    <p:sldId id="352" r:id="rId4"/>
    <p:sldId id="303" r:id="rId5"/>
    <p:sldId id="305" r:id="rId6"/>
    <p:sldId id="306" r:id="rId7"/>
    <p:sldId id="313" r:id="rId8"/>
    <p:sldId id="308" r:id="rId9"/>
    <p:sldId id="312" r:id="rId10"/>
    <p:sldId id="354" r:id="rId11"/>
    <p:sldId id="294" r:id="rId12"/>
    <p:sldId id="307" r:id="rId13"/>
    <p:sldId id="292" r:id="rId14"/>
    <p:sldId id="321" r:id="rId15"/>
    <p:sldId id="325" r:id="rId16"/>
    <p:sldId id="331" r:id="rId17"/>
    <p:sldId id="355" r:id="rId18"/>
    <p:sldId id="296" r:id="rId19"/>
    <p:sldId id="297" r:id="rId20"/>
    <p:sldId id="326" r:id="rId21"/>
    <p:sldId id="319" r:id="rId22"/>
    <p:sldId id="298" r:id="rId23"/>
    <p:sldId id="299" r:id="rId24"/>
    <p:sldId id="300" r:id="rId25"/>
    <p:sldId id="320" r:id="rId26"/>
    <p:sldId id="302" r:id="rId27"/>
    <p:sldId id="335" r:id="rId28"/>
    <p:sldId id="336" r:id="rId29"/>
    <p:sldId id="301" r:id="rId30"/>
    <p:sldId id="337" r:id="rId31"/>
    <p:sldId id="356" r:id="rId32"/>
    <p:sldId id="328" r:id="rId33"/>
    <p:sldId id="361" r:id="rId34"/>
    <p:sldId id="323" r:id="rId35"/>
    <p:sldId id="330" r:id="rId36"/>
    <p:sldId id="311" r:id="rId37"/>
    <p:sldId id="357" r:id="rId38"/>
    <p:sldId id="362" r:id="rId39"/>
    <p:sldId id="363" r:id="rId40"/>
    <p:sldId id="364" r:id="rId41"/>
    <p:sldId id="365" r:id="rId42"/>
    <p:sldId id="366" r:id="rId43"/>
    <p:sldId id="367" r:id="rId44"/>
    <p:sldId id="368" r:id="rId45"/>
    <p:sldId id="369" r:id="rId46"/>
    <p:sldId id="370" r:id="rId47"/>
    <p:sldId id="371" r:id="rId48"/>
    <p:sldId id="304" r:id="rId49"/>
    <p:sldId id="315" r:id="rId50"/>
    <p:sldId id="372" r:id="rId51"/>
    <p:sldId id="373" r:id="rId52"/>
    <p:sldId id="316" r:id="rId53"/>
    <p:sldId id="317" r:id="rId54"/>
    <p:sldId id="318" r:id="rId55"/>
    <p:sldId id="374" r:id="rId56"/>
    <p:sldId id="375" r:id="rId57"/>
    <p:sldId id="376" r:id="rId58"/>
    <p:sldId id="384" r:id="rId59"/>
    <p:sldId id="385" r:id="rId60"/>
    <p:sldId id="386" r:id="rId61"/>
    <p:sldId id="383" r:id="rId62"/>
    <p:sldId id="377" r:id="rId63"/>
    <p:sldId id="378" r:id="rId64"/>
    <p:sldId id="379" r:id="rId65"/>
    <p:sldId id="341" r:id="rId66"/>
    <p:sldId id="324" r:id="rId67"/>
    <p:sldId id="348" r:id="rId6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E4B3E"/>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3605" autoAdjust="0"/>
  </p:normalViewPr>
  <p:slideViewPr>
    <p:cSldViewPr snapToGrid="0">
      <p:cViewPr varScale="1">
        <p:scale>
          <a:sx n="106" d="100"/>
          <a:sy n="106" d="100"/>
        </p:scale>
        <p:origin x="7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19EC0-A972-41BB-B3EA-6CF900338567}" type="datetimeFigureOut">
              <a:rPr lang="it-IT" smtClean="0"/>
              <a:t>17/05/2023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C3317-702E-4AB5-A281-FDACC70251A0}" type="slidenum">
              <a:rPr lang="it-IT" smtClean="0"/>
              <a:t>‹N›</a:t>
            </a:fld>
            <a:endParaRPr lang="it-IT"/>
          </a:p>
        </p:txBody>
      </p:sp>
    </p:spTree>
    <p:extLst>
      <p:ext uri="{BB962C8B-B14F-4D97-AF65-F5344CB8AC3E}">
        <p14:creationId xmlns:p14="http://schemas.microsoft.com/office/powerpoint/2010/main" val="191124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a:t>
            </a:fld>
            <a:endParaRPr lang="it-IT"/>
          </a:p>
        </p:txBody>
      </p:sp>
    </p:spTree>
    <p:extLst>
      <p:ext uri="{BB962C8B-B14F-4D97-AF65-F5344CB8AC3E}">
        <p14:creationId xmlns:p14="http://schemas.microsoft.com/office/powerpoint/2010/main" val="149202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10</a:t>
            </a:fld>
            <a:endParaRPr lang="it-IT"/>
          </a:p>
        </p:txBody>
      </p:sp>
    </p:spTree>
    <p:extLst>
      <p:ext uri="{BB962C8B-B14F-4D97-AF65-F5344CB8AC3E}">
        <p14:creationId xmlns:p14="http://schemas.microsoft.com/office/powerpoint/2010/main" val="15148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11</a:t>
            </a:fld>
            <a:endParaRPr lang="it-IT"/>
          </a:p>
        </p:txBody>
      </p:sp>
    </p:spTree>
    <p:extLst>
      <p:ext uri="{BB962C8B-B14F-4D97-AF65-F5344CB8AC3E}">
        <p14:creationId xmlns:p14="http://schemas.microsoft.com/office/powerpoint/2010/main" val="353948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12</a:t>
            </a:fld>
            <a:endParaRPr lang="it-IT"/>
          </a:p>
        </p:txBody>
      </p:sp>
    </p:spTree>
    <p:extLst>
      <p:ext uri="{BB962C8B-B14F-4D97-AF65-F5344CB8AC3E}">
        <p14:creationId xmlns:p14="http://schemas.microsoft.com/office/powerpoint/2010/main" val="231496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13</a:t>
            </a:fld>
            <a:endParaRPr lang="it-IT"/>
          </a:p>
        </p:txBody>
      </p:sp>
    </p:spTree>
    <p:extLst>
      <p:ext uri="{BB962C8B-B14F-4D97-AF65-F5344CB8AC3E}">
        <p14:creationId xmlns:p14="http://schemas.microsoft.com/office/powerpoint/2010/main" val="1990094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14</a:t>
            </a:fld>
            <a:endParaRPr lang="it-IT"/>
          </a:p>
        </p:txBody>
      </p:sp>
    </p:spTree>
    <p:extLst>
      <p:ext uri="{BB962C8B-B14F-4D97-AF65-F5344CB8AC3E}">
        <p14:creationId xmlns:p14="http://schemas.microsoft.com/office/powerpoint/2010/main" val="294697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t>La </a:t>
            </a:r>
            <a:r>
              <a:rPr lang="it-IT" b="1" dirty="0" smtClean="0"/>
              <a:t>ricetta limitativa </a:t>
            </a:r>
            <a:r>
              <a:rPr lang="it-IT" dirty="0" smtClean="0"/>
              <a:t>ripetibile e quella non ripetibile sono gli strumenti che limitano la prescrizione e l’utilizzo di alcuni tipi di medicinali a determinati specialisti o in determinati ambienti.</a:t>
            </a:r>
          </a:p>
          <a:p>
            <a:pPr algn="just"/>
            <a:r>
              <a:rPr lang="it-IT" dirty="0" smtClean="0"/>
              <a:t>Rientrano in questa categoria:</a:t>
            </a:r>
          </a:p>
          <a:p>
            <a:pPr algn="just"/>
            <a:r>
              <a:rPr lang="it-IT" dirty="0" smtClean="0"/>
              <a:t>• medicinali utilizzabili esclusivamente in ambiente ospedaliero (art. 92 </a:t>
            </a:r>
            <a:r>
              <a:rPr lang="it-IT" dirty="0" err="1" smtClean="0"/>
              <a:t>D.Lgs</a:t>
            </a:r>
            <a:r>
              <a:rPr lang="it-IT" dirty="0" smtClean="0"/>
              <a:t> 219/2006);</a:t>
            </a:r>
          </a:p>
          <a:p>
            <a:pPr algn="just"/>
            <a:r>
              <a:rPr lang="it-IT" dirty="0" smtClean="0"/>
              <a:t>• medicinali vendibili al pubblico su prescrizione di centri ospedalieri o di specialisti (art. 93 </a:t>
            </a:r>
            <a:r>
              <a:rPr lang="it-IT" dirty="0" err="1" smtClean="0"/>
              <a:t>D.Lgs</a:t>
            </a:r>
            <a:r>
              <a:rPr lang="it-IT" dirty="0" smtClean="0"/>
              <a:t> 219/2006);</a:t>
            </a:r>
          </a:p>
          <a:p>
            <a:pPr algn="just"/>
            <a:r>
              <a:rPr lang="it-IT" dirty="0" smtClean="0"/>
              <a:t>• medicinali utilizzabili esclusivamente dallo specialista in ambulatorio (art. 94 </a:t>
            </a:r>
            <a:r>
              <a:rPr lang="it-IT" dirty="0" err="1" smtClean="0"/>
              <a:t>D.Lgs</a:t>
            </a:r>
            <a:r>
              <a:rPr lang="it-IT" dirty="0" smtClean="0"/>
              <a:t> 219/2006).</a:t>
            </a:r>
          </a:p>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15</a:t>
            </a:fld>
            <a:endParaRPr lang="it-IT"/>
          </a:p>
        </p:txBody>
      </p:sp>
    </p:spTree>
    <p:extLst>
      <p:ext uri="{BB962C8B-B14F-4D97-AF65-F5344CB8AC3E}">
        <p14:creationId xmlns:p14="http://schemas.microsoft.com/office/powerpoint/2010/main" val="49152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16</a:t>
            </a:fld>
            <a:endParaRPr lang="it-IT"/>
          </a:p>
        </p:txBody>
      </p:sp>
    </p:spTree>
    <p:extLst>
      <p:ext uri="{BB962C8B-B14F-4D97-AF65-F5344CB8AC3E}">
        <p14:creationId xmlns:p14="http://schemas.microsoft.com/office/powerpoint/2010/main" val="668573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17</a:t>
            </a:fld>
            <a:endParaRPr lang="it-IT"/>
          </a:p>
        </p:txBody>
      </p:sp>
    </p:spTree>
    <p:extLst>
      <p:ext uri="{BB962C8B-B14F-4D97-AF65-F5344CB8AC3E}">
        <p14:creationId xmlns:p14="http://schemas.microsoft.com/office/powerpoint/2010/main" val="2869425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Domanda: sono contrattati i prezzi ex </a:t>
            </a:r>
            <a:r>
              <a:rPr lang="it-IT" dirty="0" err="1" smtClean="0"/>
              <a:t>factory</a:t>
            </a:r>
            <a:r>
              <a:rPr lang="it-IT" dirty="0" smtClean="0"/>
              <a:t> o il prezzo</a:t>
            </a:r>
            <a:r>
              <a:rPr lang="it-IT" baseline="0" dirty="0" smtClean="0"/>
              <a:t> </a:t>
            </a:r>
            <a:r>
              <a:rPr lang="it-IT" baseline="0" dirty="0" err="1" smtClean="0"/>
              <a:t>max</a:t>
            </a:r>
            <a:r>
              <a:rPr lang="it-IT" baseline="0" dirty="0" smtClean="0"/>
              <a:t> rimborsato da </a:t>
            </a:r>
            <a:r>
              <a:rPr lang="it-IT" baseline="0" dirty="0" err="1" smtClean="0"/>
              <a:t>ssn</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18</a:t>
            </a:fld>
            <a:endParaRPr lang="it-IT"/>
          </a:p>
        </p:txBody>
      </p:sp>
    </p:spTree>
    <p:extLst>
      <p:ext uri="{BB962C8B-B14F-4D97-AF65-F5344CB8AC3E}">
        <p14:creationId xmlns:p14="http://schemas.microsoft.com/office/powerpoint/2010/main" val="2670115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19</a:t>
            </a:fld>
            <a:endParaRPr lang="it-IT"/>
          </a:p>
        </p:txBody>
      </p:sp>
    </p:spTree>
    <p:extLst>
      <p:ext uri="{BB962C8B-B14F-4D97-AF65-F5344CB8AC3E}">
        <p14:creationId xmlns:p14="http://schemas.microsoft.com/office/powerpoint/2010/main" val="253278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a:t>
            </a:fld>
            <a:endParaRPr lang="it-IT"/>
          </a:p>
        </p:txBody>
      </p:sp>
    </p:spTree>
    <p:extLst>
      <p:ext uri="{BB962C8B-B14F-4D97-AF65-F5344CB8AC3E}">
        <p14:creationId xmlns:p14="http://schemas.microsoft.com/office/powerpoint/2010/main" val="729394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20</a:t>
            </a:fld>
            <a:endParaRPr lang="it-IT"/>
          </a:p>
        </p:txBody>
      </p:sp>
    </p:spTree>
    <p:extLst>
      <p:ext uri="{BB962C8B-B14F-4D97-AF65-F5344CB8AC3E}">
        <p14:creationId xmlns:p14="http://schemas.microsoft.com/office/powerpoint/2010/main" val="200700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21</a:t>
            </a:fld>
            <a:endParaRPr lang="it-IT"/>
          </a:p>
        </p:txBody>
      </p:sp>
    </p:spTree>
    <p:extLst>
      <p:ext uri="{BB962C8B-B14F-4D97-AF65-F5344CB8AC3E}">
        <p14:creationId xmlns:p14="http://schemas.microsoft.com/office/powerpoint/2010/main" val="3203375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22</a:t>
            </a:fld>
            <a:endParaRPr lang="it-IT"/>
          </a:p>
        </p:txBody>
      </p:sp>
    </p:spTree>
    <p:extLst>
      <p:ext uri="{BB962C8B-B14F-4D97-AF65-F5344CB8AC3E}">
        <p14:creationId xmlns:p14="http://schemas.microsoft.com/office/powerpoint/2010/main" val="350022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23</a:t>
            </a:fld>
            <a:endParaRPr lang="it-IT"/>
          </a:p>
        </p:txBody>
      </p:sp>
    </p:spTree>
    <p:extLst>
      <p:ext uri="{BB962C8B-B14F-4D97-AF65-F5344CB8AC3E}">
        <p14:creationId xmlns:p14="http://schemas.microsoft.com/office/powerpoint/2010/main" val="455345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24</a:t>
            </a:fld>
            <a:endParaRPr lang="it-IT"/>
          </a:p>
        </p:txBody>
      </p:sp>
    </p:spTree>
    <p:extLst>
      <p:ext uri="{BB962C8B-B14F-4D97-AF65-F5344CB8AC3E}">
        <p14:creationId xmlns:p14="http://schemas.microsoft.com/office/powerpoint/2010/main" val="1517358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25</a:t>
            </a:fld>
            <a:endParaRPr lang="it-IT"/>
          </a:p>
        </p:txBody>
      </p:sp>
    </p:spTree>
    <p:extLst>
      <p:ext uri="{BB962C8B-B14F-4D97-AF65-F5344CB8AC3E}">
        <p14:creationId xmlns:p14="http://schemas.microsoft.com/office/powerpoint/2010/main" val="3400617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26</a:t>
            </a:fld>
            <a:endParaRPr lang="it-IT"/>
          </a:p>
        </p:txBody>
      </p:sp>
    </p:spTree>
    <p:extLst>
      <p:ext uri="{BB962C8B-B14F-4D97-AF65-F5344CB8AC3E}">
        <p14:creationId xmlns:p14="http://schemas.microsoft.com/office/powerpoint/2010/main" val="3146104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27</a:t>
            </a:fld>
            <a:endParaRPr lang="it-IT"/>
          </a:p>
        </p:txBody>
      </p:sp>
    </p:spTree>
    <p:extLst>
      <p:ext uri="{BB962C8B-B14F-4D97-AF65-F5344CB8AC3E}">
        <p14:creationId xmlns:p14="http://schemas.microsoft.com/office/powerpoint/2010/main" val="1430949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28</a:t>
            </a:fld>
            <a:endParaRPr lang="it-IT"/>
          </a:p>
        </p:txBody>
      </p:sp>
    </p:spTree>
    <p:extLst>
      <p:ext uri="{BB962C8B-B14F-4D97-AF65-F5344CB8AC3E}">
        <p14:creationId xmlns:p14="http://schemas.microsoft.com/office/powerpoint/2010/main" val="1427346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AGGIUNGERE GARE</a:t>
            </a:r>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29</a:t>
            </a:fld>
            <a:endParaRPr lang="it-IT"/>
          </a:p>
        </p:txBody>
      </p:sp>
    </p:spTree>
    <p:extLst>
      <p:ext uri="{BB962C8B-B14F-4D97-AF65-F5344CB8AC3E}">
        <p14:creationId xmlns:p14="http://schemas.microsoft.com/office/powerpoint/2010/main" val="145434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3</a:t>
            </a:fld>
            <a:endParaRPr lang="it-IT"/>
          </a:p>
        </p:txBody>
      </p:sp>
    </p:spTree>
    <p:extLst>
      <p:ext uri="{BB962C8B-B14F-4D97-AF65-F5344CB8AC3E}">
        <p14:creationId xmlns:p14="http://schemas.microsoft.com/office/powerpoint/2010/main" val="1073871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30</a:t>
            </a:fld>
            <a:endParaRPr lang="it-IT"/>
          </a:p>
        </p:txBody>
      </p:sp>
    </p:spTree>
    <p:extLst>
      <p:ext uri="{BB962C8B-B14F-4D97-AF65-F5344CB8AC3E}">
        <p14:creationId xmlns:p14="http://schemas.microsoft.com/office/powerpoint/2010/main" val="3907057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31</a:t>
            </a:fld>
            <a:endParaRPr lang="it-IT"/>
          </a:p>
        </p:txBody>
      </p:sp>
    </p:spTree>
    <p:extLst>
      <p:ext uri="{BB962C8B-B14F-4D97-AF65-F5344CB8AC3E}">
        <p14:creationId xmlns:p14="http://schemas.microsoft.com/office/powerpoint/2010/main" val="153053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t>L'articolo 1, comma 40, della legge 662/1996 stabilisce le </a:t>
            </a:r>
            <a:r>
              <a:rPr lang="it-IT" b="1" dirty="0" smtClean="0"/>
              <a:t>quote di spettanza</a:t>
            </a:r>
            <a:r>
              <a:rPr lang="it-IT" dirty="0" smtClean="0"/>
              <a:t> per le aziende farmaceutiche, i grossisti ed i farmacisti, ovvero le </a:t>
            </a:r>
            <a:r>
              <a:rPr lang="it-IT" b="1" dirty="0" smtClean="0"/>
              <a:t>percentuali di ricavo,</a:t>
            </a:r>
            <a:r>
              <a:rPr lang="it-IT" dirty="0" smtClean="0"/>
              <a:t> pari rispettivamente al 66,65 per cento, al 6,65 per cento e al 26,7 per cento del prezzo di vendita al pubblico al netto dell'IVA.</a:t>
            </a:r>
          </a:p>
          <a:p>
            <a:pPr algn="just"/>
            <a:r>
              <a:rPr lang="it-IT" dirty="0" smtClean="0"/>
              <a:t>In attesa dell'adozione di una nuova metodologia di remunerazione delle farmacie, il </a:t>
            </a:r>
            <a:r>
              <a:rPr lang="it-IT" b="1" dirty="0" smtClean="0"/>
              <a:t>D.L. 78/2010</a:t>
            </a:r>
            <a:r>
              <a:rPr lang="it-IT" dirty="0" smtClean="0"/>
              <a:t> , ha  </a:t>
            </a:r>
            <a:r>
              <a:rPr lang="it-IT" b="1" dirty="0" smtClean="0"/>
              <a:t>rideterminato le percentuali di ricavo dovute dal SSN</a:t>
            </a:r>
            <a:r>
              <a:rPr lang="it-IT" dirty="0" smtClean="0"/>
              <a:t> (quote di spettanza) </a:t>
            </a:r>
            <a:r>
              <a:rPr lang="it-IT" b="1" dirty="0" smtClean="0"/>
              <a:t>ai grossisti e ai farmacisti sul prezzo di vendita al pubblico dei farmaci di classe A, interamente rimborsati dal SSN.</a:t>
            </a:r>
            <a:r>
              <a:rPr lang="it-IT" dirty="0" smtClean="0"/>
              <a:t> Tale rideterminazione ha abbassato la quota dei grossisti al 3 per cento portando quella dei farmacisti al 30,35. Per i farmacisti la quota di spettanza del 30,35 per cento deve intendersi come quota minima a questi spettante.</a:t>
            </a:r>
          </a:p>
          <a:p>
            <a:pPr algn="just"/>
            <a:r>
              <a:rPr lang="it-IT" dirty="0" smtClean="0"/>
              <a:t>farmacie rurali sussidiate - popolazione residente con meno di 3000 abitanti - con fatturato annuo non superiore a 387.324,67 euro e alle altre farmacie con fatturato annuo, in regime di SSN al netto dell’IVA, non superiore a 258.228,45 euro). </a:t>
            </a:r>
          </a:p>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32</a:t>
            </a:fld>
            <a:endParaRPr lang="it-IT"/>
          </a:p>
        </p:txBody>
      </p:sp>
    </p:spTree>
    <p:extLst>
      <p:ext uri="{BB962C8B-B14F-4D97-AF65-F5344CB8AC3E}">
        <p14:creationId xmlns:p14="http://schemas.microsoft.com/office/powerpoint/2010/main" val="3436791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33</a:t>
            </a:fld>
            <a:endParaRPr lang="it-IT"/>
          </a:p>
        </p:txBody>
      </p:sp>
    </p:spTree>
    <p:extLst>
      <p:ext uri="{BB962C8B-B14F-4D97-AF65-F5344CB8AC3E}">
        <p14:creationId xmlns:p14="http://schemas.microsoft.com/office/powerpoint/2010/main" val="2410085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34</a:t>
            </a:fld>
            <a:endParaRPr lang="it-IT"/>
          </a:p>
        </p:txBody>
      </p:sp>
    </p:spTree>
    <p:extLst>
      <p:ext uri="{BB962C8B-B14F-4D97-AF65-F5344CB8AC3E}">
        <p14:creationId xmlns:p14="http://schemas.microsoft.com/office/powerpoint/2010/main" val="3395460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35</a:t>
            </a:fld>
            <a:endParaRPr lang="it-IT"/>
          </a:p>
        </p:txBody>
      </p:sp>
    </p:spTree>
    <p:extLst>
      <p:ext uri="{BB962C8B-B14F-4D97-AF65-F5344CB8AC3E}">
        <p14:creationId xmlns:p14="http://schemas.microsoft.com/office/powerpoint/2010/main" val="2865171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t>Infatti, dal 1° dicembre 2001 i medicinali privi di copertura brevettuale rimborsati dal SSN, compresi i generici (cosiddetti farmaci equivalenti), sono stati raggruppati nelle liste di trasparenza AIFA, al fine di individuare un prezzo di riferimento unico per tutte le confezioni tra loro sostituibili.</a:t>
            </a:r>
          </a:p>
          <a:p>
            <a:pPr algn="just"/>
            <a:r>
              <a:rPr lang="it-IT" dirty="0" smtClean="0"/>
              <a:t>Sebbene la compartecipazione a carico del cittadino, data dalla differenza tra il prezzo al pubblico del medicinale prescritto ed il prezzo di riferimento nelle liste di trasparenza AIFA, sia sostanzialmente omogenea sul territorio nazionale, con l’eccezione di qualche Regione, le modalità di attribuzione a carico del cittadino del ticket regionale sono, invece, molto diversificate.</a:t>
            </a:r>
          </a:p>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36</a:t>
            </a:fld>
            <a:endParaRPr lang="it-IT"/>
          </a:p>
        </p:txBody>
      </p:sp>
    </p:spTree>
    <p:extLst>
      <p:ext uri="{BB962C8B-B14F-4D97-AF65-F5344CB8AC3E}">
        <p14:creationId xmlns:p14="http://schemas.microsoft.com/office/powerpoint/2010/main" val="4057610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37</a:t>
            </a:fld>
            <a:endParaRPr lang="it-IT"/>
          </a:p>
        </p:txBody>
      </p:sp>
    </p:spTree>
    <p:extLst>
      <p:ext uri="{BB962C8B-B14F-4D97-AF65-F5344CB8AC3E}">
        <p14:creationId xmlns:p14="http://schemas.microsoft.com/office/powerpoint/2010/main" val="1494808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L’immissione in commercio di un medicinale generico costituisce un notevole vantaggio sia per il SSN che per il cittadino, dal momento che i risparmi conseguiti possono essere investiti per il rimborso di nuovi medicinali innovativi per patologie rare o croniche e che, a parità di qualità, sicurezza ed efficacia, si amplia la platea di pazienti che possono accedere al medicinale.</a:t>
            </a:r>
          </a:p>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837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60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4</a:t>
            </a:fld>
            <a:endParaRPr lang="it-IT"/>
          </a:p>
        </p:txBody>
      </p:sp>
    </p:spTree>
    <p:extLst>
      <p:ext uri="{BB962C8B-B14F-4D97-AF65-F5344CB8AC3E}">
        <p14:creationId xmlns:p14="http://schemas.microsoft.com/office/powerpoint/2010/main" val="3245159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995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638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842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48</a:t>
            </a:fld>
            <a:endParaRPr lang="it-IT"/>
          </a:p>
        </p:txBody>
      </p:sp>
    </p:spTree>
    <p:extLst>
      <p:ext uri="{BB962C8B-B14F-4D97-AF65-F5344CB8AC3E}">
        <p14:creationId xmlns:p14="http://schemas.microsoft.com/office/powerpoint/2010/main" val="184317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49</a:t>
            </a:fld>
            <a:endParaRPr lang="it-IT"/>
          </a:p>
        </p:txBody>
      </p:sp>
    </p:spTree>
    <p:extLst>
      <p:ext uri="{BB962C8B-B14F-4D97-AF65-F5344CB8AC3E}">
        <p14:creationId xmlns:p14="http://schemas.microsoft.com/office/powerpoint/2010/main" val="947651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328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896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52</a:t>
            </a:fld>
            <a:endParaRPr lang="it-IT"/>
          </a:p>
        </p:txBody>
      </p:sp>
    </p:spTree>
    <p:extLst>
      <p:ext uri="{BB962C8B-B14F-4D97-AF65-F5344CB8AC3E}">
        <p14:creationId xmlns:p14="http://schemas.microsoft.com/office/powerpoint/2010/main" val="3284897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53</a:t>
            </a:fld>
            <a:endParaRPr lang="it-IT"/>
          </a:p>
        </p:txBody>
      </p:sp>
    </p:spTree>
    <p:extLst>
      <p:ext uri="{BB962C8B-B14F-4D97-AF65-F5344CB8AC3E}">
        <p14:creationId xmlns:p14="http://schemas.microsoft.com/office/powerpoint/2010/main" val="6162920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54</a:t>
            </a:fld>
            <a:endParaRPr lang="it-IT"/>
          </a:p>
        </p:txBody>
      </p:sp>
    </p:spTree>
    <p:extLst>
      <p:ext uri="{BB962C8B-B14F-4D97-AF65-F5344CB8AC3E}">
        <p14:creationId xmlns:p14="http://schemas.microsoft.com/office/powerpoint/2010/main" val="41223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5</a:t>
            </a:fld>
            <a:endParaRPr lang="it-IT"/>
          </a:p>
        </p:txBody>
      </p:sp>
    </p:spTree>
    <p:extLst>
      <p:ext uri="{BB962C8B-B14F-4D97-AF65-F5344CB8AC3E}">
        <p14:creationId xmlns:p14="http://schemas.microsoft.com/office/powerpoint/2010/main" val="11746682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5111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9226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564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0494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9119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C3317-702E-4AB5-A281-FDACC7025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766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65</a:t>
            </a:fld>
            <a:endParaRPr lang="it-IT"/>
          </a:p>
        </p:txBody>
      </p:sp>
    </p:spTree>
    <p:extLst>
      <p:ext uri="{BB962C8B-B14F-4D97-AF65-F5344CB8AC3E}">
        <p14:creationId xmlns:p14="http://schemas.microsoft.com/office/powerpoint/2010/main" val="3934143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66</a:t>
            </a:fld>
            <a:endParaRPr lang="it-IT"/>
          </a:p>
        </p:txBody>
      </p:sp>
    </p:spTree>
    <p:extLst>
      <p:ext uri="{BB962C8B-B14F-4D97-AF65-F5344CB8AC3E}">
        <p14:creationId xmlns:p14="http://schemas.microsoft.com/office/powerpoint/2010/main" val="35592666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67</a:t>
            </a:fld>
            <a:endParaRPr lang="it-IT"/>
          </a:p>
        </p:txBody>
      </p:sp>
    </p:spTree>
    <p:extLst>
      <p:ext uri="{BB962C8B-B14F-4D97-AF65-F5344CB8AC3E}">
        <p14:creationId xmlns:p14="http://schemas.microsoft.com/office/powerpoint/2010/main" val="329369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6</a:t>
            </a:fld>
            <a:endParaRPr lang="it-IT"/>
          </a:p>
        </p:txBody>
      </p:sp>
    </p:spTree>
    <p:extLst>
      <p:ext uri="{BB962C8B-B14F-4D97-AF65-F5344CB8AC3E}">
        <p14:creationId xmlns:p14="http://schemas.microsoft.com/office/powerpoint/2010/main" val="322739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7</a:t>
            </a:fld>
            <a:endParaRPr lang="it-IT"/>
          </a:p>
        </p:txBody>
      </p:sp>
    </p:spTree>
    <p:extLst>
      <p:ext uri="{BB962C8B-B14F-4D97-AF65-F5344CB8AC3E}">
        <p14:creationId xmlns:p14="http://schemas.microsoft.com/office/powerpoint/2010/main" val="395197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8</a:t>
            </a:fld>
            <a:endParaRPr lang="it-IT"/>
          </a:p>
        </p:txBody>
      </p:sp>
    </p:spTree>
    <p:extLst>
      <p:ext uri="{BB962C8B-B14F-4D97-AF65-F5344CB8AC3E}">
        <p14:creationId xmlns:p14="http://schemas.microsoft.com/office/powerpoint/2010/main" val="177756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5C3317-702E-4AB5-A281-FDACC70251A0}" type="slidenum">
              <a:rPr lang="it-IT" smtClean="0"/>
              <a:t>9</a:t>
            </a:fld>
            <a:endParaRPr lang="it-IT"/>
          </a:p>
        </p:txBody>
      </p:sp>
    </p:spTree>
    <p:extLst>
      <p:ext uri="{BB962C8B-B14F-4D97-AF65-F5344CB8AC3E}">
        <p14:creationId xmlns:p14="http://schemas.microsoft.com/office/powerpoint/2010/main" val="374691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35EEE3C-BBAD-4346-A0E9-C6550CDDD47C}" type="datetimeFigureOut">
              <a:rPr lang="it-IT" smtClean="0"/>
              <a:t>17/05/2023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46337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35EEE3C-BBAD-4346-A0E9-C6550CDDD47C}" type="datetimeFigureOut">
              <a:rPr lang="it-IT" smtClean="0"/>
              <a:t>17/05/2023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62260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35EEE3C-BBAD-4346-A0E9-C6550CDDD47C}" type="datetimeFigureOut">
              <a:rPr lang="it-IT" smtClean="0"/>
              <a:t>17/05/2023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79593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35EEE3C-BBAD-4346-A0E9-C6550CDDD47C}" type="datetimeFigureOut">
              <a:rPr lang="it-IT" smtClean="0"/>
              <a:t>17/05/2023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359278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C35EEE3C-BBAD-4346-A0E9-C6550CDDD47C}" type="datetimeFigureOut">
              <a:rPr lang="it-IT" smtClean="0"/>
              <a:t>17/05/2023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151877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35EEE3C-BBAD-4346-A0E9-C6550CDDD47C}" type="datetimeFigureOut">
              <a:rPr lang="it-IT" smtClean="0"/>
              <a:t>17/05/2023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314892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35EEE3C-BBAD-4346-A0E9-C6550CDDD47C}" type="datetimeFigureOut">
              <a:rPr lang="it-IT" smtClean="0"/>
              <a:t>17/05/2023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376680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35EEE3C-BBAD-4346-A0E9-C6550CDDD47C}" type="datetimeFigureOut">
              <a:rPr lang="it-IT" smtClean="0"/>
              <a:t>17/05/2023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269673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35EEE3C-BBAD-4346-A0E9-C6550CDDD47C}" type="datetimeFigureOut">
              <a:rPr lang="it-IT" smtClean="0"/>
              <a:t>17/05/2023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222652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C35EEE3C-BBAD-4346-A0E9-C6550CDDD47C}" type="datetimeFigureOut">
              <a:rPr lang="it-IT" smtClean="0"/>
              <a:t>17/05/2023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190703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C35EEE3C-BBAD-4346-A0E9-C6550CDDD47C}" type="datetimeFigureOut">
              <a:rPr lang="it-IT" smtClean="0"/>
              <a:t>17/05/2023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0DEFE-596E-4DCB-8549-53620FF07BA6}" type="slidenum">
              <a:rPr lang="it-IT" smtClean="0"/>
              <a:t>‹N›</a:t>
            </a:fld>
            <a:endParaRPr lang="it-IT"/>
          </a:p>
        </p:txBody>
      </p:sp>
    </p:spTree>
    <p:extLst>
      <p:ext uri="{BB962C8B-B14F-4D97-AF65-F5344CB8AC3E}">
        <p14:creationId xmlns:p14="http://schemas.microsoft.com/office/powerpoint/2010/main" val="317862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EEE3C-BBAD-4346-A0E9-C6550CDDD47C}" type="datetimeFigureOut">
              <a:rPr lang="it-IT" smtClean="0"/>
              <a:t>17/05/2023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0DEFE-596E-4DCB-8549-53620FF07BA6}" type="slidenum">
              <a:rPr lang="it-IT" smtClean="0"/>
              <a:t>‹N›</a:t>
            </a:fld>
            <a:endParaRPr lang="it-IT"/>
          </a:p>
        </p:txBody>
      </p:sp>
    </p:spTree>
    <p:extLst>
      <p:ext uri="{BB962C8B-B14F-4D97-AF65-F5344CB8AC3E}">
        <p14:creationId xmlns:p14="http://schemas.microsoft.com/office/powerpoint/2010/main" val="32659594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ifa.gov.it/web/guest/liste-di-trasparenz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5.wdp"/></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hyperlink" Target="https://doi.org/10.1001/jama.2008.758"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oi.org/10.1007/s10654-015-0104-8"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6.wdp"/></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6.wdp"/></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2408421"/>
            <a:ext cx="10905066" cy="1205962"/>
          </a:xfrm>
        </p:spPr>
        <p:txBody>
          <a:bodyPr>
            <a:noAutofit/>
          </a:bodyPr>
          <a:lstStyle/>
          <a:p>
            <a:pPr algn="ctr"/>
            <a:r>
              <a:rPr lang="it-IT" sz="4800" b="1" dirty="0" smtClean="0">
                <a:solidFill>
                  <a:srgbClr val="0070C0"/>
                </a:solidFill>
                <a:latin typeface="+mn-lt"/>
              </a:rPr>
              <a:t>LA RIMBORSABILITÀ </a:t>
            </a:r>
            <a:br>
              <a:rPr lang="it-IT" sz="4800" b="1" dirty="0" smtClean="0">
                <a:solidFill>
                  <a:srgbClr val="0070C0"/>
                </a:solidFill>
                <a:latin typeface="+mn-lt"/>
              </a:rPr>
            </a:br>
            <a:r>
              <a:rPr lang="it-IT" sz="4800" b="1" dirty="0" smtClean="0">
                <a:solidFill>
                  <a:srgbClr val="0070C0"/>
                </a:solidFill>
                <a:latin typeface="+mn-lt"/>
              </a:rPr>
              <a:t>E IL PREZZO DEI FARMACI</a:t>
            </a:r>
            <a:endParaRPr lang="it-IT" sz="48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2" descr="File:AIFA Logo 2020.png - Wikipedia"/>
          <p:cNvPicPr>
            <a:picLocks noChangeAspect="1" noChangeArrowheads="1"/>
          </p:cNvPicPr>
          <p:nvPr/>
        </p:nvPicPr>
        <p:blipFill>
          <a:blip r:embed="rId3" cstate="print"/>
          <a:srcRect/>
          <a:stretch>
            <a:fillRect/>
          </a:stretch>
        </p:blipFill>
        <p:spPr bwMode="auto">
          <a:xfrm>
            <a:off x="7896415" y="192141"/>
            <a:ext cx="3047542" cy="1134117"/>
          </a:xfrm>
          <a:prstGeom prst="rect">
            <a:avLst/>
          </a:prstGeom>
          <a:solidFill>
            <a:schemeClr val="bg1"/>
          </a:solidFill>
        </p:spPr>
      </p:pic>
      <p:pic>
        <p:nvPicPr>
          <p:cNvPr id="12" name="Immagin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7308" y1="33141" x2="84038" y2="74181"/>
                        <a14:foregroundMark x1="77115" y1="49518" x2="75192" y2="77264"/>
                        <a14:foregroundMark x1="41346" y1="70328" x2="66923" y2="66667"/>
                        <a14:backgroundMark x1="59038" y1="76493" x2="82885" y2="89981"/>
                      </a14:backgroundRemoval>
                    </a14:imgEffect>
                  </a14:imgLayer>
                </a14:imgProps>
              </a:ext>
            </a:extLst>
          </a:blip>
          <a:stretch>
            <a:fillRect/>
          </a:stretch>
        </p:blipFill>
        <p:spPr>
          <a:xfrm>
            <a:off x="8825948" y="3845561"/>
            <a:ext cx="3276292" cy="3269991"/>
          </a:xfrm>
          <a:prstGeom prst="rect">
            <a:avLst/>
          </a:prstGeom>
        </p:spPr>
      </p:pic>
    </p:spTree>
    <p:extLst>
      <p:ext uri="{BB962C8B-B14F-4D97-AF65-F5344CB8AC3E}">
        <p14:creationId xmlns:p14="http://schemas.microsoft.com/office/powerpoint/2010/main" val="3066424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ttangolo 1"/>
          <p:cNvSpPr/>
          <p:nvPr/>
        </p:nvSpPr>
        <p:spPr>
          <a:xfrm>
            <a:off x="2684390" y="2434799"/>
            <a:ext cx="6823219" cy="1200329"/>
          </a:xfrm>
          <a:prstGeom prst="rect">
            <a:avLst/>
          </a:prstGeom>
        </p:spPr>
        <p:txBody>
          <a:bodyPr wrap="square">
            <a:spAutoFit/>
          </a:bodyPr>
          <a:lstStyle/>
          <a:p>
            <a:pPr algn="ctr"/>
            <a:r>
              <a:rPr lang="it-IT" sz="3600" b="1" dirty="0" smtClean="0">
                <a:solidFill>
                  <a:srgbClr val="0070C0"/>
                </a:solidFill>
              </a:rPr>
              <a:t>2. RIMBORSABILITÀ </a:t>
            </a:r>
            <a:r>
              <a:rPr lang="it-IT" sz="3600" b="1" dirty="0">
                <a:solidFill>
                  <a:srgbClr val="0070C0"/>
                </a:solidFill>
              </a:rPr>
              <a:t>DEI FARMACI </a:t>
            </a:r>
            <a:endParaRPr lang="it-IT" sz="3600" b="1" dirty="0" smtClean="0">
              <a:solidFill>
                <a:srgbClr val="0070C0"/>
              </a:solidFill>
            </a:endParaRPr>
          </a:p>
          <a:p>
            <a:pPr algn="ctr"/>
            <a:r>
              <a:rPr lang="it-IT" sz="3600" b="1" dirty="0" smtClean="0">
                <a:solidFill>
                  <a:srgbClr val="0070C0"/>
                </a:solidFill>
              </a:rPr>
              <a:t>E </a:t>
            </a:r>
            <a:r>
              <a:rPr lang="it-IT" sz="3600" b="1" dirty="0">
                <a:solidFill>
                  <a:srgbClr val="0070C0"/>
                </a:solidFill>
              </a:rPr>
              <a:t>REGIME DI FORNITURA</a:t>
            </a:r>
          </a:p>
        </p:txBody>
      </p:sp>
    </p:spTree>
    <p:extLst>
      <p:ext uri="{BB962C8B-B14F-4D97-AF65-F5344CB8AC3E}">
        <p14:creationId xmlns:p14="http://schemas.microsoft.com/office/powerpoint/2010/main" val="277330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RIMBORSABILITÀ DEI FARMACI</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0271502" y="4932896"/>
            <a:ext cx="1645164" cy="1645164"/>
          </a:xfrm>
          <a:prstGeom prst="rect">
            <a:avLst/>
          </a:prstGeom>
          <a:noFill/>
          <a:ln w="9525">
            <a:noFill/>
            <a:miter lim="800000"/>
            <a:headEnd/>
            <a:tailEnd/>
          </a:ln>
        </p:spPr>
      </p:pic>
      <p:sp>
        <p:nvSpPr>
          <p:cNvPr id="12" name="CasellaDiTesto 11"/>
          <p:cNvSpPr txBox="1"/>
          <p:nvPr/>
        </p:nvSpPr>
        <p:spPr>
          <a:xfrm>
            <a:off x="1232587" y="1370077"/>
            <a:ext cx="9193561" cy="3693319"/>
          </a:xfrm>
          <a:prstGeom prst="rect">
            <a:avLst/>
          </a:prstGeom>
          <a:noFill/>
        </p:spPr>
        <p:txBody>
          <a:bodyPr wrap="square" rtlCol="0">
            <a:spAutoFit/>
          </a:bodyPr>
          <a:lstStyle/>
          <a:p>
            <a:pPr marL="285750" indent="-285750" algn="just">
              <a:buFont typeface="Arial" panose="020B0604020202020204" pitchFamily="34" charset="0"/>
              <a:buChar char="•"/>
            </a:pPr>
            <a:r>
              <a:rPr lang="it-IT" dirty="0"/>
              <a:t>L’AIFA interviene nel governo della spesa farmaceutica attraverso le procedure di negoziazione del prezzo dei farmaci e di gestione del Prontuario Farmaceutico Nazionale (PFN</a:t>
            </a:r>
            <a:r>
              <a:rPr lang="it-IT" dirty="0" smtClean="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Inoltre, effettua il monitoraggio dell’appropriatezza d’uso dei medicinali attraverso lo sviluppo, la gestione e </a:t>
            </a:r>
            <a:r>
              <a:rPr lang="it-IT" b="1" dirty="0"/>
              <a:t>l’analisi dei registri e dei dati di consumo</a:t>
            </a:r>
            <a:r>
              <a:rPr lang="it-IT" dirty="0" smtClean="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Effettua la revisione periodica delle </a:t>
            </a:r>
            <a:r>
              <a:rPr lang="it-IT" b="1" dirty="0"/>
              <a:t>Note</a:t>
            </a:r>
            <a:r>
              <a:rPr lang="it-IT" dirty="0"/>
              <a:t>, strumenti regolatori che definiscono alcuni ambiti di rimborsabilità dei farmaci, aggiornate in base alle nuove evidenze scientifiche e alle necessità della pratica medica quotidiana sul territorio nazionale</a:t>
            </a:r>
            <a:r>
              <a:rPr lang="it-IT" dirty="0" smtClean="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Ogni mese, l'Agenzia pubblica inoltre le </a:t>
            </a:r>
            <a:r>
              <a:rPr lang="it-IT" b="1" dirty="0"/>
              <a:t>liste di trasparenza aggiornate</a:t>
            </a:r>
            <a:r>
              <a:rPr lang="it-IT" dirty="0"/>
              <a:t>, gli elenchi dei farmaci di cui è scaduta la copertura brevettuale, con i relativi prezzi di riferimento.</a:t>
            </a:r>
          </a:p>
          <a:p>
            <a:endParaRPr lang="it-IT" dirty="0"/>
          </a:p>
        </p:txBody>
      </p:sp>
      <p:sp>
        <p:nvSpPr>
          <p:cNvPr id="3" name="Rettangolo arrotondato 2"/>
          <p:cNvSpPr/>
          <p:nvPr/>
        </p:nvSpPr>
        <p:spPr>
          <a:xfrm>
            <a:off x="1563509" y="5128078"/>
            <a:ext cx="8531715" cy="10001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Tutti i farmaci, per essere immessi in commercio, necessitano che sia loro attribuito un prezzo ed una </a:t>
            </a:r>
            <a:r>
              <a:rPr lang="it-IT" b="1" dirty="0">
                <a:solidFill>
                  <a:schemeClr val="tx1"/>
                </a:solidFill>
              </a:rPr>
              <a:t>classe di rimborsabilità</a:t>
            </a:r>
            <a:r>
              <a:rPr lang="it-IT" dirty="0">
                <a:solidFill>
                  <a:schemeClr val="tx1"/>
                </a:solidFill>
              </a:rPr>
              <a:t>; deve essere infatti stabilito se il farmaco è a carico del SSN (medicinale di classe A e H) o del cittadino (medicinale classe C). </a:t>
            </a:r>
          </a:p>
        </p:txBody>
      </p:sp>
    </p:spTree>
    <p:extLst>
      <p:ext uri="{BB962C8B-B14F-4D97-AF65-F5344CB8AC3E}">
        <p14:creationId xmlns:p14="http://schemas.microsoft.com/office/powerpoint/2010/main" val="3580650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 name="Tabella 2"/>
          <p:cNvGraphicFramePr>
            <a:graphicFrameLocks noGrp="1"/>
          </p:cNvGraphicFramePr>
          <p:nvPr>
            <p:extLst>
              <p:ext uri="{D42A27DB-BD31-4B8C-83A1-F6EECF244321}">
                <p14:modId xmlns:p14="http://schemas.microsoft.com/office/powerpoint/2010/main" val="2101456400"/>
              </p:ext>
            </p:extLst>
          </p:nvPr>
        </p:nvGraphicFramePr>
        <p:xfrm>
          <a:off x="1936416" y="1715010"/>
          <a:ext cx="8319168" cy="3724315"/>
        </p:xfrm>
        <a:graphic>
          <a:graphicData uri="http://schemas.openxmlformats.org/drawingml/2006/table">
            <a:tbl>
              <a:tblPr firstRow="1" bandRow="1">
                <a:tableStyleId>{5C22544A-7EE6-4342-B048-85BDC9FD1C3A}</a:tableStyleId>
              </a:tblPr>
              <a:tblGrid>
                <a:gridCol w="2773056">
                  <a:extLst>
                    <a:ext uri="{9D8B030D-6E8A-4147-A177-3AD203B41FA5}">
                      <a16:colId xmlns:a16="http://schemas.microsoft.com/office/drawing/2014/main" val="2879009424"/>
                    </a:ext>
                  </a:extLst>
                </a:gridCol>
                <a:gridCol w="2773056">
                  <a:extLst>
                    <a:ext uri="{9D8B030D-6E8A-4147-A177-3AD203B41FA5}">
                      <a16:colId xmlns:a16="http://schemas.microsoft.com/office/drawing/2014/main" val="878756568"/>
                    </a:ext>
                  </a:extLst>
                </a:gridCol>
                <a:gridCol w="2773056">
                  <a:extLst>
                    <a:ext uri="{9D8B030D-6E8A-4147-A177-3AD203B41FA5}">
                      <a16:colId xmlns:a16="http://schemas.microsoft.com/office/drawing/2014/main" val="2594333170"/>
                    </a:ext>
                  </a:extLst>
                </a:gridCol>
              </a:tblGrid>
              <a:tr h="744863">
                <a:tc>
                  <a:txBody>
                    <a:bodyPr/>
                    <a:lstStyle/>
                    <a:p>
                      <a:pPr algn="ctr"/>
                      <a:endParaRPr lang="it-IT" dirty="0"/>
                    </a:p>
                  </a:txBody>
                  <a:tcPr anchor="ctr">
                    <a:solidFill>
                      <a:schemeClr val="accent1">
                        <a:lumMod val="60000"/>
                        <a:lumOff val="40000"/>
                        <a:alpha val="80000"/>
                      </a:schemeClr>
                    </a:solidFill>
                  </a:tcPr>
                </a:tc>
                <a:tc>
                  <a:txBody>
                    <a:bodyPr/>
                    <a:lstStyle/>
                    <a:p>
                      <a:pPr algn="ctr"/>
                      <a:r>
                        <a:rPr lang="it-IT" dirty="0" smtClean="0">
                          <a:solidFill>
                            <a:schemeClr val="tx1"/>
                          </a:solidFill>
                        </a:rPr>
                        <a:t>RIMBORSABILITA’</a:t>
                      </a:r>
                      <a:endParaRPr lang="it-IT" dirty="0">
                        <a:solidFill>
                          <a:schemeClr val="tx1"/>
                        </a:solidFill>
                      </a:endParaRPr>
                    </a:p>
                  </a:txBody>
                  <a:tcPr anchor="ctr">
                    <a:solidFill>
                      <a:schemeClr val="accent1">
                        <a:lumMod val="60000"/>
                        <a:lumOff val="40000"/>
                        <a:alpha val="80000"/>
                      </a:schemeClr>
                    </a:solidFill>
                  </a:tcPr>
                </a:tc>
                <a:tc>
                  <a:txBody>
                    <a:bodyPr/>
                    <a:lstStyle/>
                    <a:p>
                      <a:pPr algn="ctr"/>
                      <a:r>
                        <a:rPr lang="it-IT" dirty="0" smtClean="0">
                          <a:solidFill>
                            <a:schemeClr val="tx1"/>
                          </a:solidFill>
                        </a:rPr>
                        <a:t>DEFINIZIONE PREZZO</a:t>
                      </a:r>
                      <a:endParaRPr lang="it-IT" dirty="0">
                        <a:solidFill>
                          <a:schemeClr val="tx1"/>
                        </a:solidFill>
                      </a:endParaRPr>
                    </a:p>
                  </a:txBody>
                  <a:tcPr anchor="ctr">
                    <a:solidFill>
                      <a:schemeClr val="accent1">
                        <a:lumMod val="60000"/>
                        <a:lumOff val="40000"/>
                        <a:alpha val="80000"/>
                      </a:schemeClr>
                    </a:solidFill>
                  </a:tcPr>
                </a:tc>
                <a:extLst>
                  <a:ext uri="{0D108BD9-81ED-4DB2-BD59-A6C34878D82A}">
                    <a16:rowId xmlns:a16="http://schemas.microsoft.com/office/drawing/2014/main" val="1502361748"/>
                  </a:ext>
                </a:extLst>
              </a:tr>
              <a:tr h="744863">
                <a:tc>
                  <a:txBody>
                    <a:bodyPr/>
                    <a:lstStyle/>
                    <a:p>
                      <a:pPr algn="ctr"/>
                      <a:r>
                        <a:rPr lang="it-IT" sz="1800" b="1" kern="1200" dirty="0" smtClean="0">
                          <a:solidFill>
                            <a:schemeClr val="tx1"/>
                          </a:solidFill>
                          <a:latin typeface="+mn-lt"/>
                          <a:ea typeface="+mn-ea"/>
                          <a:cs typeface="+mn-cs"/>
                        </a:rPr>
                        <a:t>Classe A/H </a:t>
                      </a:r>
                      <a:endParaRPr lang="it-IT" sz="1800" b="1" kern="1200" dirty="0">
                        <a:solidFill>
                          <a:schemeClr val="tx1"/>
                        </a:solidFill>
                        <a:latin typeface="+mn-lt"/>
                        <a:ea typeface="+mn-ea"/>
                        <a:cs typeface="+mn-cs"/>
                      </a:endParaRPr>
                    </a:p>
                  </a:txBody>
                  <a:tcPr anchor="ctr">
                    <a:solidFill>
                      <a:schemeClr val="accent1">
                        <a:lumMod val="60000"/>
                        <a:lumOff val="40000"/>
                        <a:alpha val="80000"/>
                      </a:schemeClr>
                    </a:solidFill>
                  </a:tcPr>
                </a:tc>
                <a:tc>
                  <a:txBody>
                    <a:bodyPr/>
                    <a:lstStyle/>
                    <a:p>
                      <a:pPr algn="ctr"/>
                      <a:r>
                        <a:rPr lang="it-IT" dirty="0" smtClean="0"/>
                        <a:t>SI</a:t>
                      </a:r>
                      <a:endParaRPr lang="it-IT" dirty="0"/>
                    </a:p>
                  </a:txBody>
                  <a:tcPr anchor="ctr">
                    <a:solidFill>
                      <a:schemeClr val="accent1">
                        <a:lumMod val="20000"/>
                        <a:lumOff val="80000"/>
                        <a:alpha val="80000"/>
                      </a:schemeClr>
                    </a:solidFill>
                  </a:tcPr>
                </a:tc>
                <a:tc>
                  <a:txBody>
                    <a:bodyPr/>
                    <a:lstStyle/>
                    <a:p>
                      <a:pPr algn="ctr"/>
                      <a:r>
                        <a:rPr lang="it-IT" sz="1800" b="0" i="0" u="none" strike="noStrike" kern="1200" baseline="0" dirty="0" smtClean="0">
                          <a:solidFill>
                            <a:schemeClr val="tx1"/>
                          </a:solidFill>
                          <a:latin typeface="+mn-lt"/>
                          <a:ea typeface="+mn-ea"/>
                          <a:cs typeface="+mn-cs"/>
                        </a:rPr>
                        <a:t>Contrattato</a:t>
                      </a:r>
                      <a:endParaRPr lang="it-IT" dirty="0"/>
                    </a:p>
                  </a:txBody>
                  <a:tcPr anchor="ctr">
                    <a:solidFill>
                      <a:schemeClr val="accent1">
                        <a:lumMod val="20000"/>
                        <a:lumOff val="80000"/>
                        <a:alpha val="80000"/>
                      </a:schemeClr>
                    </a:solidFill>
                  </a:tcPr>
                </a:tc>
                <a:extLst>
                  <a:ext uri="{0D108BD9-81ED-4DB2-BD59-A6C34878D82A}">
                    <a16:rowId xmlns:a16="http://schemas.microsoft.com/office/drawing/2014/main" val="1733206558"/>
                  </a:ext>
                </a:extLst>
              </a:tr>
              <a:tr h="744863">
                <a:tc>
                  <a:txBody>
                    <a:bodyPr/>
                    <a:lstStyle/>
                    <a:p>
                      <a:pPr algn="ctr"/>
                      <a:r>
                        <a:rPr lang="it-IT" sz="1800" b="1" kern="1200" dirty="0" smtClean="0">
                          <a:solidFill>
                            <a:schemeClr val="tx1"/>
                          </a:solidFill>
                          <a:latin typeface="+mn-lt"/>
                          <a:ea typeface="+mn-ea"/>
                          <a:cs typeface="+mn-cs"/>
                        </a:rPr>
                        <a:t>Classe C con ricetta* </a:t>
                      </a:r>
                      <a:endParaRPr lang="it-IT" sz="1800" b="1" kern="1200" dirty="0">
                        <a:solidFill>
                          <a:schemeClr val="tx1"/>
                        </a:solidFill>
                        <a:latin typeface="+mn-lt"/>
                        <a:ea typeface="+mn-ea"/>
                        <a:cs typeface="+mn-cs"/>
                      </a:endParaRPr>
                    </a:p>
                  </a:txBody>
                  <a:tcPr anchor="ctr">
                    <a:solidFill>
                      <a:schemeClr val="accent1">
                        <a:lumMod val="60000"/>
                        <a:lumOff val="4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tx1"/>
                          </a:solidFill>
                          <a:latin typeface="+mn-lt"/>
                          <a:ea typeface="+mn-ea"/>
                          <a:cs typeface="+mn-cs"/>
                        </a:rPr>
                        <a:t>NO</a:t>
                      </a:r>
                      <a:endParaRPr lang="it-IT" dirty="0"/>
                    </a:p>
                  </a:txBody>
                  <a:tcPr anchor="ctr">
                    <a:solidFill>
                      <a:schemeClr val="accent1">
                        <a:lumMod val="20000"/>
                        <a:lumOff val="80000"/>
                        <a:alpha val="80000"/>
                      </a:schemeClr>
                    </a:solidFill>
                  </a:tcPr>
                </a:tc>
                <a:tc>
                  <a:txBody>
                    <a:bodyPr/>
                    <a:lstStyle/>
                    <a:p>
                      <a:pPr algn="ctr"/>
                      <a:r>
                        <a:rPr lang="it-IT" sz="1800" b="0" i="0" u="none" strike="noStrike" kern="1200" baseline="0" dirty="0" smtClean="0">
                          <a:solidFill>
                            <a:schemeClr val="tx1"/>
                          </a:solidFill>
                          <a:latin typeface="+mn-lt"/>
                          <a:ea typeface="+mn-ea"/>
                          <a:cs typeface="+mn-cs"/>
                        </a:rPr>
                        <a:t>Libero</a:t>
                      </a:r>
                    </a:p>
                    <a:p>
                      <a:pPr algn="ctr"/>
                      <a:r>
                        <a:rPr lang="it-IT" sz="1800" b="0" i="0" u="none" strike="noStrike" kern="1200" baseline="0" dirty="0" smtClean="0">
                          <a:solidFill>
                            <a:schemeClr val="tx1"/>
                          </a:solidFill>
                          <a:latin typeface="+mn-lt"/>
                          <a:ea typeface="+mn-ea"/>
                          <a:cs typeface="+mn-cs"/>
                        </a:rPr>
                        <a:t>(monitoraggio)</a:t>
                      </a:r>
                      <a:endParaRPr lang="it-IT" dirty="0"/>
                    </a:p>
                  </a:txBody>
                  <a:tcPr anchor="ctr">
                    <a:solidFill>
                      <a:schemeClr val="accent1">
                        <a:lumMod val="20000"/>
                        <a:lumOff val="80000"/>
                        <a:alpha val="80000"/>
                      </a:schemeClr>
                    </a:solidFill>
                  </a:tcPr>
                </a:tc>
                <a:extLst>
                  <a:ext uri="{0D108BD9-81ED-4DB2-BD59-A6C34878D82A}">
                    <a16:rowId xmlns:a16="http://schemas.microsoft.com/office/drawing/2014/main" val="717687524"/>
                  </a:ext>
                </a:extLst>
              </a:tr>
              <a:tr h="744863">
                <a:tc>
                  <a:txBody>
                    <a:bodyPr/>
                    <a:lstStyle/>
                    <a:p>
                      <a:pPr algn="ctr"/>
                      <a:r>
                        <a:rPr lang="it-IT" sz="1800" b="1" kern="1200" dirty="0" smtClean="0">
                          <a:solidFill>
                            <a:schemeClr val="tx1"/>
                          </a:solidFill>
                          <a:latin typeface="+mn-lt"/>
                          <a:ea typeface="+mn-ea"/>
                          <a:cs typeface="+mn-cs"/>
                        </a:rPr>
                        <a:t>Classe C</a:t>
                      </a:r>
                      <a:r>
                        <a:rPr lang="it-IT" sz="1800" b="1" i="0" u="none" strike="noStrike" kern="1200" baseline="0" dirty="0" smtClean="0">
                          <a:solidFill>
                            <a:schemeClr val="tx1"/>
                          </a:solidFill>
                          <a:latin typeface="+mn-lt"/>
                          <a:ea typeface="+mn-ea"/>
                          <a:cs typeface="+mn-cs"/>
                        </a:rPr>
                        <a:t>/SOP/OTC </a:t>
                      </a:r>
                      <a:endParaRPr lang="it-IT" sz="1800" b="1" kern="1200" dirty="0">
                        <a:solidFill>
                          <a:schemeClr val="tx1"/>
                        </a:solidFill>
                        <a:latin typeface="+mn-lt"/>
                        <a:ea typeface="+mn-ea"/>
                        <a:cs typeface="+mn-cs"/>
                      </a:endParaRPr>
                    </a:p>
                  </a:txBody>
                  <a:tcPr anchor="ctr">
                    <a:solidFill>
                      <a:schemeClr val="accent1">
                        <a:lumMod val="60000"/>
                        <a:lumOff val="4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tx1"/>
                          </a:solidFill>
                          <a:latin typeface="+mn-lt"/>
                          <a:ea typeface="+mn-ea"/>
                          <a:cs typeface="+mn-cs"/>
                        </a:rPr>
                        <a:t>NO</a:t>
                      </a:r>
                      <a:endParaRPr lang="it-IT" dirty="0"/>
                    </a:p>
                  </a:txBody>
                  <a:tcPr anchor="ctr">
                    <a:solidFill>
                      <a:schemeClr val="accent1">
                        <a:lumMod val="20000"/>
                        <a:lumOff val="80000"/>
                        <a:alpha val="80000"/>
                      </a:schemeClr>
                    </a:solidFill>
                  </a:tcPr>
                </a:tc>
                <a:tc>
                  <a:txBody>
                    <a:bodyPr/>
                    <a:lstStyle/>
                    <a:p>
                      <a:pPr algn="ctr"/>
                      <a:r>
                        <a:rPr lang="it-IT" sz="1800" b="0" i="0" u="none" strike="noStrike" kern="1200" baseline="0" dirty="0" smtClean="0">
                          <a:solidFill>
                            <a:schemeClr val="tx1"/>
                          </a:solidFill>
                          <a:latin typeface="+mn-lt"/>
                          <a:ea typeface="+mn-ea"/>
                          <a:cs typeface="+mn-cs"/>
                        </a:rPr>
                        <a:t>Libero</a:t>
                      </a:r>
                      <a:endParaRPr lang="it-IT" dirty="0"/>
                    </a:p>
                  </a:txBody>
                  <a:tcPr anchor="ctr">
                    <a:solidFill>
                      <a:schemeClr val="accent1">
                        <a:lumMod val="20000"/>
                        <a:lumOff val="80000"/>
                        <a:alpha val="80000"/>
                      </a:schemeClr>
                    </a:solidFill>
                  </a:tcPr>
                </a:tc>
                <a:extLst>
                  <a:ext uri="{0D108BD9-81ED-4DB2-BD59-A6C34878D82A}">
                    <a16:rowId xmlns:a16="http://schemas.microsoft.com/office/drawing/2014/main" val="3040202143"/>
                  </a:ext>
                </a:extLst>
              </a:tr>
              <a:tr h="744863">
                <a:tc>
                  <a:txBody>
                    <a:bodyPr/>
                    <a:lstStyle/>
                    <a:p>
                      <a:pPr algn="ctr"/>
                      <a:r>
                        <a:rPr lang="it-IT" sz="1800" b="1" i="0" u="none" strike="noStrike" kern="1200" baseline="0" dirty="0" smtClean="0">
                          <a:solidFill>
                            <a:schemeClr val="dk1"/>
                          </a:solidFill>
                          <a:latin typeface="+mn-lt"/>
                          <a:ea typeface="+mn-ea"/>
                          <a:cs typeface="+mn-cs"/>
                        </a:rPr>
                        <a:t>Classe C (</a:t>
                      </a:r>
                      <a:r>
                        <a:rPr lang="it-IT" sz="1800" b="1" i="0" u="none" strike="noStrike" kern="1200" baseline="0" dirty="0" err="1" smtClean="0">
                          <a:solidFill>
                            <a:schemeClr val="dk1"/>
                          </a:solidFill>
                          <a:latin typeface="+mn-lt"/>
                          <a:ea typeface="+mn-ea"/>
                          <a:cs typeface="+mn-cs"/>
                        </a:rPr>
                        <a:t>nn</a:t>
                      </a:r>
                      <a:r>
                        <a:rPr lang="it-IT" sz="1800" b="1" i="0" u="none" strike="noStrike" kern="1200" baseline="0" dirty="0" smtClean="0">
                          <a:solidFill>
                            <a:schemeClr val="dk1"/>
                          </a:solidFill>
                          <a:latin typeface="+mn-lt"/>
                          <a:ea typeface="+mn-ea"/>
                          <a:cs typeface="+mn-cs"/>
                        </a:rPr>
                        <a:t>)</a:t>
                      </a:r>
                      <a:endParaRPr lang="it-IT" sz="1800" b="1" kern="1200" dirty="0">
                        <a:solidFill>
                          <a:schemeClr val="tx1"/>
                        </a:solidFill>
                        <a:latin typeface="+mn-lt"/>
                        <a:ea typeface="+mn-ea"/>
                        <a:cs typeface="+mn-cs"/>
                      </a:endParaRPr>
                    </a:p>
                  </a:txBody>
                  <a:tcPr anchor="ctr">
                    <a:solidFill>
                      <a:schemeClr val="accent1">
                        <a:lumMod val="60000"/>
                        <a:lumOff val="40000"/>
                        <a:alpha val="80000"/>
                      </a:schemeClr>
                    </a:solidFill>
                  </a:tcPr>
                </a:tc>
                <a:tc>
                  <a:txBody>
                    <a:bodyPr/>
                    <a:lstStyle/>
                    <a:p>
                      <a:pPr algn="ctr"/>
                      <a:r>
                        <a:rPr lang="it-IT" sz="1800" b="0" i="0" u="none" strike="noStrike" kern="1200" baseline="0" dirty="0" smtClean="0">
                          <a:solidFill>
                            <a:schemeClr val="dk1"/>
                          </a:solidFill>
                          <a:latin typeface="+mn-lt"/>
                          <a:ea typeface="+mn-ea"/>
                          <a:cs typeface="+mn-cs"/>
                        </a:rPr>
                        <a:t>NO</a:t>
                      </a:r>
                      <a:endParaRPr lang="it-IT" dirty="0"/>
                    </a:p>
                  </a:txBody>
                  <a:tcPr anchor="ctr">
                    <a:solidFill>
                      <a:schemeClr val="accent1">
                        <a:lumMod val="20000"/>
                        <a:lumOff val="80000"/>
                        <a:alpha val="80000"/>
                      </a:schemeClr>
                    </a:solidFill>
                  </a:tcPr>
                </a:tc>
                <a:tc>
                  <a:txBody>
                    <a:bodyPr/>
                    <a:lstStyle/>
                    <a:p>
                      <a:pPr algn="ctr"/>
                      <a:r>
                        <a:rPr lang="it-IT" sz="1800" b="0" i="0" u="none" strike="noStrike" kern="1200" baseline="0" dirty="0" smtClean="0">
                          <a:solidFill>
                            <a:schemeClr val="dk1"/>
                          </a:solidFill>
                          <a:latin typeface="+mn-lt"/>
                          <a:ea typeface="+mn-ea"/>
                          <a:cs typeface="+mn-cs"/>
                        </a:rPr>
                        <a:t>Libero</a:t>
                      </a:r>
                      <a:endParaRPr lang="it-IT" dirty="0"/>
                    </a:p>
                  </a:txBody>
                  <a:tcPr anchor="ctr">
                    <a:solidFill>
                      <a:schemeClr val="accent1">
                        <a:lumMod val="20000"/>
                        <a:lumOff val="80000"/>
                        <a:alpha val="80000"/>
                      </a:schemeClr>
                    </a:solidFill>
                  </a:tcPr>
                </a:tc>
                <a:extLst>
                  <a:ext uri="{0D108BD9-81ED-4DB2-BD59-A6C34878D82A}">
                    <a16:rowId xmlns:a16="http://schemas.microsoft.com/office/drawing/2014/main" val="1965228275"/>
                  </a:ext>
                </a:extLst>
              </a:tr>
            </a:tbl>
          </a:graphicData>
        </a:graphic>
      </p:graphicFrame>
      <p:sp>
        <p:nvSpPr>
          <p:cNvPr id="12"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CLASSI DI </a:t>
            </a:r>
            <a:r>
              <a:rPr lang="it-IT" sz="3600" b="1" dirty="0">
                <a:solidFill>
                  <a:srgbClr val="0070C0"/>
                </a:solidFill>
                <a:latin typeface="+mn-lt"/>
              </a:rPr>
              <a:t>RIMBORSABILITÀ</a:t>
            </a:r>
          </a:p>
        </p:txBody>
      </p:sp>
    </p:spTree>
    <p:extLst>
      <p:ext uri="{BB962C8B-B14F-4D97-AF65-F5344CB8AC3E}">
        <p14:creationId xmlns:p14="http://schemas.microsoft.com/office/powerpoint/2010/main" val="4188008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CLASSI DI </a:t>
            </a:r>
            <a:r>
              <a:rPr lang="it-IT" sz="3600" b="1" dirty="0">
                <a:solidFill>
                  <a:srgbClr val="0070C0"/>
                </a:solidFill>
                <a:latin typeface="+mn-lt"/>
              </a:rPr>
              <a:t>RIMBORSABILITÀ</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asellaDiTesto 2"/>
          <p:cNvSpPr txBox="1"/>
          <p:nvPr/>
        </p:nvSpPr>
        <p:spPr>
          <a:xfrm>
            <a:off x="945533" y="1273826"/>
            <a:ext cx="10300933" cy="4985980"/>
          </a:xfrm>
          <a:prstGeom prst="rect">
            <a:avLst/>
          </a:prstGeom>
          <a:noFill/>
        </p:spPr>
        <p:txBody>
          <a:bodyPr wrap="square" rtlCol="0">
            <a:spAutoFit/>
          </a:bodyPr>
          <a:lstStyle/>
          <a:p>
            <a:pPr algn="just"/>
            <a:r>
              <a:rPr lang="it-IT" dirty="0"/>
              <a:t>Ai fini della rimborsabilità, i farmaci sono classificati in tre diverse fasce:</a:t>
            </a:r>
          </a:p>
          <a:p>
            <a:pPr algn="just"/>
            <a:endParaRPr lang="it-IT" dirty="0"/>
          </a:p>
          <a:p>
            <a:pPr marL="285750" indent="-285750" algn="just">
              <a:buFont typeface="Arial" panose="020B0604020202020204" pitchFamily="34" charset="0"/>
              <a:buChar char="•"/>
            </a:pPr>
            <a:r>
              <a:rPr lang="it-IT" b="1" u="sng" dirty="0"/>
              <a:t>FASCIA A:</a:t>
            </a:r>
            <a:r>
              <a:rPr lang="it-IT" b="1" dirty="0"/>
              <a:t> </a:t>
            </a:r>
            <a:r>
              <a:rPr lang="it-IT" dirty="0"/>
              <a:t>comprendente i </a:t>
            </a:r>
            <a:r>
              <a:rPr lang="it-IT" b="1" dirty="0"/>
              <a:t>farmaci essenziali e per malattie croniche, interamente rimborsati dal SSN</a:t>
            </a:r>
            <a:r>
              <a:rPr lang="it-IT" dirty="0"/>
              <a:t>, fatta salva la presenza di una nota AIFA, la cui prescrizione vincola la rimborsabilità a specifiche condizioni patologiche o terapeutiche in atto. La modalità di fornitura di questi farmaci avviene attraverso le farmacie territoriali o le strutture sanitarie pubbliche (distribuzione diretta</a:t>
            </a:r>
            <a:r>
              <a:rPr lang="it-IT" dirty="0" smtClean="0"/>
              <a:t>);</a:t>
            </a:r>
          </a:p>
          <a:p>
            <a:pPr algn="just"/>
            <a:endParaRPr lang="it-IT" dirty="0"/>
          </a:p>
          <a:p>
            <a:pPr marL="285750" indent="-285750" algn="just">
              <a:buFont typeface="Arial" panose="020B0604020202020204" pitchFamily="34" charset="0"/>
              <a:buChar char="•"/>
            </a:pPr>
            <a:r>
              <a:rPr lang="it-IT" b="1" u="sng" dirty="0"/>
              <a:t>FASCIA H:</a:t>
            </a:r>
            <a:r>
              <a:rPr lang="it-IT" b="1" dirty="0"/>
              <a:t> </a:t>
            </a:r>
            <a:r>
              <a:rPr lang="it-IT" dirty="0"/>
              <a:t>comprendente i </a:t>
            </a:r>
            <a:r>
              <a:rPr lang="it-IT" b="1" dirty="0"/>
              <a:t>farmaci di esclusivo uso ospedaliero </a:t>
            </a:r>
            <a:r>
              <a:rPr lang="it-IT" dirty="0"/>
              <a:t>utilizzabili solo in ospedale o che possono essere distribuiti dalle strutture sanitarie</a:t>
            </a:r>
            <a:r>
              <a:rPr lang="it-IT" dirty="0" smtClean="0"/>
              <a:t>;</a:t>
            </a:r>
          </a:p>
          <a:p>
            <a:pPr algn="just"/>
            <a:endParaRPr lang="it-IT" dirty="0"/>
          </a:p>
          <a:p>
            <a:pPr marL="285750" indent="-285750" algn="just">
              <a:buFont typeface="Arial" panose="020B0604020202020204" pitchFamily="34" charset="0"/>
              <a:buChar char="•"/>
            </a:pPr>
            <a:r>
              <a:rPr lang="it-IT" b="1" u="sng" dirty="0"/>
              <a:t>FASCIA C:</a:t>
            </a:r>
            <a:r>
              <a:rPr lang="it-IT" b="1" dirty="0"/>
              <a:t> </a:t>
            </a:r>
            <a:r>
              <a:rPr lang="it-IT" dirty="0"/>
              <a:t>comprendente </a:t>
            </a:r>
            <a:r>
              <a:rPr lang="it-IT" b="1" dirty="0"/>
              <a:t>farmaci a totale carico del paziente</a:t>
            </a:r>
            <a:r>
              <a:rPr lang="it-IT" dirty="0"/>
              <a:t> (ad eccezione dei titolari di pensione di guerra diretta vitalizia – Legge 203/2000). Con riferimento al regime di fornitura, i farmaci di classe C sono distinti in farmaci con obbligo di prescrizione medica e farmaci senza obbligo di prescrizione medica. </a:t>
            </a:r>
          </a:p>
          <a:p>
            <a:pPr marL="285750" indent="-285750" algn="just">
              <a:buFont typeface="Arial" panose="020B0604020202020204" pitchFamily="34" charset="0"/>
              <a:buChar char="•"/>
            </a:pPr>
            <a:r>
              <a:rPr lang="it-IT" sz="100" dirty="0" smtClean="0">
                <a:solidFill>
                  <a:schemeClr val="bg1"/>
                </a:solidFill>
              </a:rPr>
              <a:t>I</a:t>
            </a:r>
            <a:r>
              <a:rPr lang="it-IT" dirty="0" smtClean="0"/>
              <a:t>I </a:t>
            </a:r>
            <a:r>
              <a:rPr lang="it-IT" dirty="0"/>
              <a:t>farmaci di classe </a:t>
            </a:r>
            <a:r>
              <a:rPr lang="it-IT" dirty="0" smtClean="0"/>
              <a:t>C </a:t>
            </a:r>
            <a:r>
              <a:rPr lang="it-IT" dirty="0"/>
              <a:t>senza obbligo di prescrizione medica sono a loro volta distinti in due sottoclassi</a:t>
            </a:r>
            <a:r>
              <a:rPr lang="it-IT" dirty="0" smtClean="0"/>
              <a:t>:</a:t>
            </a:r>
          </a:p>
          <a:p>
            <a:pPr marL="742950" lvl="1" indent="-285750" algn="just">
              <a:buFont typeface="Courier New" panose="02070309020205020404" pitchFamily="49" charset="0"/>
              <a:buChar char="o"/>
            </a:pPr>
            <a:r>
              <a:rPr lang="it-IT" dirty="0" smtClean="0"/>
              <a:t>farmaci </a:t>
            </a:r>
            <a:r>
              <a:rPr lang="it-IT" dirty="0"/>
              <a:t>senza obbligo di prescrizione medica (SOP), per i quali non è possibile fare pubblicità</a:t>
            </a:r>
            <a:r>
              <a:rPr lang="it-IT" sz="1200" dirty="0" smtClean="0"/>
              <a:t>.</a:t>
            </a:r>
          </a:p>
          <a:p>
            <a:pPr marL="742950" lvl="1" indent="-285750" algn="just">
              <a:buFont typeface="Courier New" panose="02070309020205020404" pitchFamily="49" charset="0"/>
              <a:buChar char="o"/>
            </a:pPr>
            <a:r>
              <a:rPr lang="it-IT" dirty="0"/>
              <a:t>farmaci utilizzati per patologie di lieve entità o considerate minori con accesso alla pubblicità (OTC) individuati dalla L. 537/1993 nella fascia </a:t>
            </a:r>
            <a:r>
              <a:rPr lang="it-IT" dirty="0" smtClean="0"/>
              <a:t>C-bis</a:t>
            </a:r>
            <a:endParaRPr lang="it-IT" dirty="0"/>
          </a:p>
        </p:txBody>
      </p:sp>
      <p:pic>
        <p:nvPicPr>
          <p:cNvPr id="11" name="Immagine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0809096" y="5610287"/>
            <a:ext cx="1154237" cy="1154237"/>
          </a:xfrm>
          <a:prstGeom prst="rect">
            <a:avLst/>
          </a:prstGeom>
        </p:spPr>
      </p:pic>
    </p:spTree>
    <p:extLst>
      <p:ext uri="{BB962C8B-B14F-4D97-AF65-F5344CB8AC3E}">
        <p14:creationId xmlns:p14="http://schemas.microsoft.com/office/powerpoint/2010/main" val="3781380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CLASSI DI </a:t>
            </a:r>
            <a:r>
              <a:rPr lang="it-IT" sz="3600" b="1" dirty="0">
                <a:solidFill>
                  <a:srgbClr val="0070C0"/>
                </a:solidFill>
                <a:latin typeface="+mn-lt"/>
              </a:rPr>
              <a:t>RIMBORSABILITÀ</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asellaDiTesto 2"/>
          <p:cNvSpPr txBox="1"/>
          <p:nvPr/>
        </p:nvSpPr>
        <p:spPr>
          <a:xfrm>
            <a:off x="781303" y="1370077"/>
            <a:ext cx="10437986" cy="553998"/>
          </a:xfrm>
          <a:prstGeom prst="rect">
            <a:avLst/>
          </a:prstGeom>
          <a:noFill/>
        </p:spPr>
        <p:txBody>
          <a:bodyPr wrap="square" rtlCol="0">
            <a:spAutoFit/>
          </a:bodyPr>
          <a:lstStyle/>
          <a:p>
            <a:pPr marL="742950" lvl="1" indent="-285750">
              <a:buFont typeface="Courier New" panose="02070309020205020404" pitchFamily="49" charset="0"/>
              <a:buChar char="o"/>
            </a:pPr>
            <a:endParaRPr lang="it-IT" sz="1200" dirty="0" smtClean="0"/>
          </a:p>
          <a:p>
            <a:endParaRPr lang="it-IT" dirty="0"/>
          </a:p>
        </p:txBody>
      </p:sp>
      <p:sp>
        <p:nvSpPr>
          <p:cNvPr id="2" name="CasellaDiTesto 1"/>
          <p:cNvSpPr txBox="1"/>
          <p:nvPr/>
        </p:nvSpPr>
        <p:spPr>
          <a:xfrm>
            <a:off x="1126464" y="1437561"/>
            <a:ext cx="9747664" cy="1754326"/>
          </a:xfrm>
          <a:prstGeom prst="rect">
            <a:avLst/>
          </a:prstGeom>
          <a:noFill/>
        </p:spPr>
        <p:txBody>
          <a:bodyPr wrap="square" rtlCol="0">
            <a:spAutoFit/>
          </a:bodyPr>
          <a:lstStyle/>
          <a:p>
            <a:pPr algn="just"/>
            <a:r>
              <a:rPr lang="it-IT" dirty="0"/>
              <a:t>I medicinali rimborsati dal SSN includono medicinali </a:t>
            </a:r>
            <a:r>
              <a:rPr lang="it-IT" dirty="0" smtClean="0"/>
              <a:t>essenziali </a:t>
            </a:r>
            <a:r>
              <a:rPr lang="it-IT" dirty="0"/>
              <a:t>rimborsati per ogni indicazione terapeutica autorizzata, fatto salvo il caso in </a:t>
            </a:r>
            <a:r>
              <a:rPr lang="it-IT" dirty="0" smtClean="0"/>
              <a:t>cui sia </a:t>
            </a:r>
            <a:r>
              <a:rPr lang="it-IT" dirty="0"/>
              <a:t>presente una </a:t>
            </a:r>
            <a:r>
              <a:rPr lang="it-IT" b="1" dirty="0"/>
              <a:t>Nota AIFA </a:t>
            </a:r>
            <a:r>
              <a:rPr lang="it-IT" dirty="0"/>
              <a:t>che limiti la rimborsabilità solo ad alcune di esse, allo scopo </a:t>
            </a:r>
            <a:r>
              <a:rPr lang="it-IT" dirty="0" smtClean="0"/>
              <a:t>di assicurare </a:t>
            </a:r>
            <a:r>
              <a:rPr lang="it-IT" dirty="0"/>
              <a:t>l’appropriatezza d’impiego dei farmaci, </a:t>
            </a:r>
            <a:r>
              <a:rPr lang="it-IT" dirty="0" smtClean="0"/>
              <a:t>orientando, </a:t>
            </a:r>
            <a:r>
              <a:rPr lang="it-IT" dirty="0"/>
              <a:t>le scelte </a:t>
            </a:r>
            <a:r>
              <a:rPr lang="it-IT" dirty="0" smtClean="0"/>
              <a:t>terapeutiche </a:t>
            </a:r>
            <a:r>
              <a:rPr lang="it-IT" dirty="0"/>
              <a:t>verso una migliore efficacia e una maggiore sicurezza d’uso</a:t>
            </a:r>
            <a:r>
              <a:rPr lang="it-IT" dirty="0" smtClean="0"/>
              <a:t>.</a:t>
            </a:r>
          </a:p>
          <a:p>
            <a:pPr algn="just"/>
            <a:r>
              <a:rPr lang="it-IT" dirty="0" smtClean="0"/>
              <a:t>Conseguentemente</a:t>
            </a:r>
            <a:r>
              <a:rPr lang="it-IT" dirty="0"/>
              <a:t>, i medicinali di classe A, le cui indicazioni terapeutiche non sono </a:t>
            </a:r>
            <a:r>
              <a:rPr lang="it-IT" dirty="0" smtClean="0"/>
              <a:t>incluse nelle </a:t>
            </a:r>
            <a:r>
              <a:rPr lang="it-IT" dirty="0"/>
              <a:t>suddette Note, sono a totale carico dell’assistito.</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889" y="3542294"/>
            <a:ext cx="6335009" cy="3048425"/>
          </a:xfrm>
          <a:prstGeom prst="rect">
            <a:avLst/>
          </a:prstGeom>
        </p:spPr>
      </p:pic>
      <p:sp>
        <p:nvSpPr>
          <p:cNvPr id="6" name="Rettangolo arrotondato 5"/>
          <p:cNvSpPr/>
          <p:nvPr/>
        </p:nvSpPr>
        <p:spPr>
          <a:xfrm>
            <a:off x="3766557" y="4472297"/>
            <a:ext cx="686442" cy="1192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8" name="Ovale 7"/>
          <p:cNvSpPr/>
          <p:nvPr/>
        </p:nvSpPr>
        <p:spPr>
          <a:xfrm>
            <a:off x="8557591" y="5327374"/>
            <a:ext cx="516835" cy="48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7367833" y="4692713"/>
            <a:ext cx="990975" cy="12351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8" name="Rettangolo arrotondato 17"/>
          <p:cNvSpPr/>
          <p:nvPr/>
        </p:nvSpPr>
        <p:spPr>
          <a:xfrm>
            <a:off x="7258505" y="4119632"/>
            <a:ext cx="686442" cy="1192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3" name="Rettangolo arrotondato 22"/>
          <p:cNvSpPr/>
          <p:nvPr/>
        </p:nvSpPr>
        <p:spPr>
          <a:xfrm>
            <a:off x="6000296" y="4119632"/>
            <a:ext cx="686442" cy="1192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91017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REGIME DI FORNITURA</a:t>
            </a:r>
            <a:endParaRPr lang="it-IT" sz="3600" b="1" dirty="0">
              <a:solidFill>
                <a:srgbClr val="0070C0"/>
              </a:solidFill>
              <a:latin typeface="+mn-lt"/>
            </a:endParaRPr>
          </a:p>
        </p:txBody>
      </p:sp>
      <p:sp>
        <p:nvSpPr>
          <p:cNvPr id="4" name="Rettangolo 3"/>
          <p:cNvSpPr/>
          <p:nvPr/>
        </p:nvSpPr>
        <p:spPr>
          <a:xfrm>
            <a:off x="1480930" y="1388573"/>
            <a:ext cx="8865337" cy="4524315"/>
          </a:xfrm>
          <a:prstGeom prst="rect">
            <a:avLst/>
          </a:prstGeom>
        </p:spPr>
        <p:txBody>
          <a:bodyPr wrap="square">
            <a:spAutoFit/>
          </a:bodyPr>
          <a:lstStyle/>
          <a:p>
            <a:pPr algn="just"/>
            <a:r>
              <a:rPr lang="it-IT" dirty="0">
                <a:latin typeface="Calibri" panose="020F0502020204030204" pitchFamily="34" charset="0"/>
              </a:rPr>
              <a:t>La classificazione dei medicinali ai fini della fornitura, ai sensi dell’art. 87 del D</a:t>
            </a:r>
            <a:r>
              <a:rPr lang="it-IT" dirty="0" smtClean="0">
                <a:latin typeface="Calibri" panose="020F0502020204030204" pitchFamily="34" charset="0"/>
              </a:rPr>
              <a:t>. </a:t>
            </a:r>
            <a:r>
              <a:rPr lang="it-IT" dirty="0" err="1" smtClean="0">
                <a:latin typeface="Calibri" panose="020F0502020204030204" pitchFamily="34" charset="0"/>
              </a:rPr>
              <a:t>Lgs</a:t>
            </a:r>
            <a:r>
              <a:rPr lang="it-IT" dirty="0" smtClean="0">
                <a:latin typeface="Calibri" panose="020F0502020204030204" pitchFamily="34" charset="0"/>
              </a:rPr>
              <a:t> </a:t>
            </a:r>
            <a:r>
              <a:rPr lang="it-IT" dirty="0">
                <a:latin typeface="Calibri" panose="020F0502020204030204" pitchFamily="34" charset="0"/>
              </a:rPr>
              <a:t>24 </a:t>
            </a:r>
            <a:r>
              <a:rPr lang="it-IT" dirty="0" smtClean="0">
                <a:latin typeface="Calibri" panose="020F0502020204030204" pitchFamily="34" charset="0"/>
              </a:rPr>
              <a:t>aprile 2006</a:t>
            </a:r>
            <a:r>
              <a:rPr lang="it-IT" dirty="0">
                <a:latin typeface="Calibri" panose="020F0502020204030204" pitchFamily="34" charset="0"/>
              </a:rPr>
              <a:t>, n. 219 e ss.mm.ii., si può pertanto schematizzare nelle seguenti categorie:</a:t>
            </a:r>
          </a:p>
          <a:p>
            <a:pPr marL="800100" lvl="1" indent="-342900" algn="just">
              <a:buFont typeface="+mj-lt"/>
              <a:buAutoNum type="alphaLcPeriod"/>
            </a:pPr>
            <a:r>
              <a:rPr lang="it-IT" b="1" dirty="0" smtClean="0">
                <a:latin typeface="Calibri" panose="020F0502020204030204" pitchFamily="34" charset="0"/>
              </a:rPr>
              <a:t>medicinali </a:t>
            </a:r>
            <a:r>
              <a:rPr lang="it-IT" b="1" dirty="0">
                <a:latin typeface="Calibri" panose="020F0502020204030204" pitchFamily="34" charset="0"/>
              </a:rPr>
              <a:t>soggetti a ricetta medica </a:t>
            </a:r>
            <a:r>
              <a:rPr lang="it-IT" dirty="0">
                <a:latin typeface="Calibri" panose="020F0502020204030204" pitchFamily="34" charset="0"/>
              </a:rPr>
              <a:t>(RR);</a:t>
            </a:r>
          </a:p>
          <a:p>
            <a:pPr marL="800100" lvl="1" indent="-342900" algn="just">
              <a:buFont typeface="+mj-lt"/>
              <a:buAutoNum type="alphaLcPeriod"/>
            </a:pPr>
            <a:r>
              <a:rPr lang="it-IT" b="1" dirty="0" smtClean="0">
                <a:latin typeface="Calibri" panose="020F0502020204030204" pitchFamily="34" charset="0"/>
              </a:rPr>
              <a:t>medicinali </a:t>
            </a:r>
            <a:r>
              <a:rPr lang="it-IT" b="1" dirty="0">
                <a:latin typeface="Calibri" panose="020F0502020204030204" pitchFamily="34" charset="0"/>
              </a:rPr>
              <a:t>soggetti a ricetta medica da rinnovare volta per volta </a:t>
            </a:r>
            <a:r>
              <a:rPr lang="it-IT" dirty="0">
                <a:latin typeface="Calibri" panose="020F0502020204030204" pitchFamily="34" charset="0"/>
              </a:rPr>
              <a:t>(RNR);</a:t>
            </a:r>
          </a:p>
          <a:p>
            <a:pPr marL="800100" lvl="1" indent="-342900" algn="just">
              <a:buFont typeface="+mj-lt"/>
              <a:buAutoNum type="alphaLcPeriod"/>
            </a:pPr>
            <a:r>
              <a:rPr lang="it-IT" b="1" dirty="0" smtClean="0">
                <a:latin typeface="Calibri" panose="020F0502020204030204" pitchFamily="34" charset="0"/>
              </a:rPr>
              <a:t>medicinali </a:t>
            </a:r>
            <a:r>
              <a:rPr lang="it-IT" b="1" dirty="0">
                <a:latin typeface="Calibri" panose="020F0502020204030204" pitchFamily="34" charset="0"/>
              </a:rPr>
              <a:t>soggetti a prescrizione medica speciale </a:t>
            </a:r>
            <a:r>
              <a:rPr lang="it-IT" dirty="0">
                <a:latin typeface="Calibri" panose="020F0502020204030204" pitchFamily="34" charset="0"/>
              </a:rPr>
              <a:t>(RMS) (T.U. in materia di </a:t>
            </a:r>
            <a:r>
              <a:rPr lang="it-IT" dirty="0" smtClean="0">
                <a:latin typeface="Calibri" panose="020F0502020204030204" pitchFamily="34" charset="0"/>
              </a:rPr>
              <a:t>stupefacenti D.P.R</a:t>
            </a:r>
            <a:r>
              <a:rPr lang="it-IT" dirty="0">
                <a:latin typeface="Calibri" panose="020F0502020204030204" pitchFamily="34" charset="0"/>
              </a:rPr>
              <a:t>. 9 ottobre 1990, n. 309 e ss.mm.ii.);</a:t>
            </a:r>
          </a:p>
          <a:p>
            <a:pPr marL="800100" lvl="1" indent="-342900" algn="just">
              <a:buFont typeface="+mj-lt"/>
              <a:buAutoNum type="alphaLcPeriod"/>
            </a:pPr>
            <a:r>
              <a:rPr lang="it-IT" b="1" dirty="0" smtClean="0">
                <a:latin typeface="Calibri" panose="020F0502020204030204" pitchFamily="34" charset="0"/>
              </a:rPr>
              <a:t>medicinali </a:t>
            </a:r>
            <a:r>
              <a:rPr lang="it-IT" b="1" dirty="0">
                <a:latin typeface="Calibri" panose="020F0502020204030204" pitchFamily="34" charset="0"/>
              </a:rPr>
              <a:t>soggetti a prescrizione medica limitativa</a:t>
            </a:r>
            <a:r>
              <a:rPr lang="it-IT" dirty="0">
                <a:latin typeface="Calibri" panose="020F0502020204030204" pitchFamily="34" charset="0"/>
              </a:rPr>
              <a:t>, comprendenti</a:t>
            </a:r>
            <a:r>
              <a:rPr lang="it-IT" dirty="0" smtClean="0">
                <a:latin typeface="Calibri" panose="020F0502020204030204" pitchFamily="34" charset="0"/>
              </a:rPr>
              <a:t>:</a:t>
            </a:r>
          </a:p>
          <a:p>
            <a:pPr marL="1200150" lvl="2" indent="-285750" algn="just">
              <a:buFont typeface="Arial" panose="020B0604020202020204" pitchFamily="34" charset="0"/>
              <a:buChar char="•"/>
            </a:pPr>
            <a:r>
              <a:rPr lang="it-IT" dirty="0">
                <a:latin typeface="Calibri" panose="020F0502020204030204" pitchFamily="34" charset="0"/>
              </a:rPr>
              <a:t>medicinali vendibili al pubblico su prescrizione di centri ospedalieri o di specialisti (RRL; RNRL);</a:t>
            </a:r>
          </a:p>
          <a:p>
            <a:pPr marL="1200150" lvl="2" indent="-285750" algn="just">
              <a:buFont typeface="Arial" panose="020B0604020202020204" pitchFamily="34" charset="0"/>
              <a:buChar char="•"/>
            </a:pPr>
            <a:r>
              <a:rPr lang="it-IT" dirty="0">
                <a:latin typeface="Calibri" panose="020F0502020204030204" pitchFamily="34" charset="0"/>
              </a:rPr>
              <a:t>medicinali utilizzabili esclusivamente in ambiente ospedaliero o in ambiente ad esso assimilabile (OSP);</a:t>
            </a:r>
          </a:p>
          <a:p>
            <a:pPr marL="1200150" lvl="2" indent="-285750" algn="just">
              <a:buFont typeface="Arial" panose="020B0604020202020204" pitchFamily="34" charset="0"/>
              <a:buChar char="•"/>
            </a:pPr>
            <a:r>
              <a:rPr lang="it-IT" dirty="0">
                <a:latin typeface="Calibri" panose="020F0502020204030204" pitchFamily="34" charset="0"/>
              </a:rPr>
              <a:t>medicinali utilizzabili esclusivamente da specialisti identificati secondo disposizioni delle Regioni o Province autonome (USPL</a:t>
            </a:r>
            <a:r>
              <a:rPr lang="it-IT" dirty="0" smtClean="0">
                <a:latin typeface="Calibri" panose="020F0502020204030204" pitchFamily="34" charset="0"/>
              </a:rPr>
              <a:t>);</a:t>
            </a:r>
          </a:p>
          <a:p>
            <a:pPr marL="800100" lvl="1" indent="-342900" algn="just">
              <a:buFont typeface="+mj-lt"/>
              <a:buAutoNum type="alphaLcPeriod"/>
            </a:pPr>
            <a:r>
              <a:rPr lang="it-IT" b="1" dirty="0">
                <a:latin typeface="Calibri" panose="020F0502020204030204" pitchFamily="34" charset="0"/>
              </a:rPr>
              <a:t>medicinali non soggetti a prescrizione medica </a:t>
            </a:r>
            <a:r>
              <a:rPr lang="it-IT" dirty="0">
                <a:latin typeface="Calibri" panose="020F0502020204030204" pitchFamily="34" charset="0"/>
              </a:rPr>
              <a:t>comprendenti</a:t>
            </a:r>
            <a:r>
              <a:rPr lang="it-IT" dirty="0" smtClean="0">
                <a:latin typeface="Calibri" panose="020F0502020204030204" pitchFamily="34" charset="0"/>
              </a:rPr>
              <a:t>:</a:t>
            </a:r>
            <a:endParaRPr lang="it-IT" dirty="0">
              <a:latin typeface="Calibri" panose="020F0502020204030204" pitchFamily="34" charset="0"/>
            </a:endParaRPr>
          </a:p>
          <a:p>
            <a:pPr marL="1200150" lvl="2" indent="-285750" algn="just">
              <a:buFont typeface="Arial" panose="020B0604020202020204" pitchFamily="34" charset="0"/>
              <a:buChar char="•"/>
            </a:pPr>
            <a:r>
              <a:rPr lang="it-IT" dirty="0" smtClean="0">
                <a:latin typeface="Calibri" panose="020F0502020204030204" pitchFamily="34" charset="0"/>
              </a:rPr>
              <a:t>medicinali </a:t>
            </a:r>
            <a:r>
              <a:rPr lang="it-IT" dirty="0">
                <a:latin typeface="Calibri" panose="020F0502020204030204" pitchFamily="34" charset="0"/>
              </a:rPr>
              <a:t>da banco o di automedicazione (OTC);</a:t>
            </a:r>
          </a:p>
          <a:p>
            <a:pPr marL="1200150" lvl="2" indent="-285750" algn="just">
              <a:buFont typeface="Arial" panose="020B0604020202020204" pitchFamily="34" charset="0"/>
              <a:buChar char="•"/>
            </a:pPr>
            <a:r>
              <a:rPr lang="it-IT" dirty="0" smtClean="0">
                <a:latin typeface="Calibri" panose="020F0502020204030204" pitchFamily="34" charset="0"/>
              </a:rPr>
              <a:t>restanti </a:t>
            </a:r>
            <a:r>
              <a:rPr lang="it-IT" dirty="0">
                <a:latin typeface="Calibri" panose="020F0502020204030204" pitchFamily="34" charset="0"/>
              </a:rPr>
              <a:t>medicinali non soggetti a prescrizione medica (SOP).</a:t>
            </a:r>
            <a:endParaRPr lang="it-IT" dirty="0"/>
          </a:p>
        </p:txBody>
      </p:sp>
      <p:pic>
        <p:nvPicPr>
          <p:cNvPr id="16" name="Immagine 15"/>
          <p:cNvPicPr>
            <a:picLocks noChangeAspect="1"/>
          </p:cNvPicPr>
          <p:nvPr/>
        </p:nvPicPr>
        <p:blipFill>
          <a:blip r:embed="rId3">
            <a:clrChange>
              <a:clrFrom>
                <a:srgbClr val="FFFFFF"/>
              </a:clrFrom>
              <a:clrTo>
                <a:srgbClr val="FFFFFF">
                  <a:alpha val="0"/>
                </a:srgbClr>
              </a:clrTo>
            </a:clrChange>
          </a:blip>
          <a:stretch>
            <a:fillRect/>
          </a:stretch>
        </p:blipFill>
        <p:spPr>
          <a:xfrm>
            <a:off x="9795136" y="4901549"/>
            <a:ext cx="2121530" cy="1717528"/>
          </a:xfrm>
          <a:prstGeom prst="rect">
            <a:avLst/>
          </a:prstGeom>
        </p:spPr>
      </p:pic>
    </p:spTree>
    <p:extLst>
      <p:ext uri="{BB962C8B-B14F-4D97-AF65-F5344CB8AC3E}">
        <p14:creationId xmlns:p14="http://schemas.microsoft.com/office/powerpoint/2010/main" val="2595326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Dispensazione</a:t>
            </a:r>
            <a:endParaRPr lang="it-IT" sz="3600" b="1" dirty="0">
              <a:solidFill>
                <a:srgbClr val="0070C0"/>
              </a:solidFill>
              <a:latin typeface="+mn-lt"/>
            </a:endParaRPr>
          </a:p>
        </p:txBody>
      </p:sp>
      <p:sp>
        <p:nvSpPr>
          <p:cNvPr id="2" name="CasellaDiTesto 1"/>
          <p:cNvSpPr txBox="1"/>
          <p:nvPr/>
        </p:nvSpPr>
        <p:spPr>
          <a:xfrm>
            <a:off x="1326358" y="1466247"/>
            <a:ext cx="9539283" cy="3970318"/>
          </a:xfrm>
          <a:prstGeom prst="rect">
            <a:avLst/>
          </a:prstGeom>
          <a:noFill/>
        </p:spPr>
        <p:txBody>
          <a:bodyPr wrap="square" rtlCol="0">
            <a:spAutoFit/>
          </a:bodyPr>
          <a:lstStyle/>
          <a:p>
            <a:pPr algn="just"/>
            <a:r>
              <a:rPr lang="it-IT" b="1" u="sng" dirty="0"/>
              <a:t>R</a:t>
            </a:r>
            <a:r>
              <a:rPr lang="it-IT" b="1" u="sng" dirty="0" smtClean="0"/>
              <a:t>egime </a:t>
            </a:r>
            <a:r>
              <a:rPr lang="it-IT" b="1" u="sng" dirty="0"/>
              <a:t>di dispensazione </a:t>
            </a:r>
            <a:r>
              <a:rPr lang="it-IT" b="1" u="sng" dirty="0" smtClean="0"/>
              <a:t>convenzionale:</a:t>
            </a:r>
            <a:r>
              <a:rPr lang="it-IT" dirty="0" smtClean="0"/>
              <a:t> dispensazione </a:t>
            </a:r>
            <a:r>
              <a:rPr lang="it-IT" dirty="0"/>
              <a:t>del </a:t>
            </a:r>
            <a:r>
              <a:rPr lang="it-IT" dirty="0" smtClean="0"/>
              <a:t>medicinale prescritto </a:t>
            </a:r>
            <a:r>
              <a:rPr lang="it-IT" dirty="0"/>
              <a:t>agli assistiti attraverso le </a:t>
            </a:r>
            <a:r>
              <a:rPr lang="it-IT" b="1" dirty="0"/>
              <a:t>farmacie convenzionate, pubbliche e private, </a:t>
            </a:r>
            <a:r>
              <a:rPr lang="it-IT" dirty="0"/>
              <a:t>diffuse </a:t>
            </a:r>
            <a:r>
              <a:rPr lang="it-IT" dirty="0" smtClean="0"/>
              <a:t>sul territorio, a seguito </a:t>
            </a:r>
            <a:r>
              <a:rPr lang="it-IT" dirty="0"/>
              <a:t>della prescrizione da parte di medici di medicina generale e di pediatri di libera </a:t>
            </a:r>
            <a:r>
              <a:rPr lang="it-IT" dirty="0" smtClean="0"/>
              <a:t>scelta.</a:t>
            </a:r>
          </a:p>
          <a:p>
            <a:pPr algn="just"/>
            <a:endParaRPr lang="it-IT" dirty="0" smtClean="0"/>
          </a:p>
          <a:p>
            <a:pPr algn="just"/>
            <a:r>
              <a:rPr lang="it-IT" b="1" u="sng" dirty="0"/>
              <a:t>D</a:t>
            </a:r>
            <a:r>
              <a:rPr lang="it-IT" b="1" u="sng" dirty="0" smtClean="0"/>
              <a:t>istribuzione diretta</a:t>
            </a:r>
            <a:r>
              <a:rPr lang="it-IT" b="1" dirty="0" smtClean="0"/>
              <a:t>:</a:t>
            </a:r>
            <a:r>
              <a:rPr lang="it-IT" dirty="0" smtClean="0"/>
              <a:t> </a:t>
            </a:r>
            <a:r>
              <a:rPr lang="it-IT" dirty="0"/>
              <a:t>dispensazione del medicinale – assunto dall’assistito presso il proprio domicilio – dietro prescrizione o rilascio di piani terapeutici da parte di medici specialisti che operano all’interno di strutture sanitarie pubbliche</a:t>
            </a:r>
            <a:r>
              <a:rPr lang="it-IT" dirty="0" smtClean="0"/>
              <a:t>, effettuata </a:t>
            </a:r>
            <a:r>
              <a:rPr lang="it-IT" dirty="0"/>
              <a:t>direttamente dalle </a:t>
            </a:r>
            <a:r>
              <a:rPr lang="it-IT" b="1" dirty="0"/>
              <a:t>strutture </a:t>
            </a:r>
            <a:r>
              <a:rPr lang="it-IT" b="1" dirty="0" smtClean="0"/>
              <a:t>sanitarie – farmacie ospedaliere o territoriali del SSN </a:t>
            </a:r>
            <a:r>
              <a:rPr lang="it-IT" dirty="0" smtClean="0"/>
              <a:t>(DD).</a:t>
            </a:r>
          </a:p>
          <a:p>
            <a:pPr algn="just"/>
            <a:endParaRPr lang="it-IT" dirty="0" smtClean="0"/>
          </a:p>
          <a:p>
            <a:pPr algn="just"/>
            <a:r>
              <a:rPr lang="it-IT" b="1" u="sng" dirty="0" smtClean="0"/>
              <a:t>Distribuzione per conto:</a:t>
            </a:r>
            <a:r>
              <a:rPr lang="it-IT" dirty="0"/>
              <a:t> dispensazione del </a:t>
            </a:r>
            <a:r>
              <a:rPr lang="it-IT" dirty="0" smtClean="0"/>
              <a:t>medicinale </a:t>
            </a:r>
            <a:r>
              <a:rPr lang="it-IT" dirty="0"/>
              <a:t>– assunto dall’assistito presso il proprio domicilio – </a:t>
            </a:r>
            <a:r>
              <a:rPr lang="it-IT" dirty="0" smtClean="0"/>
              <a:t>dietro </a:t>
            </a:r>
            <a:r>
              <a:rPr lang="it-IT" dirty="0"/>
              <a:t>prescrizione o rilascio di piani terapeutici da parte di medici specialisti che operano all’interno di strutture sanitarie </a:t>
            </a:r>
            <a:r>
              <a:rPr lang="it-IT" dirty="0" smtClean="0"/>
              <a:t>pubbliche o successiva ricettazione da parte dei medici di medicina generale e di pediatri, effettuata </a:t>
            </a:r>
            <a:r>
              <a:rPr lang="it-IT" dirty="0"/>
              <a:t>per effetto di accordi specifici sottoscritti a livello locale, per il </a:t>
            </a:r>
            <a:r>
              <a:rPr lang="it-IT" b="1" dirty="0"/>
              <a:t>tramite delle farmacie </a:t>
            </a:r>
            <a:r>
              <a:rPr lang="it-IT" b="1" dirty="0" smtClean="0"/>
              <a:t>convenzionate </a:t>
            </a:r>
            <a:r>
              <a:rPr lang="it-IT" dirty="0" smtClean="0"/>
              <a:t>(DPC).</a:t>
            </a:r>
            <a:endParaRPr lang="it-IT" b="1" dirty="0"/>
          </a:p>
        </p:txBody>
      </p:sp>
      <p:pic>
        <p:nvPicPr>
          <p:cNvPr id="17" name="Immagine 16"/>
          <p:cNvPicPr>
            <a:picLocks noChangeAspect="1"/>
          </p:cNvPicPr>
          <p:nvPr/>
        </p:nvPicPr>
        <p:blipFill>
          <a:blip r:embed="rId3">
            <a:clrChange>
              <a:clrFrom>
                <a:srgbClr val="F7F7F7"/>
              </a:clrFrom>
              <a:clrTo>
                <a:srgbClr val="F7F7F7">
                  <a:alpha val="0"/>
                </a:srgbClr>
              </a:clrTo>
            </a:clrChange>
          </a:blip>
          <a:stretch>
            <a:fillRect/>
          </a:stretch>
        </p:blipFill>
        <p:spPr>
          <a:xfrm>
            <a:off x="9830691" y="4690504"/>
            <a:ext cx="2269490" cy="2269490"/>
          </a:xfrm>
          <a:prstGeom prst="rect">
            <a:avLst/>
          </a:prstGeom>
        </p:spPr>
      </p:pic>
    </p:spTree>
    <p:extLst>
      <p:ext uri="{BB962C8B-B14F-4D97-AF65-F5344CB8AC3E}">
        <p14:creationId xmlns:p14="http://schemas.microsoft.com/office/powerpoint/2010/main" val="536847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ttangolo 1"/>
          <p:cNvSpPr/>
          <p:nvPr/>
        </p:nvSpPr>
        <p:spPr>
          <a:xfrm>
            <a:off x="2684390" y="2434799"/>
            <a:ext cx="6823219" cy="646331"/>
          </a:xfrm>
          <a:prstGeom prst="rect">
            <a:avLst/>
          </a:prstGeom>
        </p:spPr>
        <p:txBody>
          <a:bodyPr wrap="square">
            <a:spAutoFit/>
          </a:bodyPr>
          <a:lstStyle/>
          <a:p>
            <a:pPr algn="ctr"/>
            <a:r>
              <a:rPr lang="it-IT" sz="3600" b="1" dirty="0" smtClean="0">
                <a:solidFill>
                  <a:srgbClr val="0070C0"/>
                </a:solidFill>
              </a:rPr>
              <a:t>3. PREZZI </a:t>
            </a:r>
            <a:r>
              <a:rPr lang="it-IT" sz="3600" b="1" dirty="0">
                <a:solidFill>
                  <a:srgbClr val="0070C0"/>
                </a:solidFill>
              </a:rPr>
              <a:t>DEI FARMACI</a:t>
            </a:r>
          </a:p>
        </p:txBody>
      </p:sp>
    </p:spTree>
    <p:extLst>
      <p:ext uri="{BB962C8B-B14F-4D97-AF65-F5344CB8AC3E}">
        <p14:creationId xmlns:p14="http://schemas.microsoft.com/office/powerpoint/2010/main" val="3564863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1" y="226577"/>
            <a:ext cx="12192000" cy="819855"/>
          </a:xfrm>
        </p:spPr>
        <p:txBody>
          <a:bodyPr>
            <a:noAutofit/>
          </a:bodyPr>
          <a:lstStyle/>
          <a:p>
            <a:pPr algn="ctr"/>
            <a:r>
              <a:rPr lang="it-IT" sz="3600" b="1" dirty="0" smtClean="0">
                <a:solidFill>
                  <a:srgbClr val="0070C0"/>
                </a:solidFill>
                <a:latin typeface="+mn-lt"/>
              </a:rPr>
              <a:t>PREZZI </a:t>
            </a:r>
            <a:r>
              <a:rPr lang="it-IT" sz="3600" b="1" dirty="0">
                <a:solidFill>
                  <a:srgbClr val="0070C0"/>
                </a:solidFill>
                <a:latin typeface="+mn-lt"/>
              </a:rPr>
              <a:t>DEI FARMACI</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egnaposto contenuto 2"/>
          <p:cNvSpPr>
            <a:spLocks noGrp="1"/>
          </p:cNvSpPr>
          <p:nvPr>
            <p:ph idx="1"/>
          </p:nvPr>
        </p:nvSpPr>
        <p:spPr>
          <a:xfrm>
            <a:off x="1286388" y="1046432"/>
            <a:ext cx="9619224" cy="5572645"/>
          </a:xfrm>
        </p:spPr>
        <p:txBody>
          <a:bodyPr anchor="ctr" anchorCtr="0">
            <a:noAutofit/>
          </a:bodyPr>
          <a:lstStyle/>
          <a:p>
            <a:pPr marL="0" indent="0" algn="just">
              <a:lnSpc>
                <a:spcPct val="100000"/>
              </a:lnSpc>
              <a:buNone/>
            </a:pPr>
            <a:r>
              <a:rPr lang="it-IT" sz="1800" dirty="0" smtClean="0"/>
              <a:t>Il </a:t>
            </a:r>
            <a:r>
              <a:rPr lang="it-IT" sz="1800" b="1" dirty="0" smtClean="0"/>
              <a:t>Decreto del Ministero della salute e del Ministero dell'economia e delle finanze del 2 agosto 2019 </a:t>
            </a:r>
            <a:r>
              <a:rPr lang="it-IT" sz="1800" dirty="0" smtClean="0"/>
              <a:t>(G.U. n.184 del 24 luglio 2020, entrato in vigore l’8 agosto 2020 ) ha individuato i criteri e le modalità con cui l’AIFA stabilisce mediante </a:t>
            </a:r>
            <a:r>
              <a:rPr lang="it-IT" sz="1800" dirty="0"/>
              <a:t>negoziazione </a:t>
            </a:r>
            <a:r>
              <a:rPr lang="it-IT" sz="1800" dirty="0">
                <a:solidFill>
                  <a:srgbClr val="FF0000"/>
                </a:solidFill>
              </a:rPr>
              <a:t>i prezzi ex-</a:t>
            </a:r>
            <a:r>
              <a:rPr lang="it-IT" sz="1800" dirty="0" err="1">
                <a:solidFill>
                  <a:srgbClr val="FF0000"/>
                </a:solidFill>
              </a:rPr>
              <a:t>factory</a:t>
            </a:r>
            <a:r>
              <a:rPr lang="it-IT" sz="1800" dirty="0">
                <a:solidFill>
                  <a:srgbClr val="FF0000"/>
                </a:solidFill>
              </a:rPr>
              <a:t> </a:t>
            </a:r>
            <a:r>
              <a:rPr lang="it-IT" sz="1800" dirty="0"/>
              <a:t>dei medicinali rimborsati dal SSN (</a:t>
            </a:r>
            <a:r>
              <a:rPr lang="it-IT" sz="1800" b="1" dirty="0"/>
              <a:t>classe A e H</a:t>
            </a:r>
            <a:r>
              <a:rPr lang="it-IT" sz="1800" dirty="0"/>
              <a:t>)</a:t>
            </a:r>
            <a:r>
              <a:rPr lang="it-IT" sz="1800" dirty="0" smtClean="0"/>
              <a:t>, individuando, nello specifico:</a:t>
            </a:r>
          </a:p>
          <a:p>
            <a:pPr marL="0" indent="0" algn="just">
              <a:lnSpc>
                <a:spcPct val="100000"/>
              </a:lnSpc>
              <a:buNone/>
            </a:pPr>
            <a:r>
              <a:rPr lang="it-IT" sz="1800" dirty="0" smtClean="0"/>
              <a:t>▪ </a:t>
            </a:r>
            <a:r>
              <a:rPr lang="it-IT" sz="1800" b="1" dirty="0"/>
              <a:t>procedure ordinarie</a:t>
            </a:r>
            <a:r>
              <a:rPr lang="it-IT" sz="1800" dirty="0"/>
              <a:t> di negoziazione tra l’AIFA e il titolare di AIC (o e più in generale il soggetto avente titolo a negoziarne la rimborsabilità e il prezzo ) di medicinali autorizzati con:</a:t>
            </a:r>
          </a:p>
          <a:p>
            <a:pPr marL="0" indent="0" algn="just">
              <a:buNone/>
            </a:pPr>
            <a:r>
              <a:rPr lang="it-IT" sz="1800" dirty="0"/>
              <a:t>- procedura centralizzata</a:t>
            </a:r>
          </a:p>
          <a:p>
            <a:pPr marL="0" indent="0" algn="just">
              <a:buNone/>
            </a:pPr>
            <a:r>
              <a:rPr lang="it-IT" sz="1800" dirty="0"/>
              <a:t>- procedura di mutuo riconoscimento o decentrata</a:t>
            </a:r>
          </a:p>
          <a:p>
            <a:pPr marL="0" indent="0" algn="just">
              <a:buNone/>
            </a:pPr>
            <a:r>
              <a:rPr lang="it-IT" sz="1800" dirty="0"/>
              <a:t>- Procedura nazionale</a:t>
            </a:r>
          </a:p>
          <a:p>
            <a:pPr marL="0" indent="0" algn="just">
              <a:buNone/>
            </a:pPr>
            <a:r>
              <a:rPr lang="it-IT" sz="1800" dirty="0"/>
              <a:t>▪ </a:t>
            </a:r>
            <a:r>
              <a:rPr lang="it-IT" sz="1800" b="1" dirty="0"/>
              <a:t>procedure speciali</a:t>
            </a:r>
            <a:r>
              <a:rPr lang="it-IT" sz="1800" dirty="0"/>
              <a:t>:</a:t>
            </a:r>
          </a:p>
          <a:p>
            <a:pPr marL="0" indent="0" algn="just">
              <a:buNone/>
            </a:pPr>
            <a:r>
              <a:rPr lang="it-IT" sz="1800" dirty="0"/>
              <a:t>- Inserimento lista legge 648/06</a:t>
            </a:r>
          </a:p>
          <a:p>
            <a:pPr marL="0" indent="0" algn="just">
              <a:buNone/>
            </a:pPr>
            <a:r>
              <a:rPr lang="it-IT" sz="1800" dirty="0"/>
              <a:t>- Medicinali di fascia C e CNN</a:t>
            </a:r>
          </a:p>
          <a:p>
            <a:pPr marL="0" indent="0" algn="just">
              <a:buNone/>
            </a:pPr>
            <a:r>
              <a:rPr lang="it-IT" sz="1800" dirty="0"/>
              <a:t>- Rinegoziazioni avviate dall’AIFA</a:t>
            </a:r>
          </a:p>
          <a:p>
            <a:pPr marL="0" indent="0" algn="just">
              <a:lnSpc>
                <a:spcPct val="100000"/>
              </a:lnSpc>
              <a:buNone/>
            </a:pPr>
            <a:r>
              <a:rPr lang="it-IT" sz="1800" dirty="0"/>
              <a:t>Il Decreto ha anche definito in dettaglio la documentazione e gli elementi informativi che, per il </a:t>
            </a:r>
            <a:r>
              <a:rPr lang="it-IT" sz="1800" dirty="0" smtClean="0"/>
              <a:t>medicinale (“</a:t>
            </a:r>
            <a:r>
              <a:rPr lang="it-IT" sz="1800" dirty="0"/>
              <a:t>Prodotto”) interessato dalla procedura di negoziazione, il Richiedente deve fornire ad AIFA, tramite apposita istanza corredata da relativa documentazione (“Dossier”), previo assolvimento degli adempimenti previsti (es. tariffa, imposta di bollo).</a:t>
            </a:r>
          </a:p>
        </p:txBody>
      </p:sp>
      <p:pic>
        <p:nvPicPr>
          <p:cNvPr id="12" name="Immagine 11"/>
          <p:cNvPicPr>
            <a:picLocks noChangeAspect="1"/>
          </p:cNvPicPr>
          <p:nvPr/>
        </p:nvPicPr>
        <p:blipFill>
          <a:blip r:embed="rId3">
            <a:extLst>
              <a:ext uri="{BEBA8EAE-BF5A-486C-A8C5-ECC9F3942E4B}">
                <a14:imgProps xmlns:a14="http://schemas.microsoft.com/office/drawing/2010/main">
                  <a14:imgLayer r:embed="rId4">
                    <a14:imgEffect>
                      <a14:backgroundRemoval t="7292" b="94922" l="5176" r="95020">
                        <a14:foregroundMark x1="6836" y1="73177" x2="40332" y2="72135"/>
                        <a14:foregroundMark x1="59277" y1="54557" x2="92285" y2="55339"/>
                        <a14:foregroundMark x1="29395" y1="68880" x2="28809" y2="54557"/>
                        <a14:foregroundMark x1="31348" y1="56641" x2="30859" y2="55208"/>
                        <a14:foregroundMark x1="26953" y1="54688" x2="31348" y2="55208"/>
                        <a14:foregroundMark x1="14648" y1="58854" x2="23633" y2="33724"/>
                        <a14:foregroundMark x1="25293" y1="57161" x2="23535" y2="36719"/>
                        <a14:foregroundMark x1="17578" y1="64323" x2="29688" y2="68620"/>
                        <a14:foregroundMark x1="69922" y1="35547" x2="76367" y2="16536"/>
                        <a14:foregroundMark x1="74707" y1="41406" x2="76172" y2="19141"/>
                        <a14:foregroundMark x1="88086" y1="48568" x2="75977" y2="14453"/>
                        <a14:foregroundMark x1="80762" y1="45182" x2="84961" y2="44661"/>
                        <a14:foregroundMark x1="85352" y1="46615" x2="77832" y2="48438"/>
                        <a14:foregroundMark x1="74707" y1="45182" x2="79297" y2="44661"/>
                        <a14:backgroundMark x1="33008" y1="68099" x2="33008" y2="68099"/>
                        <a14:backgroundMark x1="25879" y1="49609" x2="25879" y2="49609"/>
                        <a14:backgroundMark x1="26953" y1="52474" x2="26953" y2="52474"/>
                        <a14:backgroundMark x1="25879" y1="47786" x2="25879" y2="47786"/>
                        <a14:backgroundMark x1="25684" y1="53906" x2="25684" y2="53906"/>
                        <a14:backgroundMark x1="24609" y1="42708" x2="24609" y2="42708"/>
                      </a14:backgroundRemoval>
                    </a14:imgEffect>
                  </a14:imgLayer>
                </a14:imgProps>
              </a:ext>
            </a:extLst>
          </a:blip>
          <a:stretch>
            <a:fillRect/>
          </a:stretch>
        </p:blipFill>
        <p:spPr>
          <a:xfrm>
            <a:off x="7791507" y="2949328"/>
            <a:ext cx="2129317" cy="1909441"/>
          </a:xfrm>
          <a:prstGeom prst="rect">
            <a:avLst/>
          </a:prstGeom>
        </p:spPr>
      </p:pic>
    </p:spTree>
    <p:extLst>
      <p:ext uri="{BB962C8B-B14F-4D97-AF65-F5344CB8AC3E}">
        <p14:creationId xmlns:p14="http://schemas.microsoft.com/office/powerpoint/2010/main" val="1580578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asellaDiTesto 2"/>
          <p:cNvSpPr txBox="1"/>
          <p:nvPr/>
        </p:nvSpPr>
        <p:spPr>
          <a:xfrm>
            <a:off x="642938" y="1305098"/>
            <a:ext cx="10446240" cy="4006735"/>
          </a:xfrm>
          <a:prstGeom prst="rect">
            <a:avLst/>
          </a:prstGeom>
          <a:noFill/>
        </p:spPr>
        <p:txBody>
          <a:bodyPr wrap="square" rtlCol="0">
            <a:spAutoFit/>
          </a:bodyPr>
          <a:lstStyle/>
          <a:p>
            <a:endParaRPr lang="it-IT" dirty="0"/>
          </a:p>
        </p:txBody>
      </p:sp>
      <p:sp>
        <p:nvSpPr>
          <p:cNvPr id="8" name="CasellaDiTesto 7"/>
          <p:cNvSpPr txBox="1"/>
          <p:nvPr/>
        </p:nvSpPr>
        <p:spPr>
          <a:xfrm>
            <a:off x="1002948" y="1055399"/>
            <a:ext cx="10186104" cy="5539978"/>
          </a:xfrm>
          <a:prstGeom prst="rect">
            <a:avLst/>
          </a:prstGeom>
          <a:noFill/>
        </p:spPr>
        <p:txBody>
          <a:bodyPr wrap="square" rtlCol="0">
            <a:spAutoFit/>
          </a:bodyPr>
          <a:lstStyle/>
          <a:p>
            <a:pPr lvl="0" algn="just" eaLnBrk="0" fontAlgn="base" hangingPunct="0">
              <a:spcBef>
                <a:spcPct val="0"/>
              </a:spcBef>
              <a:spcAft>
                <a:spcPct val="0"/>
              </a:spcAft>
            </a:pPr>
            <a:r>
              <a:rPr lang="it-IT" altLang="it-IT" b="1" dirty="0" err="1"/>
              <a:t>Modalita'</a:t>
            </a:r>
            <a:r>
              <a:rPr lang="it-IT" altLang="it-IT" b="1" dirty="0"/>
              <a:t> per l'inoltro dell'istanza di </a:t>
            </a:r>
            <a:r>
              <a:rPr lang="it-IT" altLang="it-IT" b="1" dirty="0" smtClean="0"/>
              <a:t>negoziazione</a:t>
            </a:r>
          </a:p>
          <a:p>
            <a:pPr algn="just" eaLnBrk="0" fontAlgn="base" hangingPunct="0">
              <a:spcBef>
                <a:spcPct val="0"/>
              </a:spcBef>
              <a:spcAft>
                <a:spcPct val="0"/>
              </a:spcAft>
            </a:pPr>
            <a:r>
              <a:rPr lang="it-IT" altLang="it-IT" dirty="0"/>
              <a:t>L'azienda, per accedere alla procedura per la negoziazione della </a:t>
            </a:r>
            <a:r>
              <a:rPr lang="it-IT" altLang="it-IT" dirty="0" smtClean="0"/>
              <a:t>rimborsabilità </a:t>
            </a:r>
            <a:r>
              <a:rPr lang="it-IT" altLang="it-IT" dirty="0"/>
              <a:t>e del prezzo del medicinale, deve inoltrare all'AIFA l'istanza corredata dalla documentazione in </a:t>
            </a:r>
            <a:r>
              <a:rPr lang="it-IT" altLang="it-IT" dirty="0" smtClean="0"/>
              <a:t>conformità </a:t>
            </a:r>
            <a:r>
              <a:rPr lang="it-IT" altLang="it-IT" dirty="0"/>
              <a:t>alle indicazioni che saranno rese con determinazione del direttore generale </a:t>
            </a:r>
            <a:r>
              <a:rPr lang="it-IT" altLang="it-IT" dirty="0" smtClean="0"/>
              <a:t>dell'AIFA.</a:t>
            </a:r>
          </a:p>
          <a:p>
            <a:pPr algn="just" eaLnBrk="0" fontAlgn="base" hangingPunct="0">
              <a:spcBef>
                <a:spcPct val="0"/>
              </a:spcBef>
              <a:spcAft>
                <a:spcPct val="0"/>
              </a:spcAft>
            </a:pPr>
            <a:r>
              <a:rPr lang="it-IT" altLang="it-IT" dirty="0"/>
              <a:t>L'azienda deve supportare la propria istanza di negoziazione con: </a:t>
            </a:r>
          </a:p>
          <a:p>
            <a:pPr marL="285750" indent="-285750" algn="just" eaLnBrk="0" fontAlgn="base" hangingPunct="0">
              <a:spcBef>
                <a:spcPct val="0"/>
              </a:spcBef>
              <a:spcAft>
                <a:spcPct val="0"/>
              </a:spcAft>
              <a:buFont typeface="Arial" panose="020B0604020202020204" pitchFamily="34" charset="0"/>
              <a:buChar char="•"/>
            </a:pPr>
            <a:r>
              <a:rPr lang="it-IT" altLang="it-IT" sz="1200" dirty="0"/>
              <a:t>la documentazione scientifica dalla quale si evinca l'eventuale valore terapeutico aggiunto del medicinale, in rapporto ai principali trattamenti con cui il farmaco viene </a:t>
            </a:r>
            <a:r>
              <a:rPr lang="it-IT" altLang="it-IT" sz="1200" dirty="0" smtClean="0"/>
              <a:t>confrontato</a:t>
            </a:r>
          </a:p>
          <a:p>
            <a:pPr marL="285750" indent="-285750" algn="just" eaLnBrk="0" fontAlgn="base" hangingPunct="0">
              <a:spcBef>
                <a:spcPct val="0"/>
              </a:spcBef>
              <a:spcAft>
                <a:spcPct val="0"/>
              </a:spcAft>
              <a:buFont typeface="Arial" panose="020B0604020202020204" pitchFamily="34" charset="0"/>
              <a:buChar char="•"/>
            </a:pPr>
            <a:r>
              <a:rPr lang="it-IT" altLang="it-IT" sz="1200" dirty="0"/>
              <a:t>la documentazione che fornisca la valutazione economica </a:t>
            </a:r>
          </a:p>
          <a:p>
            <a:pPr marL="285750" indent="-285750" algn="just" eaLnBrk="0" fontAlgn="base" hangingPunct="0">
              <a:spcBef>
                <a:spcPct val="0"/>
              </a:spcBef>
              <a:spcAft>
                <a:spcPct val="0"/>
              </a:spcAft>
              <a:buFont typeface="Arial" panose="020B0604020202020204" pitchFamily="34" charset="0"/>
              <a:buChar char="•"/>
            </a:pPr>
            <a:r>
              <a:rPr lang="it-IT" altLang="it-IT" sz="1200" dirty="0"/>
              <a:t>elementi informativi autocertificati sul medicinale oggetto della negoziazione circa la commercializzazione, il consumo e la </a:t>
            </a:r>
            <a:r>
              <a:rPr lang="it-IT" altLang="it-IT" sz="1200" dirty="0" smtClean="0"/>
              <a:t>rimborsabilità </a:t>
            </a:r>
            <a:r>
              <a:rPr lang="it-IT" altLang="it-IT" sz="1200" dirty="0"/>
              <a:t>in altri Paesi, e in tal caso a quali condizioni di prezzo e </a:t>
            </a:r>
            <a:r>
              <a:rPr lang="it-IT" altLang="it-IT" sz="1200" dirty="0" smtClean="0"/>
              <a:t>rimborsabilità, </a:t>
            </a:r>
            <a:r>
              <a:rPr lang="it-IT" altLang="it-IT" sz="1200" dirty="0"/>
              <a:t>incluso ogni ulteriore accordo negoziale</a:t>
            </a:r>
          </a:p>
          <a:p>
            <a:pPr marL="285750" indent="-285750" algn="just" eaLnBrk="0" fontAlgn="base" hangingPunct="0">
              <a:spcBef>
                <a:spcPct val="0"/>
              </a:spcBef>
              <a:spcAft>
                <a:spcPct val="0"/>
              </a:spcAft>
              <a:buFont typeface="Arial" panose="020B0604020202020204" pitchFamily="34" charset="0"/>
              <a:buChar char="•"/>
            </a:pPr>
            <a:r>
              <a:rPr lang="it-IT" altLang="it-IT" sz="1200" dirty="0"/>
              <a:t>le quote annue di mercato che si prevede di acquisire nei successivi trentasei mesi nello specifico segmento di mercato </a:t>
            </a:r>
          </a:p>
          <a:p>
            <a:pPr marL="285750" indent="-285750" algn="just" eaLnBrk="0" fontAlgn="base" hangingPunct="0">
              <a:spcBef>
                <a:spcPct val="0"/>
              </a:spcBef>
              <a:spcAft>
                <a:spcPct val="0"/>
              </a:spcAft>
              <a:buFont typeface="Arial" panose="020B0604020202020204" pitchFamily="34" charset="0"/>
              <a:buChar char="•"/>
            </a:pPr>
            <a:r>
              <a:rPr lang="it-IT" altLang="it-IT" sz="1200" dirty="0"/>
              <a:t>autocertificazione dell'azienda che attesti la propria </a:t>
            </a:r>
            <a:r>
              <a:rPr lang="it-IT" altLang="it-IT" sz="1200" dirty="0" smtClean="0"/>
              <a:t>capacità </a:t>
            </a:r>
            <a:r>
              <a:rPr lang="it-IT" altLang="it-IT" sz="1200" dirty="0"/>
              <a:t>produttiva e di gestione di possibili imprevisti </a:t>
            </a:r>
          </a:p>
          <a:p>
            <a:pPr marL="285750" indent="-285750" algn="just" eaLnBrk="0" fontAlgn="base" hangingPunct="0">
              <a:spcBef>
                <a:spcPct val="0"/>
              </a:spcBef>
              <a:spcAft>
                <a:spcPct val="0"/>
              </a:spcAft>
              <a:buFont typeface="Arial" panose="020B0604020202020204" pitchFamily="34" charset="0"/>
              <a:buChar char="•"/>
            </a:pPr>
            <a:r>
              <a:rPr lang="it-IT" altLang="it-IT" sz="1200" dirty="0"/>
              <a:t>la previsione e le variazioni di spesa per il Servizio sanitario nazionale derivante dai prezzi proposti, nelle distinte componenti </a:t>
            </a:r>
          </a:p>
          <a:p>
            <a:pPr marL="285750" indent="-285750" algn="just" eaLnBrk="0" fontAlgn="base" hangingPunct="0">
              <a:spcBef>
                <a:spcPct val="0"/>
              </a:spcBef>
              <a:spcAft>
                <a:spcPct val="0"/>
              </a:spcAft>
              <a:buFont typeface="Arial" panose="020B0604020202020204" pitchFamily="34" charset="0"/>
              <a:buChar char="•"/>
            </a:pPr>
            <a:r>
              <a:rPr lang="it-IT" altLang="it-IT" sz="1200" dirty="0"/>
              <a:t>quantificazione autocertificata di eventuali contributi e incentivi di natura pubblica finalizzati a programmi di ricerca e sviluppo del farmaco </a:t>
            </a:r>
          </a:p>
          <a:p>
            <a:pPr marL="285750" indent="-285750" algn="just" eaLnBrk="0" fontAlgn="base" hangingPunct="0">
              <a:spcBef>
                <a:spcPct val="0"/>
              </a:spcBef>
              <a:spcAft>
                <a:spcPct val="0"/>
              </a:spcAft>
              <a:buFont typeface="Arial" panose="020B0604020202020204" pitchFamily="34" charset="0"/>
              <a:buChar char="•"/>
            </a:pPr>
            <a:r>
              <a:rPr lang="it-IT" altLang="it-IT" sz="1200" dirty="0"/>
              <a:t>quantificazioni dell'impatto economico-finanziario a carico del Servizio sanitario nazionale e relativi consumi conseguenti all'eventuale inclusione in programmi di accesso precoce ai sensi del decreto-legge 21 ottobre 1996, n. 536 convertito dalla legge 23 dicembre 1996, n. 648, dell'art. 48, comma 19, </a:t>
            </a:r>
            <a:r>
              <a:rPr lang="it-IT" altLang="it-IT" sz="1200" dirty="0" err="1"/>
              <a:t>lett</a:t>
            </a:r>
            <a:r>
              <a:rPr lang="it-IT" altLang="it-IT" sz="1200" dirty="0"/>
              <a:t>. a) del decreto-legge 30 settembre 2003, n. 269, convertito dalla legge 24 novembre 2003, n. 326;</a:t>
            </a:r>
          </a:p>
          <a:p>
            <a:pPr marL="285750" indent="-285750" algn="just" eaLnBrk="0" fontAlgn="base" hangingPunct="0">
              <a:spcBef>
                <a:spcPct val="0"/>
              </a:spcBef>
              <a:spcAft>
                <a:spcPct val="0"/>
              </a:spcAft>
              <a:buFont typeface="Arial" panose="020B0604020202020204" pitchFamily="34" charset="0"/>
              <a:buChar char="•"/>
            </a:pPr>
            <a:r>
              <a:rPr lang="it-IT" altLang="it-IT" sz="1200" dirty="0"/>
              <a:t>quantificazioni dell'impatto economico-finanziario e relativi consumi conseguenti alla commercializzazione ai sensi dell'art. 12, comma 5, del decreto-legge 13 settembre 2012, n. 158;</a:t>
            </a:r>
          </a:p>
          <a:p>
            <a:pPr marL="285750" indent="-285750" algn="just" eaLnBrk="0" fontAlgn="base" hangingPunct="0">
              <a:spcBef>
                <a:spcPct val="0"/>
              </a:spcBef>
              <a:spcAft>
                <a:spcPct val="0"/>
              </a:spcAft>
              <a:buFont typeface="Arial" panose="020B0604020202020204" pitchFamily="34" charset="0"/>
              <a:buChar char="•"/>
            </a:pPr>
            <a:r>
              <a:rPr lang="it-IT" altLang="it-IT" sz="1200" dirty="0"/>
              <a:t>ogni altra informazione che possa risultare utile ai fini della negoziazione, ivi incluso lo status brevettuale del medicinale. </a:t>
            </a:r>
            <a:endParaRPr lang="it-IT" altLang="it-IT" sz="1200" dirty="0" smtClean="0"/>
          </a:p>
          <a:p>
            <a:pPr marL="285750" indent="-285750" algn="just" eaLnBrk="0" fontAlgn="base" hangingPunct="0">
              <a:spcBef>
                <a:spcPct val="0"/>
              </a:spcBef>
              <a:spcAft>
                <a:spcPct val="0"/>
              </a:spcAft>
              <a:buFont typeface="Arial" panose="020B0604020202020204" pitchFamily="34" charset="0"/>
              <a:buChar char="•"/>
            </a:pPr>
            <a:endParaRPr lang="it-IT" altLang="it-IT" sz="1200" dirty="0"/>
          </a:p>
          <a:p>
            <a:pPr algn="just" eaLnBrk="0" fontAlgn="base" hangingPunct="0">
              <a:spcBef>
                <a:spcPct val="0"/>
              </a:spcBef>
              <a:spcAft>
                <a:spcPct val="0"/>
              </a:spcAft>
            </a:pPr>
            <a:r>
              <a:rPr lang="it-IT" altLang="it-IT" dirty="0"/>
              <a:t>Qualora per il medicinale in esame non sia dimostrata, attraverso evidenze di comprovata qualità, alcun vantaggio terapeutico aggiuntivo rispetto a prodotti già disponibili, ovvero che sia efficace e sicuro nella misura pari ad altri prodotti già disponibili, l'azienda dovrà fornire ulteriori elementi di interesse, in termini di vantaggio economico per il Servizio sanitario nazionale, quali elementi costitutivi dell'accordo negoziale. </a:t>
            </a:r>
          </a:p>
        </p:txBody>
      </p:sp>
      <p:sp>
        <p:nvSpPr>
          <p:cNvPr id="17" name="Titolo 1">
            <a:extLst>
              <a:ext uri="{FF2B5EF4-FFF2-40B4-BE49-F238E27FC236}">
                <a16:creationId xmlns:a16="http://schemas.microsoft.com/office/drawing/2014/main" id="{247A8077-C0AE-D64B-B649-FA38F21E474C}"/>
              </a:ext>
            </a:extLst>
          </p:cNvPr>
          <p:cNvSpPr>
            <a:spLocks noGrp="1"/>
          </p:cNvSpPr>
          <p:nvPr>
            <p:ph type="title"/>
          </p:nvPr>
        </p:nvSpPr>
        <p:spPr>
          <a:xfrm>
            <a:off x="1" y="226577"/>
            <a:ext cx="12192000" cy="962443"/>
          </a:xfrm>
        </p:spPr>
        <p:txBody>
          <a:bodyPr>
            <a:normAutofit/>
          </a:bodyPr>
          <a:lstStyle/>
          <a:p>
            <a:pPr algn="ctr"/>
            <a:r>
              <a:rPr lang="it-IT" sz="3600" b="1" dirty="0" smtClean="0">
                <a:solidFill>
                  <a:srgbClr val="0070C0"/>
                </a:solidFill>
                <a:latin typeface="+mn-lt"/>
              </a:rPr>
              <a:t>PREZZI E RIMBORSI DEI FARMACI</a:t>
            </a:r>
            <a:endParaRPr lang="it-IT" sz="2000" b="1" dirty="0">
              <a:solidFill>
                <a:srgbClr val="0070C0"/>
              </a:solidFill>
              <a:latin typeface="+mn-lt"/>
            </a:endParaRPr>
          </a:p>
        </p:txBody>
      </p:sp>
    </p:spTree>
    <p:extLst>
      <p:ext uri="{BB962C8B-B14F-4D97-AF65-F5344CB8AC3E}">
        <p14:creationId xmlns:p14="http://schemas.microsoft.com/office/powerpoint/2010/main" val="14804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62527"/>
            <a:ext cx="10905066" cy="525524"/>
          </a:xfrm>
        </p:spPr>
        <p:txBody>
          <a:bodyPr>
            <a:noAutofit/>
          </a:bodyPr>
          <a:lstStyle/>
          <a:p>
            <a:pPr algn="ctr"/>
            <a:r>
              <a:rPr lang="it-IT" sz="3600" b="1" dirty="0" smtClean="0">
                <a:solidFill>
                  <a:srgbClr val="0070C0"/>
                </a:solidFill>
                <a:latin typeface="+mn-lt"/>
              </a:rPr>
              <a:t>INDICE</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Immagine 1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7308" y1="33141" x2="84038" y2="74181"/>
                        <a14:foregroundMark x1="77115" y1="49518" x2="75192" y2="77264"/>
                        <a14:foregroundMark x1="41346" y1="70328" x2="66923" y2="66667"/>
                        <a14:backgroundMark x1="59038" y1="76493" x2="82885" y2="89981"/>
                      </a14:backgroundRemoval>
                    </a14:imgEffect>
                  </a14:imgLayer>
                </a14:imgProps>
              </a:ext>
            </a:extLst>
          </a:blip>
          <a:stretch>
            <a:fillRect/>
          </a:stretch>
        </p:blipFill>
        <p:spPr>
          <a:xfrm>
            <a:off x="9216254" y="4235116"/>
            <a:ext cx="2885986" cy="2880436"/>
          </a:xfrm>
          <a:prstGeom prst="rect">
            <a:avLst/>
          </a:prstGeom>
        </p:spPr>
      </p:pic>
      <p:sp>
        <p:nvSpPr>
          <p:cNvPr id="3" name="CasellaDiTesto 2"/>
          <p:cNvSpPr txBox="1"/>
          <p:nvPr/>
        </p:nvSpPr>
        <p:spPr>
          <a:xfrm>
            <a:off x="1014060" y="1250577"/>
            <a:ext cx="7934499" cy="2662267"/>
          </a:xfrm>
          <a:prstGeom prst="rect">
            <a:avLst/>
          </a:prstGeom>
          <a:noFill/>
        </p:spPr>
        <p:txBody>
          <a:bodyPr wrap="square" rtlCol="0">
            <a:spAutoFit/>
          </a:bodyPr>
          <a:lstStyle/>
          <a:p>
            <a:pPr marL="342900" indent="-342900">
              <a:lnSpc>
                <a:spcPct val="150000"/>
              </a:lnSpc>
              <a:buAutoNum type="arabicPeriod"/>
            </a:pPr>
            <a:r>
              <a:rPr lang="it-IT" dirty="0" smtClean="0">
                <a:solidFill>
                  <a:srgbClr val="0070C0"/>
                </a:solidFill>
              </a:rPr>
              <a:t>PANORAMICA </a:t>
            </a:r>
            <a:r>
              <a:rPr lang="it-IT" dirty="0">
                <a:solidFill>
                  <a:srgbClr val="0070C0"/>
                </a:solidFill>
              </a:rPr>
              <a:t>SUL </a:t>
            </a:r>
            <a:r>
              <a:rPr lang="it-IT" dirty="0" smtClean="0">
                <a:solidFill>
                  <a:srgbClr val="0070C0"/>
                </a:solidFill>
              </a:rPr>
              <a:t>CONTESTO </a:t>
            </a:r>
            <a:r>
              <a:rPr lang="it-IT" dirty="0">
                <a:solidFill>
                  <a:srgbClr val="0070C0"/>
                </a:solidFill>
              </a:rPr>
              <a:t>FARMACEUTICO </a:t>
            </a:r>
            <a:r>
              <a:rPr lang="it-IT" dirty="0" smtClean="0">
                <a:solidFill>
                  <a:srgbClr val="0070C0"/>
                </a:solidFill>
              </a:rPr>
              <a:t>ITALIANO</a:t>
            </a:r>
          </a:p>
          <a:p>
            <a:pPr marL="342900" indent="-342900">
              <a:lnSpc>
                <a:spcPct val="150000"/>
              </a:lnSpc>
              <a:buAutoNum type="arabicPeriod"/>
            </a:pPr>
            <a:r>
              <a:rPr lang="it-IT" dirty="0">
                <a:solidFill>
                  <a:srgbClr val="0070C0"/>
                </a:solidFill>
              </a:rPr>
              <a:t>RIMBORSABILITÀ DEI FARMACI E REGIME DI FORNITURA</a:t>
            </a:r>
          </a:p>
          <a:p>
            <a:pPr marL="342900" indent="-342900">
              <a:lnSpc>
                <a:spcPct val="150000"/>
              </a:lnSpc>
              <a:buFontTx/>
              <a:buAutoNum type="arabicPeriod"/>
            </a:pPr>
            <a:r>
              <a:rPr lang="it-IT" dirty="0">
                <a:solidFill>
                  <a:srgbClr val="0070C0"/>
                </a:solidFill>
              </a:rPr>
              <a:t>PREZZI DEI FARMACI</a:t>
            </a:r>
          </a:p>
          <a:p>
            <a:pPr marL="342900" indent="-342900">
              <a:lnSpc>
                <a:spcPct val="150000"/>
              </a:lnSpc>
              <a:buFontTx/>
              <a:buAutoNum type="arabicPeriod"/>
            </a:pPr>
            <a:r>
              <a:rPr lang="it-IT" dirty="0">
                <a:solidFill>
                  <a:srgbClr val="0070C0"/>
                </a:solidFill>
              </a:rPr>
              <a:t>MARGINI DELLA DISTRIBUZIONE E COMPARTECIPAZIONI </a:t>
            </a:r>
          </a:p>
          <a:p>
            <a:pPr marL="342900" indent="-342900">
              <a:lnSpc>
                <a:spcPct val="150000"/>
              </a:lnSpc>
              <a:buAutoNum type="arabicPeriod"/>
            </a:pPr>
            <a:r>
              <a:rPr lang="it-IT" dirty="0" smtClean="0">
                <a:solidFill>
                  <a:srgbClr val="0070C0"/>
                </a:solidFill>
              </a:rPr>
              <a:t>PREZZI E RIMBORSABILITA</a:t>
            </a:r>
            <a:r>
              <a:rPr lang="it-IT" dirty="0">
                <a:solidFill>
                  <a:srgbClr val="0070C0"/>
                </a:solidFill>
              </a:rPr>
              <a:t>’ FARMACI EQUIVALENTI/BIOSIMILARI</a:t>
            </a:r>
          </a:p>
          <a:p>
            <a:pPr marL="342900" indent="-342900">
              <a:buAutoNum type="arabicPeriod"/>
            </a:pPr>
            <a:endParaRPr lang="it-IT" sz="1600" b="1" dirty="0" smtClean="0">
              <a:solidFill>
                <a:srgbClr val="0070C0"/>
              </a:solidFill>
            </a:endParaRPr>
          </a:p>
          <a:p>
            <a:pPr marL="342900" indent="-342900">
              <a:buAutoNum type="arabicPeriod"/>
            </a:pPr>
            <a:endParaRPr lang="it-IT" sz="1600" b="1" dirty="0">
              <a:solidFill>
                <a:srgbClr val="0070C0"/>
              </a:solidFill>
            </a:endParaRPr>
          </a:p>
        </p:txBody>
      </p:sp>
    </p:spTree>
    <p:extLst>
      <p:ext uri="{BB962C8B-B14F-4D97-AF65-F5344CB8AC3E}">
        <p14:creationId xmlns:p14="http://schemas.microsoft.com/office/powerpoint/2010/main" val="2043362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ttangolo 2"/>
          <p:cNvSpPr/>
          <p:nvPr/>
        </p:nvSpPr>
        <p:spPr>
          <a:xfrm>
            <a:off x="1014060" y="1614059"/>
            <a:ext cx="9601844" cy="3416320"/>
          </a:xfrm>
          <a:prstGeom prst="rect">
            <a:avLst/>
          </a:prstGeom>
        </p:spPr>
        <p:txBody>
          <a:bodyPr wrap="square">
            <a:spAutoFit/>
          </a:bodyPr>
          <a:lstStyle/>
          <a:p>
            <a:pPr algn="just"/>
            <a:r>
              <a:rPr lang="it-IT" dirty="0">
                <a:latin typeface="Calibri" panose="020F0502020204030204" pitchFamily="34" charset="0"/>
              </a:rPr>
              <a:t>Il processo di determinazione del prezzo e della classificazione ai fini della rimborsabilità </a:t>
            </a:r>
            <a:r>
              <a:rPr lang="it-IT" dirty="0" smtClean="0">
                <a:latin typeface="Calibri" panose="020F0502020204030204" pitchFamily="34" charset="0"/>
              </a:rPr>
              <a:t>è caratterizzato </a:t>
            </a:r>
            <a:r>
              <a:rPr lang="it-IT" dirty="0">
                <a:latin typeface="Calibri" panose="020F0502020204030204" pitchFamily="34" charset="0"/>
              </a:rPr>
              <a:t>da quattro fasi</a:t>
            </a:r>
            <a:r>
              <a:rPr lang="it-IT" dirty="0" smtClean="0">
                <a:latin typeface="Calibri" panose="020F0502020204030204" pitchFamily="34" charset="0"/>
              </a:rPr>
              <a:t>:</a:t>
            </a:r>
          </a:p>
          <a:p>
            <a:pPr algn="just"/>
            <a:endParaRPr lang="it-IT" dirty="0">
              <a:latin typeface="Calibri" panose="020F0502020204030204" pitchFamily="34" charset="0"/>
            </a:endParaRPr>
          </a:p>
          <a:p>
            <a:pPr marL="342900" indent="-342900" algn="just">
              <a:buFont typeface="+mj-lt"/>
              <a:buAutoNum type="arabicPeriod"/>
            </a:pPr>
            <a:r>
              <a:rPr lang="it-IT" dirty="0" smtClean="0">
                <a:latin typeface="Calibri" panose="020F0502020204030204" pitchFamily="34" charset="0"/>
              </a:rPr>
              <a:t>l’azienda </a:t>
            </a:r>
            <a:r>
              <a:rPr lang="it-IT" dirty="0">
                <a:latin typeface="Calibri" panose="020F0502020204030204" pitchFamily="34" charset="0"/>
              </a:rPr>
              <a:t>farmaceutica presenta l’istanza di prezzo e rimborso del farmaco, </a:t>
            </a:r>
            <a:r>
              <a:rPr lang="it-IT" dirty="0" smtClean="0">
                <a:latin typeface="Calibri" panose="020F0502020204030204" pitchFamily="34" charset="0"/>
              </a:rPr>
              <a:t>sottoponendo il </a:t>
            </a:r>
            <a:r>
              <a:rPr lang="it-IT" dirty="0">
                <a:latin typeface="Calibri" panose="020F0502020204030204" pitchFamily="34" charset="0"/>
              </a:rPr>
              <a:t>dossier all’AIFA;</a:t>
            </a:r>
          </a:p>
          <a:p>
            <a:pPr marL="342900" indent="-342900" algn="just">
              <a:buFont typeface="+mj-lt"/>
              <a:buAutoNum type="arabicPeriod"/>
            </a:pPr>
            <a:r>
              <a:rPr lang="it-IT" dirty="0" smtClean="0">
                <a:latin typeface="Calibri" panose="020F0502020204030204" pitchFamily="34" charset="0"/>
              </a:rPr>
              <a:t>la </a:t>
            </a:r>
            <a:r>
              <a:rPr lang="it-IT" dirty="0">
                <a:latin typeface="Calibri" panose="020F0502020204030204" pitchFamily="34" charset="0"/>
              </a:rPr>
              <a:t>CTS esprime parere vincolante sul valore terapeutico del farmaco, definendone il </a:t>
            </a:r>
            <a:r>
              <a:rPr lang="it-IT" i="1" dirty="0" err="1" smtClean="0">
                <a:latin typeface="Calibri" panose="020F0502020204030204" pitchFamily="34" charset="0"/>
                <a:cs typeface="Calibri" panose="020F0502020204030204" pitchFamily="34" charset="0"/>
              </a:rPr>
              <a:t>place</a:t>
            </a:r>
            <a:r>
              <a:rPr lang="it-IT" i="1" dirty="0" smtClean="0">
                <a:latin typeface="Calibri" panose="020F0502020204030204" pitchFamily="34" charset="0"/>
                <a:cs typeface="Calibri" panose="020F0502020204030204" pitchFamily="34" charset="0"/>
              </a:rPr>
              <a:t> in </a:t>
            </a:r>
            <a:r>
              <a:rPr lang="it-IT" i="1" dirty="0" err="1">
                <a:latin typeface="Calibri" panose="020F0502020204030204" pitchFamily="34" charset="0"/>
                <a:cs typeface="Calibri" panose="020F0502020204030204" pitchFamily="34" charset="0"/>
              </a:rPr>
              <a:t>therapy</a:t>
            </a:r>
            <a:r>
              <a:rPr lang="it-IT" dirty="0">
                <a:latin typeface="Calibri" panose="020F0502020204030204" pitchFamily="34" charset="0"/>
              </a:rPr>
              <a:t>, sul suo regime di fornitura, nonché sull’eventuale sua innovatività;</a:t>
            </a:r>
          </a:p>
          <a:p>
            <a:pPr marL="342900" indent="-342900" algn="just">
              <a:buFont typeface="+mj-lt"/>
              <a:buAutoNum type="arabicPeriod"/>
            </a:pPr>
            <a:r>
              <a:rPr lang="it-IT" dirty="0" smtClean="0">
                <a:latin typeface="Calibri" panose="020F0502020204030204" pitchFamily="34" charset="0"/>
              </a:rPr>
              <a:t>il </a:t>
            </a:r>
            <a:r>
              <a:rPr lang="it-IT" dirty="0">
                <a:latin typeface="Calibri" panose="020F0502020204030204" pitchFamily="34" charset="0"/>
              </a:rPr>
              <a:t>CPR valuta il dossier e, ove necessario, convoca l’azienda richiedente per la negoziazione;</a:t>
            </a:r>
          </a:p>
          <a:p>
            <a:pPr marL="342900" indent="-342900" algn="just">
              <a:buFont typeface="+mj-lt"/>
              <a:buAutoNum type="arabicPeriod"/>
            </a:pPr>
            <a:r>
              <a:rPr lang="it-IT" dirty="0" smtClean="0">
                <a:latin typeface="Calibri" panose="020F0502020204030204" pitchFamily="34" charset="0"/>
              </a:rPr>
              <a:t>il </a:t>
            </a:r>
            <a:r>
              <a:rPr lang="it-IT" dirty="0">
                <a:latin typeface="Calibri" panose="020F0502020204030204" pitchFamily="34" charset="0"/>
              </a:rPr>
              <a:t>risultato della negoziazione, in caso di ammissione alla rimborsabilità, viene </a:t>
            </a:r>
            <a:r>
              <a:rPr lang="it-IT" dirty="0" smtClean="0">
                <a:latin typeface="Calibri" panose="020F0502020204030204" pitchFamily="34" charset="0"/>
              </a:rPr>
              <a:t>sottoposto alla </a:t>
            </a:r>
            <a:r>
              <a:rPr lang="it-IT" dirty="0">
                <a:latin typeface="Calibri" panose="020F0502020204030204" pitchFamily="34" charset="0"/>
              </a:rPr>
              <a:t>valutazione definitiva del </a:t>
            </a:r>
            <a:r>
              <a:rPr lang="it-IT" dirty="0" err="1">
                <a:latin typeface="Calibri" panose="020F0502020204030204" pitchFamily="34" charset="0"/>
              </a:rPr>
              <a:t>CdA</a:t>
            </a:r>
            <a:r>
              <a:rPr lang="it-IT" dirty="0">
                <a:latin typeface="Calibri" panose="020F0502020204030204" pitchFamily="34" charset="0"/>
              </a:rPr>
              <a:t>. Le decisioni della CTS e i pareri del CPR sono </a:t>
            </a:r>
            <a:r>
              <a:rPr lang="it-IT" dirty="0" smtClean="0">
                <a:latin typeface="Calibri" panose="020F0502020204030204" pitchFamily="34" charset="0"/>
              </a:rPr>
              <a:t>resi entro </a:t>
            </a:r>
            <a:r>
              <a:rPr lang="it-IT" dirty="0">
                <a:latin typeface="Calibri" panose="020F0502020204030204" pitchFamily="34" charset="0"/>
              </a:rPr>
              <a:t>complessivi 180 giorni decorrenti dalla data di presentazione dell’istanza di </a:t>
            </a:r>
            <a:r>
              <a:rPr lang="it-IT" dirty="0" smtClean="0">
                <a:latin typeface="Calibri" panose="020F0502020204030204" pitchFamily="34" charset="0"/>
              </a:rPr>
              <a:t>parte correttamente </a:t>
            </a:r>
            <a:r>
              <a:rPr lang="it-IT" dirty="0">
                <a:latin typeface="Calibri" panose="020F0502020204030204" pitchFamily="34" charset="0"/>
              </a:rPr>
              <a:t>compilata, con la pubblicazione del prezzo a ricavo azienda in </a:t>
            </a:r>
            <a:r>
              <a:rPr lang="it-IT" dirty="0" smtClean="0">
                <a:latin typeface="Calibri" panose="020F0502020204030204" pitchFamily="34" charset="0"/>
              </a:rPr>
              <a:t>Gazzetta Ufficiale</a:t>
            </a:r>
            <a:r>
              <a:rPr lang="it-IT" dirty="0">
                <a:latin typeface="Calibri" panose="020F0502020204030204" pitchFamily="34" charset="0"/>
              </a:rPr>
              <a:t>.</a:t>
            </a:r>
            <a:endParaRPr lang="it-IT" dirty="0"/>
          </a:p>
        </p:txBody>
      </p:sp>
      <p:sp>
        <p:nvSpPr>
          <p:cNvPr id="11" name="Titolo 1">
            <a:extLst>
              <a:ext uri="{FF2B5EF4-FFF2-40B4-BE49-F238E27FC236}">
                <a16:creationId xmlns:a16="http://schemas.microsoft.com/office/drawing/2014/main" id="{247A8077-C0AE-D64B-B649-FA38F21E474C}"/>
              </a:ext>
            </a:extLst>
          </p:cNvPr>
          <p:cNvSpPr txBox="1">
            <a:spLocks/>
          </p:cNvSpPr>
          <p:nvPr/>
        </p:nvSpPr>
        <p:spPr>
          <a:xfrm>
            <a:off x="1" y="226577"/>
            <a:ext cx="12192000" cy="9624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smtClean="0">
                <a:solidFill>
                  <a:srgbClr val="0070C0"/>
                </a:solidFill>
                <a:latin typeface="+mn-lt"/>
              </a:rPr>
              <a:t>DOMANDA DI RIMBORSABILITÀ E PREZZO DI UN MEDICINALE</a:t>
            </a:r>
            <a:endParaRPr lang="it-IT" sz="3200" b="1" dirty="0">
              <a:solidFill>
                <a:srgbClr val="0070C0"/>
              </a:solidFill>
              <a:latin typeface="+mn-lt"/>
            </a:endParaRPr>
          </a:p>
        </p:txBody>
      </p:sp>
    </p:spTree>
    <p:extLst>
      <p:ext uri="{BB962C8B-B14F-4D97-AF65-F5344CB8AC3E}">
        <p14:creationId xmlns:p14="http://schemas.microsoft.com/office/powerpoint/2010/main" val="3408401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asellaDiTesto 2"/>
          <p:cNvSpPr txBox="1"/>
          <p:nvPr/>
        </p:nvSpPr>
        <p:spPr>
          <a:xfrm>
            <a:off x="642938" y="1305098"/>
            <a:ext cx="10446240" cy="4006735"/>
          </a:xfrm>
          <a:prstGeom prst="rect">
            <a:avLst/>
          </a:prstGeom>
          <a:noFill/>
        </p:spPr>
        <p:txBody>
          <a:bodyPr wrap="square" rtlCol="0">
            <a:spAutoFit/>
          </a:bodyPr>
          <a:lstStyle/>
          <a:p>
            <a:endParaRPr lang="it-IT" dirty="0"/>
          </a:p>
        </p:txBody>
      </p:sp>
      <p:sp>
        <p:nvSpPr>
          <p:cNvPr id="8" name="CasellaDiTesto 7"/>
          <p:cNvSpPr txBox="1"/>
          <p:nvPr/>
        </p:nvSpPr>
        <p:spPr>
          <a:xfrm>
            <a:off x="1002948" y="1182153"/>
            <a:ext cx="10186104" cy="5078313"/>
          </a:xfrm>
          <a:prstGeom prst="rect">
            <a:avLst/>
          </a:prstGeom>
          <a:noFill/>
        </p:spPr>
        <p:txBody>
          <a:bodyPr wrap="square" rtlCol="0">
            <a:spAutoFit/>
          </a:bodyPr>
          <a:lstStyle/>
          <a:p>
            <a:pPr lvl="0" algn="just" eaLnBrk="0" fontAlgn="base" hangingPunct="0">
              <a:spcBef>
                <a:spcPct val="0"/>
              </a:spcBef>
              <a:spcAft>
                <a:spcPct val="0"/>
              </a:spcAft>
            </a:pPr>
            <a:r>
              <a:rPr lang="it-IT" altLang="it-IT" b="1" dirty="0" smtClean="0"/>
              <a:t>Modalità </a:t>
            </a:r>
            <a:r>
              <a:rPr lang="it-IT" altLang="it-IT" b="1" dirty="0"/>
              <a:t>per l'inoltro dell'istanza di </a:t>
            </a:r>
            <a:r>
              <a:rPr lang="it-IT" altLang="it-IT" b="1" dirty="0" smtClean="0"/>
              <a:t>negoziazione</a:t>
            </a:r>
          </a:p>
          <a:p>
            <a:pPr lvl="0" algn="just" eaLnBrk="0" fontAlgn="base" hangingPunct="0">
              <a:spcBef>
                <a:spcPct val="0"/>
              </a:spcBef>
              <a:spcAft>
                <a:spcPct val="0"/>
              </a:spcAft>
            </a:pPr>
            <a:endParaRPr lang="it-IT" altLang="it-IT" b="1" dirty="0" smtClean="0"/>
          </a:p>
          <a:p>
            <a:pPr algn="just" eaLnBrk="0" fontAlgn="base" hangingPunct="0">
              <a:spcBef>
                <a:spcPct val="0"/>
              </a:spcBef>
              <a:spcAft>
                <a:spcPct val="0"/>
              </a:spcAft>
            </a:pPr>
            <a:r>
              <a:rPr lang="it-IT" altLang="it-IT" dirty="0"/>
              <a:t>L'azienda, per accedere alla procedura per la negoziazione della </a:t>
            </a:r>
            <a:r>
              <a:rPr lang="it-IT" altLang="it-IT" dirty="0" smtClean="0"/>
              <a:t>rimborsabilità </a:t>
            </a:r>
            <a:r>
              <a:rPr lang="it-IT" altLang="it-IT" dirty="0"/>
              <a:t>e del prezzo del medicinale, deve inoltrare all'AIFA l'istanza corredata dalla documentazione in </a:t>
            </a:r>
            <a:r>
              <a:rPr lang="it-IT" altLang="it-IT" dirty="0" smtClean="0"/>
              <a:t>conformità alle </a:t>
            </a:r>
            <a:r>
              <a:rPr lang="it-IT" dirty="0" smtClean="0"/>
              <a:t>linee guida pubblicate da AIFA nel dicembre 2020.</a:t>
            </a:r>
          </a:p>
          <a:p>
            <a:pPr algn="just" eaLnBrk="0" fontAlgn="base" hangingPunct="0">
              <a:spcBef>
                <a:spcPct val="0"/>
              </a:spcBef>
              <a:spcAft>
                <a:spcPct val="0"/>
              </a:spcAft>
            </a:pPr>
            <a:endParaRPr lang="it-IT" dirty="0" smtClean="0"/>
          </a:p>
          <a:p>
            <a:pPr algn="just" eaLnBrk="0" fontAlgn="base" hangingPunct="0">
              <a:spcBef>
                <a:spcPct val="0"/>
              </a:spcBef>
              <a:spcAft>
                <a:spcPct val="0"/>
              </a:spcAft>
            </a:pPr>
            <a:r>
              <a:rPr lang="it-IT" dirty="0"/>
              <a:t>La linea guida si compone di sei principali sezioni:</a:t>
            </a:r>
            <a:endParaRPr lang="it-IT" altLang="it-IT" dirty="0" smtClean="0"/>
          </a:p>
          <a:p>
            <a:pPr marL="800100" lvl="1" indent="-342900">
              <a:buFont typeface="+mj-lt"/>
              <a:buAutoNum type="alphaLcPeriod"/>
            </a:pPr>
            <a:r>
              <a:rPr lang="it-IT" dirty="0" smtClean="0"/>
              <a:t>Identità del richiedente, caratteristiche del Prodotto e aspetti produttivi/organizzativi</a:t>
            </a:r>
          </a:p>
          <a:p>
            <a:pPr marL="800100" lvl="1" indent="-342900">
              <a:buFont typeface="+mj-lt"/>
              <a:buAutoNum type="alphaLcPeriod"/>
            </a:pPr>
            <a:r>
              <a:rPr lang="it-IT" b="1" dirty="0" smtClean="0"/>
              <a:t>Descrizione </a:t>
            </a:r>
            <a:r>
              <a:rPr lang="it-IT" b="1" dirty="0"/>
              <a:t>della condizione clinica, inquadramento e valore terapeutico del Prodotto</a:t>
            </a:r>
          </a:p>
          <a:p>
            <a:pPr marL="800100" lvl="1" indent="-342900">
              <a:buFont typeface="+mj-lt"/>
              <a:buAutoNum type="alphaLcPeriod"/>
            </a:pPr>
            <a:r>
              <a:rPr lang="it-IT" b="1" dirty="0" smtClean="0"/>
              <a:t>Studi </a:t>
            </a:r>
            <a:r>
              <a:rPr lang="it-IT" b="1" dirty="0"/>
              <a:t>clinici a supporto della rimborsabilità</a:t>
            </a:r>
          </a:p>
          <a:p>
            <a:pPr marL="800100" lvl="1" indent="-342900">
              <a:buFont typeface="+mj-lt"/>
              <a:buAutoNum type="alphaLcPeriod"/>
            </a:pPr>
            <a:r>
              <a:rPr lang="it-IT" b="1" dirty="0" smtClean="0"/>
              <a:t>Prezzi </a:t>
            </a:r>
            <a:r>
              <a:rPr lang="it-IT" b="1" dirty="0"/>
              <a:t>proposti e costi per il SSN</a:t>
            </a:r>
          </a:p>
          <a:p>
            <a:pPr marL="800100" lvl="1" indent="-342900">
              <a:buFont typeface="+mj-lt"/>
              <a:buAutoNum type="alphaLcPeriod"/>
            </a:pPr>
            <a:r>
              <a:rPr lang="it-IT" b="1" dirty="0" smtClean="0"/>
              <a:t>Impatto </a:t>
            </a:r>
            <a:r>
              <a:rPr lang="it-IT" b="1" dirty="0"/>
              <a:t>economico-finanziario</a:t>
            </a:r>
          </a:p>
          <a:p>
            <a:pPr marL="800100" lvl="1" indent="-342900">
              <a:buFont typeface="+mj-lt"/>
              <a:buAutoNum type="alphaLcPeriod"/>
            </a:pPr>
            <a:r>
              <a:rPr lang="it-IT" dirty="0" smtClean="0"/>
              <a:t>Contributi </a:t>
            </a:r>
            <a:r>
              <a:rPr lang="it-IT" dirty="0"/>
              <a:t>pubblici nello sviluppo del Prodotto e status brevettuale</a:t>
            </a:r>
            <a:endParaRPr lang="it-IT" altLang="it-IT" dirty="0"/>
          </a:p>
          <a:p>
            <a:pPr algn="just" eaLnBrk="0" fontAlgn="base" hangingPunct="0">
              <a:spcBef>
                <a:spcPct val="0"/>
              </a:spcBef>
              <a:spcAft>
                <a:spcPct val="0"/>
              </a:spcAft>
            </a:pPr>
            <a:endParaRPr lang="it-IT" altLang="it-IT" dirty="0"/>
          </a:p>
          <a:p>
            <a:pPr algn="just" eaLnBrk="0" fontAlgn="base" hangingPunct="0">
              <a:spcBef>
                <a:spcPct val="0"/>
              </a:spcBef>
              <a:spcAft>
                <a:spcPct val="0"/>
              </a:spcAft>
            </a:pPr>
            <a:r>
              <a:rPr lang="it-IT" altLang="it-IT" dirty="0" smtClean="0"/>
              <a:t>Qualora </a:t>
            </a:r>
            <a:r>
              <a:rPr lang="it-IT" altLang="it-IT" dirty="0"/>
              <a:t>per il medicinale in esame non sia dimostrata, attraverso evidenze di comprovata qualità, alcun vantaggio terapeutico aggiuntivo rispetto a prodotti già disponibili, ovvero che sia efficace e sicuro nella misura pari ad altri prodotti già disponibili, l'azienda dovrà fornire ulteriori elementi di interesse, in termini di vantaggio economico per il Servizio sanitario nazionale, quali elementi costitutivi dell'accordo negoziale. </a:t>
            </a:r>
          </a:p>
        </p:txBody>
      </p:sp>
      <p:sp>
        <p:nvSpPr>
          <p:cNvPr id="16" name="Titolo 1">
            <a:extLst>
              <a:ext uri="{FF2B5EF4-FFF2-40B4-BE49-F238E27FC236}">
                <a16:creationId xmlns:a16="http://schemas.microsoft.com/office/drawing/2014/main" id="{247A8077-C0AE-D64B-B649-FA38F21E474C}"/>
              </a:ext>
            </a:extLst>
          </p:cNvPr>
          <p:cNvSpPr txBox="1">
            <a:spLocks/>
          </p:cNvSpPr>
          <p:nvPr/>
        </p:nvSpPr>
        <p:spPr>
          <a:xfrm>
            <a:off x="1" y="226577"/>
            <a:ext cx="12192000" cy="9624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smtClean="0">
                <a:solidFill>
                  <a:srgbClr val="0070C0"/>
                </a:solidFill>
                <a:latin typeface="+mn-lt"/>
              </a:rPr>
              <a:t>DOMANDA DI RIMBORSABILITÀ E PREZZO DI UN MEDICINALE</a:t>
            </a:r>
            <a:endParaRPr lang="it-IT" sz="3200" b="1" dirty="0">
              <a:solidFill>
                <a:srgbClr val="0070C0"/>
              </a:solidFill>
              <a:latin typeface="+mn-lt"/>
            </a:endParaRPr>
          </a:p>
        </p:txBody>
      </p:sp>
    </p:spTree>
    <p:extLst>
      <p:ext uri="{BB962C8B-B14F-4D97-AF65-F5344CB8AC3E}">
        <p14:creationId xmlns:p14="http://schemas.microsoft.com/office/powerpoint/2010/main" val="2479384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asellaDiTesto 1"/>
          <p:cNvSpPr txBox="1"/>
          <p:nvPr/>
        </p:nvSpPr>
        <p:spPr>
          <a:xfrm>
            <a:off x="1212843" y="1520490"/>
            <a:ext cx="9581053" cy="3970318"/>
          </a:xfrm>
          <a:prstGeom prst="rect">
            <a:avLst/>
          </a:prstGeom>
          <a:noFill/>
        </p:spPr>
        <p:txBody>
          <a:bodyPr wrap="square" rtlCol="0">
            <a:spAutoFit/>
          </a:bodyPr>
          <a:lstStyle/>
          <a:p>
            <a:pPr algn="just"/>
            <a:r>
              <a:rPr lang="it-IT" b="1" dirty="0"/>
              <a:t>Procedura </a:t>
            </a:r>
            <a:r>
              <a:rPr lang="it-IT" b="1" dirty="0" smtClean="0"/>
              <a:t>negoziale</a:t>
            </a:r>
          </a:p>
          <a:p>
            <a:pPr algn="just"/>
            <a:endParaRPr lang="it-IT" b="1" dirty="0"/>
          </a:p>
          <a:p>
            <a:pPr marL="285750" indent="-285750" algn="just">
              <a:buFont typeface="Arial" panose="020B0604020202020204" pitchFamily="34" charset="0"/>
              <a:buChar char="•"/>
            </a:pPr>
            <a:r>
              <a:rPr lang="it-IT" altLang="it-IT" dirty="0"/>
              <a:t>La procedura negoziale </a:t>
            </a:r>
            <a:r>
              <a:rPr lang="it-IT" altLang="it-IT" dirty="0" smtClean="0"/>
              <a:t>è </a:t>
            </a:r>
            <a:r>
              <a:rPr lang="it-IT" altLang="it-IT" dirty="0"/>
              <a:t>attivata dall'azienda </a:t>
            </a:r>
            <a:r>
              <a:rPr lang="it-IT" altLang="it-IT" dirty="0" smtClean="0"/>
              <a:t>farmaceutica o dall’ AIFA e</a:t>
            </a:r>
            <a:r>
              <a:rPr lang="it-IT" dirty="0" smtClean="0"/>
              <a:t> si conclude nei </a:t>
            </a:r>
            <a:r>
              <a:rPr lang="it-IT" dirty="0"/>
              <a:t>successivi  </a:t>
            </a:r>
            <a:r>
              <a:rPr lang="it-IT" dirty="0" smtClean="0"/>
              <a:t>centottanta giorni, salvo interruzioni.</a:t>
            </a:r>
          </a:p>
          <a:p>
            <a:pPr marL="285750" indent="-285750" algn="just">
              <a:buFont typeface="Arial" panose="020B0604020202020204" pitchFamily="34" charset="0"/>
              <a:buChar char="•"/>
            </a:pPr>
            <a:r>
              <a:rPr lang="it-IT" dirty="0"/>
              <a:t>La Commissione tecnico scientifica (CTS) dell'AIFA, nel </a:t>
            </a:r>
            <a:r>
              <a:rPr lang="it-IT" dirty="0" smtClean="0"/>
              <a:t>rispetto delle </a:t>
            </a:r>
            <a:r>
              <a:rPr lang="it-IT" dirty="0"/>
              <a:t>funzioni ad essa attribuite a </a:t>
            </a:r>
            <a:r>
              <a:rPr lang="it-IT" dirty="0" smtClean="0"/>
              <a:t>legislazione vigente</a:t>
            </a:r>
            <a:r>
              <a:rPr lang="it-IT" dirty="0"/>
              <a:t>, si  </a:t>
            </a:r>
            <a:r>
              <a:rPr lang="it-IT" dirty="0" smtClean="0"/>
              <a:t>esprime in  particolare sul valore clinico </a:t>
            </a:r>
            <a:r>
              <a:rPr lang="it-IT" dirty="0"/>
              <a:t>del </a:t>
            </a:r>
            <a:r>
              <a:rPr lang="it-IT" dirty="0" smtClean="0"/>
              <a:t>farmaco e sul </a:t>
            </a:r>
            <a:r>
              <a:rPr lang="it-IT" b="1" dirty="0" smtClean="0"/>
              <a:t>valore terapeutico </a:t>
            </a:r>
            <a:r>
              <a:rPr lang="it-IT" b="1" dirty="0"/>
              <a:t>aggiunto</a:t>
            </a:r>
            <a:r>
              <a:rPr lang="it-IT" dirty="0"/>
              <a:t> rispetto ai medicinali indicati quali </a:t>
            </a:r>
            <a:r>
              <a:rPr lang="it-IT" dirty="0" smtClean="0"/>
              <a:t>medicinali comparatori </a:t>
            </a:r>
            <a:r>
              <a:rPr lang="it-IT" dirty="0"/>
              <a:t>di </a:t>
            </a:r>
            <a:r>
              <a:rPr lang="it-IT" dirty="0" smtClean="0"/>
              <a:t>riferimento</a:t>
            </a:r>
            <a:r>
              <a:rPr lang="it-IT" dirty="0"/>
              <a:t>. Ove ricorrano le condizioni di </a:t>
            </a:r>
            <a:r>
              <a:rPr lang="it-IT" dirty="0" smtClean="0"/>
              <a:t>necessità, la </a:t>
            </a:r>
            <a:r>
              <a:rPr lang="it-IT" dirty="0"/>
              <a:t>CTS </a:t>
            </a:r>
            <a:r>
              <a:rPr lang="it-IT" dirty="0" smtClean="0"/>
              <a:t>può </a:t>
            </a:r>
            <a:r>
              <a:rPr lang="it-IT" dirty="0"/>
              <a:t>introdurre limitazioni </a:t>
            </a:r>
            <a:r>
              <a:rPr lang="it-IT" dirty="0" smtClean="0"/>
              <a:t>alla rimborsabilità.</a:t>
            </a:r>
          </a:p>
          <a:p>
            <a:pPr marL="285750" indent="-285750" algn="just">
              <a:buFont typeface="Arial" panose="020B0604020202020204" pitchFamily="34" charset="0"/>
              <a:buChar char="•"/>
            </a:pPr>
            <a:r>
              <a:rPr lang="it-IT" dirty="0"/>
              <a:t>All'esito della valutazione, la CTS trasmette la  </a:t>
            </a:r>
            <a:r>
              <a:rPr lang="it-IT" dirty="0" smtClean="0"/>
              <a:t>documentazione al </a:t>
            </a:r>
            <a:r>
              <a:rPr lang="it-IT" dirty="0"/>
              <a:t>Comitato prezzi e rimborso (CPR</a:t>
            </a:r>
            <a:r>
              <a:rPr lang="it-IT" dirty="0" smtClean="0"/>
              <a:t>)</a:t>
            </a:r>
          </a:p>
          <a:p>
            <a:pPr marL="285750" indent="-285750" algn="just">
              <a:buFont typeface="Arial" panose="020B0604020202020204" pitchFamily="34" charset="0"/>
              <a:buChar char="•"/>
            </a:pPr>
            <a:r>
              <a:rPr lang="it-IT" dirty="0" smtClean="0"/>
              <a:t>La </a:t>
            </a:r>
            <a:r>
              <a:rPr lang="it-IT" dirty="0"/>
              <a:t>negoziazione dei medicinali </a:t>
            </a:r>
            <a:r>
              <a:rPr lang="it-IT" dirty="0" smtClean="0"/>
              <a:t>si attiva </a:t>
            </a:r>
            <a:r>
              <a:rPr lang="it-IT" dirty="0"/>
              <a:t>previo parere favorevole della CTS, sulla base </a:t>
            </a:r>
            <a:r>
              <a:rPr lang="it-IT" dirty="0" smtClean="0"/>
              <a:t>di </a:t>
            </a:r>
            <a:r>
              <a:rPr lang="it-IT" dirty="0"/>
              <a:t>un </a:t>
            </a:r>
            <a:r>
              <a:rPr lang="it-IT" dirty="0" smtClean="0"/>
              <a:t>dossier semplificato, a tal </a:t>
            </a:r>
            <a:r>
              <a:rPr lang="it-IT" dirty="0"/>
              <a:t>fine, </a:t>
            </a:r>
            <a:r>
              <a:rPr lang="it-IT" dirty="0" smtClean="0"/>
              <a:t>presentato dall'azienda farmaceutica titolare.</a:t>
            </a:r>
          </a:p>
          <a:p>
            <a:pPr marL="285750" indent="-285750" algn="just">
              <a:buFont typeface="Arial" panose="020B0604020202020204" pitchFamily="34" charset="0"/>
              <a:buChar char="•"/>
            </a:pPr>
            <a:r>
              <a:rPr lang="it-IT" dirty="0"/>
              <a:t>L'AIFA in fase di negoziazione del prezzo  </a:t>
            </a:r>
            <a:r>
              <a:rPr lang="it-IT" dirty="0" smtClean="0"/>
              <a:t>tiene </a:t>
            </a:r>
            <a:r>
              <a:rPr lang="it-IT" dirty="0"/>
              <a:t>conto,  </a:t>
            </a:r>
            <a:r>
              <a:rPr lang="it-IT" dirty="0" smtClean="0"/>
              <a:t>sulla base </a:t>
            </a:r>
            <a:r>
              <a:rPr lang="it-IT" dirty="0"/>
              <a:t>dei presumibili dati di consumo, anche  dei  </a:t>
            </a:r>
            <a:r>
              <a:rPr lang="it-IT" dirty="0" smtClean="0"/>
              <a:t>vincoli finanziari previsti </a:t>
            </a:r>
            <a:r>
              <a:rPr lang="it-IT" dirty="0"/>
              <a:t>dalla vigente normativa sulla spesa farmaceutica. </a:t>
            </a:r>
          </a:p>
        </p:txBody>
      </p:sp>
      <p:pic>
        <p:nvPicPr>
          <p:cNvPr id="24" name="Immagine 2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7308" y1="33141" x2="84038" y2="74181"/>
                        <a14:foregroundMark x1="77115" y1="49518" x2="75192" y2="77264"/>
                        <a14:foregroundMark x1="41346" y1="70328" x2="66923" y2="66667"/>
                        <a14:backgroundMark x1="59038" y1="76493" x2="82885" y2="89981"/>
                      </a14:backgroundRemoval>
                    </a14:imgEffect>
                  </a14:imgLayer>
                </a14:imgProps>
              </a:ext>
            </a:extLst>
          </a:blip>
          <a:stretch>
            <a:fillRect/>
          </a:stretch>
        </p:blipFill>
        <p:spPr>
          <a:xfrm>
            <a:off x="9887947" y="4690340"/>
            <a:ext cx="2373765" cy="2369200"/>
          </a:xfrm>
          <a:prstGeom prst="rect">
            <a:avLst/>
          </a:prstGeom>
        </p:spPr>
      </p:pic>
      <p:sp>
        <p:nvSpPr>
          <p:cNvPr id="17" name="Titolo 1">
            <a:extLst>
              <a:ext uri="{FF2B5EF4-FFF2-40B4-BE49-F238E27FC236}">
                <a16:creationId xmlns:a16="http://schemas.microsoft.com/office/drawing/2014/main" id="{247A8077-C0AE-D64B-B649-FA38F21E474C}"/>
              </a:ext>
            </a:extLst>
          </p:cNvPr>
          <p:cNvSpPr>
            <a:spLocks noGrp="1"/>
          </p:cNvSpPr>
          <p:nvPr>
            <p:ph type="title"/>
          </p:nvPr>
        </p:nvSpPr>
        <p:spPr>
          <a:xfrm>
            <a:off x="1" y="226577"/>
            <a:ext cx="12192000" cy="962443"/>
          </a:xfrm>
        </p:spPr>
        <p:txBody>
          <a:bodyPr>
            <a:noAutofit/>
          </a:bodyPr>
          <a:lstStyle/>
          <a:p>
            <a:pPr algn="ctr"/>
            <a:r>
              <a:rPr lang="it-IT" sz="3200" b="1" dirty="0" smtClean="0">
                <a:solidFill>
                  <a:srgbClr val="0070C0"/>
                </a:solidFill>
                <a:latin typeface="+mn-lt"/>
              </a:rPr>
              <a:t>DOMANDA DI RIMBORSABILITÀ E PREZZO DI UN MEDICINALE</a:t>
            </a:r>
            <a:endParaRPr lang="it-IT" sz="3200" b="1" dirty="0">
              <a:solidFill>
                <a:srgbClr val="0070C0"/>
              </a:solidFill>
              <a:latin typeface="+mn-lt"/>
            </a:endParaRPr>
          </a:p>
        </p:txBody>
      </p:sp>
    </p:spTree>
    <p:extLst>
      <p:ext uri="{BB962C8B-B14F-4D97-AF65-F5344CB8AC3E}">
        <p14:creationId xmlns:p14="http://schemas.microsoft.com/office/powerpoint/2010/main" val="2324812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asellaDiTesto 1"/>
          <p:cNvSpPr txBox="1"/>
          <p:nvPr/>
        </p:nvSpPr>
        <p:spPr>
          <a:xfrm>
            <a:off x="1015472" y="1133185"/>
            <a:ext cx="10203817" cy="5078313"/>
          </a:xfrm>
          <a:prstGeom prst="rect">
            <a:avLst/>
          </a:prstGeom>
          <a:noFill/>
        </p:spPr>
        <p:txBody>
          <a:bodyPr wrap="square" rtlCol="0">
            <a:spAutoFit/>
          </a:bodyPr>
          <a:lstStyle/>
          <a:p>
            <a:pPr algn="just"/>
            <a:r>
              <a:rPr lang="it-IT" b="1" dirty="0" smtClean="0"/>
              <a:t>Accordo negoziale</a:t>
            </a:r>
          </a:p>
          <a:p>
            <a:pPr algn="just"/>
            <a:endParaRPr lang="it-IT" b="1" dirty="0" smtClean="0"/>
          </a:p>
          <a:p>
            <a:pPr marL="285750" indent="-285750" algn="just">
              <a:buFont typeface="Arial" panose="020B0604020202020204" pitchFamily="34" charset="0"/>
              <a:buChar char="•"/>
            </a:pPr>
            <a:r>
              <a:rPr lang="it-IT" dirty="0" smtClean="0"/>
              <a:t>La </a:t>
            </a:r>
            <a:r>
              <a:rPr lang="it-IT" dirty="0"/>
              <a:t>procedura negoziale  si  perfeziona  mediante  l'accordo  </a:t>
            </a:r>
            <a:r>
              <a:rPr lang="it-IT" dirty="0" smtClean="0"/>
              <a:t>tra l'AIFA </a:t>
            </a:r>
            <a:r>
              <a:rPr lang="it-IT" dirty="0"/>
              <a:t>e l'azienda farmaceutica con la fissazione delle condizioni </a:t>
            </a:r>
            <a:r>
              <a:rPr lang="it-IT" dirty="0" smtClean="0"/>
              <a:t>di rimborsabilità </a:t>
            </a:r>
            <a:r>
              <a:rPr lang="it-IT" dirty="0"/>
              <a:t>e </a:t>
            </a:r>
            <a:r>
              <a:rPr lang="it-IT" dirty="0" smtClean="0"/>
              <a:t>prezzo</a:t>
            </a:r>
          </a:p>
          <a:p>
            <a:pPr marL="285750" indent="-285750" algn="just">
              <a:buFont typeface="Arial" panose="020B0604020202020204" pitchFamily="34" charset="0"/>
              <a:buChar char="•"/>
            </a:pPr>
            <a:r>
              <a:rPr lang="it-IT" dirty="0" smtClean="0"/>
              <a:t>In </a:t>
            </a:r>
            <a:r>
              <a:rPr lang="it-IT" dirty="0"/>
              <a:t>sede di definizione dell'accordo l'AIFA e le aziende  </a:t>
            </a:r>
            <a:r>
              <a:rPr lang="it-IT" dirty="0" smtClean="0"/>
              <a:t>possono concordare  </a:t>
            </a:r>
            <a:r>
              <a:rPr lang="it-IT" dirty="0"/>
              <a:t>modelli  negoziali  innovativi,  in  aggiunta </a:t>
            </a:r>
            <a:r>
              <a:rPr lang="it-IT" dirty="0" smtClean="0"/>
              <a:t>a schemi convenzionali </a:t>
            </a:r>
            <a:r>
              <a:rPr lang="it-IT" dirty="0"/>
              <a:t>quali, ad esempio, prezzo-volume, tetti di fatturato </a:t>
            </a:r>
            <a:r>
              <a:rPr lang="it-IT" dirty="0" smtClean="0"/>
              <a:t>e </a:t>
            </a:r>
            <a:r>
              <a:rPr lang="it-IT" dirty="0" err="1" smtClean="0"/>
              <a:t>pay</a:t>
            </a:r>
            <a:r>
              <a:rPr lang="it-IT" dirty="0" smtClean="0"/>
              <a:t>-back</a:t>
            </a:r>
            <a:r>
              <a:rPr lang="it-IT" dirty="0"/>
              <a:t>, etc.;</a:t>
            </a:r>
            <a:endParaRPr lang="it-IT" dirty="0" smtClean="0"/>
          </a:p>
          <a:p>
            <a:pPr marL="285750" indent="-285750" algn="just">
              <a:buFont typeface="Arial" panose="020B0604020202020204" pitchFamily="34" charset="0"/>
              <a:buChar char="•"/>
            </a:pPr>
            <a:r>
              <a:rPr lang="it-IT" b="1" dirty="0"/>
              <a:t>Il prezzo contrattato rappresenta  per  gli  </a:t>
            </a:r>
            <a:r>
              <a:rPr lang="it-IT" b="1" dirty="0" smtClean="0"/>
              <a:t>enti </a:t>
            </a:r>
            <a:r>
              <a:rPr lang="it-IT" b="1" dirty="0"/>
              <a:t>del </a:t>
            </a:r>
            <a:r>
              <a:rPr lang="it-IT" b="1" dirty="0" smtClean="0"/>
              <a:t>Servizio sanitario </a:t>
            </a:r>
            <a:r>
              <a:rPr lang="it-IT" b="1" dirty="0"/>
              <a:t>nazionale </a:t>
            </a:r>
            <a:r>
              <a:rPr lang="it-IT" b="1" dirty="0" smtClean="0"/>
              <a:t>il prezzo massimo di  </a:t>
            </a:r>
            <a:r>
              <a:rPr lang="it-IT" b="1" dirty="0"/>
              <a:t>acquisto </a:t>
            </a:r>
            <a:r>
              <a:rPr lang="it-IT" b="1" dirty="0" smtClean="0"/>
              <a:t>al Servizio sanitario nazionale</a:t>
            </a:r>
            <a:r>
              <a:rPr lang="it-IT" dirty="0" smtClean="0"/>
              <a:t>.</a:t>
            </a:r>
          </a:p>
          <a:p>
            <a:pPr marL="285750" indent="-285750" algn="just">
              <a:buFont typeface="Arial" panose="020B0604020202020204" pitchFamily="34" charset="0"/>
              <a:buChar char="•"/>
            </a:pPr>
            <a:r>
              <a:rPr lang="it-IT" dirty="0"/>
              <a:t>Per </a:t>
            </a:r>
            <a:r>
              <a:rPr lang="it-IT" dirty="0" smtClean="0"/>
              <a:t>quanto attiene  </a:t>
            </a:r>
            <a:r>
              <a:rPr lang="it-IT" dirty="0"/>
              <a:t>al  segmento  di  mercato </a:t>
            </a:r>
            <a:r>
              <a:rPr lang="it-IT" dirty="0" smtClean="0"/>
              <a:t>che transita attraverso </a:t>
            </a:r>
            <a:r>
              <a:rPr lang="it-IT" dirty="0"/>
              <a:t>il canale della  </a:t>
            </a:r>
            <a:r>
              <a:rPr lang="it-IT" dirty="0" smtClean="0"/>
              <a:t>distribuzione intermedia e </a:t>
            </a:r>
            <a:r>
              <a:rPr lang="it-IT" dirty="0"/>
              <a:t>finale</a:t>
            </a:r>
            <a:r>
              <a:rPr lang="it-IT" dirty="0" smtClean="0"/>
              <a:t>, al prezzo ex-</a:t>
            </a:r>
            <a:r>
              <a:rPr lang="it-IT" dirty="0" err="1" smtClean="0"/>
              <a:t>fabrica</a:t>
            </a:r>
            <a:r>
              <a:rPr lang="it-IT" dirty="0" smtClean="0"/>
              <a:t> </a:t>
            </a:r>
            <a:r>
              <a:rPr lang="it-IT" dirty="0"/>
              <a:t>contrattato vanno aggiunte, per la definizione </a:t>
            </a:r>
            <a:r>
              <a:rPr lang="it-IT" dirty="0" smtClean="0"/>
              <a:t>del prezzo al  </a:t>
            </a:r>
            <a:r>
              <a:rPr lang="it-IT" dirty="0"/>
              <a:t>pubblico, </a:t>
            </a:r>
            <a:r>
              <a:rPr lang="it-IT" dirty="0" smtClean="0"/>
              <a:t>l'IVA e le quote di </a:t>
            </a:r>
            <a:r>
              <a:rPr lang="it-IT" dirty="0"/>
              <a:t>spettanza </a:t>
            </a:r>
            <a:r>
              <a:rPr lang="it-IT" dirty="0" smtClean="0"/>
              <a:t>per la distribuzione</a:t>
            </a:r>
            <a:r>
              <a:rPr lang="it-IT" dirty="0"/>
              <a:t>, rispetto alle disposizioni vigenti</a:t>
            </a:r>
            <a:r>
              <a:rPr lang="it-IT" dirty="0" smtClean="0"/>
              <a:t>.</a:t>
            </a:r>
          </a:p>
          <a:p>
            <a:pPr marL="285750" indent="-285750" algn="just">
              <a:buFont typeface="Arial" panose="020B0604020202020204" pitchFamily="34" charset="0"/>
              <a:buChar char="•"/>
            </a:pPr>
            <a:endParaRPr lang="it-IT" dirty="0"/>
          </a:p>
          <a:p>
            <a:pPr algn="just"/>
            <a:r>
              <a:rPr lang="it-IT" b="1" dirty="0"/>
              <a:t>Mancata definizione del </a:t>
            </a:r>
            <a:r>
              <a:rPr lang="it-IT" b="1" dirty="0" smtClean="0"/>
              <a:t>prezzo</a:t>
            </a:r>
          </a:p>
          <a:p>
            <a:pPr algn="just"/>
            <a:endParaRPr lang="it-IT" b="1" dirty="0"/>
          </a:p>
          <a:p>
            <a:pPr marL="285750" indent="-285750" algn="just">
              <a:buFont typeface="Arial" panose="020B0604020202020204" pitchFamily="34" charset="0"/>
              <a:buChar char="•"/>
            </a:pPr>
            <a:r>
              <a:rPr lang="it-IT" dirty="0"/>
              <a:t>Nel </a:t>
            </a:r>
            <a:r>
              <a:rPr lang="it-IT" dirty="0" smtClean="0"/>
              <a:t>caso in </a:t>
            </a:r>
            <a:r>
              <a:rPr lang="it-IT" dirty="0"/>
              <a:t>cui </a:t>
            </a:r>
            <a:r>
              <a:rPr lang="it-IT" dirty="0" smtClean="0"/>
              <a:t>non si raggiunga un accordo sulla rimborsabilità </a:t>
            </a:r>
            <a:r>
              <a:rPr lang="it-IT" dirty="0"/>
              <a:t>e prezzo, il prodotto viene classificato nella fascia C</a:t>
            </a:r>
          </a:p>
          <a:p>
            <a:pPr marL="285750" indent="-285750" algn="just">
              <a:buFont typeface="Arial" panose="020B0604020202020204" pitchFamily="34" charset="0"/>
              <a:buChar char="•"/>
            </a:pPr>
            <a:r>
              <a:rPr lang="it-IT" dirty="0"/>
              <a:t>L'AIFA attraverso determinazione di </a:t>
            </a:r>
            <a:r>
              <a:rPr lang="it-IT" dirty="0" smtClean="0"/>
              <a:t>mancata rimborsabilità, o </a:t>
            </a:r>
            <a:r>
              <a:rPr lang="it-IT" dirty="0"/>
              <a:t>con altre idonee </a:t>
            </a:r>
            <a:r>
              <a:rPr lang="it-IT" dirty="0" smtClean="0"/>
              <a:t>modalità, </a:t>
            </a:r>
            <a:r>
              <a:rPr lang="it-IT" dirty="0"/>
              <a:t>riporta </a:t>
            </a:r>
            <a:r>
              <a:rPr lang="it-IT" dirty="0" smtClean="0"/>
              <a:t>le motivazioni della decisione </a:t>
            </a:r>
            <a:r>
              <a:rPr lang="it-IT" dirty="0"/>
              <a:t>assunta. </a:t>
            </a:r>
          </a:p>
        </p:txBody>
      </p:sp>
      <p:sp>
        <p:nvSpPr>
          <p:cNvPr id="12" name="Titolo 1">
            <a:extLst>
              <a:ext uri="{FF2B5EF4-FFF2-40B4-BE49-F238E27FC236}">
                <a16:creationId xmlns:a16="http://schemas.microsoft.com/office/drawing/2014/main" id="{247A8077-C0AE-D64B-B649-FA38F21E474C}"/>
              </a:ext>
            </a:extLst>
          </p:cNvPr>
          <p:cNvSpPr>
            <a:spLocks noGrp="1"/>
          </p:cNvSpPr>
          <p:nvPr>
            <p:ph type="title"/>
          </p:nvPr>
        </p:nvSpPr>
        <p:spPr>
          <a:xfrm>
            <a:off x="1" y="226577"/>
            <a:ext cx="12192000" cy="962443"/>
          </a:xfrm>
        </p:spPr>
        <p:txBody>
          <a:bodyPr>
            <a:noAutofit/>
          </a:bodyPr>
          <a:lstStyle/>
          <a:p>
            <a:pPr algn="ctr"/>
            <a:r>
              <a:rPr lang="it-IT" sz="3200" b="1" dirty="0" smtClean="0">
                <a:solidFill>
                  <a:srgbClr val="0070C0"/>
                </a:solidFill>
                <a:latin typeface="+mn-lt"/>
              </a:rPr>
              <a:t>DOMANDA DI RIMBORSABILITÀ E PREZZO DI UN MEDICINALE</a:t>
            </a:r>
            <a:endParaRPr lang="it-IT" sz="3200" b="1" dirty="0">
              <a:solidFill>
                <a:srgbClr val="0070C0"/>
              </a:solidFill>
              <a:latin typeface="+mn-lt"/>
            </a:endParaRPr>
          </a:p>
        </p:txBody>
      </p:sp>
    </p:spTree>
    <p:extLst>
      <p:ext uri="{BB962C8B-B14F-4D97-AF65-F5344CB8AC3E}">
        <p14:creationId xmlns:p14="http://schemas.microsoft.com/office/powerpoint/2010/main" val="1541242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asellaDiTesto 1"/>
          <p:cNvSpPr txBox="1"/>
          <p:nvPr/>
        </p:nvSpPr>
        <p:spPr>
          <a:xfrm>
            <a:off x="1044543" y="1570031"/>
            <a:ext cx="10102914" cy="4247317"/>
          </a:xfrm>
          <a:prstGeom prst="rect">
            <a:avLst/>
          </a:prstGeom>
          <a:noFill/>
        </p:spPr>
        <p:txBody>
          <a:bodyPr wrap="square" rtlCol="0">
            <a:spAutoFit/>
          </a:bodyPr>
          <a:lstStyle/>
          <a:p>
            <a:pPr algn="just"/>
            <a:r>
              <a:rPr lang="it-IT" b="1" dirty="0"/>
              <a:t>Durata del contratto e </a:t>
            </a:r>
            <a:r>
              <a:rPr lang="it-IT" b="1" dirty="0" smtClean="0"/>
              <a:t>rinnovo</a:t>
            </a:r>
          </a:p>
          <a:p>
            <a:pPr algn="just"/>
            <a:r>
              <a:rPr lang="it-IT" b="1" dirty="0" smtClean="0"/>
              <a:t> </a:t>
            </a:r>
          </a:p>
          <a:p>
            <a:pPr marL="285750" indent="-285750" algn="just">
              <a:buFont typeface="Arial" panose="020B0604020202020204" pitchFamily="34" charset="0"/>
              <a:buChar char="•"/>
            </a:pPr>
            <a:r>
              <a:rPr lang="it-IT" dirty="0" smtClean="0"/>
              <a:t>Il </a:t>
            </a:r>
            <a:r>
              <a:rPr lang="it-IT" dirty="0"/>
              <a:t>prezzo, definito al termine della  procedura  </a:t>
            </a:r>
            <a:r>
              <a:rPr lang="it-IT" dirty="0" smtClean="0"/>
              <a:t>negoziale come prezzo </a:t>
            </a:r>
            <a:r>
              <a:rPr lang="it-IT" dirty="0"/>
              <a:t>ex </a:t>
            </a:r>
            <a:r>
              <a:rPr lang="it-IT" dirty="0" err="1"/>
              <a:t>fabrica</a:t>
            </a:r>
            <a:r>
              <a:rPr lang="it-IT" dirty="0"/>
              <a:t>, </a:t>
            </a:r>
            <a:r>
              <a:rPr lang="it-IT" dirty="0" smtClean="0"/>
              <a:t>è </a:t>
            </a:r>
            <a:r>
              <a:rPr lang="it-IT" dirty="0"/>
              <a:t>valido per un  periodo  di  </a:t>
            </a:r>
            <a:r>
              <a:rPr lang="it-IT" b="1" dirty="0" smtClean="0"/>
              <a:t>ventiquattro mesi</a:t>
            </a:r>
            <a:r>
              <a:rPr lang="it-IT" dirty="0" smtClean="0"/>
              <a:t>, fatte </a:t>
            </a:r>
            <a:r>
              <a:rPr lang="it-IT" dirty="0"/>
              <a:t>salve le diverse clausole </a:t>
            </a:r>
            <a:r>
              <a:rPr lang="it-IT" dirty="0" smtClean="0"/>
              <a:t>contrattuali</a:t>
            </a:r>
          </a:p>
          <a:p>
            <a:pPr marL="285750" indent="-285750" algn="just">
              <a:buFont typeface="Arial" panose="020B0604020202020204" pitchFamily="34" charset="0"/>
              <a:buChar char="•"/>
            </a:pPr>
            <a:r>
              <a:rPr lang="it-IT" b="1" dirty="0"/>
              <a:t>Qualora sopravvengano modifiche delle  indicazioni  </a:t>
            </a:r>
            <a:r>
              <a:rPr lang="it-IT" b="1" dirty="0" smtClean="0"/>
              <a:t>terapeutiche e/o </a:t>
            </a:r>
            <a:r>
              <a:rPr lang="it-IT" b="1" dirty="0"/>
              <a:t>della posologia, tali da far prevedere una variazione del </a:t>
            </a:r>
            <a:r>
              <a:rPr lang="it-IT" b="1" dirty="0" smtClean="0"/>
              <a:t>livello di </a:t>
            </a:r>
            <a:r>
              <a:rPr lang="it-IT" b="1" dirty="0"/>
              <a:t>utilizzazione del farmaco, ciascuna delle parti </a:t>
            </a:r>
            <a:r>
              <a:rPr lang="it-IT" b="1" dirty="0" smtClean="0"/>
              <a:t>può </a:t>
            </a:r>
            <a:r>
              <a:rPr lang="it-IT" b="1" dirty="0"/>
              <a:t>riavviare  </a:t>
            </a:r>
            <a:r>
              <a:rPr lang="it-IT" b="1" dirty="0" smtClean="0"/>
              <a:t>la procedura </a:t>
            </a:r>
            <a:r>
              <a:rPr lang="it-IT" b="1" dirty="0"/>
              <a:t>negoziale anche prima della scadenza del termine</a:t>
            </a:r>
            <a:r>
              <a:rPr lang="it-IT" b="1" dirty="0" smtClean="0"/>
              <a:t>.</a:t>
            </a:r>
          </a:p>
          <a:p>
            <a:pPr marL="285750" indent="-285750" algn="just">
              <a:buFont typeface="Arial" panose="020B0604020202020204" pitchFamily="34" charset="0"/>
              <a:buChar char="•"/>
            </a:pPr>
            <a:r>
              <a:rPr lang="it-IT" dirty="0"/>
              <a:t>Il contratto si intende  rinnovato  per  ulteriori  </a:t>
            </a:r>
            <a:r>
              <a:rPr lang="it-IT" dirty="0" smtClean="0"/>
              <a:t>ventiquattro mesi</a:t>
            </a:r>
            <a:r>
              <a:rPr lang="it-IT" dirty="0"/>
              <a:t>, alle  condizioni  previste  per  il  rinnovo  automatico,  </a:t>
            </a:r>
            <a:r>
              <a:rPr lang="it-IT" dirty="0" smtClean="0"/>
              <a:t>già negoziate </a:t>
            </a:r>
            <a:r>
              <a:rPr lang="it-IT" dirty="0"/>
              <a:t>in sede di definizione del  contratto,  qualora  una  </a:t>
            </a:r>
            <a:r>
              <a:rPr lang="it-IT" dirty="0" smtClean="0"/>
              <a:t>delle parti  </a:t>
            </a:r>
            <a:r>
              <a:rPr lang="it-IT" dirty="0"/>
              <a:t>non  faccia  pervenire  almeno  sessanta  giorni  prima  </a:t>
            </a:r>
            <a:r>
              <a:rPr lang="it-IT" dirty="0" smtClean="0"/>
              <a:t>della scadenza </a:t>
            </a:r>
            <a:r>
              <a:rPr lang="it-IT" dirty="0"/>
              <a:t>naturale del  contratto,  una  proposta  di  modifica  </a:t>
            </a:r>
            <a:r>
              <a:rPr lang="it-IT" dirty="0" smtClean="0"/>
              <a:t>delle condizioni</a:t>
            </a:r>
          </a:p>
          <a:p>
            <a:pPr marL="285750" indent="-285750" algn="just">
              <a:buFont typeface="Arial" panose="020B0604020202020204" pitchFamily="34" charset="0"/>
              <a:buChar char="•"/>
            </a:pPr>
            <a:r>
              <a:rPr lang="it-IT" dirty="0"/>
              <a:t>Al termine del processo decisionale e </a:t>
            </a:r>
            <a:r>
              <a:rPr lang="it-IT" dirty="0" smtClean="0"/>
              <a:t>dell’iter negoziale, </a:t>
            </a:r>
            <a:r>
              <a:rPr lang="it-IT" dirty="0"/>
              <a:t>il provvedimento che autorizza </a:t>
            </a:r>
            <a:r>
              <a:rPr lang="it-IT" dirty="0" smtClean="0"/>
              <a:t>la rimborsabilità del medicinale, il suo regime di fornitura e </a:t>
            </a:r>
            <a:r>
              <a:rPr lang="it-IT" dirty="0"/>
              <a:t>il prezzo a carico del SSN viene </a:t>
            </a:r>
            <a:r>
              <a:rPr lang="it-IT" dirty="0" smtClean="0"/>
              <a:t>ratificato dal </a:t>
            </a:r>
            <a:r>
              <a:rPr lang="it-IT" dirty="0"/>
              <a:t>Consiglio di Amministrazione dell’AIFA e inviato al Ministero della Giustizia per la </a:t>
            </a:r>
            <a:r>
              <a:rPr lang="it-IT" dirty="0" smtClean="0"/>
              <a:t>pubblicazione in </a:t>
            </a:r>
            <a:r>
              <a:rPr lang="it-IT" dirty="0"/>
              <a:t>Gazzetta Ufficiale.</a:t>
            </a:r>
          </a:p>
        </p:txBody>
      </p:sp>
      <p:sp>
        <p:nvSpPr>
          <p:cNvPr id="12" name="Titolo 1">
            <a:extLst>
              <a:ext uri="{FF2B5EF4-FFF2-40B4-BE49-F238E27FC236}">
                <a16:creationId xmlns:a16="http://schemas.microsoft.com/office/drawing/2014/main" id="{247A8077-C0AE-D64B-B649-FA38F21E474C}"/>
              </a:ext>
            </a:extLst>
          </p:cNvPr>
          <p:cNvSpPr>
            <a:spLocks noGrp="1"/>
          </p:cNvSpPr>
          <p:nvPr>
            <p:ph type="title"/>
          </p:nvPr>
        </p:nvSpPr>
        <p:spPr>
          <a:xfrm>
            <a:off x="1" y="226577"/>
            <a:ext cx="12192000" cy="962443"/>
          </a:xfrm>
        </p:spPr>
        <p:txBody>
          <a:bodyPr>
            <a:noAutofit/>
          </a:bodyPr>
          <a:lstStyle/>
          <a:p>
            <a:pPr algn="ctr"/>
            <a:r>
              <a:rPr lang="it-IT" sz="3200" b="1" dirty="0" smtClean="0">
                <a:solidFill>
                  <a:srgbClr val="0070C0"/>
                </a:solidFill>
                <a:latin typeface="+mn-lt"/>
              </a:rPr>
              <a:t>DOMANDA DI RIMBORSABILITÀ E PREZZO DI UN MEDICINALE</a:t>
            </a:r>
            <a:endParaRPr lang="it-IT" sz="3200" b="1" dirty="0">
              <a:solidFill>
                <a:srgbClr val="0070C0"/>
              </a:solidFill>
              <a:latin typeface="+mn-lt"/>
            </a:endParaRPr>
          </a:p>
        </p:txBody>
      </p:sp>
    </p:spTree>
    <p:extLst>
      <p:ext uri="{BB962C8B-B14F-4D97-AF65-F5344CB8AC3E}">
        <p14:creationId xmlns:p14="http://schemas.microsoft.com/office/powerpoint/2010/main" val="2819401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ttangolo 2"/>
          <p:cNvSpPr/>
          <p:nvPr/>
        </p:nvSpPr>
        <p:spPr>
          <a:xfrm>
            <a:off x="1141343" y="1739175"/>
            <a:ext cx="9811579" cy="3139321"/>
          </a:xfrm>
          <a:prstGeom prst="rect">
            <a:avLst/>
          </a:prstGeom>
        </p:spPr>
        <p:txBody>
          <a:bodyPr wrap="square">
            <a:spAutoFit/>
          </a:bodyPr>
          <a:lstStyle/>
          <a:p>
            <a:pPr algn="just"/>
            <a:r>
              <a:rPr lang="it-IT" b="1" dirty="0">
                <a:latin typeface="Calibri" panose="020F0502020204030204" pitchFamily="34" charset="0"/>
                <a:cs typeface="Calibri" panose="020F0502020204030204" pitchFamily="34" charset="0"/>
              </a:rPr>
              <a:t>Procedura semplificata di prezzo e rimborso per i farmaci </a:t>
            </a:r>
            <a:r>
              <a:rPr lang="it-IT" b="1" dirty="0" smtClean="0">
                <a:latin typeface="Calibri" panose="020F0502020204030204" pitchFamily="34" charset="0"/>
                <a:cs typeface="Calibri" panose="020F0502020204030204" pitchFamily="34" charset="0"/>
              </a:rPr>
              <a:t>equivalenti/</a:t>
            </a:r>
            <a:r>
              <a:rPr lang="it-IT" b="1" dirty="0" err="1" smtClean="0">
                <a:latin typeface="Calibri" panose="020F0502020204030204" pitchFamily="34" charset="0"/>
                <a:cs typeface="Calibri" panose="020F0502020204030204" pitchFamily="34" charset="0"/>
              </a:rPr>
              <a:t>biosimilari</a:t>
            </a:r>
            <a:endParaRPr lang="it-IT" b="1" dirty="0" smtClean="0">
              <a:latin typeface="Calibri" panose="020F0502020204030204" pitchFamily="34" charset="0"/>
              <a:cs typeface="Calibri" panose="020F0502020204030204" pitchFamily="34" charset="0"/>
            </a:endParaRPr>
          </a:p>
          <a:p>
            <a:pPr algn="just"/>
            <a:endParaRPr lang="it-IT" b="1" dirty="0">
              <a:latin typeface="Calibri-Bold"/>
            </a:endParaRPr>
          </a:p>
          <a:p>
            <a:pPr algn="just"/>
            <a:r>
              <a:rPr lang="it-IT" dirty="0">
                <a:latin typeface="Calibri" panose="020F0502020204030204" pitchFamily="34" charset="0"/>
              </a:rPr>
              <a:t>Ad ottobre 2020 AIFA ha emanato una nuova procedura per la definizione del prezzo </a:t>
            </a:r>
            <a:r>
              <a:rPr lang="it-IT" dirty="0" smtClean="0">
                <a:latin typeface="Calibri" panose="020F0502020204030204" pitchFamily="34" charset="0"/>
              </a:rPr>
              <a:t>dei farmaci </a:t>
            </a:r>
            <a:r>
              <a:rPr lang="it-IT" dirty="0">
                <a:latin typeface="Calibri" panose="020F0502020204030204" pitchFamily="34" charset="0"/>
              </a:rPr>
              <a:t>equivalenti</a:t>
            </a:r>
            <a:r>
              <a:rPr lang="it-IT" dirty="0" smtClean="0">
                <a:latin typeface="Calibri" panose="020F0502020204030204" pitchFamily="34" charset="0"/>
              </a:rPr>
              <a:t>.</a:t>
            </a:r>
          </a:p>
          <a:p>
            <a:pPr algn="just"/>
            <a:r>
              <a:rPr lang="it-IT" dirty="0" smtClean="0">
                <a:latin typeface="Calibri" panose="020F0502020204030204" pitchFamily="34" charset="0"/>
              </a:rPr>
              <a:t>Le </a:t>
            </a:r>
            <a:r>
              <a:rPr lang="it-IT" dirty="0">
                <a:latin typeface="Calibri" panose="020F0502020204030204" pitchFamily="34" charset="0"/>
              </a:rPr>
              <a:t>aziende farmaceutiche che intendano avvalersi della </a:t>
            </a:r>
            <a:r>
              <a:rPr lang="it-IT" dirty="0" smtClean="0">
                <a:latin typeface="Calibri" panose="020F0502020204030204" pitchFamily="34" charset="0"/>
              </a:rPr>
              <a:t>negoziazione automatica</a:t>
            </a:r>
            <a:r>
              <a:rPr lang="it-IT" dirty="0">
                <a:latin typeface="Calibri" panose="020F0502020204030204" pitchFamily="34" charset="0"/>
              </a:rPr>
              <a:t>, devono presentare il dossier con una proposta di prezzo in accordo con la </a:t>
            </a:r>
            <a:r>
              <a:rPr lang="it-IT" dirty="0" smtClean="0">
                <a:latin typeface="Calibri" panose="020F0502020204030204" pitchFamily="34" charset="0"/>
              </a:rPr>
              <a:t>riduzione prevista </a:t>
            </a:r>
            <a:r>
              <a:rPr lang="it-IT" dirty="0">
                <a:latin typeface="Calibri" panose="020F0502020204030204" pitchFamily="34" charset="0"/>
              </a:rPr>
              <a:t>dal D.M. 4 aprile 2013 (cd Decreto scaglioni); la specialità medicinale </a:t>
            </a:r>
            <a:r>
              <a:rPr lang="it-IT" dirty="0" smtClean="0">
                <a:latin typeface="Calibri" panose="020F0502020204030204" pitchFamily="34" charset="0"/>
              </a:rPr>
              <a:t>verrà sottoposta </a:t>
            </a:r>
            <a:r>
              <a:rPr lang="it-IT" dirty="0">
                <a:latin typeface="Calibri" panose="020F0502020204030204" pitchFamily="34" charset="0"/>
              </a:rPr>
              <a:t>all’attenzione del Consiglio di Amministrazione nella prima riunione utile </a:t>
            </a:r>
            <a:r>
              <a:rPr lang="it-IT" dirty="0" smtClean="0">
                <a:latin typeface="Calibri" panose="020F0502020204030204" pitchFamily="34" charset="0"/>
              </a:rPr>
              <a:t>per l’approvazione</a:t>
            </a:r>
            <a:r>
              <a:rPr lang="it-IT" dirty="0">
                <a:latin typeface="Calibri" panose="020F0502020204030204" pitchFamily="34" charset="0"/>
              </a:rPr>
              <a:t>, senza ulteriori passaggi in CTS e CPR. In caso di mancata proposta di </a:t>
            </a:r>
            <a:r>
              <a:rPr lang="it-IT" dirty="0" smtClean="0">
                <a:latin typeface="Calibri" panose="020F0502020204030204" pitchFamily="34" charset="0"/>
              </a:rPr>
              <a:t>prezzo ai </a:t>
            </a:r>
            <a:r>
              <a:rPr lang="it-IT" dirty="0">
                <a:latin typeface="Calibri" panose="020F0502020204030204" pitchFamily="34" charset="0"/>
              </a:rPr>
              <a:t>sensi del Decreto scaglioni, si procederà con l’ordinario iter negoziale in CPR, senza </a:t>
            </a:r>
            <a:r>
              <a:rPr lang="it-IT" dirty="0" smtClean="0">
                <a:latin typeface="Calibri" panose="020F0502020204030204" pitchFamily="34" charset="0"/>
              </a:rPr>
              <a:t>ulteriore passaggio </a:t>
            </a:r>
            <a:r>
              <a:rPr lang="it-IT" dirty="0">
                <a:latin typeface="Calibri" panose="020F0502020204030204" pitchFamily="34" charset="0"/>
              </a:rPr>
              <a:t>in CTS, laddove tale passaggio sia già avvenuto per la parte di </a:t>
            </a:r>
            <a:r>
              <a:rPr lang="it-IT" dirty="0" smtClean="0">
                <a:latin typeface="Calibri" panose="020F0502020204030204" pitchFamily="34" charset="0"/>
              </a:rPr>
              <a:t>competenza degli </a:t>
            </a:r>
            <a:r>
              <a:rPr lang="it-IT" dirty="0">
                <a:latin typeface="Calibri" panose="020F0502020204030204" pitchFamily="34" charset="0"/>
              </a:rPr>
              <a:t>Uffici autorizzativi con l’attribuzione del regime di fornitura.</a:t>
            </a:r>
            <a:endParaRPr lang="it-IT" dirty="0"/>
          </a:p>
        </p:txBody>
      </p:sp>
      <p:sp>
        <p:nvSpPr>
          <p:cNvPr id="16" name="Titolo 1">
            <a:extLst>
              <a:ext uri="{FF2B5EF4-FFF2-40B4-BE49-F238E27FC236}">
                <a16:creationId xmlns:a16="http://schemas.microsoft.com/office/drawing/2014/main" id="{247A8077-C0AE-D64B-B649-FA38F21E474C}"/>
              </a:ext>
            </a:extLst>
          </p:cNvPr>
          <p:cNvSpPr>
            <a:spLocks noGrp="1"/>
          </p:cNvSpPr>
          <p:nvPr>
            <p:ph type="title"/>
          </p:nvPr>
        </p:nvSpPr>
        <p:spPr>
          <a:xfrm>
            <a:off x="1" y="226577"/>
            <a:ext cx="12192000" cy="962443"/>
          </a:xfrm>
        </p:spPr>
        <p:txBody>
          <a:bodyPr>
            <a:noAutofit/>
          </a:bodyPr>
          <a:lstStyle/>
          <a:p>
            <a:pPr algn="ctr"/>
            <a:r>
              <a:rPr lang="it-IT" sz="3200" b="1" dirty="0" smtClean="0">
                <a:solidFill>
                  <a:srgbClr val="0070C0"/>
                </a:solidFill>
                <a:latin typeface="+mn-lt"/>
              </a:rPr>
              <a:t>DOMANDA DI RIMBORSABILITÀ E PREZZO DI UN MEDICINALE</a:t>
            </a:r>
            <a:endParaRPr lang="it-IT" sz="3200" b="1" dirty="0">
              <a:solidFill>
                <a:srgbClr val="0070C0"/>
              </a:solidFill>
              <a:latin typeface="+mn-lt"/>
            </a:endParaRPr>
          </a:p>
        </p:txBody>
      </p:sp>
    </p:spTree>
    <p:extLst>
      <p:ext uri="{BB962C8B-B14F-4D97-AF65-F5344CB8AC3E}">
        <p14:creationId xmlns:p14="http://schemas.microsoft.com/office/powerpoint/2010/main" val="924137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PREZZI FARMACI FASCIA A – H</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asellaDiTesto 1"/>
          <p:cNvSpPr txBox="1"/>
          <p:nvPr/>
        </p:nvSpPr>
        <p:spPr>
          <a:xfrm>
            <a:off x="1192696" y="1532258"/>
            <a:ext cx="9511748" cy="2308324"/>
          </a:xfrm>
          <a:prstGeom prst="rect">
            <a:avLst/>
          </a:prstGeom>
          <a:noFill/>
        </p:spPr>
        <p:txBody>
          <a:bodyPr wrap="square" rtlCol="0">
            <a:spAutoFit/>
          </a:bodyPr>
          <a:lstStyle/>
          <a:p>
            <a:pPr algn="just"/>
            <a:r>
              <a:rPr lang="it-IT" b="1" dirty="0" smtClean="0"/>
              <a:t>FARMACIE TERRITORIALI</a:t>
            </a:r>
          </a:p>
          <a:p>
            <a:pPr algn="just"/>
            <a:r>
              <a:rPr lang="it-IT" dirty="0" smtClean="0"/>
              <a:t>Per </a:t>
            </a:r>
            <a:r>
              <a:rPr lang="it-IT" dirty="0"/>
              <a:t>quanto riguarda i medicinali di classe A dispensati attraverso le </a:t>
            </a:r>
            <a:r>
              <a:rPr lang="it-IT" b="1" dirty="0"/>
              <a:t>farmacie territoriali</a:t>
            </a:r>
            <a:r>
              <a:rPr lang="it-IT" dirty="0"/>
              <a:t>, </a:t>
            </a:r>
            <a:r>
              <a:rPr lang="it-IT" dirty="0" smtClean="0"/>
              <a:t>in regime </a:t>
            </a:r>
            <a:r>
              <a:rPr lang="it-IT" dirty="0"/>
              <a:t>di erogazione convenzionale, il prezzo pubblicato in Gazzetta Ufficiale coincide </a:t>
            </a:r>
            <a:r>
              <a:rPr lang="it-IT" dirty="0" smtClean="0"/>
              <a:t>con il </a:t>
            </a:r>
            <a:r>
              <a:rPr lang="it-IT" dirty="0"/>
              <a:t>prezzo al pubblico della singola confezione, comprensivo delle compartecipazioni a </a:t>
            </a:r>
            <a:r>
              <a:rPr lang="it-IT" dirty="0" smtClean="0"/>
              <a:t>carico del </a:t>
            </a:r>
            <a:r>
              <a:rPr lang="it-IT" dirty="0"/>
              <a:t>cittadino, degli sconti obbligatori a carico dei farmacisti e delle aziende </a:t>
            </a:r>
            <a:r>
              <a:rPr lang="it-IT" dirty="0" smtClean="0"/>
              <a:t>farmaceutiche e </a:t>
            </a:r>
            <a:r>
              <a:rPr lang="it-IT" dirty="0"/>
              <a:t>dell’imposta sul valore aggiunto. Di conseguenza, il </a:t>
            </a:r>
            <a:r>
              <a:rPr lang="it-IT" b="1" dirty="0"/>
              <a:t>prezzo a carico del SSN coincide </a:t>
            </a:r>
            <a:r>
              <a:rPr lang="it-IT" b="1" dirty="0" smtClean="0"/>
              <a:t>con il </a:t>
            </a:r>
            <a:r>
              <a:rPr lang="it-IT" b="1" dirty="0"/>
              <a:t>prezzo al pubblico</a:t>
            </a:r>
            <a:r>
              <a:rPr lang="it-IT" dirty="0"/>
              <a:t> al netto sia degli sconti, sia di ogni compartecipazione sostenuta </a:t>
            </a:r>
            <a:r>
              <a:rPr lang="it-IT" dirty="0" smtClean="0"/>
              <a:t>dal cittadino</a:t>
            </a:r>
            <a:r>
              <a:rPr lang="it-IT" dirty="0"/>
              <a:t>. In Gazzetta Ufficiale viene pubblicato, inoltre, il prezzo </a:t>
            </a:r>
            <a:r>
              <a:rPr lang="it-IT" dirty="0" smtClean="0"/>
              <a:t>ex-</a:t>
            </a:r>
            <a:r>
              <a:rPr lang="it-IT" dirty="0" err="1" smtClean="0"/>
              <a:t>factory</a:t>
            </a:r>
            <a:r>
              <a:rPr lang="it-IT" dirty="0"/>
              <a:t>, esclusa l’IVA.</a:t>
            </a:r>
            <a:endParaRPr lang="it-IT" dirty="0" smtClean="0"/>
          </a:p>
        </p:txBody>
      </p:sp>
      <p:sp>
        <p:nvSpPr>
          <p:cNvPr id="11" name="CasellaDiTesto 10"/>
          <p:cNvSpPr txBox="1"/>
          <p:nvPr/>
        </p:nvSpPr>
        <p:spPr>
          <a:xfrm>
            <a:off x="1192696" y="4148961"/>
            <a:ext cx="9511748" cy="1200329"/>
          </a:xfrm>
          <a:prstGeom prst="rect">
            <a:avLst/>
          </a:prstGeom>
          <a:noFill/>
        </p:spPr>
        <p:txBody>
          <a:bodyPr wrap="square" rtlCol="0">
            <a:spAutoFit/>
          </a:bodyPr>
          <a:lstStyle/>
          <a:p>
            <a:pPr algn="just"/>
            <a:r>
              <a:rPr lang="it-IT" b="1" dirty="0" smtClean="0"/>
              <a:t>STRUTTURE SANITARIE PUBBLICHE</a:t>
            </a:r>
          </a:p>
          <a:p>
            <a:pPr algn="just"/>
            <a:r>
              <a:rPr lang="it-IT" dirty="0" smtClean="0"/>
              <a:t>Per </a:t>
            </a:r>
            <a:r>
              <a:rPr lang="it-IT" dirty="0"/>
              <a:t>i medicinali di classe A ed H acquistati dalle </a:t>
            </a:r>
            <a:r>
              <a:rPr lang="it-IT" b="1" dirty="0"/>
              <a:t>strutture sanitarie pubbliche</a:t>
            </a:r>
            <a:r>
              <a:rPr lang="it-IT" dirty="0"/>
              <a:t>, il prezzo </a:t>
            </a:r>
            <a:r>
              <a:rPr lang="it-IT" dirty="0" smtClean="0"/>
              <a:t>sostenuto dal </a:t>
            </a:r>
            <a:r>
              <a:rPr lang="it-IT" dirty="0"/>
              <a:t>SSN coincide con quello </a:t>
            </a:r>
            <a:r>
              <a:rPr lang="it-IT" dirty="0" smtClean="0"/>
              <a:t>ex-</a:t>
            </a:r>
            <a:r>
              <a:rPr lang="it-IT" dirty="0" err="1" smtClean="0"/>
              <a:t>factory</a:t>
            </a:r>
            <a:r>
              <a:rPr lang="it-IT" dirty="0" smtClean="0"/>
              <a:t> </a:t>
            </a:r>
            <a:r>
              <a:rPr lang="it-IT" dirty="0"/>
              <a:t>risultante dalle gare d’acquisto o definito </a:t>
            </a:r>
            <a:r>
              <a:rPr lang="it-IT" dirty="0" smtClean="0"/>
              <a:t>ad esito </a:t>
            </a:r>
            <a:r>
              <a:rPr lang="it-IT" dirty="0"/>
              <a:t>di trattativa diretta dell’azienda sanitaria (o della Regione) con l’azienda </a:t>
            </a:r>
            <a:r>
              <a:rPr lang="it-IT" dirty="0" smtClean="0"/>
              <a:t>farmaceutica, comprensivo </a:t>
            </a:r>
            <a:r>
              <a:rPr lang="it-IT" dirty="0"/>
              <a:t>dell’IVA.</a:t>
            </a:r>
            <a:endParaRPr lang="it-IT" dirty="0" smtClean="0"/>
          </a:p>
        </p:txBody>
      </p:sp>
      <p:pic>
        <p:nvPicPr>
          <p:cNvPr id="12" name="Immagine 1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0712907" y="5606311"/>
            <a:ext cx="1012766" cy="1012766"/>
          </a:xfrm>
          <a:prstGeom prst="rect">
            <a:avLst/>
          </a:prstGeom>
        </p:spPr>
      </p:pic>
    </p:spTree>
    <p:extLst>
      <p:ext uri="{BB962C8B-B14F-4D97-AF65-F5344CB8AC3E}">
        <p14:creationId xmlns:p14="http://schemas.microsoft.com/office/powerpoint/2010/main" val="2408513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PREZZI FARMACI FASCIA C</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asellaDiTesto 1"/>
          <p:cNvSpPr txBox="1"/>
          <p:nvPr/>
        </p:nvSpPr>
        <p:spPr>
          <a:xfrm>
            <a:off x="1192695" y="1532258"/>
            <a:ext cx="9751261" cy="3970318"/>
          </a:xfrm>
          <a:prstGeom prst="rect">
            <a:avLst/>
          </a:prstGeom>
          <a:noFill/>
        </p:spPr>
        <p:txBody>
          <a:bodyPr wrap="square" rtlCol="0">
            <a:spAutoFit/>
          </a:bodyPr>
          <a:lstStyle/>
          <a:p>
            <a:pPr algn="just"/>
            <a:r>
              <a:rPr lang="it-IT" dirty="0" smtClean="0"/>
              <a:t>Nel </a:t>
            </a:r>
            <a:r>
              <a:rPr lang="it-IT" dirty="0"/>
              <a:t>caso dei medicinali di classe C, il prezzo è </a:t>
            </a:r>
            <a:r>
              <a:rPr lang="it-IT" b="1" dirty="0"/>
              <a:t>definito autonomamente dall’azienda farmaceutica</a:t>
            </a:r>
            <a:r>
              <a:rPr lang="it-IT" dirty="0"/>
              <a:t> ed è unico su tutto il territorio nazionale. Non è pubblicato in Gazzetta Ufficiale, ma è comunicato all’AIFA. </a:t>
            </a:r>
          </a:p>
          <a:p>
            <a:pPr algn="just"/>
            <a:r>
              <a:rPr lang="it-IT" dirty="0"/>
              <a:t>Per i farmaci in classe C con ricetta, ad esclusione quindi dei farmaci C-bis, il prezzo può variare in aumento solo nel mese di gennaio di ciascun anno dispari (D.L. 27 maggio 2005, n. 87, convertito, con modificazioni, dalla L. 26 luglio 2005, n. 149), mentre le variazioni in riduzione sono sempre ammesse.</a:t>
            </a:r>
          </a:p>
          <a:p>
            <a:pPr algn="just"/>
            <a:endParaRPr lang="it-IT" dirty="0" smtClean="0"/>
          </a:p>
          <a:p>
            <a:pPr algn="just"/>
            <a:r>
              <a:rPr lang="it-IT" dirty="0"/>
              <a:t>Per i medicinali a carico del cittadino (classe C), l'AIFA svolge un'azione di </a:t>
            </a:r>
            <a:r>
              <a:rPr lang="it-IT" b="1" dirty="0"/>
              <a:t>monitoraggio</a:t>
            </a:r>
            <a:r>
              <a:rPr lang="it-IT" dirty="0"/>
              <a:t> sui farmaci con obbligo di prescrizione (ricetta), verificando il rispetto di due condizioni: </a:t>
            </a:r>
          </a:p>
          <a:p>
            <a:pPr marL="285750" indent="-285750" algn="just">
              <a:buFont typeface="Arial" panose="020B0604020202020204" pitchFamily="34" charset="0"/>
              <a:buChar char="•"/>
            </a:pPr>
            <a:r>
              <a:rPr lang="it-IT" dirty="0"/>
              <a:t>il prezzo del medicinale deve essere aumentato ogni due anni (negli anni dispari); </a:t>
            </a:r>
          </a:p>
          <a:p>
            <a:pPr marL="285750" indent="-285750" algn="just">
              <a:buFont typeface="Arial" panose="020B0604020202020204" pitchFamily="34" charset="0"/>
              <a:buChar char="•"/>
            </a:pPr>
            <a:r>
              <a:rPr lang="it-IT" dirty="0"/>
              <a:t>l'incremento non può superare l'inflazione programmata.</a:t>
            </a:r>
          </a:p>
          <a:p>
            <a:pPr marL="285750" indent="-285750" algn="just">
              <a:buFont typeface="Arial" panose="020B0604020202020204" pitchFamily="34" charset="0"/>
              <a:buChar char="•"/>
            </a:pPr>
            <a:endParaRPr lang="it-IT" dirty="0"/>
          </a:p>
          <a:p>
            <a:pPr algn="just"/>
            <a:r>
              <a:rPr lang="it-IT" dirty="0"/>
              <a:t>Sul prezzo dei farmaci senza obbligo di prescrizione (SOP), l'AIFA non esercita alcun controllo. </a:t>
            </a:r>
          </a:p>
          <a:p>
            <a:pPr algn="just"/>
            <a:endParaRPr lang="it-IT" dirty="0"/>
          </a:p>
          <a:p>
            <a:pPr algn="just"/>
            <a:endParaRPr lang="it-IT" dirty="0" smtClean="0"/>
          </a:p>
        </p:txBody>
      </p:sp>
      <p:pic>
        <p:nvPicPr>
          <p:cNvPr id="11" name="Immagine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0712907" y="5606311"/>
            <a:ext cx="1012766" cy="1012766"/>
          </a:xfrm>
          <a:prstGeom prst="rect">
            <a:avLst/>
          </a:prstGeom>
        </p:spPr>
      </p:pic>
    </p:spTree>
    <p:extLst>
      <p:ext uri="{BB962C8B-B14F-4D97-AF65-F5344CB8AC3E}">
        <p14:creationId xmlns:p14="http://schemas.microsoft.com/office/powerpoint/2010/main" val="4070250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ttangolo 4"/>
          <p:cNvSpPr/>
          <p:nvPr/>
        </p:nvSpPr>
        <p:spPr>
          <a:xfrm>
            <a:off x="1014060" y="1637813"/>
            <a:ext cx="10205229" cy="3139321"/>
          </a:xfrm>
          <a:prstGeom prst="rect">
            <a:avLst/>
          </a:prstGeom>
        </p:spPr>
        <p:txBody>
          <a:bodyPr wrap="square">
            <a:spAutoFit/>
          </a:bodyPr>
          <a:lstStyle/>
          <a:p>
            <a:pPr lvl="0" algn="just">
              <a:defRPr/>
            </a:pPr>
            <a:r>
              <a:rPr lang="it-IT" dirty="0"/>
              <a:t>Anche per i farmaci senza obbligo di prescrizione (SOP) il prezzo è stabilito liberamente dal produttore. Per alcuni farmaci di libera vendita, definiti da banco o OTC (acronimo di over the </a:t>
            </a:r>
            <a:r>
              <a:rPr lang="it-IT" dirty="0" err="1"/>
              <a:t>counter</a:t>
            </a:r>
            <a:r>
              <a:rPr lang="it-IT" dirty="0"/>
              <a:t>), introdotti dalla legge finanziaria 2004 (legge 311/2004  ) nella classe C-bis, è consentita la pubblicità. Ai sensi dell'articolo 96 del </a:t>
            </a:r>
            <a:r>
              <a:rPr lang="it-IT" dirty="0" err="1"/>
              <a:t>D.Lgs.</a:t>
            </a:r>
            <a:r>
              <a:rPr lang="it-IT" dirty="0"/>
              <a:t> 219/2006 sull'etichetta dei medicinali compresi nella classe C-bis deve essere riportata la dicitura «medicinale di automedicazione</a:t>
            </a:r>
            <a:r>
              <a:rPr lang="it-IT" dirty="0" smtClean="0"/>
              <a:t>».</a:t>
            </a:r>
          </a:p>
          <a:p>
            <a:pPr lvl="0" algn="just">
              <a:defRPr/>
            </a:pPr>
            <a:endParaRPr lang="it-IT" dirty="0"/>
          </a:p>
          <a:p>
            <a:pPr lvl="0" algn="just">
              <a:defRPr/>
            </a:pPr>
            <a:r>
              <a:rPr lang="it-IT" dirty="0"/>
              <a:t>Per i medicinali di fascia C da vendersi dietro presentazione di ricetta medica, il farmacista è obbligato ad informare il paziente dell'eventuale presenza di medicinali aventi la stessa composizione quali-quantitativa e la stessa forma farmaceutica con un prezzo più basso. Se il paziente accetta, il farmacista può sostituire il medicinale prescritto con un equivalente di prezzo minore. Il farmacista non può effettuare la sostituzione se sulla ricetta il medico ha indicato la non sostituibilità del medicinale.</a:t>
            </a:r>
          </a:p>
        </p:txBody>
      </p:sp>
      <p:sp>
        <p:nvSpPr>
          <p:cNvPr id="16"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PREZZI FARMACI FASCIA C</a:t>
            </a:r>
            <a:endParaRPr lang="it-IT" sz="3600" b="1" dirty="0">
              <a:solidFill>
                <a:srgbClr val="0070C0"/>
              </a:solidFill>
              <a:latin typeface="+mn-lt"/>
            </a:endParaRPr>
          </a:p>
        </p:txBody>
      </p:sp>
      <p:pic>
        <p:nvPicPr>
          <p:cNvPr id="11" name="Immagine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0712907" y="5606311"/>
            <a:ext cx="1012766" cy="1012766"/>
          </a:xfrm>
          <a:prstGeom prst="rect">
            <a:avLst/>
          </a:prstGeom>
        </p:spPr>
      </p:pic>
    </p:spTree>
    <p:extLst>
      <p:ext uri="{BB962C8B-B14F-4D97-AF65-F5344CB8AC3E}">
        <p14:creationId xmlns:p14="http://schemas.microsoft.com/office/powerpoint/2010/main" val="2719983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ttangolo arrotondato 2"/>
          <p:cNvSpPr/>
          <p:nvPr/>
        </p:nvSpPr>
        <p:spPr>
          <a:xfrm>
            <a:off x="1467503" y="2272253"/>
            <a:ext cx="9256991" cy="7647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tx1"/>
                </a:solidFill>
              </a:rPr>
              <a:t>Prezzo ex </a:t>
            </a:r>
            <a:r>
              <a:rPr lang="it-IT" b="1" dirty="0" err="1">
                <a:solidFill>
                  <a:schemeClr val="tx1"/>
                </a:solidFill>
              </a:rPr>
              <a:t>factory</a:t>
            </a:r>
            <a:r>
              <a:rPr lang="it-IT" dirty="0">
                <a:solidFill>
                  <a:schemeClr val="tx1"/>
                </a:solidFill>
              </a:rPr>
              <a:t>: prezzo contrattato tra Azienda produttrice e il SSN, rappresenta per gli enti del Servizio sanitario nazionale il prezzo massimo di acquisto al Servizio sanitario nazionale</a:t>
            </a:r>
            <a:r>
              <a:rPr lang="it-IT" dirty="0" smtClean="0">
                <a:solidFill>
                  <a:schemeClr val="tx1"/>
                </a:solidFill>
              </a:rPr>
              <a:t>. </a:t>
            </a:r>
            <a:endParaRPr lang="it-IT" b="1" dirty="0">
              <a:solidFill>
                <a:schemeClr val="tx1"/>
              </a:solidFill>
            </a:endParaRPr>
          </a:p>
        </p:txBody>
      </p:sp>
      <p:pic>
        <p:nvPicPr>
          <p:cNvPr id="11" name="Immagine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0712907" y="5606311"/>
            <a:ext cx="1012766" cy="1012766"/>
          </a:xfrm>
          <a:prstGeom prst="rect">
            <a:avLst/>
          </a:prstGeom>
        </p:spPr>
      </p:pic>
      <p:sp>
        <p:nvSpPr>
          <p:cNvPr id="16" name="Rettangolo arrotondato 15"/>
          <p:cNvSpPr/>
          <p:nvPr/>
        </p:nvSpPr>
        <p:spPr>
          <a:xfrm>
            <a:off x="1467503" y="3686041"/>
            <a:ext cx="9256991" cy="9154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tx1"/>
                </a:solidFill>
              </a:rPr>
              <a:t>Prezzo al pubblico di un farmaco rimborsabile: </a:t>
            </a:r>
            <a:r>
              <a:rPr lang="it-IT" dirty="0">
                <a:solidFill>
                  <a:schemeClr val="tx1"/>
                </a:solidFill>
              </a:rPr>
              <a:t>prezzo fissato partendo dal prezzo ex-</a:t>
            </a:r>
            <a:r>
              <a:rPr lang="it-IT" dirty="0" err="1">
                <a:solidFill>
                  <a:schemeClr val="tx1"/>
                </a:solidFill>
              </a:rPr>
              <a:t>factory</a:t>
            </a:r>
            <a:r>
              <a:rPr lang="it-IT" dirty="0">
                <a:solidFill>
                  <a:schemeClr val="tx1"/>
                </a:solidFill>
              </a:rPr>
              <a:t> negoziato fra l'azienda produttrice ed il SSN, con l'aggiunta delle quote di spettanza dovute ai grossisti ed ai farmacisti, ovvero agli altri attori della filiera del farmaco.</a:t>
            </a:r>
          </a:p>
        </p:txBody>
      </p:sp>
    </p:spTree>
    <p:extLst>
      <p:ext uri="{BB962C8B-B14F-4D97-AF65-F5344CB8AC3E}">
        <p14:creationId xmlns:p14="http://schemas.microsoft.com/office/powerpoint/2010/main" val="1938805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ttangolo 9"/>
          <p:cNvSpPr/>
          <p:nvPr/>
        </p:nvSpPr>
        <p:spPr>
          <a:xfrm>
            <a:off x="2684390" y="2464615"/>
            <a:ext cx="6823219" cy="1200329"/>
          </a:xfrm>
          <a:prstGeom prst="rect">
            <a:avLst/>
          </a:prstGeom>
        </p:spPr>
        <p:txBody>
          <a:bodyPr wrap="square">
            <a:spAutoFit/>
          </a:bodyPr>
          <a:lstStyle/>
          <a:p>
            <a:pPr algn="ctr"/>
            <a:r>
              <a:rPr lang="it-IT" sz="3600" b="1" dirty="0">
                <a:solidFill>
                  <a:srgbClr val="0070C0"/>
                </a:solidFill>
              </a:rPr>
              <a:t>1</a:t>
            </a:r>
            <a:r>
              <a:rPr lang="it-IT" sz="3600" b="1" dirty="0" smtClean="0">
                <a:solidFill>
                  <a:srgbClr val="0070C0"/>
                </a:solidFill>
              </a:rPr>
              <a:t>. </a:t>
            </a:r>
            <a:r>
              <a:rPr lang="it-IT" sz="3600" b="1" dirty="0">
                <a:solidFill>
                  <a:srgbClr val="0070C0"/>
                </a:solidFill>
              </a:rPr>
              <a:t>PANORAMICA SUL CONTESTO FARMACEUTICO ITALIANO </a:t>
            </a:r>
          </a:p>
        </p:txBody>
      </p:sp>
    </p:spTree>
    <p:extLst>
      <p:ext uri="{BB962C8B-B14F-4D97-AF65-F5344CB8AC3E}">
        <p14:creationId xmlns:p14="http://schemas.microsoft.com/office/powerpoint/2010/main" val="4092994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714" y="1935308"/>
            <a:ext cx="9013000" cy="2782537"/>
          </a:xfrm>
          <a:prstGeom prst="rect">
            <a:avLst/>
          </a:prstGeom>
        </p:spPr>
      </p:pic>
      <p:pic>
        <p:nvPicPr>
          <p:cNvPr id="17" name="Picture 2"/>
          <p:cNvPicPr>
            <a:picLocks noChangeAspect="1" noChangeArrowheads="1"/>
          </p:cNvPicPr>
          <p:nvPr/>
        </p:nvPicPr>
        <p:blipFill>
          <a:blip r:embed="rId4" cstate="print"/>
          <a:srcRect l="60043" t="14989" r="13666" b="28312"/>
          <a:stretch>
            <a:fillRect/>
          </a:stretch>
        </p:blipFill>
        <p:spPr bwMode="auto">
          <a:xfrm>
            <a:off x="11120804" y="5784876"/>
            <a:ext cx="714131" cy="834201"/>
          </a:xfrm>
          <a:prstGeom prst="rect">
            <a:avLst/>
          </a:prstGeom>
          <a:noFill/>
          <a:ln w="9525">
            <a:noFill/>
            <a:miter lim="800000"/>
            <a:headEnd/>
            <a:tailEnd/>
          </a:ln>
        </p:spPr>
      </p:pic>
    </p:spTree>
    <p:extLst>
      <p:ext uri="{BB962C8B-B14F-4D97-AF65-F5344CB8AC3E}">
        <p14:creationId xmlns:p14="http://schemas.microsoft.com/office/powerpoint/2010/main" val="2335988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ttangolo 1"/>
          <p:cNvSpPr/>
          <p:nvPr/>
        </p:nvSpPr>
        <p:spPr>
          <a:xfrm>
            <a:off x="2684390" y="2434799"/>
            <a:ext cx="6823219" cy="1200329"/>
          </a:xfrm>
          <a:prstGeom prst="rect">
            <a:avLst/>
          </a:prstGeom>
        </p:spPr>
        <p:txBody>
          <a:bodyPr wrap="square">
            <a:spAutoFit/>
          </a:bodyPr>
          <a:lstStyle/>
          <a:p>
            <a:pPr algn="ctr"/>
            <a:r>
              <a:rPr lang="it-IT" sz="3600" b="1" dirty="0" smtClean="0">
                <a:solidFill>
                  <a:srgbClr val="0070C0"/>
                </a:solidFill>
              </a:rPr>
              <a:t>4. MARGINI </a:t>
            </a:r>
            <a:r>
              <a:rPr lang="it-IT" sz="3600" b="1" dirty="0">
                <a:solidFill>
                  <a:srgbClr val="0070C0"/>
                </a:solidFill>
              </a:rPr>
              <a:t>DELLA DISTRIBUZIONE </a:t>
            </a:r>
            <a:r>
              <a:rPr lang="it-IT" sz="3600" b="1" dirty="0" smtClean="0">
                <a:solidFill>
                  <a:srgbClr val="0070C0"/>
                </a:solidFill>
              </a:rPr>
              <a:t>E </a:t>
            </a:r>
            <a:r>
              <a:rPr lang="it-IT" sz="3600" b="1" dirty="0">
                <a:solidFill>
                  <a:srgbClr val="0070C0"/>
                </a:solidFill>
              </a:rPr>
              <a:t>COMPARTECIPAZIONI </a:t>
            </a:r>
          </a:p>
        </p:txBody>
      </p:sp>
    </p:spTree>
    <p:extLst>
      <p:ext uri="{BB962C8B-B14F-4D97-AF65-F5344CB8AC3E}">
        <p14:creationId xmlns:p14="http://schemas.microsoft.com/office/powerpoint/2010/main" val="3231467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olo 1"/>
          <p:cNvSpPr>
            <a:spLocks noGrp="1"/>
          </p:cNvSpPr>
          <p:nvPr>
            <p:ph type="title"/>
          </p:nvPr>
        </p:nvSpPr>
        <p:spPr>
          <a:xfrm>
            <a:off x="375866" y="330373"/>
            <a:ext cx="10972799" cy="937189"/>
          </a:xfrm>
        </p:spPr>
        <p:txBody>
          <a:bodyPr>
            <a:normAutofit/>
          </a:bodyPr>
          <a:lstStyle/>
          <a:p>
            <a:r>
              <a:rPr lang="it-IT" sz="3200" b="1" dirty="0" smtClean="0">
                <a:solidFill>
                  <a:srgbClr val="0070C0"/>
                </a:solidFill>
                <a:latin typeface="+mn-lt"/>
              </a:rPr>
              <a:t>MARGINI DELLA DISTRIBUZIONE E SCONTI A BENEFICIO DEL SSN</a:t>
            </a:r>
            <a:endParaRPr lang="it-IT" sz="3200" b="1" dirty="0">
              <a:solidFill>
                <a:srgbClr val="0070C0"/>
              </a:solidFill>
              <a:latin typeface="+mn-lt"/>
            </a:endParaRPr>
          </a:p>
        </p:txBody>
      </p:sp>
      <p:sp>
        <p:nvSpPr>
          <p:cNvPr id="3" name="Rettangolo 2"/>
          <p:cNvSpPr/>
          <p:nvPr/>
        </p:nvSpPr>
        <p:spPr>
          <a:xfrm>
            <a:off x="1014060" y="1321553"/>
            <a:ext cx="10530648" cy="5355312"/>
          </a:xfrm>
          <a:prstGeom prst="rect">
            <a:avLst/>
          </a:prstGeom>
        </p:spPr>
        <p:txBody>
          <a:bodyPr wrap="square">
            <a:spAutoFit/>
          </a:bodyPr>
          <a:lstStyle/>
          <a:p>
            <a:pPr algn="just"/>
            <a:r>
              <a:rPr lang="it-IT" dirty="0" smtClean="0"/>
              <a:t>Le </a:t>
            </a:r>
            <a:r>
              <a:rPr lang="it-IT" b="1" dirty="0" smtClean="0"/>
              <a:t>quote </a:t>
            </a:r>
            <a:r>
              <a:rPr lang="it-IT" b="1" dirty="0"/>
              <a:t>di spettanza </a:t>
            </a:r>
            <a:r>
              <a:rPr lang="it-IT" dirty="0"/>
              <a:t>del prezzo di vendita al pubblico </a:t>
            </a:r>
            <a:r>
              <a:rPr lang="it-IT" dirty="0" smtClean="0"/>
              <a:t>dei medicinali </a:t>
            </a:r>
            <a:r>
              <a:rPr lang="it-IT" dirty="0"/>
              <a:t>erogabili a carico del </a:t>
            </a:r>
            <a:r>
              <a:rPr lang="it-IT" dirty="0" smtClean="0"/>
              <a:t>SSN, al </a:t>
            </a:r>
            <a:r>
              <a:rPr lang="it-IT" dirty="0"/>
              <a:t>netto </a:t>
            </a:r>
            <a:r>
              <a:rPr lang="it-IT" dirty="0" smtClean="0"/>
              <a:t>dell'IVA, sono fissati al </a:t>
            </a:r>
            <a:r>
              <a:rPr lang="it-IT" dirty="0"/>
              <a:t>(L. 23 dicembre 1996, n. 662 e </a:t>
            </a:r>
            <a:r>
              <a:rPr lang="it-IT" dirty="0" err="1"/>
              <a:t>ss.mm.ii</a:t>
            </a:r>
            <a:r>
              <a:rPr lang="it-IT" dirty="0" smtClean="0"/>
              <a:t>.):</a:t>
            </a:r>
          </a:p>
          <a:p>
            <a:pPr marL="285750" indent="-285750" algn="just">
              <a:buFont typeface="Arial" panose="020B0604020202020204" pitchFamily="34" charset="0"/>
              <a:buChar char="•"/>
            </a:pPr>
            <a:r>
              <a:rPr lang="it-IT" dirty="0" smtClean="0"/>
              <a:t>66,65% per le industrie </a:t>
            </a:r>
            <a:r>
              <a:rPr lang="it-IT" dirty="0"/>
              <a:t>farmaceutiche</a:t>
            </a:r>
            <a:r>
              <a:rPr lang="it-IT" dirty="0" smtClean="0"/>
              <a:t>, </a:t>
            </a:r>
          </a:p>
          <a:p>
            <a:pPr marL="285750" indent="-285750" algn="just">
              <a:buFont typeface="Arial" panose="020B0604020202020204" pitchFamily="34" charset="0"/>
              <a:buChar char="•"/>
            </a:pPr>
            <a:r>
              <a:rPr lang="it-IT" dirty="0" smtClean="0"/>
              <a:t>3,0</a:t>
            </a:r>
            <a:r>
              <a:rPr lang="it-IT" dirty="0"/>
              <a:t>% </a:t>
            </a:r>
            <a:r>
              <a:rPr lang="it-IT" dirty="0" smtClean="0"/>
              <a:t>per i grossisti</a:t>
            </a:r>
            <a:endParaRPr lang="it-IT" dirty="0"/>
          </a:p>
          <a:p>
            <a:pPr marL="285750" indent="-285750" algn="just">
              <a:buFont typeface="Arial" panose="020B0604020202020204" pitchFamily="34" charset="0"/>
              <a:buChar char="•"/>
            </a:pPr>
            <a:r>
              <a:rPr lang="it-IT" dirty="0" smtClean="0"/>
              <a:t>30,35</a:t>
            </a:r>
            <a:r>
              <a:rPr lang="it-IT" dirty="0"/>
              <a:t>% </a:t>
            </a:r>
            <a:r>
              <a:rPr lang="it-IT" dirty="0" smtClean="0"/>
              <a:t>le per farmacie</a:t>
            </a:r>
          </a:p>
          <a:p>
            <a:pPr marL="285750" indent="-285750" algn="just">
              <a:buFont typeface="Arial" panose="020B0604020202020204" pitchFamily="34" charset="0"/>
              <a:buChar char="•"/>
            </a:pPr>
            <a:endParaRPr lang="it-IT" dirty="0"/>
          </a:p>
          <a:p>
            <a:pPr algn="just"/>
            <a:r>
              <a:rPr lang="it-IT" dirty="0"/>
              <a:t>Contestualmente il SSN trattiene dalla quota dei farmacisti, a titolo di sconto, una percentuale pari all’1,82% sul prezzo al pubblico al netto dell’IVA (tale quota non si applica alle farmacie rurali </a:t>
            </a:r>
            <a:r>
              <a:rPr lang="it-IT" dirty="0" smtClean="0"/>
              <a:t>sussidiate). </a:t>
            </a:r>
            <a:endParaRPr lang="it-IT" dirty="0"/>
          </a:p>
          <a:p>
            <a:pPr algn="just"/>
            <a:r>
              <a:rPr lang="it-IT" dirty="0"/>
              <a:t>Le aziende farmaceutiche corrispondono alle Regioni un importo dell’1,83% sul prezzo al pubblico al netto dell’IVA. </a:t>
            </a:r>
            <a:r>
              <a:rPr lang="it-IT" dirty="0" smtClean="0"/>
              <a:t>La </a:t>
            </a:r>
            <a:r>
              <a:rPr lang="it-IT" dirty="0"/>
              <a:t>descritta variazione dei margini dei grossisti e dei farmacisti, disposta dall’art. 11, comma 6, del D.L. n. 78/2010, convertito con modificazioni dalla L. n. 122/2010 e </a:t>
            </a:r>
            <a:r>
              <a:rPr lang="it-IT" dirty="0" err="1"/>
              <a:t>ss.mm.ii</a:t>
            </a:r>
            <a:r>
              <a:rPr lang="it-IT" dirty="0"/>
              <a:t>. ha coinvolto anche i medicinali a brevetto scaduto</a:t>
            </a:r>
            <a:r>
              <a:rPr lang="it-IT" dirty="0" smtClean="0"/>
              <a:t>.</a:t>
            </a:r>
          </a:p>
          <a:p>
            <a:pPr algn="just"/>
            <a:endParaRPr lang="it-IT" dirty="0" smtClean="0"/>
          </a:p>
          <a:p>
            <a:pPr algn="just"/>
            <a:r>
              <a:rPr lang="it-IT" dirty="0"/>
              <a:t>Nel caso dei </a:t>
            </a:r>
            <a:r>
              <a:rPr lang="it-IT" b="1" dirty="0"/>
              <a:t>medicinali equivalenti</a:t>
            </a:r>
            <a:r>
              <a:rPr lang="it-IT" dirty="0"/>
              <a:t>, esclusi i medicinali originariamente coperti da brevetto o che hanno usufruito di licenze derivanti da tale brevetto, la quota di spettanza delle industrie farmaceutiche rimane quella fissata al 58,65% dal D.L. 28 aprile 2009, n. 39, convertito, con modificazioni, dalla L. 24 giugno 2009, n. 77, e la rimanente quota dell’8% (al 66,65%) è ridistribuita fra i farmacisti e grossisti secondo le regole di mercato.</a:t>
            </a:r>
          </a:p>
          <a:p>
            <a:pPr marL="285750" indent="-285750" algn="just">
              <a:buFont typeface="Arial" panose="020B0604020202020204" pitchFamily="34" charset="0"/>
              <a:buChar char="•"/>
            </a:pPr>
            <a:endParaRPr lang="it-IT" dirty="0" smtClean="0"/>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4026571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olo 1"/>
          <p:cNvSpPr>
            <a:spLocks noGrp="1"/>
          </p:cNvSpPr>
          <p:nvPr>
            <p:ph type="title"/>
          </p:nvPr>
        </p:nvSpPr>
        <p:spPr>
          <a:xfrm>
            <a:off x="370962" y="219730"/>
            <a:ext cx="10972799" cy="1323320"/>
          </a:xfrm>
        </p:spPr>
        <p:txBody>
          <a:bodyPr>
            <a:normAutofit/>
          </a:bodyPr>
          <a:lstStyle/>
          <a:p>
            <a:pPr algn="ctr"/>
            <a:r>
              <a:rPr lang="it-IT" sz="3200" b="1" dirty="0" smtClean="0">
                <a:solidFill>
                  <a:srgbClr val="0070C0"/>
                </a:solidFill>
                <a:latin typeface="+mn-lt"/>
              </a:rPr>
              <a:t>COMPOSIZIONE DEL PREZZO AL PUBBLICO DELLE SPECIALITÀ MEDICINALI</a:t>
            </a:r>
            <a:endParaRPr lang="it-IT" sz="3200" b="1" dirty="0">
              <a:solidFill>
                <a:srgbClr val="0070C0"/>
              </a:solidFill>
              <a:latin typeface="+mn-lt"/>
            </a:endParaRPr>
          </a:p>
        </p:txBody>
      </p:sp>
      <p:graphicFrame>
        <p:nvGraphicFramePr>
          <p:cNvPr id="3" name="Tabella 2"/>
          <p:cNvGraphicFramePr>
            <a:graphicFrameLocks noGrp="1"/>
          </p:cNvGraphicFramePr>
          <p:nvPr>
            <p:extLst>
              <p:ext uri="{D42A27DB-BD31-4B8C-83A1-F6EECF244321}">
                <p14:modId xmlns:p14="http://schemas.microsoft.com/office/powerpoint/2010/main" val="3172298968"/>
              </p:ext>
            </p:extLst>
          </p:nvPr>
        </p:nvGraphicFramePr>
        <p:xfrm>
          <a:off x="2032000" y="2161661"/>
          <a:ext cx="8128000" cy="3302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21958233"/>
                    </a:ext>
                  </a:extLst>
                </a:gridCol>
                <a:gridCol w="2709333">
                  <a:extLst>
                    <a:ext uri="{9D8B030D-6E8A-4147-A177-3AD203B41FA5}">
                      <a16:colId xmlns:a16="http://schemas.microsoft.com/office/drawing/2014/main" val="1714821789"/>
                    </a:ext>
                  </a:extLst>
                </a:gridCol>
                <a:gridCol w="1354667">
                  <a:extLst>
                    <a:ext uri="{9D8B030D-6E8A-4147-A177-3AD203B41FA5}">
                      <a16:colId xmlns:a16="http://schemas.microsoft.com/office/drawing/2014/main" val="2528056078"/>
                    </a:ext>
                  </a:extLst>
                </a:gridCol>
                <a:gridCol w="1354667">
                  <a:extLst>
                    <a:ext uri="{9D8B030D-6E8A-4147-A177-3AD203B41FA5}">
                      <a16:colId xmlns:a16="http://schemas.microsoft.com/office/drawing/2014/main" val="3177270687"/>
                    </a:ext>
                  </a:extLst>
                </a:gridCol>
              </a:tblGrid>
              <a:tr h="370840">
                <a:tc>
                  <a:txBody>
                    <a:bodyPr/>
                    <a:lstStyle/>
                    <a:p>
                      <a:pPr algn="ctr"/>
                      <a:r>
                        <a:rPr lang="it-IT" sz="1800" dirty="0" smtClean="0">
                          <a:solidFill>
                            <a:schemeClr val="bg1"/>
                          </a:solidFill>
                          <a:latin typeface="+mn-lt"/>
                        </a:rPr>
                        <a:t>Composizione %</a:t>
                      </a:r>
                      <a:endParaRPr lang="it-IT" sz="1800" dirty="0">
                        <a:solidFill>
                          <a:schemeClr val="bg1"/>
                        </a:solidFill>
                        <a:latin typeface="+mn-lt"/>
                      </a:endParaRPr>
                    </a:p>
                  </a:txBody>
                  <a:tcPr anchor="ctr"/>
                </a:tc>
                <a:tc>
                  <a:txBody>
                    <a:bodyPr/>
                    <a:lstStyle/>
                    <a:p>
                      <a:pPr algn="ctr"/>
                      <a:r>
                        <a:rPr lang="it-IT" sz="1800" dirty="0" smtClean="0">
                          <a:solidFill>
                            <a:schemeClr val="bg1"/>
                          </a:solidFill>
                          <a:latin typeface="+mn-lt"/>
                        </a:rPr>
                        <a:t>In </a:t>
                      </a:r>
                      <a:r>
                        <a:rPr lang="it-IT" sz="1800" dirty="0" err="1" smtClean="0">
                          <a:solidFill>
                            <a:schemeClr val="bg1"/>
                          </a:solidFill>
                          <a:latin typeface="+mn-lt"/>
                        </a:rPr>
                        <a:t>patent</a:t>
                      </a:r>
                      <a:endParaRPr lang="it-IT" sz="1800" dirty="0">
                        <a:solidFill>
                          <a:schemeClr val="bg1"/>
                        </a:solidFill>
                        <a:latin typeface="+mn-lt"/>
                      </a:endParaRPr>
                    </a:p>
                  </a:txBody>
                  <a:tcPr anchor="ctr"/>
                </a:tc>
                <a:tc gridSpan="2">
                  <a:txBody>
                    <a:bodyPr/>
                    <a:lstStyle/>
                    <a:p>
                      <a:pPr algn="ctr"/>
                      <a:r>
                        <a:rPr lang="it-IT" sz="1800" dirty="0" smtClean="0">
                          <a:solidFill>
                            <a:schemeClr val="bg1"/>
                          </a:solidFill>
                          <a:latin typeface="+mn-lt"/>
                        </a:rPr>
                        <a:t>Equivalenti </a:t>
                      </a:r>
                      <a:endParaRPr lang="it-IT" sz="1800" dirty="0">
                        <a:solidFill>
                          <a:schemeClr val="bg1"/>
                        </a:solidFill>
                        <a:latin typeface="+mn-lt"/>
                      </a:endParaRPr>
                    </a:p>
                  </a:txBody>
                  <a:tcPr anchor="ctr"/>
                </a:tc>
                <a:tc hMerge="1">
                  <a:txBody>
                    <a:bodyPr/>
                    <a:lstStyle/>
                    <a:p>
                      <a:endParaRPr lang="it-IT"/>
                    </a:p>
                  </a:txBody>
                  <a:tcPr/>
                </a:tc>
                <a:extLst>
                  <a:ext uri="{0D108BD9-81ED-4DB2-BD59-A6C34878D82A}">
                    <a16:rowId xmlns:a16="http://schemas.microsoft.com/office/drawing/2014/main" val="545417507"/>
                  </a:ext>
                </a:extLst>
              </a:tr>
              <a:tr h="370840">
                <a:tc>
                  <a:txBody>
                    <a:bodyPr/>
                    <a:lstStyle/>
                    <a:p>
                      <a:pPr algn="ctr"/>
                      <a:r>
                        <a:rPr lang="it-IT" sz="1800" dirty="0" smtClean="0">
                          <a:latin typeface="+mn-lt"/>
                        </a:rPr>
                        <a:t>Prezzo al pubblico al lordo di IVA </a:t>
                      </a:r>
                      <a:endParaRPr lang="it-IT" sz="1800" dirty="0">
                        <a:latin typeface="+mn-lt"/>
                      </a:endParaRPr>
                    </a:p>
                  </a:txBody>
                  <a:tcPr anchor="ctr"/>
                </a:tc>
                <a:tc>
                  <a:txBody>
                    <a:bodyPr/>
                    <a:lstStyle/>
                    <a:p>
                      <a:pPr algn="ctr"/>
                      <a:r>
                        <a:rPr lang="it-IT" sz="1800" dirty="0" smtClean="0">
                          <a:latin typeface="+mn-lt"/>
                        </a:rPr>
                        <a:t>110</a:t>
                      </a:r>
                      <a:endParaRPr lang="it-IT" sz="1800" dirty="0">
                        <a:latin typeface="+mn-lt"/>
                      </a:endParaRPr>
                    </a:p>
                  </a:txBody>
                  <a:tcPr anchor="ctr"/>
                </a:tc>
                <a:tc gridSpan="2">
                  <a:txBody>
                    <a:bodyPr/>
                    <a:lstStyle/>
                    <a:p>
                      <a:pPr algn="ctr"/>
                      <a:r>
                        <a:rPr lang="it-IT" sz="1800" dirty="0" smtClean="0">
                          <a:latin typeface="+mn-lt"/>
                        </a:rPr>
                        <a:t>110 </a:t>
                      </a:r>
                      <a:endParaRPr lang="it-IT" sz="1800" dirty="0">
                        <a:latin typeface="+mn-lt"/>
                      </a:endParaRPr>
                    </a:p>
                  </a:txBody>
                  <a:tcPr anchor="ctr"/>
                </a:tc>
                <a:tc hMerge="1">
                  <a:txBody>
                    <a:bodyPr/>
                    <a:lstStyle/>
                    <a:p>
                      <a:endParaRPr lang="it-IT"/>
                    </a:p>
                  </a:txBody>
                  <a:tcPr/>
                </a:tc>
                <a:extLst>
                  <a:ext uri="{0D108BD9-81ED-4DB2-BD59-A6C34878D82A}">
                    <a16:rowId xmlns:a16="http://schemas.microsoft.com/office/drawing/2014/main" val="3376842219"/>
                  </a:ext>
                </a:extLst>
              </a:tr>
              <a:tr h="370840">
                <a:tc>
                  <a:txBody>
                    <a:bodyPr/>
                    <a:lstStyle/>
                    <a:p>
                      <a:pPr algn="ctr"/>
                      <a:r>
                        <a:rPr lang="it-IT" sz="1800" dirty="0" smtClean="0">
                          <a:latin typeface="+mn-lt"/>
                        </a:rPr>
                        <a:t>Prezzo al pubblico al netto di IVA </a:t>
                      </a:r>
                      <a:endParaRPr lang="it-IT" sz="18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dirty="0" smtClean="0">
                          <a:latin typeface="+mn-lt"/>
                        </a:rPr>
                        <a:t>100</a:t>
                      </a:r>
                    </a:p>
                  </a:txBody>
                  <a:tcPr anchor="ctr"/>
                </a:tc>
                <a:tc gridSpan="2">
                  <a:txBody>
                    <a:bodyPr/>
                    <a:lstStyle/>
                    <a:p>
                      <a:pPr algn="ctr"/>
                      <a:r>
                        <a:rPr lang="it-IT" sz="1800" dirty="0" smtClean="0">
                          <a:latin typeface="+mn-lt"/>
                        </a:rPr>
                        <a:t>100</a:t>
                      </a:r>
                      <a:endParaRPr lang="it-IT" sz="1800" dirty="0">
                        <a:latin typeface="+mn-lt"/>
                      </a:endParaRPr>
                    </a:p>
                  </a:txBody>
                  <a:tcPr anchor="ctr"/>
                </a:tc>
                <a:tc hMerge="1">
                  <a:txBody>
                    <a:bodyPr/>
                    <a:lstStyle/>
                    <a:p>
                      <a:endParaRPr lang="it-IT"/>
                    </a:p>
                  </a:txBody>
                  <a:tcPr/>
                </a:tc>
                <a:extLst>
                  <a:ext uri="{0D108BD9-81ED-4DB2-BD59-A6C34878D82A}">
                    <a16:rowId xmlns:a16="http://schemas.microsoft.com/office/drawing/2014/main" val="2126626932"/>
                  </a:ext>
                </a:extLst>
              </a:tr>
              <a:tr h="370840">
                <a:tc>
                  <a:txBody>
                    <a:bodyPr/>
                    <a:lstStyle/>
                    <a:p>
                      <a:pPr algn="ctr"/>
                      <a:r>
                        <a:rPr lang="it-IT" sz="1800" dirty="0" smtClean="0">
                          <a:latin typeface="+mn-lt"/>
                        </a:rPr>
                        <a:t>Distribuzione intermedia (grossista) </a:t>
                      </a:r>
                      <a:endParaRPr lang="it-IT" sz="1800" dirty="0">
                        <a:latin typeface="+mn-lt"/>
                      </a:endParaRPr>
                    </a:p>
                  </a:txBody>
                  <a:tcPr anchor="ctr"/>
                </a:tc>
                <a:tc>
                  <a:txBody>
                    <a:bodyPr/>
                    <a:lstStyle/>
                    <a:p>
                      <a:pPr algn="ctr"/>
                      <a:r>
                        <a:rPr lang="it-IT" sz="1800" dirty="0" smtClean="0">
                          <a:latin typeface="+mn-lt"/>
                        </a:rPr>
                        <a:t>3,0 </a:t>
                      </a:r>
                      <a:endParaRPr lang="it-IT" sz="1800" dirty="0">
                        <a:latin typeface="+mn-lt"/>
                      </a:endParaRPr>
                    </a:p>
                  </a:txBody>
                  <a:tcPr anchor="ctr"/>
                </a:tc>
                <a:tc>
                  <a:txBody>
                    <a:bodyPr/>
                    <a:lstStyle/>
                    <a:p>
                      <a:pPr algn="ctr"/>
                      <a:r>
                        <a:rPr lang="it-IT" sz="1800" dirty="0" smtClean="0">
                          <a:latin typeface="+mn-lt"/>
                        </a:rPr>
                        <a:t>3,0 </a:t>
                      </a:r>
                      <a:endParaRPr lang="it-IT" sz="1800" dirty="0">
                        <a:latin typeface="+mn-lt"/>
                      </a:endParaRPr>
                    </a:p>
                  </a:txBody>
                  <a:tcPr anchor="ctr"/>
                </a:tc>
                <a:tc rowSpan="2">
                  <a:txBody>
                    <a:bodyPr/>
                    <a:lstStyle/>
                    <a:p>
                      <a:pPr algn="ctr"/>
                      <a:r>
                        <a:rPr lang="it-IT" sz="1800" dirty="0" smtClean="0">
                          <a:latin typeface="+mn-lt"/>
                        </a:rPr>
                        <a:t>8 </a:t>
                      </a:r>
                      <a:endParaRPr lang="it-IT" sz="1800" dirty="0">
                        <a:latin typeface="+mn-lt"/>
                      </a:endParaRPr>
                    </a:p>
                  </a:txBody>
                  <a:tcPr anchor="ctr"/>
                </a:tc>
                <a:extLst>
                  <a:ext uri="{0D108BD9-81ED-4DB2-BD59-A6C34878D82A}">
                    <a16:rowId xmlns:a16="http://schemas.microsoft.com/office/drawing/2014/main" val="2521453960"/>
                  </a:ext>
                </a:extLst>
              </a:tr>
              <a:tr h="636330">
                <a:tc>
                  <a:txBody>
                    <a:bodyPr/>
                    <a:lstStyle/>
                    <a:p>
                      <a:pPr algn="ctr"/>
                      <a:r>
                        <a:rPr lang="it-IT" sz="1800" dirty="0" smtClean="0">
                          <a:latin typeface="+mn-lt"/>
                        </a:rPr>
                        <a:t>Distribuzione finale (farmacia) </a:t>
                      </a:r>
                      <a:endParaRPr lang="it-IT" sz="1800" dirty="0">
                        <a:latin typeface="+mn-lt"/>
                      </a:endParaRPr>
                    </a:p>
                  </a:txBody>
                  <a:tcPr anchor="ctr"/>
                </a:tc>
                <a:tc>
                  <a:txBody>
                    <a:bodyPr/>
                    <a:lstStyle/>
                    <a:p>
                      <a:pPr algn="ctr"/>
                      <a:r>
                        <a:rPr lang="it-IT" sz="1800" dirty="0" smtClean="0">
                          <a:latin typeface="+mn-lt"/>
                        </a:rPr>
                        <a:t>30,35</a:t>
                      </a:r>
                      <a:endParaRPr lang="it-IT" sz="18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dirty="0" smtClean="0">
                          <a:latin typeface="+mn-lt"/>
                        </a:rPr>
                        <a:t>30,35 </a:t>
                      </a:r>
                    </a:p>
                  </a:txBody>
                  <a:tcPr anchor="ctr"/>
                </a:tc>
                <a:tc vMerge="1">
                  <a:txBody>
                    <a:bodyPr/>
                    <a:lstStyle/>
                    <a:p>
                      <a:pPr algn="ctr"/>
                      <a:endParaRPr lang="it-IT" dirty="0"/>
                    </a:p>
                  </a:txBody>
                  <a:tcPr/>
                </a:tc>
                <a:extLst>
                  <a:ext uri="{0D108BD9-81ED-4DB2-BD59-A6C34878D82A}">
                    <a16:rowId xmlns:a16="http://schemas.microsoft.com/office/drawing/2014/main" val="1626858158"/>
                  </a:ext>
                </a:extLst>
              </a:tr>
              <a:tr h="370840">
                <a:tc>
                  <a:txBody>
                    <a:bodyPr/>
                    <a:lstStyle/>
                    <a:p>
                      <a:pPr algn="ctr"/>
                      <a:r>
                        <a:rPr lang="it-IT" sz="1800" dirty="0" smtClean="0">
                          <a:latin typeface="+mn-lt"/>
                        </a:rPr>
                        <a:t>Industria (Ex </a:t>
                      </a:r>
                      <a:r>
                        <a:rPr lang="it-IT" sz="1800" dirty="0" err="1" smtClean="0">
                          <a:latin typeface="+mn-lt"/>
                        </a:rPr>
                        <a:t>Factory</a:t>
                      </a:r>
                      <a:r>
                        <a:rPr lang="it-IT" sz="1800" dirty="0" smtClean="0">
                          <a:latin typeface="+mn-lt"/>
                        </a:rPr>
                        <a:t>) </a:t>
                      </a:r>
                      <a:endParaRPr lang="it-IT" sz="1800" dirty="0">
                        <a:latin typeface="+mn-lt"/>
                      </a:endParaRPr>
                    </a:p>
                  </a:txBody>
                  <a:tcPr anchor="ctr"/>
                </a:tc>
                <a:tc>
                  <a:txBody>
                    <a:bodyPr/>
                    <a:lstStyle/>
                    <a:p>
                      <a:pPr algn="ctr"/>
                      <a:r>
                        <a:rPr lang="it-IT" sz="1800" smtClean="0">
                          <a:latin typeface="+mn-lt"/>
                        </a:rPr>
                        <a:t>66,65</a:t>
                      </a:r>
                      <a:endParaRPr lang="it-IT" sz="1800">
                        <a:latin typeface="+mn-lt"/>
                      </a:endParaRPr>
                    </a:p>
                  </a:txBody>
                  <a:tcPr anchor="ctr"/>
                </a:tc>
                <a:tc gridSpan="2">
                  <a:txBody>
                    <a:bodyPr/>
                    <a:lstStyle/>
                    <a:p>
                      <a:pPr algn="ctr"/>
                      <a:r>
                        <a:rPr lang="it-IT" sz="1800" dirty="0" smtClean="0">
                          <a:latin typeface="+mn-lt"/>
                        </a:rPr>
                        <a:t>58,65</a:t>
                      </a:r>
                      <a:endParaRPr lang="it-IT" sz="1800" dirty="0">
                        <a:latin typeface="+mn-lt"/>
                      </a:endParaRPr>
                    </a:p>
                  </a:txBody>
                  <a:tcPr anchor="ctr"/>
                </a:tc>
                <a:tc hMerge="1">
                  <a:txBody>
                    <a:bodyPr/>
                    <a:lstStyle/>
                    <a:p>
                      <a:endParaRPr lang="it-IT"/>
                    </a:p>
                  </a:txBody>
                  <a:tcPr/>
                </a:tc>
                <a:extLst>
                  <a:ext uri="{0D108BD9-81ED-4DB2-BD59-A6C34878D82A}">
                    <a16:rowId xmlns:a16="http://schemas.microsoft.com/office/drawing/2014/main" val="1394698183"/>
                  </a:ext>
                </a:extLst>
              </a:tr>
            </a:tbl>
          </a:graphicData>
        </a:graphic>
      </p:graphicFrame>
    </p:spTree>
    <p:extLst>
      <p:ext uri="{BB962C8B-B14F-4D97-AF65-F5344CB8AC3E}">
        <p14:creationId xmlns:p14="http://schemas.microsoft.com/office/powerpoint/2010/main" val="3948172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olo 1"/>
          <p:cNvSpPr>
            <a:spLocks noGrp="1"/>
          </p:cNvSpPr>
          <p:nvPr>
            <p:ph type="title"/>
          </p:nvPr>
        </p:nvSpPr>
        <p:spPr>
          <a:xfrm>
            <a:off x="407506" y="35676"/>
            <a:ext cx="10980750" cy="1325563"/>
          </a:xfrm>
        </p:spPr>
        <p:txBody>
          <a:bodyPr>
            <a:normAutofit/>
          </a:bodyPr>
          <a:lstStyle/>
          <a:p>
            <a:r>
              <a:rPr lang="it-IT" sz="3200" b="1" dirty="0" smtClean="0">
                <a:solidFill>
                  <a:srgbClr val="0070C0"/>
                </a:solidFill>
                <a:latin typeface="+mn-lt"/>
              </a:rPr>
              <a:t>MARGINI DELLA DISTRIBUZIONE E SCONTI A BENEFICIO DEL SSN</a:t>
            </a:r>
            <a:endParaRPr lang="it-IT" sz="3200" b="1" dirty="0">
              <a:solidFill>
                <a:srgbClr val="0070C0"/>
              </a:solidFill>
              <a:latin typeface="+mn-lt"/>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409" y="1474261"/>
            <a:ext cx="9297395" cy="4497236"/>
          </a:xfrm>
          <a:prstGeom prst="rect">
            <a:avLst/>
          </a:prstGeom>
        </p:spPr>
      </p:pic>
      <p:pic>
        <p:nvPicPr>
          <p:cNvPr id="11" name="Picture 2"/>
          <p:cNvPicPr>
            <a:picLocks noChangeAspect="1" noChangeArrowheads="1"/>
          </p:cNvPicPr>
          <p:nvPr/>
        </p:nvPicPr>
        <p:blipFill>
          <a:blip r:embed="rId4" cstate="print"/>
          <a:srcRect l="60043" t="14989" r="13666" b="28312"/>
          <a:stretch>
            <a:fillRect/>
          </a:stretch>
        </p:blipFill>
        <p:spPr bwMode="auto">
          <a:xfrm>
            <a:off x="11120804" y="5784876"/>
            <a:ext cx="714131" cy="834201"/>
          </a:xfrm>
          <a:prstGeom prst="rect">
            <a:avLst/>
          </a:prstGeom>
          <a:noFill/>
          <a:ln w="9525">
            <a:noFill/>
            <a:miter lim="800000"/>
            <a:headEnd/>
            <a:tailEnd/>
          </a:ln>
        </p:spPr>
      </p:pic>
    </p:spTree>
    <p:extLst>
      <p:ext uri="{BB962C8B-B14F-4D97-AF65-F5344CB8AC3E}">
        <p14:creationId xmlns:p14="http://schemas.microsoft.com/office/powerpoint/2010/main" val="2777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COMPARTECIPAZIONE</a:t>
            </a:r>
            <a:endParaRPr lang="it-IT" sz="3600" b="1" dirty="0">
              <a:solidFill>
                <a:srgbClr val="0070C0"/>
              </a:solidFill>
              <a:latin typeface="+mn-lt"/>
            </a:endParaRPr>
          </a:p>
        </p:txBody>
      </p:sp>
      <p:sp>
        <p:nvSpPr>
          <p:cNvPr id="3" name="CasellaDiTesto 2"/>
          <p:cNvSpPr txBox="1"/>
          <p:nvPr/>
        </p:nvSpPr>
        <p:spPr>
          <a:xfrm>
            <a:off x="1404730" y="1739175"/>
            <a:ext cx="9382539" cy="2862322"/>
          </a:xfrm>
          <a:prstGeom prst="rect">
            <a:avLst/>
          </a:prstGeom>
          <a:noFill/>
        </p:spPr>
        <p:txBody>
          <a:bodyPr wrap="square" rtlCol="0">
            <a:spAutoFit/>
          </a:bodyPr>
          <a:lstStyle/>
          <a:p>
            <a:pPr algn="just"/>
            <a:r>
              <a:rPr lang="it-IT" dirty="0" smtClean="0"/>
              <a:t>L’art</a:t>
            </a:r>
            <a:r>
              <a:rPr lang="it-IT" dirty="0"/>
              <a:t>. 4 L. </a:t>
            </a:r>
            <a:r>
              <a:rPr lang="it-IT" dirty="0" smtClean="0"/>
              <a:t>n. 405/2001 </a:t>
            </a:r>
            <a:r>
              <a:rPr lang="it-IT" dirty="0"/>
              <a:t>e ss.mm.ii., che conferisce alle Regioni la facoltà di applicare misure di </a:t>
            </a:r>
            <a:r>
              <a:rPr lang="it-IT" dirty="0" smtClean="0"/>
              <a:t>copertura degli </a:t>
            </a:r>
            <a:r>
              <a:rPr lang="it-IT" dirty="0"/>
              <a:t>eventuali disavanzi di gestione attraverso l’introduzione di diverse iniziative, </a:t>
            </a:r>
            <a:r>
              <a:rPr lang="it-IT" i="1" dirty="0"/>
              <a:t>ivi </a:t>
            </a:r>
            <a:r>
              <a:rPr lang="it-IT" i="1" dirty="0" smtClean="0"/>
              <a:t>inclusa l’introduzione </a:t>
            </a:r>
            <a:r>
              <a:rPr lang="it-IT" i="1" dirty="0"/>
              <a:t>di forme di corresponsabilizzazione dei principali soggetti che </a:t>
            </a:r>
            <a:r>
              <a:rPr lang="it-IT" i="1" dirty="0" smtClean="0"/>
              <a:t>concorrono alla </a:t>
            </a:r>
            <a:r>
              <a:rPr lang="it-IT" i="1" dirty="0"/>
              <a:t>determinazione della spesa </a:t>
            </a:r>
            <a:r>
              <a:rPr lang="it-IT" dirty="0"/>
              <a:t>(i cosiddetti “</a:t>
            </a:r>
            <a:r>
              <a:rPr lang="it-IT" i="1" dirty="0"/>
              <a:t>ticket</a:t>
            </a:r>
            <a:r>
              <a:rPr lang="it-IT" dirty="0"/>
              <a:t>”). Tale facoltà è divenuta per i </a:t>
            </a:r>
            <a:r>
              <a:rPr lang="it-IT" dirty="0" smtClean="0"/>
              <a:t>governi regionali </a:t>
            </a:r>
            <a:r>
              <a:rPr lang="it-IT" dirty="0"/>
              <a:t>un obbligo di legge per effetto dell’art. 5, comma 4 del D.L. 1 ottobre 2007, n. </a:t>
            </a:r>
            <a:r>
              <a:rPr lang="it-IT" dirty="0" smtClean="0"/>
              <a:t>159, convertito</a:t>
            </a:r>
            <a:r>
              <a:rPr lang="it-IT" dirty="0"/>
              <a:t>, con modificazioni, nella L. 29 novembre 2007, n. 222, il quale ha </a:t>
            </a:r>
            <a:r>
              <a:rPr lang="it-IT" dirty="0" smtClean="0"/>
              <a:t>espressamente previsto </a:t>
            </a:r>
            <a:r>
              <a:rPr lang="it-IT" dirty="0"/>
              <a:t>l’adozione </a:t>
            </a:r>
            <a:r>
              <a:rPr lang="it-IT" i="1" dirty="0"/>
              <a:t>di misure di contenimento della spesa, ivi inclusa la distribuzione </a:t>
            </a:r>
            <a:r>
              <a:rPr lang="it-IT" i="1" dirty="0" smtClean="0"/>
              <a:t>diretta, per </a:t>
            </a:r>
            <a:r>
              <a:rPr lang="it-IT" i="1" dirty="0"/>
              <a:t>un ammontare pari almeno al 30% del disavanzo della spesa farmaceutica </a:t>
            </a:r>
            <a:r>
              <a:rPr lang="it-IT" i="1" dirty="0" smtClean="0"/>
              <a:t>territoriale della </a:t>
            </a:r>
            <a:r>
              <a:rPr lang="it-IT" i="1" dirty="0"/>
              <a:t>Regione rispetto al tetto; dette misure costituiscono adempimento regionale ai </a:t>
            </a:r>
            <a:r>
              <a:rPr lang="it-IT" i="1" dirty="0" smtClean="0"/>
              <a:t>fini dell’accesso </a:t>
            </a:r>
            <a:r>
              <a:rPr lang="it-IT" i="1" dirty="0"/>
              <a:t>al finanziamento integrativo a carico dello Stato</a:t>
            </a:r>
            <a:r>
              <a:rPr lang="it-IT" dirty="0" smtClean="0"/>
              <a:t>.</a:t>
            </a:r>
          </a:p>
        </p:txBody>
      </p:sp>
      <p:pic>
        <p:nvPicPr>
          <p:cNvPr id="11" name="Picture 2"/>
          <p:cNvPicPr>
            <a:picLocks noChangeAspect="1" noChangeArrowheads="1"/>
          </p:cNvPicPr>
          <p:nvPr/>
        </p:nvPicPr>
        <p:blipFill>
          <a:blip r:embed="rId3" cstate="print"/>
          <a:srcRect l="60043" t="14989" r="13666" b="28312"/>
          <a:stretch>
            <a:fillRect/>
          </a:stretch>
        </p:blipFill>
        <p:spPr bwMode="auto">
          <a:xfrm>
            <a:off x="11120804" y="5784876"/>
            <a:ext cx="714131" cy="834201"/>
          </a:xfrm>
          <a:prstGeom prst="rect">
            <a:avLst/>
          </a:prstGeom>
          <a:noFill/>
          <a:ln w="9525">
            <a:noFill/>
            <a:miter lim="800000"/>
            <a:headEnd/>
            <a:tailEnd/>
          </a:ln>
        </p:spPr>
      </p:pic>
    </p:spTree>
    <p:extLst>
      <p:ext uri="{BB962C8B-B14F-4D97-AF65-F5344CB8AC3E}">
        <p14:creationId xmlns:p14="http://schemas.microsoft.com/office/powerpoint/2010/main" val="127409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COMPARTECIPAZIONE</a:t>
            </a:r>
            <a:endParaRPr lang="it-IT" sz="3600" b="1" dirty="0">
              <a:solidFill>
                <a:srgbClr val="0070C0"/>
              </a:solidFill>
              <a:latin typeface="+mn-lt"/>
            </a:endParaRPr>
          </a:p>
        </p:txBody>
      </p:sp>
      <p:sp>
        <p:nvSpPr>
          <p:cNvPr id="3" name="CasellaDiTesto 2"/>
          <p:cNvSpPr txBox="1"/>
          <p:nvPr/>
        </p:nvSpPr>
        <p:spPr>
          <a:xfrm>
            <a:off x="1014060" y="1263765"/>
            <a:ext cx="10336427" cy="5078313"/>
          </a:xfrm>
          <a:prstGeom prst="rect">
            <a:avLst/>
          </a:prstGeom>
          <a:noFill/>
        </p:spPr>
        <p:txBody>
          <a:bodyPr wrap="square" rtlCol="0">
            <a:spAutoFit/>
          </a:bodyPr>
          <a:lstStyle/>
          <a:p>
            <a:pPr algn="just"/>
            <a:r>
              <a:rPr lang="it-IT" dirty="0"/>
              <a:t>La Legge n. 405/2001 e ss.mm.ii. ha previsto la possibilità per le Regioni di adottare </a:t>
            </a:r>
            <a:r>
              <a:rPr lang="it-IT" dirty="0" smtClean="0"/>
              <a:t>delibere di </a:t>
            </a:r>
            <a:r>
              <a:rPr lang="it-IT" dirty="0"/>
              <a:t>introduzione/inasprimento della compartecipazione a carico del cittadino, </a:t>
            </a:r>
            <a:r>
              <a:rPr lang="it-IT" dirty="0" smtClean="0"/>
              <a:t>attraverso l’introduzione </a:t>
            </a:r>
            <a:r>
              <a:rPr lang="it-IT" dirty="0"/>
              <a:t>o modulazione di </a:t>
            </a:r>
            <a:r>
              <a:rPr lang="it-IT" i="1" dirty="0"/>
              <a:t>ticket </a:t>
            </a:r>
            <a:r>
              <a:rPr lang="it-IT" dirty="0"/>
              <a:t>per ricetta (o per confezione), al fine di </a:t>
            </a:r>
            <a:r>
              <a:rPr lang="it-IT" dirty="0" smtClean="0"/>
              <a:t>compensare eventuali </a:t>
            </a:r>
            <a:r>
              <a:rPr lang="it-IT" dirty="0"/>
              <a:t>disavanzi della spesa farmaceutica regionale rispetto al tetto programmato. </a:t>
            </a:r>
            <a:r>
              <a:rPr lang="it-IT" dirty="0" smtClean="0"/>
              <a:t>Tale disposizione </a:t>
            </a:r>
            <a:r>
              <a:rPr lang="it-IT" dirty="0"/>
              <a:t>ha trovato applicazione </a:t>
            </a:r>
            <a:r>
              <a:rPr lang="it-IT" i="1" dirty="0"/>
              <a:t>in primis </a:t>
            </a:r>
            <a:r>
              <a:rPr lang="it-IT" dirty="0"/>
              <a:t>nelle Regioni soggette a piano di rientro e </a:t>
            </a:r>
            <a:r>
              <a:rPr lang="it-IT" dirty="0" smtClean="0"/>
              <a:t>ad oggi </a:t>
            </a:r>
            <a:r>
              <a:rPr lang="it-IT" dirty="0"/>
              <a:t>in quasi tutte le altre</a:t>
            </a:r>
            <a:r>
              <a:rPr lang="it-IT" dirty="0" smtClean="0"/>
              <a:t>.</a:t>
            </a:r>
          </a:p>
          <a:p>
            <a:pPr algn="just"/>
            <a:endParaRPr lang="it-IT" dirty="0" smtClean="0"/>
          </a:p>
          <a:p>
            <a:pPr algn="just"/>
            <a:r>
              <a:rPr lang="it-IT" dirty="0"/>
              <a:t>L</a:t>
            </a:r>
            <a:r>
              <a:rPr lang="it-IT" dirty="0" smtClean="0"/>
              <a:t>a </a:t>
            </a:r>
            <a:r>
              <a:rPr lang="it-IT" dirty="0"/>
              <a:t>compartecipazione del cittadino alla spesa </a:t>
            </a:r>
            <a:r>
              <a:rPr lang="it-IT" dirty="0" smtClean="0"/>
              <a:t>farmaceutica deriva:</a:t>
            </a:r>
          </a:p>
          <a:p>
            <a:pPr marL="285750" indent="-285750" algn="just">
              <a:buFont typeface="Arial" panose="020B0604020202020204" pitchFamily="34" charset="0"/>
              <a:buChar char="•"/>
            </a:pPr>
            <a:r>
              <a:rPr lang="it-IT" dirty="0" smtClean="0"/>
              <a:t>dai </a:t>
            </a:r>
            <a:r>
              <a:rPr lang="it-IT" b="1" dirty="0"/>
              <a:t>ticket</a:t>
            </a:r>
            <a:r>
              <a:rPr lang="it-IT" dirty="0"/>
              <a:t> </a:t>
            </a:r>
            <a:r>
              <a:rPr lang="it-IT" dirty="0" smtClean="0"/>
              <a:t>regionali</a:t>
            </a:r>
          </a:p>
          <a:p>
            <a:pPr marL="285750" indent="-285750" algn="just">
              <a:buFont typeface="Arial" panose="020B0604020202020204" pitchFamily="34" charset="0"/>
              <a:buChar char="•"/>
            </a:pPr>
            <a:r>
              <a:rPr lang="it-IT" dirty="0" smtClean="0"/>
              <a:t>anche </a:t>
            </a:r>
            <a:r>
              <a:rPr lang="it-IT" dirty="0"/>
              <a:t>dalle </a:t>
            </a:r>
            <a:r>
              <a:rPr lang="it-IT" b="1" dirty="0"/>
              <a:t>quote di compartecipazione </a:t>
            </a:r>
            <a:r>
              <a:rPr lang="it-IT" dirty="0"/>
              <a:t>sui medicinali a </a:t>
            </a:r>
            <a:r>
              <a:rPr lang="it-IT" dirty="0" smtClean="0"/>
              <a:t>brevetto scaduto.</a:t>
            </a:r>
          </a:p>
          <a:p>
            <a:pPr algn="just"/>
            <a:endParaRPr lang="it-IT" dirty="0"/>
          </a:p>
          <a:p>
            <a:pPr algn="just"/>
            <a:endParaRPr lang="it-IT" dirty="0"/>
          </a:p>
          <a:p>
            <a:pPr algn="just"/>
            <a:r>
              <a:rPr lang="it-IT" dirty="0"/>
              <a:t>Le Regioni che nel 2020 </a:t>
            </a:r>
            <a:r>
              <a:rPr lang="it-IT" b="1" dirty="0"/>
              <a:t>non hanno il ticket </a:t>
            </a:r>
            <a:r>
              <a:rPr lang="it-IT" dirty="0"/>
              <a:t>come manovra di contenimento della spesa farmaceutica convenzionata sono tre: </a:t>
            </a:r>
            <a:r>
              <a:rPr lang="it-IT" b="1" dirty="0"/>
              <a:t>Friuli Venezia Giulia</a:t>
            </a:r>
            <a:r>
              <a:rPr lang="it-IT" dirty="0"/>
              <a:t>, Marche e Sardegna.</a:t>
            </a:r>
          </a:p>
          <a:p>
            <a:pPr algn="just"/>
            <a:endParaRPr lang="it-IT" dirty="0" smtClean="0"/>
          </a:p>
          <a:p>
            <a:pPr algn="just"/>
            <a:r>
              <a:rPr lang="it-IT" dirty="0" smtClean="0"/>
              <a:t>In Italia, </a:t>
            </a:r>
            <a:r>
              <a:rPr lang="it-IT" dirty="0"/>
              <a:t>la compartecipazione alla spesa sostenuta dai cittadini italiani </a:t>
            </a:r>
            <a:r>
              <a:rPr lang="it-IT" dirty="0" smtClean="0"/>
              <a:t>ammonta a </a:t>
            </a:r>
            <a:r>
              <a:rPr lang="it-IT" b="1" dirty="0" smtClean="0"/>
              <a:t>1,49 </a:t>
            </a:r>
            <a:r>
              <a:rPr lang="it-IT" b="1" dirty="0"/>
              <a:t>miliardi </a:t>
            </a:r>
            <a:r>
              <a:rPr lang="it-IT" dirty="0"/>
              <a:t>di €</a:t>
            </a:r>
            <a:r>
              <a:rPr lang="it-IT" dirty="0" smtClean="0"/>
              <a:t> </a:t>
            </a:r>
            <a:r>
              <a:rPr lang="it-IT" dirty="0"/>
              <a:t>pari al 15,1% della spesa farmaceutica convenzionata </a:t>
            </a:r>
            <a:r>
              <a:rPr lang="it-IT" dirty="0" smtClean="0"/>
              <a:t>lorda di cui: </a:t>
            </a:r>
          </a:p>
          <a:p>
            <a:pPr marL="285750" indent="-285750" algn="just">
              <a:buFont typeface="Arial" panose="020B0604020202020204" pitchFamily="34" charset="0"/>
              <a:buChar char="•"/>
            </a:pPr>
            <a:r>
              <a:rPr lang="it-IT" dirty="0" smtClean="0"/>
              <a:t>il </a:t>
            </a:r>
            <a:r>
              <a:rPr lang="it-IT" dirty="0"/>
              <a:t>72,5% è attribuibile alla quota del prezzo di riferimento </a:t>
            </a:r>
          </a:p>
          <a:p>
            <a:pPr marL="285750" indent="-285750" algn="just">
              <a:buFont typeface="Arial" panose="020B0604020202020204" pitchFamily="34" charset="0"/>
              <a:buChar char="•"/>
            </a:pPr>
            <a:r>
              <a:rPr lang="it-IT" dirty="0" smtClean="0"/>
              <a:t>il 27,5</a:t>
            </a:r>
            <a:r>
              <a:rPr lang="it-IT" dirty="0"/>
              <a:t>% al ticket </a:t>
            </a:r>
            <a:r>
              <a:rPr lang="it-IT" dirty="0" smtClean="0"/>
              <a:t>fisso</a:t>
            </a:r>
          </a:p>
        </p:txBody>
      </p:sp>
    </p:spTree>
    <p:extLst>
      <p:ext uri="{BB962C8B-B14F-4D97-AF65-F5344CB8AC3E}">
        <p14:creationId xmlns:p14="http://schemas.microsoft.com/office/powerpoint/2010/main" val="2628819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ttangolo 1"/>
          <p:cNvSpPr/>
          <p:nvPr/>
        </p:nvSpPr>
        <p:spPr>
          <a:xfrm>
            <a:off x="2684390" y="2434799"/>
            <a:ext cx="7214984" cy="1200329"/>
          </a:xfrm>
          <a:prstGeom prst="rect">
            <a:avLst/>
          </a:prstGeom>
        </p:spPr>
        <p:txBody>
          <a:bodyPr wrap="square">
            <a:spAutoFit/>
          </a:bodyPr>
          <a:lstStyle/>
          <a:p>
            <a:pPr algn="ctr"/>
            <a:r>
              <a:rPr lang="it-IT" sz="3600" b="1" dirty="0" smtClean="0">
                <a:solidFill>
                  <a:srgbClr val="0070C0"/>
                </a:solidFill>
              </a:rPr>
              <a:t>5. PREZZI E RIMBORSABILITA</a:t>
            </a:r>
            <a:r>
              <a:rPr lang="it-IT" sz="3600" b="1" dirty="0">
                <a:solidFill>
                  <a:srgbClr val="0070C0"/>
                </a:solidFill>
              </a:rPr>
              <a:t>’ FARMACI </a:t>
            </a:r>
            <a:r>
              <a:rPr lang="it-IT" sz="3600" b="1" dirty="0" smtClean="0">
                <a:solidFill>
                  <a:srgbClr val="0070C0"/>
                </a:solidFill>
              </a:rPr>
              <a:t>EQUIVALENTI-BIOSIMILARI</a:t>
            </a:r>
            <a:endParaRPr lang="it-IT" sz="3600" b="1" dirty="0">
              <a:solidFill>
                <a:srgbClr val="0070C0"/>
              </a:solidFill>
            </a:endParaRPr>
          </a:p>
        </p:txBody>
      </p:sp>
    </p:spTree>
    <p:extLst>
      <p:ext uri="{BB962C8B-B14F-4D97-AF65-F5344CB8AC3E}">
        <p14:creationId xmlns:p14="http://schemas.microsoft.com/office/powerpoint/2010/main" val="2069554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con angoli arrotondati 26">
            <a:extLst>
              <a:ext uri="{FF2B5EF4-FFF2-40B4-BE49-F238E27FC236}">
                <a16:creationId xmlns:a16="http://schemas.microsoft.com/office/drawing/2014/main" id="{72C42C81-C739-944F-956A-8868842FAD3F}"/>
              </a:ext>
            </a:extLst>
          </p:cNvPr>
          <p:cNvSpPr/>
          <p:nvPr/>
        </p:nvSpPr>
        <p:spPr>
          <a:xfrm>
            <a:off x="1611630" y="3211830"/>
            <a:ext cx="4720590" cy="1355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5B9BD5">
                  <a:lumMod val="40000"/>
                  <a:lumOff val="60000"/>
                </a:srgbClr>
              </a:solidFill>
              <a:effectLst/>
              <a:uLnTx/>
              <a:uFillTx/>
              <a:latin typeface="Calibri" panose="020F0502020204030204"/>
              <a:ea typeface="+mn-ea"/>
              <a:cs typeface="+mn-cs"/>
            </a:endParaRPr>
          </a:p>
        </p:txBody>
      </p:sp>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990714"/>
          </a:xfrm>
        </p:spPr>
        <p:txBody>
          <a:bodyPr>
            <a:normAutofit/>
          </a:bodyPr>
          <a:lstStyle/>
          <a:p>
            <a:pPr algn="ctr"/>
            <a:r>
              <a:rPr lang="it-IT" sz="3600" b="1" dirty="0">
                <a:solidFill>
                  <a:srgbClr val="0070C0"/>
                </a:solidFill>
                <a:latin typeface="+mn-lt"/>
              </a:rPr>
              <a:t>FARMACI EQUIVALENTI</a:t>
            </a:r>
          </a:p>
        </p:txBody>
      </p:sp>
      <p:sp>
        <p:nvSpPr>
          <p:cNvPr id="3" name="Segnaposto contenuto 2">
            <a:extLst>
              <a:ext uri="{FF2B5EF4-FFF2-40B4-BE49-F238E27FC236}">
                <a16:creationId xmlns:a16="http://schemas.microsoft.com/office/drawing/2014/main" id="{9786F1FF-45F9-204D-ACFD-4E2BFC9D6D0B}"/>
              </a:ext>
            </a:extLst>
          </p:cNvPr>
          <p:cNvSpPr>
            <a:spLocks noGrp="1"/>
          </p:cNvSpPr>
          <p:nvPr>
            <p:ph idx="1"/>
          </p:nvPr>
        </p:nvSpPr>
        <p:spPr>
          <a:xfrm>
            <a:off x="786927" y="1451097"/>
            <a:ext cx="10288904" cy="1456509"/>
          </a:xfrm>
        </p:spPr>
        <p:txBody>
          <a:bodyPr>
            <a:normAutofit/>
          </a:bodyPr>
          <a:lstStyle/>
          <a:p>
            <a:pPr marL="0" indent="0" algn="just">
              <a:lnSpc>
                <a:spcPct val="114000"/>
              </a:lnSpc>
              <a:buNone/>
            </a:pPr>
            <a:r>
              <a:rPr lang="it-IT" sz="1800" dirty="0"/>
              <a:t>L’adozione dei medicinali equivalenti (o “generici”, da “</a:t>
            </a:r>
            <a:r>
              <a:rPr lang="it-IT" sz="1800" dirty="0" err="1"/>
              <a:t>generic</a:t>
            </a:r>
            <a:r>
              <a:rPr lang="it-IT" sz="1800" dirty="0"/>
              <a:t> </a:t>
            </a:r>
            <a:r>
              <a:rPr lang="it-IT" sz="1800" dirty="0" err="1"/>
              <a:t>medicinal</a:t>
            </a:r>
            <a:r>
              <a:rPr lang="it-IT" sz="1800" dirty="0"/>
              <a:t> </a:t>
            </a:r>
            <a:r>
              <a:rPr lang="it-IT" sz="1800" dirty="0" err="1"/>
              <a:t>product</a:t>
            </a:r>
            <a:r>
              <a:rPr lang="it-IT" sz="1800" dirty="0"/>
              <a:t>”) rappresenta in tutti i Paesi del mondo un’</a:t>
            </a:r>
            <a:r>
              <a:rPr lang="it-IT" sz="1800" b="1" dirty="0"/>
              <a:t>opportunità</a:t>
            </a:r>
            <a:r>
              <a:rPr lang="it-IT" sz="1800" dirty="0"/>
              <a:t> per garantire la presenza sul mercato di </a:t>
            </a:r>
            <a:r>
              <a:rPr lang="it-IT" sz="1800" b="1" dirty="0"/>
              <a:t>validi strumenti terapeutici </a:t>
            </a:r>
            <a:r>
              <a:rPr lang="it-IT" sz="1800" dirty="0"/>
              <a:t>e, contestualmente, </a:t>
            </a:r>
            <a:r>
              <a:rPr lang="it-IT" sz="1800" b="1" dirty="0"/>
              <a:t>liberare risorse economiche</a:t>
            </a:r>
            <a:r>
              <a:rPr lang="it-IT" sz="1800" dirty="0"/>
              <a:t> da investire nell’ingresso dei nuovi medicinali salvavita (biologici, biotecnologici, terapie avanzate), destinati a eradicare patologie a oggi incurabili. </a:t>
            </a:r>
          </a:p>
          <a:p>
            <a:pPr marL="0" indent="0">
              <a:buNone/>
            </a:pPr>
            <a:endParaRPr lang="it-IT" sz="2000"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 name="Immagine 5">
            <a:extLst>
              <a:ext uri="{FF2B5EF4-FFF2-40B4-BE49-F238E27FC236}">
                <a16:creationId xmlns:a16="http://schemas.microsoft.com/office/drawing/2014/main" id="{F309D366-DB8B-544C-9DD4-A4F449923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850" y="3587508"/>
            <a:ext cx="2862983" cy="2290386"/>
          </a:xfrm>
          <a:prstGeom prst="rect">
            <a:avLst/>
          </a:prstGeom>
        </p:spPr>
      </p:pic>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1" name="Rettangolo con angoli arrotondati 30">
            <a:extLst>
              <a:ext uri="{FF2B5EF4-FFF2-40B4-BE49-F238E27FC236}">
                <a16:creationId xmlns:a16="http://schemas.microsoft.com/office/drawing/2014/main" id="{03812922-2DFB-014D-9513-50336E676CBE}"/>
              </a:ext>
            </a:extLst>
          </p:cNvPr>
          <p:cNvSpPr/>
          <p:nvPr/>
        </p:nvSpPr>
        <p:spPr>
          <a:xfrm>
            <a:off x="1485740" y="3703157"/>
            <a:ext cx="5117290" cy="1438869"/>
          </a:xfrm>
          <a:prstGeom prst="roundRect">
            <a:avLst/>
          </a:prstGeom>
          <a:solidFill>
            <a:schemeClr val="accent1">
              <a:alpha val="29523"/>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stesso effetto terapeutico</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ü"/>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stessi standard di qualità, efficacia e sicurezza</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ü"/>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Risparmio per SSN e cittadino</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712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543147"/>
            <a:ext cx="10905066" cy="769302"/>
          </a:xfrm>
        </p:spPr>
        <p:txBody>
          <a:bodyPr>
            <a:normAutofit/>
          </a:bodyPr>
          <a:lstStyle/>
          <a:p>
            <a:pPr algn="ctr"/>
            <a:r>
              <a:rPr lang="it-IT" sz="3600" b="1" dirty="0" smtClean="0">
                <a:solidFill>
                  <a:srgbClr val="0070C0"/>
                </a:solidFill>
                <a:latin typeface="+mn-lt"/>
              </a:rPr>
              <a:t>DEFINIZIONE</a:t>
            </a:r>
            <a:endParaRPr lang="it-IT" sz="3600" b="1" dirty="0">
              <a:solidFill>
                <a:srgbClr val="0070C0"/>
              </a:solidFill>
              <a:latin typeface="+mn-lt"/>
            </a:endParaRPr>
          </a:p>
        </p:txBody>
      </p:sp>
      <p:sp>
        <p:nvSpPr>
          <p:cNvPr id="3" name="Segnaposto contenuto 2">
            <a:extLst>
              <a:ext uri="{FF2B5EF4-FFF2-40B4-BE49-F238E27FC236}">
                <a16:creationId xmlns:a16="http://schemas.microsoft.com/office/drawing/2014/main" id="{9786F1FF-45F9-204D-ACFD-4E2BFC9D6D0B}"/>
              </a:ext>
            </a:extLst>
          </p:cNvPr>
          <p:cNvSpPr>
            <a:spLocks noGrp="1"/>
          </p:cNvSpPr>
          <p:nvPr>
            <p:ph idx="1"/>
          </p:nvPr>
        </p:nvSpPr>
        <p:spPr>
          <a:xfrm>
            <a:off x="880110" y="1414463"/>
            <a:ext cx="8821150" cy="4900390"/>
          </a:xfrm>
        </p:spPr>
        <p:txBody>
          <a:bodyPr>
            <a:noAutofit/>
          </a:bodyPr>
          <a:lstStyle/>
          <a:p>
            <a:pPr algn="just"/>
            <a:r>
              <a:rPr lang="it-IT" sz="1800" dirty="0"/>
              <a:t>I medicinali si definiscono equivalenti (generici) quando, rispetto al </a:t>
            </a:r>
            <a:r>
              <a:rPr lang="it-IT" sz="1800" i="1" dirty="0"/>
              <a:t>medicinale di riferimento</a:t>
            </a:r>
            <a:r>
              <a:rPr lang="it-IT" sz="1800" dirty="0"/>
              <a:t>, presentano:</a:t>
            </a:r>
          </a:p>
          <a:p>
            <a:pPr algn="just"/>
            <a:endParaRPr lang="it-IT" sz="1800" dirty="0"/>
          </a:p>
          <a:p>
            <a:pPr lvl="1" algn="just">
              <a:buFont typeface="Wingdings" pitchFamily="2" charset="2"/>
              <a:buChar char="ü"/>
            </a:pPr>
            <a:r>
              <a:rPr lang="it-IT" sz="1800" dirty="0"/>
              <a:t>la </a:t>
            </a:r>
            <a:r>
              <a:rPr lang="it-IT" sz="1800" b="1" dirty="0"/>
              <a:t>stessa composizione qualitativa e quantitativa in termini di sostanze attive </a:t>
            </a:r>
          </a:p>
          <a:p>
            <a:pPr lvl="1" algn="just">
              <a:buFont typeface="Wingdings" pitchFamily="2" charset="2"/>
              <a:buChar char="ü"/>
            </a:pPr>
            <a:r>
              <a:rPr lang="it-IT" sz="1800" b="1" dirty="0"/>
              <a:t>la stessa forma farmaceutica di un medicinale di riferimento</a:t>
            </a:r>
          </a:p>
          <a:p>
            <a:pPr lvl="1" algn="just">
              <a:buFont typeface="Wingdings" pitchFamily="2" charset="2"/>
              <a:buChar char="ü"/>
            </a:pPr>
            <a:r>
              <a:rPr lang="it-IT" sz="1800" dirty="0"/>
              <a:t>una </a:t>
            </a:r>
            <a:r>
              <a:rPr lang="it-IT" sz="1800" b="1" dirty="0" err="1"/>
              <a:t>bioequivalenza</a:t>
            </a:r>
            <a:r>
              <a:rPr lang="it-IT" sz="1800" dirty="0"/>
              <a:t> dimostrata da studi appropriati di biodisponibilità.</a:t>
            </a:r>
          </a:p>
          <a:p>
            <a:pPr marL="457200" lvl="1" indent="0" algn="just">
              <a:buNone/>
            </a:pPr>
            <a:endParaRPr lang="it-IT" sz="1800" dirty="0" smtClean="0"/>
          </a:p>
          <a:p>
            <a:pPr marL="457200" lvl="1" indent="0" algn="just">
              <a:buNone/>
            </a:pPr>
            <a:endParaRPr lang="it-IT" sz="1800" dirty="0"/>
          </a:p>
          <a:p>
            <a:pPr algn="just"/>
            <a:r>
              <a:rPr lang="it-IT" sz="1800" dirty="0"/>
              <a:t>Un medicinale equivalente è pertanto una copia di un medicinale autorizzato per il quale sia </a:t>
            </a:r>
            <a:r>
              <a:rPr lang="it-IT" sz="1800" b="1" dirty="0"/>
              <a:t>scaduto il brevetto, </a:t>
            </a:r>
            <a:r>
              <a:rPr lang="it-IT" sz="1800" dirty="0"/>
              <a:t>ossia</a:t>
            </a:r>
            <a:r>
              <a:rPr lang="it-IT" sz="1800" b="1" dirty="0"/>
              <a:t> </a:t>
            </a:r>
            <a:r>
              <a:rPr lang="it-IT" sz="1800" dirty="0"/>
              <a:t>concluso il periodo di “</a:t>
            </a:r>
            <a:r>
              <a:rPr lang="it-IT" sz="1800" i="1" dirty="0"/>
              <a:t>data </a:t>
            </a:r>
            <a:r>
              <a:rPr lang="it-IT" sz="1800" i="1" dirty="0" err="1"/>
              <a:t>protection</a:t>
            </a:r>
            <a:r>
              <a:rPr lang="it-IT" sz="1800" dirty="0"/>
              <a:t>” previsto dalla normativa, che dura in genere 10 anni, in cui il Titolare dell’AIC del medicinale di riferimento (“originator”, o “brand”) può far valere il diritto di proprietà intellettuale sui dati di sicurezza e di efficacia, al fine di rientrare nei costi sostenuti per gli studi di Ricerca e Sviluppo.</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7" name="Picture 4" descr="page19image1574594688">
            <a:extLst>
              <a:ext uri="{FF2B5EF4-FFF2-40B4-BE49-F238E27FC236}">
                <a16:creationId xmlns:a16="http://schemas.microsoft.com/office/drawing/2014/main" id="{9D063F95-C75E-EB4A-B793-FB840A86E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8764" y="2691877"/>
            <a:ext cx="2098803" cy="177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9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545140" y="305337"/>
            <a:ext cx="10905066" cy="726608"/>
          </a:xfrm>
        </p:spPr>
        <p:txBody>
          <a:bodyPr>
            <a:normAutofit/>
          </a:bodyPr>
          <a:lstStyle/>
          <a:p>
            <a:pPr algn="ctr"/>
            <a:r>
              <a:rPr lang="it-IT" sz="3600" b="1" dirty="0" smtClean="0">
                <a:solidFill>
                  <a:srgbClr val="0070C0"/>
                </a:solidFill>
                <a:latin typeface="+mn-lt"/>
              </a:rPr>
              <a:t> IL MERCATO FARMACEUTICO</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Immagine 2"/>
          <p:cNvPicPr>
            <a:picLocks noChangeAspect="1"/>
          </p:cNvPicPr>
          <p:nvPr/>
        </p:nvPicPr>
        <p:blipFill>
          <a:blip r:embed="rId3"/>
          <a:stretch>
            <a:fillRect/>
          </a:stretch>
        </p:blipFill>
        <p:spPr>
          <a:xfrm>
            <a:off x="2319251" y="1227216"/>
            <a:ext cx="7356845" cy="5226136"/>
          </a:xfrm>
          <a:prstGeom prst="rect">
            <a:avLst/>
          </a:prstGeom>
        </p:spPr>
      </p:pic>
      <p:sp>
        <p:nvSpPr>
          <p:cNvPr id="5" name="CasellaDiTesto 4"/>
          <p:cNvSpPr txBox="1"/>
          <p:nvPr/>
        </p:nvSpPr>
        <p:spPr>
          <a:xfrm>
            <a:off x="9762040" y="5899354"/>
            <a:ext cx="2344015" cy="553998"/>
          </a:xfrm>
          <a:prstGeom prst="rect">
            <a:avLst/>
          </a:prstGeom>
          <a:noFill/>
        </p:spPr>
        <p:txBody>
          <a:bodyPr wrap="square" rtlCol="0">
            <a:spAutoFit/>
          </a:bodyPr>
          <a:lstStyle/>
          <a:p>
            <a:r>
              <a:rPr lang="it-IT" sz="1000" dirty="0"/>
              <a:t>RELAZIONE DELLA COMMISSIONE AL CONSIGLIO E AL PARLAMENTO EUROPEO</a:t>
            </a:r>
          </a:p>
          <a:p>
            <a:r>
              <a:rPr lang="it-IT" sz="1000" dirty="0" smtClean="0"/>
              <a:t>COM(2019</a:t>
            </a:r>
            <a:r>
              <a:rPr lang="it-IT" sz="1000" dirty="0"/>
              <a:t>) 17 </a:t>
            </a:r>
            <a:r>
              <a:rPr lang="it-IT" sz="1000" dirty="0" err="1"/>
              <a:t>final</a:t>
            </a:r>
            <a:endParaRPr lang="it-IT" sz="1000" dirty="0"/>
          </a:p>
        </p:txBody>
      </p:sp>
    </p:spTree>
    <p:extLst>
      <p:ext uri="{BB962C8B-B14F-4D97-AF65-F5344CB8AC3E}">
        <p14:creationId xmlns:p14="http://schemas.microsoft.com/office/powerpoint/2010/main" val="3370877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602763"/>
          </a:xfrm>
        </p:spPr>
        <p:txBody>
          <a:bodyPr>
            <a:noAutofit/>
          </a:bodyPr>
          <a:lstStyle/>
          <a:p>
            <a:pPr algn="ctr"/>
            <a:r>
              <a:rPr lang="it-IT" sz="3600" b="1" dirty="0" smtClean="0">
                <a:solidFill>
                  <a:srgbClr val="0070C0"/>
                </a:solidFill>
                <a:latin typeface="+mn-lt"/>
              </a:rPr>
              <a:t>RIFERIMENTI NORMATIVI</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CasellaDiTesto 1">
            <a:extLst>
              <a:ext uri="{FF2B5EF4-FFF2-40B4-BE49-F238E27FC236}">
                <a16:creationId xmlns:a16="http://schemas.microsoft.com/office/drawing/2014/main" id="{73C4AC5D-DA38-D64C-95CD-EA29BEF900A4}"/>
              </a:ext>
            </a:extLst>
          </p:cNvPr>
          <p:cNvSpPr txBox="1"/>
          <p:nvPr/>
        </p:nvSpPr>
        <p:spPr>
          <a:xfrm>
            <a:off x="670705" y="1097738"/>
            <a:ext cx="10622834" cy="5078313"/>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Legge di conversione 425 del 8 agosto 1996</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testo coordinato del Decreto legge 20.6.1996 n.323 -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GU n.191 del 16.8.1996</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Prima definizione di medicinali generici in Italia:</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Medicinali a base di uno o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piu</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principi attivi, prodotti industrialmente, non protetti da brevetto o Certificato Protettivo Complementare (CPC), identificati dalla Denominazione Comune Internazionale (DCI) del principio attivo, seguita dal nome del titolare della AIC. Inoltre, sono distinti in generici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branded</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specialita</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analoghe] e generici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unbranded</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[principio attivo + nome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produttore</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Direttiva 2001/83/CE: il medicinale generico fa il suo ingresso nel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framework</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regolatorio</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europeo con la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Direttiva 2001/83/CE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del Parlamento e del Consiglio, recepito in Italia dal Decreto Legislativo 219 del 2006 che all’articolo 10 comma 5 lettera b definisce come medicinale generico: “</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un medicinale che ha la stessa composizione qualitativa e quantitativa di sostanze attive e la stessa forma farmaceutica del medicinale di riferimento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nonche</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una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bioequivalenza</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con il medicinale di riferimento dimostrata da studi appropriati di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biodisponibilita</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Legge 149 del 26 luglio 2005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la denominazione di “medicinale generico” è stata di fatto sostituita con quella di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medicinale equivalente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(la traduzione letterale italiana di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generic</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medicinal</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product</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della Direttiva 2001/83 “Generico” risultava fuorviante e frequentemente percepito come un prodotto di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qualita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inferiore rispetto ai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medicinali di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marca</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Immagine 15">
            <a:extLst>
              <a:ext uri="{FF2B5EF4-FFF2-40B4-BE49-F238E27FC236}">
                <a16:creationId xmlns:a16="http://schemas.microsoft.com/office/drawing/2014/main" id="{DC0E50EB-4841-1D43-AF5D-71D0847139B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33590" y="5915547"/>
            <a:ext cx="2095411" cy="727574"/>
          </a:xfrm>
          <a:prstGeom prst="rect">
            <a:avLst/>
          </a:prstGeom>
        </p:spPr>
      </p:pic>
    </p:spTree>
    <p:extLst>
      <p:ext uri="{BB962C8B-B14F-4D97-AF65-F5344CB8AC3E}">
        <p14:creationId xmlns:p14="http://schemas.microsoft.com/office/powerpoint/2010/main" val="3447835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990714"/>
          </a:xfrm>
        </p:spPr>
        <p:txBody>
          <a:bodyPr>
            <a:normAutofit/>
          </a:bodyPr>
          <a:lstStyle/>
          <a:p>
            <a:pPr algn="ctr"/>
            <a:r>
              <a:rPr lang="it-IT" sz="3600" b="1" dirty="0">
                <a:solidFill>
                  <a:srgbClr val="0070C0"/>
                </a:solidFill>
                <a:latin typeface="+mn-lt"/>
              </a:rPr>
              <a:t>BIOEQUIVALENZA</a:t>
            </a:r>
          </a:p>
        </p:txBody>
      </p:sp>
      <p:pic>
        <p:nvPicPr>
          <p:cNvPr id="6" name="Segnaposto contenuto 5" descr="Immagine che contiene testo, clipart&#10;&#10;Descrizione generata automaticamente">
            <a:extLst>
              <a:ext uri="{FF2B5EF4-FFF2-40B4-BE49-F238E27FC236}">
                <a16:creationId xmlns:a16="http://schemas.microsoft.com/office/drawing/2014/main" id="{8EF4FD51-0E78-5F49-9040-DEB6E3BB3A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0572" y="1394878"/>
            <a:ext cx="2830854" cy="1406525"/>
          </a:xfrm>
        </p:spPr>
      </p:pic>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CasellaDiTesto 6">
            <a:extLst>
              <a:ext uri="{FF2B5EF4-FFF2-40B4-BE49-F238E27FC236}">
                <a16:creationId xmlns:a16="http://schemas.microsoft.com/office/drawing/2014/main" id="{43FA4465-834C-7147-A785-A1D530CC9978}"/>
              </a:ext>
            </a:extLst>
          </p:cNvPr>
          <p:cNvSpPr txBox="1"/>
          <p:nvPr/>
        </p:nvSpPr>
        <p:spPr>
          <a:xfrm>
            <a:off x="1291139" y="3070174"/>
            <a:ext cx="960972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Due prodotti medicinali si dicono bioequivalenti quando, con la stessa dose, le loro </a:t>
            </a: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biodisponibilità,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cioè i loro profili di concentrazione nel sangue rispetto al tempo, sono sovrapponibili</a:t>
            </a:r>
          </a:p>
        </p:txBody>
      </p:sp>
      <p:sp>
        <p:nvSpPr>
          <p:cNvPr id="9" name="Freccia giù 8">
            <a:extLst>
              <a:ext uri="{FF2B5EF4-FFF2-40B4-BE49-F238E27FC236}">
                <a16:creationId xmlns:a16="http://schemas.microsoft.com/office/drawing/2014/main" id="{223BF621-87B0-9D45-BFD6-77C47CC0A188}"/>
              </a:ext>
            </a:extLst>
          </p:cNvPr>
          <p:cNvSpPr/>
          <p:nvPr/>
        </p:nvSpPr>
        <p:spPr>
          <a:xfrm>
            <a:off x="5849327" y="4091664"/>
            <a:ext cx="271463" cy="557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asellaDiTesto 16">
            <a:extLst>
              <a:ext uri="{FF2B5EF4-FFF2-40B4-BE49-F238E27FC236}">
                <a16:creationId xmlns:a16="http://schemas.microsoft.com/office/drawing/2014/main" id="{6C523518-4520-454B-8115-1BE9DE959E2E}"/>
              </a:ext>
            </a:extLst>
          </p:cNvPr>
          <p:cNvSpPr txBox="1"/>
          <p:nvPr/>
        </p:nvSpPr>
        <p:spPr>
          <a:xfrm>
            <a:off x="1581150" y="4917647"/>
            <a:ext cx="9029700"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Il concetto di medicinale equivalente si basa sull'assunto che lo stesso andamento temporale della concentrazione plasmatica di sostanza attiva comporti una equivalente concentrazione di sostanza attiva nel sito di azione e, pertanto, un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effetto terapeutico equivalente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835801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158913"/>
            <a:ext cx="10905066" cy="745174"/>
          </a:xfrm>
        </p:spPr>
        <p:txBody>
          <a:bodyPr>
            <a:normAutofit/>
          </a:bodyPr>
          <a:lstStyle/>
          <a:p>
            <a:pPr algn="ctr"/>
            <a:r>
              <a:rPr lang="it-IT" sz="3600" b="1" dirty="0">
                <a:solidFill>
                  <a:srgbClr val="0070C0"/>
                </a:solidFill>
                <a:latin typeface="+mn-lt"/>
              </a:rPr>
              <a:t>STUDI DI BIOEQUIVALENZA</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Segnaposto contenuto 2">
            <a:extLst>
              <a:ext uri="{FF2B5EF4-FFF2-40B4-BE49-F238E27FC236}">
                <a16:creationId xmlns:a16="http://schemas.microsoft.com/office/drawing/2014/main" id="{11D8E7FB-4911-4F47-9975-0E1D0620BF07}"/>
              </a:ext>
            </a:extLst>
          </p:cNvPr>
          <p:cNvSpPr>
            <a:spLocks noGrp="1"/>
          </p:cNvSpPr>
          <p:nvPr>
            <p:ph idx="1"/>
          </p:nvPr>
        </p:nvSpPr>
        <p:spPr>
          <a:xfrm>
            <a:off x="244549" y="914742"/>
            <a:ext cx="11100391" cy="2433737"/>
          </a:xfrm>
        </p:spPr>
        <p:txBody>
          <a:bodyPr>
            <a:normAutofit/>
          </a:bodyPr>
          <a:lstStyle/>
          <a:p>
            <a:pPr marL="0" indent="0" algn="just">
              <a:buNone/>
            </a:pPr>
            <a:r>
              <a:rPr lang="it-IT" sz="1800" dirty="0"/>
              <a:t>Gli studi di </a:t>
            </a:r>
            <a:r>
              <a:rPr lang="it-IT" sz="1800" dirty="0" err="1"/>
              <a:t>bioequivalenza</a:t>
            </a:r>
            <a:r>
              <a:rPr lang="it-IT" sz="1800" dirty="0"/>
              <a:t> sono degli studi di </a:t>
            </a:r>
            <a:r>
              <a:rPr lang="it-IT" sz="1800" b="1" dirty="0"/>
              <a:t>farmacocinetica</a:t>
            </a:r>
            <a:r>
              <a:rPr lang="it-IT" sz="1800" dirty="0"/>
              <a:t> (dal greco </a:t>
            </a:r>
            <a:r>
              <a:rPr lang="it-IT" sz="1800" i="1" dirty="0" err="1"/>
              <a:t>kinesis</a:t>
            </a:r>
            <a:r>
              <a:rPr lang="it-IT" sz="1800" dirty="0"/>
              <a:t>, movimento, e </a:t>
            </a:r>
            <a:r>
              <a:rPr lang="it-IT" sz="1800" i="1" dirty="0" err="1"/>
              <a:t>pharmacon</a:t>
            </a:r>
            <a:r>
              <a:rPr lang="it-IT" sz="1800" dirty="0"/>
              <a:t>, medicinale) la cui finalità è quella di confrontare la biodisponibilità di due medicinali (ovvero la quantità di medicinale che passa nella circolazione sanguigna dopo somministrazione, in relazione alla velocità con cui questo avviene).</a:t>
            </a:r>
          </a:p>
          <a:p>
            <a:pPr marL="0" indent="0" algn="just">
              <a:buNone/>
            </a:pPr>
            <a:r>
              <a:rPr lang="it-IT" sz="1800" dirty="0"/>
              <a:t>La </a:t>
            </a:r>
            <a:r>
              <a:rPr lang="it-IT" sz="1800" dirty="0" err="1"/>
              <a:t>bioequivalenza</a:t>
            </a:r>
            <a:r>
              <a:rPr lang="it-IT" sz="1800" dirty="0"/>
              <a:t> viene valutata mettendo a confronto i parametri che caratterizzano la biodisponibilità:</a:t>
            </a:r>
          </a:p>
          <a:p>
            <a:pPr algn="just"/>
            <a:r>
              <a:rPr lang="it-IT" sz="1800" b="1" dirty="0" err="1"/>
              <a:t>Cmax</a:t>
            </a:r>
            <a:r>
              <a:rPr lang="it-IT" sz="1800" b="1" dirty="0"/>
              <a:t>: </a:t>
            </a:r>
            <a:r>
              <a:rPr lang="it-IT" sz="1800" dirty="0"/>
              <a:t>la concentrazione plasmatica massima del medicinale; </a:t>
            </a:r>
          </a:p>
          <a:p>
            <a:pPr algn="just"/>
            <a:r>
              <a:rPr lang="it-IT" sz="1800" b="1" dirty="0" err="1"/>
              <a:t>Tmax</a:t>
            </a:r>
            <a:r>
              <a:rPr lang="it-IT" sz="1800" dirty="0"/>
              <a:t>: il tempo al quale tale concentrazione viene raggiunta dopo la somministrazione del medicinale; </a:t>
            </a:r>
          </a:p>
          <a:p>
            <a:pPr algn="just"/>
            <a:r>
              <a:rPr lang="it-IT" sz="1800" b="1" dirty="0"/>
              <a:t>AUC</a:t>
            </a:r>
            <a:r>
              <a:rPr lang="it-IT" sz="1800" dirty="0"/>
              <a:t>: l’area sotto la curva, che rappresenta l’andamento della concentrazione plasmatica del medicinale nel tempo.</a:t>
            </a:r>
          </a:p>
        </p:txBody>
      </p:sp>
      <p:pic>
        <p:nvPicPr>
          <p:cNvPr id="11" name="Picture 5" descr="page12image216192560">
            <a:extLst>
              <a:ext uri="{FF2B5EF4-FFF2-40B4-BE49-F238E27FC236}">
                <a16:creationId xmlns:a16="http://schemas.microsoft.com/office/drawing/2014/main" id="{592495FC-14AF-394F-A909-55FC16489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146" y="3359134"/>
            <a:ext cx="4856884" cy="3657778"/>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452A604D-B824-974A-A632-AFB1F48EE7F9}"/>
              </a:ext>
            </a:extLst>
          </p:cNvPr>
          <p:cNvSpPr txBox="1"/>
          <p:nvPr/>
        </p:nvSpPr>
        <p:spPr>
          <a:xfrm>
            <a:off x="7335115" y="4810068"/>
            <a:ext cx="393100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Il rapporto delle concentrazioni medie di AUC e </a:t>
            </a:r>
            <a:r>
              <a:rPr kumimoji="0" lang="it-IT" sz="1400" b="0" i="0" u="none" strike="noStrike" kern="1200" cap="none" spc="0" normalizeH="0" baseline="0" noProof="0" dirty="0" err="1">
                <a:ln>
                  <a:noFill/>
                </a:ln>
                <a:solidFill>
                  <a:prstClr val="black"/>
                </a:solidFill>
                <a:effectLst/>
                <a:uLnTx/>
                <a:uFillTx/>
                <a:latin typeface="Calibri" panose="020F0502020204030204"/>
                <a:ea typeface="+mn-ea"/>
                <a:cs typeface="+mn-cs"/>
              </a:rPr>
              <a:t>Cmax</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 ottenute dopo somministrazione dei due medicinali, analizzati statisticamente, deve rientrare con una probabilità del 90% nel </a:t>
            </a:r>
            <a:r>
              <a:rPr kumimoji="0" lang="it-IT" sz="1400" b="0" i="0" u="none" strike="noStrike" kern="1200" cap="none" spc="0" normalizeH="0" baseline="0" noProof="0" dirty="0" err="1">
                <a:ln>
                  <a:noFill/>
                </a:ln>
                <a:solidFill>
                  <a:prstClr val="black"/>
                </a:solidFill>
                <a:effectLst/>
                <a:uLnTx/>
                <a:uFillTx/>
                <a:latin typeface="Calibri" panose="020F0502020204030204"/>
                <a:ea typeface="+mn-ea"/>
                <a:cs typeface="+mn-cs"/>
              </a:rPr>
              <a:t>range</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 di accettabilità 0,80 – 1,25 (oppure entro il </a:t>
            </a:r>
            <a:r>
              <a:rPr kumimoji="0" lang="it-IT" sz="1400" b="0" i="0" u="none" strike="noStrike" kern="1200" cap="none" spc="0" normalizeH="0" baseline="0" noProof="0" dirty="0" err="1">
                <a:ln>
                  <a:noFill/>
                </a:ln>
                <a:solidFill>
                  <a:prstClr val="black"/>
                </a:solidFill>
                <a:effectLst/>
                <a:uLnTx/>
                <a:uFillTx/>
                <a:latin typeface="Calibri" panose="020F0502020204030204"/>
                <a:ea typeface="+mn-ea"/>
                <a:cs typeface="+mn-cs"/>
              </a:rPr>
              <a:t>range</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 ±20% qualora si utilizzi la differenza tra i parametri anziché il loro rapporto</a:t>
            </a:r>
            <a:r>
              <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99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990714"/>
          </a:xfrm>
        </p:spPr>
        <p:txBody>
          <a:bodyPr>
            <a:normAutofit/>
          </a:bodyPr>
          <a:lstStyle/>
          <a:p>
            <a:pPr algn="ctr"/>
            <a:r>
              <a:rPr lang="it-IT" sz="3600" b="1" dirty="0">
                <a:solidFill>
                  <a:srgbClr val="0070C0"/>
                </a:solidFill>
                <a:latin typeface="+mn-lt"/>
              </a:rPr>
              <a:t>STUDI DI BIOEQUIVALENZA</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Segnaposto contenuto 2">
            <a:extLst>
              <a:ext uri="{FF2B5EF4-FFF2-40B4-BE49-F238E27FC236}">
                <a16:creationId xmlns:a16="http://schemas.microsoft.com/office/drawing/2014/main" id="{11D8E7FB-4911-4F47-9975-0E1D0620BF07}"/>
              </a:ext>
            </a:extLst>
          </p:cNvPr>
          <p:cNvSpPr>
            <a:spLocks noGrp="1"/>
          </p:cNvSpPr>
          <p:nvPr>
            <p:ph idx="1"/>
          </p:nvPr>
        </p:nvSpPr>
        <p:spPr>
          <a:xfrm>
            <a:off x="2023110" y="2118534"/>
            <a:ext cx="8999220" cy="923331"/>
          </a:xfrm>
        </p:spPr>
        <p:txBody>
          <a:bodyPr>
            <a:normAutofit/>
          </a:bodyPr>
          <a:lstStyle/>
          <a:p>
            <a:pPr marL="0" indent="0" algn="just">
              <a:buNone/>
            </a:pPr>
            <a:r>
              <a:rPr lang="it-IT" sz="1800" dirty="0"/>
              <a:t>Se la </a:t>
            </a:r>
            <a:r>
              <a:rPr lang="it-IT" sz="1800" dirty="0" err="1"/>
              <a:t>bioequivalenza</a:t>
            </a:r>
            <a:r>
              <a:rPr lang="it-IT" sz="1800" dirty="0"/>
              <a:t> tra medicinale generico e medicinale di riferimento è dimostrata, l’efficacia e la sicurezza sono considerate sovrapponibili e i medicinali ritenuti </a:t>
            </a:r>
            <a:r>
              <a:rPr lang="it-IT" sz="1800" b="1" dirty="0"/>
              <a:t>terapeuticamente equivalenti</a:t>
            </a:r>
            <a:r>
              <a:rPr lang="it-IT" sz="1800" dirty="0"/>
              <a:t>.</a:t>
            </a:r>
          </a:p>
        </p:txBody>
      </p:sp>
      <p:sp>
        <p:nvSpPr>
          <p:cNvPr id="2" name="CasellaDiTesto 1">
            <a:extLst>
              <a:ext uri="{FF2B5EF4-FFF2-40B4-BE49-F238E27FC236}">
                <a16:creationId xmlns:a16="http://schemas.microsoft.com/office/drawing/2014/main" id="{45C1018D-19DE-394B-AF9A-31B79A639547}"/>
              </a:ext>
            </a:extLst>
          </p:cNvPr>
          <p:cNvSpPr txBox="1"/>
          <p:nvPr/>
        </p:nvSpPr>
        <p:spPr>
          <a:xfrm>
            <a:off x="2023110" y="4119202"/>
            <a:ext cx="883539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Calibri" panose="020F0502020204030204"/>
                <a:ea typeface="+mn-ea"/>
                <a:cs typeface="+mn-cs"/>
              </a:rPr>
              <a:t>Per il medicinale generico è pertanto prevista la </a:t>
            </a:r>
            <a:r>
              <a:rPr kumimoji="0" lang="it-IT" b="1" i="0" u="none" strike="noStrike" kern="1200" cap="none" spc="0" normalizeH="0" baseline="0" noProof="0" dirty="0">
                <a:ln>
                  <a:noFill/>
                </a:ln>
                <a:solidFill>
                  <a:prstClr val="black"/>
                </a:solidFill>
                <a:effectLst/>
                <a:uLnTx/>
                <a:uFillTx/>
                <a:latin typeface="Calibri" panose="020F0502020204030204"/>
                <a:ea typeface="+mn-ea"/>
                <a:cs typeface="+mn-cs"/>
              </a:rPr>
              <a:t>deroga all’obbligo di presentazione delle prove precliniche (studi farmacologici e tossicologici) e cliniche</a:t>
            </a:r>
            <a:r>
              <a:rPr kumimoji="0" lang="it-IT" b="0" i="0" u="none" strike="noStrike" kern="1200" cap="none" spc="0" normalizeH="0" baseline="0" noProof="0" dirty="0">
                <a:ln>
                  <a:noFill/>
                </a:ln>
                <a:solidFill>
                  <a:prstClr val="black"/>
                </a:solidFill>
                <a:effectLst/>
                <a:uLnTx/>
                <a:uFillTx/>
                <a:latin typeface="Calibri" panose="020F0502020204030204"/>
                <a:ea typeface="+mn-ea"/>
                <a:cs typeface="+mn-cs"/>
              </a:rPr>
              <a:t>, di cui all’art. 8 comma 3 lettera l del </a:t>
            </a:r>
            <a:r>
              <a:rPr kumimoji="0" lang="it-IT" b="0" i="0" u="none" strike="noStrike" kern="1200" cap="none" spc="0" normalizeH="0" baseline="0" noProof="0" dirty="0" err="1">
                <a:ln>
                  <a:noFill/>
                </a:ln>
                <a:solidFill>
                  <a:prstClr val="black"/>
                </a:solidFill>
                <a:effectLst/>
                <a:uLnTx/>
                <a:uFillTx/>
                <a:latin typeface="Calibri" panose="020F0502020204030204"/>
                <a:ea typeface="+mn-ea"/>
                <a:cs typeface="+mn-cs"/>
              </a:rPr>
              <a:t>D.Lvo</a:t>
            </a:r>
            <a:r>
              <a:rPr kumimoji="0" lang="it-IT" b="0" i="0" u="none" strike="noStrike" kern="1200" cap="none" spc="0" normalizeH="0" baseline="0" noProof="0" dirty="0">
                <a:ln>
                  <a:noFill/>
                </a:ln>
                <a:solidFill>
                  <a:prstClr val="black"/>
                </a:solidFill>
                <a:effectLst/>
                <a:uLnTx/>
                <a:uFillTx/>
                <a:latin typeface="Calibri" panose="020F0502020204030204"/>
                <a:ea typeface="+mn-ea"/>
                <a:cs typeface="+mn-cs"/>
              </a:rPr>
              <a:t> 219/2006, in quanto già presentate e valutate dall’Autorità </a:t>
            </a:r>
            <a:r>
              <a:rPr kumimoji="0" lang="it-IT" b="0" i="0" u="none" strike="noStrike" kern="1200" cap="none" spc="0" normalizeH="0" baseline="0" noProof="0" dirty="0" err="1">
                <a:ln>
                  <a:noFill/>
                </a:ln>
                <a:solidFill>
                  <a:prstClr val="black"/>
                </a:solidFill>
                <a:effectLst/>
                <a:uLnTx/>
                <a:uFillTx/>
                <a:latin typeface="Calibri" panose="020F0502020204030204"/>
                <a:ea typeface="+mn-ea"/>
                <a:cs typeface="+mn-cs"/>
              </a:rPr>
              <a:t>Regolatoria</a:t>
            </a:r>
            <a:r>
              <a:rPr kumimoji="0" lang="it-IT" b="0" i="0" u="none" strike="noStrike" kern="1200" cap="none" spc="0" normalizeH="0" baseline="0" noProof="0" dirty="0">
                <a:ln>
                  <a:noFill/>
                </a:ln>
                <a:solidFill>
                  <a:prstClr val="black"/>
                </a:solidFill>
                <a:effectLst/>
                <a:uLnTx/>
                <a:uFillTx/>
                <a:latin typeface="Calibri" panose="020F0502020204030204"/>
                <a:ea typeface="+mn-ea"/>
                <a:cs typeface="+mn-cs"/>
              </a:rPr>
              <a:t>, per il medicinale di riferimento.</a:t>
            </a:r>
          </a:p>
        </p:txBody>
      </p:sp>
      <p:sp>
        <p:nvSpPr>
          <p:cNvPr id="5" name="Freccia circolare a destra 4">
            <a:extLst>
              <a:ext uri="{FF2B5EF4-FFF2-40B4-BE49-F238E27FC236}">
                <a16:creationId xmlns:a16="http://schemas.microsoft.com/office/drawing/2014/main" id="{8252E661-9947-D849-8A53-D94474305F10}"/>
              </a:ext>
            </a:extLst>
          </p:cNvPr>
          <p:cNvSpPr/>
          <p:nvPr/>
        </p:nvSpPr>
        <p:spPr>
          <a:xfrm>
            <a:off x="1014060" y="2973834"/>
            <a:ext cx="757590" cy="13234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761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990714"/>
          </a:xfrm>
        </p:spPr>
        <p:txBody>
          <a:bodyPr>
            <a:normAutofit/>
          </a:bodyPr>
          <a:lstStyle/>
          <a:p>
            <a:pPr algn="ctr"/>
            <a:r>
              <a:rPr lang="it-IT" sz="3600" b="1" dirty="0" smtClean="0">
                <a:solidFill>
                  <a:srgbClr val="0070C0"/>
                </a:solidFill>
                <a:latin typeface="+mn-lt"/>
              </a:rPr>
              <a:t>QUALITA’, EFFICACIA, SICUREZZA</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Rettangolo 4"/>
          <p:cNvSpPr/>
          <p:nvPr/>
        </p:nvSpPr>
        <p:spPr>
          <a:xfrm>
            <a:off x="1129822" y="1916968"/>
            <a:ext cx="9932356" cy="3693319"/>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1800" b="0" i="0" u="none" strike="noStrike" kern="1200" cap="none" spc="0" normalizeH="0" baseline="0" noProof="0" dirty="0">
                <a:ln>
                  <a:noFill/>
                </a:ln>
                <a:solidFill>
                  <a:srgbClr val="333333"/>
                </a:solidFill>
                <a:effectLst/>
                <a:uLnTx/>
                <a:uFillTx/>
                <a:latin typeface="Calibri" panose="020F0502020204030204"/>
                <a:ea typeface="+mn-ea"/>
                <a:cs typeface="+mn-cs"/>
              </a:rPr>
              <a:t>La </a:t>
            </a:r>
            <a:r>
              <a:rPr kumimoji="0" lang="it-IT" sz="1800" b="1" i="0" u="none" strike="noStrike" kern="1200" cap="none" spc="0" normalizeH="0" baseline="0" noProof="0" dirty="0">
                <a:ln>
                  <a:noFill/>
                </a:ln>
                <a:solidFill>
                  <a:srgbClr val="333333"/>
                </a:solidFill>
                <a:effectLst/>
                <a:uLnTx/>
                <a:uFillTx/>
                <a:latin typeface="Calibri" panose="020F0502020204030204"/>
                <a:ea typeface="+mn-ea"/>
                <a:cs typeface="+mn-cs"/>
              </a:rPr>
              <a:t>qualità</a:t>
            </a:r>
            <a:r>
              <a:rPr kumimoji="0" lang="it-IT" sz="1800" b="0" i="0" u="none" strike="noStrike" kern="1200" cap="none" spc="0" normalizeH="0" baseline="0" noProof="0" dirty="0">
                <a:ln>
                  <a:noFill/>
                </a:ln>
                <a:solidFill>
                  <a:srgbClr val="333333"/>
                </a:solidFill>
                <a:effectLst/>
                <a:uLnTx/>
                <a:uFillTx/>
                <a:latin typeface="Calibri" panose="020F0502020204030204"/>
                <a:ea typeface="+mn-ea"/>
                <a:cs typeface="+mn-cs"/>
              </a:rPr>
              <a:t> di un medicinale </a:t>
            </a:r>
            <a:r>
              <a:rPr kumimoji="0" lang="it-IT" sz="1800" b="0" i="0" u="none" strike="noStrike" kern="1200" cap="none" spc="0" normalizeH="0" baseline="0" noProof="0" dirty="0" smtClean="0">
                <a:ln>
                  <a:noFill/>
                </a:ln>
                <a:solidFill>
                  <a:srgbClr val="333333"/>
                </a:solidFill>
                <a:effectLst/>
                <a:uLnTx/>
                <a:uFillTx/>
                <a:latin typeface="Calibri" panose="020F0502020204030204"/>
                <a:ea typeface="+mn-ea"/>
                <a:cs typeface="+mn-cs"/>
              </a:rPr>
              <a:t>equivalente </a:t>
            </a:r>
            <a:r>
              <a:rPr kumimoji="0" lang="it-IT" sz="1800" b="0" i="0" u="none" strike="noStrike" kern="1200" cap="none" spc="0" normalizeH="0" baseline="0" noProof="0" dirty="0">
                <a:ln>
                  <a:noFill/>
                </a:ln>
                <a:solidFill>
                  <a:srgbClr val="333333"/>
                </a:solidFill>
                <a:effectLst/>
                <a:uLnTx/>
                <a:uFillTx/>
                <a:latin typeface="Calibri" panose="020F0502020204030204"/>
                <a:ea typeface="+mn-ea"/>
                <a:cs typeface="+mn-cs"/>
              </a:rPr>
              <a:t>è valutata in modo completo in accordo alla normativa e alle linee guida europee di </a:t>
            </a:r>
            <a:r>
              <a:rPr kumimoji="0" lang="it-IT" sz="1800" b="0" i="0" u="none" strike="noStrike" kern="1200" cap="none" spc="0" normalizeH="0" baseline="0" noProof="0" dirty="0" smtClean="0">
                <a:ln>
                  <a:noFill/>
                </a:ln>
                <a:solidFill>
                  <a:srgbClr val="333333"/>
                </a:solidFill>
                <a:effectLst/>
                <a:uLnTx/>
                <a:uFillTx/>
                <a:latin typeface="Calibri" panose="020F0502020204030204"/>
                <a:ea typeface="+mn-ea"/>
                <a:cs typeface="+mn-cs"/>
              </a:rPr>
              <a:t>riferimento, attraverso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conformità alle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Good</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Manufacturing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(GMP</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mediante l’attento controllo della documentazione presentata nel dossier di registrazione. </a:t>
            </a:r>
            <a:endParaRPr kumimoji="0" lang="it-IT" sz="1800" b="0" i="0" u="none" strike="noStrike" kern="1200" cap="none" spc="0" normalizeH="0" baseline="0" noProof="0" dirty="0" smtClean="0">
              <a:ln>
                <a:noFill/>
              </a:ln>
              <a:solidFill>
                <a:srgbClr val="333333"/>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 dati sulla </a:t>
            </a: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sicurezza</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vengono acquisiti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durante i numerosi anni di commercializzazione (in genere più di dieci) del medicinale di riferimento. L’impiego clinico di un equivalente, pertanto, non è quasi mai associato all’insorgenza di reazioni avverse sconosciute, ma tende a riprodurre lo stesso profilo di sicurezza del medicinale originale, già noto e riportato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nel RCP.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a:t>
            </a: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efficacia</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è dimostrata con la documentazione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costituita da uno studio di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bioequivalenza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333333"/>
                </a:solidFill>
                <a:effectLst/>
                <a:uLnTx/>
                <a:uFillTx/>
                <a:latin typeface="Calibri" panose="020F0502020204030204"/>
                <a:ea typeface="+mn-ea"/>
                <a:cs typeface="+mn-cs"/>
              </a:rPr>
              <a:t>Un medicinale generico o equivalente può essere quindi prescritto e utilizzato in sostituzione del medicinale di </a:t>
            </a:r>
            <a:r>
              <a:rPr kumimoji="0" lang="it-IT" sz="1800" b="0" i="0" u="none" strike="noStrike" kern="1200" cap="none" spc="0" normalizeH="0" baseline="0" noProof="0" dirty="0" smtClean="0">
                <a:ln>
                  <a:noFill/>
                </a:ln>
                <a:solidFill>
                  <a:srgbClr val="333333"/>
                </a:solidFill>
                <a:effectLst/>
                <a:uLnTx/>
                <a:uFillTx/>
                <a:latin typeface="Calibri" panose="020F0502020204030204"/>
                <a:ea typeface="+mn-ea"/>
                <a:cs typeface="+mn-cs"/>
              </a:rPr>
              <a:t>riferimento, fatta </a:t>
            </a:r>
            <a:r>
              <a:rPr kumimoji="0" lang="it-IT" sz="1800" b="0" i="0" u="none" strike="noStrike" kern="1200" cap="none" spc="0" normalizeH="0" baseline="0" noProof="0" dirty="0">
                <a:ln>
                  <a:noFill/>
                </a:ln>
                <a:solidFill>
                  <a:srgbClr val="333333"/>
                </a:solidFill>
                <a:effectLst/>
                <a:uLnTx/>
                <a:uFillTx/>
                <a:latin typeface="Calibri" panose="020F0502020204030204"/>
                <a:ea typeface="+mn-ea"/>
                <a:cs typeface="+mn-cs"/>
              </a:rPr>
              <a:t>salva la necessità di </a:t>
            </a:r>
            <a:r>
              <a:rPr kumimoji="0" lang="it-IT" sz="1800" b="1" i="0" u="none" strike="noStrike" kern="1200" cap="none" spc="0" normalizeH="0" baseline="0" noProof="0" dirty="0">
                <a:ln>
                  <a:noFill/>
                </a:ln>
                <a:solidFill>
                  <a:srgbClr val="333333"/>
                </a:solidFill>
                <a:effectLst/>
                <a:uLnTx/>
                <a:uFillTx/>
                <a:latin typeface="Calibri" panose="020F0502020204030204"/>
                <a:ea typeface="+mn-ea"/>
                <a:cs typeface="+mn-cs"/>
              </a:rPr>
              <a:t>verificare l’elenco degli eccipienti</a:t>
            </a:r>
            <a:r>
              <a:rPr kumimoji="0" lang="it-IT" sz="1800" b="0" i="0" u="none" strike="noStrike" kern="1200" cap="none" spc="0" normalizeH="0" baseline="0" noProof="0" dirty="0">
                <a:ln>
                  <a:noFill/>
                </a:ln>
                <a:solidFill>
                  <a:srgbClr val="333333"/>
                </a:solidFill>
                <a:effectLst/>
                <a:uLnTx/>
                <a:uFillTx/>
                <a:latin typeface="Calibri" panose="020F0502020204030204"/>
                <a:ea typeface="+mn-ea"/>
                <a:cs typeface="+mn-cs"/>
              </a:rPr>
              <a:t> riportato nel Foglio Illustrativo del medicinale in caso di soggetti con intolleranze </a:t>
            </a:r>
            <a:r>
              <a:rPr kumimoji="0" lang="it-IT" sz="1800" b="0" i="0" u="none" strike="noStrike" kern="1200" cap="none" spc="0" normalizeH="0" baseline="0" noProof="0" dirty="0" smtClean="0">
                <a:ln>
                  <a:noFill/>
                </a:ln>
                <a:solidFill>
                  <a:srgbClr val="333333"/>
                </a:solidFill>
                <a:effectLst/>
                <a:uLnTx/>
                <a:uFillTx/>
                <a:latin typeface="Calibri" panose="020F0502020204030204"/>
                <a:ea typeface="+mn-ea"/>
                <a:cs typeface="+mn-cs"/>
              </a:rPr>
              <a:t>note.</a:t>
            </a:r>
            <a:endParaRPr kumimoji="0" lang="it-IT" sz="1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ccia a destra 5"/>
          <p:cNvSpPr/>
          <p:nvPr/>
        </p:nvSpPr>
        <p:spPr>
          <a:xfrm>
            <a:off x="867226" y="4480078"/>
            <a:ext cx="525192" cy="242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62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088264" cy="651129"/>
          </a:xfrm>
        </p:spPr>
        <p:txBody>
          <a:bodyPr>
            <a:normAutofit fontScale="90000"/>
          </a:bodyPr>
          <a:lstStyle/>
          <a:p>
            <a:pPr algn="ctr"/>
            <a:r>
              <a:rPr lang="it-IT" sz="4000" b="1" dirty="0" smtClean="0">
                <a:solidFill>
                  <a:srgbClr val="0070C0"/>
                </a:solidFill>
                <a:latin typeface="+mn-lt"/>
              </a:rPr>
              <a:t>AUTORIZZAZIONE ALL’ IMMISSIONE IN COMMERCIO</a:t>
            </a:r>
            <a:endParaRPr lang="it-IT" sz="40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 name="Gruppo 4"/>
          <p:cNvGrpSpPr>
            <a:grpSpLocks/>
          </p:cNvGrpSpPr>
          <p:nvPr/>
        </p:nvGrpSpPr>
        <p:grpSpPr bwMode="auto">
          <a:xfrm>
            <a:off x="1881716" y="972992"/>
            <a:ext cx="6193097" cy="5528656"/>
            <a:chOff x="1556238" y="762647"/>
            <a:chExt cx="6400799" cy="5659199"/>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238" y="762647"/>
              <a:ext cx="6400799" cy="565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ttore 1 3">
              <a:extLst>
                <a:ext uri="{FF2B5EF4-FFF2-40B4-BE49-F238E27FC236}">
                  <a16:creationId xmlns:a16="http://schemas.microsoft.com/office/drawing/2014/main" id="{AB3E7A5C-1F5C-496A-9046-683DCFE304C5}"/>
                </a:ext>
              </a:extLst>
            </p:cNvPr>
            <p:cNvCxnSpPr/>
            <p:nvPr/>
          </p:nvCxnSpPr>
          <p:spPr>
            <a:xfrm>
              <a:off x="7957037" y="762647"/>
              <a:ext cx="0" cy="56591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3" name="CasellaDiTesto 1"/>
          <p:cNvSpPr txBox="1">
            <a:spLocks noChangeArrowheads="1"/>
          </p:cNvSpPr>
          <p:nvPr/>
        </p:nvSpPr>
        <p:spPr bwMode="auto">
          <a:xfrm>
            <a:off x="8396547" y="5788815"/>
            <a:ext cx="1528849"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it-IT"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Giornale Italiano di </a:t>
            </a:r>
            <a:r>
              <a:rPr kumimoji="0" lang="it-IT" altLang="it-IT" sz="12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Farmacoeconomia</a:t>
            </a:r>
            <a:r>
              <a:rPr kumimoji="0" lang="it-IT" altLang="it-IT"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e </a:t>
            </a:r>
            <a:r>
              <a:rPr kumimoji="0" lang="it-IT" altLang="it-IT" sz="12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Farmacoutilizzazione</a:t>
            </a:r>
            <a:r>
              <a:rPr kumimoji="0" lang="it-IT" altLang="it-IT"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2013; 1 (5): 30-34</a:t>
            </a:r>
          </a:p>
        </p:txBody>
      </p:sp>
      <p:pic>
        <p:nvPicPr>
          <p:cNvPr id="2" name="Immagine 1"/>
          <p:cNvPicPr>
            <a:picLocks noChangeAspect="1"/>
          </p:cNvPicPr>
          <p:nvPr/>
        </p:nvPicPr>
        <p:blipFill>
          <a:blip r:embed="rId4"/>
          <a:stretch>
            <a:fillRect/>
          </a:stretch>
        </p:blipFill>
        <p:spPr>
          <a:xfrm>
            <a:off x="8396547" y="2743606"/>
            <a:ext cx="2809701" cy="2343652"/>
          </a:xfrm>
          <a:prstGeom prst="rect">
            <a:avLst/>
          </a:prstGeom>
        </p:spPr>
      </p:pic>
    </p:spTree>
    <p:extLst>
      <p:ext uri="{BB962C8B-B14F-4D97-AF65-F5344CB8AC3E}">
        <p14:creationId xmlns:p14="http://schemas.microsoft.com/office/powerpoint/2010/main" val="4035577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421234"/>
            <a:ext cx="10088264" cy="651129"/>
          </a:xfrm>
        </p:spPr>
        <p:txBody>
          <a:bodyPr>
            <a:normAutofit/>
          </a:bodyPr>
          <a:lstStyle/>
          <a:p>
            <a:pPr algn="ctr"/>
            <a:r>
              <a:rPr lang="it-IT" sz="3600" b="1" dirty="0" smtClean="0">
                <a:solidFill>
                  <a:srgbClr val="0070C0"/>
                </a:solidFill>
                <a:latin typeface="+mn-lt"/>
              </a:rPr>
              <a:t>NEGOZIAZIONE PREZZI FARMACI EQUIVALENTI</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CasellaDiTesto 1"/>
          <p:cNvSpPr txBox="1"/>
          <p:nvPr/>
        </p:nvSpPr>
        <p:spPr>
          <a:xfrm>
            <a:off x="643467" y="1311286"/>
            <a:ext cx="103328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Tra le procedure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di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Negoziazioni Prezzi e Rimborso</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dei farmaci la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tipologia negoziale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dei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farmaci </a:t>
            </a: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generici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ha un forte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impatto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all’interno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di tutte le tipologie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negoziali: il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49%</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nel 2020,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il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57%</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nel 2019 e il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63%</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nel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2018.</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098" y="2196541"/>
            <a:ext cx="8617055" cy="4343870"/>
          </a:xfrm>
          <a:prstGeom prst="rect">
            <a:avLst/>
          </a:prstGeom>
        </p:spPr>
      </p:pic>
      <p:pic>
        <p:nvPicPr>
          <p:cNvPr id="16" name="Picture 2" descr="File:AIFA Logo 2020.png - Wikipedia"/>
          <p:cNvPicPr>
            <a:picLocks noChangeAspect="1" noChangeArrowheads="1"/>
          </p:cNvPicPr>
          <p:nvPr/>
        </p:nvPicPr>
        <p:blipFill>
          <a:blip r:embed="rId4" cstate="print"/>
          <a:srcRect/>
          <a:stretch>
            <a:fillRect/>
          </a:stretch>
        </p:blipFill>
        <p:spPr bwMode="auto">
          <a:xfrm>
            <a:off x="10227533" y="5906937"/>
            <a:ext cx="1211994" cy="451033"/>
          </a:xfrm>
          <a:prstGeom prst="rect">
            <a:avLst/>
          </a:prstGeom>
          <a:solidFill>
            <a:schemeClr val="bg1"/>
          </a:solidFill>
        </p:spPr>
      </p:pic>
    </p:spTree>
    <p:extLst>
      <p:ext uri="{BB962C8B-B14F-4D97-AF65-F5344CB8AC3E}">
        <p14:creationId xmlns:p14="http://schemas.microsoft.com/office/powerpoint/2010/main" val="4294460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990714"/>
          </a:xfrm>
        </p:spPr>
        <p:txBody>
          <a:bodyPr>
            <a:normAutofit/>
          </a:bodyPr>
          <a:lstStyle/>
          <a:p>
            <a:pPr algn="ctr"/>
            <a:r>
              <a:rPr lang="it-IT" sz="3600" b="1" dirty="0" smtClean="0">
                <a:solidFill>
                  <a:srgbClr val="0070C0"/>
                </a:solidFill>
                <a:latin typeface="+mn-lt"/>
              </a:rPr>
              <a:t>PREZZO DEI FARMACI EQUIVALENTI</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CasellaDiTesto 1"/>
          <p:cNvSpPr txBox="1"/>
          <p:nvPr/>
        </p:nvSpPr>
        <p:spPr>
          <a:xfrm>
            <a:off x="1675019" y="1635187"/>
            <a:ext cx="851272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 medicinali equivalenti hanno un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prezzo inferiore di almeno il 20%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rispetto ai medicinali di riferimento, come diretta conseguenza della scadenza del brevetto del principio attivo</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p:txBody>
      </p:sp>
      <p:sp>
        <p:nvSpPr>
          <p:cNvPr id="3" name="CasellaDiTesto 2"/>
          <p:cNvSpPr txBox="1"/>
          <p:nvPr/>
        </p:nvSpPr>
        <p:spPr>
          <a:xfrm>
            <a:off x="1632981" y="2820250"/>
            <a:ext cx="8165803"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Perché i farmaci equivalenti costano meno rispetto ai farmaci brand</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non devono investire risorse nella ricerca sulla molecola (il principio attivo è noto);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non devono condurre studi preclinici;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non devono condurre studi clinici per dimostrare l’efficacia e la sicurezza del medicinale nell’uomo.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magine 4"/>
          <p:cNvPicPr>
            <a:picLocks noChangeAspect="1"/>
          </p:cNvPicPr>
          <p:nvPr/>
        </p:nvPicPr>
        <p:blipFill>
          <a:blip r:embed="rId3">
            <a:extLst/>
          </a:blip>
          <a:stretch>
            <a:fillRect/>
          </a:stretch>
        </p:blipFill>
        <p:spPr>
          <a:xfrm>
            <a:off x="9515059" y="4459496"/>
            <a:ext cx="2582366" cy="2577400"/>
          </a:xfrm>
          <a:prstGeom prst="rect">
            <a:avLst/>
          </a:prstGeom>
        </p:spPr>
      </p:pic>
    </p:spTree>
    <p:extLst>
      <p:ext uri="{BB962C8B-B14F-4D97-AF65-F5344CB8AC3E}">
        <p14:creationId xmlns:p14="http://schemas.microsoft.com/office/powerpoint/2010/main" val="6029243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RIMBORSABILITA’ FARMACI EQUIVALENTI</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Immagine 10"/>
          <p:cNvPicPr>
            <a:picLocks noChangeAspect="1"/>
          </p:cNvPicPr>
          <p:nvPr/>
        </p:nvPicPr>
        <p:blipFill>
          <a:blip r:embed="rId3"/>
          <a:stretch>
            <a:fillRect/>
          </a:stretch>
        </p:blipFill>
        <p:spPr>
          <a:xfrm>
            <a:off x="4156398" y="2869609"/>
            <a:ext cx="4130351" cy="3445244"/>
          </a:xfrm>
          <a:prstGeom prst="rect">
            <a:avLst/>
          </a:prstGeom>
        </p:spPr>
      </p:pic>
      <p:sp>
        <p:nvSpPr>
          <p:cNvPr id="2" name="CasellaDiTesto 1"/>
          <p:cNvSpPr txBox="1"/>
          <p:nvPr/>
        </p:nvSpPr>
        <p:spPr>
          <a:xfrm>
            <a:off x="1450118" y="1335143"/>
            <a:ext cx="8787186" cy="1200329"/>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I </a:t>
            </a:r>
            <a:r>
              <a:rPr lang="it-IT" dirty="0"/>
              <a:t>generici sono ammessi alla rimborsabilità se il prezzo non è superiore all’80% del prezzo del prodotto </a:t>
            </a:r>
            <a:r>
              <a:rPr lang="it-IT" dirty="0" smtClean="0"/>
              <a:t>originator.</a:t>
            </a:r>
            <a:endParaRPr lang="it-IT" dirty="0"/>
          </a:p>
          <a:p>
            <a:pPr marL="285750" indent="-285750" algn="just">
              <a:buFont typeface="Arial" panose="020B0604020202020204" pitchFamily="34" charset="0"/>
              <a:buChar char="•"/>
            </a:pPr>
            <a:r>
              <a:rPr lang="it-IT" dirty="0"/>
              <a:t>Per questi farmaci, il SSN rimborsa fino a concorrenza del prezzo di riferimento in lista di trasparenza (differenziale a carico del cittadino</a:t>
            </a:r>
            <a:r>
              <a:rPr lang="it-IT" dirty="0" smtClean="0"/>
              <a:t>).</a:t>
            </a:r>
            <a:endParaRPr lang="it-IT" dirty="0"/>
          </a:p>
        </p:txBody>
      </p:sp>
    </p:spTree>
    <p:extLst>
      <p:ext uri="{BB962C8B-B14F-4D97-AF65-F5344CB8AC3E}">
        <p14:creationId xmlns:p14="http://schemas.microsoft.com/office/powerpoint/2010/main" val="3858227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815949"/>
          </a:xfrm>
        </p:spPr>
        <p:txBody>
          <a:bodyPr>
            <a:normAutofit/>
          </a:bodyPr>
          <a:lstStyle/>
          <a:p>
            <a:pPr algn="ctr"/>
            <a:r>
              <a:rPr lang="it-IT" sz="3600" b="1" dirty="0" smtClean="0">
                <a:solidFill>
                  <a:srgbClr val="0070C0"/>
                </a:solidFill>
                <a:latin typeface="+mn-lt"/>
              </a:rPr>
              <a:t>LISTA DI TRASPARENZA</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asellaDiTesto 1"/>
          <p:cNvSpPr txBox="1"/>
          <p:nvPr/>
        </p:nvSpPr>
        <p:spPr>
          <a:xfrm>
            <a:off x="1120673" y="1320186"/>
            <a:ext cx="10098616" cy="5355312"/>
          </a:xfrm>
          <a:prstGeom prst="rect">
            <a:avLst/>
          </a:prstGeom>
          <a:noFill/>
        </p:spPr>
        <p:txBody>
          <a:bodyPr wrap="square" rtlCol="0">
            <a:spAutoFit/>
          </a:bodyPr>
          <a:lstStyle/>
          <a:p>
            <a:pPr algn="just"/>
            <a:r>
              <a:rPr lang="it-IT" dirty="0"/>
              <a:t>La Lista di </a:t>
            </a:r>
            <a:r>
              <a:rPr lang="it-IT" dirty="0" smtClean="0"/>
              <a:t>Trasparenza</a:t>
            </a:r>
            <a:r>
              <a:rPr lang="it-IT" dirty="0"/>
              <a:t> </a:t>
            </a:r>
            <a:r>
              <a:rPr lang="it-IT" dirty="0" smtClean="0"/>
              <a:t>è </a:t>
            </a:r>
            <a:r>
              <a:rPr lang="it-IT" dirty="0"/>
              <a:t>l’elenco dei medicinali equivalenti disponibili nel circuito distributivo del territorio italiano</a:t>
            </a:r>
            <a:r>
              <a:rPr lang="it-IT" dirty="0" smtClean="0"/>
              <a:t>, </a:t>
            </a:r>
            <a:r>
              <a:rPr lang="it-IT" dirty="0"/>
              <a:t>nata in seguito all’entrata in vigore dell'art. 7 del DL 18 settembre 2001, n. 347 che stabilisce la </a:t>
            </a:r>
            <a:r>
              <a:rPr lang="it-IT" b="1" dirty="0"/>
              <a:t>rimborsabilità da parte del SSN dei medicinali non coperti da brevetto</a:t>
            </a:r>
            <a:r>
              <a:rPr lang="it-IT" dirty="0"/>
              <a:t>. </a:t>
            </a:r>
            <a:endParaRPr lang="it-IT" dirty="0" smtClean="0"/>
          </a:p>
          <a:p>
            <a:pPr algn="just"/>
            <a:endParaRPr lang="it-IT" dirty="0" smtClean="0"/>
          </a:p>
          <a:p>
            <a:pPr algn="just"/>
            <a:r>
              <a:rPr lang="it-IT" dirty="0" smtClean="0"/>
              <a:t>Questi </a:t>
            </a:r>
            <a:r>
              <a:rPr lang="it-IT" dirty="0"/>
              <a:t>medicinali sono stati inseriti in una lista compilata secondo criteri stabiliti dall’allora Commissione Unica del Medicinale (CUF), vale a dire: </a:t>
            </a:r>
          </a:p>
          <a:p>
            <a:pPr marL="285750" indent="-285750" algn="just">
              <a:buFont typeface="Arial" panose="020B0604020202020204" pitchFamily="34" charset="0"/>
              <a:buChar char="•"/>
            </a:pPr>
            <a:r>
              <a:rPr lang="it-IT" b="1" i="1" dirty="0" smtClean="0"/>
              <a:t>medicinali </a:t>
            </a:r>
            <a:r>
              <a:rPr lang="it-IT" b="1" i="1" dirty="0"/>
              <a:t>(prodotti innovatori e loro “licenze”) autorizzati da oltre 10 anni e non più coperte da </a:t>
            </a:r>
            <a:r>
              <a:rPr lang="it-IT" b="1" i="1" dirty="0" smtClean="0"/>
              <a:t>brevetto</a:t>
            </a:r>
            <a:r>
              <a:rPr lang="it-IT" dirty="0" smtClean="0"/>
              <a:t>;</a:t>
            </a:r>
          </a:p>
          <a:p>
            <a:pPr marL="285750" indent="-285750" algn="just">
              <a:buFont typeface="Arial" panose="020B0604020202020204" pitchFamily="34" charset="0"/>
              <a:buChar char="•"/>
            </a:pPr>
            <a:r>
              <a:rPr lang="it-IT" b="1" i="1" dirty="0" smtClean="0"/>
              <a:t>medicinali generici</a:t>
            </a:r>
          </a:p>
          <a:p>
            <a:pPr marL="285750" indent="-285750" algn="just">
              <a:buFont typeface="Arial" panose="020B0604020202020204" pitchFamily="34" charset="0"/>
              <a:buChar char="•"/>
            </a:pPr>
            <a:endParaRPr lang="it-IT" b="1" i="1" dirty="0"/>
          </a:p>
          <a:p>
            <a:pPr algn="just"/>
            <a:r>
              <a:rPr lang="it-IT" dirty="0"/>
              <a:t>Quando i medicinali equivalenti entrano in commercio, vengono contestualmente inseriti nella Lista di Trasparenza AIFA pubblicata ed aggiornata mensilmente, consultabile al sito </a:t>
            </a:r>
            <a:r>
              <a:rPr lang="it-IT" dirty="0">
                <a:hlinkClick r:id="rId3"/>
              </a:rPr>
              <a:t>https://www.aifa.gov.it/web/guest/liste-di-trasparenza</a:t>
            </a:r>
            <a:endParaRPr lang="it-IT" dirty="0"/>
          </a:p>
          <a:p>
            <a:pPr marL="285750" indent="-285750" algn="just">
              <a:buFont typeface="Arial" panose="020B0604020202020204" pitchFamily="34" charset="0"/>
              <a:buChar char="•"/>
            </a:pPr>
            <a:endParaRPr lang="it-IT" b="1" i="1" dirty="0" smtClean="0"/>
          </a:p>
          <a:p>
            <a:pPr algn="just"/>
            <a:r>
              <a:rPr lang="it-IT" dirty="0"/>
              <a:t>Il significato della Lista di Trasparenza è quello di far conoscere al pubblico non solo quali siano i </a:t>
            </a:r>
            <a:r>
              <a:rPr lang="it-IT" b="1" dirty="0"/>
              <a:t>medicinali equivalenti in commercio </a:t>
            </a:r>
            <a:r>
              <a:rPr lang="it-IT" dirty="0"/>
              <a:t>a base di ogni singolo principio attivo ma, soprattutto, di informare in merito a quale sia il </a:t>
            </a:r>
            <a:r>
              <a:rPr lang="it-IT" b="1" dirty="0"/>
              <a:t>prezzo di riferimento </a:t>
            </a:r>
            <a:r>
              <a:rPr lang="it-IT" dirty="0"/>
              <a:t>stabilito, importante da conoscere perché corrispondente alla quota massima rimborsata dal SSN. </a:t>
            </a:r>
          </a:p>
          <a:p>
            <a:pPr marL="285750" indent="-285750" algn="just">
              <a:buFont typeface="Arial" panose="020B0604020202020204" pitchFamily="34" charset="0"/>
              <a:buChar char="•"/>
            </a:pPr>
            <a:endParaRPr lang="it-IT" b="1" i="1" dirty="0"/>
          </a:p>
        </p:txBody>
      </p:sp>
    </p:spTree>
    <p:extLst>
      <p:ext uri="{BB962C8B-B14F-4D97-AF65-F5344CB8AC3E}">
        <p14:creationId xmlns:p14="http://schemas.microsoft.com/office/powerpoint/2010/main" val="35826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asellaDiTesto 1"/>
          <p:cNvSpPr txBox="1"/>
          <p:nvPr/>
        </p:nvSpPr>
        <p:spPr>
          <a:xfrm>
            <a:off x="929806" y="1442800"/>
            <a:ext cx="10205230" cy="4801314"/>
          </a:xfrm>
          <a:prstGeom prst="rect">
            <a:avLst/>
          </a:prstGeom>
          <a:noFill/>
        </p:spPr>
        <p:txBody>
          <a:bodyPr wrap="square" rtlCol="0">
            <a:spAutoFit/>
          </a:bodyPr>
          <a:lstStyle/>
          <a:p>
            <a:pPr algn="just" fontAlgn="base"/>
            <a:r>
              <a:rPr lang="it-IT" dirty="0" smtClean="0"/>
              <a:t>Sui </a:t>
            </a:r>
            <a:r>
              <a:rPr lang="it-IT" dirty="0"/>
              <a:t>mercati farmaceutici operano una molteplicità di portatori di interesse con diversi interessi. Il lato della </a:t>
            </a:r>
            <a:r>
              <a:rPr lang="it-IT" b="1" dirty="0"/>
              <a:t>domanda</a:t>
            </a:r>
            <a:r>
              <a:rPr lang="it-IT" dirty="0"/>
              <a:t> è caratterizzato da consumatori (pazienti), </a:t>
            </a:r>
            <a:r>
              <a:rPr lang="it-IT" dirty="0" err="1"/>
              <a:t>prescrittori</a:t>
            </a:r>
            <a:r>
              <a:rPr lang="it-IT" dirty="0"/>
              <a:t>, farmacie e sistemi di assicurazione sanitaria</a:t>
            </a:r>
            <a:r>
              <a:rPr lang="it-IT" dirty="0" smtClean="0"/>
              <a:t>:</a:t>
            </a:r>
          </a:p>
          <a:p>
            <a:pPr algn="just" fontAlgn="base"/>
            <a:endParaRPr lang="it-IT" dirty="0"/>
          </a:p>
          <a:p>
            <a:pPr marL="285750" indent="-285750" algn="just" fontAlgn="base">
              <a:buFont typeface="Arial" panose="020B0604020202020204" pitchFamily="34" charset="0"/>
              <a:buChar char="•"/>
            </a:pPr>
            <a:r>
              <a:rPr lang="it-IT" dirty="0" smtClean="0"/>
              <a:t>i </a:t>
            </a:r>
            <a:r>
              <a:rPr lang="it-IT" b="1" dirty="0"/>
              <a:t>pazienti</a:t>
            </a:r>
            <a:r>
              <a:rPr lang="it-IT" dirty="0"/>
              <a:t> sono gli utenti finali dei medicinali. In genere si fanno carico soltanto di una piccola parte del prezzo dei farmaci prescritti (a volte ne sono completamente esonerati), mentre la restante parte è coperta dal sistema sanitario.</a:t>
            </a:r>
          </a:p>
          <a:p>
            <a:pPr marL="285750" indent="-285750" algn="just" fontAlgn="base">
              <a:buFont typeface="Arial" panose="020B0604020202020204" pitchFamily="34" charset="0"/>
              <a:buChar char="•"/>
            </a:pPr>
            <a:r>
              <a:rPr lang="it-IT" dirty="0"/>
              <a:t>i</a:t>
            </a:r>
            <a:r>
              <a:rPr lang="it-IT" dirty="0" smtClean="0"/>
              <a:t> </a:t>
            </a:r>
            <a:r>
              <a:rPr lang="it-IT" b="1" dirty="0" err="1"/>
              <a:t>prescrittori</a:t>
            </a:r>
            <a:r>
              <a:rPr lang="it-IT" dirty="0"/>
              <a:t>, solitamente medici, decidono quale medicinale soggetto a prescrizione utilizzerà il paziente e possono anche consigliare ai pazienti il medicinale da banco da acquistare. Non si fanno carico, però, del costo del trattamento che hanno </a:t>
            </a:r>
            <a:r>
              <a:rPr lang="it-IT" dirty="0" smtClean="0"/>
              <a:t>prescritto.</a:t>
            </a:r>
          </a:p>
          <a:p>
            <a:pPr marL="285750" indent="-285750" algn="just" fontAlgn="base">
              <a:buFont typeface="Arial" panose="020B0604020202020204" pitchFamily="34" charset="0"/>
              <a:buChar char="•"/>
            </a:pPr>
            <a:r>
              <a:rPr lang="it-IT" dirty="0" smtClean="0"/>
              <a:t>le </a:t>
            </a:r>
            <a:r>
              <a:rPr lang="it-IT" b="1" dirty="0"/>
              <a:t>farmacie</a:t>
            </a:r>
            <a:r>
              <a:rPr lang="it-IT" dirty="0"/>
              <a:t> possono incidere sulla domanda di medicinali, ad esempio quando ricevono incentivi per vendere la versione più economica possibile di un dato medicinale (una versione generica o un prodotto importato parallelamente). Spesso, per i pazienti, i farmacisti sono anche la principale fonte di consigli sui farmaci da </a:t>
            </a:r>
            <a:r>
              <a:rPr lang="it-IT" dirty="0" smtClean="0"/>
              <a:t>banco.</a:t>
            </a:r>
          </a:p>
          <a:p>
            <a:pPr marL="285750" indent="-285750" algn="just" fontAlgn="base">
              <a:buFont typeface="Arial" panose="020B0604020202020204" pitchFamily="34" charset="0"/>
              <a:buChar char="•"/>
            </a:pPr>
            <a:r>
              <a:rPr lang="it-IT" dirty="0"/>
              <a:t>i</a:t>
            </a:r>
            <a:r>
              <a:rPr lang="it-IT" dirty="0" smtClean="0"/>
              <a:t> </a:t>
            </a:r>
            <a:r>
              <a:rPr lang="it-IT" b="1" dirty="0" smtClean="0"/>
              <a:t>sistemi sanitari (SSN) o </a:t>
            </a:r>
            <a:r>
              <a:rPr lang="it-IT" b="1" dirty="0"/>
              <a:t>di assicurazione sanitaria</a:t>
            </a:r>
            <a:r>
              <a:rPr lang="it-IT" dirty="0"/>
              <a:t> privati e pubblici sono finanziati dai loro membri (e/o dallo Stato) e coprono le spese mediche dei pazienti. Il regime di rimborso dei medicinali in un paese incide sulla domanda e influenza il comportamento di </a:t>
            </a:r>
            <a:r>
              <a:rPr lang="it-IT" dirty="0" err="1"/>
              <a:t>prescrittori</a:t>
            </a:r>
            <a:r>
              <a:rPr lang="it-IT" dirty="0"/>
              <a:t> e farmacisti.</a:t>
            </a:r>
          </a:p>
        </p:txBody>
      </p:sp>
      <p:sp>
        <p:nvSpPr>
          <p:cNvPr id="11" name="Titolo 1">
            <a:extLst>
              <a:ext uri="{FF2B5EF4-FFF2-40B4-BE49-F238E27FC236}">
                <a16:creationId xmlns:a16="http://schemas.microsoft.com/office/drawing/2014/main" id="{247A8077-C0AE-D64B-B649-FA38F21E474C}"/>
              </a:ext>
            </a:extLst>
          </p:cNvPr>
          <p:cNvSpPr>
            <a:spLocks noGrp="1"/>
          </p:cNvSpPr>
          <p:nvPr>
            <p:ph type="title"/>
          </p:nvPr>
        </p:nvSpPr>
        <p:spPr>
          <a:xfrm>
            <a:off x="1056964" y="318900"/>
            <a:ext cx="10078072" cy="725487"/>
          </a:xfrm>
        </p:spPr>
        <p:txBody>
          <a:bodyPr>
            <a:normAutofit/>
          </a:bodyPr>
          <a:lstStyle/>
          <a:p>
            <a:pPr algn="ctr"/>
            <a:r>
              <a:rPr lang="it-IT" sz="3600" b="1" dirty="0" smtClean="0">
                <a:solidFill>
                  <a:srgbClr val="0070C0"/>
                </a:solidFill>
                <a:latin typeface="+mn-lt"/>
              </a:rPr>
              <a:t> DOMANDA E OFFERTA NEI MERCATI FARMACEUTICI</a:t>
            </a:r>
            <a:endParaRPr lang="it-IT" sz="3600" b="1" dirty="0">
              <a:solidFill>
                <a:srgbClr val="0070C0"/>
              </a:solidFill>
              <a:latin typeface="+mn-lt"/>
            </a:endParaRPr>
          </a:p>
        </p:txBody>
      </p:sp>
    </p:spTree>
    <p:extLst>
      <p:ext uri="{BB962C8B-B14F-4D97-AF65-F5344CB8AC3E}">
        <p14:creationId xmlns:p14="http://schemas.microsoft.com/office/powerpoint/2010/main" val="1286778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1"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6207" y="917089"/>
            <a:ext cx="10399586" cy="5481099"/>
          </a:xfrm>
        </p:spPr>
      </p:pic>
      <p:sp>
        <p:nvSpPr>
          <p:cNvPr id="12" name="Rettangolo arrotondato 11"/>
          <p:cNvSpPr/>
          <p:nvPr/>
        </p:nvSpPr>
        <p:spPr>
          <a:xfrm>
            <a:off x="1838697" y="3754312"/>
            <a:ext cx="3711498" cy="1721453"/>
          </a:xfrm>
          <a:prstGeom prst="roundRect">
            <a:avLst/>
          </a:prstGeom>
          <a:noFill/>
          <a:ln w="2540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ccia a destra 15"/>
          <p:cNvSpPr/>
          <p:nvPr/>
        </p:nvSpPr>
        <p:spPr>
          <a:xfrm>
            <a:off x="1128743" y="4426930"/>
            <a:ext cx="523702" cy="174567"/>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olo 1">
            <a:extLst>
              <a:ext uri="{FF2B5EF4-FFF2-40B4-BE49-F238E27FC236}">
                <a16:creationId xmlns:a16="http://schemas.microsoft.com/office/drawing/2014/main" id="{247A8077-C0AE-D64B-B649-FA38F21E474C}"/>
              </a:ext>
            </a:extLst>
          </p:cNvPr>
          <p:cNvSpPr txBox="1">
            <a:spLocks/>
          </p:cNvSpPr>
          <p:nvPr/>
        </p:nvSpPr>
        <p:spPr>
          <a:xfrm>
            <a:off x="3445933" y="190480"/>
            <a:ext cx="5300133" cy="7266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smtClean="0">
                <a:solidFill>
                  <a:srgbClr val="0070C0"/>
                </a:solidFill>
                <a:latin typeface="+mn-lt"/>
              </a:rPr>
              <a:t>LISTA DI TRASPARENZA</a:t>
            </a:r>
            <a:endParaRPr lang="it-IT" sz="3600" b="1" dirty="0">
              <a:solidFill>
                <a:srgbClr val="0070C0"/>
              </a:solidFill>
              <a:latin typeface="+mn-lt"/>
            </a:endParaRPr>
          </a:p>
        </p:txBody>
      </p:sp>
    </p:spTree>
    <p:extLst>
      <p:ext uri="{BB962C8B-B14F-4D97-AF65-F5344CB8AC3E}">
        <p14:creationId xmlns:p14="http://schemas.microsoft.com/office/powerpoint/2010/main" val="3071213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3445932" y="342325"/>
            <a:ext cx="5300133" cy="726608"/>
          </a:xfrm>
        </p:spPr>
        <p:txBody>
          <a:bodyPr>
            <a:normAutofit/>
          </a:bodyPr>
          <a:lstStyle/>
          <a:p>
            <a:pPr algn="ctr"/>
            <a:r>
              <a:rPr lang="it-IT" sz="3600" b="1" dirty="0" smtClean="0">
                <a:solidFill>
                  <a:srgbClr val="0070C0"/>
                </a:solidFill>
                <a:latin typeface="+mn-lt"/>
              </a:rPr>
              <a:t>LISTA </a:t>
            </a:r>
            <a:r>
              <a:rPr lang="it-IT" sz="3600" b="1" dirty="0">
                <a:solidFill>
                  <a:srgbClr val="0070C0"/>
                </a:solidFill>
                <a:latin typeface="+mn-lt"/>
              </a:rPr>
              <a:t>DI TRASPARENZA</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CasellaDiTesto 4"/>
          <p:cNvSpPr txBox="1"/>
          <p:nvPr/>
        </p:nvSpPr>
        <p:spPr>
          <a:xfrm>
            <a:off x="665922" y="1181493"/>
            <a:ext cx="10602693" cy="535531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La lista di trasparenza è suddivisa in </a:t>
            </a: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gruppi di farmaci aventi uguale composizione e prezzo di riferimento</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in cui sono indicati il prezzo al pubblico e il prezzo di riferimento delle confezioni rimborsate disponibili nel normale ciclo distributivo, al netto delle riduzioni di legge.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 medicinali nello stesso gruppo sono considerati automaticamente </a:t>
            </a: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sostituibili</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salvo diversa disposizione da parte dell’AIFA, sulla base di motivazioni tecnico-scientifiche, sentita la CTS.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Il </a:t>
            </a: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medico</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nel prescrivere un farmaco, è tenuto, ad informare il paziente dell’eventuale presenza in commercio di medicinali aventi uguale composizione in principi attivi, nonché forma farmaceutica, via di somministrazione, modalità di rilascio e dosaggio unitario uguali.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Il </a:t>
            </a: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farmacista</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qualora sulla ricetta non risulti apposta dal medico l’indicazione della non sostituibilità del farmaco prescritto, dopo aver informato il paziente e salvo diversa richiesta di quest’ultimo, è tenuto a fornire il medicinale avente prezzo più basso.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 farmaci inseriti in lista di trasparenza sono rimborsati dal SSN fino alla concorrenza del prezzo più basso del corrispondente prodotto disponibile nel normale ciclo distributivo regionale ovvero fino al prezzo massimo rimborso definito ai sensi dell’articolo 11, comma 9, del decreto-legge 31 maggio 2010, n. 78, convertito dalla legge 30 luglio 2010, n. 122.</a:t>
            </a:r>
          </a:p>
        </p:txBody>
      </p:sp>
    </p:spTree>
    <p:extLst>
      <p:ext uri="{BB962C8B-B14F-4D97-AF65-F5344CB8AC3E}">
        <p14:creationId xmlns:p14="http://schemas.microsoft.com/office/powerpoint/2010/main" val="1545174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CasellaDiTesto 4"/>
          <p:cNvSpPr txBox="1"/>
          <p:nvPr/>
        </p:nvSpPr>
        <p:spPr>
          <a:xfrm>
            <a:off x="1136095" y="1459418"/>
            <a:ext cx="9590567" cy="4247317"/>
          </a:xfrm>
          <a:prstGeom prst="rect">
            <a:avLst/>
          </a:prstGeom>
          <a:noFill/>
        </p:spPr>
        <p:txBody>
          <a:bodyPr wrap="square" rtlCol="0">
            <a:spAutoFit/>
          </a:bodyPr>
          <a:lstStyle/>
          <a:p>
            <a:pPr marL="285750" indent="-285750" algn="just">
              <a:buFont typeface="Arial" panose="020B0604020202020204" pitchFamily="34" charset="0"/>
              <a:buChar char="•"/>
            </a:pPr>
            <a:r>
              <a:rPr lang="it-IT" b="1" dirty="0" smtClean="0"/>
              <a:t>Prezzo </a:t>
            </a:r>
            <a:r>
              <a:rPr lang="it-IT" b="1" dirty="0"/>
              <a:t>di riferimento </a:t>
            </a:r>
            <a:r>
              <a:rPr lang="it-IT" b="1" dirty="0" smtClean="0"/>
              <a:t>SSN: </a:t>
            </a:r>
            <a:r>
              <a:rPr lang="it-IT" dirty="0" smtClean="0"/>
              <a:t>è </a:t>
            </a:r>
            <a:r>
              <a:rPr lang="it-IT" u="sng" dirty="0" smtClean="0"/>
              <a:t>il prezzo </a:t>
            </a:r>
            <a:r>
              <a:rPr lang="it-IT" u="sng" dirty="0"/>
              <a:t>più basso rimborsato dal SSN</a:t>
            </a:r>
            <a:r>
              <a:rPr lang="it-IT" dirty="0"/>
              <a:t> tra i medicinali aventi uguale composizione dei principi attivi, nonché forma farmaceutica, via di somministrazione, modalità di rilascio, numero di unità posologiche e dosi unitarie uguali disponibili nel normale ciclo produttivo regionale sulla base di apposite direttive definite dalla regione, ai sensi dell’articolo 7, comma 1, del decreto-legge n. 347 del 2001 oppure, se inferiore, il prezzo massimo di rimborso definito ai sensi dell’articolo 11, comma 9, del decreto-legge 31 maggio 2010, n. 78 convertito dalla legge 30 luglio 2010, n.112. prezzo corrispondente alla quota massima rimborsata dal SSN. </a:t>
            </a:r>
          </a:p>
          <a:p>
            <a:pPr algn="just"/>
            <a:endParaRPr lang="it-IT" dirty="0" smtClean="0"/>
          </a:p>
          <a:p>
            <a:pPr marL="285750" indent="-285750" algn="just">
              <a:buFont typeface="Arial" panose="020B0604020202020204" pitchFamily="34" charset="0"/>
              <a:buChar char="•"/>
            </a:pPr>
            <a:r>
              <a:rPr lang="it-IT" b="1" dirty="0" smtClean="0"/>
              <a:t>Prezzo al pubblico: </a:t>
            </a:r>
            <a:r>
              <a:rPr lang="it-IT" dirty="0"/>
              <a:t>prezzo fissato partendo dal prezzo ex-</a:t>
            </a:r>
            <a:r>
              <a:rPr lang="it-IT" dirty="0" err="1"/>
              <a:t>factory</a:t>
            </a:r>
            <a:r>
              <a:rPr lang="it-IT" dirty="0"/>
              <a:t> negoziato fra l'azienda produttrice ed il SSN, con l'aggiunta delle quote di spettanza dovute ai grossisti ed ai farmacisti, ovvero agli altri attori della filiera del farmaco</a:t>
            </a:r>
            <a:r>
              <a:rPr lang="it-IT" dirty="0" smtClean="0"/>
              <a:t>.</a:t>
            </a:r>
          </a:p>
          <a:p>
            <a:pPr algn="just"/>
            <a:endParaRPr lang="it-IT" dirty="0"/>
          </a:p>
          <a:p>
            <a:pPr marL="285750" indent="-285750" algn="just">
              <a:buFont typeface="Arial" panose="020B0604020202020204" pitchFamily="34" charset="0"/>
              <a:buChar char="•"/>
            </a:pPr>
            <a:r>
              <a:rPr lang="it-IT" b="1" dirty="0" smtClean="0"/>
              <a:t>Differenza:  </a:t>
            </a:r>
            <a:r>
              <a:rPr lang="it-IT" dirty="0" smtClean="0"/>
              <a:t>tra prezzo al pubblico e prezzo di riferimento rimborsato dal SSN che deve essere pagata dai cittadini, </a:t>
            </a:r>
            <a:r>
              <a:rPr lang="it-IT" dirty="0"/>
              <a:t>in base al comma 4 dell’art. 7 della Legge n. 405/2001, ad eccezione dei pensionati di guerra titolari di pensioni vitalizie. </a:t>
            </a:r>
            <a:endParaRPr lang="it-IT" b="1" dirty="0"/>
          </a:p>
        </p:txBody>
      </p:sp>
      <p:pic>
        <p:nvPicPr>
          <p:cNvPr id="2" name="Immagine 1"/>
          <p:cNvPicPr>
            <a:picLocks noChangeAspect="1"/>
          </p:cNvPicPr>
          <p:nvPr/>
        </p:nvPicPr>
        <p:blipFill>
          <a:blip r:embed="rId3">
            <a:extLst>
              <a:ext uri="{BEBA8EAE-BF5A-486C-A8C5-ECC9F3942E4B}">
                <a14:imgProps xmlns:a14="http://schemas.microsoft.com/office/drawing/2010/main">
                  <a14:imgLayer r:embed="rId4">
                    <a14:imgEffect>
                      <a14:backgroundRemoval t="1026" b="100000" l="1163" r="98450">
                        <a14:foregroundMark x1="77519" y1="33333" x2="81783" y2="3590"/>
                        <a14:foregroundMark x1="63953" y1="90769" x2="63953" y2="90769"/>
                        <a14:foregroundMark x1="53876" y1="86667" x2="53876" y2="86667"/>
                        <a14:foregroundMark x1="84109" y1="31795" x2="79070" y2="13333"/>
                        <a14:foregroundMark x1="82558" y1="17436" x2="79457" y2="6154"/>
                      </a14:backgroundRemoval>
                    </a14:imgEffect>
                  </a14:imgLayer>
                </a14:imgProps>
              </a:ext>
            </a:extLst>
          </a:blip>
          <a:stretch>
            <a:fillRect/>
          </a:stretch>
        </p:blipFill>
        <p:spPr>
          <a:xfrm>
            <a:off x="10126226" y="5349752"/>
            <a:ext cx="1579418" cy="1193747"/>
          </a:xfrm>
          <a:prstGeom prst="rect">
            <a:avLst/>
          </a:prstGeom>
        </p:spPr>
      </p:pic>
      <p:sp>
        <p:nvSpPr>
          <p:cNvPr id="16"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815949"/>
          </a:xfrm>
        </p:spPr>
        <p:txBody>
          <a:bodyPr>
            <a:normAutofit/>
          </a:bodyPr>
          <a:lstStyle/>
          <a:p>
            <a:pPr algn="ctr"/>
            <a:r>
              <a:rPr lang="it-IT" sz="3600" b="1" dirty="0" smtClean="0">
                <a:solidFill>
                  <a:srgbClr val="0070C0"/>
                </a:solidFill>
                <a:latin typeface="+mn-lt"/>
              </a:rPr>
              <a:t>LISTA DI TRASPARENZA</a:t>
            </a:r>
            <a:endParaRPr lang="it-IT" sz="3600" b="1" dirty="0">
              <a:solidFill>
                <a:srgbClr val="0070C0"/>
              </a:solidFill>
              <a:latin typeface="+mn-lt"/>
            </a:endParaRPr>
          </a:p>
        </p:txBody>
      </p:sp>
    </p:spTree>
    <p:extLst>
      <p:ext uri="{BB962C8B-B14F-4D97-AF65-F5344CB8AC3E}">
        <p14:creationId xmlns:p14="http://schemas.microsoft.com/office/powerpoint/2010/main" val="23575275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565" y="1404501"/>
            <a:ext cx="8651017" cy="3692363"/>
          </a:xfrm>
          <a:prstGeom prst="rect">
            <a:avLst/>
          </a:prstGeom>
        </p:spPr>
      </p:pic>
      <p:sp>
        <p:nvSpPr>
          <p:cNvPr id="12" name="Rettangolo arrotondato 11"/>
          <p:cNvSpPr/>
          <p:nvPr/>
        </p:nvSpPr>
        <p:spPr>
          <a:xfrm>
            <a:off x="8079972" y="4637517"/>
            <a:ext cx="654345" cy="3584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9193874" y="4645830"/>
            <a:ext cx="606830" cy="3584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arrotondato 4"/>
          <p:cNvSpPr/>
          <p:nvPr/>
        </p:nvSpPr>
        <p:spPr>
          <a:xfrm>
            <a:off x="9227127" y="2452255"/>
            <a:ext cx="540328" cy="184542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17"/>
          <p:cNvSpPr/>
          <p:nvPr/>
        </p:nvSpPr>
        <p:spPr>
          <a:xfrm>
            <a:off x="6669578" y="2527069"/>
            <a:ext cx="612371" cy="248550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40000"/>
                  <a:lumOff val="60000"/>
                </a:schemeClr>
              </a:solidFill>
            </a:endParaRPr>
          </a:p>
        </p:txBody>
      </p:sp>
      <p:sp>
        <p:nvSpPr>
          <p:cNvPr id="23" name="Rettangolo arrotondato 22"/>
          <p:cNvSpPr/>
          <p:nvPr/>
        </p:nvSpPr>
        <p:spPr>
          <a:xfrm>
            <a:off x="8092645" y="2527069"/>
            <a:ext cx="612371" cy="177892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40000"/>
                  <a:lumOff val="60000"/>
                </a:schemeClr>
              </a:solidFill>
            </a:endParaRPr>
          </a:p>
        </p:txBody>
      </p:sp>
      <p:sp>
        <p:nvSpPr>
          <p:cNvPr id="24" name="Rettangolo arrotondato 23"/>
          <p:cNvSpPr/>
          <p:nvPr/>
        </p:nvSpPr>
        <p:spPr>
          <a:xfrm>
            <a:off x="6334504" y="1670241"/>
            <a:ext cx="1462835" cy="54038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40000"/>
                  <a:lumOff val="60000"/>
                </a:schemeClr>
              </a:solidFill>
            </a:endParaRPr>
          </a:p>
        </p:txBody>
      </p:sp>
      <p:sp>
        <p:nvSpPr>
          <p:cNvPr id="25"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815949"/>
          </a:xfrm>
        </p:spPr>
        <p:txBody>
          <a:bodyPr>
            <a:normAutofit/>
          </a:bodyPr>
          <a:lstStyle/>
          <a:p>
            <a:pPr algn="ctr"/>
            <a:r>
              <a:rPr lang="it-IT" sz="3600" b="1" dirty="0" smtClean="0">
                <a:solidFill>
                  <a:srgbClr val="0070C0"/>
                </a:solidFill>
                <a:latin typeface="+mn-lt"/>
              </a:rPr>
              <a:t>LISTA DI TRASPARENZA</a:t>
            </a:r>
            <a:endParaRPr lang="it-IT" sz="3600" b="1" dirty="0">
              <a:solidFill>
                <a:srgbClr val="0070C0"/>
              </a:solidFill>
              <a:latin typeface="+mn-lt"/>
            </a:endParaRPr>
          </a:p>
        </p:txBody>
      </p:sp>
    </p:spTree>
    <p:extLst>
      <p:ext uri="{BB962C8B-B14F-4D97-AF65-F5344CB8AC3E}">
        <p14:creationId xmlns:p14="http://schemas.microsoft.com/office/powerpoint/2010/main" val="2631845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1297172" y="302029"/>
            <a:ext cx="9719733" cy="990714"/>
          </a:xfrm>
        </p:spPr>
        <p:txBody>
          <a:bodyPr>
            <a:normAutofit/>
          </a:bodyPr>
          <a:lstStyle/>
          <a:p>
            <a:pPr algn="ctr"/>
            <a:r>
              <a:rPr lang="it-IT" sz="3600" b="1" dirty="0" smtClean="0">
                <a:solidFill>
                  <a:srgbClr val="0070C0"/>
                </a:solidFill>
                <a:latin typeface="+mn-lt"/>
              </a:rPr>
              <a:t>DIFFERENZE DI COSTO PER SSN E PAZIENTI</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Disco magnetico 8"/>
          <p:cNvSpPr/>
          <p:nvPr/>
        </p:nvSpPr>
        <p:spPr>
          <a:xfrm>
            <a:off x="5932001" y="5156850"/>
            <a:ext cx="831272" cy="814647"/>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Disco magnetico 9"/>
          <p:cNvSpPr/>
          <p:nvPr/>
        </p:nvSpPr>
        <p:spPr>
          <a:xfrm>
            <a:off x="7824062" y="4547566"/>
            <a:ext cx="831272" cy="411612"/>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a:solidFill>
                  <a:schemeClr val="tx1"/>
                </a:solidFill>
              </a:rPr>
              <a:t>TICKET</a:t>
            </a:r>
            <a:endParaRPr lang="it-IT" sz="1100" dirty="0">
              <a:solidFill>
                <a:schemeClr val="tx1"/>
              </a:solidFill>
            </a:endParaRPr>
          </a:p>
        </p:txBody>
      </p:sp>
      <p:sp>
        <p:nvSpPr>
          <p:cNvPr id="11" name="Disco magnetico 10"/>
          <p:cNvSpPr/>
          <p:nvPr/>
        </p:nvSpPr>
        <p:spPr>
          <a:xfrm>
            <a:off x="3624304" y="3327992"/>
            <a:ext cx="831272" cy="264350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Disco magnetico 22"/>
          <p:cNvSpPr/>
          <p:nvPr/>
        </p:nvSpPr>
        <p:spPr>
          <a:xfrm>
            <a:off x="7824062" y="5156849"/>
            <a:ext cx="831272" cy="814647"/>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Disco magnetico 23"/>
          <p:cNvSpPr/>
          <p:nvPr/>
        </p:nvSpPr>
        <p:spPr>
          <a:xfrm>
            <a:off x="3624304" y="2642281"/>
            <a:ext cx="831272" cy="526219"/>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smtClean="0">
                <a:solidFill>
                  <a:schemeClr val="tx1"/>
                </a:solidFill>
              </a:rPr>
              <a:t>TICKET</a:t>
            </a:r>
            <a:endParaRPr lang="it-IT" sz="1100" dirty="0">
              <a:solidFill>
                <a:schemeClr val="tx1"/>
              </a:solidFill>
            </a:endParaRPr>
          </a:p>
        </p:txBody>
      </p:sp>
      <p:sp>
        <p:nvSpPr>
          <p:cNvPr id="12" name="Rettangolo arrotondato 11"/>
          <p:cNvSpPr/>
          <p:nvPr/>
        </p:nvSpPr>
        <p:spPr>
          <a:xfrm>
            <a:off x="1297172" y="4167963"/>
            <a:ext cx="1307805" cy="610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COSTO PER IL PAZIENTE</a:t>
            </a:r>
            <a:endParaRPr lang="it-IT" sz="1200" b="1" dirty="0">
              <a:solidFill>
                <a:schemeClr val="tx1"/>
              </a:solidFill>
            </a:endParaRPr>
          </a:p>
        </p:txBody>
      </p:sp>
      <p:sp>
        <p:nvSpPr>
          <p:cNvPr id="25" name="Rettangolo arrotondato 24"/>
          <p:cNvSpPr/>
          <p:nvPr/>
        </p:nvSpPr>
        <p:spPr>
          <a:xfrm>
            <a:off x="1301789" y="5156849"/>
            <a:ext cx="1307805" cy="6102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COSTO PER IL SSN</a:t>
            </a:r>
            <a:endParaRPr lang="it-IT" sz="1200" b="1" dirty="0">
              <a:solidFill>
                <a:schemeClr val="tx1"/>
              </a:solidFill>
            </a:endParaRPr>
          </a:p>
        </p:txBody>
      </p:sp>
      <p:sp>
        <p:nvSpPr>
          <p:cNvPr id="16" name="CasellaDiTesto 15"/>
          <p:cNvSpPr txBox="1"/>
          <p:nvPr/>
        </p:nvSpPr>
        <p:spPr>
          <a:xfrm>
            <a:off x="2365315" y="1603123"/>
            <a:ext cx="2581899" cy="369332"/>
          </a:xfrm>
          <a:prstGeom prst="rect">
            <a:avLst/>
          </a:prstGeom>
          <a:noFill/>
        </p:spPr>
        <p:txBody>
          <a:bodyPr wrap="square" rtlCol="0">
            <a:spAutoFit/>
          </a:bodyPr>
          <a:lstStyle/>
          <a:p>
            <a:pPr algn="ctr"/>
            <a:r>
              <a:rPr lang="it-IT" dirty="0" smtClean="0"/>
              <a:t>FARMACI CON BREVETTO</a:t>
            </a:r>
            <a:endParaRPr lang="it-IT" dirty="0"/>
          </a:p>
        </p:txBody>
      </p:sp>
      <p:sp>
        <p:nvSpPr>
          <p:cNvPr id="27" name="CasellaDiTesto 26"/>
          <p:cNvSpPr txBox="1"/>
          <p:nvPr/>
        </p:nvSpPr>
        <p:spPr>
          <a:xfrm>
            <a:off x="5576892" y="1603123"/>
            <a:ext cx="3291210" cy="369332"/>
          </a:xfrm>
          <a:prstGeom prst="rect">
            <a:avLst/>
          </a:prstGeom>
          <a:noFill/>
        </p:spPr>
        <p:txBody>
          <a:bodyPr wrap="square" rtlCol="0">
            <a:spAutoFit/>
          </a:bodyPr>
          <a:lstStyle/>
          <a:p>
            <a:r>
              <a:rPr lang="it-IT" dirty="0" smtClean="0"/>
              <a:t>FARMACI A BREVETTO SCADUTO</a:t>
            </a:r>
            <a:endParaRPr lang="it-IT" dirty="0"/>
          </a:p>
        </p:txBody>
      </p:sp>
      <p:sp>
        <p:nvSpPr>
          <p:cNvPr id="28" name="CasellaDiTesto 27"/>
          <p:cNvSpPr txBox="1"/>
          <p:nvPr/>
        </p:nvSpPr>
        <p:spPr>
          <a:xfrm>
            <a:off x="5620527" y="2263127"/>
            <a:ext cx="1454219" cy="369332"/>
          </a:xfrm>
          <a:prstGeom prst="rect">
            <a:avLst/>
          </a:prstGeom>
          <a:noFill/>
        </p:spPr>
        <p:txBody>
          <a:bodyPr wrap="square" rtlCol="0">
            <a:spAutoFit/>
          </a:bodyPr>
          <a:lstStyle/>
          <a:p>
            <a:r>
              <a:rPr lang="it-IT" dirty="0" smtClean="0"/>
              <a:t>EQUIVALENTI</a:t>
            </a:r>
            <a:endParaRPr lang="it-IT" dirty="0"/>
          </a:p>
        </p:txBody>
      </p:sp>
      <p:sp>
        <p:nvSpPr>
          <p:cNvPr id="29" name="CasellaDiTesto 28"/>
          <p:cNvSpPr txBox="1"/>
          <p:nvPr/>
        </p:nvSpPr>
        <p:spPr>
          <a:xfrm>
            <a:off x="7625451" y="2272154"/>
            <a:ext cx="1228494" cy="369332"/>
          </a:xfrm>
          <a:prstGeom prst="rect">
            <a:avLst/>
          </a:prstGeom>
          <a:noFill/>
        </p:spPr>
        <p:txBody>
          <a:bodyPr wrap="square" rtlCol="0">
            <a:spAutoFit/>
          </a:bodyPr>
          <a:lstStyle/>
          <a:p>
            <a:r>
              <a:rPr lang="it-IT" dirty="0" smtClean="0"/>
              <a:t>ORIGINALI</a:t>
            </a:r>
            <a:endParaRPr lang="it-IT" dirty="0"/>
          </a:p>
        </p:txBody>
      </p:sp>
      <p:cxnSp>
        <p:nvCxnSpPr>
          <p:cNvPr id="31" name="Connettore diritto 30"/>
          <p:cNvCxnSpPr/>
          <p:nvPr/>
        </p:nvCxnSpPr>
        <p:spPr>
          <a:xfrm>
            <a:off x="5788995" y="5050464"/>
            <a:ext cx="3384000" cy="0"/>
          </a:xfrm>
          <a:prstGeom prst="line">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CasellaDiTesto 31"/>
          <p:cNvSpPr txBox="1"/>
          <p:nvPr/>
        </p:nvSpPr>
        <p:spPr>
          <a:xfrm>
            <a:off x="9282223" y="4859079"/>
            <a:ext cx="1686994" cy="584775"/>
          </a:xfrm>
          <a:prstGeom prst="rect">
            <a:avLst/>
          </a:prstGeom>
          <a:noFill/>
        </p:spPr>
        <p:txBody>
          <a:bodyPr wrap="square" rtlCol="0">
            <a:spAutoFit/>
          </a:bodyPr>
          <a:lstStyle/>
          <a:p>
            <a:r>
              <a:rPr lang="it-IT" sz="1600" b="1" dirty="0" smtClean="0">
                <a:solidFill>
                  <a:srgbClr val="FF0000"/>
                </a:solidFill>
              </a:rPr>
              <a:t>PREZZO DI RIFERIMENTO</a:t>
            </a:r>
            <a:endParaRPr lang="it-IT" sz="1600" b="1" dirty="0">
              <a:solidFill>
                <a:srgbClr val="FF0000"/>
              </a:solidFill>
            </a:endParaRPr>
          </a:p>
        </p:txBody>
      </p:sp>
      <p:cxnSp>
        <p:nvCxnSpPr>
          <p:cNvPr id="33" name="Connettore diritto 32"/>
          <p:cNvCxnSpPr/>
          <p:nvPr/>
        </p:nvCxnSpPr>
        <p:spPr>
          <a:xfrm flipV="1">
            <a:off x="5330889" y="1379837"/>
            <a:ext cx="0" cy="4860000"/>
          </a:xfrm>
          <a:prstGeom prst="line">
            <a:avLst/>
          </a:prstGeom>
          <a:ln w="3175">
            <a:solidFill>
              <a:schemeClr val="tx1"/>
            </a:solidFill>
          </a:ln>
        </p:spPr>
        <p:style>
          <a:lnRef idx="3">
            <a:schemeClr val="accent2"/>
          </a:lnRef>
          <a:fillRef idx="0">
            <a:schemeClr val="accent2"/>
          </a:fillRef>
          <a:effectRef idx="2">
            <a:schemeClr val="accent2"/>
          </a:effectRef>
          <a:fontRef idx="minor">
            <a:schemeClr val="tx1"/>
          </a:fontRef>
        </p:style>
      </p:cxnSp>
      <p:sp>
        <p:nvSpPr>
          <p:cNvPr id="39" name="Rettangolo arrotondato 38"/>
          <p:cNvSpPr/>
          <p:nvPr/>
        </p:nvSpPr>
        <p:spPr>
          <a:xfrm>
            <a:off x="3067472" y="3531411"/>
            <a:ext cx="6735333" cy="795983"/>
          </a:xfrm>
          <a:prstGeom prst="roundRect">
            <a:avLst/>
          </a:prstGeom>
          <a:solidFill>
            <a:schemeClr val="accent2">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1"/>
                </a:solidFill>
              </a:rPr>
              <a:t>IL RISPARMIO PER IL </a:t>
            </a:r>
            <a:r>
              <a:rPr lang="it-IT" sz="2000" b="1" dirty="0" smtClean="0">
                <a:solidFill>
                  <a:schemeClr val="tx1"/>
                </a:solidFill>
              </a:rPr>
              <a:t>SSN</a:t>
            </a:r>
            <a:r>
              <a:rPr lang="it-IT" sz="2000" dirty="0" smtClean="0">
                <a:solidFill>
                  <a:schemeClr val="tx1"/>
                </a:solidFill>
              </a:rPr>
              <a:t> è GENERATO DA </a:t>
            </a:r>
            <a:r>
              <a:rPr lang="it-IT" sz="2000" b="1" dirty="0" smtClean="0">
                <a:solidFill>
                  <a:schemeClr val="tx1"/>
                </a:solidFill>
              </a:rPr>
              <a:t>TUTTI I FARMACI A BREVETTO SCADUTO INDIFFERENTEMENTE</a:t>
            </a:r>
            <a:endParaRPr lang="it-IT" sz="2000" b="1" dirty="0">
              <a:solidFill>
                <a:schemeClr val="tx1"/>
              </a:solidFill>
            </a:endParaRPr>
          </a:p>
        </p:txBody>
      </p:sp>
      <p:cxnSp>
        <p:nvCxnSpPr>
          <p:cNvPr id="43" name="Connettore diritto 42"/>
          <p:cNvCxnSpPr/>
          <p:nvPr/>
        </p:nvCxnSpPr>
        <p:spPr>
          <a:xfrm rot="5400000">
            <a:off x="3678640" y="2606077"/>
            <a:ext cx="616688" cy="588180"/>
          </a:xfrm>
          <a:prstGeom prst="line">
            <a:avLst/>
          </a:prstGeom>
        </p:spPr>
        <p:style>
          <a:lnRef idx="1">
            <a:schemeClr val="dk1"/>
          </a:lnRef>
          <a:fillRef idx="0">
            <a:schemeClr val="dk1"/>
          </a:fillRef>
          <a:effectRef idx="0">
            <a:schemeClr val="dk1"/>
          </a:effectRef>
          <a:fontRef idx="minor">
            <a:schemeClr val="tx1"/>
          </a:fontRef>
        </p:style>
      </p:cxnSp>
      <p:cxnSp>
        <p:nvCxnSpPr>
          <p:cNvPr id="45" name="Connettore diritto 44"/>
          <p:cNvCxnSpPr/>
          <p:nvPr/>
        </p:nvCxnSpPr>
        <p:spPr>
          <a:xfrm>
            <a:off x="3729423" y="2620331"/>
            <a:ext cx="616688" cy="588180"/>
          </a:xfrm>
          <a:prstGeom prst="line">
            <a:avLst/>
          </a:prstGeom>
        </p:spPr>
        <p:style>
          <a:lnRef idx="1">
            <a:schemeClr val="dk1"/>
          </a:lnRef>
          <a:fillRef idx="0">
            <a:schemeClr val="dk1"/>
          </a:fillRef>
          <a:effectRef idx="0">
            <a:schemeClr val="dk1"/>
          </a:effectRef>
          <a:fontRef idx="minor">
            <a:schemeClr val="tx1"/>
          </a:fontRef>
        </p:style>
      </p:cxnSp>
      <p:sp>
        <p:nvSpPr>
          <p:cNvPr id="46" name="CasellaDiTesto 45"/>
          <p:cNvSpPr txBox="1"/>
          <p:nvPr/>
        </p:nvSpPr>
        <p:spPr>
          <a:xfrm>
            <a:off x="4411642" y="2482789"/>
            <a:ext cx="289569" cy="379395"/>
          </a:xfrm>
          <a:prstGeom prst="rect">
            <a:avLst/>
          </a:prstGeom>
          <a:noFill/>
        </p:spPr>
        <p:txBody>
          <a:bodyPr wrap="square" rtlCol="0">
            <a:spAutoFit/>
          </a:bodyPr>
          <a:lstStyle/>
          <a:p>
            <a:r>
              <a:rPr lang="it-IT" dirty="0" smtClean="0"/>
              <a:t>*</a:t>
            </a:r>
            <a:endParaRPr lang="it-IT" dirty="0"/>
          </a:p>
        </p:txBody>
      </p:sp>
      <p:sp>
        <p:nvSpPr>
          <p:cNvPr id="47" name="CasellaDiTesto 46"/>
          <p:cNvSpPr txBox="1"/>
          <p:nvPr/>
        </p:nvSpPr>
        <p:spPr>
          <a:xfrm>
            <a:off x="3431227" y="6334409"/>
            <a:ext cx="1515987" cy="461665"/>
          </a:xfrm>
          <a:prstGeom prst="rect">
            <a:avLst/>
          </a:prstGeom>
          <a:noFill/>
        </p:spPr>
        <p:txBody>
          <a:bodyPr wrap="square" rtlCol="0">
            <a:spAutoFit/>
          </a:bodyPr>
          <a:lstStyle/>
          <a:p>
            <a:r>
              <a:rPr lang="it-IT" sz="1200" dirty="0" smtClean="0"/>
              <a:t>* In FVG non è previsto il ticket</a:t>
            </a:r>
            <a:endParaRPr lang="it-IT" sz="1200" dirty="0"/>
          </a:p>
        </p:txBody>
      </p:sp>
    </p:spTree>
    <p:extLst>
      <p:ext uri="{BB962C8B-B14F-4D97-AF65-F5344CB8AC3E}">
        <p14:creationId xmlns:p14="http://schemas.microsoft.com/office/powerpoint/2010/main" val="3339483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990714"/>
          </a:xfrm>
        </p:spPr>
        <p:txBody>
          <a:bodyPr>
            <a:normAutofit/>
          </a:bodyPr>
          <a:lstStyle/>
          <a:p>
            <a:pPr algn="ctr"/>
            <a:r>
              <a:rPr lang="it-IT" sz="3600" b="1" dirty="0" smtClean="0">
                <a:solidFill>
                  <a:srgbClr val="0070C0"/>
                </a:solidFill>
                <a:latin typeface="+mn-lt"/>
              </a:rPr>
              <a:t>DIFFERENZE DI COSTO PER SSN E PAZIENTI</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Rettangolo arrotondato 1"/>
          <p:cNvSpPr/>
          <p:nvPr/>
        </p:nvSpPr>
        <p:spPr>
          <a:xfrm>
            <a:off x="3001618" y="3200399"/>
            <a:ext cx="6537173" cy="17363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IL RISPARMIO PER IL </a:t>
            </a:r>
            <a:r>
              <a:rPr kumimoji="0" lang="it-IT" sz="2800" b="1" i="0" u="none" strike="noStrike" kern="1200" cap="none" spc="0" normalizeH="0" baseline="0" noProof="0" dirty="0" smtClean="0">
                <a:ln>
                  <a:noFill/>
                </a:ln>
                <a:solidFill>
                  <a:prstClr val="black"/>
                </a:solidFill>
                <a:effectLst/>
                <a:uLnTx/>
                <a:uFillTx/>
                <a:latin typeface="Calibri" panose="020F0502020204030204"/>
                <a:ea typeface="+mn-ea"/>
                <a:cs typeface="+mn-cs"/>
              </a:rPr>
              <a:t>SSN</a:t>
            </a:r>
            <a:r>
              <a:rPr kumimoji="0" lang="it-IT"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è GENERATO DA </a:t>
            </a:r>
            <a:r>
              <a:rPr kumimoji="0" lang="it-IT"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TUTTI I FARMACI A BREVETTO SCADUTO INDIFFERENTEMENTE</a:t>
            </a:r>
            <a:endPar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reccia circolare a destra 2"/>
          <p:cNvSpPr/>
          <p:nvPr/>
        </p:nvSpPr>
        <p:spPr>
          <a:xfrm>
            <a:off x="5553923" y="1733266"/>
            <a:ext cx="754912" cy="11580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382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1350863" y="324937"/>
            <a:ext cx="9478115" cy="1048341"/>
          </a:xfrm>
        </p:spPr>
        <p:txBody>
          <a:bodyPr>
            <a:normAutofit fontScale="90000"/>
          </a:bodyPr>
          <a:lstStyle/>
          <a:p>
            <a:pPr algn="ctr"/>
            <a:r>
              <a:rPr lang="it-IT" sz="4000" b="1" dirty="0" smtClean="0">
                <a:solidFill>
                  <a:srgbClr val="0070C0"/>
                </a:solidFill>
                <a:latin typeface="+mn-lt"/>
              </a:rPr>
              <a:t>GESTIONE LOCALE DEI MEDICINALI EQUIVALENTI</a:t>
            </a:r>
            <a:endParaRPr lang="it-IT" sz="40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CasellaDiTesto 4"/>
          <p:cNvSpPr txBox="1"/>
          <p:nvPr/>
        </p:nvSpPr>
        <p:spPr>
          <a:xfrm>
            <a:off x="1313462" y="1606847"/>
            <a:ext cx="9590567"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rticolo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7 della Legge n.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405/2001: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 medicinali non coperti da brevetto aventi uguale composizione in principi attivi, nonché forma farmaceutica, via di somministrazione, modalità di rilascio, numero di unità posologiche e dosi unitarie uguali, sono rimborsati al farmacista dal Servizio Sanitario Nazionale fino alla concorrenza del prezzo più basso del corrispondente medicinale generico disponibile nel normale ciclo distributivo regionale,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sulla base di apposite direttive definite dalla regione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sostanza, mentre la lista di trasparenza predisposta dall’AIFA ha significato indicativo, di orientamento a livello nazionale, sono poi le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Regioni e le Province Autonome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mediante apposite direttive, a definire la presenza o meno di determinati medicinali nel ciclo distributivo locale, compilando ciascuna una propria lista di trasparenza. </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mmagine 1"/>
          <p:cNvPicPr>
            <a:picLocks noChangeAspect="1"/>
          </p:cNvPicPr>
          <p:nvPr/>
        </p:nvPicPr>
        <p:blipFill>
          <a:blip r:embed="rId3">
            <a:extLst/>
          </a:blip>
          <a:stretch>
            <a:fillRect/>
          </a:stretch>
        </p:blipFill>
        <p:spPr>
          <a:xfrm>
            <a:off x="10262538" y="5513771"/>
            <a:ext cx="1579418" cy="1193747"/>
          </a:xfrm>
          <a:prstGeom prst="rect">
            <a:avLst/>
          </a:prstGeom>
        </p:spPr>
      </p:pic>
      <p:sp>
        <p:nvSpPr>
          <p:cNvPr id="3" name="Freccia in giù 2"/>
          <p:cNvSpPr/>
          <p:nvPr/>
        </p:nvSpPr>
        <p:spPr>
          <a:xfrm>
            <a:off x="5936134" y="3734479"/>
            <a:ext cx="307571" cy="578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85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Picture 2"/>
          <p:cNvPicPr>
            <a:picLocks noChangeAspect="1" noChangeArrowheads="1"/>
          </p:cNvPicPr>
          <p:nvPr/>
        </p:nvPicPr>
        <p:blipFill>
          <a:blip r:embed="rId3" cstate="print"/>
          <a:srcRect l="31300" t="17896" r="30901" b="7959"/>
          <a:stretch>
            <a:fillRect/>
          </a:stretch>
        </p:blipFill>
        <p:spPr bwMode="auto">
          <a:xfrm>
            <a:off x="3197349" y="427906"/>
            <a:ext cx="5904656" cy="6273697"/>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l="60043" t="14989" r="13666" b="28312"/>
          <a:stretch>
            <a:fillRect/>
          </a:stretch>
        </p:blipFill>
        <p:spPr bwMode="auto">
          <a:xfrm>
            <a:off x="107354" y="97076"/>
            <a:ext cx="1431420" cy="1672090"/>
          </a:xfrm>
          <a:prstGeom prst="rect">
            <a:avLst/>
          </a:prstGeom>
          <a:noFill/>
          <a:ln w="9525">
            <a:noFill/>
            <a:miter lim="800000"/>
            <a:headEnd/>
            <a:tailEnd/>
          </a:ln>
        </p:spPr>
      </p:pic>
      <p:pic>
        <p:nvPicPr>
          <p:cNvPr id="18" name="Picture 3"/>
          <p:cNvPicPr>
            <a:picLocks noChangeAspect="1" noChangeArrowheads="1"/>
          </p:cNvPicPr>
          <p:nvPr/>
        </p:nvPicPr>
        <p:blipFill>
          <a:blip r:embed="rId5" cstate="print"/>
          <a:srcRect l="69294" t="44912" r="13452" b="26012"/>
          <a:stretch>
            <a:fillRect/>
          </a:stretch>
        </p:blipFill>
        <p:spPr bwMode="auto">
          <a:xfrm>
            <a:off x="10420010" y="5278293"/>
            <a:ext cx="1730565" cy="1579707"/>
          </a:xfrm>
          <a:prstGeom prst="rect">
            <a:avLst/>
          </a:prstGeom>
          <a:noFill/>
          <a:ln w="9525">
            <a:noFill/>
            <a:miter lim="800000"/>
            <a:headEnd/>
            <a:tailEnd/>
          </a:ln>
        </p:spPr>
      </p:pic>
    </p:spTree>
    <p:extLst>
      <p:ext uri="{BB962C8B-B14F-4D97-AF65-F5344CB8AC3E}">
        <p14:creationId xmlns:p14="http://schemas.microsoft.com/office/powerpoint/2010/main" val="6631432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ama-logo - CureHHT"/>
          <p:cNvPicPr>
            <a:picLocks noChangeAspect="1" noChangeArrowheads="1"/>
          </p:cNvPicPr>
          <p:nvPr/>
        </p:nvPicPr>
        <p:blipFill>
          <a:blip r:embed="rId2" cstate="print"/>
          <a:srcRect t="32033" b="35933"/>
          <a:stretch>
            <a:fillRect/>
          </a:stretch>
        </p:blipFill>
        <p:spPr bwMode="auto">
          <a:xfrm>
            <a:off x="1847528" y="188641"/>
            <a:ext cx="4248472" cy="884793"/>
          </a:xfrm>
          <a:prstGeom prst="rect">
            <a:avLst/>
          </a:prstGeom>
          <a:noFill/>
        </p:spPr>
      </p:pic>
      <p:sp>
        <p:nvSpPr>
          <p:cNvPr id="5" name="Rettangolo 4"/>
          <p:cNvSpPr/>
          <p:nvPr/>
        </p:nvSpPr>
        <p:spPr>
          <a:xfrm>
            <a:off x="1775520" y="1052736"/>
            <a:ext cx="8640960"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Clinical Equivalence of Generic and Brand-Name Drugs Used in Cardiovascular Disease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Systematic Review and Meta-analysis</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ttangolo 5"/>
          <p:cNvSpPr/>
          <p:nvPr/>
        </p:nvSpPr>
        <p:spPr>
          <a:xfrm>
            <a:off x="1793776" y="2071882"/>
            <a:ext cx="62464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Aaron S.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Kesselheim</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MD, JD, MPH; Alexander S.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Misono</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BA; Joy L. Lee, BA;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et</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al</a:t>
            </a:r>
          </a:p>
        </p:txBody>
      </p:sp>
      <p:sp>
        <p:nvSpPr>
          <p:cNvPr id="7" name="Rettangolo 6"/>
          <p:cNvSpPr/>
          <p:nvPr/>
        </p:nvSpPr>
        <p:spPr>
          <a:xfrm>
            <a:off x="7790440" y="260648"/>
            <a:ext cx="262604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Published</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December</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3, 2008</a:t>
            </a:r>
          </a:p>
        </p:txBody>
      </p:sp>
      <p:sp>
        <p:nvSpPr>
          <p:cNvPr id="8" name="Rettangolo 7"/>
          <p:cNvSpPr/>
          <p:nvPr/>
        </p:nvSpPr>
        <p:spPr>
          <a:xfrm>
            <a:off x="1775520" y="2421464"/>
            <a:ext cx="8640960"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Abstract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Context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Use of generic drugs, which are bioequivalent to brand-name drugs, can help contain prescription drug spending. However, there is concern among patients and physicians that brand-name drugs may be clinically superior to generic drugs.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Objectives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summarize clinical evidence comparing generic and brand-name drugs used in cardiovascular disease and to assess the perspectives of editorialists on this issue.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 Sources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Systematic searches of peer-reviewed publications in MEDLINE, EMBASE, and International Pharmaceutical Abstracts from January 1984 to August 2008.</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Study Selection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Studies compared generic and brand-name cardiovascular drugs using clinical efficacy and safety end points. We separately identified editorials addressing generic substitution.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Data Extraction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We extracted variables related to the study design, setting, participants, clinical end points, and funding. Methodological quality of the trials was assessed by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Jadad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Newcastle-Ottawa scores, and a meta-analysis was performed to determine an aggregate effect size. For editorials, we categorized authors' positions on generic substitution as negative, positive, or neutral.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Results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We identified 47 articles covering 9 subclasses of cardiovascular medications, of which 38 (81%) were randomized controlled trials (RCTs). Clinical equivalence was noted in 7 of 7 RCTs (100%) of β-blockers, 10 of 11 RCTs (91%) of diuretics, 5 of 7 RCTs (71%) of calcium channel blockers, 3 of 3 RCTs (100%) of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antiplatelet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agents, 2 of 2 RCTs (100%) of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statins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 of 1 RCT (100%) of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angiotensin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-converting enzyme inhibitors, and 1 of 1 RCT (100%) of α-blockers. Among narrow therapeutic index drugs, clinical equivalence was reported in 1 of 1 RCT (100%) of class 1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antiarrhythmic</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agents and 5 of 5 RCTs (100%) of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warfarin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Aggregate effect size (n = 837) was −0.03 (95% confidence interval, −0.15 to 0.08), indicating no evidence of superiority of brand-name to generic drugs. Among 43 editorials, 23 (53%) expressed a negative view of generic drug substitution.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Conclusions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Whereas </a:t>
            </a:r>
            <a:r>
              <a:rPr kumimoji="0" lang="en-US" sz="1400" b="1" i="0" u="none" strike="noStrike" kern="1200" cap="none" spc="0" normalizeH="0" baseline="0" noProof="0" dirty="0">
                <a:ln>
                  <a:noFill/>
                </a:ln>
                <a:solidFill>
                  <a:srgbClr val="0070C0"/>
                </a:solidFill>
                <a:effectLst/>
                <a:uLnTx/>
                <a:uFillTx/>
                <a:latin typeface="Calibri" panose="020F0502020204030204"/>
                <a:ea typeface="+mn-ea"/>
                <a:cs typeface="+mn-cs"/>
              </a:rPr>
              <a:t>evidence does not support the notion that brand-name drugs used in cardiovascular disease are superior to generic drugs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substantial number of editorials counsel against the interchangeability of generic drugs.</a:t>
            </a:r>
          </a:p>
        </p:txBody>
      </p:sp>
      <p:sp>
        <p:nvSpPr>
          <p:cNvPr id="9" name="Rettangolo 8"/>
          <p:cNvSpPr/>
          <p:nvPr/>
        </p:nvSpPr>
        <p:spPr>
          <a:xfrm>
            <a:off x="8616281" y="6525345"/>
            <a:ext cx="2000869"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rPr>
              <a:t>DOI: </a:t>
            </a: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10.1001/</a:t>
            </a:r>
            <a:r>
              <a:rPr kumimoji="0" lang="it-IT"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jama</a:t>
            </a: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.2008.758</a:t>
            </a: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3505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703512" y="2636913"/>
            <a:ext cx="8793476" cy="4032965"/>
          </a:xfrm>
          <a:prstGeom prst="rect">
            <a:avLst/>
          </a:prstGeom>
          <a:noFill/>
          <a:ln w="9525">
            <a:noFill/>
            <a:miter lim="800000"/>
            <a:headEnd/>
            <a:tailEnd/>
          </a:ln>
        </p:spPr>
      </p:pic>
      <p:pic>
        <p:nvPicPr>
          <p:cNvPr id="5" name="Picture 2" descr="jama-logo - CureHHT"/>
          <p:cNvPicPr>
            <a:picLocks noChangeAspect="1" noChangeArrowheads="1"/>
          </p:cNvPicPr>
          <p:nvPr/>
        </p:nvPicPr>
        <p:blipFill>
          <a:blip r:embed="rId3" cstate="print"/>
          <a:srcRect t="32033" b="35933"/>
          <a:stretch>
            <a:fillRect/>
          </a:stretch>
        </p:blipFill>
        <p:spPr bwMode="auto">
          <a:xfrm>
            <a:off x="1847528" y="188641"/>
            <a:ext cx="4248472" cy="884793"/>
          </a:xfrm>
          <a:prstGeom prst="rect">
            <a:avLst/>
          </a:prstGeom>
          <a:noFill/>
        </p:spPr>
      </p:pic>
      <p:sp>
        <p:nvSpPr>
          <p:cNvPr id="6" name="Rettangolo 5"/>
          <p:cNvSpPr/>
          <p:nvPr/>
        </p:nvSpPr>
        <p:spPr>
          <a:xfrm>
            <a:off x="1775520" y="1052736"/>
            <a:ext cx="8640960"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Clinical Equivalence of Generic and Brand-Name Drugs Used in Cardiovascular Disease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Systematic Review and Meta-analysis</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ttangolo 6"/>
          <p:cNvSpPr/>
          <p:nvPr/>
        </p:nvSpPr>
        <p:spPr>
          <a:xfrm>
            <a:off x="1793776" y="2071882"/>
            <a:ext cx="62464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Aaron S.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Kesselheim</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MD, JD, MPH; Alexander S.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Misono</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BA; Joy L. Lee, BA;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et</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al</a:t>
            </a:r>
          </a:p>
        </p:txBody>
      </p:sp>
      <p:sp>
        <p:nvSpPr>
          <p:cNvPr id="8" name="Rettangolo 7"/>
          <p:cNvSpPr/>
          <p:nvPr/>
        </p:nvSpPr>
        <p:spPr>
          <a:xfrm>
            <a:off x="7790440" y="260648"/>
            <a:ext cx="262604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Published</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December</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3, 2008</a:t>
            </a:r>
          </a:p>
        </p:txBody>
      </p:sp>
    </p:spTree>
    <p:extLst>
      <p:ext uri="{BB962C8B-B14F-4D97-AF65-F5344CB8AC3E}">
        <p14:creationId xmlns:p14="http://schemas.microsoft.com/office/powerpoint/2010/main" val="313915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asellaDiTesto 1"/>
          <p:cNvSpPr txBox="1"/>
          <p:nvPr/>
        </p:nvSpPr>
        <p:spPr>
          <a:xfrm>
            <a:off x="890686" y="1321553"/>
            <a:ext cx="10437038" cy="5078313"/>
          </a:xfrm>
          <a:prstGeom prst="rect">
            <a:avLst/>
          </a:prstGeom>
          <a:noFill/>
        </p:spPr>
        <p:txBody>
          <a:bodyPr wrap="square" rtlCol="0">
            <a:spAutoFit/>
          </a:bodyPr>
          <a:lstStyle/>
          <a:p>
            <a:pPr algn="just" fontAlgn="base"/>
            <a:r>
              <a:rPr lang="it-IT" dirty="0"/>
              <a:t>Dal lato dell'</a:t>
            </a:r>
            <a:r>
              <a:rPr lang="it-IT" b="1" dirty="0"/>
              <a:t>offerta</a:t>
            </a:r>
            <a:r>
              <a:rPr lang="it-IT" dirty="0"/>
              <a:t>, vi sono i fabbricanti con modelli commerciali </a:t>
            </a:r>
            <a:r>
              <a:rPr lang="it-IT" dirty="0" smtClean="0"/>
              <a:t>distinti: </a:t>
            </a:r>
            <a:r>
              <a:rPr lang="it-IT" dirty="0"/>
              <a:t>farmacie online, farmacie per corrispondenza, farmacie tradizionali con sedi "fisiche" e farmacie </a:t>
            </a:r>
            <a:r>
              <a:rPr lang="it-IT" dirty="0" smtClean="0"/>
              <a:t>ospedaliere:</a:t>
            </a:r>
          </a:p>
          <a:p>
            <a:pPr algn="just" fontAlgn="base"/>
            <a:endParaRPr lang="it-IT" dirty="0" smtClean="0"/>
          </a:p>
          <a:p>
            <a:pPr marL="285750" indent="-285750" algn="just" fontAlgn="base">
              <a:buFont typeface="Arial" panose="020B0604020202020204" pitchFamily="34" charset="0"/>
              <a:buChar char="•"/>
            </a:pPr>
            <a:r>
              <a:rPr lang="it-IT" dirty="0" smtClean="0"/>
              <a:t>i </a:t>
            </a:r>
            <a:r>
              <a:rPr lang="it-IT" b="1" dirty="0"/>
              <a:t>fabbricanti</a:t>
            </a:r>
            <a:r>
              <a:rPr lang="it-IT" dirty="0"/>
              <a:t> </a:t>
            </a:r>
            <a:r>
              <a:rPr lang="it-IT" b="1" dirty="0"/>
              <a:t>di medicinali originali </a:t>
            </a:r>
            <a:r>
              <a:rPr lang="it-IT" dirty="0"/>
              <a:t>operano nella ricerca, nello sviluppo, nella produzione, nella commercializzazione e nella fornitura di medicinali innovativi. Generalmente, competono "per il mercato", cercando di essere i primi a scoprire, brevettare e portare sul mercato un nuovo farmaco, ma possono anche farsi concorrenza "sul mercato", quando diversi farmaci sono relativamente sostituibili per indicazioni </a:t>
            </a:r>
            <a:r>
              <a:rPr lang="it-IT" dirty="0" smtClean="0"/>
              <a:t>simili.</a:t>
            </a:r>
          </a:p>
          <a:p>
            <a:pPr marL="285750" indent="-285750" algn="just" fontAlgn="base">
              <a:buFont typeface="Arial" panose="020B0604020202020204" pitchFamily="34" charset="0"/>
              <a:buChar char="•"/>
            </a:pPr>
            <a:r>
              <a:rPr lang="it-IT" dirty="0"/>
              <a:t>i</a:t>
            </a:r>
            <a:r>
              <a:rPr lang="it-IT" dirty="0" smtClean="0"/>
              <a:t> </a:t>
            </a:r>
            <a:r>
              <a:rPr lang="it-IT" b="1" dirty="0"/>
              <a:t>fabbricanti</a:t>
            </a:r>
            <a:r>
              <a:rPr lang="it-IT" dirty="0"/>
              <a:t> </a:t>
            </a:r>
            <a:r>
              <a:rPr lang="it-IT" b="1" dirty="0"/>
              <a:t>di prodotti generici </a:t>
            </a:r>
            <a:r>
              <a:rPr lang="it-IT" dirty="0"/>
              <a:t>forniscono, solitamente a prezzi notevolmente inferiori, versioni generiche non innovative del medicinale originale una volta che gli originator perdono l'esclusiva. </a:t>
            </a:r>
            <a:r>
              <a:rPr lang="it-IT" dirty="0" smtClean="0"/>
              <a:t>Le </a:t>
            </a:r>
            <a:r>
              <a:rPr lang="it-IT" dirty="0"/>
              <a:t>imprese </a:t>
            </a:r>
            <a:r>
              <a:rPr lang="it-IT" dirty="0" err="1"/>
              <a:t>genericiste</a:t>
            </a:r>
            <a:r>
              <a:rPr lang="it-IT" dirty="0"/>
              <a:t> competono quindi per conquistare i mercati degli originator (o di altri farmaci generici già presenti sul mercato</a:t>
            </a:r>
            <a:r>
              <a:rPr lang="it-IT" dirty="0" smtClean="0"/>
              <a:t>).</a:t>
            </a:r>
          </a:p>
          <a:p>
            <a:pPr marL="285750" indent="-285750" algn="just" fontAlgn="base">
              <a:buFont typeface="Arial" panose="020B0604020202020204" pitchFamily="34" charset="0"/>
              <a:buChar char="•"/>
            </a:pPr>
            <a:r>
              <a:rPr lang="it-IT" b="1" dirty="0"/>
              <a:t>a</a:t>
            </a:r>
            <a:r>
              <a:rPr lang="it-IT" b="1" dirty="0" smtClean="0"/>
              <a:t>lcuni </a:t>
            </a:r>
            <a:r>
              <a:rPr lang="it-IT" b="1" dirty="0"/>
              <a:t>fabbricanti forniscono sia prodotti originali sia prodotti generici</a:t>
            </a:r>
            <a:r>
              <a:rPr lang="it-IT" dirty="0"/>
              <a:t>. Queste imprese sviluppano strategie aziendali distinte per ciascun tipo di </a:t>
            </a:r>
            <a:r>
              <a:rPr lang="it-IT" dirty="0" smtClean="0"/>
              <a:t>prodotto.</a:t>
            </a:r>
          </a:p>
          <a:p>
            <a:pPr marL="285750" indent="-285750" algn="just" fontAlgn="base">
              <a:buFont typeface="Arial" panose="020B0604020202020204" pitchFamily="34" charset="0"/>
              <a:buChar char="•"/>
            </a:pPr>
            <a:r>
              <a:rPr lang="it-IT" dirty="0"/>
              <a:t>i</a:t>
            </a:r>
            <a:r>
              <a:rPr lang="it-IT" dirty="0" smtClean="0"/>
              <a:t> </a:t>
            </a:r>
            <a:r>
              <a:rPr lang="it-IT" b="1" dirty="0"/>
              <a:t>grossisti</a:t>
            </a:r>
            <a:r>
              <a:rPr lang="it-IT" dirty="0"/>
              <a:t> organizzano la distribuzione di prodotti farmaceutici acquistandoli dai fabbricanti e vendendoli a farmacie e </a:t>
            </a:r>
            <a:r>
              <a:rPr lang="it-IT" dirty="0" smtClean="0"/>
              <a:t>ospedali.</a:t>
            </a:r>
          </a:p>
          <a:p>
            <a:pPr marL="285750" indent="-285750" algn="just" fontAlgn="base">
              <a:buFont typeface="Arial" panose="020B0604020202020204" pitchFamily="34" charset="0"/>
              <a:buChar char="•"/>
            </a:pPr>
            <a:r>
              <a:rPr lang="it-IT" dirty="0"/>
              <a:t>i</a:t>
            </a:r>
            <a:r>
              <a:rPr lang="it-IT" dirty="0" smtClean="0"/>
              <a:t> </a:t>
            </a:r>
            <a:r>
              <a:rPr lang="it-IT" dirty="0"/>
              <a:t>diversi tipi di </a:t>
            </a:r>
            <a:r>
              <a:rPr lang="it-IT" b="1" dirty="0"/>
              <a:t>farmacie</a:t>
            </a:r>
            <a:r>
              <a:rPr lang="it-IT" dirty="0"/>
              <a:t> svolgono un duplice ruolo: consigliano i pazienti e dispensano loro i medicinali richiesti</a:t>
            </a:r>
            <a:r>
              <a:rPr lang="it-IT" dirty="0" smtClean="0"/>
              <a:t>.</a:t>
            </a:r>
            <a:endParaRPr lang="it-IT" dirty="0"/>
          </a:p>
        </p:txBody>
      </p:sp>
      <p:sp>
        <p:nvSpPr>
          <p:cNvPr id="11" name="Titolo 1">
            <a:extLst>
              <a:ext uri="{FF2B5EF4-FFF2-40B4-BE49-F238E27FC236}">
                <a16:creationId xmlns:a16="http://schemas.microsoft.com/office/drawing/2014/main" id="{247A8077-C0AE-D64B-B649-FA38F21E474C}"/>
              </a:ext>
            </a:extLst>
          </p:cNvPr>
          <p:cNvSpPr>
            <a:spLocks noGrp="1"/>
          </p:cNvSpPr>
          <p:nvPr>
            <p:ph type="title"/>
          </p:nvPr>
        </p:nvSpPr>
        <p:spPr>
          <a:xfrm>
            <a:off x="890686" y="360848"/>
            <a:ext cx="10081384" cy="725487"/>
          </a:xfrm>
        </p:spPr>
        <p:txBody>
          <a:bodyPr>
            <a:normAutofit/>
          </a:bodyPr>
          <a:lstStyle/>
          <a:p>
            <a:r>
              <a:rPr lang="it-IT" sz="3600" b="1" dirty="0" smtClean="0">
                <a:solidFill>
                  <a:srgbClr val="0070C0"/>
                </a:solidFill>
                <a:latin typeface="+mn-lt"/>
              </a:rPr>
              <a:t> DOMANDA E OFFERTA NEI MERCATI FARMACEUTICI</a:t>
            </a:r>
            <a:endParaRPr lang="it-IT" sz="3600" b="1" dirty="0">
              <a:solidFill>
                <a:srgbClr val="0070C0"/>
              </a:solidFill>
              <a:latin typeface="+mn-lt"/>
            </a:endParaRPr>
          </a:p>
        </p:txBody>
      </p:sp>
    </p:spTree>
    <p:extLst>
      <p:ext uri="{BB962C8B-B14F-4D97-AF65-F5344CB8AC3E}">
        <p14:creationId xmlns:p14="http://schemas.microsoft.com/office/powerpoint/2010/main" val="679988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907469" y="953792"/>
            <a:ext cx="82809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Generic versus brand-name drugs used in cardiovascular diseases</a:t>
            </a:r>
          </a:p>
        </p:txBody>
      </p:sp>
      <p:pic>
        <p:nvPicPr>
          <p:cNvPr id="32777" name="Picture 9"/>
          <p:cNvPicPr>
            <a:picLocks noChangeAspect="1" noChangeArrowheads="1"/>
          </p:cNvPicPr>
          <p:nvPr/>
        </p:nvPicPr>
        <p:blipFill>
          <a:blip r:embed="rId2" cstate="print"/>
          <a:srcRect l="10432" t="47700" r="11214" b="30769"/>
          <a:stretch>
            <a:fillRect/>
          </a:stretch>
        </p:blipFill>
        <p:spPr bwMode="auto">
          <a:xfrm>
            <a:off x="2063552" y="233711"/>
            <a:ext cx="4536504" cy="675226"/>
          </a:xfrm>
          <a:prstGeom prst="rect">
            <a:avLst/>
          </a:prstGeom>
          <a:noFill/>
          <a:ln w="9525">
            <a:noFill/>
            <a:miter lim="800000"/>
            <a:headEnd/>
            <a:tailEnd/>
          </a:ln>
        </p:spPr>
      </p:pic>
      <p:sp>
        <p:nvSpPr>
          <p:cNvPr id="14" name="CasellaDiTesto 13"/>
          <p:cNvSpPr txBox="1"/>
          <p:nvPr/>
        </p:nvSpPr>
        <p:spPr>
          <a:xfrm>
            <a:off x="1943473" y="1673872"/>
            <a:ext cx="82809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Lamberto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Manzoli</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Maria Elena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Flacco</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Stefania Boccia, Elvira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D’Andrea</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Nikola</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Panic</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Carolina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Marzuillo</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Roberta Siliquini, Walter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Ricciardi</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Paolo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Villari</a:t>
            </a:r>
            <a:r>
              <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rPr>
              <a:t>, and John P. A. </a:t>
            </a:r>
            <a:r>
              <a:rPr kumimoji="0" lang="it-IT" sz="1200" b="0" i="1" u="none" strike="noStrike" kern="1200" cap="none" spc="0" normalizeH="0" baseline="0" noProof="0" dirty="0" err="1">
                <a:ln>
                  <a:noFill/>
                </a:ln>
                <a:solidFill>
                  <a:prstClr val="black"/>
                </a:solidFill>
                <a:effectLst/>
                <a:uLnTx/>
                <a:uFillTx/>
                <a:latin typeface="Calibri" panose="020F0502020204030204"/>
                <a:ea typeface="+mn-ea"/>
                <a:cs typeface="+mn-cs"/>
              </a:rPr>
              <a:t>Ioannidis</a:t>
            </a:r>
            <a:endPar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p:cNvSpPr/>
          <p:nvPr/>
        </p:nvSpPr>
        <p:spPr>
          <a:xfrm>
            <a:off x="1943473" y="1385839"/>
            <a:ext cx="150310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META-ANALYSIS</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ttangolo 15"/>
          <p:cNvSpPr/>
          <p:nvPr/>
        </p:nvSpPr>
        <p:spPr>
          <a:xfrm>
            <a:off x="7416081" y="377727"/>
            <a:ext cx="269529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Published</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30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November</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2015</a:t>
            </a:r>
          </a:p>
        </p:txBody>
      </p:sp>
      <p:sp>
        <p:nvSpPr>
          <p:cNvPr id="17" name="Rettangolo 16"/>
          <p:cNvSpPr/>
          <p:nvPr/>
        </p:nvSpPr>
        <p:spPr>
          <a:xfrm>
            <a:off x="1919536" y="2204865"/>
            <a:ext cx="8280920"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Abstract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This meta-analysis aimed to compare the efficacy and adverse events, either serious or mild/moderate, of all generic versus brand-name cardiovascular medicines. We searched randomized trials in MEDLINE, Scopus, EMBASE, Cochrane Controlled Clinical Trial Register, and ClinicalTrials.gov (last update December 1, 2014). Attempts were made to contact the investigators of all potentially eligible trials. Two investigators independently extracted and analyzed soft (including systolic blood pressure, LDL cholesterol, and others) and hard efficacy outcomes (including major cardiovascular adverse events and death), minor/moderate and serious adverse events. We included 74 randomized trials; 53 reported ≥1 efficacy outcome (overall sample 3051), 32 measured mild/moderate adverse events (n = 2407), and 51 evaluated serious adverse events (n = 2892). We included trials assessing ACE inhibitors (n = 12), anticoagulants (n = 5),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antiplatelet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agents (n = 17), beta-blockers (n = 11), calcium channel blockers (n = 7); diuretics (n = 13);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statins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 = 6); and others (n = 3). For both soft and hard efficacy outcomes, 100 % of the trials showed non-significant differences between generic and brand-name drugs. The aggregate effect size was 0.01 (95 % CI −0.05; 0.08) for soft outcomes; −0.06 (−0.71; 0.59) for hard outcomes. All but two trials showed non-significant differences in mild/moderate adverse events, and aggregate effect size was 0.07 (−0.06; 0.20). Comparable results were observed for each drug class and in each stratified meta-analysis. Overall, 8 serious possibly drug-related adverse events were reported: 5/2074 subjects on generics; 3/2076 subjects on brand-name drugs (OR 1.69; 95 % CI 0.40–7.20). </a:t>
            </a:r>
            <a:r>
              <a:rPr kumimoji="0" lang="en-US" sz="1400" b="1" i="0" u="none" strike="noStrike" kern="1200" cap="none" spc="0" normalizeH="0" baseline="0" noProof="0" dirty="0">
                <a:ln>
                  <a:noFill/>
                </a:ln>
                <a:solidFill>
                  <a:srgbClr val="0070C0"/>
                </a:solidFill>
                <a:effectLst/>
                <a:uLnTx/>
                <a:uFillTx/>
                <a:latin typeface="Calibri" panose="020F0502020204030204"/>
                <a:ea typeface="+mn-ea"/>
                <a:cs typeface="+mn-cs"/>
              </a:rPr>
              <a:t>This meta-analysis strengthens the evidence for clinical equivalence between brand-name and generic cardiovascular drugs. </a:t>
            </a:r>
            <a:r>
              <a:rPr kumimoji="0" lang="en-US" sz="1400" b="1" i="0" u="sng" strike="noStrike" kern="1200" cap="none" spc="0" normalizeH="0" baseline="0" noProof="0" dirty="0">
                <a:ln>
                  <a:noFill/>
                </a:ln>
                <a:solidFill>
                  <a:srgbClr val="0070C0"/>
                </a:solidFill>
                <a:effectLst/>
                <a:uLnTx/>
                <a:uFillTx/>
                <a:latin typeface="Calibri" panose="020F0502020204030204"/>
                <a:ea typeface="+mn-ea"/>
                <a:cs typeface="+mn-cs"/>
              </a:rPr>
              <a:t>Physicians could be reassured about prescribing generic cardiovascular drugs, and health care organization about endorsing their wider use</a:t>
            </a:r>
            <a:r>
              <a:rPr kumimoji="0" lang="en-US" sz="1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18" name="Rettangolo 17"/>
          <p:cNvSpPr/>
          <p:nvPr/>
        </p:nvSpPr>
        <p:spPr>
          <a:xfrm>
            <a:off x="8347648" y="6525345"/>
            <a:ext cx="2284856"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rPr>
              <a:t>DOI: </a:t>
            </a:r>
            <a:r>
              <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10.1007/s10654-015-0104-8</a:t>
            </a: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4785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g. 1"/>
          <p:cNvPicPr>
            <a:picLocks noChangeAspect="1" noChangeArrowheads="1"/>
          </p:cNvPicPr>
          <p:nvPr/>
        </p:nvPicPr>
        <p:blipFill>
          <a:blip r:embed="rId2" cstate="print"/>
          <a:srcRect b="47372"/>
          <a:stretch>
            <a:fillRect/>
          </a:stretch>
        </p:blipFill>
        <p:spPr bwMode="auto">
          <a:xfrm>
            <a:off x="1524000" y="1526975"/>
            <a:ext cx="4788024" cy="5301208"/>
          </a:xfrm>
          <a:prstGeom prst="rect">
            <a:avLst/>
          </a:prstGeom>
          <a:noFill/>
        </p:spPr>
      </p:pic>
      <p:pic>
        <p:nvPicPr>
          <p:cNvPr id="5" name="Picture 2" descr="Fig. 1"/>
          <p:cNvPicPr>
            <a:picLocks noChangeAspect="1" noChangeArrowheads="1"/>
          </p:cNvPicPr>
          <p:nvPr/>
        </p:nvPicPr>
        <p:blipFill>
          <a:blip r:embed="rId2" cstate="print"/>
          <a:srcRect t="52628"/>
          <a:stretch>
            <a:fillRect/>
          </a:stretch>
        </p:blipFill>
        <p:spPr bwMode="auto">
          <a:xfrm>
            <a:off x="5807968" y="1742999"/>
            <a:ext cx="4860032" cy="5027968"/>
          </a:xfrm>
          <a:prstGeom prst="rect">
            <a:avLst/>
          </a:prstGeom>
          <a:noFill/>
        </p:spPr>
      </p:pic>
      <p:sp>
        <p:nvSpPr>
          <p:cNvPr id="12" name="Rettangolo 11"/>
          <p:cNvSpPr/>
          <p:nvPr/>
        </p:nvSpPr>
        <p:spPr>
          <a:xfrm>
            <a:off x="1907469" y="923975"/>
            <a:ext cx="82809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Generic versus brand-name drugs used in cardiovascular diseases</a:t>
            </a:r>
          </a:p>
        </p:txBody>
      </p:sp>
      <p:pic>
        <p:nvPicPr>
          <p:cNvPr id="13" name="Picture 9"/>
          <p:cNvPicPr>
            <a:picLocks noChangeAspect="1" noChangeArrowheads="1"/>
          </p:cNvPicPr>
          <p:nvPr/>
        </p:nvPicPr>
        <p:blipFill>
          <a:blip r:embed="rId3" cstate="print"/>
          <a:srcRect l="10432" t="47700" r="11214" b="30769"/>
          <a:stretch>
            <a:fillRect/>
          </a:stretch>
        </p:blipFill>
        <p:spPr bwMode="auto">
          <a:xfrm>
            <a:off x="2063552" y="184016"/>
            <a:ext cx="4536504" cy="675226"/>
          </a:xfrm>
          <a:prstGeom prst="rect">
            <a:avLst/>
          </a:prstGeom>
          <a:noFill/>
          <a:ln w="9525">
            <a:noFill/>
            <a:miter lim="800000"/>
            <a:headEnd/>
            <a:tailEnd/>
          </a:ln>
        </p:spPr>
      </p:pic>
    </p:spTree>
    <p:extLst>
      <p:ext uri="{BB962C8B-B14F-4D97-AF65-F5344CB8AC3E}">
        <p14:creationId xmlns:p14="http://schemas.microsoft.com/office/powerpoint/2010/main" val="17191135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 name="Titolo 1">
            <a:extLst>
              <a:ext uri="{FF2B5EF4-FFF2-40B4-BE49-F238E27FC236}">
                <a16:creationId xmlns:a16="http://schemas.microsoft.com/office/drawing/2014/main" id="{247A8077-C0AE-D64B-B649-FA38F21E474C}"/>
              </a:ext>
            </a:extLst>
          </p:cNvPr>
          <p:cNvSpPr>
            <a:spLocks noGrp="1"/>
          </p:cNvSpPr>
          <p:nvPr>
            <p:ph type="title"/>
          </p:nvPr>
        </p:nvSpPr>
        <p:spPr>
          <a:xfrm>
            <a:off x="3528796" y="329305"/>
            <a:ext cx="5134407" cy="725487"/>
          </a:xfrm>
        </p:spPr>
        <p:txBody>
          <a:bodyPr>
            <a:normAutofit/>
          </a:bodyPr>
          <a:lstStyle/>
          <a:p>
            <a:pPr algn="ctr"/>
            <a:r>
              <a:rPr lang="it-IT" sz="3600" b="1" dirty="0" smtClean="0">
                <a:solidFill>
                  <a:srgbClr val="0070C0"/>
                </a:solidFill>
                <a:latin typeface="+mn-lt"/>
              </a:rPr>
              <a:t>FARMACI BIOSIMILARI</a:t>
            </a:r>
            <a:endParaRPr lang="it-IT" sz="3600" b="1" dirty="0">
              <a:solidFill>
                <a:srgbClr val="0070C0"/>
              </a:solidFill>
              <a:latin typeface="+mn-lt"/>
            </a:endParaRPr>
          </a:p>
        </p:txBody>
      </p:sp>
      <p:sp>
        <p:nvSpPr>
          <p:cNvPr id="2" name="CasellaDiTesto 1"/>
          <p:cNvSpPr txBox="1"/>
          <p:nvPr/>
        </p:nvSpPr>
        <p:spPr>
          <a:xfrm>
            <a:off x="860341" y="1136719"/>
            <a:ext cx="10471318"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 farmaci </a:t>
            </a:r>
            <a:r>
              <a:rPr kumimoji="0" lang="it-IT" sz="1800" b="1" i="0" u="none" strike="noStrike" kern="1200" cap="none" spc="0" normalizeH="0" baseline="0" noProof="0" dirty="0" err="1">
                <a:ln>
                  <a:noFill/>
                </a:ln>
                <a:solidFill>
                  <a:prstClr val="black"/>
                </a:solidFill>
                <a:effectLst/>
                <a:uLnTx/>
                <a:uFillTx/>
                <a:latin typeface="Calibri" panose="020F0502020204030204"/>
                <a:ea typeface="+mn-ea"/>
                <a:cs typeface="+mn-cs"/>
              </a:rPr>
              <a:t>biosimilari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sono medicinali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simili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per qualità, efficacia e sicurezza ai farmaci biologici di riferimento (originatore</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già autorizzato nell'Unione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Europea, 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non soggetti a copertura brevettuale. </a:t>
            </a: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Il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farmaco biologico è costituito da principi attivi ad alto peso molecolare ottenuti a partire da substrati biologici o che traggono origine da materiale biologico opportunamente modificato mediante ingegneria genetica.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Un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biosimilare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e il suo prodotto di riferimento, pur essendo di fatto la stessa sostanza biologica, possono presentare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differenze minori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dovute a un certo grado di variabilità naturale, alla loro natura complessa e alle tecniche di produzione</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Per tale motivo, l’Agenzia Italiana del Farmaco, come espresso nel secondo Position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Paper</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sui Farmaci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Biosimilari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considera 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biosimilari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prodotti intercambiabili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con i corrispondenti originatori (cosiddetto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switch</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tanto per i pazienti avviati per la prima volta al trattamento (naïve) quanto per quelli già in terapia.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 differenza di quanto avviene per i farmaci equivalenti,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non è invece consentita la sostituibilità automatica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tra farmaco biologico di riferimento e un suo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biosimilare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né tra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biosimilari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pertanto la sostituzione da parte del farmacista dovrebbe avvenire solo dopo consultazione con il medico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prescrittore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La scelta di trattamento rimane infatti una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decisione clinica affidata al medico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 concordata con il paziente che, a sua volta, non può modificare la prescrizione ricevuta.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16" name="Immagine 15"/>
          <p:cNvPicPr>
            <a:picLocks noChangeAspect="1"/>
          </p:cNvPicPr>
          <p:nvPr/>
        </p:nvPicPr>
        <p:blipFill>
          <a:blip r:embed="rId3">
            <a:extLst>
              <a:ext uri="{BEBA8EAE-BF5A-486C-A8C5-ECC9F3942E4B}">
                <a14:imgProps xmlns:a14="http://schemas.microsoft.com/office/drawing/2010/main">
                  <a14:imgLayer r:embed="rId4">
                    <a14:imgEffect>
                      <a14:backgroundRemoval t="7422" b="94922" l="5176" r="67969">
                        <a14:foregroundMark x1="8301" y1="55859" x2="33008" y2="76172"/>
                        <a14:foregroundMark x1="36719" y1="53711" x2="62207" y2="77930"/>
                        <a14:foregroundMark x1="34863" y1="52344" x2="47754" y2="24219"/>
                        <a14:foregroundMark x1="37891" y1="31055" x2="44238" y2="22070"/>
                        <a14:foregroundMark x1="33301" y1="40430" x2="37793" y2="31836"/>
                        <a14:foregroundMark x1="34473" y1="37305" x2="36523" y2="33398"/>
                        <a14:foregroundMark x1="43457" y1="22461" x2="36523" y2="33008"/>
                        <a14:foregroundMark x1="56934" y1="29297" x2="62207" y2="63086"/>
                        <a14:foregroundMark x1="59473" y1="29297" x2="64355" y2="60938"/>
                        <a14:foregroundMark x1="61230" y1="31250" x2="65332" y2="49219"/>
                        <a14:foregroundMark x1="64746" y1="45508" x2="61230" y2="29688"/>
                        <a14:foregroundMark x1="54199" y1="34180" x2="54785" y2="31445"/>
                        <a14:foregroundMark x1="72266" y1="42188" x2="89844" y2="37109"/>
                        <a14:foregroundMark x1="93750" y1="44531" x2="84277" y2="57813"/>
                        <a14:foregroundMark x1="90332" y1="37500" x2="93652" y2="43750"/>
                        <a14:foregroundMark x1="90332" y1="36523" x2="93555" y2="42773"/>
                        <a14:foregroundMark x1="91895" y1="39453" x2="91895" y2="39453"/>
                        <a14:foregroundMark x1="20898" y1="58008" x2="32031" y2="69336"/>
                        <a14:foregroundMark x1="29297" y1="62500" x2="22754" y2="56641"/>
                        <a14:foregroundMark x1="18164" y1="53711" x2="13086" y2="49805"/>
                        <a14:foregroundMark x1="16602" y1="51367" x2="22656" y2="56641"/>
                        <a14:foregroundMark x1="10645" y1="51758" x2="12402" y2="50000"/>
                        <a14:foregroundMark x1="36816" y1="67578" x2="35547" y2="57617"/>
                        <a14:foregroundMark x1="36230" y1="64648" x2="35352" y2="58789"/>
                        <a14:foregroundMark x1="35742" y1="63477" x2="35449" y2="60547"/>
                        <a14:foregroundMark x1="35156" y1="51953" x2="36816" y2="52148"/>
                        <a14:foregroundMark x1="54004" y1="42383" x2="54004" y2="36133"/>
                        <a14:foregroundMark x1="91406" y1="55273" x2="94141" y2="47266"/>
                        <a14:foregroundMark x1="92090" y1="55469" x2="93848" y2="50000"/>
                        <a14:foregroundMark x1="93945" y1="50000" x2="94043" y2="42188"/>
                        <a14:foregroundMark x1="74609" y1="40625" x2="89355" y2="36133"/>
                        <a14:foregroundMark x1="94434" y1="46094" x2="91797" y2="37891"/>
                        <a14:backgroundMark x1="51465" y1="31836" x2="52637" y2="56250"/>
                        <a14:backgroundMark x1="50293" y1="38281" x2="43457" y2="49805"/>
                        <a14:backgroundMark x1="66895" y1="47461" x2="66895" y2="75781"/>
                        <a14:backgroundMark x1="91602" y1="60742" x2="82813" y2="62695"/>
                        <a14:backgroundMark x1="8594" y1="74023" x2="19922" y2="88086"/>
                        <a14:backgroundMark x1="28906" y1="51367" x2="35840" y2="72070"/>
                        <a14:backgroundMark x1="79590" y1="37695" x2="81543" y2="36523"/>
                        <a14:backgroundMark x1="29004" y1="58398" x2="15918" y2="43359"/>
                      </a14:backgroundRemoval>
                    </a14:imgEffect>
                  </a14:imgLayer>
                </a14:imgProps>
              </a:ext>
            </a:extLst>
          </a:blip>
          <a:stretch>
            <a:fillRect/>
          </a:stretch>
        </p:blipFill>
        <p:spPr>
          <a:xfrm>
            <a:off x="10605796" y="5830179"/>
            <a:ext cx="2072452" cy="1027821"/>
          </a:xfrm>
          <a:prstGeom prst="rect">
            <a:avLst/>
          </a:prstGeom>
          <a:noFill/>
        </p:spPr>
      </p:pic>
    </p:spTree>
    <p:extLst>
      <p:ext uri="{BB962C8B-B14F-4D97-AF65-F5344CB8AC3E}">
        <p14:creationId xmlns:p14="http://schemas.microsoft.com/office/powerpoint/2010/main" val="4180260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AUTORIZZAZIONI DEI BIOSIMILARI</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CasellaDiTesto 1"/>
          <p:cNvSpPr txBox="1"/>
          <p:nvPr/>
        </p:nvSpPr>
        <p:spPr>
          <a:xfrm>
            <a:off x="1089814" y="1802339"/>
            <a:ext cx="10012372"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 farmaci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biosimilari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sono autorizzati con una procedura centralizzata europea, quando derivano da processi biotecnologici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Annex</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I Reg. 726/2004) o se il medicinale di riferimento è stato autorizzato con procedura centralizzata. Negli altri casi può essere utilizzata una delle altre procedure previste dalla normativa europea e nazionale. </a:t>
            </a: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linee guida dell’Agenzia Europea dei Medicinali (EMA) sui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biosimilari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prevedono l’individuazione di un “prodotto di riferimento” (originatore), rispetto al quale il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biosimilare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deve dimostrare di essere comparabile, in relazione a qualità, efficacia e sicurezza, i tre pilastri essenziali su cui si basano le autorizzazioni all’immissione in commercio (AIC) di tutti i medicinali.</a:t>
            </a:r>
          </a:p>
        </p:txBody>
      </p:sp>
      <p:pic>
        <p:nvPicPr>
          <p:cNvPr id="11" name="Immagine 10"/>
          <p:cNvPicPr>
            <a:picLocks noChangeAspect="1"/>
          </p:cNvPicPr>
          <p:nvPr/>
        </p:nvPicPr>
        <p:blipFill>
          <a:blip r:embed="rId3">
            <a:extLst>
              <a:ext uri="{BEBA8EAE-BF5A-486C-A8C5-ECC9F3942E4B}">
                <a14:imgProps xmlns:a14="http://schemas.microsoft.com/office/drawing/2010/main">
                  <a14:imgLayer r:embed="rId4">
                    <a14:imgEffect>
                      <a14:backgroundRemoval t="7422" b="94922" l="5176" r="67969">
                        <a14:foregroundMark x1="8301" y1="55859" x2="33008" y2="76172"/>
                        <a14:foregroundMark x1="36719" y1="53711" x2="62207" y2="77930"/>
                        <a14:foregroundMark x1="34863" y1="52344" x2="47754" y2="24219"/>
                        <a14:foregroundMark x1="37891" y1="31055" x2="44238" y2="22070"/>
                        <a14:foregroundMark x1="33301" y1="40430" x2="37793" y2="31836"/>
                        <a14:foregroundMark x1="34473" y1="37305" x2="36523" y2="33398"/>
                        <a14:foregroundMark x1="43457" y1="22461" x2="36523" y2="33008"/>
                        <a14:foregroundMark x1="56934" y1="29297" x2="62207" y2="63086"/>
                        <a14:foregroundMark x1="59473" y1="29297" x2="64355" y2="60938"/>
                        <a14:foregroundMark x1="61230" y1="31250" x2="65332" y2="49219"/>
                        <a14:foregroundMark x1="64746" y1="45508" x2="61230" y2="29688"/>
                        <a14:foregroundMark x1="54199" y1="34180" x2="54785" y2="31445"/>
                        <a14:foregroundMark x1="72266" y1="42188" x2="89844" y2="37109"/>
                        <a14:foregroundMark x1="93750" y1="44531" x2="84277" y2="57813"/>
                        <a14:foregroundMark x1="90332" y1="37500" x2="93652" y2="43750"/>
                        <a14:foregroundMark x1="90332" y1="36523" x2="93555" y2="42773"/>
                        <a14:foregroundMark x1="91895" y1="39453" x2="91895" y2="39453"/>
                        <a14:foregroundMark x1="20898" y1="58008" x2="32031" y2="69336"/>
                        <a14:foregroundMark x1="29297" y1="62500" x2="22754" y2="56641"/>
                        <a14:foregroundMark x1="18164" y1="53711" x2="13086" y2="49805"/>
                        <a14:foregroundMark x1="16602" y1="51367" x2="22656" y2="56641"/>
                        <a14:foregroundMark x1="10645" y1="51758" x2="12402" y2="50000"/>
                        <a14:foregroundMark x1="36816" y1="67578" x2="35547" y2="57617"/>
                        <a14:foregroundMark x1="36230" y1="64648" x2="35352" y2="58789"/>
                        <a14:foregroundMark x1="35742" y1="63477" x2="35449" y2="60547"/>
                        <a14:foregroundMark x1="35156" y1="51953" x2="36816" y2="52148"/>
                        <a14:foregroundMark x1="54004" y1="42383" x2="54004" y2="36133"/>
                        <a14:foregroundMark x1="91406" y1="55273" x2="94141" y2="47266"/>
                        <a14:foregroundMark x1="92090" y1="55469" x2="93848" y2="50000"/>
                        <a14:foregroundMark x1="93945" y1="50000" x2="94043" y2="42188"/>
                        <a14:foregroundMark x1="74609" y1="40625" x2="89355" y2="36133"/>
                        <a14:foregroundMark x1="94434" y1="46094" x2="91797" y2="37891"/>
                        <a14:backgroundMark x1="51465" y1="31836" x2="52637" y2="56250"/>
                        <a14:backgroundMark x1="50293" y1="38281" x2="43457" y2="49805"/>
                        <a14:backgroundMark x1="66895" y1="47461" x2="66895" y2="75781"/>
                        <a14:backgroundMark x1="91602" y1="60742" x2="82813" y2="62695"/>
                        <a14:backgroundMark x1="8594" y1="74023" x2="19922" y2="88086"/>
                        <a14:backgroundMark x1="28906" y1="51367" x2="35840" y2="72070"/>
                        <a14:backgroundMark x1="79590" y1="37695" x2="81543" y2="36523"/>
                        <a14:backgroundMark x1="29004" y1="58398" x2="15918" y2="43359"/>
                      </a14:backgroundRemoval>
                    </a14:imgEffect>
                  </a14:imgLayer>
                </a14:imgProps>
              </a:ext>
            </a:extLst>
          </a:blip>
          <a:stretch>
            <a:fillRect/>
          </a:stretch>
        </p:blipFill>
        <p:spPr>
          <a:xfrm>
            <a:off x="8924237" y="5009560"/>
            <a:ext cx="3914245" cy="1923873"/>
          </a:xfrm>
          <a:prstGeom prst="rect">
            <a:avLst/>
          </a:prstGeom>
          <a:noFill/>
        </p:spPr>
      </p:pic>
    </p:spTree>
    <p:extLst>
      <p:ext uri="{BB962C8B-B14F-4D97-AF65-F5344CB8AC3E}">
        <p14:creationId xmlns:p14="http://schemas.microsoft.com/office/powerpoint/2010/main" val="5828344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RIFERIMENTI NORMATIVI</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CasellaDiTesto 1"/>
          <p:cNvSpPr txBox="1"/>
          <p:nvPr/>
        </p:nvSpPr>
        <p:spPr>
          <a:xfrm>
            <a:off x="643468" y="1670241"/>
            <a:ext cx="10454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asellaDiTesto 2"/>
          <p:cNvSpPr txBox="1"/>
          <p:nvPr/>
        </p:nvSpPr>
        <p:spPr>
          <a:xfrm>
            <a:off x="1014060" y="1486608"/>
            <a:ext cx="10512706" cy="42473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Il concetto di “medicinale biologico simile” è stato introdotto nella legislazione dell’Unione Europea dalla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Direttiva 2001/83/CE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s.m</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L’articolo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10 della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Direttiva 2004/27/CE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ha fornito una definizione di prodotto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biosimilare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recepita nella normativa italiana all’articolo 10 punto 7 del Decreto Legislativo n. 219/2006: </a:t>
            </a: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Quando un medicinale biologico, simile a un medicinale biologico di riferimento, non soddisfa le condizioni della definizione di medicinale generico a causa, in particolare, di differenze attinenti alle materie prime o di differenze nei processi di produzione del medicinale biologico e del medicinale biologico di riferimento, il richiedente è tenuto a fornire i risultati delle appropriate prove precliniche o delle sperimentazioni cliniche relative a dette condizioni. I dati supplementari da fornire soddisfano i criteri pertinenti di cui all’allegato tecnico sulla domanda di AIC e le relative linee guida. Non è necessario fornire i risultati delle altre prove e sperimentazioni contenuti nel dossier del medicinale di riferimento. Se i risultati presentati non sono ritenuti sufficienti a garantire l’equivalenza del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biogenerico</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biosimilare</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con il medicinale biologico di riferimento è presentata una domanda nel rispetto di tutti i requisiti previsti dall'articolo 8.” </a:t>
            </a:r>
          </a:p>
        </p:txBody>
      </p:sp>
    </p:spTree>
    <p:extLst>
      <p:ext uri="{BB962C8B-B14F-4D97-AF65-F5344CB8AC3E}">
        <p14:creationId xmlns:p14="http://schemas.microsoft.com/office/powerpoint/2010/main" val="9707863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PREZZO FARMACI BIOTECNOLOGICI</a:t>
            </a:r>
            <a:endParaRPr lang="it-IT" sz="3600" b="1" dirty="0">
              <a:solidFill>
                <a:srgbClr val="0070C0"/>
              </a:solidFill>
              <a:latin typeface="+mn-lt"/>
            </a:endParaRPr>
          </a:p>
        </p:txBody>
      </p:sp>
      <p:sp>
        <p:nvSpPr>
          <p:cNvPr id="2" name="Rettangolo 1"/>
          <p:cNvSpPr/>
          <p:nvPr/>
        </p:nvSpPr>
        <p:spPr>
          <a:xfrm>
            <a:off x="3631703" y="1546395"/>
            <a:ext cx="4928593" cy="923330"/>
          </a:xfrm>
          <a:prstGeom prst="rect">
            <a:avLst/>
          </a:prstGeom>
        </p:spPr>
        <p:txBody>
          <a:bodyPr wrap="square">
            <a:spAutoFit/>
          </a:bodyPr>
          <a:lstStyle/>
          <a:p>
            <a:pPr algn="just"/>
            <a:r>
              <a:rPr lang="it-IT" dirty="0" smtClean="0"/>
              <a:t>In caso di:</a:t>
            </a:r>
          </a:p>
          <a:p>
            <a:pPr marL="342900" indent="-342900" algn="just">
              <a:buFont typeface="+mj-lt"/>
              <a:buAutoNum type="arabicPeriod"/>
            </a:pPr>
            <a:r>
              <a:rPr lang="it-IT" dirty="0" smtClean="0"/>
              <a:t>Medicinale biotecnologico a </a:t>
            </a:r>
            <a:r>
              <a:rPr lang="it-IT" dirty="0"/>
              <a:t>brevetto </a:t>
            </a:r>
            <a:r>
              <a:rPr lang="it-IT" dirty="0" smtClean="0"/>
              <a:t>scaduto</a:t>
            </a:r>
          </a:p>
          <a:p>
            <a:pPr marL="342900" indent="-342900" algn="just">
              <a:buFont typeface="+mj-lt"/>
              <a:buAutoNum type="arabicPeriod"/>
            </a:pPr>
            <a:r>
              <a:rPr lang="it-IT" dirty="0" smtClean="0"/>
              <a:t>assenza di un medicinale biosimilare</a:t>
            </a:r>
          </a:p>
        </p:txBody>
      </p:sp>
      <p:pic>
        <p:nvPicPr>
          <p:cNvPr id="12" name="Picture 2"/>
          <p:cNvPicPr>
            <a:picLocks noChangeAspect="1" noChangeArrowheads="1"/>
          </p:cNvPicPr>
          <p:nvPr/>
        </p:nvPicPr>
        <p:blipFill>
          <a:blip r:embed="rId3" cstate="print"/>
          <a:srcRect l="60043" t="14989" r="13666" b="28312"/>
          <a:stretch>
            <a:fillRect/>
          </a:stretch>
        </p:blipFill>
        <p:spPr bwMode="auto">
          <a:xfrm>
            <a:off x="11120804" y="5784876"/>
            <a:ext cx="714131" cy="834201"/>
          </a:xfrm>
          <a:prstGeom prst="rect">
            <a:avLst/>
          </a:prstGeom>
          <a:noFill/>
          <a:ln w="9525">
            <a:noFill/>
            <a:miter lim="800000"/>
            <a:headEnd/>
            <a:tailEnd/>
          </a:ln>
        </p:spPr>
      </p:pic>
      <p:sp>
        <p:nvSpPr>
          <p:cNvPr id="3" name="Freccia in giù 2"/>
          <p:cNvSpPr/>
          <p:nvPr/>
        </p:nvSpPr>
        <p:spPr>
          <a:xfrm>
            <a:off x="5908681" y="2579782"/>
            <a:ext cx="317500" cy="685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561861" y="5059639"/>
            <a:ext cx="9011139" cy="954107"/>
          </a:xfrm>
          <a:prstGeom prst="rect">
            <a:avLst/>
          </a:prstGeom>
          <a:noFill/>
        </p:spPr>
        <p:txBody>
          <a:bodyPr wrap="square" rtlCol="0">
            <a:spAutoFit/>
          </a:bodyPr>
          <a:lstStyle/>
          <a:p>
            <a:pPr algn="just"/>
            <a:r>
              <a:rPr lang="it-IT" sz="1400" dirty="0" smtClean="0"/>
              <a:t>Normativa di riferimento:</a:t>
            </a:r>
          </a:p>
          <a:p>
            <a:pPr algn="just"/>
            <a:r>
              <a:rPr lang="it-IT" sz="1400" dirty="0" smtClean="0"/>
              <a:t>L’art</a:t>
            </a:r>
            <a:r>
              <a:rPr lang="it-IT" sz="1400" dirty="0"/>
              <a:t>. 9-ter, comma 11 del D.L. 19 giugno 2015, n.78 (D.L. Enti Locali), convertito con modificazioni dalla L. 125/2015, è intervenuto nell’ambito della definizione del prezzo dei farmaci integrando l’art. 48 del D.L. 30 settembre 2003, n. 269, convertito, con modificazioni, dalla L. 24 novembre 2003, n. 326, e </a:t>
            </a:r>
            <a:r>
              <a:rPr lang="it-IT" sz="1400" dirty="0" err="1"/>
              <a:t>ss.mm.ii</a:t>
            </a:r>
            <a:r>
              <a:rPr lang="it-IT" sz="1400" dirty="0"/>
              <a:t>; ha introdotto il comma 33-bis</a:t>
            </a:r>
          </a:p>
        </p:txBody>
      </p:sp>
      <p:sp>
        <p:nvSpPr>
          <p:cNvPr id="17" name="Rettangolo arrotondato 16"/>
          <p:cNvSpPr/>
          <p:nvPr/>
        </p:nvSpPr>
        <p:spPr>
          <a:xfrm>
            <a:off x="1698290" y="3459570"/>
            <a:ext cx="9412681" cy="610224"/>
          </a:xfrm>
          <a:prstGeom prst="roundRect">
            <a:avLst/>
          </a:prstGeom>
          <a:solidFill>
            <a:schemeClr val="accent1">
              <a:lumMod val="60000"/>
              <a:lumOff val="4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Convocazione delle Aziende ai fini </a:t>
            </a:r>
            <a:r>
              <a:rPr lang="it-IT" b="1" dirty="0">
                <a:solidFill>
                  <a:schemeClr val="tx1"/>
                </a:solidFill>
              </a:rPr>
              <a:t>della riduzione del prezzo</a:t>
            </a:r>
            <a:r>
              <a:rPr lang="it-IT" dirty="0">
                <a:solidFill>
                  <a:schemeClr val="tx1"/>
                </a:solidFill>
              </a:rPr>
              <a:t> di rimborso da parte del dal SSN</a:t>
            </a:r>
          </a:p>
        </p:txBody>
      </p:sp>
    </p:spTree>
    <p:extLst>
      <p:ext uri="{BB962C8B-B14F-4D97-AF65-F5344CB8AC3E}">
        <p14:creationId xmlns:p14="http://schemas.microsoft.com/office/powerpoint/2010/main" val="4684334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PREZZI FARMACI BIOTECNOLOGICI</a:t>
            </a:r>
            <a:endParaRPr lang="it-IT" sz="3600" b="1" dirty="0">
              <a:solidFill>
                <a:srgbClr val="0070C0"/>
              </a:solidFill>
              <a:latin typeface="+mn-lt"/>
            </a:endParaRPr>
          </a:p>
        </p:txBody>
      </p:sp>
      <p:sp>
        <p:nvSpPr>
          <p:cNvPr id="2" name="Rettangolo 1"/>
          <p:cNvSpPr/>
          <p:nvPr/>
        </p:nvSpPr>
        <p:spPr>
          <a:xfrm>
            <a:off x="1014060" y="1585665"/>
            <a:ext cx="10224470" cy="3970318"/>
          </a:xfrm>
          <a:prstGeom prst="rect">
            <a:avLst/>
          </a:prstGeom>
        </p:spPr>
        <p:txBody>
          <a:bodyPr wrap="square">
            <a:spAutoFit/>
          </a:bodyPr>
          <a:lstStyle/>
          <a:p>
            <a:pPr algn="just"/>
            <a:r>
              <a:rPr lang="it-IT" dirty="0"/>
              <a:t>L’art. 9-ter, comma 11 del D.L. 19 giugno 2015, n.78 (D.L. Enti Locali), convertito con modificazioni dalla L. 125/2015, è intervenuto nell’ambito della definizione del prezzo dei farmaci integrando l’art. 48 del D.L. 30 settembre 2003, n. 269, convertito, con modificazioni, dalla L. 24 novembre 2003, n. 326, e </a:t>
            </a:r>
            <a:r>
              <a:rPr lang="it-IT" dirty="0" err="1"/>
              <a:t>ss.mm.ii</a:t>
            </a:r>
            <a:r>
              <a:rPr lang="it-IT" dirty="0"/>
              <a:t>; ha </a:t>
            </a:r>
            <a:r>
              <a:rPr lang="it-IT" dirty="0" smtClean="0"/>
              <a:t>introdotto </a:t>
            </a:r>
            <a:r>
              <a:rPr lang="it-IT" dirty="0"/>
              <a:t>il comma 33-bis, il quale dispone </a:t>
            </a:r>
            <a:r>
              <a:rPr lang="it-IT" dirty="0" smtClean="0"/>
              <a:t>che:</a:t>
            </a:r>
          </a:p>
          <a:p>
            <a:pPr algn="just"/>
            <a:endParaRPr lang="it-IT" dirty="0" smtClean="0"/>
          </a:p>
          <a:p>
            <a:pPr algn="just"/>
            <a:r>
              <a:rPr lang="it-IT" dirty="0" smtClean="0"/>
              <a:t>alla </a:t>
            </a:r>
            <a:r>
              <a:rPr lang="it-IT" dirty="0"/>
              <a:t>scadenza del brevetto sul principio attivo di un medicinale biotecnologico e in assenza dell’avvio di una concomitante procedura di contrattazione del prezzo relativa a un medicinale biosimilare o terapeuticamente assimilabile, l’Agenzia avvii una nuova procedura di contrattazione del prezzo con il titolare dell’autorizzazione in commercio del medesimo medicinale biotecnologico, al fine di </a:t>
            </a:r>
            <a:r>
              <a:rPr lang="it-IT" b="1" dirty="0"/>
              <a:t>ridurre il prezzo di rimborso da parte del SSN</a:t>
            </a:r>
            <a:r>
              <a:rPr lang="it-IT" dirty="0"/>
              <a:t>. È stato inoltre inserito il comma 33 ter, prevedendo che l’Agenzia avvii, per i farmaci soggetti a Registro di monitoraggio AIFA, una nuova procedura di contrattazione con il titolare dell’autorizzazione in commercio, al fine di ridurre il prezzo nel caso i cui benefici rilevati, decorsi due anni dal rilascio dell’autorizzazione all’immissione in commercio, siano risultati inferiori rispetto a quelli individuati nell’ambito dell’accordo negoziale.</a:t>
            </a:r>
          </a:p>
        </p:txBody>
      </p:sp>
      <p:pic>
        <p:nvPicPr>
          <p:cNvPr id="12" name="Picture 2"/>
          <p:cNvPicPr>
            <a:picLocks noChangeAspect="1" noChangeArrowheads="1"/>
          </p:cNvPicPr>
          <p:nvPr/>
        </p:nvPicPr>
        <p:blipFill>
          <a:blip r:embed="rId3" cstate="print"/>
          <a:srcRect l="60043" t="14989" r="13666" b="28312"/>
          <a:stretch>
            <a:fillRect/>
          </a:stretch>
        </p:blipFill>
        <p:spPr bwMode="auto">
          <a:xfrm>
            <a:off x="11120804" y="5784876"/>
            <a:ext cx="714131" cy="834201"/>
          </a:xfrm>
          <a:prstGeom prst="rect">
            <a:avLst/>
          </a:prstGeom>
          <a:noFill/>
          <a:ln w="9525">
            <a:noFill/>
            <a:miter lim="800000"/>
            <a:headEnd/>
            <a:tailEnd/>
          </a:ln>
        </p:spPr>
      </p:pic>
    </p:spTree>
    <p:extLst>
      <p:ext uri="{BB962C8B-B14F-4D97-AF65-F5344CB8AC3E}">
        <p14:creationId xmlns:p14="http://schemas.microsoft.com/office/powerpoint/2010/main" val="26883558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148" y="1321553"/>
            <a:ext cx="7316221" cy="5144218"/>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810" y="132890"/>
            <a:ext cx="7647522" cy="1537349"/>
          </a:xfrm>
          <a:prstGeom prst="rect">
            <a:avLst/>
          </a:prstGeom>
        </p:spPr>
      </p:pic>
    </p:spTree>
    <p:extLst>
      <p:ext uri="{BB962C8B-B14F-4D97-AF65-F5344CB8AC3E}">
        <p14:creationId xmlns:p14="http://schemas.microsoft.com/office/powerpoint/2010/main" val="1710161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LA SPESA FARMACEUTICA IN ITALIA</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ttangolo 1"/>
          <p:cNvSpPr/>
          <p:nvPr/>
        </p:nvSpPr>
        <p:spPr>
          <a:xfrm>
            <a:off x="1903096" y="1219333"/>
            <a:ext cx="7992273" cy="646331"/>
          </a:xfrm>
          <a:prstGeom prst="rect">
            <a:avLst/>
          </a:prstGeom>
        </p:spPr>
        <p:txBody>
          <a:bodyPr wrap="square">
            <a:spAutoFit/>
          </a:bodyPr>
          <a:lstStyle/>
          <a:p>
            <a:pPr algn="ctr"/>
            <a:r>
              <a:rPr lang="it-IT" dirty="0" smtClean="0"/>
              <a:t>L'assistenza farmaceutica è regolamentata dall'Agenzia italiana del farmaco (AIFA), autorità nazionale competente per l’attività </a:t>
            </a:r>
            <a:r>
              <a:rPr lang="it-IT" dirty="0" err="1" smtClean="0"/>
              <a:t>regolatoria</a:t>
            </a:r>
            <a:r>
              <a:rPr lang="it-IT" dirty="0" smtClean="0"/>
              <a:t> dei farmaci in Italia. </a:t>
            </a:r>
            <a:endParaRPr lang="it-IT" dirty="0"/>
          </a:p>
        </p:txBody>
      </p:sp>
      <p:pic>
        <p:nvPicPr>
          <p:cNvPr id="5" name="Immagin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278" y="2320859"/>
            <a:ext cx="6469209" cy="4028119"/>
          </a:xfrm>
          <a:prstGeom prst="rect">
            <a:avLst/>
          </a:prstGeom>
        </p:spPr>
      </p:pic>
      <p:pic>
        <p:nvPicPr>
          <p:cNvPr id="16" name="Picture 2" descr="File:AIFA Logo 2020.png - Wikipedia"/>
          <p:cNvPicPr>
            <a:picLocks noChangeAspect="1" noChangeArrowheads="1"/>
          </p:cNvPicPr>
          <p:nvPr/>
        </p:nvPicPr>
        <p:blipFill>
          <a:blip r:embed="rId4" cstate="print"/>
          <a:srcRect/>
          <a:stretch>
            <a:fillRect/>
          </a:stretch>
        </p:blipFill>
        <p:spPr bwMode="auto">
          <a:xfrm>
            <a:off x="4324873" y="2320858"/>
            <a:ext cx="824772" cy="306932"/>
          </a:xfrm>
          <a:prstGeom prst="rect">
            <a:avLst/>
          </a:prstGeom>
          <a:solidFill>
            <a:schemeClr val="bg1"/>
          </a:solidFill>
        </p:spPr>
      </p:pic>
      <p:sp>
        <p:nvSpPr>
          <p:cNvPr id="8" name="Rettangolo arrotondato 7"/>
          <p:cNvSpPr/>
          <p:nvPr/>
        </p:nvSpPr>
        <p:spPr>
          <a:xfrm>
            <a:off x="7047392" y="4806887"/>
            <a:ext cx="4450142" cy="1075519"/>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it-IT" dirty="0" smtClean="0">
                <a:solidFill>
                  <a:schemeClr val="tx1"/>
                </a:solidFill>
              </a:rPr>
              <a:t>Tetti </a:t>
            </a:r>
            <a:r>
              <a:rPr lang="it-IT" dirty="0">
                <a:solidFill>
                  <a:schemeClr val="tx1"/>
                </a:solidFill>
              </a:rPr>
              <a:t>della spesa </a:t>
            </a:r>
            <a:r>
              <a:rPr lang="it-IT" dirty="0" smtClean="0">
                <a:solidFill>
                  <a:schemeClr val="tx1"/>
                </a:solidFill>
              </a:rPr>
              <a:t>dal </a:t>
            </a:r>
            <a:r>
              <a:rPr lang="it-IT" dirty="0">
                <a:solidFill>
                  <a:schemeClr val="tx1"/>
                </a:solidFill>
              </a:rPr>
              <a:t>il 2021:</a:t>
            </a:r>
          </a:p>
          <a:p>
            <a:pPr marL="285750" indent="-285750">
              <a:buFont typeface="Arial" panose="020B0604020202020204" pitchFamily="34" charset="0"/>
              <a:buChar char="•"/>
            </a:pPr>
            <a:r>
              <a:rPr lang="it-IT" b="1" dirty="0">
                <a:solidFill>
                  <a:schemeClr val="tx1"/>
                </a:solidFill>
              </a:rPr>
              <a:t>Spesa Convenzionata</a:t>
            </a:r>
            <a:r>
              <a:rPr lang="it-IT" dirty="0">
                <a:solidFill>
                  <a:schemeClr val="tx1"/>
                </a:solidFill>
              </a:rPr>
              <a:t>: </a:t>
            </a:r>
            <a:r>
              <a:rPr lang="it-IT" b="1" dirty="0">
                <a:solidFill>
                  <a:schemeClr val="tx1"/>
                </a:solidFill>
                <a:effectLst>
                  <a:outerShdw blurRad="38100" dist="38100" dir="2700000" algn="tl">
                    <a:srgbClr val="000000">
                      <a:alpha val="43137"/>
                    </a:srgbClr>
                  </a:outerShdw>
                </a:effectLst>
              </a:rPr>
              <a:t>7,0%</a:t>
            </a:r>
            <a:r>
              <a:rPr lang="it-IT" dirty="0">
                <a:solidFill>
                  <a:schemeClr val="tx1"/>
                </a:solidFill>
              </a:rPr>
              <a:t> del FSN </a:t>
            </a:r>
          </a:p>
          <a:p>
            <a:pPr marL="285750" indent="-285750">
              <a:buFont typeface="Arial" panose="020B0604020202020204" pitchFamily="34" charset="0"/>
              <a:buChar char="•"/>
            </a:pPr>
            <a:r>
              <a:rPr lang="it-IT" b="1" dirty="0" smtClean="0">
                <a:solidFill>
                  <a:schemeClr val="tx1"/>
                </a:solidFill>
              </a:rPr>
              <a:t>Spesa </a:t>
            </a:r>
            <a:r>
              <a:rPr lang="it-IT" b="1" dirty="0">
                <a:solidFill>
                  <a:schemeClr val="tx1"/>
                </a:solidFill>
              </a:rPr>
              <a:t>Acquisti Diretti </a:t>
            </a:r>
            <a:r>
              <a:rPr lang="it-IT" dirty="0">
                <a:solidFill>
                  <a:schemeClr val="tx1"/>
                </a:solidFill>
              </a:rPr>
              <a:t>(</a:t>
            </a:r>
            <a:r>
              <a:rPr lang="it-IT" dirty="0" err="1" smtClean="0">
                <a:solidFill>
                  <a:schemeClr val="tx1"/>
                </a:solidFill>
              </a:rPr>
              <a:t>osp</a:t>
            </a:r>
            <a:r>
              <a:rPr lang="it-IT" dirty="0">
                <a:solidFill>
                  <a:schemeClr val="tx1"/>
                </a:solidFill>
              </a:rPr>
              <a:t>.</a:t>
            </a:r>
            <a:r>
              <a:rPr lang="it-IT" dirty="0" smtClean="0">
                <a:solidFill>
                  <a:schemeClr val="tx1"/>
                </a:solidFill>
              </a:rPr>
              <a:t>): </a:t>
            </a:r>
            <a:r>
              <a:rPr lang="it-IT" b="1" dirty="0">
                <a:solidFill>
                  <a:schemeClr val="tx1"/>
                </a:solidFill>
                <a:effectLst>
                  <a:outerShdw blurRad="38100" dist="38100" dir="2700000" algn="tl">
                    <a:srgbClr val="000000">
                      <a:alpha val="43137"/>
                    </a:srgbClr>
                  </a:outerShdw>
                </a:effectLst>
              </a:rPr>
              <a:t>7,85%</a:t>
            </a:r>
            <a:r>
              <a:rPr lang="it-IT" dirty="0">
                <a:solidFill>
                  <a:schemeClr val="tx1"/>
                </a:solidFill>
              </a:rPr>
              <a:t> del </a:t>
            </a:r>
            <a:r>
              <a:rPr lang="it-IT" dirty="0" smtClean="0">
                <a:solidFill>
                  <a:schemeClr val="tx1"/>
                </a:solidFill>
              </a:rPr>
              <a:t>FSN</a:t>
            </a:r>
            <a:endParaRPr lang="it-IT" dirty="0">
              <a:solidFill>
                <a:schemeClr val="tx1"/>
              </a:solidFill>
            </a:endParaRPr>
          </a:p>
        </p:txBody>
      </p:sp>
      <p:sp>
        <p:nvSpPr>
          <p:cNvPr id="7" name="Rettangolo arrotondato 6"/>
          <p:cNvSpPr/>
          <p:nvPr/>
        </p:nvSpPr>
        <p:spPr>
          <a:xfrm>
            <a:off x="6342325" y="2882883"/>
            <a:ext cx="5574341" cy="948410"/>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it-IT" dirty="0">
                <a:solidFill>
                  <a:schemeClr val="tx1"/>
                </a:solidFill>
              </a:rPr>
              <a:t>Alla SPESA FARMACEUTICA è destinato il finanziamento </a:t>
            </a:r>
            <a:r>
              <a:rPr lang="it-IT" dirty="0" smtClean="0">
                <a:solidFill>
                  <a:schemeClr val="tx1"/>
                </a:solidFill>
              </a:rPr>
              <a:t>del </a:t>
            </a:r>
            <a:endParaRPr lang="it-IT" dirty="0">
              <a:solidFill>
                <a:schemeClr val="tx1"/>
              </a:solidFill>
            </a:endParaRPr>
          </a:p>
          <a:p>
            <a:pPr algn="ctr">
              <a:lnSpc>
                <a:spcPct val="150000"/>
              </a:lnSpc>
            </a:pPr>
            <a:r>
              <a:rPr lang="it-IT" b="1" dirty="0">
                <a:solidFill>
                  <a:schemeClr val="tx1"/>
                </a:solidFill>
                <a:effectLst>
                  <a:outerShdw blurRad="38100" dist="38100" dir="2700000" algn="tl">
                    <a:srgbClr val="000000">
                      <a:alpha val="43137"/>
                    </a:srgbClr>
                  </a:outerShdw>
                </a:effectLst>
              </a:rPr>
              <a:t>14,85%</a:t>
            </a:r>
            <a:r>
              <a:rPr lang="it-IT" dirty="0">
                <a:solidFill>
                  <a:schemeClr val="tx1"/>
                </a:solidFill>
                <a:effectLst>
                  <a:outerShdw blurRad="38100" dist="38100" dir="2700000" algn="tl">
                    <a:srgbClr val="000000">
                      <a:alpha val="43137"/>
                    </a:srgbClr>
                  </a:outerShdw>
                </a:effectLst>
              </a:rPr>
              <a:t> </a:t>
            </a:r>
            <a:r>
              <a:rPr lang="it-IT" dirty="0">
                <a:solidFill>
                  <a:schemeClr val="tx1"/>
                </a:solidFill>
              </a:rPr>
              <a:t>del Fondo Sanitario Nazionale (FSN)</a:t>
            </a:r>
          </a:p>
        </p:txBody>
      </p:sp>
      <p:sp>
        <p:nvSpPr>
          <p:cNvPr id="9" name="Freccia in giù 8"/>
          <p:cNvSpPr/>
          <p:nvPr/>
        </p:nvSpPr>
        <p:spPr>
          <a:xfrm>
            <a:off x="9156032" y="4059159"/>
            <a:ext cx="234204" cy="578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09004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smtClean="0">
                <a:solidFill>
                  <a:srgbClr val="0070C0"/>
                </a:solidFill>
                <a:latin typeface="+mn-lt"/>
              </a:rPr>
              <a:t>SPESA FARMACEUTICA CONVENZIONATA</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2823" y="5229567"/>
            <a:ext cx="2484783" cy="1030555"/>
          </a:xfrm>
          <a:prstGeom prst="rect">
            <a:avLst/>
          </a:prstGeom>
        </p:spPr>
      </p:pic>
      <p:graphicFrame>
        <p:nvGraphicFramePr>
          <p:cNvPr id="7" name="Tabella 6"/>
          <p:cNvGraphicFramePr>
            <a:graphicFrameLocks noGrp="1"/>
          </p:cNvGraphicFramePr>
          <p:nvPr>
            <p:extLst>
              <p:ext uri="{D42A27DB-BD31-4B8C-83A1-F6EECF244321}">
                <p14:modId xmlns:p14="http://schemas.microsoft.com/office/powerpoint/2010/main" val="1726109954"/>
              </p:ext>
            </p:extLst>
          </p:nvPr>
        </p:nvGraphicFramePr>
        <p:xfrm>
          <a:off x="1711628" y="2438304"/>
          <a:ext cx="8768743" cy="1586212"/>
        </p:xfrm>
        <a:graphic>
          <a:graphicData uri="http://schemas.openxmlformats.org/drawingml/2006/table">
            <a:tbl>
              <a:tblPr firstRow="1" bandRow="1">
                <a:tableStyleId>{5C22544A-7EE6-4342-B048-85BDC9FD1C3A}</a:tableStyleId>
              </a:tblPr>
              <a:tblGrid>
                <a:gridCol w="1580321">
                  <a:extLst>
                    <a:ext uri="{9D8B030D-6E8A-4147-A177-3AD203B41FA5}">
                      <a16:colId xmlns:a16="http://schemas.microsoft.com/office/drawing/2014/main" val="211016808"/>
                    </a:ext>
                  </a:extLst>
                </a:gridCol>
                <a:gridCol w="1371600">
                  <a:extLst>
                    <a:ext uri="{9D8B030D-6E8A-4147-A177-3AD203B41FA5}">
                      <a16:colId xmlns:a16="http://schemas.microsoft.com/office/drawing/2014/main" val="460872472"/>
                    </a:ext>
                  </a:extLst>
                </a:gridCol>
                <a:gridCol w="1405614">
                  <a:extLst>
                    <a:ext uri="{9D8B030D-6E8A-4147-A177-3AD203B41FA5}">
                      <a16:colId xmlns:a16="http://schemas.microsoft.com/office/drawing/2014/main" val="1207760526"/>
                    </a:ext>
                  </a:extLst>
                </a:gridCol>
                <a:gridCol w="1494515">
                  <a:extLst>
                    <a:ext uri="{9D8B030D-6E8A-4147-A177-3AD203B41FA5}">
                      <a16:colId xmlns:a16="http://schemas.microsoft.com/office/drawing/2014/main" val="3078007140"/>
                    </a:ext>
                  </a:extLst>
                </a:gridCol>
                <a:gridCol w="1470992">
                  <a:extLst>
                    <a:ext uri="{9D8B030D-6E8A-4147-A177-3AD203B41FA5}">
                      <a16:colId xmlns:a16="http://schemas.microsoft.com/office/drawing/2014/main" val="2481162607"/>
                    </a:ext>
                  </a:extLst>
                </a:gridCol>
                <a:gridCol w="1445701">
                  <a:extLst>
                    <a:ext uri="{9D8B030D-6E8A-4147-A177-3AD203B41FA5}">
                      <a16:colId xmlns:a16="http://schemas.microsoft.com/office/drawing/2014/main" val="3524332693"/>
                    </a:ext>
                  </a:extLst>
                </a:gridCol>
              </a:tblGrid>
              <a:tr h="793106">
                <a:tc>
                  <a:txBody>
                    <a:bodyPr/>
                    <a:lstStyle/>
                    <a:p>
                      <a:pPr algn="ctr"/>
                      <a:endParaRPr lang="it-IT"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600" dirty="0" smtClean="0">
                          <a:solidFill>
                            <a:schemeClr val="tx1"/>
                          </a:solidFill>
                        </a:rPr>
                        <a:t>Spesa</a:t>
                      </a:r>
                      <a:endParaRPr lang="it-IT"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600" dirty="0" smtClean="0">
                          <a:solidFill>
                            <a:schemeClr val="tx1"/>
                          </a:solidFill>
                        </a:rPr>
                        <a:t>FSN (*)</a:t>
                      </a:r>
                      <a:endParaRPr lang="it-IT"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600" dirty="0" smtClean="0">
                          <a:solidFill>
                            <a:schemeClr val="tx1"/>
                          </a:solidFill>
                        </a:rPr>
                        <a:t>Tetto</a:t>
                      </a:r>
                      <a:r>
                        <a:rPr lang="it-IT" sz="1600" baseline="0" dirty="0" smtClean="0">
                          <a:solidFill>
                            <a:schemeClr val="tx1"/>
                          </a:solidFill>
                        </a:rPr>
                        <a:t> spesa programmata</a:t>
                      </a:r>
                      <a:endParaRPr lang="it-IT"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600" dirty="0" smtClean="0">
                          <a:solidFill>
                            <a:schemeClr val="tx1"/>
                          </a:solidFill>
                        </a:rPr>
                        <a:t>Scostamento assoluto</a:t>
                      </a:r>
                      <a:endParaRPr lang="it-IT"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600" dirty="0" smtClean="0">
                          <a:solidFill>
                            <a:schemeClr val="tx1"/>
                          </a:solidFill>
                        </a:rPr>
                        <a:t>% su FSN</a:t>
                      </a:r>
                      <a:endParaRPr lang="it-IT"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37709538"/>
                  </a:ext>
                </a:extLst>
              </a:tr>
              <a:tr h="793106">
                <a:tc>
                  <a:txBody>
                    <a:bodyPr/>
                    <a:lstStyle/>
                    <a:p>
                      <a:pPr algn="ctr"/>
                      <a:r>
                        <a:rPr lang="it-IT" sz="1600" dirty="0" smtClean="0"/>
                        <a:t>Convenzionata</a:t>
                      </a:r>
                      <a:endParaRPr lang="it-I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smtClean="0"/>
                        <a:t>7.903,3</a:t>
                      </a:r>
                      <a:endParaRPr lang="it-I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smtClean="0"/>
                        <a:t>120.924,4</a:t>
                      </a:r>
                      <a:endParaRPr lang="it-I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smtClean="0"/>
                        <a:t>8.464,7</a:t>
                      </a:r>
                      <a:endParaRPr lang="it-I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smtClean="0"/>
                        <a:t>-561,4</a:t>
                      </a:r>
                      <a:endParaRPr lang="it-I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smtClean="0"/>
                        <a:t>6,54</a:t>
                      </a:r>
                      <a:endParaRPr lang="it-I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169824"/>
                  </a:ext>
                </a:extLst>
              </a:tr>
            </a:tbl>
          </a:graphicData>
        </a:graphic>
      </p:graphicFrame>
      <p:sp>
        <p:nvSpPr>
          <p:cNvPr id="8" name="CasellaDiTesto 7"/>
          <p:cNvSpPr txBox="1"/>
          <p:nvPr/>
        </p:nvSpPr>
        <p:spPr>
          <a:xfrm>
            <a:off x="1469335" y="1762701"/>
            <a:ext cx="9253330" cy="369332"/>
          </a:xfrm>
          <a:prstGeom prst="rect">
            <a:avLst/>
          </a:prstGeom>
          <a:noFill/>
        </p:spPr>
        <p:txBody>
          <a:bodyPr wrap="square" rtlCol="0">
            <a:spAutoFit/>
          </a:bodyPr>
          <a:lstStyle/>
          <a:p>
            <a:r>
              <a:rPr lang="it-IT" dirty="0" smtClean="0"/>
              <a:t>Verifica del rispetto del tetto di spesa programmato (7,00%) nel periodo Gennaio-Dicembre 2021</a:t>
            </a:r>
            <a:endParaRPr lang="it-IT" dirty="0"/>
          </a:p>
        </p:txBody>
      </p:sp>
      <p:sp>
        <p:nvSpPr>
          <p:cNvPr id="9" name="CasellaDiTesto 8"/>
          <p:cNvSpPr txBox="1"/>
          <p:nvPr/>
        </p:nvSpPr>
        <p:spPr>
          <a:xfrm>
            <a:off x="1711628" y="4208125"/>
            <a:ext cx="2005607" cy="369332"/>
          </a:xfrm>
          <a:prstGeom prst="rect">
            <a:avLst/>
          </a:prstGeom>
          <a:noFill/>
        </p:spPr>
        <p:txBody>
          <a:bodyPr wrap="square" rtlCol="0">
            <a:spAutoFit/>
          </a:bodyPr>
          <a:lstStyle/>
          <a:p>
            <a:r>
              <a:rPr lang="it-IT" i="1" dirty="0" smtClean="0"/>
              <a:t>Dati in milioni di €</a:t>
            </a:r>
            <a:endParaRPr lang="it-IT" i="1" dirty="0"/>
          </a:p>
        </p:txBody>
      </p:sp>
      <p:sp>
        <p:nvSpPr>
          <p:cNvPr id="10" name="CasellaDiTesto 9"/>
          <p:cNvSpPr txBox="1"/>
          <p:nvPr/>
        </p:nvSpPr>
        <p:spPr>
          <a:xfrm>
            <a:off x="1610139" y="4860235"/>
            <a:ext cx="6848330" cy="369332"/>
          </a:xfrm>
          <a:prstGeom prst="rect">
            <a:avLst/>
          </a:prstGeom>
          <a:noFill/>
        </p:spPr>
        <p:txBody>
          <a:bodyPr wrap="square" rtlCol="0">
            <a:spAutoFit/>
          </a:bodyPr>
          <a:lstStyle/>
          <a:p>
            <a:r>
              <a:rPr lang="it-IT" dirty="0" smtClean="0"/>
              <a:t>(*) FSN definitivo comunicato dal Ministero della Salute il 20/04/2022</a:t>
            </a:r>
            <a:endParaRPr lang="it-IT" dirty="0"/>
          </a:p>
        </p:txBody>
      </p:sp>
    </p:spTree>
    <p:extLst>
      <p:ext uri="{BB962C8B-B14F-4D97-AF65-F5344CB8AC3E}">
        <p14:creationId xmlns:p14="http://schemas.microsoft.com/office/powerpoint/2010/main" val="675253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247A8077-C0AE-D64B-B649-FA38F21E474C}"/>
              </a:ext>
            </a:extLst>
          </p:cNvPr>
          <p:cNvSpPr>
            <a:spLocks noGrp="1"/>
          </p:cNvSpPr>
          <p:nvPr>
            <p:ph type="title"/>
          </p:nvPr>
        </p:nvSpPr>
        <p:spPr>
          <a:xfrm>
            <a:off x="643467" y="321735"/>
            <a:ext cx="10905066" cy="726608"/>
          </a:xfrm>
        </p:spPr>
        <p:txBody>
          <a:bodyPr>
            <a:normAutofit/>
          </a:bodyPr>
          <a:lstStyle/>
          <a:p>
            <a:pPr algn="ctr"/>
            <a:r>
              <a:rPr lang="it-IT" sz="3600" b="1" dirty="0">
                <a:solidFill>
                  <a:srgbClr val="0070C0"/>
                </a:solidFill>
                <a:latin typeface="+mn-lt"/>
              </a:rPr>
              <a:t>SPESA FARMACEUTICA </a:t>
            </a:r>
            <a:r>
              <a:rPr lang="it-IT" sz="3600" b="1" dirty="0" smtClean="0">
                <a:solidFill>
                  <a:srgbClr val="0070C0"/>
                </a:solidFill>
                <a:latin typeface="+mn-lt"/>
              </a:rPr>
              <a:t>DIRETTA</a:t>
            </a:r>
            <a:endParaRPr lang="it-IT" sz="3600" b="1" dirty="0">
              <a:solidFill>
                <a:srgbClr val="0070C0"/>
              </a:solidFill>
              <a:latin typeface="+mn-lt"/>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r="1250" b="31556"/>
          <a:stretch/>
        </p:blipFill>
        <p:spPr>
          <a:xfrm>
            <a:off x="-3015918" y="4713985"/>
            <a:ext cx="2650637" cy="1380088"/>
          </a:xfrm>
          <a:prstGeom prst="rect">
            <a:avLst/>
          </a:prstGeom>
        </p:spPr>
      </p:pic>
      <p:graphicFrame>
        <p:nvGraphicFramePr>
          <p:cNvPr id="2" name="Tabella 1"/>
          <p:cNvGraphicFramePr>
            <a:graphicFrameLocks noGrp="1"/>
          </p:cNvGraphicFramePr>
          <p:nvPr>
            <p:extLst>
              <p:ext uri="{D42A27DB-BD31-4B8C-83A1-F6EECF244321}">
                <p14:modId xmlns:p14="http://schemas.microsoft.com/office/powerpoint/2010/main" val="3198117553"/>
              </p:ext>
            </p:extLst>
          </p:nvPr>
        </p:nvGraphicFramePr>
        <p:xfrm>
          <a:off x="1161532" y="1681609"/>
          <a:ext cx="9503655" cy="4585683"/>
        </p:xfrm>
        <a:graphic>
          <a:graphicData uri="http://schemas.openxmlformats.org/drawingml/2006/table">
            <a:tbl>
              <a:tblPr firstRow="1" bandRow="1">
                <a:tableStyleId>{5C22544A-7EE6-4342-B048-85BDC9FD1C3A}</a:tableStyleId>
              </a:tblPr>
              <a:tblGrid>
                <a:gridCol w="1357665">
                  <a:extLst>
                    <a:ext uri="{9D8B030D-6E8A-4147-A177-3AD203B41FA5}">
                      <a16:colId xmlns:a16="http://schemas.microsoft.com/office/drawing/2014/main" val="2385048197"/>
                    </a:ext>
                  </a:extLst>
                </a:gridCol>
                <a:gridCol w="1357665">
                  <a:extLst>
                    <a:ext uri="{9D8B030D-6E8A-4147-A177-3AD203B41FA5}">
                      <a16:colId xmlns:a16="http://schemas.microsoft.com/office/drawing/2014/main" val="319479711"/>
                    </a:ext>
                  </a:extLst>
                </a:gridCol>
                <a:gridCol w="1357665">
                  <a:extLst>
                    <a:ext uri="{9D8B030D-6E8A-4147-A177-3AD203B41FA5}">
                      <a16:colId xmlns:a16="http://schemas.microsoft.com/office/drawing/2014/main" val="3311235511"/>
                    </a:ext>
                  </a:extLst>
                </a:gridCol>
                <a:gridCol w="1357665">
                  <a:extLst>
                    <a:ext uri="{9D8B030D-6E8A-4147-A177-3AD203B41FA5}">
                      <a16:colId xmlns:a16="http://schemas.microsoft.com/office/drawing/2014/main" val="2926523978"/>
                    </a:ext>
                  </a:extLst>
                </a:gridCol>
                <a:gridCol w="1357665">
                  <a:extLst>
                    <a:ext uri="{9D8B030D-6E8A-4147-A177-3AD203B41FA5}">
                      <a16:colId xmlns:a16="http://schemas.microsoft.com/office/drawing/2014/main" val="2203618215"/>
                    </a:ext>
                  </a:extLst>
                </a:gridCol>
                <a:gridCol w="1357665">
                  <a:extLst>
                    <a:ext uri="{9D8B030D-6E8A-4147-A177-3AD203B41FA5}">
                      <a16:colId xmlns:a16="http://schemas.microsoft.com/office/drawing/2014/main" val="3988879698"/>
                    </a:ext>
                  </a:extLst>
                </a:gridCol>
                <a:gridCol w="1357665">
                  <a:extLst>
                    <a:ext uri="{9D8B030D-6E8A-4147-A177-3AD203B41FA5}">
                      <a16:colId xmlns:a16="http://schemas.microsoft.com/office/drawing/2014/main" val="684836753"/>
                    </a:ext>
                  </a:extLst>
                </a:gridCol>
              </a:tblGrid>
              <a:tr h="492241">
                <a:tc>
                  <a:txBody>
                    <a:bodyPr/>
                    <a:lstStyle/>
                    <a:p>
                      <a:pPr algn="ct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solidFill>
                            <a:schemeClr val="tx1"/>
                          </a:solidFill>
                        </a:rPr>
                        <a:t>Spesa</a:t>
                      </a:r>
                      <a:endParaRPr lang="it-IT"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200" b="1" dirty="0" smtClean="0">
                          <a:solidFill>
                            <a:schemeClr val="tx1"/>
                          </a:solidFill>
                        </a:rPr>
                        <a:t>FSN</a:t>
                      </a:r>
                      <a:endParaRPr lang="it-IT"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200" b="1" dirty="0" smtClean="0">
                          <a:solidFill>
                            <a:schemeClr val="tx1"/>
                          </a:solidFill>
                        </a:rPr>
                        <a:t>Tetto</a:t>
                      </a:r>
                      <a:r>
                        <a:rPr lang="it-IT" sz="1200" b="1" baseline="0" dirty="0" smtClean="0">
                          <a:solidFill>
                            <a:schemeClr val="tx1"/>
                          </a:solidFill>
                        </a:rPr>
                        <a:t> spesa programmata</a:t>
                      </a:r>
                      <a:endParaRPr lang="it-IT"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smtClean="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200" b="1" dirty="0" smtClean="0">
                          <a:solidFill>
                            <a:schemeClr val="tx1"/>
                          </a:solidFill>
                        </a:rPr>
                        <a:t>Scostamento assoluto</a:t>
                      </a:r>
                      <a:endParaRPr lang="it-IT"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200" b="1" dirty="0" smtClean="0">
                          <a:solidFill>
                            <a:schemeClr val="tx1"/>
                          </a:solidFill>
                        </a:rPr>
                        <a:t>% su FSN</a:t>
                      </a:r>
                      <a:endParaRPr lang="it-IT"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28104064"/>
                  </a:ext>
                </a:extLst>
              </a:tr>
              <a:tr h="492241">
                <a:tc>
                  <a:txBody>
                    <a:bodyPr/>
                    <a:lstStyle/>
                    <a:p>
                      <a:pPr algn="ctr"/>
                      <a:r>
                        <a:rPr lang="it-IT" sz="1200" b="1" dirty="0" smtClean="0"/>
                        <a:t>Spesa</a:t>
                      </a:r>
                      <a:r>
                        <a:rPr lang="it-IT" sz="1200" b="1" baseline="0" dirty="0" smtClean="0"/>
                        <a:t> per farmaci al netto dei Gas Medicinali</a:t>
                      </a:r>
                      <a:endParaRPr lang="it-IT" sz="1200" b="1" dirty="0"/>
                    </a:p>
                  </a:txBody>
                  <a:tcPr marR="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solidFill>
                            <a:srgbClr val="FF0000"/>
                          </a:solidFill>
                        </a:rPr>
                        <a:t>10.381,3</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t>110.741</a:t>
                      </a: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t>8.472</a:t>
                      </a: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smtClean="0"/>
                        <a:t>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200" b="1" dirty="0" smtClean="0">
                          <a:solidFill>
                            <a:srgbClr val="FF0000"/>
                          </a:solidFill>
                        </a:rPr>
                        <a:t>1.909,7</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b="1" dirty="0" smtClean="0">
                          <a:solidFill>
                            <a:srgbClr val="FF0000"/>
                          </a:solidFill>
                        </a:rPr>
                        <a:t>9,37</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38600526"/>
                  </a:ext>
                </a:extLst>
              </a:tr>
              <a:tr h="492241">
                <a:tc>
                  <a:txBody>
                    <a:bodyPr/>
                    <a:lstStyle/>
                    <a:p>
                      <a:pPr algn="ctr"/>
                      <a:r>
                        <a:rPr lang="it-IT" sz="1200" b="1" dirty="0" smtClean="0"/>
                        <a:t>di</a:t>
                      </a:r>
                      <a:r>
                        <a:rPr lang="it-IT" sz="1200" b="1" baseline="0" dirty="0" smtClean="0"/>
                        <a:t> cui</a:t>
                      </a:r>
                      <a:endParaRPr lang="it-IT" sz="1200" b="1" dirty="0"/>
                    </a:p>
                  </a:txBody>
                  <a:tcPr marR="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58824319"/>
                  </a:ext>
                </a:extLst>
              </a:tr>
              <a:tr h="492241">
                <a:tc>
                  <a:txBody>
                    <a:bodyPr/>
                    <a:lstStyle/>
                    <a:p>
                      <a:pPr algn="ctr"/>
                      <a:r>
                        <a:rPr lang="it-IT" sz="1200" b="1" dirty="0" smtClean="0"/>
                        <a:t>Spesa per farmaci</a:t>
                      </a:r>
                      <a:r>
                        <a:rPr lang="it-IT" sz="1200" b="1" baseline="0" dirty="0" smtClean="0"/>
                        <a:t> non innovativi al netto dei Gas Medicinali</a:t>
                      </a:r>
                      <a:endParaRPr lang="it-IT" sz="1200" b="1" dirty="0"/>
                    </a:p>
                  </a:txBody>
                  <a:tcPr marR="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solidFill>
                            <a:srgbClr val="FF0000"/>
                          </a:solidFill>
                        </a:rPr>
                        <a:t>10.273,0</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smtClean="0"/>
                        <a:t>110.741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t>8.472</a:t>
                      </a: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200" b="1" dirty="0" smtClean="0">
                          <a:solidFill>
                            <a:srgbClr val="FF0000"/>
                          </a:solidFill>
                        </a:rPr>
                        <a:t>1.801,3</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b="1" dirty="0" smtClean="0">
                          <a:solidFill>
                            <a:srgbClr val="FF0000"/>
                          </a:solidFill>
                        </a:rPr>
                        <a:t>9,28</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53258914"/>
                  </a:ext>
                </a:extLst>
              </a:tr>
              <a:tr h="492241">
                <a:tc>
                  <a:txBody>
                    <a:bodyPr/>
                    <a:lstStyle/>
                    <a:p>
                      <a:pPr algn="ctr"/>
                      <a:r>
                        <a:rPr lang="it-IT" sz="1200" b="1" dirty="0" smtClean="0"/>
                        <a:t>Spesa per farmaci</a:t>
                      </a:r>
                      <a:r>
                        <a:rPr lang="it-IT" sz="1200" b="1" baseline="0" dirty="0" smtClean="0"/>
                        <a:t> innovativi Non Oncologici non coperta dai fondi</a:t>
                      </a:r>
                      <a:endParaRPr lang="it-IT" sz="1200" b="1" dirty="0"/>
                    </a:p>
                  </a:txBody>
                  <a:tcPr marR="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t>0</a:t>
                      </a: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smtClean="0"/>
                        <a:t>110.741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200" b="1" dirty="0" smtClean="0"/>
                        <a:t>0,0</a:t>
                      </a: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b="1" dirty="0" smtClean="0"/>
                        <a:t>0,00</a:t>
                      </a: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89692232"/>
                  </a:ext>
                </a:extLst>
              </a:tr>
              <a:tr h="4922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smtClean="0"/>
                        <a:t>Spesa per farmaci</a:t>
                      </a:r>
                      <a:r>
                        <a:rPr lang="it-IT" sz="1200" b="1" baseline="0" dirty="0" smtClean="0"/>
                        <a:t> innovativi Oncologici non coperta dai fondi</a:t>
                      </a:r>
                      <a:endParaRPr lang="it-IT" sz="1200" b="1" dirty="0" smtClean="0"/>
                    </a:p>
                  </a:txBody>
                  <a:tcPr marR="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solidFill>
                            <a:srgbClr val="FF0000"/>
                          </a:solidFill>
                        </a:rPr>
                        <a:t>108,4</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t>110.741</a:t>
                      </a: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200" b="1" dirty="0" smtClean="0">
                          <a:solidFill>
                            <a:srgbClr val="FF0000"/>
                          </a:solidFill>
                        </a:rPr>
                        <a:t>108,4</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b="1" dirty="0" smtClean="0">
                          <a:solidFill>
                            <a:srgbClr val="FF0000"/>
                          </a:solidFill>
                        </a:rPr>
                        <a:t>0,10</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0262268"/>
                  </a:ext>
                </a:extLst>
              </a:tr>
              <a:tr h="492241">
                <a:tc>
                  <a:txBody>
                    <a:bodyPr/>
                    <a:lstStyle/>
                    <a:p>
                      <a:pPr algn="ctr"/>
                      <a:r>
                        <a:rPr lang="it-IT" sz="1200" b="1" dirty="0" smtClean="0"/>
                        <a:t>Spesa per Gas Medicinali</a:t>
                      </a:r>
                      <a:endParaRPr lang="it-IT" sz="1200" b="1" dirty="0"/>
                    </a:p>
                  </a:txBody>
                  <a:tcPr marR="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solidFill>
                            <a:srgbClr val="FF0000"/>
                          </a:solidFill>
                        </a:rPr>
                        <a:t>223,3</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t>110.741</a:t>
                      </a: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t>221</a:t>
                      </a: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b="1" dirty="0" smtClean="0"/>
                        <a:t>0,20%</a:t>
                      </a:r>
                      <a:endParaRPr lang="it-IT"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200" b="1" dirty="0" smtClean="0">
                          <a:solidFill>
                            <a:srgbClr val="FF0000"/>
                          </a:solidFill>
                        </a:rPr>
                        <a:t>1,8</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it-IT" sz="1200" b="1" dirty="0" smtClean="0">
                          <a:solidFill>
                            <a:srgbClr val="FF0000"/>
                          </a:solidFill>
                        </a:rPr>
                        <a:t>0,20</a:t>
                      </a:r>
                      <a:endParaRPr lang="it-IT"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81439301"/>
                  </a:ext>
                </a:extLst>
              </a:tr>
            </a:tbl>
          </a:graphicData>
        </a:graphic>
      </p:graphicFrame>
      <p:sp>
        <p:nvSpPr>
          <p:cNvPr id="12" name="CasellaDiTesto 11"/>
          <p:cNvSpPr txBox="1"/>
          <p:nvPr/>
        </p:nvSpPr>
        <p:spPr>
          <a:xfrm>
            <a:off x="1074245" y="6350170"/>
            <a:ext cx="2005607" cy="338554"/>
          </a:xfrm>
          <a:prstGeom prst="rect">
            <a:avLst/>
          </a:prstGeom>
          <a:noFill/>
        </p:spPr>
        <p:txBody>
          <a:bodyPr wrap="square" rtlCol="0">
            <a:spAutoFit/>
          </a:bodyPr>
          <a:lstStyle/>
          <a:p>
            <a:r>
              <a:rPr lang="it-IT" sz="1600" i="1" dirty="0" smtClean="0"/>
              <a:t>Dati in milioni di €</a:t>
            </a:r>
            <a:endParaRPr lang="it-IT" sz="1600" i="1" dirty="0"/>
          </a:p>
        </p:txBody>
      </p:sp>
      <p:sp>
        <p:nvSpPr>
          <p:cNvPr id="3" name="CasellaDiTesto 2"/>
          <p:cNvSpPr txBox="1"/>
          <p:nvPr/>
        </p:nvSpPr>
        <p:spPr>
          <a:xfrm>
            <a:off x="1216953" y="913799"/>
            <a:ext cx="9448234" cy="646331"/>
          </a:xfrm>
          <a:prstGeom prst="rect">
            <a:avLst/>
          </a:prstGeom>
          <a:noFill/>
        </p:spPr>
        <p:txBody>
          <a:bodyPr wrap="square" rtlCol="0">
            <a:spAutoFit/>
          </a:bodyPr>
          <a:lstStyle/>
          <a:p>
            <a:r>
              <a:rPr lang="it-IT" dirty="0" smtClean="0"/>
              <a:t>Verifica del rispetto del tetto di spesa programmato della spesa farmaceutica per acquisti diretti (7,65%+0,20%) nel periodo Gennaio-dicembre 2021</a:t>
            </a:r>
            <a:endParaRPr lang="it-IT" dirty="0"/>
          </a:p>
        </p:txBody>
      </p:sp>
    </p:spTree>
    <p:extLst>
      <p:ext uri="{BB962C8B-B14F-4D97-AF65-F5344CB8AC3E}">
        <p14:creationId xmlns:p14="http://schemas.microsoft.com/office/powerpoint/2010/main" val="3321265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4821</TotalTime>
  <Words>8807</Words>
  <Application>Microsoft Office PowerPoint</Application>
  <PresentationFormat>Widescreen</PresentationFormat>
  <Paragraphs>527</Paragraphs>
  <Slides>67</Slides>
  <Notes>58</Notes>
  <HiddenSlides>2</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67</vt:i4>
      </vt:variant>
    </vt:vector>
  </HeadingPairs>
  <TitlesOfParts>
    <vt:vector size="75" baseType="lpstr">
      <vt:lpstr>ＭＳ Ｐゴシック</vt:lpstr>
      <vt:lpstr>Arial</vt:lpstr>
      <vt:lpstr>Calibri</vt:lpstr>
      <vt:lpstr>Calibri Light</vt:lpstr>
      <vt:lpstr>Calibri-Bold</vt:lpstr>
      <vt:lpstr>Courier New</vt:lpstr>
      <vt:lpstr>Wingdings</vt:lpstr>
      <vt:lpstr>Tema di Office</vt:lpstr>
      <vt:lpstr>LA RIMBORSABILITÀ  E IL PREZZO DEI FARMACI</vt:lpstr>
      <vt:lpstr>INDICE</vt:lpstr>
      <vt:lpstr>Presentazione standard di PowerPoint</vt:lpstr>
      <vt:lpstr> IL MERCATO FARMACEUTICO</vt:lpstr>
      <vt:lpstr> DOMANDA E OFFERTA NEI MERCATI FARMACEUTICI</vt:lpstr>
      <vt:lpstr> DOMANDA E OFFERTA NEI MERCATI FARMACEUTICI</vt:lpstr>
      <vt:lpstr>LA SPESA FARMACEUTICA IN ITALIA</vt:lpstr>
      <vt:lpstr>SPESA FARMACEUTICA CONVENZIONATA</vt:lpstr>
      <vt:lpstr>SPESA FARMACEUTICA DIRETTA</vt:lpstr>
      <vt:lpstr>Presentazione standard di PowerPoint</vt:lpstr>
      <vt:lpstr>RIMBORSABILITÀ DEI FARMACI</vt:lpstr>
      <vt:lpstr>CLASSI DI RIMBORSABILITÀ</vt:lpstr>
      <vt:lpstr>CLASSI DI RIMBORSABILITÀ</vt:lpstr>
      <vt:lpstr>CLASSI DI RIMBORSABILITÀ</vt:lpstr>
      <vt:lpstr>REGIME DI FORNITURA</vt:lpstr>
      <vt:lpstr>Dispensazione</vt:lpstr>
      <vt:lpstr>Presentazione standard di PowerPoint</vt:lpstr>
      <vt:lpstr>PREZZI DEI FARMACI</vt:lpstr>
      <vt:lpstr>PREZZI E RIMBORSI DEI FARMACI</vt:lpstr>
      <vt:lpstr>Presentazione standard di PowerPoint</vt:lpstr>
      <vt:lpstr>Presentazione standard di PowerPoint</vt:lpstr>
      <vt:lpstr>DOMANDA DI RIMBORSABILITÀ E PREZZO DI UN MEDICINALE</vt:lpstr>
      <vt:lpstr>DOMANDA DI RIMBORSABILITÀ E PREZZO DI UN MEDICINALE</vt:lpstr>
      <vt:lpstr>DOMANDA DI RIMBORSABILITÀ E PREZZO DI UN MEDICINALE</vt:lpstr>
      <vt:lpstr>DOMANDA DI RIMBORSABILITÀ E PREZZO DI UN MEDICINALE</vt:lpstr>
      <vt:lpstr>PREZZI FARMACI FASCIA A – H</vt:lpstr>
      <vt:lpstr>PREZZI FARMACI FASCIA C</vt:lpstr>
      <vt:lpstr>PREZZI FARMACI FASCIA C</vt:lpstr>
      <vt:lpstr>Presentazione standard di PowerPoint</vt:lpstr>
      <vt:lpstr>Presentazione standard di PowerPoint</vt:lpstr>
      <vt:lpstr>Presentazione standard di PowerPoint</vt:lpstr>
      <vt:lpstr>MARGINI DELLA DISTRIBUZIONE E SCONTI A BENEFICIO DEL SSN</vt:lpstr>
      <vt:lpstr>COMPOSIZIONE DEL PREZZO AL PUBBLICO DELLE SPECIALITÀ MEDICINALI</vt:lpstr>
      <vt:lpstr>MARGINI DELLA DISTRIBUZIONE E SCONTI A BENEFICIO DEL SSN</vt:lpstr>
      <vt:lpstr>COMPARTECIPAZIONE</vt:lpstr>
      <vt:lpstr>COMPARTECIPAZIONE</vt:lpstr>
      <vt:lpstr>Presentazione standard di PowerPoint</vt:lpstr>
      <vt:lpstr>FARMACI EQUIVALENTI</vt:lpstr>
      <vt:lpstr>DEFINIZIONE</vt:lpstr>
      <vt:lpstr>RIFERIMENTI NORMATIVI</vt:lpstr>
      <vt:lpstr>BIOEQUIVALENZA</vt:lpstr>
      <vt:lpstr>STUDI DI BIOEQUIVALENZA</vt:lpstr>
      <vt:lpstr>STUDI DI BIOEQUIVALENZA</vt:lpstr>
      <vt:lpstr>QUALITA’, EFFICACIA, SICUREZZA</vt:lpstr>
      <vt:lpstr>AUTORIZZAZIONE ALL’ IMMISSIONE IN COMMERCIO</vt:lpstr>
      <vt:lpstr>NEGOZIAZIONE PREZZI FARMACI EQUIVALENTI</vt:lpstr>
      <vt:lpstr>PREZZO DEI FARMACI EQUIVALENTI</vt:lpstr>
      <vt:lpstr>RIMBORSABILITA’ FARMACI EQUIVALENTI</vt:lpstr>
      <vt:lpstr>LISTA DI TRASPARENZA</vt:lpstr>
      <vt:lpstr>Presentazione standard di PowerPoint</vt:lpstr>
      <vt:lpstr>LISTA DI TRASPARENZA</vt:lpstr>
      <vt:lpstr>LISTA DI TRASPARENZA</vt:lpstr>
      <vt:lpstr>LISTA DI TRASPARENZA</vt:lpstr>
      <vt:lpstr>DIFFERENZE DI COSTO PER SSN E PAZIENTI</vt:lpstr>
      <vt:lpstr>DIFFERENZE DI COSTO PER SSN E PAZIENTI</vt:lpstr>
      <vt:lpstr>GESTIONE LOCALE DEI MEDICINALI EQUIVALENTI</vt:lpstr>
      <vt:lpstr>Presentazione standard di PowerPoint</vt:lpstr>
      <vt:lpstr>Presentazione standard di PowerPoint</vt:lpstr>
      <vt:lpstr>Presentazione standard di PowerPoint</vt:lpstr>
      <vt:lpstr>Presentazione standard di PowerPoint</vt:lpstr>
      <vt:lpstr>Presentazione standard di PowerPoint</vt:lpstr>
      <vt:lpstr>FARMACI BIOSIMILARI</vt:lpstr>
      <vt:lpstr>AUTORIZZAZIONI DEI BIOSIMILARI</vt:lpstr>
      <vt:lpstr>RIFERIMENTI NORMATIVI</vt:lpstr>
      <vt:lpstr>PREZZO FARMACI BIOTECNOLOGICI</vt:lpstr>
      <vt:lpstr>PREZZI FARMACI BIOTECNOLOGICI</vt:lpstr>
      <vt:lpstr>Presentazione standard di PowerPoint</vt:lpstr>
    </vt:vector>
  </TitlesOfParts>
  <Company>ASUITS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Palcic</dc:creator>
  <cp:lastModifiedBy>Stefano Palcic</cp:lastModifiedBy>
  <cp:revision>244</cp:revision>
  <dcterms:created xsi:type="dcterms:W3CDTF">2022-05-04T13:04:21Z</dcterms:created>
  <dcterms:modified xsi:type="dcterms:W3CDTF">2023-05-17T10:36:02Z</dcterms:modified>
</cp:coreProperties>
</file>