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71" r:id="rId2"/>
    <p:sldId id="655" r:id="rId3"/>
    <p:sldId id="657" r:id="rId4"/>
    <p:sldId id="656" r:id="rId5"/>
    <p:sldId id="658" r:id="rId6"/>
    <p:sldId id="659" r:id="rId7"/>
    <p:sldId id="660" r:id="rId8"/>
    <p:sldId id="662" r:id="rId9"/>
    <p:sldId id="274" r:id="rId10"/>
    <p:sldId id="542" r:id="rId11"/>
    <p:sldId id="627" r:id="rId12"/>
    <p:sldId id="641" r:id="rId13"/>
    <p:sldId id="275" r:id="rId14"/>
    <p:sldId id="618" r:id="rId15"/>
    <p:sldId id="572" r:id="rId16"/>
    <p:sldId id="616" r:id="rId17"/>
    <p:sldId id="621" r:id="rId18"/>
    <p:sldId id="622" r:id="rId19"/>
    <p:sldId id="623" r:id="rId20"/>
    <p:sldId id="294" r:id="rId21"/>
    <p:sldId id="629" r:id="rId22"/>
    <p:sldId id="645" r:id="rId23"/>
    <p:sldId id="646" r:id="rId24"/>
    <p:sldId id="642" r:id="rId25"/>
    <p:sldId id="532" r:id="rId26"/>
    <p:sldId id="258" r:id="rId27"/>
    <p:sldId id="533" r:id="rId28"/>
    <p:sldId id="613" r:id="rId29"/>
    <p:sldId id="643" r:id="rId30"/>
    <p:sldId id="594" r:id="rId31"/>
    <p:sldId id="612" r:id="rId32"/>
    <p:sldId id="649" r:id="rId33"/>
    <p:sldId id="653" r:id="rId34"/>
    <p:sldId id="654" r:id="rId35"/>
    <p:sldId id="561" r:id="rId3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852" autoAdjust="0"/>
  </p:normalViewPr>
  <p:slideViewPr>
    <p:cSldViewPr snapToGrid="0">
      <p:cViewPr varScale="1">
        <p:scale>
          <a:sx n="85" d="100"/>
          <a:sy n="85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A2EF5A-48ED-4A9E-9810-6BF71409C2F9}" type="datetimeFigureOut">
              <a:rPr lang="it-IT" smtClean="0"/>
              <a:t>12/03/2024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CA7119-0C79-4159-8CE0-59F3067DED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0243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08371E-AAB1-4F31-843D-C5010B2949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A3DBC33-A3F5-4FC1-8370-C1274A77A2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E7FC3F3-9CA4-4D5A-A6DF-DA696EF10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97D9A-F1B1-4098-90A9-8F6B1D9CE64A}" type="datetimeFigureOut">
              <a:rPr lang="it-IT" smtClean="0"/>
              <a:t>12/03/2024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0577AA6-3E46-4BB5-92A2-3FFAC4E4B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4A90ADB-0D66-4ACE-9DEB-7C775F179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D346-53BE-4EA2-AE36-864BB6FD84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870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21A92F-3A6E-41FF-90F4-B571EE36B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8F32B31-2A4E-4EF9-BE22-4DD8E0AE33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CCA715C-DA8C-4E21-A7D1-EB178A97B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97D9A-F1B1-4098-90A9-8F6B1D9CE64A}" type="datetimeFigureOut">
              <a:rPr lang="it-IT" smtClean="0"/>
              <a:t>12/03/2024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485E50A-A968-4C37-990E-62987466A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ACE0113-3CED-4B73-957B-8B9422321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D346-53BE-4EA2-AE36-864BB6FD84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671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1B12676-365D-4985-B120-7ADF16CC9F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671ACAE-1CA0-4F69-AA09-CA79F9AE2D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A74E510-D95F-461C-96E1-D3B5E9963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97D9A-F1B1-4098-90A9-8F6B1D9CE64A}" type="datetimeFigureOut">
              <a:rPr lang="it-IT" smtClean="0"/>
              <a:t>12/03/2024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C5F1B09-D8C1-4AD9-B1FF-FC2DB5952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B2B16ED-FE6F-4F54-9470-E4545B4D3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D346-53BE-4EA2-AE36-864BB6FD84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6310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9EB3FF-92A5-4E40-BCF8-7FA34CBBC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FF587FC-A056-4589-B010-CEB9EF8C73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E9BE6F9-5125-41D7-BF80-64A1EBEB1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97D9A-F1B1-4098-90A9-8F6B1D9CE64A}" type="datetimeFigureOut">
              <a:rPr lang="it-IT" smtClean="0"/>
              <a:t>12/03/2024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F8DB5BF-C8EC-40E2-B80C-1CB900CD7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CCA94FD-F408-4351-AAD8-ECCC02F34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D346-53BE-4EA2-AE36-864BB6FD84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4318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124ED9-2335-4EED-BCBC-73B015B37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A088044-5658-4C33-955B-18770F5B4B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FEB3EE2-3080-40E2-A47C-A7CE374E6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97D9A-F1B1-4098-90A9-8F6B1D9CE64A}" type="datetimeFigureOut">
              <a:rPr lang="it-IT" smtClean="0"/>
              <a:t>12/03/2024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18FF681-92B2-4731-8761-4DCC9CA71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E497DB5-B156-47BF-8ACA-F905BF360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D346-53BE-4EA2-AE36-864BB6FD84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8424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200A5B-B553-4A01-A0E0-D565A8A9D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B71937-E1C0-4A70-A3FF-725E5273C7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702AFF7-2F2D-4068-98FC-7B03BDC467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A18DE0C-4FC5-4120-B792-1983B2C8D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97D9A-F1B1-4098-90A9-8F6B1D9CE64A}" type="datetimeFigureOut">
              <a:rPr lang="it-IT" smtClean="0"/>
              <a:t>12/03/2024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00B0BAA-CAA6-4DFE-9B78-65EA90AA6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7C81AE8-85CB-4D74-9A78-F300A8B86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D346-53BE-4EA2-AE36-864BB6FD84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9312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0CB8D1-B683-4721-8242-9795172F6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0F909B6-A553-47DA-ACB1-CB8BF94A6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EB549CC-4D99-48B1-8BE0-0FC9EAC44C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6BD0013-3DC6-45FC-A505-4D5C9D23FA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3504601-A576-417C-9FE7-0002E97628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E6BECB7-031D-4B48-8F94-131D31577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97D9A-F1B1-4098-90A9-8F6B1D9CE64A}" type="datetimeFigureOut">
              <a:rPr lang="it-IT" smtClean="0"/>
              <a:t>12/03/2024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B1308C8-7E70-4CF6-AEFC-B8813E0A8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721EFFD-C6CA-4C11-9F7C-40B7E160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D346-53BE-4EA2-AE36-864BB6FD84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772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E493F5-B842-4B80-8F16-25B836606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DE55C31-E227-485B-9FC9-89838E6C8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97D9A-F1B1-4098-90A9-8F6B1D9CE64A}" type="datetimeFigureOut">
              <a:rPr lang="it-IT" smtClean="0"/>
              <a:t>12/03/2024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DA52322-0DC3-40A4-8494-3E6D56556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E7971E8-1B40-4B00-AA5E-384470481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D346-53BE-4EA2-AE36-864BB6FD84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5731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8DDD211-7F70-43C4-9431-735C88C73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97D9A-F1B1-4098-90A9-8F6B1D9CE64A}" type="datetimeFigureOut">
              <a:rPr lang="it-IT" smtClean="0"/>
              <a:t>12/03/2024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B273A92-80DD-4FD6-9433-12C3A4E90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C48F26B-5F50-427E-8173-4A409669C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D346-53BE-4EA2-AE36-864BB6FD84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9043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C14C92-64C4-4D19-B11E-4AE7DE8A2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6223490-7258-4DB9-9E2F-BCE7B2FD9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B13221E-AF45-4A43-9DB8-0896EB1404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5ED721E-C431-42EE-A7CF-8043DF7F5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97D9A-F1B1-4098-90A9-8F6B1D9CE64A}" type="datetimeFigureOut">
              <a:rPr lang="it-IT" smtClean="0"/>
              <a:t>12/03/2024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AC40C93-A3C8-4F45-98EE-624845529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A486C60-B980-4A38-84F5-DEC7488F7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D346-53BE-4EA2-AE36-864BB6FD84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4572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3BD0D0-C9A6-4D95-9655-592889BE3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607A90F-68A0-473D-B77F-7439B8FA55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2D6F4D6-C4E1-442C-956F-B4B21E6C35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566355E-DA6C-4614-8669-DB615B646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97D9A-F1B1-4098-90A9-8F6B1D9CE64A}" type="datetimeFigureOut">
              <a:rPr lang="it-IT" smtClean="0"/>
              <a:t>12/03/2024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930DFC1-7266-48D5-8917-BB5B1F3EE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B47DEBE-853E-4ECE-9D7D-4B1B8FE90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D346-53BE-4EA2-AE36-864BB6FD84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5071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7887CFC-46CF-43AD-BDE2-F08C64CB9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25FCB72-4C7E-4008-8A31-0BB628EF5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E0E110E-9D1D-4A98-998A-BC715BB4DD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97D9A-F1B1-4098-90A9-8F6B1D9CE64A}" type="datetimeFigureOut">
              <a:rPr lang="it-IT" smtClean="0"/>
              <a:t>12/03/2024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DDC910E-F7A4-48FF-8752-C9D550A4EC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3C601CD-AC39-44BB-B56B-FBC85B36ED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AD346-53BE-4EA2-AE36-864BB6FD84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088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moodle2.units.it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eb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rotezionecivile.fvg.it/it/rischi-naturali" TargetMode="External"/><Relationship Id="rId3" Type="http://schemas.openxmlformats.org/officeDocument/2006/relationships/hyperlink" Target="https://asvis.it/" TargetMode="External"/><Relationship Id="rId7" Type="http://schemas.openxmlformats.org/officeDocument/2006/relationships/hyperlink" Target="https://www.regione.fvg.it/rafvg/cms/RAFVG/aree-tematiche.html" TargetMode="External"/><Relationship Id="rId2" Type="http://schemas.openxmlformats.org/officeDocument/2006/relationships/hyperlink" Target="https://cittaclima.i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ischi.protezionecivile.it/it/" TargetMode="External"/><Relationship Id="rId5" Type="http://schemas.openxmlformats.org/officeDocument/2006/relationships/hyperlink" Target="https://www.isprambiente.gov.it/it/banche-dati/banche-dati-folder/suolo-e-territorio/rischi-geologici-e-naturali" TargetMode="External"/><Relationship Id="rId10" Type="http://schemas.openxmlformats.org/officeDocument/2006/relationships/hyperlink" Target="https://www.mase.gov.it/pagina/normativa-ue" TargetMode="External"/><Relationship Id="rId4" Type="http://schemas.openxmlformats.org/officeDocument/2006/relationships/hyperlink" Target="https://www.isprambiente.gov.it/" TargetMode="External"/><Relationship Id="rId9" Type="http://schemas.openxmlformats.org/officeDocument/2006/relationships/hyperlink" Target="https://www.arpa.fvg.it/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wf.it/cosa-facciamo/clima/cambiamenti-climatici/" TargetMode="External"/><Relationship Id="rId3" Type="http://schemas.openxmlformats.org/officeDocument/2006/relationships/hyperlink" Target="https://frida.unito.it/wn_pages/temamese.php/inevidenza/14_crisi-climatica-capirla-parlarne-reagire" TargetMode="External"/><Relationship Id="rId7" Type="http://schemas.openxmlformats.org/officeDocument/2006/relationships/hyperlink" Target="https://www.istat.it/it/mappa-rischi" TargetMode="External"/><Relationship Id="rId2" Type="http://schemas.openxmlformats.org/officeDocument/2006/relationships/hyperlink" Target="https://www.unito.it/ateneo/gli-speciali/lessico-e-nuvol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ostenibilita.enea.it/" TargetMode="External"/><Relationship Id="rId5" Type="http://schemas.openxmlformats.org/officeDocument/2006/relationships/hyperlink" Target="https://www.cluster-montagne.com/it/competenze/rischi-naturali/" TargetMode="External"/><Relationship Id="rId4" Type="http://schemas.openxmlformats.org/officeDocument/2006/relationships/hyperlink" Target="https://www.enea.it/it/" TargetMode="External"/><Relationship Id="rId9" Type="http://schemas.openxmlformats.org/officeDocument/2006/relationships/hyperlink" Target="https://climate.nasa.gov/what-is-climate-change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n.org/en/climatechange/science/causes-effects-climate-change" TargetMode="External"/><Relationship Id="rId3" Type="http://schemas.openxmlformats.org/officeDocument/2006/relationships/hyperlink" Target="https://emergenze.protezionecivile.gov.it/it/" TargetMode="External"/><Relationship Id="rId7" Type="http://schemas.openxmlformats.org/officeDocument/2006/relationships/hyperlink" Target="https://www.ipcc.ch/" TargetMode="External"/><Relationship Id="rId2" Type="http://schemas.openxmlformats.org/officeDocument/2006/relationships/hyperlink" Target="https://climadat.isprambiente.i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limateknowledgeportal.worldbank.org/" TargetMode="External"/><Relationship Id="rId5" Type="http://schemas.openxmlformats.org/officeDocument/2006/relationships/hyperlink" Target="https://www.un.org/en/climatechange/what-is-climate-change" TargetMode="External"/><Relationship Id="rId10" Type="http://schemas.openxmlformats.org/officeDocument/2006/relationships/hyperlink" Target="https://climate.ec.europa.eu/climate-change/consequences-climate-change_en" TargetMode="External"/><Relationship Id="rId4" Type="http://schemas.openxmlformats.org/officeDocument/2006/relationships/hyperlink" Target="https://climate.nasa.gov/" TargetMode="External"/><Relationship Id="rId9" Type="http://schemas.openxmlformats.org/officeDocument/2006/relationships/hyperlink" Target="https://www.who.int/news-room/fact-sheets/detail/climate-change-and-health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globalgoalsyouth.org/summit/" TargetMode="External"/><Relationship Id="rId3" Type="http://schemas.openxmlformats.org/officeDocument/2006/relationships/hyperlink" Target="https://www.eea.europa.eu/en" TargetMode="External"/><Relationship Id="rId7" Type="http://schemas.openxmlformats.org/officeDocument/2006/relationships/hyperlink" Target="https://www.globalgoals.org/goals/" TargetMode="External"/><Relationship Id="rId2" Type="http://schemas.openxmlformats.org/officeDocument/2006/relationships/hyperlink" Target="https://emergenze.protezionecivile.gov.it/i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ngv.it/" TargetMode="External"/><Relationship Id="rId5" Type="http://schemas.openxmlformats.org/officeDocument/2006/relationships/hyperlink" Target="https://www.cngeologi.it/t/rischi-naturali/" TargetMode="External"/><Relationship Id="rId4" Type="http://schemas.openxmlformats.org/officeDocument/2006/relationships/hyperlink" Target="https://www.isprambiente.gov.it/it/attivita/Crisi-Emergenze-ambientali-e-Danno/accertamento-valutazione-e-riparazione-del-danno-ambientale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webp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I1fQ-3-CEF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P0vwxKyceJ4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web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mailto:sprestamburgo@units.it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ivil-protection-humanitarian-aid.ec.europa.eu/what/civil-protection/european-disaster-risk-management_en" TargetMode="External"/><Relationship Id="rId7" Type="http://schemas.openxmlformats.org/officeDocument/2006/relationships/image" Target="../media/image7.png"/><Relationship Id="rId2" Type="http://schemas.openxmlformats.org/officeDocument/2006/relationships/hyperlink" Target="https://www.riskandresiliencehub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https://youtu.be/H0pXXY04yKM" TargetMode="External"/><Relationship Id="rId4" Type="http://schemas.openxmlformats.org/officeDocument/2006/relationships/hyperlink" Target="https://unosat-geodrr.cern.ch/APDRN/DSS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on.com/en/insights/reports/climate-and-catastrophe-report" TargetMode="External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ebp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>
            <a:extLst>
              <a:ext uri="{FF2B5EF4-FFF2-40B4-BE49-F238E27FC236}">
                <a16:creationId xmlns:a16="http://schemas.microsoft.com/office/drawing/2014/main" id="{87642CE3-6FC1-7FBF-1F3D-74C5FFAF1505}"/>
              </a:ext>
            </a:extLst>
          </p:cNvPr>
          <p:cNvGrpSpPr/>
          <p:nvPr/>
        </p:nvGrpSpPr>
        <p:grpSpPr>
          <a:xfrm>
            <a:off x="285749" y="320452"/>
            <a:ext cx="11738070" cy="6217087"/>
            <a:chOff x="285749" y="320452"/>
            <a:chExt cx="11738070" cy="6217087"/>
          </a:xfrm>
        </p:grpSpPr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1D3608D2-D41E-458F-A2E1-1B4FF01EFD9E}"/>
                </a:ext>
              </a:extLst>
            </p:cNvPr>
            <p:cNvSpPr txBox="1"/>
            <p:nvPr/>
          </p:nvSpPr>
          <p:spPr>
            <a:xfrm>
              <a:off x="285749" y="320452"/>
              <a:ext cx="5810251" cy="621708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Università degli </a:t>
              </a:r>
              <a:r>
                <a:rPr lang="it-IT" sz="2000" b="1" dirty="0">
                  <a:latin typeface="Times New Roman" panose="02020603050405020304" pitchFamily="18" charset="0"/>
                </a:rPr>
                <a:t>Studi di Trieste</a:t>
              </a:r>
            </a:p>
            <a:p>
              <a:pPr algn="ctr"/>
              <a:endParaRPr lang="it-IT" sz="1000" dirty="0">
                <a:latin typeface="Times New Roman" panose="02020603050405020304" pitchFamily="18" charset="0"/>
              </a:endParaRPr>
            </a:p>
            <a:p>
              <a:pPr algn="ctr"/>
              <a:r>
                <a:rPr lang="it-IT" sz="2000" b="1" dirty="0">
                  <a:latin typeface="Times New Roman" panose="02020603050405020304" pitchFamily="18" charset="0"/>
                </a:rPr>
                <a:t>Corso di Laurea Magistrale Interclasse in</a:t>
              </a:r>
            </a:p>
            <a:p>
              <a:pPr algn="ctr"/>
              <a:r>
                <a:rPr lang="it-IT" sz="2000" b="1" dirty="0">
                  <a:latin typeface="Times New Roman" panose="02020603050405020304" pitchFamily="18" charset="0"/>
                </a:rPr>
                <a:t>“Diplomazia e Cooperazione Internazionale’’ </a:t>
              </a:r>
            </a:p>
            <a:p>
              <a:pPr algn="ctr"/>
              <a:r>
                <a:rPr lang="it-IT" sz="2000" b="1" dirty="0">
                  <a:latin typeface="Times New Roman" panose="02020603050405020304" pitchFamily="18" charset="0"/>
                </a:rPr>
                <a:t> LM-81 </a:t>
              </a:r>
            </a:p>
            <a:p>
              <a:pPr algn="ctr"/>
              <a:endParaRPr lang="it-IT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/>
              <a:r>
                <a:rPr lang="it-IT" sz="19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A.A. 2023-2024</a:t>
              </a:r>
              <a:endParaRPr lang="it-IT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/>
              <a:r>
                <a:rPr lang="it-IT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  <a:p>
              <a:pPr algn="ctr"/>
              <a:r>
                <a:rPr lang="it-IT" sz="25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Nozioni di gestione dei rischi naturali</a:t>
              </a:r>
              <a:endParaRPr lang="it-IT" sz="2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/>
              <a:endParaRPr lang="it-IT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/>
              <a:r>
                <a:rPr lang="it-IT" sz="20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Prof. Sonia </a:t>
              </a:r>
              <a:r>
                <a:rPr lang="it-IT" sz="20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Prestamburgo</a:t>
              </a:r>
              <a:endParaRPr lang="it-IT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endParaRPr lang="it-IT" sz="20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endParaRPr lang="it-IT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it-IT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Codice corso: </a:t>
              </a:r>
              <a:r>
                <a:rPr lang="it-IT" sz="20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622SP/065AR</a:t>
              </a:r>
              <a:endParaRPr lang="it-IT" sz="20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it-IT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Tipologia corso: </a:t>
              </a:r>
              <a:r>
                <a:rPr lang="it-IT" sz="20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in piano/opzionale (TAF C/D)</a:t>
              </a:r>
            </a:p>
            <a:p>
              <a:r>
                <a:rPr lang="it-IT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Carico didattico: </a:t>
              </a:r>
              <a:r>
                <a:rPr lang="it-IT" sz="20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6 CFU (</a:t>
              </a:r>
              <a:r>
                <a:rPr lang="it-IT" sz="20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40</a:t>
              </a:r>
              <a:r>
                <a:rPr lang="it-IT" sz="20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ore in aula)</a:t>
              </a:r>
              <a:endParaRPr lang="it-IT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it-IT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Crediti acquisibili: </a:t>
              </a:r>
              <a:r>
                <a:rPr lang="it-IT" sz="20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6/4 (per architettura)</a:t>
              </a:r>
            </a:p>
            <a:p>
              <a:r>
                <a:rPr lang="it-IT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Periodicità: semestrale (</a:t>
              </a:r>
              <a:r>
                <a:rPr lang="it-IT" sz="2000" b="1" dirty="0">
                  <a:latin typeface="Times New Roman" panose="02020603050405020304" pitchFamily="18" charset="0"/>
                </a:rPr>
                <a:t>II semestre</a:t>
              </a:r>
              <a:r>
                <a:rPr lang="it-IT" sz="20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sede di Gorizia</a:t>
              </a:r>
              <a:r>
                <a:rPr lang="it-IT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)</a:t>
              </a:r>
            </a:p>
            <a:p>
              <a:r>
                <a:rPr lang="it-IT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Modalità didattiche: LT (</a:t>
              </a:r>
              <a:r>
                <a:rPr lang="it-IT" sz="20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lezioni teoriche frontali e seminari di approfondimento a tema</a:t>
              </a:r>
              <a:r>
                <a:rPr lang="it-IT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)</a:t>
              </a:r>
            </a:p>
            <a:p>
              <a:endParaRPr lang="it-IT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576021B2-38A0-8D72-053E-F15F59493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0117" y="1490973"/>
              <a:ext cx="5703702" cy="3876043"/>
            </a:xfrm>
            <a:prstGeom prst="rect">
              <a:avLst/>
            </a:prstGeom>
          </p:spPr>
        </p:pic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496FB4C7-A088-BE83-1630-5F910E76894D}"/>
                </a:ext>
              </a:extLst>
            </p:cNvPr>
            <p:cNvSpPr txBox="1"/>
            <p:nvPr/>
          </p:nvSpPr>
          <p:spPr>
            <a:xfrm>
              <a:off x="6320117" y="2841812"/>
              <a:ext cx="1775011" cy="3137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232310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1DF5A11E-50FB-EBDE-77C7-9A11758176F0}"/>
              </a:ext>
            </a:extLst>
          </p:cNvPr>
          <p:cNvSpPr txBox="1"/>
          <p:nvPr/>
        </p:nvSpPr>
        <p:spPr>
          <a:xfrm>
            <a:off x="197224" y="357587"/>
            <a:ext cx="11797552" cy="6232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1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Adattamento, mitigazione, compensazione e gestione dell'impatto 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sz="21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mbientale alle diverse scale,</a:t>
            </a:r>
          </a:p>
          <a:p>
            <a:pPr algn="just"/>
            <a:endParaRPr lang="it-IT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1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Strumenti di valutazione: SWOT Analysis</a:t>
            </a:r>
          </a:p>
          <a:p>
            <a:pPr algn="just"/>
            <a:endParaRPr lang="it-IT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1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Processi di progettazione partecipata e soluzioni negoziali di conflitti: </a:t>
            </a:r>
            <a:r>
              <a:rPr lang="it-IT" sz="2100" b="0" i="0" u="sng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teoria ed esercitazione pratica</a:t>
            </a:r>
            <a:r>
              <a:rPr lang="it-IT" sz="21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endParaRPr lang="it-IT" sz="2100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1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1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Tecniche di gestione e controllo degli impatti ambientali: Valutazione di Impatto Ambientale (VIA); Valutazione Ambientale Strategica (VAS); DNSH (</a:t>
            </a:r>
            <a:r>
              <a:rPr lang="en-GB" sz="2100" b="0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no Significant Harm</a:t>
            </a:r>
            <a:r>
              <a:rPr lang="it-IT" sz="21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  <a:p>
            <a:pPr algn="just"/>
            <a:endParaRPr lang="it-IT" sz="2100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1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Governance, partecipazione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empowerment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endParaRPr lang="it-IT" sz="2100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1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Risorse e sostenibilità in ambiente urbano,</a:t>
            </a:r>
          </a:p>
          <a:p>
            <a:pPr algn="just"/>
            <a:endParaRPr lang="it-IT" sz="2100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1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Qualità ambientale in aree urbane: analisi e valutazione,</a:t>
            </a:r>
          </a:p>
          <a:p>
            <a:pPr algn="just"/>
            <a:endParaRPr lang="it-IT" sz="2100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1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Strumenti e dispositivi di gestione e controllo delle emergenze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1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ambientali a livello urbano e territoriale: verde pensile, ingegneria naturalistica, orti urbani, </a:t>
            </a:r>
            <a:r>
              <a:rPr lang="en-GB" sz="21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squares </a:t>
            </a:r>
            <a:r>
              <a:rPr lang="it-IT" sz="21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it-I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it-IT" sz="2100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… … …</a:t>
            </a:r>
            <a:endParaRPr lang="it-IT" sz="2100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893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A714DD41-4D70-2ADB-7C78-C6B909328C4A}"/>
              </a:ext>
            </a:extLst>
          </p:cNvPr>
          <p:cNvSpPr txBox="1"/>
          <p:nvPr/>
        </p:nvSpPr>
        <p:spPr>
          <a:xfrm>
            <a:off x="163606" y="133588"/>
            <a:ext cx="11864788" cy="6647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100" b="1" dirty="0">
                <a:latin typeface="Times New Roman" panose="02020603050405020304" pitchFamily="18" charset="0"/>
              </a:rPr>
              <a:t>SEMINARI A TEMA</a:t>
            </a:r>
          </a:p>
          <a:p>
            <a:pPr algn="just"/>
            <a:endParaRPr lang="it-IT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it-IT" sz="21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Tecniche di gestione e controllo degli impatti ambientali: VIA, VAS, DNSH</a:t>
            </a:r>
          </a:p>
          <a:p>
            <a:pPr algn="ctr"/>
            <a:r>
              <a:rPr lang="it-IT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(prof. Alfonso Russi)</a:t>
            </a:r>
          </a:p>
          <a:p>
            <a:pPr algn="ctr"/>
            <a:r>
              <a:rPr lang="it-IT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(8 marzo 2024)</a:t>
            </a:r>
          </a:p>
          <a:p>
            <a:pPr algn="ctr"/>
            <a:r>
              <a:rPr lang="it-IT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(ore 9-12)</a:t>
            </a:r>
            <a:endParaRPr lang="it-IT" sz="21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Processi negoziali e partecipativi collegati al rischio ambientale</a:t>
            </a:r>
          </a:p>
          <a:p>
            <a:pPr algn="just"/>
            <a:endParaRPr lang="it-I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it-I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eriod"/>
            </a:pPr>
            <a:r>
              <a:rPr lang="it-IT" sz="21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lezione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strumenti di costruzione di scenari per il futuro e gestione di argomenti di potenziale conflitto ambientale: scenari di progetto e partecipazione/negoziazione, </a:t>
            </a:r>
            <a:r>
              <a:rPr lang="en-GB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European Awareness Scenario Workshop, Community Visioning, Future Search Conference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(OST) </a:t>
            </a:r>
            <a:r>
              <a:rPr lang="it-IT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Open Space Technology 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 ore)</a:t>
            </a:r>
          </a:p>
          <a:p>
            <a:pPr algn="ctr"/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prof. Alessandra Marin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it-IT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(15 marzo 2024) 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2100">
                <a:latin typeface="Times New Roman" panose="02020603050405020304" pitchFamily="18" charset="0"/>
                <a:cs typeface="Times New Roman" panose="02020603050405020304" pitchFamily="18" charset="0"/>
              </a:rPr>
              <a:t>ore 10-12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it-IT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eriod"/>
            </a:pPr>
            <a:r>
              <a:rPr lang="it-IT" sz="21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seminario pratico/applicativo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dopo aver scelto quale metodo di costruzione di scenari si vuole sperimentare in aula e quale argomento si vorrebbe porre al centro del processo simulato (avvertendomi con una settimana di anticipo, almeno) gli studenti e i docenti vengono chiamati a simulare il processo e la costruzione di un report finale da consegnare agli stakeholder coinvolti (6-7 ore)</a:t>
            </a:r>
          </a:p>
          <a:p>
            <a:pPr algn="ctr"/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prof. Alessandra Marin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it-IT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 aprile 2024) 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(tutta la giornata)</a:t>
            </a:r>
          </a:p>
        </p:txBody>
      </p:sp>
    </p:spTree>
    <p:extLst>
      <p:ext uri="{BB962C8B-B14F-4D97-AF65-F5344CB8AC3E}">
        <p14:creationId xmlns:p14="http://schemas.microsoft.com/office/powerpoint/2010/main" val="517682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60F1A2C0-4DDA-F1B9-0FD3-B46EA7519EAD}"/>
              </a:ext>
            </a:extLst>
          </p:cNvPr>
          <p:cNvSpPr txBox="1"/>
          <p:nvPr/>
        </p:nvSpPr>
        <p:spPr>
          <a:xfrm>
            <a:off x="147918" y="237276"/>
            <a:ext cx="11896164" cy="64786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Nature-based solutions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adattamento e mitigazione in ambito urbano: forestazione urbana, orti, </a:t>
            </a:r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squares 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ctr"/>
            <a:r>
              <a:rPr lang="it-IT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(Arch. Elisa Cacaci)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(ore 9-12)</a:t>
            </a:r>
          </a:p>
          <a:p>
            <a:pPr algn="just"/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Rischio urbano; qualità dell’ambiente urbano e valutazione del danno</a:t>
            </a:r>
          </a:p>
          <a:p>
            <a:pPr algn="just"/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Strumenti di gestione e controllo degli impatti sul territorio: ing. naturalistica e verde pensile …</a:t>
            </a:r>
          </a:p>
          <a:p>
            <a:pPr algn="just"/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Sicurezza idraulica sul territorio con un esempio di calcolo</a:t>
            </a:r>
          </a:p>
          <a:p>
            <a:pPr algn="ctr"/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Ing. Michele Colonna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it-IT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(12 aprile 2024 / 26 aprile 2024 / 10 maggio 2024)</a:t>
            </a:r>
          </a:p>
          <a:p>
            <a:pPr algn="ctr"/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(ore 9-12)</a:t>
            </a:r>
          </a:p>
          <a:p>
            <a:pPr algn="just"/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Protezione civile: ruolo, funzioni e esempi di intervento. Rapporti e collaborazione a livello internazionale</a:t>
            </a:r>
          </a:p>
          <a:p>
            <a:pPr algn="ctr"/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Salvatore </a:t>
            </a:r>
            <a:r>
              <a:rPr lang="it-IT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Gambitta</a:t>
            </a:r>
            <a:r>
              <a:rPr lang="it-IT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Comune di Gorizia / Dr. Paola Lorenzoni - ISIG - Istituto Sociologia Internazionale di Gorizia)</a:t>
            </a:r>
          </a:p>
          <a:p>
            <a:pPr algn="ctr"/>
            <a:r>
              <a:rPr lang="it-IT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(22 marzo)</a:t>
            </a:r>
          </a:p>
          <a:p>
            <a:pPr algn="ctr"/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(ore 9-12)</a:t>
            </a:r>
          </a:p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Uno sguardo al futuro: la pressante disuguaglianza economica globale  </a:t>
            </a:r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</a:p>
          <a:p>
            <a:pPr algn="ctr"/>
            <a:r>
              <a:rPr lang="en-GB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Dr.</a:t>
            </a:r>
            <a:r>
              <a:rPr lang="en-GB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Cristian </a:t>
            </a:r>
            <a:r>
              <a:rPr lang="en-GB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Melis</a:t>
            </a:r>
            <a:r>
              <a:rPr lang="en-GB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GB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maggio 2024)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(ore 9-12)</a:t>
            </a:r>
          </a:p>
        </p:txBody>
      </p:sp>
    </p:spTree>
    <p:extLst>
      <p:ext uri="{BB962C8B-B14F-4D97-AF65-F5344CB8AC3E}">
        <p14:creationId xmlns:p14="http://schemas.microsoft.com/office/powerpoint/2010/main" val="2637146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C7A5320-A9B4-4A56-A95F-3912EFDCEF12}"/>
              </a:ext>
            </a:extLst>
          </p:cNvPr>
          <p:cNvSpPr txBox="1"/>
          <p:nvPr/>
        </p:nvSpPr>
        <p:spPr>
          <a:xfrm>
            <a:off x="128587" y="281984"/>
            <a:ext cx="11934825" cy="629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1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ORGANIZZAZIONE DEL CORSO</a:t>
            </a:r>
          </a:p>
          <a:p>
            <a:pPr algn="just"/>
            <a:endParaRPr lang="it-IT" sz="2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it-IT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Confronto e discussione in aula con le seguenti modalità:</a:t>
            </a:r>
          </a:p>
          <a:p>
            <a:pPr algn="just"/>
            <a:endParaRPr lang="it-IT" sz="2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it-IT" sz="21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 lezioni frontali: </a:t>
            </a:r>
            <a:r>
              <a:rPr lang="it-IT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presentazione di </a:t>
            </a:r>
            <a:r>
              <a:rPr lang="it-IT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temi </a:t>
            </a:r>
            <a:r>
              <a:rPr lang="it-IT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 </a:t>
            </a:r>
            <a:r>
              <a:rPr lang="it-IT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riferimenti teorici</a:t>
            </a:r>
            <a:r>
              <a:rPr lang="it-IT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(prof. S. </a:t>
            </a:r>
            <a:r>
              <a:rPr lang="it-IT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Prestamburgo</a:t>
            </a:r>
            <a:r>
              <a:rPr lang="it-IT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algn="just"/>
            <a:endParaRPr lang="it-IT" sz="21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it-IT" sz="21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incontri seminariali programmati</a:t>
            </a:r>
            <a:r>
              <a:rPr lang="it-IT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it-IT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ospiti esterni, studiosi e pareri esperti)</a:t>
            </a:r>
          </a:p>
          <a:p>
            <a:pPr lvl="0" algn="just"/>
            <a:endParaRPr lang="it-IT" sz="2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it-IT" sz="2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it-IT" sz="21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CONTENUTI E MODALITÀ DI SVOLGIMENTO DELL’ESAME</a:t>
            </a:r>
            <a:endParaRPr lang="it-IT" sz="2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it-IT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it-IT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Prova di accertamento in forma orale</a:t>
            </a:r>
          </a:p>
          <a:p>
            <a:pPr algn="just"/>
            <a:endParaRPr lang="it-IT" sz="2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it-IT" sz="21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Per i frequentanti</a:t>
            </a:r>
            <a:r>
              <a:rPr lang="it-IT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just"/>
            <a:endParaRPr lang="it-IT" sz="2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Times New Roman" panose="02020603050405020304" pitchFamily="18" charset="0"/>
              <a:buChar char="-"/>
            </a:pPr>
            <a:r>
              <a:rPr lang="it-IT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discussione sui temi sviluppati durante le lezioni e i seminari di approfondimento svolti in aula;</a:t>
            </a:r>
          </a:p>
          <a:p>
            <a:pPr lvl="0" algn="just"/>
            <a:endParaRPr lang="it-IT" sz="2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Times New Roman" panose="02020603050405020304" pitchFamily="18" charset="0"/>
              <a:buChar char="-"/>
            </a:pPr>
            <a:r>
              <a:rPr lang="it-IT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analisi degli elaborati realizzati dagli studenti sulla base della/e lettura/e scelte come approfondimento.</a:t>
            </a:r>
          </a:p>
          <a:p>
            <a:pPr algn="just"/>
            <a:r>
              <a:rPr lang="it-IT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33220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5FE83807-9BBF-EFA8-FB3A-A912C604F0AA}"/>
              </a:ext>
            </a:extLst>
          </p:cNvPr>
          <p:cNvSpPr txBox="1"/>
          <p:nvPr/>
        </p:nvSpPr>
        <p:spPr>
          <a:xfrm>
            <a:off x="204787" y="548468"/>
            <a:ext cx="11782425" cy="576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marR="289560" indent="-6350" algn="just">
              <a:lnSpc>
                <a:spcPct val="108000"/>
              </a:lnSpc>
              <a:spcAft>
                <a:spcPts val="670"/>
              </a:spcAft>
            </a:pPr>
            <a:r>
              <a:rPr lang="it-IT" sz="21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 i non frequentanti</a:t>
            </a:r>
            <a:r>
              <a:rPr lang="it-IT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marR="17780" indent="-457200" algn="just">
              <a:lnSpc>
                <a:spcPct val="107000"/>
              </a:lnSpc>
              <a:spcAft>
                <a:spcPts val="685"/>
              </a:spcAft>
            </a:pPr>
            <a:endParaRPr lang="it-IT" sz="2100" dirty="0">
              <a:latin typeface="Times New Roman" panose="02020603050405020304" pitchFamily="18" charset="0"/>
            </a:endParaRPr>
          </a:p>
          <a:p>
            <a:pPr marL="457200" marR="17780" indent="-457200" algn="just">
              <a:lnSpc>
                <a:spcPct val="107000"/>
              </a:lnSpc>
              <a:spcAft>
                <a:spcPts val="685"/>
              </a:spcAft>
            </a:pPr>
            <a:r>
              <a:rPr lang="it-IT" sz="2100" dirty="0">
                <a:latin typeface="Times New Roman" panose="02020603050405020304" pitchFamily="18" charset="0"/>
              </a:rPr>
              <a:t>- contattare il docente entro il mese di marzo 2024 per segnalare la richiesta di sostenere l’esame da non frequentante nell’anno accademico in corso;</a:t>
            </a:r>
          </a:p>
          <a:p>
            <a:pPr marL="457200" marR="17780" indent="-457200" algn="just">
              <a:lnSpc>
                <a:spcPct val="107000"/>
              </a:lnSpc>
              <a:spcAft>
                <a:spcPts val="685"/>
              </a:spcAft>
            </a:pPr>
            <a:r>
              <a:rPr lang="it-IT" sz="2100" dirty="0">
                <a:latin typeface="Times New Roman" panose="02020603050405020304" pitchFamily="18" charset="0"/>
              </a:rPr>
              <a:t>- entro e non oltre il 31 maggio 2024 definire con il docente uno specifico percorso di preparazione, composto di indicazioni bibliografiche concordate (almeno tre libri) </a:t>
            </a:r>
          </a:p>
          <a:p>
            <a:pPr algn="just"/>
            <a:endParaRPr lang="en-GB" sz="2100" dirty="0">
              <a:latin typeface="Times New Roman" panose="02020603050405020304" pitchFamily="18" charset="0"/>
            </a:endParaRPr>
          </a:p>
          <a:p>
            <a:pPr algn="just"/>
            <a:endParaRPr lang="en-GB" sz="2100" dirty="0">
              <a:latin typeface="Times New Roman" panose="02020603050405020304" pitchFamily="18" charset="0"/>
            </a:endParaRPr>
          </a:p>
          <a:p>
            <a:pPr algn="just"/>
            <a:r>
              <a:rPr lang="en-GB" sz="2100" u="sng" dirty="0">
                <a:latin typeface="Times New Roman" panose="02020603050405020304" pitchFamily="18" charset="0"/>
              </a:rPr>
              <a:t>Per tutti</a:t>
            </a:r>
            <a:r>
              <a:rPr lang="en-GB" sz="2100" dirty="0">
                <a:latin typeface="Times New Roman" panose="02020603050405020304" pitchFamily="18" charset="0"/>
              </a:rPr>
              <a:t>:</a:t>
            </a:r>
          </a:p>
          <a:p>
            <a:pPr algn="just"/>
            <a:endParaRPr lang="en-GB" sz="2100" dirty="0">
              <a:latin typeface="Times New Roman" panose="02020603050405020304" pitchFamily="18" charset="0"/>
            </a:endParaRPr>
          </a:p>
          <a:p>
            <a:pPr algn="just"/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Frequenza: consigliata …</a:t>
            </a:r>
            <a:endParaRPr lang="it-IT" sz="2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it-IT" sz="2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materiali didattici saranno reperibili sulla piattaforma </a:t>
            </a:r>
            <a:r>
              <a:rPr lang="it-IT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Moodle</a:t>
            </a:r>
            <a:r>
              <a:rPr lang="it-IT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Ateneo: </a:t>
            </a:r>
            <a:r>
              <a:rPr lang="it-IT" sz="21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https://moodle2.units.it/</a:t>
            </a:r>
            <a:r>
              <a:rPr lang="it-IT" sz="21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sz="2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it-IT" sz="2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registrazioni delle 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lezioni saranno a disposizione sulla piattaforma </a:t>
            </a:r>
            <a:r>
              <a:rPr lang="it-IT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MTeams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stanza del corso</a:t>
            </a:r>
          </a:p>
          <a:p>
            <a:endParaRPr lang="it-IT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007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D16FD135-3F62-8240-4B8B-09CC2D261441}"/>
              </a:ext>
            </a:extLst>
          </p:cNvPr>
          <p:cNvSpPr txBox="1"/>
          <p:nvPr/>
        </p:nvSpPr>
        <p:spPr>
          <a:xfrm>
            <a:off x="184056" y="205972"/>
            <a:ext cx="11823887" cy="6540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TESTI DI RIFERIMENTO</a:t>
            </a:r>
            <a:endParaRPr lang="it-IT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Addink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H. (2019), 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Governance. Concept and Context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OXFORD </a:t>
            </a:r>
            <a:r>
              <a:rPr lang="nl-NL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Press, UK, ISBN: 978-0-19-884115-9.</a:t>
            </a:r>
          </a:p>
          <a:p>
            <a:pPr algn="just"/>
            <a:endParaRPr lang="en-GB" sz="2100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Carraro C., </a:t>
            </a:r>
            <a:r>
              <a:rPr lang="it-IT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Mazzai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 (2015), </a:t>
            </a:r>
            <a:r>
              <a:rPr lang="it-IT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clima che cambia. Non solo un problema ambientale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Il Mulino Edizioni, Bologna.</a:t>
            </a:r>
          </a:p>
          <a:p>
            <a:pPr algn="just"/>
            <a:endParaRPr lang="it-IT" sz="2100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1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Gianni Latini, Marco Bagliani, Tommaso </a:t>
            </a:r>
            <a:r>
              <a:rPr lang="it-IT" sz="21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Orusa</a:t>
            </a:r>
            <a:r>
              <a:rPr lang="it-IT" sz="21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sz="21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eds</a:t>
            </a:r>
            <a:r>
              <a:rPr lang="it-IT" sz="21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(2020), </a:t>
            </a:r>
            <a:r>
              <a:rPr lang="it-IT" sz="2100" b="0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Lessico e nuvole: le parole del cambiamento climatico</a:t>
            </a:r>
            <a:r>
              <a:rPr lang="it-IT" sz="21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1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UniToGO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1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UniTo</a:t>
            </a:r>
            <a:r>
              <a:rPr lang="it-IT" sz="21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Green Office - Università degli Studi di Torino Edizioni.</a:t>
            </a:r>
          </a:p>
          <a:p>
            <a:pPr algn="just"/>
            <a:endParaRPr lang="en-GB" sz="2100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1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Ugo Leone (2015), </a:t>
            </a:r>
            <a:r>
              <a:rPr lang="it-IT" sz="2100" b="0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Fragile: il rischio ambientale oggi</a:t>
            </a:r>
            <a:r>
              <a:rPr lang="it-IT" sz="21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Carocci Editore, </a:t>
            </a:r>
            <a:r>
              <a:rPr lang="en-GB" sz="21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Roma.</a:t>
            </a:r>
          </a:p>
          <a:p>
            <a:pPr algn="just"/>
            <a:endParaRPr lang="en-GB" sz="2100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Latour B. (2020), </a:t>
            </a:r>
            <a:r>
              <a:rPr lang="it-IT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sfida di Gaia. Il nuovo regime climatico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Meltemi Edizioni, Milano.</a:t>
            </a:r>
          </a:p>
          <a:p>
            <a:pPr algn="just"/>
            <a:endParaRPr lang="it-IT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Beck U. (2011), </a:t>
            </a:r>
            <a:r>
              <a:rPr lang="it-IT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Conditio </a:t>
            </a:r>
            <a:r>
              <a:rPr lang="it-IT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humana</a:t>
            </a:r>
            <a:r>
              <a:rPr lang="it-IT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Il rischio nell'età globale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Edizioni Laterza, Bari,  ISBN: 9788842095552.</a:t>
            </a:r>
          </a:p>
          <a:p>
            <a:pPr algn="just"/>
            <a:endParaRPr lang="it-IT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Beck U. (2023) </a:t>
            </a:r>
            <a:r>
              <a:rPr lang="it-IT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società del rischio. Verso una seconda modernità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Carocci Editore, Roma, ISBN:9788843068142</a:t>
            </a:r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t-IT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251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8B4CE858-3DB4-43EC-ED67-C3D642C2716D}"/>
              </a:ext>
            </a:extLst>
          </p:cNvPr>
          <p:cNvSpPr txBox="1"/>
          <p:nvPr/>
        </p:nvSpPr>
        <p:spPr>
          <a:xfrm>
            <a:off x="156882" y="358929"/>
            <a:ext cx="11878235" cy="61401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1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Nicolò Leotta (a cura di) (2008), </a:t>
            </a:r>
            <a:r>
              <a:rPr lang="it-IT" sz="2100" b="0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Cooperazione decentrata : sviluppo umano, territorio, turismo</a:t>
            </a:r>
            <a:r>
              <a:rPr lang="it-IT" sz="21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Franco Angeli Edizioni, Milano.</a:t>
            </a:r>
          </a:p>
          <a:p>
            <a:pPr algn="just"/>
            <a:endParaRPr lang="en-GB" sz="2000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1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Luca Mercalli (2013), </a:t>
            </a:r>
            <a:r>
              <a:rPr lang="it-IT" sz="2100" b="0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Prepariamoci. A vivere in un mondo con meno risorse, meno energia, meno abbondanza... e forse più felicità</a:t>
            </a:r>
            <a:r>
              <a:rPr lang="it-IT" sz="2100" b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1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Chiarelettere Editore, 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Milano.</a:t>
            </a:r>
          </a:p>
          <a:p>
            <a:pPr algn="just"/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Luca Mercalli (2018), </a:t>
            </a:r>
            <a:r>
              <a:rPr lang="it-IT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 c’è più tempo, Come reagire agli allarmi ambientali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Einaudi Editore</a:t>
            </a:r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Torino.</a:t>
            </a:r>
          </a:p>
          <a:p>
            <a:pPr algn="just"/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Timothy Morton (2018), </a:t>
            </a:r>
            <a:r>
              <a:rPr lang="it-IT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Noi, esseri ecologici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Laterza Edizioni, Torino.</a:t>
            </a:r>
          </a:p>
          <a:p>
            <a:pPr algn="just"/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1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Timothy Morton (2018), </a:t>
            </a:r>
            <a:r>
              <a:rPr lang="it-IT" sz="2100" b="0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Noi, esseri ecologici</a:t>
            </a:r>
            <a:r>
              <a:rPr lang="it-IT" sz="21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Laterza, Torino.</a:t>
            </a:r>
          </a:p>
          <a:p>
            <a:pPr algn="just"/>
            <a:endParaRPr lang="it-IT" sz="2000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1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Blecic</a:t>
            </a:r>
            <a:r>
              <a:rPr lang="it-IT" sz="21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I,, Cecchini A. (2016), </a:t>
            </a:r>
            <a:r>
              <a:rPr lang="it-IT" sz="2100" b="0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Verso una pianificazione </a:t>
            </a:r>
            <a:r>
              <a:rPr lang="it-IT" sz="2100" b="0" i="1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antifragile</a:t>
            </a:r>
            <a:r>
              <a:rPr lang="it-IT" sz="2100" b="0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Come pensare al futuro senza prevederlo</a:t>
            </a:r>
            <a:r>
              <a:rPr lang="it-IT" sz="21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Franco Angeli Edizioni, Milano, ISBN: </a:t>
            </a:r>
            <a:r>
              <a:rPr lang="en-GB" sz="21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889172775X.</a:t>
            </a:r>
          </a:p>
          <a:p>
            <a:pPr algn="just"/>
            <a:endParaRPr lang="en-GB" sz="2000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1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Patrizia </a:t>
            </a:r>
            <a:r>
              <a:rPr lang="it-IT" sz="21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Nanz</a:t>
            </a:r>
            <a:r>
              <a:rPr lang="it-IT" sz="21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Miriam </a:t>
            </a:r>
            <a:r>
              <a:rPr lang="it-IT" sz="21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Fritsche</a:t>
            </a:r>
            <a:r>
              <a:rPr lang="it-IT" sz="21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(2014), </a:t>
            </a:r>
            <a:r>
              <a:rPr lang="it-IT" sz="2100" b="0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partecipazione dei cittadini: un manuale</a:t>
            </a:r>
            <a:r>
              <a:rPr lang="it-IT" sz="21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Regione Emilia Romagna, Bologna.</a:t>
            </a:r>
          </a:p>
          <a:p>
            <a:pPr algn="just"/>
            <a:endParaRPr lang="it-IT" sz="2000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Giancarlo </a:t>
            </a:r>
            <a:r>
              <a:rPr lang="it-IT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Sturloni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(2018), </a:t>
            </a:r>
            <a:r>
              <a:rPr lang="it-IT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comunicazione del rischio per la salute e l’ambiente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Edumond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Divisione Scuola, Milano.</a:t>
            </a:r>
          </a:p>
        </p:txBody>
      </p:sp>
    </p:spTree>
    <p:extLst>
      <p:ext uri="{BB962C8B-B14F-4D97-AF65-F5344CB8AC3E}">
        <p14:creationId xmlns:p14="http://schemas.microsoft.com/office/powerpoint/2010/main" val="28043519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F2248BCE-09A0-9CEF-25EB-25D63DB160FB}"/>
              </a:ext>
            </a:extLst>
          </p:cNvPr>
          <p:cNvSpPr txBox="1"/>
          <p:nvPr/>
        </p:nvSpPr>
        <p:spPr>
          <a:xfrm>
            <a:off x="133351" y="270930"/>
            <a:ext cx="11934824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Nick Wates (2000), </a:t>
            </a:r>
            <a:r>
              <a:rPr lang="en-GB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Community Planning Handbook</a:t>
            </a:r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Earthscan, London, UK.</a:t>
            </a:r>
          </a:p>
          <a:p>
            <a:pPr algn="just"/>
            <a:endParaRPr lang="it-IT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Vince G. (2023), </a:t>
            </a:r>
            <a:r>
              <a:rPr lang="it-IT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secondo nomade. Come sopravvivere al disastro climatico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Bollati Boringhieri Editore, Torino.</a:t>
            </a:r>
          </a:p>
          <a:p>
            <a:pPr algn="just"/>
            <a:endParaRPr lang="it-IT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Gates B. (2021), </a:t>
            </a:r>
            <a:r>
              <a:rPr lang="it-IT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CLIMA. Come evitare un disastro. Le soluzioni di oggi. Le sfide di domani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La nave di Teseo Editore, Milano, ISBN: 978-88-346-0467-0.</a:t>
            </a:r>
          </a:p>
          <a:p>
            <a:pPr algn="just"/>
            <a:endParaRPr lang="it-IT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Mezzi P., Pelizzaro P. (2016), </a:t>
            </a:r>
            <a:r>
              <a:rPr lang="it-IT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città resiliente. Strategie e azioni di resilienza urbana in Italia e nel mondo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Altra Economia, Milano, ISNB 9788865162231.</a:t>
            </a:r>
          </a:p>
          <a:p>
            <a:pPr algn="just"/>
            <a:endParaRPr lang="it-IT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Pievani T. (a cura di) (2020), </a:t>
            </a:r>
            <a:r>
              <a:rPr lang="it-IT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PLANET BOOK. Il mondo, l’emergenza climatica., le soluzioni. 200 fotografie raccolte da 40 ragazzi impegnati a cambiare il futuro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Contrasto Editore</a:t>
            </a:r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Roma, ISBN 978-88-6965-824-2.</a:t>
            </a:r>
          </a:p>
          <a:p>
            <a:pPr algn="just"/>
            <a:endParaRPr lang="en-GB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Cox S.(2020), </a:t>
            </a:r>
            <a:r>
              <a:rPr lang="en-GB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Green New Deal and Beyond. Ending the Climate Emergency While We Still Can</a:t>
            </a:r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City Lights Books, San Francisco, CA.</a:t>
            </a:r>
          </a:p>
          <a:p>
            <a:pPr algn="just"/>
            <a:endParaRPr lang="en-GB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Despommier</a:t>
            </a:r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D. (2010), </a:t>
            </a:r>
            <a:r>
              <a:rPr lang="en-GB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Vertical Farm: Feeding Ourselves and Our World in the 21st Century</a:t>
            </a:r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Thomas Dunne Books, St. Martin’s Press, New York, ISBN 978-0-312-61139-2.</a:t>
            </a:r>
          </a:p>
          <a:p>
            <a:endParaRPr lang="it-IT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470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8E507858-B7C6-D8E6-9F5A-636E1E071C5B}"/>
              </a:ext>
            </a:extLst>
          </p:cNvPr>
          <p:cNvSpPr txBox="1"/>
          <p:nvPr/>
        </p:nvSpPr>
        <p:spPr>
          <a:xfrm>
            <a:off x="133350" y="339657"/>
            <a:ext cx="11925299" cy="6232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Martinelli N., Mininni M. (a cura di) (2021), </a:t>
            </a:r>
            <a:r>
              <a:rPr lang="it-IT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Città Sostenibilità Resilienza. L’urbanistica italiana di fronte all’Agenda 2030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Donzelli Editore, Roma, ISBN 9788855220798.</a:t>
            </a:r>
          </a:p>
          <a:p>
            <a:pPr algn="just"/>
            <a:endParaRPr lang="it-IT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Rifkin J. (2019), </a:t>
            </a:r>
            <a:r>
              <a:rPr lang="it-IT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Green New Deal Globale. Il crollo della civiltà dei combustibili fossili entro il 2028 e l’audace piano economico per salvare la terra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Mondadori Editore, Milano, ISBN 978-88-04-71740-9.</a:t>
            </a:r>
          </a:p>
          <a:p>
            <a:pPr algn="just"/>
            <a:endParaRPr lang="it-IT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Dana Cuff, Anastasia </a:t>
            </a:r>
            <a:r>
              <a:rPr lang="en-GB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Loukaitou</a:t>
            </a:r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-Sideris, Todd </a:t>
            </a:r>
            <a:r>
              <a:rPr lang="en-GB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Presner</a:t>
            </a:r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Maite</a:t>
            </a:r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Zubiaurre</a:t>
            </a:r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Jonathan Jae-an </a:t>
            </a:r>
            <a:r>
              <a:rPr lang="en-GB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Crisman</a:t>
            </a:r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(Eds.) (2020), </a:t>
            </a:r>
            <a:r>
              <a:rPr lang="en-GB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Urban Humanities. New Practices for Reimagining the City</a:t>
            </a:r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Massachusetts Institute of Technology, The MIT Press, MA, USA, ISBN: 9780262538220.</a:t>
            </a:r>
          </a:p>
          <a:p>
            <a:pPr algn="just"/>
            <a:endParaRPr lang="it-IT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Dall’O’ G. (2020), </a:t>
            </a:r>
            <a:r>
              <a:rPr lang="it-IT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Green Planning for Cities and </a:t>
            </a:r>
            <a:r>
              <a:rPr lang="en-GB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Communities. Novel Incisive Approaches to Sustainability</a:t>
            </a:r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Springer International Publishing, ISBN: 978-3-030-41071-1.</a:t>
            </a:r>
          </a:p>
          <a:p>
            <a:pPr algn="just"/>
            <a:endParaRPr lang="it-IT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Nadia </a:t>
            </a:r>
            <a:r>
              <a:rPr lang="it-IT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Kabisch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Horst Korn, Jutta Stadler, Aletta Bonn (</a:t>
            </a:r>
            <a:r>
              <a:rPr lang="it-IT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Eds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(2017), </a:t>
            </a:r>
            <a:r>
              <a:rPr lang="en-GB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Nature-based Solutions to Climate Change Adaptation in Urban Areas. Linkages between Science, Policy and Practice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Springer Open Ed., ISBN: 978-3-319-53750-4.</a:t>
            </a:r>
          </a:p>
          <a:p>
            <a:pPr algn="just"/>
            <a:endParaRPr lang="it-IT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McHarg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Ian L. (2007), </a:t>
            </a:r>
            <a:r>
              <a:rPr lang="it-IT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Progettare con la natura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Franco Muzzio Editore, Bologna, ristampa 1989/2007, ISBN 978-88-7413-152-5.</a:t>
            </a:r>
          </a:p>
        </p:txBody>
      </p:sp>
    </p:spTree>
    <p:extLst>
      <p:ext uri="{BB962C8B-B14F-4D97-AF65-F5344CB8AC3E}">
        <p14:creationId xmlns:p14="http://schemas.microsoft.com/office/powerpoint/2010/main" val="33574823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EC5956C9-8BE5-5ED7-3146-67F8C6A62CBB}"/>
              </a:ext>
            </a:extLst>
          </p:cNvPr>
          <p:cNvSpPr txBox="1"/>
          <p:nvPr/>
        </p:nvSpPr>
        <p:spPr>
          <a:xfrm>
            <a:off x="104775" y="325465"/>
            <a:ext cx="11982450" cy="6386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Musco F., Zanchini E. (a cura di) (2015), </a:t>
            </a:r>
            <a:r>
              <a:rPr lang="it-IT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clima cambia le città. Strategie di adattamento e mitigazione nella pianificazione urbanistica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Franco Angeli Edizioni, Milano, ISBN: 9788820487232.</a:t>
            </a:r>
          </a:p>
          <a:p>
            <a:pPr algn="just"/>
            <a:endParaRPr lang="it-IT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Padoa-Schioppa E. (2021), </a:t>
            </a:r>
            <a:r>
              <a:rPr lang="it-IT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Antropocene. Una nuova epoca per la Terra, una sfida per l'umanità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Il Mulino Edizioni, Bologna.</a:t>
            </a:r>
          </a:p>
          <a:p>
            <a:pPr algn="just"/>
            <a:endParaRPr lang="it-IT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Ghosh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 (2019), </a:t>
            </a:r>
            <a:r>
              <a:rPr lang="it-IT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grande cecità. Il cambiamento climatico e l'impensabile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Neri Pozza Editore, Milano. </a:t>
            </a:r>
          </a:p>
          <a:p>
            <a:pPr algn="just"/>
            <a:endParaRPr lang="it-IT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Sclavi M., </a:t>
            </a:r>
            <a:r>
              <a:rPr lang="it-IT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Susskind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L. E. (2011), </a:t>
            </a:r>
            <a:r>
              <a:rPr lang="it-IT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Confronto creativo. Dal diritto di parola al diritto di essere 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ascoltati, Et al. Edizioni, Milano, ISBN: 9788864630458.</a:t>
            </a:r>
          </a:p>
          <a:p>
            <a:pPr algn="just"/>
            <a:endParaRPr lang="it-IT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Pinna S. (2022), </a:t>
            </a:r>
            <a:r>
              <a:rPr lang="it-IT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Climatologia e riscaldamento globale. Una guida introduttiva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Collana: Percorsi, La Vela Editore, Viareggio, ISBN: 1280920009.</a:t>
            </a:r>
          </a:p>
          <a:p>
            <a:pPr algn="just"/>
            <a:endParaRPr lang="it-IT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Pinna S. (2015), </a:t>
            </a:r>
            <a:r>
              <a:rPr lang="it-IT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Geografia dei rischi naturali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Collana: Ambiente fisico e territorio, Aracne Editrice, Roma, ISBN: 8854882763.</a:t>
            </a:r>
          </a:p>
          <a:p>
            <a:pPr algn="just"/>
            <a:endParaRPr lang="it-IT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Magni F. (2019), </a:t>
            </a:r>
            <a:r>
              <a:rPr lang="en-GB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Climate proof planning</a:t>
            </a:r>
            <a:r>
              <a:rPr lang="it-IT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L’adattamento in Italia tra sperimentazioni e innovazioni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Franco Angeli Edizioni, Milano.</a:t>
            </a:r>
            <a:endParaRPr lang="it-I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it-I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239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A0ED1935-3C4F-DCA2-471B-F02541023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188" y="2339240"/>
            <a:ext cx="5730378" cy="429778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4A8880B-C0ED-2FB2-95E9-3504BA7DD7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34" y="172691"/>
            <a:ext cx="5753921" cy="431544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C07641C-FFF4-883B-6262-BC92F19151F1}"/>
              </a:ext>
            </a:extLst>
          </p:cNvPr>
          <p:cNvSpPr txBox="1"/>
          <p:nvPr/>
        </p:nvSpPr>
        <p:spPr>
          <a:xfrm>
            <a:off x="7569649" y="716281"/>
            <a:ext cx="30414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cosa parliamo …</a:t>
            </a:r>
          </a:p>
        </p:txBody>
      </p:sp>
    </p:spTree>
    <p:extLst>
      <p:ext uri="{BB962C8B-B14F-4D97-AF65-F5344CB8AC3E}">
        <p14:creationId xmlns:p14="http://schemas.microsoft.com/office/powerpoint/2010/main" val="40381382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11FAD788-2C73-4465-9F00-35A054281A0E}"/>
              </a:ext>
            </a:extLst>
          </p:cNvPr>
          <p:cNvSpPr txBox="1"/>
          <p:nvPr/>
        </p:nvSpPr>
        <p:spPr>
          <a:xfrm>
            <a:off x="130205" y="144756"/>
            <a:ext cx="11931589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SITI DI INTERESSE</a:t>
            </a:r>
            <a:endParaRPr lang="it-IT" sz="21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it-IT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it-IT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https://cittaclima.it/</a:t>
            </a:r>
            <a:r>
              <a:rPr lang="it-IT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it-IT" sz="2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it-IT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https://asvis.it/</a:t>
            </a:r>
            <a:r>
              <a:rPr lang="it-IT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it-IT" sz="2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it-IT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https://www.isprambiente.gov.it/</a:t>
            </a:r>
            <a:r>
              <a:rPr lang="it-IT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it-IT" sz="2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it-IT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https://www.isprambiente.gov.it/it/banche-dati/banche-dati-folder/suolo-e-territorio/rischi-geologici-e-naturali</a:t>
            </a:r>
            <a:r>
              <a:rPr lang="it-IT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it-IT" sz="2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it-IT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https://rischi.protezionecivile.it/it/</a:t>
            </a:r>
            <a:r>
              <a:rPr lang="it-IT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it-IT" sz="2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https://www.regione.fvg.it/rafvg/cms/RAFVG/aree-tematiche.html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it-IT" sz="2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it-IT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https://www.protezionecivile.fvg.it/it/rischi-naturali</a:t>
            </a:r>
            <a:endParaRPr lang="it-IT" sz="2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it-IT" sz="2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it-IT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https://www.arpa.fvg.it/</a:t>
            </a:r>
            <a:endParaRPr lang="it-IT" sz="2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it-IT" sz="2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it-IT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https://www.mase.gov.it/pagina/normativa-ue</a:t>
            </a:r>
            <a:r>
              <a:rPr lang="it-IT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33620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F54D5104-EBEF-022D-9BAC-1295A5783544}"/>
              </a:ext>
            </a:extLst>
          </p:cNvPr>
          <p:cNvSpPr txBox="1"/>
          <p:nvPr/>
        </p:nvSpPr>
        <p:spPr>
          <a:xfrm>
            <a:off x="107576" y="151179"/>
            <a:ext cx="11976847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it-IT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https://www.unito.it/ateneo/gli-speciali/lessico-e-nuvole</a:t>
            </a:r>
            <a:endParaRPr lang="it-IT" sz="2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it-IT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it-IT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it-IT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https://frida.unito.it/wn_pages/temamese.php/inevidenza/14_crisi-climatica-capirla-parlarne-reagire</a:t>
            </a:r>
            <a:r>
              <a:rPr lang="it-IT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it-IT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it-IT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it-IT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https://www.enea.it/it/</a:t>
            </a:r>
            <a:endParaRPr lang="it-IT" sz="2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just"/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just"/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https://sostenibilita.enea.it/</a:t>
            </a:r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100" dirty="0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https://www.cluster-montagne.com/it/competenze/rischi-naturali/</a:t>
            </a:r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https://www.istat.it/it/mappa-rischi</a:t>
            </a:r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just"/>
            <a:endParaRPr lang="en-GB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GB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https://www.wwf.it/cosa-facciamo/clima/cambiamenti-climatici/</a:t>
            </a:r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https://climate.nasa.gov/what-is-climate-change/</a:t>
            </a:r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5167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E9CF1C17-2707-9D71-054B-1282E3CE512A}"/>
              </a:ext>
            </a:extLst>
          </p:cNvPr>
          <p:cNvSpPr txBox="1"/>
          <p:nvPr/>
        </p:nvSpPr>
        <p:spPr>
          <a:xfrm>
            <a:off x="116541" y="151179"/>
            <a:ext cx="11958918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it-IT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https://climadat.isprambiente.it/</a:t>
            </a:r>
            <a:endParaRPr lang="en-GB" sz="2100" dirty="0"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https://climate.nasa.gov/</a:t>
            </a:r>
            <a:endParaRPr lang="en-GB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https://www.un.org/en/climatechange/what-is-climate-change</a:t>
            </a:r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https://climateknowledgeportal.worldbank.org/</a:t>
            </a:r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https://www.ipcc.ch/</a:t>
            </a:r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https://www.un.org/en/climatechange/science/causes-effects-climate-change</a:t>
            </a:r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https://www.who.int/news-room/fact-sheets/detail/climate-change-and-health</a:t>
            </a:r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https://climate.ec.europa.eu/climate-change/consequences-climate-change_en</a:t>
            </a:r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85167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B6D5E0CF-8B8C-3BEE-8BE7-7B4275338E3A}"/>
              </a:ext>
            </a:extLst>
          </p:cNvPr>
          <p:cNvSpPr txBox="1"/>
          <p:nvPr/>
        </p:nvSpPr>
        <p:spPr>
          <a:xfrm>
            <a:off x="152400" y="212363"/>
            <a:ext cx="11887200" cy="6509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https://emergenze.protezionecivile.gov.it/it/</a:t>
            </a:r>
            <a:endParaRPr lang="en-GB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https://www.eea.europa.eu/en</a:t>
            </a:r>
            <a:endParaRPr lang="en-GB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https://www.isprambiente.gov.it/it/attivita/Crisi-Emergenze-ambientali-e-Danno/accertamento-valutazione-e-riparazione-del-danno-ambientale</a:t>
            </a:r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https://www.cngeologi.it/t/rischi-naturali/</a:t>
            </a:r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GB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https://www.ingv.it/</a:t>
            </a:r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GB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https://www.globalgoals.org/goals/</a:t>
            </a:r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GB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https://globalgoalsyouth.org/summit/</a:t>
            </a:r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… …</a:t>
            </a:r>
          </a:p>
        </p:txBody>
      </p:sp>
    </p:spTree>
    <p:extLst>
      <p:ext uri="{BB962C8B-B14F-4D97-AF65-F5344CB8AC3E}">
        <p14:creationId xmlns:p14="http://schemas.microsoft.com/office/powerpoint/2010/main" val="29039558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665C4-D3BB-DE51-7B04-051DDB3FC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2255935-66EE-AEC0-A7CE-7A02D0F82C76}"/>
              </a:ext>
            </a:extLst>
          </p:cNvPr>
          <p:cNvSpPr txBox="1"/>
          <p:nvPr/>
        </p:nvSpPr>
        <p:spPr>
          <a:xfrm>
            <a:off x="0" y="2690336"/>
            <a:ext cx="12192000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GB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QUALCOSA DA VEDERE</a:t>
            </a:r>
            <a:r>
              <a:rPr lang="en-GB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  <a:p>
            <a:pPr algn="ctr"/>
            <a:endParaRPr lang="en-GB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0388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B9FCC-3C33-E07C-54BA-4B770A0B1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>
            <a:extLst>
              <a:ext uri="{FF2B5EF4-FFF2-40B4-BE49-F238E27FC236}">
                <a16:creationId xmlns:a16="http://schemas.microsoft.com/office/drawing/2014/main" id="{746F206E-CC0A-104F-4CA4-05B20FE5F382}"/>
              </a:ext>
            </a:extLst>
          </p:cNvPr>
          <p:cNvGrpSpPr/>
          <p:nvPr/>
        </p:nvGrpSpPr>
        <p:grpSpPr>
          <a:xfrm>
            <a:off x="1252992" y="452243"/>
            <a:ext cx="9686016" cy="5584182"/>
            <a:chOff x="1252992" y="636907"/>
            <a:chExt cx="9686016" cy="5584182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88758834-D7DA-0C8E-8334-CA561775C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7937" y="636908"/>
              <a:ext cx="3951071" cy="5584181"/>
            </a:xfrm>
            <a:prstGeom prst="rect">
              <a:avLst/>
            </a:prstGeom>
          </p:spPr>
        </p:pic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6EA32791-A3D8-3680-8B7A-72F2282D89A3}"/>
                </a:ext>
              </a:extLst>
            </p:cNvPr>
            <p:cNvSpPr txBox="1"/>
            <p:nvPr/>
          </p:nvSpPr>
          <p:spPr>
            <a:xfrm>
              <a:off x="6221507" y="5851756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2009</a:t>
              </a:r>
            </a:p>
          </p:txBody>
        </p:sp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6196E468-58F0-011E-E6B5-A1F119972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2992" y="636907"/>
              <a:ext cx="3908723" cy="5584181"/>
            </a:xfrm>
            <a:prstGeom prst="rect">
              <a:avLst/>
            </a:prstGeom>
          </p:spPr>
        </p:pic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BE5614DF-DEAE-5970-1777-A56328D27B7F}"/>
                </a:ext>
              </a:extLst>
            </p:cNvPr>
            <p:cNvSpPr txBox="1"/>
            <p:nvPr/>
          </p:nvSpPr>
          <p:spPr>
            <a:xfrm>
              <a:off x="5275402" y="636907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2019</a:t>
              </a:r>
            </a:p>
          </p:txBody>
        </p:sp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AF46934-AC00-4772-9413-FF3299367908}"/>
              </a:ext>
            </a:extLst>
          </p:cNvPr>
          <p:cNvSpPr txBox="1"/>
          <p:nvPr/>
        </p:nvSpPr>
        <p:spPr>
          <a:xfrm>
            <a:off x="6434808" y="6221090"/>
            <a:ext cx="50573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https://www.youtube.com/watch?v=I1fQ-3-CEFg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92462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64CC2-3ECB-27ED-C363-6C957741F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>
            <a:extLst>
              <a:ext uri="{FF2B5EF4-FFF2-40B4-BE49-F238E27FC236}">
                <a16:creationId xmlns:a16="http://schemas.microsoft.com/office/drawing/2014/main" id="{A2D49A29-9A7A-7BFA-9E0E-5DC3669A75B9}"/>
              </a:ext>
            </a:extLst>
          </p:cNvPr>
          <p:cNvGrpSpPr/>
          <p:nvPr/>
        </p:nvGrpSpPr>
        <p:grpSpPr>
          <a:xfrm>
            <a:off x="258548" y="553938"/>
            <a:ext cx="11674903" cy="6001136"/>
            <a:chOff x="209441" y="270410"/>
            <a:chExt cx="11209099" cy="5398781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8DC1AF9C-D0D9-9362-4605-56875E46A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441" y="270410"/>
              <a:ext cx="3205133" cy="4867970"/>
            </a:xfrm>
            <a:prstGeom prst="rect">
              <a:avLst/>
            </a:prstGeom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174DDA7C-E67B-D8F6-D620-F36B92AECAC4}"/>
                </a:ext>
              </a:extLst>
            </p:cNvPr>
            <p:cNvSpPr txBox="1"/>
            <p:nvPr/>
          </p:nvSpPr>
          <p:spPr>
            <a:xfrm>
              <a:off x="1550523" y="5299859"/>
              <a:ext cx="522967" cy="3210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2013</a:t>
              </a:r>
            </a:p>
          </p:txBody>
        </p:sp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767302BC-4A30-B5B4-66F4-F72B66C50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6680" y="270410"/>
              <a:ext cx="3365391" cy="4867970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C31DB139-16E2-FC48-77D6-E72FF8BBB6E2}"/>
                </a:ext>
              </a:extLst>
            </p:cNvPr>
            <p:cNvSpPr txBox="1"/>
            <p:nvPr/>
          </p:nvSpPr>
          <p:spPr>
            <a:xfrm>
              <a:off x="5593004" y="5299859"/>
              <a:ext cx="6527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2007</a:t>
              </a:r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D6516BCF-BE22-E9B6-6F86-DFCEF3D1D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7095" y="270411"/>
              <a:ext cx="3121445" cy="4867969"/>
            </a:xfrm>
            <a:prstGeom prst="rect">
              <a:avLst/>
            </a:prstGeom>
          </p:spPr>
        </p:pic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8FC64D5A-51D3-3DF0-A87E-4A74168CF46A}"/>
                </a:ext>
              </a:extLst>
            </p:cNvPr>
            <p:cNvSpPr txBox="1"/>
            <p:nvPr/>
          </p:nvSpPr>
          <p:spPr>
            <a:xfrm>
              <a:off x="9526475" y="5299859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2017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68481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0E7C4-3DBF-E736-9875-1F54FBA1D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DE99DC01-7CA7-69FD-7721-E75CF34B85C6}"/>
              </a:ext>
            </a:extLst>
          </p:cNvPr>
          <p:cNvGrpSpPr/>
          <p:nvPr/>
        </p:nvGrpSpPr>
        <p:grpSpPr>
          <a:xfrm>
            <a:off x="1057697" y="495053"/>
            <a:ext cx="10076606" cy="6052560"/>
            <a:chOff x="1057697" y="495053"/>
            <a:chExt cx="10076606" cy="6052560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342406D9-7241-1F4D-3972-E99F6CA266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7697" y="495053"/>
              <a:ext cx="4021406" cy="5332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7B29510A-8233-B59D-E96B-1D9D11A071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1519" y="1859158"/>
              <a:ext cx="5562784" cy="2936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50A2F543-F400-C547-E161-A8B49E973138}"/>
                </a:ext>
              </a:extLst>
            </p:cNvPr>
            <p:cNvSpPr txBox="1"/>
            <p:nvPr/>
          </p:nvSpPr>
          <p:spPr>
            <a:xfrm>
              <a:off x="5259072" y="5495687"/>
              <a:ext cx="624894" cy="331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1974</a:t>
              </a: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ED6FA18E-0EA6-3AED-E7F3-A18CCCE1A381}"/>
                </a:ext>
              </a:extLst>
            </p:cNvPr>
            <p:cNvSpPr txBox="1"/>
            <p:nvPr/>
          </p:nvSpPr>
          <p:spPr>
            <a:xfrm>
              <a:off x="8040463" y="4896622"/>
              <a:ext cx="624894" cy="331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2012</a:t>
              </a:r>
            </a:p>
          </p:txBody>
        </p:sp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161BCE9A-F321-CD11-2C9D-A33B0BFB78EA}"/>
                </a:ext>
              </a:extLst>
            </p:cNvPr>
            <p:cNvSpPr txBox="1"/>
            <p:nvPr/>
          </p:nvSpPr>
          <p:spPr>
            <a:xfrm>
              <a:off x="1057697" y="6178281"/>
              <a:ext cx="402140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altLang="it-IT" sz="1800" dirty="0">
                  <a:latin typeface="Comic Sans MS" panose="030F0702030302020204" pitchFamily="66" charset="0"/>
                  <a:hlinkClick r:id="rId4"/>
                </a:rPr>
                <a:t>https://youtu.be/P0vwxKyceJ4</a:t>
              </a:r>
              <a:endParaRPr lang="en-GB" altLang="it-IT" sz="18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83727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CFA73F-34D1-74CE-4126-D15A06984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D7CF85E9-91D2-7346-F631-E1642CB0F3A0}"/>
              </a:ext>
            </a:extLst>
          </p:cNvPr>
          <p:cNvGrpSpPr/>
          <p:nvPr/>
        </p:nvGrpSpPr>
        <p:grpSpPr>
          <a:xfrm>
            <a:off x="1595719" y="483259"/>
            <a:ext cx="8764687" cy="5891482"/>
            <a:chOff x="1540253" y="613302"/>
            <a:chExt cx="8761892" cy="6000728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EBD33EEE-D1E2-522B-7802-A345AB88B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5901" y="618564"/>
              <a:ext cx="3856244" cy="5453831"/>
            </a:xfrm>
            <a:prstGeom prst="rect">
              <a:avLst/>
            </a:prstGeom>
          </p:spPr>
        </p:pic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F014B2B8-78A6-1690-1C41-047B3524F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0253" y="613302"/>
              <a:ext cx="3639396" cy="5459094"/>
            </a:xfrm>
            <a:prstGeom prst="rect">
              <a:avLst/>
            </a:prstGeom>
          </p:spPr>
        </p:pic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380210E2-8FEE-5E67-022C-899EF859F63B}"/>
                </a:ext>
              </a:extLst>
            </p:cNvPr>
            <p:cNvSpPr txBox="1"/>
            <p:nvPr/>
          </p:nvSpPr>
          <p:spPr>
            <a:xfrm>
              <a:off x="3029933" y="6244698"/>
              <a:ext cx="6527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2008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DCFBF391-9AAD-AD1B-6C1E-B9930A963F7C}"/>
                </a:ext>
              </a:extLst>
            </p:cNvPr>
            <p:cNvSpPr txBox="1"/>
            <p:nvPr/>
          </p:nvSpPr>
          <p:spPr>
            <a:xfrm>
              <a:off x="8047651" y="6239436"/>
              <a:ext cx="6527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2013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52270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FDC83-2D59-B2F1-8628-0DC218C60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6BE1953F-8466-59E3-67CB-D9A5B07E80F2}"/>
              </a:ext>
            </a:extLst>
          </p:cNvPr>
          <p:cNvSpPr txBox="1"/>
          <p:nvPr/>
        </p:nvSpPr>
        <p:spPr>
          <a:xfrm>
            <a:off x="0" y="2690336"/>
            <a:ext cx="12192000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GB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PROPOSTE DI LETTURA</a:t>
            </a:r>
            <a:r>
              <a:rPr lang="en-GB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  <a:p>
            <a:pPr algn="ctr"/>
            <a:endParaRPr lang="en-GB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227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A20AB72-5B22-662D-0A05-C3994C455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331" y="1061061"/>
            <a:ext cx="6627338" cy="509251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5A64455-7F7C-F5DC-C29F-E1B2F765F182}"/>
              </a:ext>
            </a:extLst>
          </p:cNvPr>
          <p:cNvSpPr txBox="1"/>
          <p:nvPr/>
        </p:nvSpPr>
        <p:spPr>
          <a:xfrm>
            <a:off x="643038" y="296653"/>
            <a:ext cx="44106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Informazione e comunicazione …</a:t>
            </a:r>
          </a:p>
        </p:txBody>
      </p:sp>
    </p:spTree>
    <p:extLst>
      <p:ext uri="{BB962C8B-B14F-4D97-AF65-F5344CB8AC3E}">
        <p14:creationId xmlns:p14="http://schemas.microsoft.com/office/powerpoint/2010/main" val="42520048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EAE2A-B245-C40C-228C-DA76208E1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>
            <a:extLst>
              <a:ext uri="{FF2B5EF4-FFF2-40B4-BE49-F238E27FC236}">
                <a16:creationId xmlns:a16="http://schemas.microsoft.com/office/drawing/2014/main" id="{C52824B8-E1EF-A55F-D6ED-F71F137BFCED}"/>
              </a:ext>
            </a:extLst>
          </p:cNvPr>
          <p:cNvGrpSpPr/>
          <p:nvPr/>
        </p:nvGrpSpPr>
        <p:grpSpPr>
          <a:xfrm>
            <a:off x="1711324" y="551685"/>
            <a:ext cx="8751425" cy="5753894"/>
            <a:chOff x="382143" y="871193"/>
            <a:chExt cx="8555670" cy="5600801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0EAB8236-A9DC-6E45-4D64-388EA75B5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143" y="871193"/>
              <a:ext cx="3295637" cy="5115616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637338C7-BA88-DC19-9019-C7CB2BF71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1420" y="871194"/>
              <a:ext cx="4086393" cy="5115615"/>
            </a:xfrm>
            <a:prstGeom prst="rect">
              <a:avLst/>
            </a:prstGeom>
          </p:spPr>
        </p:pic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329DBC0D-C37D-FF1C-5757-B7BD5CB01491}"/>
                </a:ext>
              </a:extLst>
            </p:cNvPr>
            <p:cNvSpPr txBox="1"/>
            <p:nvPr/>
          </p:nvSpPr>
          <p:spPr>
            <a:xfrm>
              <a:off x="1703590" y="6102662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2021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B0224840-96F5-7AEA-F71B-AB81D1151392}"/>
                </a:ext>
              </a:extLst>
            </p:cNvPr>
            <p:cNvSpPr txBox="1"/>
            <p:nvPr/>
          </p:nvSpPr>
          <p:spPr>
            <a:xfrm>
              <a:off x="6510673" y="6102662"/>
              <a:ext cx="7678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2020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63086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D1B94-46DB-74E0-9610-02BC7D651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o 11">
            <a:extLst>
              <a:ext uri="{FF2B5EF4-FFF2-40B4-BE49-F238E27FC236}">
                <a16:creationId xmlns:a16="http://schemas.microsoft.com/office/drawing/2014/main" id="{B9F940F2-2A30-2B26-EA25-3E87674BFF24}"/>
              </a:ext>
            </a:extLst>
          </p:cNvPr>
          <p:cNvGrpSpPr/>
          <p:nvPr/>
        </p:nvGrpSpPr>
        <p:grpSpPr>
          <a:xfrm>
            <a:off x="1649506" y="413087"/>
            <a:ext cx="8444754" cy="6191390"/>
            <a:chOff x="2037411" y="408563"/>
            <a:chExt cx="8594732" cy="6429171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203778CD-D54E-FF7C-99D5-A0614FF87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09948" y="412011"/>
              <a:ext cx="3622195" cy="6016936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7765CD68-6662-01A9-BD5D-66ACE0B34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7411" y="408563"/>
              <a:ext cx="3987153" cy="6020384"/>
            </a:xfrm>
            <a:prstGeom prst="rect">
              <a:avLst/>
            </a:prstGeom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8A08960C-E04C-1272-BBC4-801256352CAE}"/>
                </a:ext>
              </a:extLst>
            </p:cNvPr>
            <p:cNvSpPr txBox="1"/>
            <p:nvPr/>
          </p:nvSpPr>
          <p:spPr>
            <a:xfrm>
              <a:off x="8499801" y="6468402"/>
              <a:ext cx="6527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2017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94080D22-8E1A-4122-54B2-36453CCCF7B9}"/>
                </a:ext>
              </a:extLst>
            </p:cNvPr>
            <p:cNvSpPr txBox="1"/>
            <p:nvPr/>
          </p:nvSpPr>
          <p:spPr>
            <a:xfrm>
              <a:off x="3697831" y="6468402"/>
              <a:ext cx="6527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51488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EF186E-0120-0C37-FBE8-C66AA69B4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>
            <a:extLst>
              <a:ext uri="{FF2B5EF4-FFF2-40B4-BE49-F238E27FC236}">
                <a16:creationId xmlns:a16="http://schemas.microsoft.com/office/drawing/2014/main" id="{127CAD71-60E5-B578-F264-A4046990B532}"/>
              </a:ext>
            </a:extLst>
          </p:cNvPr>
          <p:cNvGrpSpPr/>
          <p:nvPr/>
        </p:nvGrpSpPr>
        <p:grpSpPr>
          <a:xfrm>
            <a:off x="1687173" y="511763"/>
            <a:ext cx="8817654" cy="6089877"/>
            <a:chOff x="1420041" y="619339"/>
            <a:chExt cx="8817654" cy="6089877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C9C375ED-ED68-F7CC-1BC1-747D27F3A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9215" y="619339"/>
              <a:ext cx="3978480" cy="5619322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30A6C8DF-2928-1EC4-174C-D9046449A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0041" y="619339"/>
              <a:ext cx="3798661" cy="5619322"/>
            </a:xfrm>
            <a:prstGeom prst="rect">
              <a:avLst/>
            </a:prstGeom>
          </p:spPr>
        </p:pic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FDFDAC85-BB85-3336-4E2B-E1B19A127D0E}"/>
                </a:ext>
              </a:extLst>
            </p:cNvPr>
            <p:cNvSpPr txBox="1"/>
            <p:nvPr/>
          </p:nvSpPr>
          <p:spPr>
            <a:xfrm>
              <a:off x="2998694" y="6353544"/>
              <a:ext cx="641354" cy="3556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2022</a:t>
              </a:r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C9CFE918-18AA-4347-CFAC-82690E8CD513}"/>
                </a:ext>
              </a:extLst>
            </p:cNvPr>
            <p:cNvSpPr txBox="1"/>
            <p:nvPr/>
          </p:nvSpPr>
          <p:spPr>
            <a:xfrm>
              <a:off x="7922083" y="6339884"/>
              <a:ext cx="6527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2015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31573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B2A9D-06A0-E5D3-84E7-1734B7F6B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o 15">
            <a:extLst>
              <a:ext uri="{FF2B5EF4-FFF2-40B4-BE49-F238E27FC236}">
                <a16:creationId xmlns:a16="http://schemas.microsoft.com/office/drawing/2014/main" id="{604C7A97-0916-63B4-6B2B-421D002BF030}"/>
              </a:ext>
            </a:extLst>
          </p:cNvPr>
          <p:cNvGrpSpPr/>
          <p:nvPr/>
        </p:nvGrpSpPr>
        <p:grpSpPr>
          <a:xfrm>
            <a:off x="306698" y="783962"/>
            <a:ext cx="11578603" cy="5640273"/>
            <a:chOff x="326351" y="846715"/>
            <a:chExt cx="11578603" cy="5640273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22D9CAA9-FDA1-70E0-6DE0-54CF5F339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351" y="846720"/>
              <a:ext cx="3191583" cy="5164562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CB0D0FEE-043B-4E6E-1760-CB512276C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7037" y="846715"/>
              <a:ext cx="3367917" cy="5164978"/>
            </a:xfrm>
            <a:prstGeom prst="rect">
              <a:avLst/>
            </a:prstGeom>
          </p:spPr>
        </p:pic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BBD9E052-1219-AC77-DC12-0310241CD70A}"/>
                </a:ext>
              </a:extLst>
            </p:cNvPr>
            <p:cNvSpPr txBox="1"/>
            <p:nvPr/>
          </p:nvSpPr>
          <p:spPr>
            <a:xfrm>
              <a:off x="5701114" y="6117656"/>
              <a:ext cx="6527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2023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A4539BB7-793A-D8A2-DF26-6F41FDFA8814}"/>
                </a:ext>
              </a:extLst>
            </p:cNvPr>
            <p:cNvSpPr txBox="1"/>
            <p:nvPr/>
          </p:nvSpPr>
          <p:spPr>
            <a:xfrm>
              <a:off x="9894623" y="6115145"/>
              <a:ext cx="6527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2023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B6A756AD-4A85-CD00-80E6-5B7F9E2596DB}"/>
                </a:ext>
              </a:extLst>
            </p:cNvPr>
            <p:cNvSpPr txBox="1"/>
            <p:nvPr/>
          </p:nvSpPr>
          <p:spPr>
            <a:xfrm>
              <a:off x="1595771" y="6117656"/>
              <a:ext cx="6527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2021</a:t>
              </a:r>
            </a:p>
          </p:txBody>
        </p:sp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CD26E22A-60C6-CA71-044B-07911B6E6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2850" y="846717"/>
              <a:ext cx="3429271" cy="51645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19756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4B1E36E5-1B6C-EEB3-7AA7-DE958B890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635" y="482039"/>
            <a:ext cx="11752729" cy="5893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CONTATTI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it-IT" altLang="it-IT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Prof. Sonia </a:t>
            </a:r>
            <a:r>
              <a:rPr lang="it-IT" altLang="it-IT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Prestamburgo</a:t>
            </a:r>
            <a:endParaRPr lang="it-IT" altLang="it-IT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it-IT" altLang="it-IT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Università degli Studi di Trieste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Dipartimento di Ingegneria e Architettura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it-IT" altLang="it-IT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Mobile  +39 333 4270646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it-IT" altLang="it-IT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E-mail  </a:t>
            </a:r>
            <a:r>
              <a:rPr lang="it-IT" altLang="it-IT" sz="21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sprestamburgo@units.it</a:t>
            </a:r>
            <a:r>
              <a:rPr lang="it-IT" alt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it-IT" altLang="it-IT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RICEVIMENTO STUDENTI</a:t>
            </a:r>
            <a:r>
              <a:rPr lang="it-IT" alt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ogni mercoledì ore 10.00 - 13.00, studio docente, Dipartimento di Ingegneria e Architettura, Trieste, Campus centrale, Edificio C5, stanza n.36, III piano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it-IT" altLang="it-IT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necessario</a:t>
            </a:r>
            <a:r>
              <a:rPr lang="it-IT" alt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 giornata diversa, previo appuntamento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it-IT" altLang="it-IT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SEMPRE</a:t>
            </a:r>
            <a:r>
              <a:rPr lang="it-IT" alt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al termine delle lezioni, in aula presso il PUG, Gorizia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it-IT" altLang="it-IT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1561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3651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7FCAAC4-48DC-51DF-6940-55C4E7BD19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109" y="555337"/>
            <a:ext cx="7319782" cy="574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680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3954479-0FF8-EEB1-F7D4-75DCD944C44B}"/>
              </a:ext>
            </a:extLst>
          </p:cNvPr>
          <p:cNvSpPr txBox="1"/>
          <p:nvPr/>
        </p:nvSpPr>
        <p:spPr>
          <a:xfrm>
            <a:off x="103091" y="4187696"/>
            <a:ext cx="1198581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https://www.riskandresiliencehub.com/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https://civil-protection-humanitarian-aid.ec.europa.eu/what/civil-protection/european-disaster-risk-management_en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https://drmkc.jrc.ec.europa.eu/</a:t>
            </a:r>
          </a:p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  <a:hlinkClick r:id="rId4"/>
            </a:endParaRPr>
          </a:p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https://unosat-geodrr.cern.ch/APDRN/DSS/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727B205-5945-1AC5-FB5D-F9B2BF89BAA3}"/>
              </a:ext>
            </a:extLst>
          </p:cNvPr>
          <p:cNvSpPr txBox="1"/>
          <p:nvPr/>
        </p:nvSpPr>
        <p:spPr>
          <a:xfrm>
            <a:off x="3903988" y="3358179"/>
            <a:ext cx="43840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https://youtu.be/H0pXXY04yKM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DE35701-72D4-D82B-513C-566B2471BE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102" y="423535"/>
            <a:ext cx="4327814" cy="250523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25E7AAE-67C6-0A37-DAEF-9DAAFBB707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23" y="423536"/>
            <a:ext cx="4626075" cy="250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34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254DA00-8B25-BF37-3058-C57A33449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070" y="538528"/>
            <a:ext cx="9179859" cy="5189272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AB309E0-D9E4-6982-00CE-DCE69929850B}"/>
              </a:ext>
            </a:extLst>
          </p:cNvPr>
          <p:cNvSpPr txBox="1"/>
          <p:nvPr/>
        </p:nvSpPr>
        <p:spPr>
          <a:xfrm>
            <a:off x="1506070" y="6076988"/>
            <a:ext cx="91798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https://www.aon.com/en/insights/reports/climate-and-catastrophe-report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16485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o 10">
            <a:extLst>
              <a:ext uri="{FF2B5EF4-FFF2-40B4-BE49-F238E27FC236}">
                <a16:creationId xmlns:a16="http://schemas.microsoft.com/office/drawing/2014/main" id="{519734BE-A41D-EE0D-D02B-8BE36FB4ED6C}"/>
              </a:ext>
            </a:extLst>
          </p:cNvPr>
          <p:cNvGrpSpPr/>
          <p:nvPr/>
        </p:nvGrpSpPr>
        <p:grpSpPr>
          <a:xfrm>
            <a:off x="309025" y="199453"/>
            <a:ext cx="11380951" cy="6530879"/>
            <a:chOff x="309025" y="199453"/>
            <a:chExt cx="11380951" cy="6530879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2DE79A5F-25E6-4F5D-957A-DF9FD5D87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1752" y="199453"/>
              <a:ext cx="5496969" cy="3072665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48F2B475-A7E5-22E8-6B99-046BFFCC3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025" y="199453"/>
              <a:ext cx="4390698" cy="3072665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0C975C67-1375-D138-48F7-CA907270C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2279" y="2673051"/>
              <a:ext cx="4197697" cy="4057281"/>
            </a:xfrm>
            <a:prstGeom prst="rect">
              <a:avLst/>
            </a:prstGeom>
          </p:spPr>
        </p:pic>
      </p:grpSp>
      <p:pic>
        <p:nvPicPr>
          <p:cNvPr id="14" name="Immagine 13">
            <a:extLst>
              <a:ext uri="{FF2B5EF4-FFF2-40B4-BE49-F238E27FC236}">
                <a16:creationId xmlns:a16="http://schemas.microsoft.com/office/drawing/2014/main" id="{1F6D51A0-949F-AAA0-A004-CBA1CBC72C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2906" y="3340142"/>
            <a:ext cx="1898506" cy="339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04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8D6846B-D6A1-205E-57FF-3E3196DC38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17" y="213557"/>
            <a:ext cx="4825019" cy="643088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0680018-DD37-6C7E-A8A9-3C5752B29B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35" y="1509153"/>
            <a:ext cx="6826123" cy="383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27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6F553F48-6F8D-4220-BEE3-084975F2C1B1}"/>
              </a:ext>
            </a:extLst>
          </p:cNvPr>
          <p:cNvSpPr txBox="1"/>
          <p:nvPr/>
        </p:nvSpPr>
        <p:spPr>
          <a:xfrm>
            <a:off x="152400" y="261371"/>
            <a:ext cx="11887200" cy="647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1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PROGRAMMA DEL CORSO</a:t>
            </a:r>
          </a:p>
          <a:p>
            <a:pPr algn="just"/>
            <a:endParaRPr lang="it-IT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difesa e la gestione del territorio e dell'ambiente costruito e non dai </a:t>
            </a:r>
            <a:r>
              <a:rPr lang="it-IT" sz="2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rischi naturali</a:t>
            </a:r>
            <a:r>
              <a:rPr lang="it-IT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rappresenta una delle sfide più rilevanti nel contesto complesso delle </a:t>
            </a:r>
            <a:r>
              <a:rPr lang="it-IT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analisi di economia ambientale</a:t>
            </a:r>
            <a:r>
              <a:rPr lang="it-IT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it-IT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uso razionale ed efficiente</a:t>
            </a:r>
            <a:r>
              <a:rPr lang="it-IT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tutela e valorizzazione delle </a:t>
            </a:r>
            <a:r>
              <a:rPr lang="it-IT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risorse esistenti</a:t>
            </a:r>
            <a:r>
              <a:rPr lang="it-IT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naturali, seminaturali, antropiche, strutture, edificato, infrastrutture e territori</a:t>
            </a:r>
            <a:r>
              <a:rPr lang="it-IT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e loro </a:t>
            </a:r>
            <a:r>
              <a:rPr lang="it-IT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trasformazioni in un’ottica </a:t>
            </a:r>
            <a:r>
              <a:rPr lang="it-IT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lang="it-IT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maggiore sicurezza </a:t>
            </a:r>
            <a:r>
              <a:rPr lang="it-IT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fruibilità nel tempo</a:t>
            </a:r>
            <a:r>
              <a:rPr lang="it-IT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attraverso </a:t>
            </a:r>
            <a:r>
              <a:rPr lang="it-IT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politiche e strumenti </a:t>
            </a:r>
            <a:r>
              <a:rPr lang="it-IT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opportuni di </a:t>
            </a:r>
            <a:r>
              <a:rPr lang="it-IT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governo dello spazio e dei suoi elementi</a:t>
            </a:r>
            <a:r>
              <a:rPr lang="it-IT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t-IT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questo senso, </a:t>
            </a:r>
            <a:r>
              <a:rPr lang="it-IT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concetto di </a:t>
            </a:r>
            <a:r>
              <a:rPr lang="it-IT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rigenerazione urbana</a:t>
            </a:r>
            <a:r>
              <a:rPr lang="it-IT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it-IT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territoriale</a:t>
            </a:r>
            <a:r>
              <a:rPr lang="it-IT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in un’ottica di </a:t>
            </a:r>
            <a:r>
              <a:rPr lang="it-IT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sostenibilità</a:t>
            </a:r>
            <a:r>
              <a:rPr lang="it-IT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it-IT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resilienza</a:t>
            </a:r>
            <a:r>
              <a:rPr lang="it-IT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assume sempre maggiore importanza, specialmente nei </a:t>
            </a:r>
            <a:r>
              <a:rPr lang="it-IT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territori di antico e consolidato insediamento</a:t>
            </a:r>
            <a:r>
              <a:rPr lang="it-IT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nei quali </a:t>
            </a:r>
            <a:r>
              <a:rPr lang="it-IT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percorsi di costruzione delle città</a:t>
            </a:r>
            <a:r>
              <a:rPr lang="it-IT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dei territori urbanizzati e dei paesaggi antropizzati</a:t>
            </a:r>
            <a:r>
              <a:rPr lang="it-IT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si sono sviluppati e modificati come </a:t>
            </a:r>
            <a:r>
              <a:rPr lang="it-IT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 più volte rielaborato </a:t>
            </a:r>
            <a:r>
              <a:rPr lang="it-IT" sz="2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palinsesto</a:t>
            </a:r>
            <a:r>
              <a:rPr lang="it-IT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inteso come 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‘‘recupero delle tracce del percorso di uso del territorio, i cui tratti distintivi sono visibili e recuperabili ancora oggi…’’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Corboz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André, 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territorio come palinsesto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Casabella, 516, Settembre 1985, pp. 22-27).</a:t>
            </a:r>
          </a:p>
          <a:p>
            <a:pPr algn="just"/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corso intende affrontare le seguenti tematiche:</a:t>
            </a:r>
          </a:p>
          <a:p>
            <a:pPr algn="just"/>
            <a:endParaRPr lang="it-IT" sz="100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it-IT" sz="100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Sviluppo, s</a:t>
            </a:r>
            <a:r>
              <a:rPr lang="it-IT" sz="21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ostenibilità e resilienza 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ambientale,</a:t>
            </a:r>
          </a:p>
          <a:p>
            <a:pPr algn="just"/>
            <a:endParaRPr lang="it-I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sz="21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Climate change </a:t>
            </a:r>
            <a:r>
              <a:rPr lang="it-IT" sz="21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Global warming,</a:t>
            </a:r>
          </a:p>
          <a:p>
            <a:pPr algn="just"/>
            <a:endParaRPr lang="it-IT" sz="1000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1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Concetti di vulnerabilità, pericolosità, rischio, emergenza, danno 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sz="21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mbientale,</a:t>
            </a:r>
          </a:p>
          <a:p>
            <a:pPr algn="just"/>
            <a:endParaRPr lang="it-IT" sz="1000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98885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4441</TotalTime>
  <Words>2613</Words>
  <Application>Microsoft Office PowerPoint</Application>
  <PresentationFormat>Widescreen</PresentationFormat>
  <Paragraphs>316</Paragraphs>
  <Slides>35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Comic Sans MS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PRESTAMBURGO SONIA</dc:creator>
  <cp:lastModifiedBy>PRESTAMBURGO SONIA</cp:lastModifiedBy>
  <cp:revision>298</cp:revision>
  <dcterms:created xsi:type="dcterms:W3CDTF">2021-07-15T07:53:55Z</dcterms:created>
  <dcterms:modified xsi:type="dcterms:W3CDTF">2024-03-12T15:03:35Z</dcterms:modified>
</cp:coreProperties>
</file>