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7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6" r:id="rId21"/>
    <p:sldId id="284" r:id="rId22"/>
    <p:sldId id="285" r:id="rId23"/>
    <p:sldId id="279" r:id="rId24"/>
    <p:sldId id="280" r:id="rId25"/>
    <p:sldId id="283" r:id="rId26"/>
    <p:sldId id="277" r:id="rId27"/>
    <p:sldId id="278" r:id="rId28"/>
    <p:sldId id="286" r:id="rId29"/>
    <p:sldId id="287" r:id="rId30"/>
    <p:sldId id="293" r:id="rId31"/>
    <p:sldId id="288" r:id="rId32"/>
    <p:sldId id="289" r:id="rId33"/>
    <p:sldId id="290" r:id="rId34"/>
    <p:sldId id="291" r:id="rId35"/>
    <p:sldId id="292" r:id="rId36"/>
    <p:sldId id="294" r:id="rId37"/>
    <p:sldId id="305" r:id="rId38"/>
    <p:sldId id="295" r:id="rId39"/>
    <p:sldId id="296" r:id="rId40"/>
    <p:sldId id="298" r:id="rId41"/>
    <p:sldId id="299" r:id="rId42"/>
    <p:sldId id="300" r:id="rId43"/>
    <p:sldId id="301" r:id="rId44"/>
    <p:sldId id="304" r:id="rId45"/>
    <p:sldId id="302" r:id="rId46"/>
    <p:sldId id="303" r:id="rId47"/>
    <p:sldId id="308" r:id="rId48"/>
    <p:sldId id="306" r:id="rId49"/>
    <p:sldId id="307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20" r:id="rId60"/>
    <p:sldId id="319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30" r:id="rId69"/>
    <p:sldId id="329" r:id="rId70"/>
    <p:sldId id="328" r:id="rId7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61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3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8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16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98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59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9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87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5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01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55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602DE-DFB9-4389-AE5D-6B04A838888A}" type="datetimeFigureOut">
              <a:rPr lang="it-IT" smtClean="0"/>
              <a:t>28/03/2016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6E14C-EF27-4E06-A157-A4A736DB90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5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differs</a:t>
            </a:r>
            <a:r>
              <a:rPr lang="it-IT" dirty="0" smtClean="0"/>
              <a:t> –</a:t>
            </a:r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9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a) 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 smtClean="0"/>
              <a:t>opportunities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Technological </a:t>
            </a:r>
            <a:r>
              <a:rPr lang="en-US" b="1" dirty="0"/>
              <a:t>opportunities </a:t>
            </a:r>
            <a:r>
              <a:rPr lang="en-US" dirty="0" smtClean="0"/>
              <a:t>reflect the likelihood </a:t>
            </a:r>
            <a:r>
              <a:rPr lang="en-US" dirty="0"/>
              <a:t>of innovating for any given amount of money invested in </a:t>
            </a:r>
            <a:r>
              <a:rPr lang="en-US" dirty="0" smtClean="0"/>
              <a:t>search.</a:t>
            </a:r>
          </a:p>
          <a:p>
            <a:pPr marL="0" indent="0">
              <a:buNone/>
            </a:pPr>
            <a:r>
              <a:rPr lang="en-US" dirty="0" smtClean="0"/>
              <a:t>High opportunities </a:t>
            </a:r>
            <a:r>
              <a:rPr lang="en-US" dirty="0"/>
              <a:t>provide powerful incentives to the undertaking of </a:t>
            </a:r>
            <a:r>
              <a:rPr lang="en-US" dirty="0" smtClean="0"/>
              <a:t>innovative </a:t>
            </a:r>
            <a:r>
              <a:rPr lang="en-US" dirty="0"/>
              <a:t>activities and denote an economic environment that is not functionally constrained </a:t>
            </a:r>
            <a:r>
              <a:rPr lang="en-US" dirty="0" smtClean="0"/>
              <a:t>by scarcity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this case, potential innovators may come up with frequent and </a:t>
            </a:r>
            <a:r>
              <a:rPr lang="en-US" dirty="0" smtClean="0"/>
              <a:t>important technological </a:t>
            </a:r>
            <a:r>
              <a:rPr lang="en-US" dirty="0"/>
              <a:t>innovations.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8094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b) </a:t>
            </a:r>
            <a:r>
              <a:rPr lang="it-IT" dirty="0" err="1" smtClean="0"/>
              <a:t>Appropriability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Appropriability</a:t>
            </a:r>
            <a:r>
              <a:rPr lang="en-US" dirty="0"/>
              <a:t> of innovations summarizes the possibilities of protecting innovations from imitation and of reaping </a:t>
            </a:r>
            <a:r>
              <a:rPr lang="en-US" dirty="0" smtClean="0"/>
              <a:t>profits </a:t>
            </a:r>
            <a:r>
              <a:rPr lang="en-US" dirty="0"/>
              <a:t>from </a:t>
            </a:r>
            <a:r>
              <a:rPr lang="en-US" dirty="0" smtClean="0"/>
              <a:t>innovative activities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 err="1"/>
              <a:t>appropriability</a:t>
            </a:r>
            <a:r>
              <a:rPr lang="en-US" dirty="0"/>
              <a:t> means the existence of ways of successfully protecting innovation from imitation</a:t>
            </a:r>
            <a:r>
              <a:rPr lang="en-US" dirty="0" smtClean="0"/>
              <a:t>.</a:t>
            </a:r>
          </a:p>
          <a:p>
            <a:r>
              <a:rPr lang="en-US" dirty="0"/>
              <a:t>A key </a:t>
            </a:r>
            <a:r>
              <a:rPr lang="en-US" dirty="0" err="1" smtClean="0"/>
              <a:t>diference</a:t>
            </a:r>
            <a:r>
              <a:rPr lang="en-US" dirty="0" smtClean="0"/>
              <a:t> </a:t>
            </a:r>
            <a:r>
              <a:rPr lang="en-US" dirty="0"/>
              <a:t>among sectors refers to the sources of innovation and </a:t>
            </a:r>
            <a:r>
              <a:rPr lang="en-US" dirty="0" smtClean="0"/>
              <a:t>the </a:t>
            </a:r>
            <a:r>
              <a:rPr lang="en-US" dirty="0" err="1" smtClean="0"/>
              <a:t>appropriability</a:t>
            </a:r>
            <a:r>
              <a:rPr lang="en-US" dirty="0" smtClean="0"/>
              <a:t> </a:t>
            </a:r>
            <a:r>
              <a:rPr lang="en-US" dirty="0"/>
              <a:t>mechanisms. Here, major </a:t>
            </a:r>
            <a:r>
              <a:rPr lang="en-US" dirty="0" err="1"/>
              <a:t>diVerences</a:t>
            </a:r>
            <a:r>
              <a:rPr lang="en-US" dirty="0"/>
              <a:t> across sectors have been </a:t>
            </a:r>
            <a:r>
              <a:rPr lang="en-US" dirty="0" err="1"/>
              <a:t>identiWed</a:t>
            </a:r>
            <a:r>
              <a:rPr lang="en-US" dirty="0"/>
              <a:t> in terms of</a:t>
            </a:r>
          </a:p>
          <a:p>
            <a:r>
              <a:rPr lang="en-US" dirty="0" err="1"/>
              <a:t>appropriability</a:t>
            </a:r>
            <a:r>
              <a:rPr lang="en-US" dirty="0"/>
              <a:t> means—patents, secrecy, lead-times, learning curves, and complementary assets. </a:t>
            </a:r>
            <a:r>
              <a:rPr lang="en-US" dirty="0" smtClean="0"/>
              <a:t>Many surveys </a:t>
            </a:r>
            <a:r>
              <a:rPr lang="en-US" dirty="0"/>
              <a:t>have found major </a:t>
            </a:r>
            <a:r>
              <a:rPr lang="en-US" dirty="0" err="1" smtClean="0"/>
              <a:t>diferences</a:t>
            </a:r>
            <a:r>
              <a:rPr lang="en-US" dirty="0" smtClean="0"/>
              <a:t> </a:t>
            </a:r>
            <a:r>
              <a:rPr lang="en-US" dirty="0"/>
              <a:t>across sectors in </a:t>
            </a:r>
            <a:r>
              <a:rPr lang="en-US" dirty="0" smtClean="0"/>
              <a:t>the use </a:t>
            </a:r>
            <a:r>
              <a:rPr lang="en-US" dirty="0"/>
              <a:t>of patents.</a:t>
            </a:r>
          </a:p>
          <a:p>
            <a:endParaRPr lang="en-US" dirty="0"/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4878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c) </a:t>
            </a:r>
            <a:r>
              <a:rPr lang="it-IT" dirty="0" err="1" smtClean="0"/>
              <a:t>Cumulativeness</a:t>
            </a:r>
            <a:r>
              <a:rPr lang="it-IT" dirty="0" smtClean="0"/>
              <a:t> of </a:t>
            </a:r>
            <a:r>
              <a:rPr lang="it-IT" dirty="0" err="1" smtClean="0"/>
              <a:t>techn.knowledge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Cumulativeness conditions capture the properties that </a:t>
            </a:r>
            <a:r>
              <a:rPr lang="en-US" b="1" dirty="0"/>
              <a:t>today’s </a:t>
            </a:r>
            <a:r>
              <a:rPr lang="en-US" b="1" dirty="0" smtClean="0"/>
              <a:t>innovations and </a:t>
            </a:r>
            <a:r>
              <a:rPr lang="en-US" b="1" dirty="0"/>
              <a:t>innovative activities form the starting point for tomorrow innovations</a:t>
            </a:r>
            <a:r>
              <a:rPr lang="en-US" b="1" dirty="0" smtClean="0"/>
              <a:t>.</a:t>
            </a:r>
          </a:p>
          <a:p>
            <a:r>
              <a:rPr lang="en-US" dirty="0"/>
              <a:t>Cumulativeness may be due </a:t>
            </a:r>
            <a:r>
              <a:rPr lang="en-US" dirty="0" smtClean="0"/>
              <a:t>to: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knowledge/cognitive factors*,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organizational </a:t>
            </a:r>
            <a:r>
              <a:rPr lang="en-US" dirty="0"/>
              <a:t>factors, or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market </a:t>
            </a:r>
            <a:r>
              <a:rPr lang="en-US" dirty="0"/>
              <a:t>factors of the ‘‘success </a:t>
            </a:r>
            <a:r>
              <a:rPr lang="en-US" dirty="0" smtClean="0"/>
              <a:t>breeds success” type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41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d) </a:t>
            </a:r>
            <a:r>
              <a:rPr lang="it-IT" dirty="0" err="1" smtClean="0"/>
              <a:t>knowledge</a:t>
            </a:r>
            <a:r>
              <a:rPr lang="it-IT" dirty="0" smtClean="0"/>
              <a:t> 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knowledge involves various degrees of </a:t>
            </a:r>
            <a:r>
              <a:rPr lang="en-US" dirty="0" err="1"/>
              <a:t>specifcity</a:t>
            </a:r>
            <a:r>
              <a:rPr lang="en-US" dirty="0"/>
              <a:t>, </a:t>
            </a:r>
            <a:r>
              <a:rPr lang="en-US" dirty="0" err="1"/>
              <a:t>tacitness</a:t>
            </a:r>
            <a:r>
              <a:rPr lang="en-US" dirty="0"/>
              <a:t>, complementarity, and independence and may greatly differ across sectors and technologies (Winter 1987).</a:t>
            </a:r>
          </a:p>
          <a:p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7703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Linking</a:t>
            </a:r>
            <a:r>
              <a:rPr lang="it-IT" dirty="0" smtClean="0"/>
              <a:t> TR to </a:t>
            </a:r>
            <a:r>
              <a:rPr lang="it-IT" dirty="0" err="1" smtClean="0"/>
              <a:t>Shumpeter</a:t>
            </a:r>
            <a:r>
              <a:rPr lang="it-IT" dirty="0" smtClean="0"/>
              <a:t> «</a:t>
            </a:r>
            <a:r>
              <a:rPr lang="it-IT" dirty="0" err="1" smtClean="0"/>
              <a:t>marks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high </a:t>
            </a:r>
            <a:r>
              <a:rPr lang="en-US" dirty="0"/>
              <a:t>technological opportunities,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low </a:t>
            </a:r>
            <a:r>
              <a:rPr lang="en-US" dirty="0" err="1"/>
              <a:t>appropriability</a:t>
            </a:r>
            <a:r>
              <a:rPr lang="en-US" dirty="0"/>
              <a:t>, and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l</a:t>
            </a:r>
            <a:r>
              <a:rPr lang="en-US" dirty="0" smtClean="0"/>
              <a:t>ow cumulativeness </a:t>
            </a:r>
            <a:r>
              <a:rPr lang="en-US" dirty="0"/>
              <a:t>(at the </a:t>
            </a:r>
            <a:r>
              <a:rPr lang="en-US" dirty="0" smtClean="0"/>
              <a:t>firm </a:t>
            </a:r>
            <a:r>
              <a:rPr lang="en-US" dirty="0"/>
              <a:t>level) conditions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end to lead </a:t>
            </a:r>
            <a:r>
              <a:rPr lang="en-US" dirty="0"/>
              <a:t>to a </a:t>
            </a:r>
            <a:r>
              <a:rPr lang="en-US" u="sng" dirty="0"/>
              <a:t>Schumpeter Mark I pattern</a:t>
            </a:r>
            <a:r>
              <a:rPr lang="en-US" dirty="0"/>
              <a:t>.</a:t>
            </a:r>
          </a:p>
          <a:p>
            <a:r>
              <a:rPr lang="en-US" dirty="0" smtClean="0"/>
              <a:t>By </a:t>
            </a:r>
            <a:r>
              <a:rPr lang="en-US" dirty="0"/>
              <a:t>contrast, high </a:t>
            </a:r>
            <a:r>
              <a:rPr lang="en-US" dirty="0" err="1"/>
              <a:t>appropriability</a:t>
            </a:r>
            <a:r>
              <a:rPr lang="en-US" dirty="0"/>
              <a:t> and high cumulativeness (at the </a:t>
            </a:r>
            <a:r>
              <a:rPr lang="en-US" dirty="0" smtClean="0"/>
              <a:t>firm </a:t>
            </a:r>
            <a:r>
              <a:rPr lang="en-US" dirty="0"/>
              <a:t>level) conditions lead to </a:t>
            </a:r>
            <a:r>
              <a:rPr lang="en-US" dirty="0" smtClean="0"/>
              <a:t>a  </a:t>
            </a:r>
            <a:r>
              <a:rPr lang="en-US" u="sng" dirty="0"/>
              <a:t>Schumpeter Mark II </a:t>
            </a:r>
            <a:r>
              <a:rPr lang="en-US" u="sng" dirty="0" smtClean="0"/>
              <a:t>pattern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But…technological </a:t>
            </a:r>
            <a:r>
              <a:rPr lang="en-US" dirty="0"/>
              <a:t>regimes and Schumpeterian patterns of innovation </a:t>
            </a:r>
            <a:r>
              <a:rPr lang="en-US" u="sng" dirty="0"/>
              <a:t>change </a:t>
            </a:r>
            <a:r>
              <a:rPr lang="en-US" u="sng" dirty="0" smtClean="0"/>
              <a:t>over time for sectors </a:t>
            </a:r>
            <a:r>
              <a:rPr lang="en-US" dirty="0"/>
              <a:t>(</a:t>
            </a:r>
            <a:r>
              <a:rPr lang="en-US" dirty="0" err="1"/>
              <a:t>Klepper</a:t>
            </a:r>
            <a:r>
              <a:rPr lang="en-US" dirty="0"/>
              <a:t> 1996).</a:t>
            </a:r>
            <a:endParaRPr lang="en-US" dirty="0" smtClean="0"/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754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Sectors</a:t>
            </a:r>
            <a:r>
              <a:rPr lang="it-IT" dirty="0" smtClean="0"/>
              <a:t> and «</a:t>
            </a:r>
            <a:r>
              <a:rPr lang="it-IT" dirty="0" err="1" smtClean="0"/>
              <a:t>internal</a:t>
            </a:r>
            <a:r>
              <a:rPr lang="it-IT" dirty="0" smtClean="0"/>
              <a:t>» TR </a:t>
            </a:r>
            <a:r>
              <a:rPr lang="it-IT" dirty="0" err="1" smtClean="0"/>
              <a:t>changes</a:t>
            </a:r>
            <a:r>
              <a:rPr lang="it-IT" dirty="0" smtClean="0"/>
              <a:t> over time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Early in </a:t>
            </a:r>
            <a:r>
              <a:rPr lang="en-US" u="sng" dirty="0" smtClean="0"/>
              <a:t>the history </a:t>
            </a:r>
            <a:r>
              <a:rPr lang="en-US" u="sng" dirty="0"/>
              <a:t>of an industr</a:t>
            </a:r>
            <a:r>
              <a:rPr lang="en-US" dirty="0"/>
              <a:t>y—when knowledge is changing very rapidly, uncertainty </a:t>
            </a:r>
            <a:r>
              <a:rPr lang="en-US" dirty="0" smtClean="0"/>
              <a:t>is very </a:t>
            </a:r>
            <a:r>
              <a:rPr lang="en-US" dirty="0"/>
              <a:t>high, and barriers to entry very low—new </a:t>
            </a:r>
            <a:r>
              <a:rPr lang="en-US" dirty="0" smtClean="0"/>
              <a:t>firms </a:t>
            </a:r>
            <a:r>
              <a:rPr lang="en-US" dirty="0"/>
              <a:t>are the major innovators </a:t>
            </a:r>
            <a:r>
              <a:rPr lang="en-US" dirty="0" smtClean="0"/>
              <a:t>and are </a:t>
            </a:r>
            <a:r>
              <a:rPr lang="en-US" dirty="0"/>
              <a:t>the key elements in industrial dynamics. </a:t>
            </a:r>
            <a:endParaRPr lang="en-US" dirty="0" smtClean="0"/>
          </a:p>
          <a:p>
            <a:r>
              <a:rPr lang="en-US" u="sng" dirty="0" smtClean="0"/>
              <a:t>When </a:t>
            </a:r>
            <a:r>
              <a:rPr lang="en-US" u="sng" dirty="0"/>
              <a:t>the industry develops </a:t>
            </a:r>
            <a:r>
              <a:rPr lang="en-US" dirty="0" smtClean="0"/>
              <a:t>and eventually </a:t>
            </a:r>
            <a:r>
              <a:rPr lang="en-US" dirty="0"/>
              <a:t>matures and technological change follows </a:t>
            </a:r>
            <a:r>
              <a:rPr lang="en-US" dirty="0" smtClean="0"/>
              <a:t>well-defined </a:t>
            </a:r>
            <a:r>
              <a:rPr lang="en-US" dirty="0"/>
              <a:t>trajectories</a:t>
            </a:r>
            <a:r>
              <a:rPr lang="en-US" dirty="0" smtClean="0"/>
              <a:t>, economies </a:t>
            </a:r>
            <a:r>
              <a:rPr lang="en-US" dirty="0"/>
              <a:t>of scale, learning curves, barriers to entry, and </a:t>
            </a:r>
            <a:r>
              <a:rPr lang="en-US" dirty="0" smtClean="0"/>
              <a:t>financial </a:t>
            </a:r>
            <a:r>
              <a:rPr lang="en-US" dirty="0"/>
              <a:t>resources </a:t>
            </a:r>
            <a:r>
              <a:rPr lang="en-US" dirty="0" smtClean="0"/>
              <a:t> become important </a:t>
            </a:r>
            <a:r>
              <a:rPr lang="en-US" dirty="0"/>
              <a:t>in the competitive process</a:t>
            </a:r>
            <a:r>
              <a:rPr lang="en-US" dirty="0" smtClean="0"/>
              <a:t>.</a:t>
            </a:r>
          </a:p>
          <a:p>
            <a:r>
              <a:rPr lang="en-US" i="1" dirty="0"/>
              <a:t>these analyses point to the direction of placing a lot of attention </a:t>
            </a:r>
            <a:r>
              <a:rPr lang="en-US" i="1" dirty="0" smtClean="0"/>
              <a:t>to differences </a:t>
            </a:r>
            <a:r>
              <a:rPr lang="en-US" i="1" dirty="0"/>
              <a:t>across sectors in some key factors related to knowledge and </a:t>
            </a:r>
            <a:r>
              <a:rPr lang="en-US" i="1" dirty="0" smtClean="0"/>
              <a:t>learning regimes (also across time).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903651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Exploring</a:t>
            </a:r>
            <a:r>
              <a:rPr lang="it-IT" dirty="0" smtClean="0"/>
              <a:t> </a:t>
            </a:r>
            <a:r>
              <a:rPr lang="it-IT" dirty="0" err="1" smtClean="0"/>
              <a:t>difference</a:t>
            </a:r>
            <a:r>
              <a:rPr lang="it-IT" dirty="0" smtClean="0"/>
              <a:t>…(</a:t>
            </a:r>
            <a:r>
              <a:rPr lang="it-IT" dirty="0" err="1" smtClean="0"/>
              <a:t>continues</a:t>
            </a:r>
            <a:r>
              <a:rPr lang="it-IT" dirty="0" smtClean="0"/>
              <a:t>…2/2)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4) Other distinctions refer to sectors that </a:t>
            </a:r>
            <a:r>
              <a:rPr lang="en-US" dirty="0" smtClean="0"/>
              <a:t>are: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 smtClean="0"/>
              <a:t>net </a:t>
            </a:r>
            <a:r>
              <a:rPr lang="en-US" sz="2600" dirty="0"/>
              <a:t>suppliers of technology and </a:t>
            </a:r>
            <a:endParaRPr lang="en-US" sz="26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 smtClean="0"/>
              <a:t>sectors that </a:t>
            </a:r>
            <a:r>
              <a:rPr lang="en-US" sz="2600" dirty="0"/>
              <a:t>are users of technology. </a:t>
            </a:r>
            <a:endParaRPr lang="en-US" sz="2600" dirty="0" smtClean="0"/>
          </a:p>
          <a:p>
            <a:pPr marL="457200" lvl="1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the bases of the R&amp;D done by 400 American </a:t>
            </a:r>
            <a:r>
              <a:rPr lang="en-US" dirty="0" smtClean="0"/>
              <a:t>firms and </a:t>
            </a:r>
            <a:r>
              <a:rPr lang="en-US" dirty="0"/>
              <a:t>of </a:t>
            </a:r>
            <a:r>
              <a:rPr lang="en-US" dirty="0" err="1"/>
              <a:t>intersectoral</a:t>
            </a:r>
            <a:r>
              <a:rPr lang="en-US" dirty="0"/>
              <a:t> </a:t>
            </a:r>
            <a:r>
              <a:rPr lang="en-US" dirty="0" smtClean="0"/>
              <a:t>flows </a:t>
            </a:r>
            <a:r>
              <a:rPr lang="en-US" dirty="0"/>
              <a:t>in the American economy, Scherer (1982) </a:t>
            </a:r>
            <a:r>
              <a:rPr lang="en-US" dirty="0" smtClean="0"/>
              <a:t>identifies:</a:t>
            </a:r>
            <a:endParaRPr lang="en-US" dirty="0"/>
          </a:p>
          <a:p>
            <a:pPr lvl="1"/>
            <a:r>
              <a:rPr lang="en-US" dirty="0"/>
              <a:t>sectors that are net sources of R&amp;D for other sectors (such as computers </a:t>
            </a:r>
            <a:r>
              <a:rPr lang="en-US" dirty="0" smtClean="0"/>
              <a:t>and instruments</a:t>
            </a:r>
            <a:r>
              <a:rPr lang="en-US" dirty="0"/>
              <a:t>),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sectors that are net users of technology (such as </a:t>
            </a:r>
            <a:r>
              <a:rPr lang="en-US" dirty="0" smtClean="0"/>
              <a:t>textiles and </a:t>
            </a:r>
            <a:r>
              <a:rPr lang="en-US" dirty="0"/>
              <a:t>metallurgy).</a:t>
            </a:r>
          </a:p>
        </p:txBody>
      </p:sp>
    </p:spTree>
    <p:extLst>
      <p:ext uri="{BB962C8B-B14F-4D97-AF65-F5344CB8AC3E}">
        <p14:creationId xmlns:p14="http://schemas.microsoft.com/office/powerpoint/2010/main" val="327706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Providing</a:t>
            </a:r>
            <a:r>
              <a:rPr lang="it-IT" dirty="0" smtClean="0"/>
              <a:t> or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?….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‘‘core sectors</a:t>
            </a:r>
            <a:r>
              <a:rPr lang="en-US" dirty="0"/>
              <a:t>’’ (such as electronics, machinery, instruments, and chemicals) which generate most of innovations in the economy and are net sources of </a:t>
            </a:r>
            <a:r>
              <a:rPr lang="en-US" dirty="0" smtClean="0"/>
              <a:t>technology;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B) secondary “innovating” sectors </a:t>
            </a:r>
            <a:r>
              <a:rPr lang="en-US" dirty="0"/>
              <a:t>(such as auto and metallurgy) which play a secondary </a:t>
            </a:r>
            <a:r>
              <a:rPr lang="en-US" dirty="0" smtClean="0"/>
              <a:t>role;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C) “user sectors” </a:t>
            </a:r>
            <a:r>
              <a:rPr lang="en-US" dirty="0"/>
              <a:t>such as </a:t>
            </a:r>
            <a:r>
              <a:rPr lang="en-US" dirty="0" smtClean="0"/>
              <a:t>services which </a:t>
            </a:r>
            <a:r>
              <a:rPr lang="en-US" dirty="0"/>
              <a:t>mainly absorb technology.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502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Pavit</a:t>
            </a:r>
            <a:r>
              <a:rPr lang="it-IT" dirty="0" smtClean="0"/>
              <a:t> </a:t>
            </a:r>
            <a:r>
              <a:rPr lang="it-IT" dirty="0" err="1" smtClean="0"/>
              <a:t>Taxonomy</a:t>
            </a:r>
            <a:r>
              <a:rPr lang="it-IT" dirty="0" smtClean="0"/>
              <a:t> (1984) of </a:t>
            </a:r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r>
              <a:rPr lang="it-IT" dirty="0" err="1" smtClean="0"/>
              <a:t>patterns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65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Pavitt (1984) proposes four types of sectoral </a:t>
            </a:r>
            <a:r>
              <a:rPr lang="en-US" dirty="0" smtClean="0"/>
              <a:t>pattern for </a:t>
            </a:r>
            <a:r>
              <a:rPr lang="en-US" dirty="0"/>
              <a:t>innovative activities. </a:t>
            </a: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 </a:t>
            </a:r>
            <a:r>
              <a:rPr lang="en-US" b="1" dirty="0"/>
              <a:t>supplier-dominated (e.g. textile, services) sectors</a:t>
            </a:r>
            <a:r>
              <a:rPr lang="en-US" dirty="0"/>
              <a:t>, </a:t>
            </a:r>
            <a:r>
              <a:rPr lang="en-US" dirty="0" smtClean="0"/>
              <a:t>new technologies </a:t>
            </a:r>
            <a:r>
              <a:rPr lang="en-US" dirty="0"/>
              <a:t>are embodied in new components and equipment, and the </a:t>
            </a:r>
            <a:r>
              <a:rPr lang="en-US" dirty="0" smtClean="0"/>
              <a:t>diffusion of new </a:t>
            </a:r>
            <a:r>
              <a:rPr lang="en-US" dirty="0"/>
              <a:t>technologies and learning takes place through learning-by-doing and by-using.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In </a:t>
            </a:r>
            <a:r>
              <a:rPr lang="en-US" b="1" dirty="0"/>
              <a:t>scale-intensive sectors (e.g. autos, steel)</a:t>
            </a:r>
            <a:r>
              <a:rPr lang="en-US" dirty="0"/>
              <a:t>, process innovation is relevant and </a:t>
            </a:r>
            <a:r>
              <a:rPr lang="en-US" dirty="0" smtClean="0"/>
              <a:t>the sources </a:t>
            </a:r>
            <a:r>
              <a:rPr lang="en-US" dirty="0"/>
              <a:t>of innovation are both internal (R&amp;D and learning-by-doing) and </a:t>
            </a:r>
            <a:r>
              <a:rPr lang="en-US" dirty="0" smtClean="0"/>
              <a:t>external (</a:t>
            </a:r>
            <a:r>
              <a:rPr lang="en-US" dirty="0"/>
              <a:t>equipment producers), while </a:t>
            </a:r>
            <a:r>
              <a:rPr lang="en-US" dirty="0" err="1"/>
              <a:t>appropriability</a:t>
            </a:r>
            <a:r>
              <a:rPr lang="en-US" dirty="0"/>
              <a:t> is obtained through secrecy </a:t>
            </a:r>
            <a:r>
              <a:rPr lang="en-US" dirty="0" smtClean="0"/>
              <a:t>and patents</a:t>
            </a:r>
            <a:r>
              <a:rPr lang="en-US" dirty="0"/>
              <a:t>. </a:t>
            </a: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 </a:t>
            </a:r>
            <a:r>
              <a:rPr lang="en-US" b="1" dirty="0"/>
              <a:t>specialized suppliers </a:t>
            </a:r>
            <a:r>
              <a:rPr lang="en-US" dirty="0"/>
              <a:t>(e.g. equipment producers), innovation is </a:t>
            </a:r>
            <a:r>
              <a:rPr lang="en-US" dirty="0" smtClean="0"/>
              <a:t>focused on </a:t>
            </a:r>
            <a:r>
              <a:rPr lang="en-US" dirty="0"/>
              <a:t>performance improvement, reliability, and customization, with the sources </a:t>
            </a:r>
            <a:r>
              <a:rPr lang="en-US" dirty="0" smtClean="0"/>
              <a:t>of innovation </a:t>
            </a:r>
            <a:r>
              <a:rPr lang="en-US" dirty="0"/>
              <a:t>being both internal (tacit knowledge and experience of skilled technicians) and external (user–producer interaction); </a:t>
            </a:r>
            <a:r>
              <a:rPr lang="en-US" dirty="0" err="1"/>
              <a:t>appropriability</a:t>
            </a:r>
            <a:r>
              <a:rPr lang="en-US" dirty="0"/>
              <a:t> comes mainly </a:t>
            </a:r>
            <a:r>
              <a:rPr lang="en-US" dirty="0" smtClean="0"/>
              <a:t>from the </a:t>
            </a:r>
            <a:r>
              <a:rPr lang="en-US" dirty="0"/>
              <a:t>localized and interactive nature of knowledge. </a:t>
            </a: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b="1" dirty="0" smtClean="0"/>
              <a:t>Finally</a:t>
            </a:r>
            <a:r>
              <a:rPr lang="en-US" b="1" dirty="0"/>
              <a:t>, science-based sectors </a:t>
            </a:r>
            <a:r>
              <a:rPr lang="en-US" dirty="0"/>
              <a:t>(e.g</a:t>
            </a:r>
            <a:r>
              <a:rPr lang="en-US" dirty="0" smtClean="0"/>
              <a:t>. pharmaceuticals</a:t>
            </a:r>
            <a:r>
              <a:rPr lang="en-US" dirty="0"/>
              <a:t>, electronics) are characterized by a high rate of product and </a:t>
            </a:r>
            <a:r>
              <a:rPr lang="en-US" dirty="0" smtClean="0"/>
              <a:t>process innovations</a:t>
            </a:r>
            <a:r>
              <a:rPr lang="en-US" dirty="0"/>
              <a:t>, by internal R&amp;D, and by </a:t>
            </a:r>
            <a:r>
              <a:rPr lang="en-US" dirty="0" err="1" smtClean="0"/>
              <a:t>scientifc</a:t>
            </a:r>
            <a:r>
              <a:rPr lang="en-US" dirty="0" smtClean="0"/>
              <a:t> </a:t>
            </a:r>
            <a:r>
              <a:rPr lang="en-US" dirty="0"/>
              <a:t>research done at universities </a:t>
            </a:r>
            <a:r>
              <a:rPr lang="en-US" dirty="0" smtClean="0"/>
              <a:t>and public </a:t>
            </a:r>
            <a:r>
              <a:rPr lang="en-US" dirty="0"/>
              <a:t>research laboratories; science is a source of innovation, and </a:t>
            </a:r>
            <a:r>
              <a:rPr lang="en-US" dirty="0" err="1" smtClean="0"/>
              <a:t>appropriability</a:t>
            </a:r>
            <a:r>
              <a:rPr lang="en-US" dirty="0" smtClean="0"/>
              <a:t> means </a:t>
            </a:r>
            <a:r>
              <a:rPr lang="en-US" dirty="0"/>
              <a:t>are of various types, ranging from patents, to lead-times and learning curves</a:t>
            </a:r>
            <a:r>
              <a:rPr lang="en-US" dirty="0" smtClean="0"/>
              <a:t>,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4757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PART II – </a:t>
            </a:r>
            <a:r>
              <a:rPr lang="it-IT" dirty="0" err="1" smtClean="0"/>
              <a:t>Sectoral</a:t>
            </a:r>
            <a:r>
              <a:rPr lang="it-IT" dirty="0" smtClean="0"/>
              <a:t> Systems of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36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Differences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Innovation greatly </a:t>
            </a:r>
            <a:r>
              <a:rPr lang="en-US" dirty="0" smtClean="0"/>
              <a:t>differs </a:t>
            </a:r>
            <a:r>
              <a:rPr lang="en-US" dirty="0"/>
              <a:t>across sectors in terms </a:t>
            </a:r>
            <a:r>
              <a:rPr lang="en-US" dirty="0" smtClean="0"/>
              <a:t>of:</a:t>
            </a:r>
          </a:p>
          <a:p>
            <a:r>
              <a:rPr lang="en-US" dirty="0" smtClean="0"/>
              <a:t>characteristics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sources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actors involved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boundaries of the process,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the organization of innovative activities.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0997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sector</a:t>
            </a:r>
            <a:r>
              <a:rPr lang="it-IT" dirty="0" smtClean="0"/>
              <a:t>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sector</a:t>
            </a:r>
            <a:r>
              <a:rPr lang="en-US" dirty="0"/>
              <a:t> is a set of activities that are </a:t>
            </a:r>
            <a:r>
              <a:rPr lang="en-US" dirty="0" smtClean="0"/>
              <a:t>unified </a:t>
            </a:r>
            <a:r>
              <a:rPr lang="en-US" dirty="0"/>
              <a:t>by some linked product groups for </a:t>
            </a:r>
            <a:r>
              <a:rPr lang="en-US" dirty="0" smtClean="0"/>
              <a:t>a given </a:t>
            </a:r>
            <a:r>
              <a:rPr lang="en-US" dirty="0"/>
              <a:t>or emerging demand and which share some common knowledge. </a:t>
            </a:r>
            <a:endParaRPr lang="en-US" dirty="0" smtClean="0"/>
          </a:p>
          <a:p>
            <a:r>
              <a:rPr lang="en-US" dirty="0" smtClean="0"/>
              <a:t>Firms </a:t>
            </a:r>
            <a:r>
              <a:rPr lang="en-US" dirty="0"/>
              <a:t>in </a:t>
            </a:r>
            <a:r>
              <a:rPr lang="en-US" dirty="0" smtClean="0"/>
              <a:t>a sector </a:t>
            </a:r>
            <a:r>
              <a:rPr lang="en-US" dirty="0"/>
              <a:t>have some commonalities and at the same time are heterogeneous. </a:t>
            </a:r>
            <a:endParaRPr lang="en-US" dirty="0" smtClean="0"/>
          </a:p>
          <a:p>
            <a:r>
              <a:rPr lang="en-US" dirty="0"/>
              <a:t>A multidimensional, integrated, and </a:t>
            </a:r>
            <a:r>
              <a:rPr lang="en-US" b="1" dirty="0"/>
              <a:t>dynamic view of innovation in sectors</a:t>
            </a:r>
            <a:r>
              <a:rPr lang="en-US" dirty="0"/>
              <a:t> is proposed, related to the framework of sectoral systems of innovation </a:t>
            </a:r>
          </a:p>
          <a:p>
            <a:r>
              <a:rPr lang="en-US" dirty="0"/>
              <a:t>together with a </a:t>
            </a:r>
            <a:r>
              <a:rPr lang="en-US" b="1" dirty="0"/>
              <a:t>methodology</a:t>
            </a:r>
            <a:r>
              <a:rPr lang="en-US" dirty="0"/>
              <a:t> for the analysis and comparison of sectors.</a:t>
            </a:r>
            <a:endParaRPr lang="it-IT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8840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 and </a:t>
            </a:r>
            <a:r>
              <a:rPr lang="it-IT" dirty="0" err="1" smtClean="0"/>
              <a:t>Evolutionary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theoretical and analytical approach of sectoral systems is grounded in </a:t>
            </a:r>
            <a:r>
              <a:rPr lang="en-US" dirty="0" smtClean="0"/>
              <a:t>the </a:t>
            </a:r>
            <a:r>
              <a:rPr lang="en-US" u="sng" dirty="0" smtClean="0"/>
              <a:t>evolutionary </a:t>
            </a:r>
            <a:r>
              <a:rPr lang="en-US" u="sng" dirty="0"/>
              <a:t>theory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Evolutionary </a:t>
            </a:r>
            <a:r>
              <a:rPr lang="en-US" dirty="0"/>
              <a:t>theory places a key emphasis on dynamics</a:t>
            </a:r>
            <a:r>
              <a:rPr lang="en-US" dirty="0" smtClean="0"/>
              <a:t>, innovation </a:t>
            </a:r>
            <a:r>
              <a:rPr lang="en-US" dirty="0"/>
              <a:t>processes, and economic transformation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..and on </a:t>
            </a:r>
            <a:r>
              <a:rPr lang="en-US" dirty="0"/>
              <a:t>cognitive aspects such as beliefs, objectives, and expectations</a:t>
            </a:r>
            <a:r>
              <a:rPr lang="en-US" dirty="0" smtClean="0"/>
              <a:t>, which </a:t>
            </a:r>
            <a:r>
              <a:rPr lang="en-US" dirty="0"/>
              <a:t>are in turn </a:t>
            </a:r>
            <a:r>
              <a:rPr lang="en-US" dirty="0" smtClean="0"/>
              <a:t>affected </a:t>
            </a:r>
            <a:r>
              <a:rPr lang="en-US" dirty="0"/>
              <a:t>by previous learning and experience and by the environment in which agents act.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central place in the evolutionary approach is occupied </a:t>
            </a:r>
            <a:r>
              <a:rPr lang="en-US" dirty="0" smtClean="0"/>
              <a:t>by the </a:t>
            </a:r>
            <a:r>
              <a:rPr lang="en-US" dirty="0"/>
              <a:t>processes of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variety </a:t>
            </a:r>
            <a:r>
              <a:rPr lang="en-US" dirty="0"/>
              <a:t>creation (in technologies, products, </a:t>
            </a:r>
            <a:r>
              <a:rPr lang="en-US" dirty="0" smtClean="0"/>
              <a:t>firms</a:t>
            </a:r>
            <a:r>
              <a:rPr lang="en-US" dirty="0"/>
              <a:t>, and organizations),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replication </a:t>
            </a:r>
            <a:r>
              <a:rPr lang="en-US" dirty="0"/>
              <a:t>(that generates inertia and continuity in the system),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selection (that reduces variety in the economic system and discourages the </a:t>
            </a:r>
            <a:r>
              <a:rPr lang="en-US" dirty="0" smtClean="0"/>
              <a:t>inefficient or ineffective </a:t>
            </a:r>
            <a:r>
              <a:rPr lang="en-US" dirty="0"/>
              <a:t>utilization of resources). </a:t>
            </a:r>
            <a:endParaRPr lang="en-US" dirty="0" smtClean="0"/>
          </a:p>
          <a:p>
            <a:r>
              <a:rPr lang="en-US" dirty="0" smtClean="0"/>
              <a:t>Finally</a:t>
            </a:r>
            <a:r>
              <a:rPr lang="en-US" dirty="0"/>
              <a:t>, for evolutionary theory, </a:t>
            </a:r>
            <a:r>
              <a:rPr lang="en-US" dirty="0" smtClean="0"/>
              <a:t>aggregate phenomena </a:t>
            </a:r>
            <a:r>
              <a:rPr lang="en-US" dirty="0"/>
              <a:t>are emergent properties of far-from-equilibrium interactions </a:t>
            </a:r>
            <a:r>
              <a:rPr lang="en-US" dirty="0" smtClean="0"/>
              <a:t>and have </a:t>
            </a:r>
            <a:r>
              <a:rPr lang="en-US" dirty="0"/>
              <a:t>a </a:t>
            </a:r>
            <a:r>
              <a:rPr lang="en-US" dirty="0" smtClean="0"/>
              <a:t>meta-stable nature.</a:t>
            </a:r>
          </a:p>
          <a:p>
            <a:r>
              <a:rPr lang="en-US" dirty="0" smtClean="0"/>
              <a:t>Here</a:t>
            </a:r>
            <a:r>
              <a:rPr lang="en-US" dirty="0"/>
              <a:t>, the environment and conditions in which agents operate may drastically </a:t>
            </a:r>
            <a:r>
              <a:rPr lang="en-US" dirty="0" smtClean="0"/>
              <a:t>differ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Evolutionary theory </a:t>
            </a:r>
            <a:r>
              <a:rPr lang="en-US" dirty="0"/>
              <a:t>stresses major </a:t>
            </a:r>
            <a:r>
              <a:rPr lang="en-US" dirty="0" smtClean="0"/>
              <a:t>differences </a:t>
            </a:r>
            <a:r>
              <a:rPr lang="en-US" dirty="0"/>
              <a:t>in opportunities related to science and technologies.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2104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same holds for the knowledge base underpinning innovative activities, as well as for the institutional context. Thus the learning, behavior, and capabilities </a:t>
            </a:r>
            <a:r>
              <a:rPr lang="en-US" dirty="0" smtClean="0"/>
              <a:t>of agents </a:t>
            </a:r>
            <a:r>
              <a:rPr lang="en-US" dirty="0"/>
              <a:t>are constrained and ‘‘bounded’’ by the technology, knowledge base, </a:t>
            </a:r>
            <a:r>
              <a:rPr lang="en-US" dirty="0" smtClean="0"/>
              <a:t>and institutional </a:t>
            </a:r>
            <a:r>
              <a:rPr lang="en-US" dirty="0"/>
              <a:t>context. </a:t>
            </a:r>
            <a:endParaRPr lang="en-US" dirty="0" smtClean="0"/>
          </a:p>
          <a:p>
            <a:r>
              <a:rPr lang="en-US" dirty="0" smtClean="0"/>
              <a:t>Heterogeneous firms </a:t>
            </a:r>
            <a:r>
              <a:rPr lang="en-US" dirty="0"/>
              <a:t>facing similar technologies, </a:t>
            </a:r>
            <a:r>
              <a:rPr lang="en-US" dirty="0" smtClean="0"/>
              <a:t>searching around </a:t>
            </a:r>
            <a:r>
              <a:rPr lang="en-US" dirty="0"/>
              <a:t>similar knowledge bases, undertaking similar production activities, </a:t>
            </a:r>
            <a:r>
              <a:rPr lang="en-US" dirty="0" smtClean="0"/>
              <a:t>and ‘‘</a:t>
            </a:r>
            <a:r>
              <a:rPr lang="en-US" dirty="0"/>
              <a:t>embedded’’ in the same institutional setting, share some common behavioral </a:t>
            </a:r>
            <a:r>
              <a:rPr lang="en-US" dirty="0" smtClean="0"/>
              <a:t>and organizational </a:t>
            </a:r>
            <a:r>
              <a:rPr lang="en-US" dirty="0"/>
              <a:t>traits and develop a similar range of learning patterns, behavior, </a:t>
            </a:r>
            <a:r>
              <a:rPr lang="en-US" dirty="0" smtClean="0"/>
              <a:t>and organizational </a:t>
            </a:r>
            <a:r>
              <a:rPr lang="en-US" dirty="0"/>
              <a:t>forms.</a:t>
            </a:r>
          </a:p>
          <a:p>
            <a:r>
              <a:rPr lang="en-US" dirty="0"/>
              <a:t>One last remark regards the </a:t>
            </a:r>
            <a:r>
              <a:rPr lang="en-US" dirty="0" smtClean="0"/>
              <a:t>“aggregation issue” </a:t>
            </a:r>
            <a:r>
              <a:rPr lang="en-US" dirty="0"/>
              <a:t>regarding products, agents </a:t>
            </a:r>
            <a:r>
              <a:rPr lang="en-US" dirty="0" smtClean="0"/>
              <a:t>or functions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sectoral systems may be examined broadly or narrowly (</a:t>
            </a:r>
            <a:r>
              <a:rPr lang="en-US" dirty="0" smtClean="0"/>
              <a:t>in terms </a:t>
            </a:r>
            <a:r>
              <a:rPr lang="en-US" dirty="0"/>
              <a:t>of a small set of product groups</a:t>
            </a:r>
            <a:r>
              <a:rPr lang="en-US" dirty="0" smtClean="0"/>
              <a:t>).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5053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 and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concepts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notion of sectoral system of innovation and production complements </a:t>
            </a:r>
            <a:r>
              <a:rPr lang="en-US" dirty="0" smtClean="0"/>
              <a:t>other concepts </a:t>
            </a:r>
            <a:r>
              <a:rPr lang="en-US" dirty="0"/>
              <a:t>within the innovation system literature (</a:t>
            </a:r>
            <a:r>
              <a:rPr lang="en-US" dirty="0" err="1"/>
              <a:t>Edquist</a:t>
            </a:r>
            <a:r>
              <a:rPr lang="en-US" dirty="0"/>
              <a:t> 1997) </a:t>
            </a:r>
            <a:r>
              <a:rPr lang="en-US" dirty="0" smtClean="0"/>
              <a:t>such as: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National systems </a:t>
            </a:r>
            <a:r>
              <a:rPr lang="en-US" b="1" dirty="0"/>
              <a:t>of innovation </a:t>
            </a:r>
            <a:r>
              <a:rPr lang="en-US" b="1" dirty="0" smtClean="0"/>
              <a:t>(NS) - </a:t>
            </a:r>
            <a:r>
              <a:rPr lang="en-US" dirty="0" smtClean="0"/>
              <a:t>delimited </a:t>
            </a:r>
            <a:r>
              <a:rPr lang="en-US" dirty="0"/>
              <a:t>by national boundaries and focused on the role </a:t>
            </a:r>
            <a:r>
              <a:rPr lang="en-US" dirty="0" smtClean="0"/>
              <a:t>of non-</a:t>
            </a:r>
            <a:r>
              <a:rPr lang="en-US" dirty="0" err="1" smtClean="0"/>
              <a:t>frm</a:t>
            </a:r>
            <a:r>
              <a:rPr lang="en-US" dirty="0" smtClean="0"/>
              <a:t> </a:t>
            </a:r>
            <a:r>
              <a:rPr lang="en-US" dirty="0"/>
              <a:t>organizations and institutions (Freeman 1987; Nelson 1993; Lundvall 1993),</a:t>
            </a:r>
          </a:p>
          <a:p>
            <a:pPr marL="0" indent="0">
              <a:buNone/>
            </a:pPr>
            <a:r>
              <a:rPr lang="en-US" b="1" dirty="0" smtClean="0"/>
              <a:t>Regional/local </a:t>
            </a:r>
            <a:r>
              <a:rPr lang="en-US" b="1" dirty="0"/>
              <a:t>innovation systems </a:t>
            </a:r>
            <a:r>
              <a:rPr lang="en-US" dirty="0"/>
              <a:t>in which the boundary is the </a:t>
            </a:r>
            <a:r>
              <a:rPr lang="en-US" dirty="0" smtClean="0"/>
              <a:t>region;</a:t>
            </a:r>
          </a:p>
          <a:p>
            <a:pPr marL="0" indent="0">
              <a:buNone/>
            </a:pPr>
            <a:r>
              <a:rPr lang="en-US" b="1" dirty="0" smtClean="0"/>
              <a:t>Technological </a:t>
            </a:r>
            <a:r>
              <a:rPr lang="en-US" b="1" dirty="0"/>
              <a:t>systems</a:t>
            </a:r>
            <a:r>
              <a:rPr lang="en-US" dirty="0"/>
              <a:t>, in which the focus is on technologies and not </a:t>
            </a:r>
            <a:r>
              <a:rPr lang="en-US" dirty="0" smtClean="0"/>
              <a:t>on sectors (</a:t>
            </a:r>
            <a:r>
              <a:rPr lang="en-US" dirty="0" err="1" smtClean="0"/>
              <a:t>Carlsson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Stankiewitz</a:t>
            </a:r>
            <a:r>
              <a:rPr lang="en-US" dirty="0"/>
              <a:t> 1995; Hughes 1984; </a:t>
            </a:r>
            <a:r>
              <a:rPr lang="en-US" dirty="0" err="1"/>
              <a:t>Callon</a:t>
            </a:r>
            <a:r>
              <a:rPr lang="en-US" dirty="0"/>
              <a:t> 1992),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Distributed innovation </a:t>
            </a:r>
            <a:r>
              <a:rPr lang="en-US" b="1" dirty="0"/>
              <a:t>system </a:t>
            </a:r>
            <a:r>
              <a:rPr lang="en-US" dirty="0"/>
              <a:t>(in which the focus is on </a:t>
            </a:r>
            <a:r>
              <a:rPr lang="en-US" dirty="0" err="1" smtClean="0"/>
              <a:t>specifc</a:t>
            </a:r>
            <a:r>
              <a:rPr lang="en-US" dirty="0" smtClean="0"/>
              <a:t> innovations) —Andersen </a:t>
            </a:r>
            <a:r>
              <a:rPr lang="en-US" dirty="0"/>
              <a:t>et al</a:t>
            </a:r>
            <a:r>
              <a:rPr lang="en-US" dirty="0" smtClean="0"/>
              <a:t>. 2002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1308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NIS vs 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National Innovation Systems </a:t>
            </a:r>
            <a:r>
              <a:rPr lang="en-US" dirty="0" smtClean="0"/>
              <a:t>take innovation </a:t>
            </a:r>
            <a:r>
              <a:rPr lang="en-US" dirty="0"/>
              <a:t>systems as delimited more or less clearly by national boundaries,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u="sng" dirty="0"/>
              <a:t>S</a:t>
            </a:r>
            <a:r>
              <a:rPr lang="en-US" b="1" u="sng" dirty="0" smtClean="0"/>
              <a:t>ectoral Innovation System </a:t>
            </a:r>
            <a:r>
              <a:rPr lang="en-US" u="sng" dirty="0"/>
              <a:t>approach would claim that sectoral systems may have local, national</a:t>
            </a:r>
            <a:r>
              <a:rPr lang="en-US" u="sng" dirty="0" smtClean="0"/>
              <a:t>, and/or </a:t>
            </a:r>
            <a:r>
              <a:rPr lang="en-US" u="sng" dirty="0"/>
              <a:t>global dimensions</a:t>
            </a:r>
            <a:r>
              <a:rPr lang="en-US" dirty="0"/>
              <a:t>. </a:t>
            </a:r>
            <a:r>
              <a:rPr lang="en-US" dirty="0" smtClean="0"/>
              <a:t>  Often </a:t>
            </a:r>
            <a:r>
              <a:rPr lang="en-US" dirty="0"/>
              <a:t>these </a:t>
            </a:r>
            <a:r>
              <a:rPr lang="en-US" b="1" dirty="0"/>
              <a:t>three </a:t>
            </a:r>
            <a:r>
              <a:rPr lang="en-US" b="1" dirty="0" smtClean="0"/>
              <a:t>different </a:t>
            </a:r>
            <a:r>
              <a:rPr lang="en-US" b="1" dirty="0"/>
              <a:t>dimensions </a:t>
            </a:r>
            <a:r>
              <a:rPr lang="en-US" dirty="0"/>
              <a:t>coexist in a sector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addition, </a:t>
            </a:r>
            <a:r>
              <a:rPr lang="en-US" dirty="0" smtClean="0"/>
              <a:t>National Innovation Systems </a:t>
            </a:r>
            <a:r>
              <a:rPr lang="en-US" dirty="0"/>
              <a:t>result from the </a:t>
            </a:r>
            <a:r>
              <a:rPr lang="en-US" dirty="0" smtClean="0"/>
              <a:t>different </a:t>
            </a:r>
            <a:r>
              <a:rPr lang="en-US" dirty="0"/>
              <a:t>composition </a:t>
            </a:r>
            <a:r>
              <a:rPr lang="en-US" dirty="0" smtClean="0"/>
              <a:t>of sectors</a:t>
            </a:r>
            <a:r>
              <a:rPr lang="en-US" dirty="0"/>
              <a:t>, some of which are so important that they drive the growth of </a:t>
            </a:r>
            <a:r>
              <a:rPr lang="en-US" dirty="0" smtClean="0"/>
              <a:t>the national economy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4869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broad </a:t>
            </a:r>
            <a:r>
              <a:rPr lang="en-US" dirty="0" smtClean="0"/>
              <a:t>definition </a:t>
            </a:r>
            <a:r>
              <a:rPr lang="en-US" dirty="0"/>
              <a:t>allows us to capture </a:t>
            </a:r>
            <a:r>
              <a:rPr lang="en-US" dirty="0" smtClean="0"/>
              <a:t>all the </a:t>
            </a:r>
            <a:r>
              <a:rPr lang="en-US" dirty="0"/>
              <a:t>interdependencies and linkages in the transformation of sectors, while a </a:t>
            </a:r>
            <a:r>
              <a:rPr lang="en-US" dirty="0" smtClean="0"/>
              <a:t>narrow definition identifies </a:t>
            </a:r>
            <a:r>
              <a:rPr lang="en-US" dirty="0"/>
              <a:t>more clearly </a:t>
            </a:r>
            <a:r>
              <a:rPr lang="en-US" dirty="0" smtClean="0"/>
              <a:t>specific </a:t>
            </a:r>
            <a:r>
              <a:rPr lang="en-US" dirty="0"/>
              <a:t>relationships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</a:t>
            </a:r>
            <a:r>
              <a:rPr lang="en-US" dirty="0"/>
              <a:t>will concentrate on each block of a sectoral system </a:t>
            </a:r>
            <a:r>
              <a:rPr lang="en-US" dirty="0" smtClean="0"/>
              <a:t>of innovation </a:t>
            </a:r>
            <a:r>
              <a:rPr lang="en-US" dirty="0"/>
              <a:t>and production:</a:t>
            </a:r>
          </a:p>
          <a:p>
            <a:r>
              <a:rPr lang="en-US" dirty="0" smtClean="0"/>
              <a:t> A) Knowledge</a:t>
            </a:r>
            <a:r>
              <a:rPr lang="en-US" dirty="0"/>
              <a:t>, technological domain, and boundaries</a:t>
            </a:r>
          </a:p>
          <a:p>
            <a:r>
              <a:rPr lang="en-US" dirty="0" smtClean="0"/>
              <a:t>B) Agents</a:t>
            </a:r>
            <a:r>
              <a:rPr lang="en-US" dirty="0"/>
              <a:t>, interaction and networks</a:t>
            </a:r>
          </a:p>
          <a:p>
            <a:r>
              <a:rPr lang="en-US" dirty="0" smtClean="0"/>
              <a:t>.C)  </a:t>
            </a:r>
            <a:r>
              <a:rPr lang="en-US" dirty="0"/>
              <a:t>Institutions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8581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it-IT" sz="3600" dirty="0" smtClean="0"/>
              <a:t>Short </a:t>
            </a:r>
            <a:r>
              <a:rPr lang="it-IT" sz="3600" dirty="0" err="1" smtClean="0"/>
              <a:t>introduction</a:t>
            </a:r>
            <a:r>
              <a:rPr lang="it-IT" sz="3600" dirty="0" smtClean="0"/>
              <a:t> on </a:t>
            </a:r>
            <a:r>
              <a:rPr lang="it-IT" sz="3600" dirty="0" err="1" smtClean="0"/>
              <a:t>key-elements</a:t>
            </a:r>
            <a:r>
              <a:rPr lang="it-IT" sz="3600" dirty="0" smtClean="0"/>
              <a:t> in «</a:t>
            </a:r>
            <a:r>
              <a:rPr lang="it-IT" sz="3600" dirty="0" err="1" smtClean="0"/>
              <a:t>Sectors</a:t>
            </a:r>
            <a:r>
              <a:rPr lang="it-IT" sz="3600" dirty="0" smtClean="0"/>
              <a:t>» (1/2)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543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A) </a:t>
            </a:r>
            <a:r>
              <a:rPr lang="en-US" b="1" dirty="0" smtClean="0"/>
              <a:t>Knowledge </a:t>
            </a:r>
            <a:r>
              <a:rPr lang="en-US" b="1" dirty="0"/>
              <a:t>and technological domain</a:t>
            </a:r>
            <a:r>
              <a:rPr lang="en-US" dirty="0"/>
              <a:t>. Any sector may be characterized by </a:t>
            </a:r>
            <a:r>
              <a:rPr lang="en-US" dirty="0" smtClean="0"/>
              <a:t>a specific knowledge </a:t>
            </a:r>
            <a:r>
              <a:rPr lang="en-US" dirty="0"/>
              <a:t>base, technologies and inputs. In a dynamic way, the focus </a:t>
            </a:r>
            <a:r>
              <a:rPr lang="en-US" dirty="0" smtClean="0"/>
              <a:t>on knowledge </a:t>
            </a:r>
            <a:r>
              <a:rPr lang="en-US" dirty="0"/>
              <a:t>and the technological domain places at the </a:t>
            </a:r>
            <a:r>
              <a:rPr lang="en-US" dirty="0" err="1"/>
              <a:t>centre</a:t>
            </a:r>
            <a:r>
              <a:rPr lang="en-US" dirty="0"/>
              <a:t> of the analysis the </a:t>
            </a:r>
            <a:r>
              <a:rPr lang="en-US" dirty="0" smtClean="0"/>
              <a:t>issue of </a:t>
            </a:r>
            <a:r>
              <a:rPr lang="en-US" dirty="0"/>
              <a:t>sectoral boundaries, which usually are not </a:t>
            </a:r>
            <a:r>
              <a:rPr lang="en-US" dirty="0" err="1" smtClean="0"/>
              <a:t>fxed</a:t>
            </a:r>
            <a:r>
              <a:rPr lang="en-US" dirty="0"/>
              <a:t>, but change over time.</a:t>
            </a:r>
          </a:p>
          <a:p>
            <a:r>
              <a:rPr lang="en-US" dirty="0" smtClean="0"/>
              <a:t>B)  </a:t>
            </a:r>
            <a:r>
              <a:rPr lang="en-US" b="1" dirty="0"/>
              <a:t>Actors and networks</a:t>
            </a:r>
            <a:r>
              <a:rPr lang="en-US" dirty="0"/>
              <a:t>. A sector is composed of heterogeneous agents that </a:t>
            </a:r>
            <a:r>
              <a:rPr lang="en-US" dirty="0" smtClean="0"/>
              <a:t>are organizations </a:t>
            </a:r>
            <a:r>
              <a:rPr lang="en-US" dirty="0"/>
              <a:t>or </a:t>
            </a:r>
            <a:r>
              <a:rPr lang="en-US" dirty="0" err="1" smtClean="0"/>
              <a:t>individuas</a:t>
            </a:r>
            <a:r>
              <a:rPr lang="en-US" dirty="0" smtClean="0"/>
              <a:t> </a:t>
            </a:r>
            <a:r>
              <a:rPr lang="en-US" dirty="0"/>
              <a:t>(e.g. consumers, entrepreneurs, </a:t>
            </a:r>
            <a:r>
              <a:rPr lang="en-US" dirty="0" err="1" smtClean="0"/>
              <a:t>scientistf</a:t>
            </a:r>
            <a:r>
              <a:rPr lang="en-US" dirty="0" smtClean="0"/>
              <a:t>). </a:t>
            </a:r>
            <a:r>
              <a:rPr lang="en-US" dirty="0"/>
              <a:t>Organizations may be </a:t>
            </a:r>
            <a:r>
              <a:rPr lang="en-US" dirty="0" smtClean="0"/>
              <a:t>firms </a:t>
            </a:r>
            <a:r>
              <a:rPr lang="en-US" dirty="0"/>
              <a:t>(e.g. users, producers, and input suppliers) or </a:t>
            </a:r>
            <a:r>
              <a:rPr lang="en-US" dirty="0" smtClean="0"/>
              <a:t>non-firms </a:t>
            </a:r>
            <a:r>
              <a:rPr lang="en-US" dirty="0"/>
              <a:t>(e.g</a:t>
            </a:r>
            <a:r>
              <a:rPr lang="en-US" dirty="0" smtClean="0"/>
              <a:t>. universities</a:t>
            </a:r>
            <a:r>
              <a:rPr lang="en-US" dirty="0"/>
              <a:t>, </a:t>
            </a:r>
            <a:r>
              <a:rPr lang="en-US" dirty="0" err="1"/>
              <a:t>Wnancial</a:t>
            </a:r>
            <a:r>
              <a:rPr lang="en-US" dirty="0"/>
              <a:t> institutions, government agencies, trade-unions, or </a:t>
            </a:r>
            <a:r>
              <a:rPr lang="en-US" dirty="0" smtClean="0"/>
              <a:t>technical associations</a:t>
            </a:r>
            <a:r>
              <a:rPr lang="en-US" dirty="0"/>
              <a:t>), and include subunits of larger organizations (e.g. R&amp;D or </a:t>
            </a:r>
            <a:r>
              <a:rPr lang="en-US" dirty="0" smtClean="0"/>
              <a:t>production departments</a:t>
            </a:r>
            <a:r>
              <a:rPr lang="en-US" dirty="0"/>
              <a:t>) and groups of organizations (e.g. industry associations). Agents </a:t>
            </a:r>
            <a:r>
              <a:rPr lang="en-US" dirty="0" smtClean="0"/>
              <a:t>are characterized </a:t>
            </a:r>
            <a:r>
              <a:rPr lang="en-US" dirty="0"/>
              <a:t>by </a:t>
            </a:r>
            <a:r>
              <a:rPr lang="en-US" dirty="0" smtClean="0"/>
              <a:t>specific </a:t>
            </a:r>
            <a:r>
              <a:rPr lang="en-US" dirty="0"/>
              <a:t>learning </a:t>
            </a:r>
            <a:r>
              <a:rPr lang="en-US" dirty="0" smtClean="0"/>
              <a:t>processes</a:t>
            </a:r>
            <a:r>
              <a:rPr lang="en-US" dirty="0"/>
              <a:t>, competencies, beliefs, objectives, organizational structures, and behaviors, which interact through processes of communication, exchange, cooperation, competition, and command.</a:t>
            </a:r>
          </a:p>
          <a:p>
            <a:r>
              <a:rPr lang="en-US" dirty="0"/>
              <a:t>Thus, in a sectoral system framework, innovation is considered to be a </a:t>
            </a:r>
            <a:r>
              <a:rPr lang="en-US" dirty="0" smtClean="0"/>
              <a:t>process that </a:t>
            </a:r>
            <a:r>
              <a:rPr lang="en-US" dirty="0"/>
              <a:t>involves systematic interactions among a wide variety of actors for the generation and exchange of knowledge relevant to innovation and its commercialization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Interactions include market and non-market relations that are broader than </a:t>
            </a:r>
            <a:r>
              <a:rPr lang="en-US" dirty="0" smtClean="0"/>
              <a:t>the market </a:t>
            </a:r>
            <a:r>
              <a:rPr lang="en-US" dirty="0"/>
              <a:t>for technological licensing and knowledge, </a:t>
            </a:r>
            <a:r>
              <a:rPr lang="en-US" dirty="0" err="1"/>
              <a:t>interWrm</a:t>
            </a:r>
            <a:r>
              <a:rPr lang="en-US" dirty="0"/>
              <a:t> alliances, and formal networks of </a:t>
            </a:r>
            <a:r>
              <a:rPr lang="en-US" dirty="0" err="1"/>
              <a:t>frms</a:t>
            </a:r>
            <a:r>
              <a:rPr lang="en-US" dirty="0"/>
              <a:t>, and often their outcome is not adequately captured by our existing systems of measuring economic output.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457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A short </a:t>
            </a:r>
            <a:r>
              <a:rPr lang="it-IT" sz="3600" dirty="0" err="1"/>
              <a:t>introduction</a:t>
            </a:r>
            <a:r>
              <a:rPr lang="it-IT" sz="3600" dirty="0"/>
              <a:t> on </a:t>
            </a:r>
            <a:r>
              <a:rPr lang="it-IT" sz="3600" dirty="0" err="1"/>
              <a:t>key-elements</a:t>
            </a:r>
            <a:r>
              <a:rPr lang="it-IT" sz="3600" dirty="0"/>
              <a:t> in «</a:t>
            </a:r>
            <a:r>
              <a:rPr lang="it-IT" sz="3600" dirty="0" err="1"/>
              <a:t>Sectors</a:t>
            </a:r>
            <a:r>
              <a:rPr lang="it-IT" sz="3600" dirty="0"/>
              <a:t>» </a:t>
            </a:r>
            <a:r>
              <a:rPr lang="it-IT" sz="3600" dirty="0" smtClean="0"/>
              <a:t>(2/2</a:t>
            </a:r>
            <a:r>
              <a:rPr lang="it-IT" sz="3600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C) </a:t>
            </a:r>
            <a:r>
              <a:rPr lang="en-US" b="1" dirty="0" smtClean="0"/>
              <a:t>Institutions</a:t>
            </a:r>
            <a:r>
              <a:rPr lang="en-US" dirty="0"/>
              <a:t>. Agents’ cognition, actions, and interactions are shaped by institutions, which include norms, routines, common habits, established practices, rules</a:t>
            </a:r>
            <a:r>
              <a:rPr lang="en-US" dirty="0" smtClean="0"/>
              <a:t>, laws</a:t>
            </a:r>
            <a:r>
              <a:rPr lang="en-US" dirty="0"/>
              <a:t>, standards, and so on. </a:t>
            </a:r>
            <a:endParaRPr lang="en-US" dirty="0" smtClean="0"/>
          </a:p>
          <a:p>
            <a:r>
              <a:rPr lang="en-US" dirty="0" smtClean="0"/>
              <a:t>Institutions </a:t>
            </a:r>
            <a:r>
              <a:rPr lang="en-US" dirty="0"/>
              <a:t>may range from ones that bind or </a:t>
            </a:r>
            <a:r>
              <a:rPr lang="en-US" dirty="0" smtClean="0"/>
              <a:t>impose enforcements </a:t>
            </a:r>
            <a:r>
              <a:rPr lang="en-US" dirty="0"/>
              <a:t>on agents to ones that are created by the interaction among </a:t>
            </a:r>
            <a:r>
              <a:rPr lang="en-US" dirty="0" smtClean="0"/>
              <a:t>agents (</a:t>
            </a:r>
            <a:r>
              <a:rPr lang="en-US" dirty="0"/>
              <a:t>such as contracts); from more binding to less binding; from formal to </a:t>
            </a:r>
            <a:r>
              <a:rPr lang="en-US" dirty="0" smtClean="0"/>
              <a:t>informal (</a:t>
            </a:r>
            <a:r>
              <a:rPr lang="en-US" dirty="0"/>
              <a:t>such as patent laws or </a:t>
            </a:r>
            <a:r>
              <a:rPr lang="en-US" dirty="0" smtClean="0"/>
              <a:t>specific </a:t>
            </a:r>
            <a:r>
              <a:rPr lang="en-US" dirty="0"/>
              <a:t>regulations vs. traditions and conventions).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lot </a:t>
            </a:r>
            <a:r>
              <a:rPr lang="en-US" dirty="0" smtClean="0"/>
              <a:t>of institutions </a:t>
            </a:r>
            <a:r>
              <a:rPr lang="en-US" dirty="0"/>
              <a:t>are national (such as the patent system), while others are </a:t>
            </a:r>
            <a:r>
              <a:rPr lang="en-US" dirty="0" smtClean="0"/>
              <a:t>specific to sectors </a:t>
            </a:r>
            <a:r>
              <a:rPr lang="en-US" dirty="0"/>
              <a:t>(such as sectoral labor markets or sector </a:t>
            </a:r>
            <a:r>
              <a:rPr lang="en-US" dirty="0" smtClean="0"/>
              <a:t>specific financial </a:t>
            </a:r>
            <a:r>
              <a:rPr lang="en-US" dirty="0"/>
              <a:t>institutions).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668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A) Knowledge, </a:t>
            </a:r>
            <a:r>
              <a:rPr lang="it-IT" b="1" dirty="0" err="1" smtClean="0"/>
              <a:t>technological</a:t>
            </a:r>
            <a:r>
              <a:rPr lang="it-IT" b="1" dirty="0" smtClean="0"/>
              <a:t> domain and </a:t>
            </a:r>
            <a:r>
              <a:rPr lang="it-IT" b="1" dirty="0" err="1" smtClean="0"/>
              <a:t>sectoral</a:t>
            </a:r>
            <a:r>
              <a:rPr lang="it-IT" b="1" dirty="0" smtClean="0"/>
              <a:t> </a:t>
            </a:r>
            <a:r>
              <a:rPr lang="it-IT" b="1" dirty="0" err="1" smtClean="0"/>
              <a:t>boundaries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Sectors </a:t>
            </a:r>
            <a:r>
              <a:rPr lang="en-US" dirty="0"/>
              <a:t>and technologies </a:t>
            </a:r>
            <a:r>
              <a:rPr lang="en-US" dirty="0" smtClean="0"/>
              <a:t>differ </a:t>
            </a:r>
            <a:r>
              <a:rPr lang="en-US" dirty="0"/>
              <a:t>greatly </a:t>
            </a:r>
            <a:r>
              <a:rPr lang="en-US" dirty="0" smtClean="0"/>
              <a:t>in terms </a:t>
            </a:r>
            <a:r>
              <a:rPr lang="en-US" dirty="0"/>
              <a:t>of the knowledge base and learning processes related to innovation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Knowledge </a:t>
            </a:r>
            <a:r>
              <a:rPr lang="en-US" dirty="0" smtClean="0"/>
              <a:t>differs </a:t>
            </a:r>
            <a:r>
              <a:rPr lang="en-US" dirty="0"/>
              <a:t>across sectors in terms of </a:t>
            </a:r>
            <a:r>
              <a:rPr lang="en-US" b="1" dirty="0"/>
              <a:t>domains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</a:t>
            </a:r>
            <a:r>
              <a:rPr lang="en-US" b="1" dirty="0"/>
              <a:t>knowledge domain </a:t>
            </a:r>
            <a:r>
              <a:rPr lang="en-US" dirty="0"/>
              <a:t>refers to </a:t>
            </a:r>
            <a:r>
              <a:rPr lang="en-US" dirty="0" smtClean="0"/>
              <a:t>the </a:t>
            </a:r>
            <a:r>
              <a:rPr lang="en-US" u="sng" dirty="0" err="1" smtClean="0"/>
              <a:t>specifc</a:t>
            </a:r>
            <a:r>
              <a:rPr lang="en-US" u="sng" dirty="0" smtClean="0"/>
              <a:t> </a:t>
            </a:r>
            <a:r>
              <a:rPr lang="en-US" u="sng" dirty="0" err="1" smtClean="0"/>
              <a:t>scientifc</a:t>
            </a:r>
            <a:r>
              <a:rPr lang="en-US" u="sng" dirty="0" smtClean="0"/>
              <a:t> </a:t>
            </a:r>
            <a:r>
              <a:rPr lang="en-US" u="sng" dirty="0"/>
              <a:t>and technological </a:t>
            </a:r>
            <a:r>
              <a:rPr lang="en-US" u="sng" dirty="0" smtClean="0"/>
              <a:t>fields </a:t>
            </a:r>
            <a:r>
              <a:rPr lang="en-US" u="sng" dirty="0"/>
              <a:t>at the base of innovative activities in a </a:t>
            </a:r>
            <a:r>
              <a:rPr lang="en-US" u="sng" dirty="0" smtClean="0"/>
              <a:t>sector;. 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while </a:t>
            </a:r>
            <a:r>
              <a:rPr lang="en-US" b="1" u="sng" dirty="0"/>
              <a:t>another </a:t>
            </a:r>
            <a:r>
              <a:rPr lang="en-US" b="1" u="sng" dirty="0" err="1" smtClean="0"/>
              <a:t>k.d</a:t>
            </a:r>
            <a:r>
              <a:rPr lang="en-US" b="1" u="sng" dirty="0" smtClean="0"/>
              <a:t>.</a:t>
            </a:r>
            <a:r>
              <a:rPr lang="en-US" u="sng" dirty="0" smtClean="0"/>
              <a:t> comprises </a:t>
            </a:r>
            <a:r>
              <a:rPr lang="en-US" u="sng" dirty="0"/>
              <a:t>applications, users, and the demand for sectoral products.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4577337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Knowledge </a:t>
            </a:r>
            <a:r>
              <a:rPr lang="it-IT" dirty="0" err="1" smtClean="0"/>
              <a:t>Based</a:t>
            </a:r>
            <a:r>
              <a:rPr lang="it-IT" dirty="0" smtClean="0"/>
              <a:t> Economy and </a:t>
            </a:r>
            <a:r>
              <a:rPr lang="it-IT" dirty="0" err="1" smtClean="0"/>
              <a:t>domains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Discontinuity </a:t>
            </a:r>
            <a:r>
              <a:rPr lang="en-US" dirty="0" smtClean="0"/>
              <a:t>has </a:t>
            </a:r>
            <a:r>
              <a:rPr lang="en-US" dirty="0"/>
              <a:t>taken place in the processes of </a:t>
            </a:r>
            <a:r>
              <a:rPr lang="en-US" u="sng" dirty="0"/>
              <a:t>knowledge accumulation and distribution</a:t>
            </a:r>
            <a:r>
              <a:rPr lang="en-US" dirty="0"/>
              <a:t> </a:t>
            </a:r>
            <a:r>
              <a:rPr lang="en-US" dirty="0" smtClean="0"/>
              <a:t>with the </a:t>
            </a:r>
            <a:r>
              <a:rPr lang="en-US" dirty="0"/>
              <a:t>emergence of the </a:t>
            </a:r>
            <a:r>
              <a:rPr lang="en-US" b="1" dirty="0"/>
              <a:t>knowledge-based economy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It has:</a:t>
            </a:r>
          </a:p>
          <a:p>
            <a:r>
              <a:rPr lang="en-US" dirty="0" smtClean="0"/>
              <a:t>redesigned existing sectoral </a:t>
            </a:r>
            <a:r>
              <a:rPr lang="en-US" dirty="0"/>
              <a:t>boundaries, </a:t>
            </a:r>
            <a:endParaRPr lang="en-US" dirty="0" smtClean="0"/>
          </a:p>
          <a:p>
            <a:r>
              <a:rPr lang="en-US" dirty="0" smtClean="0"/>
              <a:t>affected </a:t>
            </a:r>
            <a:r>
              <a:rPr lang="en-US" dirty="0"/>
              <a:t>relationships among actors, </a:t>
            </a:r>
            <a:endParaRPr lang="en-US" dirty="0" smtClean="0"/>
          </a:p>
          <a:p>
            <a:r>
              <a:rPr lang="en-US" dirty="0" smtClean="0"/>
              <a:t>reshaped </a:t>
            </a:r>
            <a:r>
              <a:rPr lang="en-US" dirty="0"/>
              <a:t>the </a:t>
            </a:r>
            <a:r>
              <a:rPr lang="en-US" dirty="0" smtClean="0"/>
              <a:t>innovation process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err="1" smtClean="0"/>
              <a:t>modifieed</a:t>
            </a:r>
            <a:r>
              <a:rPr lang="en-US" dirty="0" smtClean="0"/>
              <a:t> </a:t>
            </a:r>
            <a:r>
              <a:rPr lang="en-US" dirty="0"/>
              <a:t>the links among </a:t>
            </a:r>
            <a:r>
              <a:rPr lang="en-US" dirty="0" smtClean="0"/>
              <a:t>sectors.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914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6925"/>
            <a:ext cx="10515600" cy="1325563"/>
          </a:xfrm>
        </p:spPr>
        <p:txBody>
          <a:bodyPr/>
          <a:lstStyle/>
          <a:p>
            <a:r>
              <a:rPr lang="it-IT" dirty="0" err="1" smtClean="0"/>
              <a:t>Comparison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….</a:t>
            </a:r>
            <a:r>
              <a:rPr lang="it-IT" dirty="0" err="1" smtClean="0"/>
              <a:t>differences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92488"/>
            <a:ext cx="10515600" cy="51334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comparison of actors, sources, institutions, and policies for </a:t>
            </a:r>
            <a:r>
              <a:rPr lang="en-US" dirty="0" smtClean="0"/>
              <a:t>innovation in </a:t>
            </a:r>
            <a:r>
              <a:rPr lang="en-US" b="1" dirty="0" smtClean="0"/>
              <a:t>different </a:t>
            </a:r>
            <a:r>
              <a:rPr lang="en-US" b="1" dirty="0"/>
              <a:t>sectors </a:t>
            </a:r>
            <a:r>
              <a:rPr lang="en-US" dirty="0"/>
              <a:t>(e.g. in pharmaceuticals and biotechnology, chemicals, software</a:t>
            </a:r>
            <a:r>
              <a:rPr lang="en-US" dirty="0" smtClean="0"/>
              <a:t>, computers</a:t>
            </a:r>
            <a:r>
              <a:rPr lang="en-US" dirty="0"/>
              <a:t>, semiconductors, telecommunications, or machine tools) </a:t>
            </a:r>
            <a:r>
              <a:rPr lang="en-US" dirty="0" smtClean="0"/>
              <a:t>shows striking differences.</a:t>
            </a:r>
          </a:p>
          <a:p>
            <a:r>
              <a:rPr lang="en-US" dirty="0" smtClean="0"/>
              <a:t>The </a:t>
            </a:r>
            <a:r>
              <a:rPr lang="en-US" b="1" dirty="0"/>
              <a:t>industrial economics approach </a:t>
            </a:r>
            <a:r>
              <a:rPr lang="en-US" dirty="0"/>
              <a:t>pays a lot </a:t>
            </a:r>
            <a:r>
              <a:rPr lang="en-US" dirty="0" smtClean="0"/>
              <a:t>of attention </a:t>
            </a:r>
            <a:r>
              <a:rPr lang="en-US" dirty="0"/>
              <a:t>to </a:t>
            </a:r>
            <a:r>
              <a:rPr lang="en-US" dirty="0" smtClean="0"/>
              <a:t>differences </a:t>
            </a:r>
            <a:r>
              <a:rPr lang="en-US" dirty="0"/>
              <a:t>across sectors </a:t>
            </a:r>
            <a:r>
              <a:rPr lang="en-US" dirty="0" smtClean="0"/>
              <a:t>in: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R&amp;D intensity,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market </a:t>
            </a:r>
            <a:r>
              <a:rPr lang="en-US" dirty="0"/>
              <a:t>structure,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range of </a:t>
            </a:r>
            <a:r>
              <a:rPr lang="en-US" dirty="0"/>
              <a:t>viable R&amp;D strategies and R&amp;D alliances,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intensity of the patent race,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effectiveness </a:t>
            </a:r>
            <a:r>
              <a:rPr lang="en-US" dirty="0"/>
              <a:t>of patent protection,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role of competition </a:t>
            </a:r>
            <a:r>
              <a:rPr lang="en-US" dirty="0" smtClean="0"/>
              <a:t>policy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and the extent </a:t>
            </a:r>
            <a:r>
              <a:rPr lang="en-US" dirty="0" smtClean="0"/>
              <a:t>of R&amp;D </a:t>
            </a:r>
            <a:r>
              <a:rPr lang="en-US" dirty="0"/>
              <a:t>support. </a:t>
            </a:r>
            <a:endParaRPr lang="en-US" dirty="0" smtClean="0"/>
          </a:p>
          <a:p>
            <a:r>
              <a:rPr lang="en-US" dirty="0" smtClean="0"/>
              <a:t>But</a:t>
            </a:r>
            <a:r>
              <a:rPr lang="en-US" dirty="0"/>
              <a:t>, </a:t>
            </a:r>
            <a:r>
              <a:rPr lang="en-US" dirty="0" smtClean="0"/>
              <a:t> while </a:t>
            </a:r>
            <a:r>
              <a:rPr lang="en-US" dirty="0"/>
              <a:t>these are very important factors, they are not the only </a:t>
            </a:r>
            <a:r>
              <a:rPr lang="en-US" dirty="0" smtClean="0"/>
              <a:t>ones nor </a:t>
            </a:r>
            <a:r>
              <a:rPr lang="en-US" dirty="0"/>
              <a:t>are they the most relevant for a full understanding of the </a:t>
            </a:r>
            <a:r>
              <a:rPr lang="en-US" dirty="0" smtClean="0"/>
              <a:t>differences in innovation </a:t>
            </a:r>
            <a:r>
              <a:rPr lang="en-US" dirty="0"/>
              <a:t>across sectors.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9718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Knowing</a:t>
            </a:r>
            <a:r>
              <a:rPr lang="it-IT" dirty="0" smtClean="0"/>
              <a:t> </a:t>
            </a:r>
            <a:r>
              <a:rPr lang="it-IT" dirty="0" err="1" smtClean="0"/>
              <a:t>knowledge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Accessibility, </a:t>
            </a:r>
            <a:endParaRPr lang="en-US" dirty="0" smtClean="0"/>
          </a:p>
          <a:p>
            <a:r>
              <a:rPr lang="en-US" dirty="0" smtClean="0"/>
              <a:t>opportunity, </a:t>
            </a:r>
          </a:p>
          <a:p>
            <a:r>
              <a:rPr lang="en-US" dirty="0" smtClean="0"/>
              <a:t>cumulativeness </a:t>
            </a:r>
          </a:p>
          <a:p>
            <a:pPr marL="0" indent="0">
              <a:buNone/>
            </a:pPr>
            <a:r>
              <a:rPr lang="en-US" dirty="0" smtClean="0"/>
              <a:t>are </a:t>
            </a:r>
            <a:r>
              <a:rPr lang="en-US" dirty="0"/>
              <a:t>key dimensions of knowledge related to the notion of technological and learning regimes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835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Focusing</a:t>
            </a:r>
            <a:r>
              <a:rPr lang="it-IT" dirty="0" smtClean="0"/>
              <a:t> on </a:t>
            </a:r>
            <a:r>
              <a:rPr lang="it-IT" dirty="0" err="1" smtClean="0"/>
              <a:t>accessibility</a:t>
            </a:r>
            <a:r>
              <a:rPr lang="it-IT" dirty="0" smtClean="0"/>
              <a:t> of </a:t>
            </a:r>
            <a:r>
              <a:rPr lang="it-IT" dirty="0" err="1" smtClean="0"/>
              <a:t>knowledge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may have </a:t>
            </a:r>
            <a:r>
              <a:rPr lang="en-US" u="sng" dirty="0" smtClean="0"/>
              <a:t>different </a:t>
            </a:r>
            <a:r>
              <a:rPr lang="en-US" u="sng" dirty="0"/>
              <a:t>degrees of </a:t>
            </a:r>
            <a:r>
              <a:rPr lang="en-US" u="sng" dirty="0" smtClean="0"/>
              <a:t>accessibility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	gaining </a:t>
            </a:r>
            <a:r>
              <a:rPr lang="en-US" dirty="0"/>
              <a:t>knowledge external to </a:t>
            </a:r>
            <a:r>
              <a:rPr lang="en-US" dirty="0" smtClean="0"/>
              <a:t>firms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	internal </a:t>
            </a:r>
            <a:r>
              <a:rPr lang="en-US" dirty="0"/>
              <a:t>or external </a:t>
            </a:r>
            <a:r>
              <a:rPr lang="en-US" dirty="0" smtClean="0"/>
              <a:t>to the </a:t>
            </a:r>
            <a:r>
              <a:rPr lang="en-US" dirty="0"/>
              <a:t>sector.</a:t>
            </a:r>
          </a:p>
          <a:p>
            <a:r>
              <a:rPr lang="en-US" dirty="0" smtClean="0"/>
              <a:t>Greater </a:t>
            </a:r>
            <a:r>
              <a:rPr lang="en-US" dirty="0"/>
              <a:t>accessibility internal to the sector implies lower </a:t>
            </a:r>
            <a:r>
              <a:rPr lang="en-US" dirty="0" err="1"/>
              <a:t>appropriability</a:t>
            </a:r>
            <a:r>
              <a:rPr lang="en-US" dirty="0"/>
              <a:t>: competitors may gain </a:t>
            </a:r>
            <a:r>
              <a:rPr lang="en-US" dirty="0" smtClean="0"/>
              <a:t>knowledge!</a:t>
            </a:r>
          </a:p>
          <a:p>
            <a:r>
              <a:rPr lang="en-US" dirty="0"/>
              <a:t>Accessibility of </a:t>
            </a:r>
            <a:r>
              <a:rPr lang="en-US" dirty="0" smtClean="0"/>
              <a:t>knowledge that </a:t>
            </a:r>
            <a:r>
              <a:rPr lang="en-US" dirty="0"/>
              <a:t>is external to the sector may be related to the levels and sources of </a:t>
            </a:r>
            <a:r>
              <a:rPr lang="en-US" dirty="0" err="1" smtClean="0"/>
              <a:t>scientifc</a:t>
            </a:r>
            <a:r>
              <a:rPr lang="en-US" dirty="0" smtClean="0"/>
              <a:t> and technological opportunities </a:t>
            </a:r>
          </a:p>
          <a:p>
            <a:r>
              <a:rPr lang="en-US" dirty="0" smtClean="0"/>
              <a:t>It may be developed internally or externally (e.g. universities).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53797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opportunities</a:t>
            </a:r>
            <a:r>
              <a:rPr lang="it-IT" dirty="0" smtClean="0"/>
              <a:t> come from…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sources of technological opportunities </a:t>
            </a:r>
            <a:r>
              <a:rPr lang="en-US" dirty="0" smtClean="0"/>
              <a:t>differ </a:t>
            </a:r>
            <a:r>
              <a:rPr lang="en-US" dirty="0"/>
              <a:t>markedly among sectors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some </a:t>
            </a:r>
            <a:r>
              <a:rPr lang="en-US" dirty="0" smtClean="0"/>
              <a:t>sectors opportunity </a:t>
            </a:r>
            <a:r>
              <a:rPr lang="en-US" dirty="0"/>
              <a:t>conditions are related to major </a:t>
            </a:r>
            <a:r>
              <a:rPr lang="en-US" u="sng" dirty="0" smtClean="0"/>
              <a:t>scientific </a:t>
            </a:r>
            <a:r>
              <a:rPr lang="en-US" u="sng" dirty="0"/>
              <a:t>breakthroughs in universities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others, opportunities to innovate may often come from </a:t>
            </a:r>
            <a:r>
              <a:rPr lang="en-US" u="sng" dirty="0"/>
              <a:t>advancements in R&amp;D</a:t>
            </a:r>
            <a:r>
              <a:rPr lang="en-US" u="sng" dirty="0" smtClean="0"/>
              <a:t>, equipment</a:t>
            </a:r>
            <a:r>
              <a:rPr lang="en-US" u="sng" dirty="0"/>
              <a:t>, and instrumentation</a:t>
            </a:r>
            <a:r>
              <a:rPr lang="en-US" dirty="0"/>
              <a:t>;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</a:t>
            </a:r>
            <a:r>
              <a:rPr lang="en-US" dirty="0"/>
              <a:t>in still other sectors, </a:t>
            </a:r>
            <a:r>
              <a:rPr lang="en-US" u="sng" dirty="0"/>
              <a:t>external sources </a:t>
            </a:r>
            <a:r>
              <a:rPr lang="en-US" dirty="0" smtClean="0"/>
              <a:t>of knowledge (in </a:t>
            </a:r>
            <a:r>
              <a:rPr lang="en-US" dirty="0"/>
              <a:t>terms of suppliers or </a:t>
            </a:r>
            <a:r>
              <a:rPr lang="en-US" dirty="0" smtClean="0"/>
              <a:t>users) </a:t>
            </a:r>
            <a:r>
              <a:rPr lang="en-US" dirty="0"/>
              <a:t>may play a crucial role.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702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Knowledge and «</a:t>
            </a:r>
            <a:r>
              <a:rPr lang="it-IT" dirty="0" err="1" smtClean="0"/>
              <a:t>transformability</a:t>
            </a:r>
            <a:r>
              <a:rPr lang="it-IT" dirty="0" smtClean="0"/>
              <a:t>»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/>
              <a:t>all </a:t>
            </a:r>
            <a:r>
              <a:rPr lang="en-US" dirty="0" smtClean="0"/>
              <a:t>external knowledge </a:t>
            </a:r>
            <a:r>
              <a:rPr lang="en-US" dirty="0"/>
              <a:t>may be easily used and transformed into new artifacts. </a:t>
            </a:r>
            <a:endParaRPr lang="en-US" dirty="0" smtClean="0"/>
          </a:p>
          <a:p>
            <a:r>
              <a:rPr lang="en-US" dirty="0" smtClean="0"/>
              <a:t>If external knowledge </a:t>
            </a:r>
            <a:r>
              <a:rPr lang="en-US" dirty="0"/>
              <a:t>is easily accessible, transformable into new artifacts and exposed to </a:t>
            </a:r>
            <a:r>
              <a:rPr lang="en-US" dirty="0" smtClean="0"/>
              <a:t>a lot </a:t>
            </a:r>
            <a:r>
              <a:rPr lang="en-US" dirty="0"/>
              <a:t>of actors (such as customers or suppliers), then innovative entry may take </a:t>
            </a:r>
            <a:r>
              <a:rPr lang="en-US" dirty="0" smtClean="0"/>
              <a:t>place…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39504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Knowledge and </a:t>
            </a:r>
            <a:r>
              <a:rPr lang="it-IT" dirty="0" err="1" smtClean="0"/>
              <a:t>its</a:t>
            </a:r>
            <a:r>
              <a:rPr lang="it-IT" dirty="0" smtClean="0"/>
              <a:t> «</a:t>
            </a:r>
            <a:r>
              <a:rPr lang="it-IT" dirty="0" err="1" smtClean="0"/>
              <a:t>cumulativeness</a:t>
            </a:r>
            <a:r>
              <a:rPr lang="it-IT" dirty="0" smtClean="0"/>
              <a:t>» (1/2)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82291"/>
            <a:ext cx="10515600" cy="4694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Second, knowledge may be more or less cumulative, i.e. the degree by which </a:t>
            </a:r>
            <a:r>
              <a:rPr lang="en-US" dirty="0" smtClean="0"/>
              <a:t>the generation </a:t>
            </a:r>
            <a:r>
              <a:rPr lang="en-US" dirty="0"/>
              <a:t>of new knowledge builds upon current knowledge.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One </a:t>
            </a:r>
            <a:r>
              <a:rPr lang="en-US" dirty="0"/>
              <a:t>can </a:t>
            </a:r>
            <a:r>
              <a:rPr lang="en-US" dirty="0" smtClean="0"/>
              <a:t>identify </a:t>
            </a:r>
            <a:r>
              <a:rPr lang="en-US" u="sng" dirty="0" smtClean="0"/>
              <a:t>three different </a:t>
            </a:r>
            <a:r>
              <a:rPr lang="en-US" u="sng" dirty="0"/>
              <a:t>sources of cumulativeness</a:t>
            </a:r>
            <a:r>
              <a:rPr lang="en-US" dirty="0"/>
              <a:t>.</a:t>
            </a:r>
          </a:p>
          <a:p>
            <a:r>
              <a:rPr lang="en-US" dirty="0"/>
              <a:t>(1) </a:t>
            </a:r>
            <a:r>
              <a:rPr lang="en-US" b="1" dirty="0"/>
              <a:t>Cognitive. </a:t>
            </a:r>
            <a:r>
              <a:rPr lang="en-US" dirty="0"/>
              <a:t>The learning processes and past knowledge constrain </a:t>
            </a:r>
            <a:r>
              <a:rPr lang="en-US" dirty="0" smtClean="0"/>
              <a:t>current research</a:t>
            </a:r>
            <a:r>
              <a:rPr lang="en-US" dirty="0"/>
              <a:t>, but also generate new questions and new knowledge.</a:t>
            </a:r>
          </a:p>
          <a:p>
            <a:r>
              <a:rPr lang="en-US" dirty="0"/>
              <a:t>(2) The </a:t>
            </a:r>
            <a:r>
              <a:rPr lang="en-US" dirty="0" smtClean="0"/>
              <a:t>firm </a:t>
            </a:r>
            <a:r>
              <a:rPr lang="en-US" dirty="0"/>
              <a:t>and its </a:t>
            </a:r>
            <a:r>
              <a:rPr lang="en-US" b="1" dirty="0"/>
              <a:t>organizational capabilities</a:t>
            </a:r>
            <a:r>
              <a:rPr lang="en-US" dirty="0"/>
              <a:t>. Organizational capabilities </a:t>
            </a:r>
            <a:r>
              <a:rPr lang="en-US" dirty="0" smtClean="0"/>
              <a:t>are firm-specific </a:t>
            </a:r>
            <a:r>
              <a:rPr lang="en-US" dirty="0"/>
              <a:t>and generate knowledge which is highly path-dependent. </a:t>
            </a:r>
            <a:r>
              <a:rPr lang="en-US" dirty="0" smtClean="0"/>
              <a:t>They implicitly define </a:t>
            </a:r>
            <a:r>
              <a:rPr lang="en-US" dirty="0"/>
              <a:t>what a </a:t>
            </a:r>
            <a:r>
              <a:rPr lang="en-US" dirty="0" smtClean="0"/>
              <a:t>firm </a:t>
            </a:r>
            <a:r>
              <a:rPr lang="en-US" dirty="0"/>
              <a:t>learns and what it can hope to achieve in </a:t>
            </a:r>
            <a:r>
              <a:rPr lang="en-US" dirty="0" smtClean="0"/>
              <a:t>the future</a:t>
            </a:r>
            <a:r>
              <a:rPr lang="en-US" dirty="0"/>
              <a:t>.</a:t>
            </a:r>
          </a:p>
          <a:p>
            <a:r>
              <a:rPr lang="en-US" dirty="0"/>
              <a:t>(3) </a:t>
            </a:r>
            <a:r>
              <a:rPr lang="en-US" b="1" dirty="0"/>
              <a:t>Feedbacks from the market</a:t>
            </a:r>
            <a:r>
              <a:rPr lang="en-US" dirty="0"/>
              <a:t>, such as in the ‘‘success-breeds-success’’ process</a:t>
            </a:r>
            <a:r>
              <a:rPr lang="en-US" dirty="0" smtClean="0"/>
              <a:t>. Innovative </a:t>
            </a:r>
            <a:r>
              <a:rPr lang="en-US" dirty="0"/>
              <a:t>success yields </a:t>
            </a:r>
            <a:r>
              <a:rPr lang="en-US" dirty="0" smtClean="0"/>
              <a:t>profits </a:t>
            </a:r>
            <a:r>
              <a:rPr lang="en-US" dirty="0"/>
              <a:t>that can be reinvested in R&amp;D, </a:t>
            </a:r>
            <a:r>
              <a:rPr lang="en-US" dirty="0" smtClean="0"/>
              <a:t>thereby increasing </a:t>
            </a:r>
            <a:r>
              <a:rPr lang="en-US" dirty="0"/>
              <a:t>the probability to innovate again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7826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Knowledge and </a:t>
            </a:r>
            <a:r>
              <a:rPr lang="it-IT" dirty="0" err="1"/>
              <a:t>its</a:t>
            </a:r>
            <a:r>
              <a:rPr lang="it-IT" dirty="0"/>
              <a:t> «</a:t>
            </a:r>
            <a:r>
              <a:rPr lang="it-IT" dirty="0" err="1"/>
              <a:t>cumulativeness</a:t>
            </a:r>
            <a:r>
              <a:rPr lang="it-IT" dirty="0"/>
              <a:t>» </a:t>
            </a:r>
            <a:r>
              <a:rPr lang="it-IT" dirty="0" smtClean="0"/>
              <a:t>(2/2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High cumulativeness implies an implicit mechanism leading to high </a:t>
            </a:r>
            <a:r>
              <a:rPr lang="en-US" u="sng" dirty="0" err="1"/>
              <a:t>appropriability</a:t>
            </a:r>
            <a:r>
              <a:rPr lang="en-US" u="sng" dirty="0"/>
              <a:t> of innovations</a:t>
            </a:r>
            <a:r>
              <a:rPr lang="en-US" dirty="0" smtClean="0"/>
              <a:t>.</a:t>
            </a:r>
          </a:p>
          <a:p>
            <a:r>
              <a:rPr lang="en-US" dirty="0"/>
              <a:t>In the case of </a:t>
            </a:r>
            <a:r>
              <a:rPr lang="en-US" u="sng" dirty="0"/>
              <a:t>knowledge spillovers </a:t>
            </a:r>
            <a:r>
              <a:rPr lang="en-US" dirty="0"/>
              <a:t>within an industry, </a:t>
            </a:r>
            <a:r>
              <a:rPr lang="en-US" dirty="0" smtClean="0"/>
              <a:t>it is also </a:t>
            </a:r>
            <a:r>
              <a:rPr lang="en-US" dirty="0"/>
              <a:t>possible to observe </a:t>
            </a:r>
            <a:r>
              <a:rPr lang="en-US" u="sng" dirty="0"/>
              <a:t>cumulativeness at the sectoral level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Finally</a:t>
            </a:r>
            <a:r>
              <a:rPr lang="en-US" dirty="0"/>
              <a:t>, cumulativeness at the technological and </a:t>
            </a:r>
            <a:r>
              <a:rPr lang="en-US" dirty="0" smtClean="0"/>
              <a:t>firm levels </a:t>
            </a:r>
            <a:r>
              <a:rPr lang="en-US" dirty="0"/>
              <a:t>creates </a:t>
            </a:r>
            <a:r>
              <a:rPr lang="en-US" dirty="0" smtClean="0"/>
              <a:t>“first </a:t>
            </a:r>
            <a:r>
              <a:rPr lang="en-US" dirty="0"/>
              <a:t>mover </a:t>
            </a:r>
            <a:r>
              <a:rPr lang="en-US" dirty="0" smtClean="0"/>
              <a:t>advantages” </a:t>
            </a:r>
            <a:r>
              <a:rPr lang="en-US" dirty="0"/>
              <a:t>and generates high concentration.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25373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«</a:t>
            </a:r>
            <a:r>
              <a:rPr lang="it-IT" dirty="0" err="1" smtClean="0"/>
              <a:t>demand</a:t>
            </a:r>
            <a:r>
              <a:rPr lang="it-IT" dirty="0" smtClean="0"/>
              <a:t>-side» of </a:t>
            </a:r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dynamic</a:t>
            </a:r>
            <a:r>
              <a:rPr lang="it-IT" dirty="0" smtClean="0"/>
              <a:t> (1/2)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boundaries of sectoral systems are </a:t>
            </a:r>
            <a:r>
              <a:rPr lang="en-US" dirty="0" smtClean="0"/>
              <a:t>affected </a:t>
            </a:r>
            <a:r>
              <a:rPr lang="en-US" dirty="0"/>
              <a:t>by the knowledge base </a:t>
            </a:r>
            <a:r>
              <a:rPr lang="en-US" dirty="0" smtClean="0"/>
              <a:t>and technologies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However</a:t>
            </a:r>
            <a:r>
              <a:rPr lang="en-US" dirty="0"/>
              <a:t>, the </a:t>
            </a:r>
            <a:r>
              <a:rPr lang="en-US" b="1" dirty="0"/>
              <a:t>type and dynamics of demand </a:t>
            </a:r>
            <a:r>
              <a:rPr lang="en-US" dirty="0"/>
              <a:t>represent a major </a:t>
            </a:r>
            <a:r>
              <a:rPr lang="en-US" dirty="0" smtClean="0"/>
              <a:t>factor in </a:t>
            </a:r>
            <a:r>
              <a:rPr lang="en-US" dirty="0"/>
              <a:t>the processes of transformation of sectoral </a:t>
            </a:r>
            <a:r>
              <a:rPr lang="en-US" dirty="0" smtClean="0"/>
              <a:t>systems (see later!).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Market links </a:t>
            </a:r>
            <a:r>
              <a:rPr lang="en-US" u="sng" dirty="0"/>
              <a:t>and complementarities are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b="1" dirty="0"/>
              <a:t>static </a:t>
            </a:r>
            <a:r>
              <a:rPr lang="en-US" b="1" dirty="0" smtClean="0"/>
              <a:t>type </a:t>
            </a:r>
            <a:r>
              <a:rPr lang="en-US" dirty="0" smtClean="0"/>
              <a:t>(as </a:t>
            </a:r>
            <a:r>
              <a:rPr lang="en-US" dirty="0"/>
              <a:t>are input–output </a:t>
            </a:r>
            <a:r>
              <a:rPr lang="en-US" dirty="0" smtClean="0"/>
              <a:t>links). </a:t>
            </a:r>
          </a:p>
          <a:p>
            <a:r>
              <a:rPr lang="en-US" b="1" dirty="0" smtClean="0"/>
              <a:t>dynamic </a:t>
            </a:r>
            <a:r>
              <a:rPr lang="en-US" b="1" dirty="0"/>
              <a:t>complementarities</a:t>
            </a:r>
            <a:r>
              <a:rPr lang="en-US" dirty="0"/>
              <a:t>, </a:t>
            </a:r>
            <a:r>
              <a:rPr lang="en-US" dirty="0" smtClean="0"/>
              <a:t>(interdependencies </a:t>
            </a:r>
            <a:r>
              <a:rPr lang="en-US" dirty="0"/>
              <a:t>and feedbacks, both at the demand and at the production </a:t>
            </a:r>
            <a:r>
              <a:rPr lang="en-US" dirty="0" smtClean="0"/>
              <a:t>levels).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65101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«</a:t>
            </a:r>
            <a:r>
              <a:rPr lang="it-IT" dirty="0" err="1"/>
              <a:t>demand</a:t>
            </a:r>
            <a:r>
              <a:rPr lang="it-IT" dirty="0"/>
              <a:t>-side» of </a:t>
            </a:r>
            <a:r>
              <a:rPr lang="it-IT" dirty="0" err="1"/>
              <a:t>sectoral</a:t>
            </a:r>
            <a:r>
              <a:rPr lang="it-IT" dirty="0"/>
              <a:t> </a:t>
            </a:r>
            <a:r>
              <a:rPr lang="it-IT" dirty="0" err="1"/>
              <a:t>dynamic</a:t>
            </a:r>
            <a:r>
              <a:rPr lang="it-IT" dirty="0"/>
              <a:t> </a:t>
            </a:r>
            <a:r>
              <a:rPr lang="it-IT" dirty="0" smtClean="0"/>
              <a:t>(2/2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 sectoral system, </a:t>
            </a:r>
            <a:r>
              <a:rPr lang="en-US" b="1" dirty="0"/>
              <a:t>demand</a:t>
            </a:r>
            <a:r>
              <a:rPr lang="en-US" dirty="0"/>
              <a:t> is not seen as </a:t>
            </a:r>
            <a:r>
              <a:rPr lang="en-US" dirty="0" smtClean="0"/>
              <a:t>an aggregate </a:t>
            </a:r>
            <a:r>
              <a:rPr lang="en-US" dirty="0"/>
              <a:t>set of similar buyers or atomistic </a:t>
            </a:r>
            <a:r>
              <a:rPr lang="en-US" dirty="0" smtClean="0"/>
              <a:t>undifferentiated </a:t>
            </a:r>
            <a:r>
              <a:rPr lang="en-US" dirty="0"/>
              <a:t>customers, but </a:t>
            </a:r>
            <a:r>
              <a:rPr lang="en-US" dirty="0" smtClean="0"/>
              <a:t>as </a:t>
            </a:r>
            <a:r>
              <a:rPr lang="en-US" u="sng" dirty="0" smtClean="0"/>
              <a:t>composed </a:t>
            </a:r>
            <a:r>
              <a:rPr lang="en-US" u="sng" dirty="0"/>
              <a:t>of heterogeneous agents who interact in various ways with producers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Demand then becomes composed by individual consumers, </a:t>
            </a:r>
            <a:r>
              <a:rPr lang="en-US" dirty="0" smtClean="0"/>
              <a:t>firms</a:t>
            </a:r>
            <a:r>
              <a:rPr lang="en-US" dirty="0"/>
              <a:t>, and </a:t>
            </a:r>
            <a:r>
              <a:rPr lang="en-US" dirty="0" smtClean="0"/>
              <a:t>public agencies</a:t>
            </a:r>
            <a:r>
              <a:rPr lang="en-US" dirty="0"/>
              <a:t>, which are in turn characterized by knowledge, learning processes, </a:t>
            </a:r>
            <a:r>
              <a:rPr lang="en-US" dirty="0" smtClean="0"/>
              <a:t>and competences (and </a:t>
            </a:r>
            <a:r>
              <a:rPr lang="en-US" dirty="0"/>
              <a:t>which are </a:t>
            </a:r>
            <a:r>
              <a:rPr lang="en-US" dirty="0" smtClean="0"/>
              <a:t>affected </a:t>
            </a:r>
            <a:r>
              <a:rPr lang="en-US" dirty="0"/>
              <a:t>by social factors and </a:t>
            </a:r>
            <a:r>
              <a:rPr lang="en-US" dirty="0" smtClean="0"/>
              <a:t>institutions).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emergence and transformation of demand </a:t>
            </a:r>
            <a:r>
              <a:rPr lang="en-US" dirty="0"/>
              <a:t>become then a very important part in </a:t>
            </a:r>
            <a:r>
              <a:rPr lang="en-US" dirty="0" smtClean="0"/>
              <a:t>the dynamics </a:t>
            </a:r>
            <a:r>
              <a:rPr lang="en-US" dirty="0"/>
              <a:t>and evolution of sectoral systems.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addition, demand has often </a:t>
            </a:r>
            <a:r>
              <a:rPr lang="en-US" dirty="0" smtClean="0"/>
              <a:t>proven to </a:t>
            </a:r>
            <a:r>
              <a:rPr lang="en-US" dirty="0"/>
              <a:t>be a major factor in the </a:t>
            </a:r>
            <a:r>
              <a:rPr lang="en-US" dirty="0" smtClean="0"/>
              <a:t>redefinition </a:t>
            </a:r>
            <a:r>
              <a:rPr lang="en-US" dirty="0"/>
              <a:t>of the boundaries of a sectoral system,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193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Complementarity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artifacts</a:t>
            </a:r>
            <a:r>
              <a:rPr lang="it-IT" dirty="0" smtClean="0"/>
              <a:t>/</a:t>
            </a:r>
            <a:r>
              <a:rPr lang="it-IT" dirty="0" err="1" smtClean="0"/>
              <a:t>processese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complementarities among</a:t>
            </a:r>
            <a:r>
              <a:rPr lang="en-US" b="1" dirty="0" smtClean="0"/>
              <a:t> </a:t>
            </a:r>
            <a:r>
              <a:rPr lang="en-US" b="1" dirty="0"/>
              <a:t>artifacts and activities </a:t>
            </a:r>
            <a:r>
              <a:rPr lang="en-US" dirty="0"/>
              <a:t>are major sources of transformation and growth </a:t>
            </a:r>
            <a:r>
              <a:rPr lang="en-US" dirty="0" smtClean="0"/>
              <a:t>of sectoral </a:t>
            </a:r>
            <a:r>
              <a:rPr lang="en-US" dirty="0"/>
              <a:t>systems, and may set in motion virtuous cycles of innovation and change.</a:t>
            </a:r>
          </a:p>
          <a:p>
            <a:r>
              <a:rPr lang="en-US" dirty="0"/>
              <a:t>This could be related to </a:t>
            </a:r>
            <a:r>
              <a:rPr lang="en-US" b="1" dirty="0"/>
              <a:t>the concept of </a:t>
            </a:r>
            <a:r>
              <a:rPr lang="en-US" b="1" dirty="0" smtClean="0"/>
              <a:t>“</a:t>
            </a:r>
            <a:r>
              <a:rPr lang="en-US" b="1" dirty="0" err="1" smtClean="0"/>
              <a:t>filiera</a:t>
            </a:r>
            <a:r>
              <a:rPr lang="en-US" b="1" dirty="0" smtClean="0"/>
              <a:t>” (supply chain)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25153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Changing</a:t>
            </a:r>
            <a:r>
              <a:rPr lang="it-IT" dirty="0" smtClean="0"/>
              <a:t> </a:t>
            </a:r>
            <a:r>
              <a:rPr lang="it-IT" dirty="0" err="1" smtClean="0"/>
              <a:t>boundaries</a:t>
            </a:r>
            <a:r>
              <a:rPr lang="it-IT" dirty="0" smtClean="0"/>
              <a:t> (with </a:t>
            </a:r>
            <a:r>
              <a:rPr lang="it-IT" dirty="0" err="1" smtClean="0"/>
              <a:t>differences</a:t>
            </a:r>
            <a:r>
              <a:rPr lang="it-IT" dirty="0" smtClean="0"/>
              <a:t>…)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boundaries of sectoral systems </a:t>
            </a:r>
            <a:r>
              <a:rPr lang="en-US" b="1" dirty="0" smtClean="0"/>
              <a:t>may change </a:t>
            </a:r>
            <a:r>
              <a:rPr lang="en-US" dirty="0"/>
              <a:t>more or less rapidly over time, as a consequence </a:t>
            </a:r>
            <a:r>
              <a:rPr lang="en-US" dirty="0" smtClean="0"/>
              <a:t>of: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dynamic </a:t>
            </a:r>
            <a:r>
              <a:rPr lang="en-US" dirty="0"/>
              <a:t>processes </a:t>
            </a:r>
            <a:r>
              <a:rPr lang="en-US" dirty="0" smtClean="0"/>
              <a:t>related to </a:t>
            </a:r>
            <a:r>
              <a:rPr lang="en-US" dirty="0"/>
              <a:t>the transformation of knowledge,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evolution and convergence in demand</a:t>
            </a:r>
            <a:r>
              <a:rPr lang="en-US" dirty="0" smtClean="0"/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changes </a:t>
            </a:r>
            <a:r>
              <a:rPr lang="en-US" dirty="0"/>
              <a:t>in competition and learning by </a:t>
            </a:r>
            <a:r>
              <a:rPr lang="en-US" dirty="0" smtClean="0"/>
              <a:t>firms.</a:t>
            </a:r>
          </a:p>
          <a:p>
            <a:endParaRPr lang="en-US" dirty="0" smtClean="0"/>
          </a:p>
          <a:p>
            <a:r>
              <a:rPr lang="en-US" dirty="0" smtClean="0"/>
              <a:t>Great </a:t>
            </a:r>
            <a:r>
              <a:rPr lang="en-US" dirty="0"/>
              <a:t>differences among sectors in the dimensions discussed above exist. </a:t>
            </a:r>
            <a:r>
              <a:rPr lang="en-US" dirty="0" smtClean="0"/>
              <a:t> Case </a:t>
            </a:r>
            <a:r>
              <a:rPr lang="en-US" dirty="0"/>
              <a:t>study: </a:t>
            </a:r>
            <a:r>
              <a:rPr lang="en-US" b="1" dirty="0"/>
              <a:t>pharmaceuticals vs  machine tools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46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Relevant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 </a:t>
            </a:r>
            <a:r>
              <a:rPr lang="en-US" dirty="0"/>
              <a:t>of sectoral studies has clearly shown both </a:t>
            </a:r>
            <a:r>
              <a:rPr lang="en-US" dirty="0" smtClean="0"/>
              <a:t>that sectors differ </a:t>
            </a:r>
            <a:r>
              <a:rPr lang="en-US" dirty="0"/>
              <a:t>in terms </a:t>
            </a:r>
            <a:r>
              <a:rPr lang="en-US" dirty="0" smtClean="0"/>
              <a:t>of: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knowledge base,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actors involved in innovation,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</a:t>
            </a:r>
            <a:r>
              <a:rPr lang="en-US" dirty="0" smtClean="0"/>
              <a:t>he links </a:t>
            </a:r>
            <a:r>
              <a:rPr lang="en-US" dirty="0"/>
              <a:t>and relationships among actors</a:t>
            </a:r>
            <a:r>
              <a:rPr lang="en-US" dirty="0" smtClean="0"/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the relevant </a:t>
            </a:r>
            <a:r>
              <a:rPr lang="en-US" dirty="0" smtClean="0"/>
              <a:t>institutions</a:t>
            </a:r>
          </a:p>
          <a:p>
            <a:r>
              <a:rPr lang="en-US" dirty="0" smtClean="0"/>
              <a:t>These dimensions </a:t>
            </a:r>
            <a:r>
              <a:rPr lang="en-US" dirty="0"/>
              <a:t>clearly matter for understanding and explaining innovation and </a:t>
            </a:r>
            <a:r>
              <a:rPr lang="en-US" dirty="0" smtClean="0"/>
              <a:t>its differences </a:t>
            </a:r>
            <a:r>
              <a:rPr lang="en-US" dirty="0"/>
              <a:t>across sectors.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31074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Pharmaceutical…</a:t>
            </a: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dirty="0" smtClean="0"/>
              <a:t>Pharma industry</a:t>
            </a:r>
            <a:r>
              <a:rPr lang="en-US" dirty="0"/>
              <a:t>, the knowledge base and the learning processes have greatly </a:t>
            </a:r>
            <a:r>
              <a:rPr lang="en-US" dirty="0" smtClean="0"/>
              <a:t>affected innovation </a:t>
            </a:r>
            <a:r>
              <a:rPr lang="en-US" dirty="0"/>
              <a:t>and the organization of innovative activities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Even before the ’80, </a:t>
            </a:r>
            <a:r>
              <a:rPr lang="en-US" b="1" dirty="0" smtClean="0"/>
              <a:t>explosion </a:t>
            </a:r>
            <a:r>
              <a:rPr lang="en-US" b="1" dirty="0"/>
              <a:t>of R&amp;D </a:t>
            </a:r>
            <a:r>
              <a:rPr lang="en-US" dirty="0"/>
              <a:t>and, although few blockbusters </a:t>
            </a:r>
            <a:r>
              <a:rPr lang="en-US" dirty="0" smtClean="0"/>
              <a:t>were discovered </a:t>
            </a:r>
            <a:r>
              <a:rPr lang="en-US" dirty="0"/>
              <a:t>in each period, nevertheless, each period enjoyed high growth. </a:t>
            </a:r>
            <a:r>
              <a:rPr lang="en-US" dirty="0" smtClean="0"/>
              <a:t>The advent </a:t>
            </a:r>
            <a:r>
              <a:rPr lang="en-US" dirty="0"/>
              <a:t>of molecular biology since the 1980s led to a </a:t>
            </a:r>
            <a:r>
              <a:rPr lang="en-US" b="1" dirty="0"/>
              <a:t>new learning regime </a:t>
            </a:r>
            <a:r>
              <a:rPr lang="en-US" dirty="0"/>
              <a:t>based </a:t>
            </a:r>
            <a:r>
              <a:rPr lang="en-US" dirty="0" smtClean="0"/>
              <a:t>on molecular </a:t>
            </a:r>
            <a:r>
              <a:rPr lang="en-US" dirty="0"/>
              <a:t>genetics and rDNA </a:t>
            </a:r>
            <a:r>
              <a:rPr lang="en-US" dirty="0" smtClean="0"/>
              <a:t>technology…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9430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0823" y="124493"/>
            <a:ext cx="10515600" cy="1325563"/>
          </a:xfrm>
        </p:spPr>
        <p:txBody>
          <a:bodyPr/>
          <a:lstStyle/>
          <a:p>
            <a:r>
              <a:rPr lang="en-US" dirty="0" smtClean="0"/>
              <a:t>…Machine </a:t>
            </a:r>
            <a:r>
              <a:rPr lang="en-US" dirty="0"/>
              <a:t>tools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0823" y="1344362"/>
            <a:ext cx="10515600" cy="523931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machine tools, innovation has been </a:t>
            </a:r>
            <a:r>
              <a:rPr lang="en-US" b="1" dirty="0"/>
              <a:t>mainly incremental </a:t>
            </a:r>
            <a:r>
              <a:rPr lang="en-US" dirty="0"/>
              <a:t>and </a:t>
            </a:r>
            <a:r>
              <a:rPr lang="en-US" b="1" dirty="0"/>
              <a:t>now is increasingly systemic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Knowledge </a:t>
            </a:r>
            <a:r>
              <a:rPr lang="en-US" dirty="0"/>
              <a:t>about applications is </a:t>
            </a:r>
            <a:r>
              <a:rPr lang="en-US" dirty="0" smtClean="0"/>
              <a:t>(was) very </a:t>
            </a:r>
            <a:r>
              <a:rPr lang="en-US" dirty="0"/>
              <a:t>important, and therefore </a:t>
            </a:r>
            <a:r>
              <a:rPr lang="en-US" u="sng" dirty="0" smtClean="0"/>
              <a:t>user–producer </a:t>
            </a:r>
            <a:r>
              <a:rPr lang="en-US" u="sng" dirty="0"/>
              <a:t>relationships</a:t>
            </a:r>
            <a:r>
              <a:rPr lang="en-US" dirty="0"/>
              <a:t> as well as partnerships with customers are common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knowledge </a:t>
            </a:r>
            <a:r>
              <a:rPr lang="en-US" dirty="0"/>
              <a:t>base has been embodied in skilled personnel on the shop </a:t>
            </a:r>
            <a:r>
              <a:rPr lang="en-US" dirty="0" smtClean="0"/>
              <a:t>floor </a:t>
            </a:r>
            <a:r>
              <a:rPr lang="en-US" dirty="0"/>
              <a:t>level (</a:t>
            </a:r>
            <a:r>
              <a:rPr lang="en-US" dirty="0" smtClean="0"/>
              <a:t>with applied </a:t>
            </a:r>
            <a:r>
              <a:rPr lang="en-US" dirty="0"/>
              <a:t>technical </a:t>
            </a:r>
            <a:r>
              <a:rPr lang="en-US" dirty="0" smtClean="0"/>
              <a:t>qualification</a:t>
            </a:r>
            <a:r>
              <a:rPr lang="en-US" dirty="0"/>
              <a:t>) and in design engineers (not necessarily with </a:t>
            </a:r>
            <a:r>
              <a:rPr lang="en-US" dirty="0" smtClean="0"/>
              <a:t>a university </a:t>
            </a:r>
            <a:r>
              <a:rPr lang="en-US" dirty="0"/>
              <a:t>degree but with long-term employment in the company). </a:t>
            </a:r>
            <a:endParaRPr lang="en-US" dirty="0" smtClean="0"/>
          </a:p>
          <a:p>
            <a:r>
              <a:rPr lang="en-US" dirty="0" smtClean="0"/>
              <a:t>Internal training </a:t>
            </a:r>
            <a:r>
              <a:rPr lang="en-US" dirty="0"/>
              <a:t>(particularly apprenticeships) is quite relevant.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u="sng" dirty="0"/>
              <a:t>small </a:t>
            </a:r>
            <a:r>
              <a:rPr lang="en-US" u="sng" dirty="0" smtClean="0"/>
              <a:t>firms</a:t>
            </a:r>
            <a:r>
              <a:rPr lang="en-US" u="sng" dirty="0"/>
              <a:t>, R&amp;D is </a:t>
            </a:r>
            <a:r>
              <a:rPr lang="en-US" u="sng" dirty="0" smtClean="0"/>
              <a:t>not done </a:t>
            </a:r>
            <a:r>
              <a:rPr lang="en-US" u="sng" dirty="0"/>
              <a:t>extensively and R&amp;D cooperation is not common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Recently</a:t>
            </a:r>
            <a:r>
              <a:rPr lang="en-US" dirty="0"/>
              <a:t>, the </a:t>
            </a:r>
            <a:r>
              <a:rPr lang="en-US" dirty="0" smtClean="0"/>
              <a:t>knowledge base </a:t>
            </a:r>
            <a:r>
              <a:rPr lang="en-US" dirty="0"/>
              <a:t>has shifted from purely mechanical to mechanic, microelectronic and information intensive, with an </a:t>
            </a:r>
            <a:r>
              <a:rPr lang="en-US" b="1" dirty="0"/>
              <a:t>increasing </a:t>
            </a:r>
            <a:r>
              <a:rPr lang="en-US" b="1" dirty="0" smtClean="0"/>
              <a:t>codification </a:t>
            </a:r>
            <a:r>
              <a:rPr lang="en-US" dirty="0"/>
              <a:t>and an </a:t>
            </a:r>
            <a:r>
              <a:rPr lang="en-US" b="1" dirty="0"/>
              <a:t>increasing use of </a:t>
            </a:r>
            <a:r>
              <a:rPr lang="en-US" b="1" dirty="0" smtClean="0"/>
              <a:t>formal R&amp;D</a:t>
            </a:r>
            <a:r>
              <a:rPr lang="en-US" dirty="0"/>
              <a:t>. Products have increasingly being modularized and </a:t>
            </a:r>
            <a:r>
              <a:rPr lang="en-US" dirty="0" smtClean="0"/>
              <a:t>standardized (more formal sources – international markets).</a:t>
            </a:r>
          </a:p>
          <a:p>
            <a:r>
              <a:rPr lang="en-US" dirty="0"/>
              <a:t>A key role </a:t>
            </a:r>
            <a:r>
              <a:rPr lang="en-US" dirty="0" smtClean="0"/>
              <a:t>is also </a:t>
            </a:r>
            <a:r>
              <a:rPr lang="en-US" dirty="0"/>
              <a:t>played by </a:t>
            </a:r>
            <a:r>
              <a:rPr lang="en-US" b="1" dirty="0"/>
              <a:t>information </a:t>
            </a:r>
            <a:r>
              <a:rPr lang="en-US" b="1" dirty="0" smtClean="0"/>
              <a:t>flows </a:t>
            </a:r>
            <a:r>
              <a:rPr lang="en-US" dirty="0"/>
              <a:t>about components coming </a:t>
            </a:r>
            <a:r>
              <a:rPr lang="en-US" u="sng" dirty="0"/>
              <a:t>from producers </a:t>
            </a:r>
            <a:r>
              <a:rPr lang="en-US" u="sng" dirty="0" smtClean="0"/>
              <a:t>of different </a:t>
            </a:r>
            <a:r>
              <a:rPr lang="en-US" u="sng" dirty="0"/>
              <a:t>technologies</a:t>
            </a:r>
            <a:r>
              <a:rPr lang="en-US" dirty="0"/>
              <a:t>, such as lasers, materials, measurement, and control devices.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20864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B) Actors and Networks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Sectoral systems are composed of </a:t>
            </a:r>
            <a:r>
              <a:rPr lang="en-US" b="1" dirty="0"/>
              <a:t>heterogeneous actors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general, a rich, multidisciplinary, and multisource knowledge base and rapid technological change implies a great heterogeneity of actors in most sectors.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Within </a:t>
            </a:r>
            <a:r>
              <a:rPr lang="en-US" dirty="0"/>
              <a:t>sectoral systems, heterogeneous agents are connected in various </a:t>
            </a:r>
            <a:r>
              <a:rPr lang="en-US" dirty="0" smtClean="0"/>
              <a:t>ways through </a:t>
            </a:r>
            <a:r>
              <a:rPr lang="en-US" b="1" dirty="0"/>
              <a:t>market and non-market relationships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it-IT" dirty="0" smtClean="0"/>
              <a:t>FIRM </a:t>
            </a:r>
            <a:r>
              <a:rPr lang="it-IT" dirty="0" err="1" smtClean="0"/>
              <a:t>subjects</a:t>
            </a:r>
            <a:endParaRPr lang="it-IT" dirty="0" smtClean="0"/>
          </a:p>
          <a:p>
            <a:r>
              <a:rPr lang="it-IT" dirty="0" smtClean="0"/>
              <a:t>NON FIRM </a:t>
            </a:r>
            <a:r>
              <a:rPr lang="it-IT" dirty="0" err="1" smtClean="0"/>
              <a:t>subjects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88651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heterogeneity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extent of </a:t>
            </a:r>
            <a:r>
              <a:rPr lang="en-US" b="1" dirty="0" smtClean="0"/>
              <a:t>firm </a:t>
            </a:r>
            <a:r>
              <a:rPr lang="en-US" b="1" dirty="0"/>
              <a:t>heterogeneity </a:t>
            </a:r>
            <a:r>
              <a:rPr lang="en-US" dirty="0"/>
              <a:t>is </a:t>
            </a:r>
            <a:r>
              <a:rPr lang="en-US" dirty="0" smtClean="0"/>
              <a:t>the result </a:t>
            </a:r>
            <a:r>
              <a:rPr lang="en-US" dirty="0"/>
              <a:t>of the opposing forces of variety creation, replication, and </a:t>
            </a:r>
            <a:r>
              <a:rPr lang="en-US" dirty="0" smtClean="0"/>
              <a:t>selection</a:t>
            </a:r>
          </a:p>
          <a:p>
            <a:r>
              <a:rPr lang="en-US" dirty="0" smtClean="0"/>
              <a:t>Firm heterogeneity </a:t>
            </a:r>
            <a:r>
              <a:rPr lang="en-US" dirty="0"/>
              <a:t>is also </a:t>
            </a:r>
            <a:r>
              <a:rPr lang="en-US" dirty="0" smtClean="0"/>
              <a:t>affected </a:t>
            </a:r>
            <a:r>
              <a:rPr lang="en-US" dirty="0"/>
              <a:t>by the characteristics of the knowledge base, </a:t>
            </a:r>
            <a:r>
              <a:rPr lang="en-US" dirty="0" smtClean="0"/>
              <a:t>specific experience </a:t>
            </a:r>
            <a:r>
              <a:rPr lang="en-US" dirty="0"/>
              <a:t>and learning processes, and the </a:t>
            </a:r>
            <a:r>
              <a:rPr lang="en-US" u="sng" dirty="0"/>
              <a:t>working of dynamic complementarities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(Firm) actors </a:t>
            </a:r>
            <a:r>
              <a:rPr lang="en-US" dirty="0"/>
              <a:t>also include </a:t>
            </a:r>
            <a:r>
              <a:rPr lang="en-US" u="sng" dirty="0"/>
              <a:t>users and suppliers </a:t>
            </a:r>
            <a:r>
              <a:rPr lang="en-US" dirty="0"/>
              <a:t>who have </a:t>
            </a:r>
            <a:r>
              <a:rPr lang="en-US" dirty="0" smtClean="0"/>
              <a:t>different </a:t>
            </a:r>
            <a:r>
              <a:rPr lang="en-US" dirty="0"/>
              <a:t>types of </a:t>
            </a:r>
            <a:r>
              <a:rPr lang="en-US" dirty="0" smtClean="0"/>
              <a:t>relationships with </a:t>
            </a:r>
            <a:r>
              <a:rPr lang="en-US" dirty="0"/>
              <a:t>the innovating, producing, or selling </a:t>
            </a:r>
            <a:r>
              <a:rPr lang="en-US" dirty="0" smtClean="0"/>
              <a:t>firms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Users </a:t>
            </a:r>
            <a:r>
              <a:rPr lang="en-US" dirty="0"/>
              <a:t>and suppliers are characterized by </a:t>
            </a:r>
            <a:r>
              <a:rPr lang="en-US" dirty="0" smtClean="0"/>
              <a:t>specific </a:t>
            </a:r>
            <a:r>
              <a:rPr lang="en-US" dirty="0"/>
              <a:t>attributes, knowledge, and competencies, with more or less </a:t>
            </a:r>
            <a:r>
              <a:rPr lang="en-US" dirty="0" smtClean="0"/>
              <a:t>close relationships </a:t>
            </a:r>
            <a:r>
              <a:rPr lang="en-US" dirty="0"/>
              <a:t>with producers (</a:t>
            </a:r>
            <a:r>
              <a:rPr lang="en-US" dirty="0" err="1"/>
              <a:t>VonHippel</a:t>
            </a:r>
            <a:r>
              <a:rPr lang="en-US" dirty="0"/>
              <a:t> 1988, Lundvall 1993).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61024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Individuals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 the most appropriate units of analysis in </a:t>
            </a:r>
            <a:r>
              <a:rPr lang="en-US" dirty="0" smtClean="0"/>
              <a:t>specific </a:t>
            </a:r>
            <a:r>
              <a:rPr lang="en-US" dirty="0"/>
              <a:t>sectoral systems are </a:t>
            </a:r>
            <a:r>
              <a:rPr lang="en-US" dirty="0" smtClean="0"/>
              <a:t>not necessarily firms but…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individuals </a:t>
            </a:r>
            <a:r>
              <a:rPr lang="en-US" dirty="0"/>
              <a:t>(such as the scientist who opens up a new biotechnology </a:t>
            </a:r>
            <a:r>
              <a:rPr lang="en-US" dirty="0" smtClean="0"/>
              <a:t>firm</a:t>
            </a:r>
            <a:r>
              <a:rPr lang="en-US" dirty="0"/>
              <a:t>),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firms</a:t>
            </a:r>
            <a:r>
              <a:rPr lang="en-US" u="sng" dirty="0"/>
              <a:t>’ subunits </a:t>
            </a:r>
            <a:r>
              <a:rPr lang="en-US" dirty="0"/>
              <a:t>(such as the R&amp;D or the production department),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groups of </a:t>
            </a:r>
            <a:r>
              <a:rPr lang="en-US" u="sng" dirty="0" smtClean="0"/>
              <a:t>firms </a:t>
            </a:r>
            <a:r>
              <a:rPr lang="en-US" dirty="0"/>
              <a:t>(such as industry consortia).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3599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Non </a:t>
            </a:r>
            <a:r>
              <a:rPr lang="it-IT" dirty="0" err="1" smtClean="0"/>
              <a:t>firm</a:t>
            </a:r>
            <a:r>
              <a:rPr lang="it-IT" dirty="0" smtClean="0"/>
              <a:t> agents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Other types of agents in a sectoral system are </a:t>
            </a:r>
            <a:r>
              <a:rPr lang="en-US" dirty="0" smtClean="0"/>
              <a:t>non-firm </a:t>
            </a:r>
            <a:r>
              <a:rPr lang="en-US" dirty="0"/>
              <a:t>organizations such </a:t>
            </a:r>
            <a:r>
              <a:rPr lang="en-US" dirty="0" smtClean="0"/>
              <a:t>as:</a:t>
            </a:r>
          </a:p>
          <a:p>
            <a:r>
              <a:rPr lang="en-US" dirty="0" smtClean="0"/>
              <a:t>universities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financial </a:t>
            </a:r>
            <a:r>
              <a:rPr lang="en-US" dirty="0"/>
              <a:t>organizations, </a:t>
            </a:r>
            <a:endParaRPr lang="en-US" dirty="0" smtClean="0"/>
          </a:p>
          <a:p>
            <a:r>
              <a:rPr lang="en-US" dirty="0" smtClean="0"/>
              <a:t>government </a:t>
            </a:r>
            <a:r>
              <a:rPr lang="en-US" dirty="0"/>
              <a:t>agencies, </a:t>
            </a:r>
            <a:endParaRPr lang="en-US" dirty="0" smtClean="0"/>
          </a:p>
          <a:p>
            <a:r>
              <a:rPr lang="en-US" dirty="0" smtClean="0"/>
              <a:t>local </a:t>
            </a:r>
            <a:r>
              <a:rPr lang="en-US" dirty="0"/>
              <a:t>authorities, and </a:t>
            </a:r>
            <a:r>
              <a:rPr lang="en-US" dirty="0" smtClean="0"/>
              <a:t>so on</a:t>
            </a:r>
          </a:p>
          <a:p>
            <a:pPr marL="0" indent="0">
              <a:buNone/>
            </a:pPr>
            <a:r>
              <a:rPr lang="en-US" dirty="0"/>
              <a:t>In various ways, they support innovation, technological </a:t>
            </a:r>
            <a:r>
              <a:rPr lang="en-US" dirty="0" smtClean="0"/>
              <a:t>diffusion</a:t>
            </a:r>
            <a:r>
              <a:rPr lang="en-US" dirty="0"/>
              <a:t>, and production by </a:t>
            </a:r>
            <a:r>
              <a:rPr lang="en-US" dirty="0" smtClean="0"/>
              <a:t>firms</a:t>
            </a:r>
            <a:r>
              <a:rPr lang="en-US" dirty="0"/>
              <a:t>, but again their role greatly </a:t>
            </a:r>
            <a:r>
              <a:rPr lang="en-US" dirty="0" smtClean="0"/>
              <a:t>differs </a:t>
            </a:r>
            <a:r>
              <a:rPr lang="en-US" dirty="0"/>
              <a:t>among sectoral systems.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68157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Universities</a:t>
            </a:r>
            <a:r>
              <a:rPr lang="it-IT" dirty="0" smtClean="0"/>
              <a:t> and V.C.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</a:t>
            </a:r>
            <a:r>
              <a:rPr lang="en-US" dirty="0" smtClean="0"/>
              <a:t>several high </a:t>
            </a:r>
            <a:r>
              <a:rPr lang="en-US" dirty="0"/>
              <a:t>technology sectors, </a:t>
            </a:r>
            <a:r>
              <a:rPr lang="en-US" b="1" dirty="0"/>
              <a:t>universities</a:t>
            </a:r>
            <a:r>
              <a:rPr lang="en-US" dirty="0"/>
              <a:t> play a key role in </a:t>
            </a:r>
            <a:r>
              <a:rPr lang="en-US" u="sng" dirty="0"/>
              <a:t>basic research </a:t>
            </a:r>
            <a:r>
              <a:rPr lang="en-US" dirty="0"/>
              <a:t>and </a:t>
            </a:r>
            <a:r>
              <a:rPr lang="en-US" u="sng" dirty="0" smtClean="0"/>
              <a:t>human capital formation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</a:t>
            </a:r>
            <a:r>
              <a:rPr lang="en-US" dirty="0"/>
              <a:t>some sectors </a:t>
            </a:r>
            <a:r>
              <a:rPr lang="en-US" dirty="0" smtClean="0"/>
              <a:t>(</a:t>
            </a:r>
            <a:r>
              <a:rPr lang="en-US" dirty="0" err="1" smtClean="0"/>
              <a:t>e.g.biotechnology</a:t>
            </a:r>
            <a:r>
              <a:rPr lang="en-US" dirty="0" smtClean="0"/>
              <a:t> </a:t>
            </a:r>
            <a:r>
              <a:rPr lang="en-US" dirty="0"/>
              <a:t>and software) they </a:t>
            </a:r>
            <a:r>
              <a:rPr lang="en-US" dirty="0" smtClean="0"/>
              <a:t>are also </a:t>
            </a:r>
            <a:r>
              <a:rPr lang="en-US" dirty="0"/>
              <a:t>a source of start-ups and even innovation. </a:t>
            </a:r>
            <a:endParaRPr lang="en-US" dirty="0" smtClean="0"/>
          </a:p>
          <a:p>
            <a:r>
              <a:rPr lang="en-US" dirty="0" smtClean="0"/>
              <a:t>Relationships </a:t>
            </a:r>
            <a:r>
              <a:rPr lang="en-US" dirty="0"/>
              <a:t>between </a:t>
            </a:r>
            <a:r>
              <a:rPr lang="en-US" dirty="0" smtClean="0"/>
              <a:t>firms and non-firm </a:t>
            </a:r>
            <a:r>
              <a:rPr lang="en-US" dirty="0"/>
              <a:t>organizations (such as universities and public research centers) </a:t>
            </a:r>
            <a:r>
              <a:rPr lang="en-US" dirty="0" smtClean="0"/>
              <a:t>have been </a:t>
            </a:r>
            <a:r>
              <a:rPr lang="en-US" dirty="0"/>
              <a:t>a source of innovation and change in several sectoral systems: </a:t>
            </a:r>
            <a:r>
              <a:rPr lang="en-US" dirty="0" smtClean="0"/>
              <a:t>pharmaceuticals and </a:t>
            </a:r>
            <a:r>
              <a:rPr lang="en-US" dirty="0"/>
              <a:t>biotechnology, information technology, and telecommunications have </a:t>
            </a:r>
            <a:r>
              <a:rPr lang="en-US" dirty="0" smtClean="0"/>
              <a:t>been relevant.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sectoral systems such as </a:t>
            </a:r>
            <a:r>
              <a:rPr lang="en-US" dirty="0" smtClean="0"/>
              <a:t>software or </a:t>
            </a:r>
            <a:r>
              <a:rPr lang="en-US" dirty="0"/>
              <a:t>biotechnology–pharmaceuticals, new actors such as </a:t>
            </a:r>
            <a:r>
              <a:rPr lang="en-US" b="1" dirty="0"/>
              <a:t>venture capital </a:t>
            </a:r>
            <a:r>
              <a:rPr lang="en-US" b="1" dirty="0" smtClean="0"/>
              <a:t>companies </a:t>
            </a:r>
            <a:r>
              <a:rPr lang="en-US" dirty="0" smtClean="0"/>
              <a:t>have </a:t>
            </a:r>
            <a:r>
              <a:rPr lang="en-US" dirty="0"/>
              <a:t>emerged over time.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56421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it-IT" sz="4000" dirty="0" err="1"/>
              <a:t>Focusing</a:t>
            </a:r>
            <a:r>
              <a:rPr lang="it-IT" sz="4000" dirty="0"/>
              <a:t> on «</a:t>
            </a:r>
            <a:r>
              <a:rPr lang="it-IT" sz="4000" dirty="0" err="1"/>
              <a:t>relationships</a:t>
            </a:r>
            <a:r>
              <a:rPr lang="it-IT" sz="4000" dirty="0"/>
              <a:t>» </a:t>
            </a:r>
            <a:r>
              <a:rPr lang="it-IT" sz="4000" dirty="0" smtClean="0"/>
              <a:t>and networking (1/2)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key role played by networks in </a:t>
            </a:r>
            <a:r>
              <a:rPr lang="en-US" dirty="0" smtClean="0"/>
              <a:t>a sectoral </a:t>
            </a:r>
            <a:r>
              <a:rPr lang="en-US" dirty="0"/>
              <a:t>system leads to a meaning of the term ‘‘sectoral structure’’ </a:t>
            </a:r>
            <a:r>
              <a:rPr lang="en-US" dirty="0" smtClean="0"/>
              <a:t>different </a:t>
            </a:r>
            <a:r>
              <a:rPr lang="en-US" dirty="0"/>
              <a:t>from </a:t>
            </a:r>
            <a:r>
              <a:rPr lang="en-US" dirty="0" smtClean="0"/>
              <a:t>the one </a:t>
            </a:r>
            <a:r>
              <a:rPr lang="en-US" dirty="0"/>
              <a:t>used in industrial economics.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u="sng" dirty="0"/>
              <a:t>industrial economics</a:t>
            </a:r>
            <a:r>
              <a:rPr lang="en-US" dirty="0"/>
              <a:t>, structure is </a:t>
            </a:r>
            <a:r>
              <a:rPr lang="en-US" dirty="0" smtClean="0"/>
              <a:t>related mainly </a:t>
            </a:r>
            <a:r>
              <a:rPr lang="en-US" dirty="0"/>
              <a:t>to the concept of market structure and of vertical integration and </a:t>
            </a:r>
            <a:r>
              <a:rPr lang="en-US" dirty="0" smtClean="0"/>
              <a:t>diversification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u="sng" dirty="0"/>
              <a:t>sectoral system perspective</a:t>
            </a:r>
            <a:r>
              <a:rPr lang="en-US" dirty="0"/>
              <a:t>, on the contrary, structure refers to links </a:t>
            </a:r>
            <a:r>
              <a:rPr lang="en-US" dirty="0" smtClean="0"/>
              <a:t>among artifacts </a:t>
            </a:r>
            <a:r>
              <a:rPr lang="en-US" dirty="0"/>
              <a:t>and to relationships among agents: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therefore far broader than the </a:t>
            </a:r>
            <a:r>
              <a:rPr lang="en-US" dirty="0" smtClean="0"/>
              <a:t>one based </a:t>
            </a:r>
            <a:r>
              <a:rPr lang="en-US" dirty="0"/>
              <a:t>on exchange–competition–command.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16728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98975"/>
            <a:ext cx="10515600" cy="1325563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Focusing</a:t>
            </a:r>
            <a:r>
              <a:rPr lang="it-IT" sz="4000" dirty="0" smtClean="0"/>
              <a:t> on «</a:t>
            </a:r>
            <a:r>
              <a:rPr lang="it-IT" sz="4000" dirty="0" err="1" smtClean="0"/>
              <a:t>relationships</a:t>
            </a:r>
            <a:r>
              <a:rPr lang="it-IT" sz="4000" dirty="0" smtClean="0"/>
              <a:t>» and networking  (2/2)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24538"/>
            <a:ext cx="10515600" cy="51880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Different types </a:t>
            </a:r>
            <a:r>
              <a:rPr lang="en-US" dirty="0"/>
              <a:t>of relations, linked to </a:t>
            </a:r>
            <a:r>
              <a:rPr lang="en-US" dirty="0" smtClean="0"/>
              <a:t>different “</a:t>
            </a:r>
            <a:r>
              <a:rPr lang="en-US" u="sng" dirty="0" smtClean="0"/>
              <a:t>analytical cuts”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First</a:t>
            </a:r>
            <a:r>
              <a:rPr lang="en-US" dirty="0"/>
              <a:t>, </a:t>
            </a:r>
            <a:r>
              <a:rPr lang="en-US" u="sng" dirty="0"/>
              <a:t>traditional analyses </a:t>
            </a:r>
            <a:r>
              <a:rPr lang="en-US" u="sng" dirty="0" smtClean="0"/>
              <a:t>of industrial </a:t>
            </a:r>
            <a:r>
              <a:rPr lang="en-US" u="sng" dirty="0"/>
              <a:t>organizations </a:t>
            </a:r>
            <a:r>
              <a:rPr lang="en-US" dirty="0"/>
              <a:t>have examined agents as involved in processes </a:t>
            </a:r>
            <a:r>
              <a:rPr lang="en-US" dirty="0" smtClean="0"/>
              <a:t>of: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exchange,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competition</a:t>
            </a:r>
            <a:r>
              <a:rPr lang="en-US" dirty="0"/>
              <a:t>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command (such as vertical integration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more </a:t>
            </a:r>
            <a:r>
              <a:rPr lang="en-US" dirty="0" smtClean="0"/>
              <a:t>recent analyses</a:t>
            </a:r>
            <a:r>
              <a:rPr lang="en-US" dirty="0"/>
              <a:t>, processes of </a:t>
            </a:r>
            <a:r>
              <a:rPr lang="en-US" u="sng" dirty="0"/>
              <a:t>formal cooperation or informal interaction </a:t>
            </a:r>
            <a:r>
              <a:rPr lang="en-US" dirty="0"/>
              <a:t>among </a:t>
            </a:r>
            <a:r>
              <a:rPr lang="en-US" dirty="0" smtClean="0"/>
              <a:t>firms (or subjects) </a:t>
            </a:r>
            <a:r>
              <a:rPr lang="en-US" dirty="0"/>
              <a:t>have </a:t>
            </a:r>
            <a:r>
              <a:rPr lang="en-US" dirty="0" smtClean="0"/>
              <a:t>emerged: 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tacit </a:t>
            </a:r>
            <a:r>
              <a:rPr lang="en-US" dirty="0"/>
              <a:t>or explicit collusion,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hybrid governance forms, 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formal R&amp;D cooperation).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15358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79493" cy="1325563"/>
          </a:xfrm>
        </p:spPr>
        <p:txBody>
          <a:bodyPr>
            <a:normAutofit/>
          </a:bodyPr>
          <a:lstStyle/>
          <a:p>
            <a:r>
              <a:rPr lang="it-IT" sz="4000" dirty="0" err="1" smtClean="0"/>
              <a:t>Cooperation</a:t>
            </a:r>
            <a:r>
              <a:rPr lang="it-IT" sz="4000" dirty="0" smtClean="0"/>
              <a:t> and </a:t>
            </a:r>
            <a:r>
              <a:rPr lang="it-IT" sz="4000" dirty="0" err="1" smtClean="0"/>
              <a:t>interaction</a:t>
            </a:r>
            <a:r>
              <a:rPr lang="it-IT" sz="4000" dirty="0" smtClean="0"/>
              <a:t> (</a:t>
            </a:r>
            <a:r>
              <a:rPr lang="it-IT" sz="4000" dirty="0" err="1" smtClean="0"/>
              <a:t>towards</a:t>
            </a:r>
            <a:r>
              <a:rPr lang="it-IT" sz="4000" dirty="0" smtClean="0"/>
              <a:t> networks)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Recent </a:t>
            </a:r>
            <a:r>
              <a:rPr lang="en-US" dirty="0"/>
              <a:t>literature has analyzed </a:t>
            </a:r>
            <a:r>
              <a:rPr lang="en-US" dirty="0" smtClean="0"/>
              <a:t>firms </a:t>
            </a:r>
            <a:r>
              <a:rPr lang="en-US" dirty="0"/>
              <a:t>with certain </a:t>
            </a:r>
            <a:r>
              <a:rPr lang="en-US" dirty="0" smtClean="0"/>
              <a:t>market power</a:t>
            </a:r>
            <a:r>
              <a:rPr lang="en-US" dirty="0"/>
              <a:t>, suppliers or users facing opportunistic behavior or asset </a:t>
            </a:r>
            <a:r>
              <a:rPr lang="en-US" dirty="0" smtClean="0"/>
              <a:t>specificities in transaction</a:t>
            </a:r>
            <a:r>
              <a:rPr lang="en-US" dirty="0"/>
              <a:t>, and </a:t>
            </a:r>
            <a:r>
              <a:rPr lang="en-US" dirty="0" smtClean="0"/>
              <a:t>firms </a:t>
            </a:r>
            <a:r>
              <a:rPr lang="en-US" dirty="0"/>
              <a:t>with similar knowledge having </a:t>
            </a:r>
            <a:r>
              <a:rPr lang="en-US" dirty="0" err="1"/>
              <a:t>appropriability</a:t>
            </a:r>
            <a:r>
              <a:rPr lang="en-US" dirty="0"/>
              <a:t> and indivisibility problems in R&amp;D</a:t>
            </a:r>
            <a:r>
              <a:rPr lang="en-US" dirty="0" smtClean="0"/>
              <a:t>.</a:t>
            </a:r>
          </a:p>
          <a:p>
            <a:r>
              <a:rPr lang="en-US" dirty="0"/>
              <a:t>Finally, </a:t>
            </a:r>
            <a:r>
              <a:rPr lang="en-US" b="1" dirty="0"/>
              <a:t>the evolutionary approach </a:t>
            </a:r>
            <a:r>
              <a:rPr lang="en-US" dirty="0"/>
              <a:t>and the </a:t>
            </a:r>
            <a:r>
              <a:rPr lang="en-US" dirty="0" smtClean="0"/>
              <a:t>innovation systems </a:t>
            </a:r>
            <a:r>
              <a:rPr lang="en-US" dirty="0"/>
              <a:t>literature have also paid a lot of attention to the wide range of formal </a:t>
            </a:r>
            <a:r>
              <a:rPr lang="en-US" dirty="0" smtClean="0"/>
              <a:t>and informal </a:t>
            </a:r>
            <a:r>
              <a:rPr lang="en-US" dirty="0"/>
              <a:t>cooperation and interaction among firms.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</a:t>
            </a:r>
            <a:r>
              <a:rPr lang="en-US" b="1" dirty="0"/>
              <a:t>networks</a:t>
            </a:r>
            <a:r>
              <a:rPr lang="en-US" dirty="0"/>
              <a:t> integrate </a:t>
            </a:r>
            <a:r>
              <a:rPr lang="en-US" b="1" dirty="0"/>
              <a:t>complementarities</a:t>
            </a:r>
            <a:r>
              <a:rPr lang="en-US" dirty="0"/>
              <a:t> in knowledge, capabilities, and </a:t>
            </a:r>
            <a:r>
              <a:rPr lang="en-US" dirty="0" smtClean="0"/>
              <a:t>specialization (e.g. firm-universities networks) trough webs </a:t>
            </a:r>
            <a:r>
              <a:rPr lang="en-US" dirty="0"/>
              <a:t>of relationships among </a:t>
            </a:r>
            <a:r>
              <a:rPr lang="en-US" b="1" dirty="0"/>
              <a:t>heterogeneous agents</a:t>
            </a:r>
            <a:r>
              <a:rPr lang="en-US" dirty="0"/>
              <a:t> with </a:t>
            </a:r>
            <a:r>
              <a:rPr lang="en-US" dirty="0" smtClean="0"/>
              <a:t>different beliefs</a:t>
            </a:r>
            <a:r>
              <a:rPr lang="en-US" dirty="0"/>
              <a:t>, goals, competencies, and behavior, and that these relationships </a:t>
            </a:r>
            <a:r>
              <a:rPr lang="en-US" dirty="0" smtClean="0"/>
              <a:t>affect </a:t>
            </a:r>
            <a:r>
              <a:rPr lang="en-US" dirty="0"/>
              <a:t>agents</a:t>
            </a:r>
            <a:r>
              <a:rPr lang="en-US" dirty="0" smtClean="0"/>
              <a:t>’ actions</a:t>
            </a:r>
            <a:r>
              <a:rPr lang="en-US" dirty="0"/>
              <a:t>. </a:t>
            </a:r>
            <a:r>
              <a:rPr lang="en-US" dirty="0" smtClean="0"/>
              <a:t>(They </a:t>
            </a:r>
            <a:r>
              <a:rPr lang="en-US" dirty="0"/>
              <a:t>are rather stable over </a:t>
            </a:r>
            <a:r>
              <a:rPr lang="en-US" dirty="0" smtClean="0"/>
              <a:t>time).</a:t>
            </a:r>
            <a:endParaRPr lang="en-US" dirty="0"/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290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How </a:t>
            </a:r>
            <a:r>
              <a:rPr lang="it-IT" dirty="0" err="1" smtClean="0"/>
              <a:t>discussing</a:t>
            </a:r>
            <a:r>
              <a:rPr lang="it-IT" dirty="0" smtClean="0"/>
              <a:t> </a:t>
            </a:r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differences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We will briefly discuss:</a:t>
            </a:r>
          </a:p>
          <a:p>
            <a:r>
              <a:rPr lang="en-US" dirty="0" smtClean="0"/>
              <a:t>the </a:t>
            </a:r>
            <a:r>
              <a:rPr lang="en-US" dirty="0"/>
              <a:t>previous literature on </a:t>
            </a:r>
            <a:r>
              <a:rPr lang="en-US" dirty="0" smtClean="0"/>
              <a:t>differences across sectors </a:t>
            </a:r>
            <a:r>
              <a:rPr lang="en-US" dirty="0"/>
              <a:t>in </a:t>
            </a:r>
            <a:r>
              <a:rPr lang="en-US" dirty="0" smtClean="0"/>
              <a:t>innovation (PART I)</a:t>
            </a:r>
          </a:p>
          <a:p>
            <a:r>
              <a:rPr lang="en-US" dirty="0" smtClean="0"/>
              <a:t>then </a:t>
            </a:r>
            <a:r>
              <a:rPr lang="en-US" dirty="0"/>
              <a:t>propose the concept of sectoral </a:t>
            </a:r>
            <a:r>
              <a:rPr lang="en-US" dirty="0" smtClean="0"/>
              <a:t>systems of innovation (PART II). </a:t>
            </a:r>
          </a:p>
          <a:p>
            <a:r>
              <a:rPr lang="en-US" dirty="0" smtClean="0"/>
              <a:t>the </a:t>
            </a:r>
            <a:r>
              <a:rPr lang="en-US" dirty="0"/>
              <a:t>basic building blocks of </a:t>
            </a:r>
            <a:r>
              <a:rPr lang="en-US" dirty="0" smtClean="0"/>
              <a:t>sectoral systems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knowledge,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technological </a:t>
            </a:r>
            <a:r>
              <a:rPr lang="en-US" dirty="0"/>
              <a:t>domains,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sectoral boundaries </a:t>
            </a:r>
            <a:r>
              <a:rPr lang="en-US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actors</a:t>
            </a:r>
            <a:r>
              <a:rPr lang="en-US" dirty="0"/>
              <a:t>, relationships and </a:t>
            </a:r>
            <a:r>
              <a:rPr lang="en-US" dirty="0" smtClean="0"/>
              <a:t>networks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</a:t>
            </a:r>
            <a:r>
              <a:rPr lang="en-US" dirty="0" smtClean="0"/>
              <a:t>nstitutions</a:t>
            </a:r>
          </a:p>
          <a:p>
            <a:r>
              <a:rPr lang="en-US" dirty="0" smtClean="0"/>
              <a:t>Then, the </a:t>
            </a:r>
            <a:r>
              <a:rPr lang="en-US" dirty="0"/>
              <a:t>dynamics and transformation of sectoral systems </a:t>
            </a:r>
            <a:r>
              <a:rPr lang="en-US" dirty="0" smtClean="0"/>
              <a:t>is </a:t>
            </a:r>
            <a:r>
              <a:rPr lang="en-US" dirty="0"/>
              <a:t>examined. </a:t>
            </a:r>
            <a:endParaRPr lang="en-US" dirty="0" smtClean="0"/>
          </a:p>
          <a:p>
            <a:r>
              <a:rPr lang="en-US" dirty="0" smtClean="0"/>
              <a:t>Finally, some </a:t>
            </a:r>
            <a:r>
              <a:rPr lang="en-US" dirty="0"/>
              <a:t>policy implications </a:t>
            </a:r>
            <a:r>
              <a:rPr lang="en-US" dirty="0" smtClean="0"/>
              <a:t>and </a:t>
            </a:r>
            <a:r>
              <a:rPr lang="en-US" dirty="0"/>
              <a:t>the challenges ahead </a:t>
            </a:r>
            <a:r>
              <a:rPr lang="en-US" dirty="0" smtClean="0"/>
              <a:t>are </a:t>
            </a:r>
            <a:r>
              <a:rPr lang="en-US" dirty="0"/>
              <a:t>discussed.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80718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20746"/>
            <a:ext cx="10515600" cy="1325563"/>
          </a:xfrm>
        </p:spPr>
        <p:txBody>
          <a:bodyPr/>
          <a:lstStyle/>
          <a:p>
            <a:r>
              <a:rPr lang="it-IT" dirty="0" smtClean="0"/>
              <a:t>Great </a:t>
            </a:r>
            <a:r>
              <a:rPr lang="it-IT" dirty="0" err="1" smtClean="0"/>
              <a:t>differences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69490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types and structures of relationships and networks </a:t>
            </a:r>
            <a:r>
              <a:rPr lang="en-US" dirty="0" smtClean="0"/>
              <a:t>differ greatly from </a:t>
            </a:r>
            <a:r>
              <a:rPr lang="en-US" dirty="0"/>
              <a:t>sectoral system to sectoral system, as a consequence of the features of </a:t>
            </a:r>
            <a:r>
              <a:rPr lang="en-US" dirty="0" smtClean="0"/>
              <a:t>the knowledge </a:t>
            </a:r>
            <a:r>
              <a:rPr lang="en-US" dirty="0"/>
              <a:t>base, the relevant learning processes, the basic technologies, the characteristics of demand, the key links, and the dynamic complementarities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Cases</a:t>
            </a:r>
            <a:endParaRPr lang="en-US" b="1" dirty="0"/>
          </a:p>
          <a:p>
            <a:r>
              <a:rPr lang="en-US" dirty="0" smtClean="0"/>
              <a:t>Chemicals</a:t>
            </a:r>
          </a:p>
          <a:p>
            <a:r>
              <a:rPr lang="en-US" dirty="0" smtClean="0"/>
              <a:t>Computers</a:t>
            </a:r>
          </a:p>
          <a:p>
            <a:r>
              <a:rPr lang="en-US" dirty="0" smtClean="0"/>
              <a:t>Semiconductors</a:t>
            </a:r>
          </a:p>
          <a:p>
            <a:r>
              <a:rPr lang="en-US" dirty="0" smtClean="0"/>
              <a:t>Software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42343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3369"/>
            <a:ext cx="10515600" cy="1325563"/>
          </a:xfrm>
        </p:spPr>
        <p:txBody>
          <a:bodyPr/>
          <a:lstStyle/>
          <a:p>
            <a:r>
              <a:rPr lang="it-IT" dirty="0" err="1" smtClean="0"/>
              <a:t>Chemicals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569334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chemicals</a:t>
            </a:r>
            <a:r>
              <a:rPr lang="en-US" dirty="0" smtClean="0"/>
              <a:t>, the </a:t>
            </a:r>
            <a:r>
              <a:rPr lang="en-US" dirty="0"/>
              <a:t>structure of the sectoral system has been centered around large </a:t>
            </a:r>
            <a:r>
              <a:rPr lang="en-US" dirty="0" smtClean="0"/>
              <a:t>firms</a:t>
            </a:r>
            <a:r>
              <a:rPr lang="en-US" dirty="0"/>
              <a:t>, </a:t>
            </a:r>
            <a:r>
              <a:rPr lang="en-US" dirty="0" smtClean="0"/>
              <a:t>which have </a:t>
            </a:r>
            <a:r>
              <a:rPr lang="en-US" dirty="0"/>
              <a:t>been the major source of innovation over a long period of time. </a:t>
            </a:r>
            <a:endParaRPr lang="en-US" dirty="0" smtClean="0"/>
          </a:p>
          <a:p>
            <a:r>
              <a:rPr lang="en-US" dirty="0" smtClean="0"/>
              <a:t>Large R&amp;D </a:t>
            </a:r>
            <a:r>
              <a:rPr lang="en-US" dirty="0"/>
              <a:t>expenditures, economies of scale and </a:t>
            </a:r>
            <a:r>
              <a:rPr lang="en-US" dirty="0" smtClean="0"/>
              <a:t>scope, cumulativeness of </a:t>
            </a:r>
            <a:r>
              <a:rPr lang="en-US" dirty="0"/>
              <a:t>technical advance, and commercialization capabilities have given these </a:t>
            </a:r>
            <a:r>
              <a:rPr lang="en-US" dirty="0" smtClean="0"/>
              <a:t>firms major </a:t>
            </a:r>
            <a:r>
              <a:rPr lang="en-US" dirty="0"/>
              <a:t>innovative and commercial </a:t>
            </a:r>
            <a:r>
              <a:rPr lang="en-US" dirty="0" smtClean="0"/>
              <a:t>advantages.</a:t>
            </a:r>
          </a:p>
          <a:p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diffusion of </a:t>
            </a:r>
            <a:r>
              <a:rPr lang="en-US" dirty="0"/>
              <a:t>the synthetic </a:t>
            </a:r>
            <a:r>
              <a:rPr lang="en-US" dirty="0" smtClean="0"/>
              <a:t>model</a:t>
            </a:r>
            <a:r>
              <a:rPr lang="en-US" dirty="0"/>
              <a:t>, </a:t>
            </a:r>
            <a:r>
              <a:rPr lang="en-US" dirty="0" smtClean="0"/>
              <a:t>firms </a:t>
            </a:r>
            <a:r>
              <a:rPr lang="en-US" dirty="0"/>
              <a:t>scaled up their R&amp;D departments and </a:t>
            </a:r>
            <a:r>
              <a:rPr lang="en-US" dirty="0" smtClean="0"/>
              <a:t>the role </a:t>
            </a:r>
            <a:r>
              <a:rPr lang="en-US" dirty="0"/>
              <a:t>of universities increased.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introduction of polymer chemistry (1920s</a:t>
            </a:r>
            <a:r>
              <a:rPr lang="en-US" dirty="0" smtClean="0"/>
              <a:t>) affected </a:t>
            </a:r>
            <a:r>
              <a:rPr lang="en-US" dirty="0"/>
              <a:t>the structure of the industry because knowledge about the </a:t>
            </a:r>
            <a:r>
              <a:rPr lang="en-US" dirty="0" smtClean="0"/>
              <a:t>characteristics of different </a:t>
            </a:r>
            <a:r>
              <a:rPr lang="en-US" dirty="0"/>
              <a:t>market segments became important, so that </a:t>
            </a:r>
            <a:r>
              <a:rPr lang="en-US" dirty="0" smtClean="0"/>
              <a:t>firms </a:t>
            </a:r>
            <a:r>
              <a:rPr lang="en-US" dirty="0"/>
              <a:t>had to develop extensive linkages with downstream markets.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other major </a:t>
            </a:r>
            <a:r>
              <a:rPr lang="en-US" dirty="0" smtClean="0"/>
              <a:t>change related </a:t>
            </a:r>
            <a:r>
              <a:rPr lang="en-US" dirty="0"/>
              <a:t>to the development of chemical engineering and the concept of unit </a:t>
            </a:r>
            <a:r>
              <a:rPr lang="en-US" dirty="0" smtClean="0"/>
              <a:t>of operation </a:t>
            </a:r>
            <a:r>
              <a:rPr lang="en-US" dirty="0"/>
              <a:t>led to an increasing division of labor between chemical companies </a:t>
            </a:r>
            <a:r>
              <a:rPr lang="en-US" dirty="0" smtClean="0"/>
              <a:t>and technology </a:t>
            </a:r>
            <a:r>
              <a:rPr lang="en-US" dirty="0"/>
              <a:t>suppliers, with the rise of the specialized engineering </a:t>
            </a:r>
            <a:r>
              <a:rPr lang="en-US" dirty="0" smtClean="0"/>
              <a:t>firms </a:t>
            </a:r>
            <a:r>
              <a:rPr lang="en-US" dirty="0"/>
              <a:t>(SEFs), </a:t>
            </a:r>
            <a:r>
              <a:rPr lang="en-US" dirty="0" smtClean="0"/>
              <a:t>which developed </a:t>
            </a:r>
            <a:r>
              <a:rPr lang="en-US" dirty="0"/>
              <a:t>vertical links with chemical companies. In this period, university </a:t>
            </a:r>
            <a:r>
              <a:rPr lang="en-US" dirty="0" smtClean="0"/>
              <a:t>research continued </a:t>
            </a:r>
            <a:r>
              <a:rPr lang="en-US" dirty="0"/>
              <a:t>to be important for the development of innovations, and links </a:t>
            </a:r>
            <a:r>
              <a:rPr lang="en-US" dirty="0" smtClean="0"/>
              <a:t>between universities </a:t>
            </a:r>
            <a:r>
              <a:rPr lang="en-US" dirty="0"/>
              <a:t>and industry increased.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advances in chemical </a:t>
            </a:r>
            <a:r>
              <a:rPr lang="en-US" dirty="0" smtClean="0"/>
              <a:t>disciplines and </a:t>
            </a:r>
            <a:r>
              <a:rPr lang="en-US" dirty="0"/>
              <a:t>the </a:t>
            </a:r>
            <a:r>
              <a:rPr lang="en-US" dirty="0" err="1"/>
              <a:t>separability</a:t>
            </a:r>
            <a:r>
              <a:rPr lang="en-US" dirty="0"/>
              <a:t> of knowledge increased the transferability of chemical technologies. Thus, there has been a greater role of licensing also by large </a:t>
            </a:r>
            <a:r>
              <a:rPr lang="en-US" dirty="0" smtClean="0"/>
              <a:t>firms</a:t>
            </a:r>
            <a:r>
              <a:rPr lang="en-US" dirty="0"/>
              <a:t>, which in </a:t>
            </a:r>
            <a:r>
              <a:rPr lang="en-US" dirty="0" smtClean="0"/>
              <a:t>turn increased </a:t>
            </a:r>
            <a:r>
              <a:rPr lang="en-US" dirty="0"/>
              <a:t>knowledge </a:t>
            </a:r>
            <a:r>
              <a:rPr lang="en-US" dirty="0" smtClean="0"/>
              <a:t>diffusion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58633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it-IT" dirty="0" err="1" smtClean="0"/>
              <a:t>Computers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35780"/>
            <a:ext cx="10515600" cy="55249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different </a:t>
            </a:r>
            <a:r>
              <a:rPr lang="en-US" dirty="0"/>
              <a:t>stages of the evolution of the industry (related </a:t>
            </a:r>
            <a:r>
              <a:rPr lang="en-US" dirty="0" smtClean="0"/>
              <a:t>to different </a:t>
            </a:r>
            <a:r>
              <a:rPr lang="en-US" dirty="0"/>
              <a:t>products) have been characterized by </a:t>
            </a:r>
            <a:r>
              <a:rPr lang="en-US" dirty="0" smtClean="0"/>
              <a:t>different </a:t>
            </a:r>
            <a:r>
              <a:rPr lang="en-US" dirty="0"/>
              <a:t>actors and networks. </a:t>
            </a:r>
            <a:endParaRPr lang="en-US" dirty="0" smtClean="0"/>
          </a:p>
          <a:p>
            <a:r>
              <a:rPr lang="en-US" dirty="0" smtClean="0"/>
              <a:t>Having been </a:t>
            </a:r>
            <a:r>
              <a:rPr lang="en-US" dirty="0"/>
              <a:t>a typical Schumpeter Mark II sector for most of its history (until very recently</a:t>
            </a:r>
            <a:r>
              <a:rPr lang="en-US" dirty="0" smtClean="0"/>
              <a:t>), mainframe </a:t>
            </a:r>
            <a:r>
              <a:rPr lang="en-US" dirty="0"/>
              <a:t>computers have always been dominated by </a:t>
            </a:r>
            <a:r>
              <a:rPr lang="en-US" dirty="0" smtClean="0"/>
              <a:t>large firms</a:t>
            </a:r>
            <a:r>
              <a:rPr lang="en-US" dirty="0"/>
              <a:t>, with high cumulativeness of technical advance.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particular, during the 1960s and 1970s, </a:t>
            </a:r>
            <a:r>
              <a:rPr lang="en-US" dirty="0" smtClean="0"/>
              <a:t>mainframes were </a:t>
            </a:r>
            <a:r>
              <a:rPr lang="en-US" dirty="0"/>
              <a:t>produced and integrated by vertically integrated </a:t>
            </a:r>
            <a:r>
              <a:rPr lang="en-US" dirty="0" smtClean="0"/>
              <a:t>firms</a:t>
            </a:r>
            <a:r>
              <a:rPr lang="en-US" dirty="0"/>
              <a:t>, and IBM was the </a:t>
            </a:r>
            <a:r>
              <a:rPr lang="en-US" dirty="0" smtClean="0"/>
              <a:t>typical example</a:t>
            </a:r>
            <a:r>
              <a:rPr lang="en-US" dirty="0"/>
              <a:t>. IBM was producing both components and systems and was active in </a:t>
            </a:r>
            <a:r>
              <a:rPr lang="en-US" dirty="0" smtClean="0"/>
              <a:t>the development</a:t>
            </a:r>
            <a:r>
              <a:rPr lang="en-US" dirty="0"/>
              <a:t>, manufacturing, marketing, and distribution of large systems and </a:t>
            </a:r>
            <a:r>
              <a:rPr lang="en-US" dirty="0" smtClean="0"/>
              <a:t>of the </a:t>
            </a:r>
            <a:r>
              <a:rPr lang="en-US" dirty="0"/>
              <a:t>key components.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minicomputers were introduced, the computers </a:t>
            </a:r>
            <a:r>
              <a:rPr lang="en-US" dirty="0" smtClean="0"/>
              <a:t>sector experienced </a:t>
            </a:r>
            <a:r>
              <a:rPr lang="en-US" dirty="0"/>
              <a:t>the entry and growth of </a:t>
            </a:r>
            <a:r>
              <a:rPr lang="en-US" dirty="0" smtClean="0"/>
              <a:t>firms </a:t>
            </a:r>
            <a:r>
              <a:rPr lang="en-US" dirty="0"/>
              <a:t>specialized in components or in </a:t>
            </a:r>
            <a:r>
              <a:rPr lang="en-US" dirty="0" smtClean="0"/>
              <a:t>systems (</a:t>
            </a:r>
            <a:r>
              <a:rPr lang="en-US" dirty="0"/>
              <a:t>with the early years characterized by a Schumpeter Mark I pattern). The same </a:t>
            </a:r>
            <a:r>
              <a:rPr lang="en-US" dirty="0" smtClean="0"/>
              <a:t>holds for </a:t>
            </a:r>
            <a:r>
              <a:rPr lang="en-US" dirty="0"/>
              <a:t>the early years of microcomputers. </a:t>
            </a:r>
            <a:endParaRPr lang="en-US" dirty="0" smtClean="0"/>
          </a:p>
          <a:p>
            <a:r>
              <a:rPr lang="en-US" dirty="0" smtClean="0"/>
              <a:t>Later </a:t>
            </a:r>
            <a:r>
              <a:rPr lang="en-US" dirty="0"/>
              <a:t>on, however, competition </a:t>
            </a:r>
            <a:r>
              <a:rPr lang="en-US" dirty="0" smtClean="0"/>
              <a:t>became characterized </a:t>
            </a:r>
            <a:r>
              <a:rPr lang="en-US" dirty="0"/>
              <a:t>by groups of specialized </a:t>
            </a:r>
            <a:r>
              <a:rPr lang="en-US" dirty="0" smtClean="0"/>
              <a:t>firms </a:t>
            </a:r>
            <a:r>
              <a:rPr lang="en-US" dirty="0"/>
              <a:t>related to </a:t>
            </a:r>
            <a:r>
              <a:rPr lang="en-US" dirty="0" smtClean="0"/>
              <a:t>different </a:t>
            </a:r>
            <a:r>
              <a:rPr lang="en-US" dirty="0"/>
              <a:t>platforms. </a:t>
            </a:r>
            <a:r>
              <a:rPr lang="en-US" dirty="0" smtClean="0"/>
              <a:t>Each platform </a:t>
            </a:r>
            <a:r>
              <a:rPr lang="en-US" dirty="0"/>
              <a:t>was characterized by divided technical leadership of several </a:t>
            </a:r>
            <a:r>
              <a:rPr lang="en-US" dirty="0" smtClean="0"/>
              <a:t>disintegrated firms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Innovation </a:t>
            </a:r>
            <a:r>
              <a:rPr lang="en-US" dirty="0"/>
              <a:t>became decentralized, and the control over the direction by a </a:t>
            </a:r>
            <a:r>
              <a:rPr lang="en-US" dirty="0" smtClean="0"/>
              <a:t>single firm </a:t>
            </a:r>
            <a:r>
              <a:rPr lang="en-US" dirty="0"/>
              <a:t>became very </a:t>
            </a:r>
            <a:r>
              <a:rPr lang="en-US" dirty="0" smtClean="0"/>
              <a:t>difficult</a:t>
            </a:r>
            <a:r>
              <a:rPr lang="en-US" dirty="0"/>
              <a:t>. Recently, in computer networks, modularity and connectedness increased the role of networks of </a:t>
            </a:r>
            <a:r>
              <a:rPr lang="en-US" dirty="0" smtClean="0"/>
              <a:t>firms </a:t>
            </a:r>
            <a:r>
              <a:rPr lang="en-US" dirty="0"/>
              <a:t>with local development and </a:t>
            </a:r>
            <a:r>
              <a:rPr lang="en-US" dirty="0" smtClean="0"/>
              <a:t>local feedbacks </a:t>
            </a:r>
            <a:r>
              <a:rPr lang="en-US" dirty="0"/>
              <a:t>(</a:t>
            </a:r>
            <a:r>
              <a:rPr lang="en-US" dirty="0" err="1"/>
              <a:t>Bresnahan</a:t>
            </a:r>
            <a:r>
              <a:rPr lang="en-US" dirty="0"/>
              <a:t> and Greenstein 1999; </a:t>
            </a:r>
            <a:r>
              <a:rPr lang="en-US" dirty="0" err="1"/>
              <a:t>Bresnahan</a:t>
            </a:r>
            <a:r>
              <a:rPr lang="en-US" dirty="0"/>
              <a:t> and </a:t>
            </a:r>
            <a:r>
              <a:rPr lang="en-US" dirty="0" err="1"/>
              <a:t>Malerba</a:t>
            </a:r>
            <a:r>
              <a:rPr lang="en-US" dirty="0"/>
              <a:t>, 1999).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11946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85993"/>
            <a:ext cx="10515600" cy="1325563"/>
          </a:xfrm>
        </p:spPr>
        <p:txBody>
          <a:bodyPr/>
          <a:lstStyle/>
          <a:p>
            <a:r>
              <a:rPr lang="it-IT" dirty="0" err="1" smtClean="0"/>
              <a:t>Semiconductors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25110"/>
            <a:ext cx="10515600" cy="525856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semiconductors, the industry has been characterized by a quite </a:t>
            </a:r>
            <a:r>
              <a:rPr lang="en-US" dirty="0" smtClean="0"/>
              <a:t>different </a:t>
            </a:r>
            <a:r>
              <a:rPr lang="en-US" dirty="0"/>
              <a:t>set </a:t>
            </a:r>
            <a:r>
              <a:rPr lang="en-US" dirty="0" smtClean="0"/>
              <a:t>of actors</a:t>
            </a:r>
            <a:r>
              <a:rPr lang="en-US" dirty="0"/>
              <a:t>, ranging from merchant semiconductor manufacturers to vertically integrated producers.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types of actors have been quite </a:t>
            </a:r>
            <a:r>
              <a:rPr lang="en-US" dirty="0" smtClean="0"/>
              <a:t>different </a:t>
            </a:r>
            <a:r>
              <a:rPr lang="en-US" dirty="0"/>
              <a:t>from period </a:t>
            </a:r>
            <a:r>
              <a:rPr lang="en-US" dirty="0" smtClean="0"/>
              <a:t>to period </a:t>
            </a:r>
            <a:r>
              <a:rPr lang="en-US" dirty="0"/>
              <a:t>and from country to country during the evolution of the industry. </a:t>
            </a:r>
            <a:endParaRPr lang="en-US" dirty="0" smtClean="0"/>
          </a:p>
          <a:p>
            <a:r>
              <a:rPr lang="en-US" dirty="0" smtClean="0"/>
              <a:t>New entrants </a:t>
            </a:r>
            <a:r>
              <a:rPr lang="en-US" dirty="0"/>
              <a:t>and specialized producers were quite relevant in the United States, </a:t>
            </a:r>
            <a:r>
              <a:rPr lang="en-US" dirty="0" smtClean="0"/>
              <a:t>with entrants </a:t>
            </a:r>
            <a:r>
              <a:rPr lang="en-US" dirty="0"/>
              <a:t>particularly high either early on in the history of the industry or </a:t>
            </a:r>
            <a:r>
              <a:rPr lang="en-US" dirty="0" smtClean="0"/>
              <a:t>during phases </a:t>
            </a:r>
            <a:r>
              <a:rPr lang="en-US" dirty="0"/>
              <a:t>of technological discontinuities (and giving the industry a typical Schumpeter Mark I fashion in these periods of rapid and radical change). </a:t>
            </a:r>
            <a:endParaRPr lang="en-US" dirty="0" smtClean="0"/>
          </a:p>
          <a:p>
            <a:r>
              <a:rPr lang="en-US" dirty="0" smtClean="0"/>
              <a:t>Large</a:t>
            </a:r>
            <a:r>
              <a:rPr lang="en-US" dirty="0"/>
              <a:t>, </a:t>
            </a:r>
            <a:r>
              <a:rPr lang="en-US" dirty="0" smtClean="0"/>
              <a:t>vertically integrated </a:t>
            </a:r>
            <a:r>
              <a:rPr lang="en-US" dirty="0"/>
              <a:t>producers were more common in Japan and Europe (</a:t>
            </a:r>
            <a:r>
              <a:rPr lang="en-US" dirty="0" err="1"/>
              <a:t>Malerba</a:t>
            </a:r>
            <a:r>
              <a:rPr lang="en-US" dirty="0"/>
              <a:t> 1985</a:t>
            </a:r>
            <a:r>
              <a:rPr lang="en-US" dirty="0" smtClean="0"/>
              <a:t>; </a:t>
            </a:r>
            <a:r>
              <a:rPr lang="en-US" dirty="0" err="1" smtClean="0"/>
              <a:t>Langlois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Steinmueller</a:t>
            </a:r>
            <a:r>
              <a:rPr lang="en-US" dirty="0"/>
              <a:t> 1999). </a:t>
            </a:r>
            <a:r>
              <a:rPr lang="en-US" dirty="0" smtClean="0"/>
              <a:t>T </a:t>
            </a:r>
            <a:r>
              <a:rPr lang="en-US" dirty="0" err="1" smtClean="0"/>
              <a:t>hus</a:t>
            </a:r>
            <a:r>
              <a:rPr lang="en-US" dirty="0"/>
              <a:t>, in these countries a Schumpeter </a:t>
            </a:r>
            <a:r>
              <a:rPr lang="en-US" dirty="0" smtClean="0"/>
              <a:t>Mark II </a:t>
            </a:r>
            <a:r>
              <a:rPr lang="en-US" dirty="0"/>
              <a:t>mode characterized the industry.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semiconductors, other main actors </a:t>
            </a:r>
            <a:r>
              <a:rPr lang="en-US" dirty="0" smtClean="0"/>
              <a:t>have played </a:t>
            </a:r>
            <a:r>
              <a:rPr lang="en-US" dirty="0"/>
              <a:t>a major role. The military was one of the major factors responsible for </a:t>
            </a:r>
            <a:r>
              <a:rPr lang="en-US" dirty="0" smtClean="0"/>
              <a:t>the growth </a:t>
            </a:r>
            <a:r>
              <a:rPr lang="en-US" dirty="0"/>
              <a:t>of the American industry, compared to Europe and Japan, because </a:t>
            </a:r>
            <a:r>
              <a:rPr lang="en-US" dirty="0" smtClean="0"/>
              <a:t>it supported </a:t>
            </a:r>
            <a:r>
              <a:rPr lang="en-US" dirty="0"/>
              <a:t>the entry of new </a:t>
            </a:r>
            <a:r>
              <a:rPr lang="en-US" dirty="0" smtClean="0"/>
              <a:t>firms </a:t>
            </a:r>
            <a:r>
              <a:rPr lang="en-US" dirty="0"/>
              <a:t>and provided competent </a:t>
            </a:r>
            <a:r>
              <a:rPr lang="en-US" dirty="0" smtClean="0"/>
              <a:t>firms </a:t>
            </a:r>
            <a:r>
              <a:rPr lang="en-US" dirty="0"/>
              <a:t>with a large and innovative demand.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the 1970s in Japan, MITI was a major factor in </a:t>
            </a:r>
            <a:r>
              <a:rPr lang="en-US" dirty="0" smtClean="0"/>
              <a:t>allowing the </a:t>
            </a:r>
            <a:r>
              <a:rPr lang="en-US" dirty="0"/>
              <a:t>Japanese industry (composed of large producers) to close the gap with </a:t>
            </a:r>
            <a:r>
              <a:rPr lang="en-US" dirty="0" smtClean="0"/>
              <a:t>American producers </a:t>
            </a:r>
            <a:r>
              <a:rPr lang="en-US" dirty="0"/>
              <a:t>in some product ranges (such as memory devices).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41826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Software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2697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software, specialization of both global players and local producers is present. </a:t>
            </a:r>
            <a:endParaRPr lang="en-US" dirty="0" smtClean="0"/>
          </a:p>
          <a:p>
            <a:r>
              <a:rPr lang="en-US" dirty="0" smtClean="0"/>
              <a:t>In addition</a:t>
            </a:r>
            <a:r>
              <a:rPr lang="en-US" dirty="0"/>
              <a:t>, the changing knowledge base has created an evolving division of </a:t>
            </a:r>
            <a:r>
              <a:rPr lang="en-US" dirty="0" smtClean="0"/>
              <a:t>labor among </a:t>
            </a:r>
            <a:r>
              <a:rPr lang="en-US" dirty="0"/>
              <a:t>users, ‘‘platform’’ </a:t>
            </a:r>
            <a:r>
              <a:rPr lang="en-US" dirty="0" smtClean="0"/>
              <a:t>developers</a:t>
            </a:r>
            <a:r>
              <a:rPr lang="en-US" dirty="0"/>
              <a:t>, and specialized software vendors (</a:t>
            </a:r>
            <a:r>
              <a:rPr lang="en-US" dirty="0" err="1" smtClean="0"/>
              <a:t>Bresnahan</a:t>
            </a:r>
            <a:r>
              <a:rPr lang="en-US" dirty="0" smtClean="0"/>
              <a:t> and </a:t>
            </a:r>
            <a:r>
              <a:rPr lang="en-US" dirty="0"/>
              <a:t>Greenstein 1998).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sectoral system of innovation in software, however, </a:t>
            </a:r>
            <a:r>
              <a:rPr lang="en-US" dirty="0" smtClean="0"/>
              <a:t>is incomplete </a:t>
            </a:r>
            <a:r>
              <a:rPr lang="en-US" dirty="0"/>
              <a:t>without the addition of companies that utilize these platforms to </a:t>
            </a:r>
            <a:r>
              <a:rPr lang="en-US" dirty="0" smtClean="0"/>
              <a:t>deliver enterprise-critical </a:t>
            </a:r>
            <a:r>
              <a:rPr lang="en-US" dirty="0"/>
              <a:t>applications.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of these applications continue to be </a:t>
            </a:r>
            <a:r>
              <a:rPr lang="en-US" dirty="0" smtClean="0"/>
              <a:t>produced in-house </a:t>
            </a:r>
            <a:r>
              <a:rPr lang="en-US" dirty="0"/>
              <a:t>by organizations using the tools provided as part of the platform </a:t>
            </a:r>
            <a:r>
              <a:rPr lang="en-US" dirty="0" smtClean="0"/>
              <a:t>or available </a:t>
            </a:r>
            <a:r>
              <a:rPr lang="en-US" dirty="0"/>
              <a:t>from the development tools markets (</a:t>
            </a:r>
            <a:r>
              <a:rPr lang="en-US" dirty="0" err="1"/>
              <a:t>Steinmueller</a:t>
            </a:r>
            <a:r>
              <a:rPr lang="en-US" dirty="0"/>
              <a:t> 2004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5922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C) </a:t>
            </a:r>
            <a:r>
              <a:rPr lang="it-IT" b="1" dirty="0" err="1" smtClean="0"/>
              <a:t>Institutions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all sectoral systems, institutions play a major role in </a:t>
            </a:r>
            <a:r>
              <a:rPr lang="en-US" dirty="0" smtClean="0"/>
              <a:t>affecting </a:t>
            </a:r>
            <a:r>
              <a:rPr lang="en-US" dirty="0"/>
              <a:t>the rate of technological change, the organization of innovative activity, and performance. </a:t>
            </a:r>
            <a:endParaRPr lang="en-US" dirty="0" smtClean="0"/>
          </a:p>
          <a:p>
            <a:r>
              <a:rPr lang="en-US" dirty="0" smtClean="0"/>
              <a:t>Institutions may emerge </a:t>
            </a:r>
            <a:r>
              <a:rPr lang="en-US" dirty="0"/>
              <a:t>either as a result of deliberated planned decision by </a:t>
            </a:r>
            <a:r>
              <a:rPr lang="en-US" dirty="0" smtClean="0"/>
              <a:t>firms </a:t>
            </a:r>
            <a:r>
              <a:rPr lang="en-US" dirty="0"/>
              <a:t>or other organizations, or as the unpredicted consequence of agents’ interaction</a:t>
            </a:r>
            <a:r>
              <a:rPr lang="en-US" dirty="0" smtClean="0"/>
              <a:t>.</a:t>
            </a:r>
          </a:p>
          <a:p>
            <a:r>
              <a:rPr lang="en-US" dirty="0"/>
              <a:t>Some institutions are </a:t>
            </a:r>
            <a:r>
              <a:rPr lang="en-US" b="1" dirty="0"/>
              <a:t>sectoral</a:t>
            </a:r>
            <a:r>
              <a:rPr lang="en-US" dirty="0"/>
              <a:t>, i.e. </a:t>
            </a:r>
            <a:r>
              <a:rPr lang="en-US" dirty="0" smtClean="0"/>
              <a:t>specific </a:t>
            </a:r>
            <a:r>
              <a:rPr lang="en-US" dirty="0"/>
              <a:t>to a sector, while others are </a:t>
            </a:r>
            <a:r>
              <a:rPr lang="en-US" b="1" dirty="0"/>
              <a:t>national</a:t>
            </a:r>
            <a:r>
              <a:rPr lang="en-US" dirty="0" smtClean="0"/>
              <a:t>.</a:t>
            </a:r>
          </a:p>
          <a:p>
            <a:r>
              <a:rPr lang="en-US" dirty="0"/>
              <a:t>Again, major differences emerge across sectors, as in the case of pharmaceuticals, software, machine tools, and telecommunications, for </a:t>
            </a:r>
            <a:r>
              <a:rPr lang="en-US" dirty="0" smtClean="0"/>
              <a:t>example (see later).</a:t>
            </a:r>
            <a:endParaRPr lang="en-US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87667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it-IT" dirty="0" smtClean="0"/>
              <a:t>National </a:t>
            </a:r>
            <a:r>
              <a:rPr lang="it-IT" dirty="0" err="1" smtClean="0"/>
              <a:t>institutions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72664"/>
            <a:ext cx="10515600" cy="61216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National institutions have </a:t>
            </a:r>
            <a:r>
              <a:rPr lang="en-US" dirty="0" smtClean="0"/>
              <a:t>different effects </a:t>
            </a:r>
            <a:r>
              <a:rPr lang="en-US" dirty="0"/>
              <a:t>on sectors. </a:t>
            </a:r>
            <a:r>
              <a:rPr lang="en-US" dirty="0" smtClean="0"/>
              <a:t> For example</a:t>
            </a:r>
            <a:r>
              <a:rPr lang="en-US" dirty="0"/>
              <a:t>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patent system,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property rights regulations, </a:t>
            </a:r>
            <a:r>
              <a:rPr lang="en-US" dirty="0"/>
              <a:t>or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antitrust </a:t>
            </a:r>
            <a:r>
              <a:rPr lang="en-US" dirty="0"/>
              <a:t>regulations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have different effects </a:t>
            </a:r>
            <a:r>
              <a:rPr lang="en-US" dirty="0"/>
              <a:t>as a consequence of the </a:t>
            </a:r>
            <a:r>
              <a:rPr lang="en-US" dirty="0" smtClean="0"/>
              <a:t>different </a:t>
            </a:r>
            <a:r>
              <a:rPr lang="en-US" dirty="0"/>
              <a:t>features of the systems. he same</a:t>
            </a:r>
          </a:p>
          <a:p>
            <a:pPr marL="0" indent="0">
              <a:buNone/>
            </a:pPr>
            <a:r>
              <a:rPr lang="en-US" dirty="0" smtClean="0"/>
              <a:t>The same institution </a:t>
            </a:r>
            <a:r>
              <a:rPr lang="en-US" dirty="0"/>
              <a:t>may take </a:t>
            </a:r>
            <a:r>
              <a:rPr lang="en-US" dirty="0" smtClean="0"/>
              <a:t>different </a:t>
            </a:r>
            <a:r>
              <a:rPr lang="en-US" dirty="0"/>
              <a:t>features in </a:t>
            </a:r>
            <a:r>
              <a:rPr lang="en-US" dirty="0" smtClean="0"/>
              <a:t>different </a:t>
            </a:r>
            <a:r>
              <a:rPr lang="en-US" dirty="0"/>
              <a:t>countries.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sectoral systems become predominant in a country because the existing institutions of that country provide an environment more suitable for certain types </a:t>
            </a:r>
            <a:r>
              <a:rPr lang="en-US" dirty="0" smtClean="0"/>
              <a:t>of sectors </a:t>
            </a:r>
            <a:r>
              <a:rPr lang="en-US" dirty="0"/>
              <a:t>and not for others.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in France, sectors related to public </a:t>
            </a:r>
            <a:r>
              <a:rPr lang="en-US" dirty="0" smtClean="0"/>
              <a:t>demand have </a:t>
            </a:r>
            <a:r>
              <a:rPr lang="en-US" dirty="0"/>
              <a:t>grown considerably</a:t>
            </a:r>
          </a:p>
          <a:p>
            <a:pPr marL="0" indent="0">
              <a:buNone/>
            </a:pPr>
            <a:r>
              <a:rPr lang="en-US" dirty="0"/>
              <a:t>In other cases, national institutions </a:t>
            </a:r>
            <a:r>
              <a:rPr lang="en-US" dirty="0" smtClean="0"/>
              <a:t>may constrain </a:t>
            </a:r>
            <a:r>
              <a:rPr lang="en-US" dirty="0"/>
              <a:t>development or innovation in </a:t>
            </a:r>
            <a:r>
              <a:rPr lang="en-US" dirty="0" smtClean="0"/>
              <a:t>specific sectors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23326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Pharmaceuticals</a:t>
            </a:r>
            <a:r>
              <a:rPr lang="it-IT" dirty="0" smtClean="0"/>
              <a:t> and software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b="1" dirty="0"/>
              <a:t>pharmaceuticals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u="sng" dirty="0" smtClean="0"/>
              <a:t>national </a:t>
            </a:r>
            <a:r>
              <a:rPr lang="en-US" u="sng" dirty="0"/>
              <a:t>health systems and regulations </a:t>
            </a:r>
            <a:r>
              <a:rPr lang="en-US" dirty="0"/>
              <a:t>have played a major role in </a:t>
            </a:r>
            <a:r>
              <a:rPr lang="en-US" dirty="0" smtClean="0"/>
              <a:t>affecting the direction </a:t>
            </a:r>
            <a:r>
              <a:rPr lang="en-US" dirty="0"/>
              <a:t>of technical change, in some cases even blocking or retarding innovation.</a:t>
            </a:r>
          </a:p>
          <a:p>
            <a:pPr marL="0" indent="0">
              <a:buNone/>
            </a:pPr>
            <a:r>
              <a:rPr lang="en-US" dirty="0"/>
              <a:t>In addition, </a:t>
            </a:r>
            <a:r>
              <a:rPr lang="en-US" u="sng" dirty="0"/>
              <a:t>patents</a:t>
            </a:r>
            <a:r>
              <a:rPr lang="en-US" dirty="0"/>
              <a:t> have played a major role in the </a:t>
            </a:r>
            <a:r>
              <a:rPr lang="en-US" dirty="0" err="1"/>
              <a:t>appropriability</a:t>
            </a:r>
            <a:r>
              <a:rPr lang="en-US" dirty="0"/>
              <a:t> of the </a:t>
            </a:r>
            <a:r>
              <a:rPr lang="en-US" dirty="0" smtClean="0"/>
              <a:t>returns from </a:t>
            </a:r>
            <a:r>
              <a:rPr lang="en-US" dirty="0"/>
              <a:t>innovations.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b="1" dirty="0"/>
              <a:t>software</a:t>
            </a:r>
            <a:r>
              <a:rPr lang="en-US" dirty="0"/>
              <a:t>, </a:t>
            </a:r>
            <a:r>
              <a:rPr lang="en-US" u="sng" dirty="0"/>
              <a:t>standards and standard setting organizations </a:t>
            </a:r>
            <a:r>
              <a:rPr lang="en-US" dirty="0" smtClean="0"/>
              <a:t>are important</a:t>
            </a:r>
            <a:r>
              <a:rPr lang="en-US" dirty="0"/>
              <a:t>, and IPR play a major role in strengthening </a:t>
            </a:r>
            <a:r>
              <a:rPr lang="en-US" dirty="0" err="1"/>
              <a:t>appropriability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u="sng" dirty="0" smtClean="0"/>
              <a:t>emerging </a:t>
            </a:r>
            <a:r>
              <a:rPr lang="en-US" u="sng" dirty="0"/>
              <a:t>open source movement </a:t>
            </a:r>
            <a:r>
              <a:rPr lang="en-US" dirty="0"/>
              <a:t>aims to create a new segment of the </a:t>
            </a:r>
            <a:r>
              <a:rPr lang="en-US" dirty="0" smtClean="0"/>
              <a:t>software industry </a:t>
            </a:r>
            <a:r>
              <a:rPr lang="en-US" dirty="0"/>
              <a:t>which is characterized by new distribution methods and by </a:t>
            </a:r>
            <a:r>
              <a:rPr lang="en-US" dirty="0" smtClean="0"/>
              <a:t>cooperative production </a:t>
            </a:r>
            <a:r>
              <a:rPr lang="en-US" dirty="0"/>
              <a:t>activities based on </a:t>
            </a:r>
            <a:r>
              <a:rPr lang="en-US" u="sng" dirty="0"/>
              <a:t>voluntary association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has reduced the possibility of maintaining proprietary control over data structure, thus inducing entry </a:t>
            </a:r>
            <a:r>
              <a:rPr lang="en-US" dirty="0" smtClean="0"/>
              <a:t>and more </a:t>
            </a:r>
            <a:r>
              <a:rPr lang="en-US" dirty="0"/>
              <a:t>competition (</a:t>
            </a:r>
            <a:r>
              <a:rPr lang="en-US" dirty="0" err="1"/>
              <a:t>Steinmueller</a:t>
            </a:r>
            <a:r>
              <a:rPr lang="en-US" dirty="0"/>
              <a:t> 2004).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7525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Machine </a:t>
            </a:r>
            <a:r>
              <a:rPr lang="it-IT" dirty="0" err="1" smtClean="0"/>
              <a:t>tools</a:t>
            </a:r>
            <a:r>
              <a:rPr lang="it-IT" dirty="0" smtClean="0"/>
              <a:t> and </a:t>
            </a:r>
            <a:r>
              <a:rPr lang="it-IT" dirty="0" err="1" smtClean="0"/>
              <a:t>telecommunications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b="1" dirty="0"/>
              <a:t>machine tools</a:t>
            </a:r>
            <a:r>
              <a:rPr lang="en-US" dirty="0"/>
              <a:t>, </a:t>
            </a:r>
            <a:r>
              <a:rPr lang="en-US" u="sng" dirty="0"/>
              <a:t>internal and </a:t>
            </a:r>
            <a:r>
              <a:rPr lang="en-US" u="sng" dirty="0" smtClean="0"/>
              <a:t>regional labor </a:t>
            </a:r>
            <a:r>
              <a:rPr lang="en-US" u="sng" dirty="0"/>
              <a:t>markets and local institutions (e.g. local banks</a:t>
            </a:r>
            <a:r>
              <a:rPr lang="en-US" dirty="0"/>
              <a:t>) have played a major role </a:t>
            </a:r>
            <a:r>
              <a:rPr lang="en-US" dirty="0" smtClean="0"/>
              <a:t>in influencing </a:t>
            </a:r>
            <a:r>
              <a:rPr lang="en-US" dirty="0"/>
              <a:t>international advantages of </a:t>
            </a:r>
            <a:r>
              <a:rPr lang="en-US" dirty="0" smtClean="0"/>
              <a:t>specific </a:t>
            </a:r>
            <a:r>
              <a:rPr lang="en-US" dirty="0"/>
              <a:t>areas.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Trust-based</a:t>
            </a:r>
            <a:r>
              <a:rPr lang="en-US" dirty="0"/>
              <a:t>, close relationships at the regional level have over a long time ensured a </a:t>
            </a:r>
            <a:r>
              <a:rPr lang="en-US" dirty="0" smtClean="0"/>
              <a:t>sufficient financing </a:t>
            </a:r>
            <a:r>
              <a:rPr lang="en-US" dirty="0"/>
              <a:t>of </a:t>
            </a:r>
            <a:r>
              <a:rPr lang="en-US" dirty="0" smtClean="0"/>
              <a:t>the innovation </a:t>
            </a:r>
            <a:r>
              <a:rPr lang="en-US" dirty="0"/>
              <a:t>and of the expansion plans of family businesses in Germany and </a:t>
            </a:r>
            <a:r>
              <a:rPr lang="en-US" dirty="0" smtClean="0"/>
              <a:t>Italy (</a:t>
            </a:r>
            <a:r>
              <a:rPr lang="en-US" dirty="0" err="1"/>
              <a:t>Wengel</a:t>
            </a:r>
            <a:r>
              <a:rPr lang="en-US" dirty="0"/>
              <a:t> and </a:t>
            </a:r>
            <a:r>
              <a:rPr lang="en-US" dirty="0" err="1"/>
              <a:t>Shapira</a:t>
            </a:r>
            <a:r>
              <a:rPr lang="en-US" dirty="0"/>
              <a:t> 2004).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b="1" dirty="0" smtClean="0"/>
              <a:t>telecommunications</a:t>
            </a:r>
            <a:r>
              <a:rPr lang="en-US" dirty="0"/>
              <a:t>, the roles of </a:t>
            </a:r>
            <a:r>
              <a:rPr lang="en-US" u="sng" dirty="0"/>
              <a:t>regulation</a:t>
            </a:r>
            <a:r>
              <a:rPr lang="en-US" u="sng" dirty="0" smtClean="0"/>
              <a:t>, liberalization/privatization</a:t>
            </a:r>
            <a:r>
              <a:rPr lang="en-US" u="sng" dirty="0"/>
              <a:t>, and standards</a:t>
            </a:r>
            <a:r>
              <a:rPr lang="en-US" dirty="0"/>
              <a:t> have been of major importance in </a:t>
            </a:r>
            <a:r>
              <a:rPr lang="en-US" dirty="0" smtClean="0"/>
              <a:t>the organization </a:t>
            </a:r>
            <a:r>
              <a:rPr lang="en-US" dirty="0"/>
              <a:t>and performance of the sector. </a:t>
            </a:r>
            <a:r>
              <a:rPr lang="en-US" dirty="0" smtClean="0"/>
              <a:t>liberalization </a:t>
            </a:r>
            <a:r>
              <a:rPr lang="en-US" dirty="0"/>
              <a:t>and privatization have had major </a:t>
            </a:r>
            <a:r>
              <a:rPr lang="en-US" dirty="0" smtClean="0"/>
              <a:t>effects </a:t>
            </a:r>
            <a:r>
              <a:rPr lang="en-US" dirty="0"/>
              <a:t>on the behavior </a:t>
            </a:r>
            <a:r>
              <a:rPr lang="en-US" dirty="0" smtClean="0"/>
              <a:t>and performance </a:t>
            </a:r>
            <a:r>
              <a:rPr lang="en-US" dirty="0"/>
              <a:t>of incumbents and have transformed the structure of the industry.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example </a:t>
            </a:r>
            <a:r>
              <a:rPr lang="en-US" dirty="0"/>
              <a:t>of the role of institutions is given by GSM in Europe.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89229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Part 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Dynamic</a:t>
            </a:r>
            <a:r>
              <a:rPr lang="it-IT" dirty="0"/>
              <a:t> </a:t>
            </a:r>
            <a:r>
              <a:rPr lang="it-IT" dirty="0" smtClean="0"/>
              <a:t>of </a:t>
            </a:r>
            <a:r>
              <a:rPr lang="it-IT" dirty="0" err="1" smtClean="0"/>
              <a:t>transformation</a:t>
            </a:r>
            <a:r>
              <a:rPr lang="it-IT" dirty="0" smtClean="0"/>
              <a:t> and </a:t>
            </a:r>
            <a:r>
              <a:rPr lang="it-IT" dirty="0" err="1" smtClean="0"/>
              <a:t>policies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563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PART I –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Literature</a:t>
            </a:r>
            <a:r>
              <a:rPr lang="it-IT" dirty="0" smtClean="0"/>
              <a:t> </a:t>
            </a:r>
            <a:r>
              <a:rPr lang="it-IT" dirty="0" err="1" smtClean="0"/>
              <a:t>tells</a:t>
            </a:r>
            <a:r>
              <a:rPr lang="it-IT" dirty="0" smtClean="0"/>
              <a:t> </a:t>
            </a:r>
            <a:r>
              <a:rPr lang="it-IT" dirty="0" err="1" smtClean="0"/>
              <a:t>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9379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dynamic</a:t>
            </a:r>
            <a:r>
              <a:rPr lang="it-IT" dirty="0" smtClean="0"/>
              <a:t> of </a:t>
            </a:r>
            <a:r>
              <a:rPr lang="it-IT" dirty="0" err="1"/>
              <a:t>t</a:t>
            </a:r>
            <a:r>
              <a:rPr lang="it-IT" dirty="0" err="1" smtClean="0"/>
              <a:t>ransformation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Three </a:t>
            </a:r>
            <a:r>
              <a:rPr lang="en-US" dirty="0"/>
              <a:t>key </a:t>
            </a:r>
            <a:r>
              <a:rPr lang="en-US" dirty="0" smtClean="0"/>
              <a:t>mechanisms:</a:t>
            </a:r>
          </a:p>
          <a:p>
            <a:r>
              <a:rPr lang="en-US" dirty="0" smtClean="0"/>
              <a:t>generation </a:t>
            </a:r>
            <a:r>
              <a:rPr lang="en-US" dirty="0"/>
              <a:t>of variety, </a:t>
            </a:r>
            <a:endParaRPr lang="en-US" dirty="0" smtClean="0"/>
          </a:p>
          <a:p>
            <a:r>
              <a:rPr lang="en-US" dirty="0" smtClean="0"/>
              <a:t>selection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smtClean="0"/>
              <a:t>replication </a:t>
            </a:r>
          </a:p>
          <a:p>
            <a:pPr marL="0" indent="0">
              <a:buNone/>
            </a:pPr>
            <a:r>
              <a:rPr lang="en-US" dirty="0" smtClean="0"/>
              <a:t>Entrepreneurs </a:t>
            </a:r>
            <a:r>
              <a:rPr lang="en-US" dirty="0"/>
              <a:t>provide variety. Decision makers, especially in the form of markets, provide for selection. </a:t>
            </a:r>
            <a:r>
              <a:rPr lang="en-US" dirty="0" smtClean="0"/>
              <a:t>Selected </a:t>
            </a:r>
            <a:r>
              <a:rPr lang="en-US" dirty="0"/>
              <a:t>technologies, those enabling survival and prosperity are then copied and imitated throughout the economic system.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However, </a:t>
            </a:r>
            <a:r>
              <a:rPr lang="en-US" b="1" dirty="0" smtClean="0"/>
              <a:t>key mechanisms deeply differ from sector to sector</a:t>
            </a:r>
            <a:r>
              <a:rPr lang="en-US" dirty="0" smtClean="0"/>
              <a:t>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59058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182245"/>
            <a:ext cx="10515600" cy="1325563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variety</a:t>
            </a:r>
            <a:r>
              <a:rPr lang="it-IT" dirty="0" smtClean="0"/>
              <a:t> </a:t>
            </a:r>
            <a:r>
              <a:rPr lang="it-IT" dirty="0" err="1" smtClean="0"/>
              <a:t>creation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382862"/>
            <a:ext cx="10769867" cy="5258569"/>
          </a:xfrm>
        </p:spPr>
        <p:txBody>
          <a:bodyPr>
            <a:normAutofit/>
          </a:bodyPr>
          <a:lstStyle/>
          <a:p>
            <a:r>
              <a:rPr lang="en-US" dirty="0"/>
              <a:t>Sectoral </a:t>
            </a:r>
            <a:r>
              <a:rPr lang="en-US" b="1" dirty="0" smtClean="0"/>
              <a:t>systems differ </a:t>
            </a:r>
            <a:r>
              <a:rPr lang="en-US" b="1" dirty="0"/>
              <a:t>extensively </a:t>
            </a:r>
            <a:r>
              <a:rPr lang="en-US" dirty="0"/>
              <a:t>in the </a:t>
            </a:r>
            <a:r>
              <a:rPr lang="en-US" u="sng" dirty="0"/>
              <a:t>processes of variety creation </a:t>
            </a:r>
            <a:r>
              <a:rPr lang="en-US" dirty="0"/>
              <a:t>and of heterogeneity </a:t>
            </a:r>
            <a:r>
              <a:rPr lang="en-US" dirty="0" smtClean="0"/>
              <a:t>among agents</a:t>
            </a:r>
            <a:r>
              <a:rPr lang="en-US" dirty="0"/>
              <a:t>. </a:t>
            </a:r>
            <a:r>
              <a:rPr lang="en-US" dirty="0" smtClean="0"/>
              <a:t>The </a:t>
            </a:r>
            <a:r>
              <a:rPr lang="en-US" b="1" dirty="0"/>
              <a:t>creation of new agents—</a:t>
            </a:r>
            <a:r>
              <a:rPr lang="en-US" dirty="0"/>
              <a:t>both</a:t>
            </a:r>
            <a:r>
              <a:rPr lang="en-US" b="1" dirty="0"/>
              <a:t> </a:t>
            </a:r>
            <a:r>
              <a:rPr lang="en-US" dirty="0"/>
              <a:t>new </a:t>
            </a:r>
            <a:r>
              <a:rPr lang="en-US" dirty="0" smtClean="0"/>
              <a:t>firms </a:t>
            </a:r>
            <a:r>
              <a:rPr lang="en-US" dirty="0"/>
              <a:t>and </a:t>
            </a:r>
            <a:r>
              <a:rPr lang="en-US" dirty="0" smtClean="0"/>
              <a:t>non-firm organizations - is particularly </a:t>
            </a:r>
            <a:r>
              <a:rPr lang="en-US" dirty="0"/>
              <a:t>important for the dynamics.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role of new </a:t>
            </a:r>
            <a:r>
              <a:rPr lang="en-US" b="1" dirty="0" smtClean="0"/>
              <a:t>firms </a:t>
            </a:r>
            <a:r>
              <a:rPr lang="en-US" dirty="0" smtClean="0"/>
              <a:t>differs drastically </a:t>
            </a:r>
            <a:r>
              <a:rPr lang="en-US" dirty="0"/>
              <a:t>from sector to sector (in terms of entry rates, composition, and origin</a:t>
            </a:r>
            <a:r>
              <a:rPr lang="en-US" dirty="0" smtClean="0"/>
              <a:t>), and </a:t>
            </a:r>
            <a:r>
              <a:rPr lang="en-US" dirty="0"/>
              <a:t>thus has quite </a:t>
            </a:r>
            <a:r>
              <a:rPr lang="en-US" dirty="0" smtClean="0"/>
              <a:t>different effects </a:t>
            </a:r>
            <a:r>
              <a:rPr lang="en-US" dirty="0"/>
              <a:t>on the features of sectoral systems and </a:t>
            </a:r>
            <a:r>
              <a:rPr lang="en-US" dirty="0" smtClean="0"/>
              <a:t>their degree </a:t>
            </a:r>
            <a:r>
              <a:rPr lang="en-US" dirty="0"/>
              <a:t>of change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Sectoral </a:t>
            </a:r>
            <a:r>
              <a:rPr lang="en-US" dirty="0" smtClean="0"/>
              <a:t>differences </a:t>
            </a:r>
            <a:r>
              <a:rPr lang="en-US" dirty="0"/>
              <a:t>in the level and type of entry seem </a:t>
            </a:r>
            <a:r>
              <a:rPr lang="en-US" b="1" dirty="0"/>
              <a:t>to be </a:t>
            </a:r>
            <a:r>
              <a:rPr lang="en-US" b="1" dirty="0" smtClean="0"/>
              <a:t>related to</a:t>
            </a:r>
            <a:r>
              <a:rPr lang="en-US" dirty="0" smtClean="0"/>
              <a:t>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different knowledge </a:t>
            </a:r>
            <a:r>
              <a:rPr lang="en-US" dirty="0"/>
              <a:t>base;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level</a:t>
            </a:r>
            <a:r>
              <a:rPr lang="en-US" dirty="0"/>
              <a:t>, </a:t>
            </a:r>
            <a:r>
              <a:rPr lang="en-US" dirty="0" smtClean="0"/>
              <a:t>diffusion </a:t>
            </a:r>
            <a:r>
              <a:rPr lang="en-US" dirty="0"/>
              <a:t>and distribution </a:t>
            </a:r>
            <a:r>
              <a:rPr lang="en-US" dirty="0" smtClean="0"/>
              <a:t>of competences</a:t>
            </a:r>
            <a:r>
              <a:rPr lang="en-US" dirty="0"/>
              <a:t>;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presence of </a:t>
            </a:r>
            <a:r>
              <a:rPr lang="en-US" dirty="0" smtClean="0"/>
              <a:t>non-firm </a:t>
            </a:r>
            <a:r>
              <a:rPr lang="en-US" dirty="0"/>
              <a:t>organizations </a:t>
            </a:r>
            <a:r>
              <a:rPr lang="en-US" dirty="0" smtClean="0"/>
              <a:t>(VC, </a:t>
            </a:r>
            <a:r>
              <a:rPr lang="en-US" dirty="0" err="1" smtClean="0"/>
              <a:t>Univ</a:t>
            </a:r>
            <a:r>
              <a:rPr lang="en-US" dirty="0" smtClean="0"/>
              <a:t>,);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the working of sectoral institutions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8016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selection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Processes of selection play the key role of reducing heterogeneity </a:t>
            </a:r>
            <a:r>
              <a:rPr lang="en-US" dirty="0" smtClean="0"/>
              <a:t>among firms (driving </a:t>
            </a:r>
            <a:r>
              <a:rPr lang="en-US" dirty="0"/>
              <a:t>out </a:t>
            </a:r>
            <a:r>
              <a:rPr lang="en-US" dirty="0" err="1" smtClean="0"/>
              <a:t>ineffcient</a:t>
            </a:r>
            <a:r>
              <a:rPr lang="en-US" dirty="0" smtClean="0"/>
              <a:t> </a:t>
            </a:r>
            <a:r>
              <a:rPr lang="en-US" dirty="0"/>
              <a:t>or less progressive </a:t>
            </a:r>
            <a:r>
              <a:rPr lang="en-US" dirty="0" smtClean="0"/>
              <a:t>firms).</a:t>
            </a:r>
          </a:p>
          <a:p>
            <a:r>
              <a:rPr lang="en-US" dirty="0"/>
              <a:t>In addition to market selection, </a:t>
            </a:r>
            <a:r>
              <a:rPr lang="en-US" dirty="0" smtClean="0"/>
              <a:t>in several </a:t>
            </a:r>
            <a:r>
              <a:rPr lang="en-US" dirty="0"/>
              <a:t>sectoral systems non-market selection processes are at work, as in the cases </a:t>
            </a:r>
            <a:r>
              <a:rPr lang="en-US" dirty="0" smtClean="0"/>
              <a:t>of the </a:t>
            </a:r>
            <a:r>
              <a:rPr lang="en-US" dirty="0"/>
              <a:t>involvement of the military, the health system, and so 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Selection affects </a:t>
            </a:r>
            <a:r>
              <a:rPr lang="en-US" dirty="0"/>
              <a:t>the growth and decline of the various groups of agents </a:t>
            </a:r>
            <a:r>
              <a:rPr lang="en-US" dirty="0" smtClean="0"/>
              <a:t> and may </a:t>
            </a:r>
            <a:r>
              <a:rPr lang="en-US" dirty="0"/>
              <a:t>greatly </a:t>
            </a:r>
            <a:r>
              <a:rPr lang="en-US" dirty="0" smtClean="0"/>
              <a:t>differ </a:t>
            </a:r>
            <a:r>
              <a:rPr lang="en-US" dirty="0"/>
              <a:t>across sectoral systems </a:t>
            </a:r>
            <a:r>
              <a:rPr lang="en-US" dirty="0" smtClean="0"/>
              <a:t>(intensity </a:t>
            </a:r>
            <a:r>
              <a:rPr lang="en-US" dirty="0"/>
              <a:t>and </a:t>
            </a:r>
            <a:r>
              <a:rPr lang="en-US" dirty="0" smtClean="0"/>
              <a:t>frequency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Changes </a:t>
            </a:r>
            <a:r>
              <a:rPr lang="en-US" dirty="0"/>
              <a:t>in sectoral systems are the result of </a:t>
            </a:r>
            <a:r>
              <a:rPr lang="en-US" dirty="0" err="1"/>
              <a:t>coevolutionary</a:t>
            </a:r>
            <a:r>
              <a:rPr lang="en-US" dirty="0"/>
              <a:t> processes of </a:t>
            </a:r>
            <a:r>
              <a:rPr lang="en-US" dirty="0" smtClean="0"/>
              <a:t>their various </a:t>
            </a:r>
            <a:r>
              <a:rPr lang="en-US" dirty="0"/>
              <a:t>elements, involving knowledge, technology, actors, and institutions.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5435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Dynamics…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These processes are </a:t>
            </a:r>
            <a:r>
              <a:rPr lang="en-US" dirty="0" smtClean="0"/>
              <a:t>often sector-</a:t>
            </a:r>
            <a:r>
              <a:rPr lang="en-US" dirty="0" err="1" smtClean="0"/>
              <a:t>specifc</a:t>
            </a:r>
            <a:r>
              <a:rPr lang="en-US" dirty="0" smtClean="0"/>
              <a:t> </a:t>
            </a:r>
            <a:r>
              <a:rPr lang="en-US" dirty="0"/>
              <a:t>and often </a:t>
            </a:r>
            <a:r>
              <a:rPr lang="en-US" b="1" dirty="0"/>
              <a:t>path-dependent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Sectors </a:t>
            </a:r>
            <a:r>
              <a:rPr lang="en-US" dirty="0"/>
              <a:t>with competing technologies such as nuclear energy (Cowan 1990), cars (and their power sources), metallurgy (ferrous casting) and multimedia (VCR) show interesting examples of path-dependent processes.</a:t>
            </a:r>
          </a:p>
          <a:p>
            <a:r>
              <a:rPr lang="en-US" dirty="0" smtClean="0"/>
              <a:t>Here, local </a:t>
            </a:r>
            <a:r>
              <a:rPr lang="en-US" dirty="0"/>
              <a:t>learning, interactions among agents, and networks may generate </a:t>
            </a:r>
            <a:r>
              <a:rPr lang="en-US" dirty="0" smtClean="0"/>
              <a:t>increasing returns </a:t>
            </a:r>
            <a:r>
              <a:rPr lang="en-US" dirty="0"/>
              <a:t>and </a:t>
            </a:r>
            <a:r>
              <a:rPr lang="en-US" u="sng" dirty="0" err="1"/>
              <a:t>irreversibilities</a:t>
            </a:r>
            <a:r>
              <a:rPr lang="en-US" dirty="0"/>
              <a:t> </a:t>
            </a:r>
            <a:r>
              <a:rPr lang="en-US" u="sng" dirty="0"/>
              <a:t>that may lock sectoral systems into inferior technologies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addition, the interaction between knowledge, technology </a:t>
            </a:r>
            <a:r>
              <a:rPr lang="en-US" dirty="0" smtClean="0"/>
              <a:t>firms</a:t>
            </a:r>
            <a:r>
              <a:rPr lang="en-US" dirty="0"/>
              <a:t>, and institutions are also shaped by </a:t>
            </a:r>
            <a:r>
              <a:rPr lang="en-US" dirty="0" smtClean="0"/>
              <a:t>country-specific </a:t>
            </a:r>
            <a:r>
              <a:rPr lang="en-US" dirty="0"/>
              <a:t>factors</a:t>
            </a:r>
            <a:r>
              <a:rPr lang="en-US" dirty="0" smtClean="0"/>
              <a:t>.</a:t>
            </a:r>
          </a:p>
          <a:p>
            <a:r>
              <a:rPr lang="en-US" dirty="0"/>
              <a:t>Firms have diverse reactions in order to try to increase </a:t>
            </a:r>
            <a:r>
              <a:rPr lang="en-US" dirty="0" smtClean="0"/>
              <a:t>to survive in </a:t>
            </a:r>
            <a:r>
              <a:rPr lang="en-US" dirty="0"/>
              <a:t>their particular environment. These environments keep changing, not least due </a:t>
            </a:r>
            <a:r>
              <a:rPr lang="en-US" dirty="0" smtClean="0"/>
              <a:t>to innovations </a:t>
            </a:r>
            <a:r>
              <a:rPr lang="en-US" dirty="0"/>
              <a:t>and choices made by all the constituent competitors: some of </a:t>
            </a:r>
            <a:r>
              <a:rPr lang="en-US" dirty="0" smtClean="0"/>
              <a:t>these </a:t>
            </a:r>
            <a:r>
              <a:rPr lang="en-US" b="1" dirty="0" smtClean="0"/>
              <a:t>environments </a:t>
            </a:r>
            <a:r>
              <a:rPr lang="en-US" b="1" dirty="0"/>
              <a:t>are national, others increasingly international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15623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Cases (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chapter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91489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Designing</a:t>
            </a:r>
            <a:r>
              <a:rPr lang="it-IT" b="1" dirty="0" smtClean="0"/>
              <a:t> </a:t>
            </a:r>
            <a:r>
              <a:rPr lang="it-IT" b="1" dirty="0" err="1" smtClean="0"/>
              <a:t>Sectoral</a:t>
            </a:r>
            <a:r>
              <a:rPr lang="it-IT" b="1" dirty="0" smtClean="0"/>
              <a:t> Policy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certain ‘‘problem’’—for example, weak technological transfer between </a:t>
            </a:r>
            <a:r>
              <a:rPr lang="en-US" dirty="0" smtClean="0"/>
              <a:t>universities - is a </a:t>
            </a:r>
            <a:r>
              <a:rPr lang="en-US" dirty="0"/>
              <a:t>‘‘</a:t>
            </a:r>
            <a:r>
              <a:rPr lang="en-US" u="sng" dirty="0"/>
              <a:t>system failure</a:t>
            </a:r>
            <a:r>
              <a:rPr lang="en-US" dirty="0"/>
              <a:t>.’’ </a:t>
            </a:r>
            <a:endParaRPr lang="en-US" dirty="0" smtClean="0"/>
          </a:p>
          <a:p>
            <a:r>
              <a:rPr lang="en-US" u="sng" dirty="0" smtClean="0"/>
              <a:t>Not </a:t>
            </a:r>
            <a:r>
              <a:rPr lang="en-US" u="sng" dirty="0"/>
              <a:t>until they know </a:t>
            </a:r>
            <a:r>
              <a:rPr lang="en-US" u="sng" dirty="0" smtClean="0"/>
              <a:t>the character </a:t>
            </a:r>
            <a:r>
              <a:rPr lang="en-US" u="sng" dirty="0"/>
              <a:t>of the system failure </a:t>
            </a:r>
            <a:r>
              <a:rPr lang="en-US" dirty="0"/>
              <a:t>can policy makers know whether to </a:t>
            </a:r>
            <a:r>
              <a:rPr lang="en-US" dirty="0" err="1" smtClean="0"/>
              <a:t>infuence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/>
              <a:t>to change </a:t>
            </a:r>
            <a:r>
              <a:rPr lang="en-US" dirty="0"/>
              <a:t>organizations or </a:t>
            </a:r>
            <a:r>
              <a:rPr lang="en-US" dirty="0" smtClean="0"/>
              <a:t>institutions </a:t>
            </a:r>
            <a:r>
              <a:rPr lang="en-US" dirty="0"/>
              <a:t>or the interactions between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Identification </a:t>
            </a:r>
            <a:r>
              <a:rPr lang="en-US" dirty="0"/>
              <a:t>of a problem should be supplemented with an </a:t>
            </a:r>
            <a:r>
              <a:rPr lang="en-US" u="sng" dirty="0"/>
              <a:t>analysis of its causes </a:t>
            </a:r>
            <a:r>
              <a:rPr lang="en-US" u="sng" dirty="0" smtClean="0"/>
              <a:t>as part </a:t>
            </a:r>
            <a:r>
              <a:rPr lang="en-US" u="sng" dirty="0"/>
              <a:t>of the analytical basis </a:t>
            </a:r>
            <a:r>
              <a:rPr lang="en-US" dirty="0"/>
              <a:t>for the design of an innovation policy. </a:t>
            </a:r>
            <a:endParaRPr lang="en-US" dirty="0" smtClean="0"/>
          </a:p>
          <a:p>
            <a:r>
              <a:rPr lang="en-US" u="sng" dirty="0" smtClean="0"/>
              <a:t>Benchmarking is not </a:t>
            </a:r>
            <a:r>
              <a:rPr lang="en-US" u="sng" dirty="0"/>
              <a:t>enough.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7408045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Starting</a:t>
            </a:r>
            <a:r>
              <a:rPr lang="it-IT" dirty="0" smtClean="0"/>
              <a:t> from </a:t>
            </a:r>
            <a:r>
              <a:rPr lang="it-IT" dirty="0" err="1" smtClean="0"/>
              <a:t>analysis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Sectoral analyses </a:t>
            </a:r>
            <a:r>
              <a:rPr lang="en-US" dirty="0" smtClean="0"/>
              <a:t>should focus </a:t>
            </a:r>
            <a:r>
              <a:rPr lang="en-US" dirty="0"/>
              <a:t>on systemic features in relation </a:t>
            </a:r>
            <a:r>
              <a:rPr lang="en-US" dirty="0" smtClean="0"/>
              <a:t>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knowledge </a:t>
            </a:r>
            <a:r>
              <a:rPr lang="en-US" dirty="0"/>
              <a:t>and boundaries,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heterogeneity of actors </a:t>
            </a:r>
            <a:r>
              <a:rPr lang="en-US" dirty="0"/>
              <a:t>and networks,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institutions </a:t>
            </a:r>
            <a:r>
              <a:rPr lang="en-US" dirty="0"/>
              <a:t>and transformation </a:t>
            </a:r>
            <a:r>
              <a:rPr lang="en-US" dirty="0" smtClean="0"/>
              <a:t>(co-evolutionary processes)</a:t>
            </a:r>
          </a:p>
          <a:p>
            <a:r>
              <a:rPr lang="en-US" dirty="0" smtClean="0"/>
              <a:t>Given </a:t>
            </a:r>
            <a:r>
              <a:rPr lang="en-US" dirty="0"/>
              <a:t>the major </a:t>
            </a:r>
            <a:r>
              <a:rPr lang="en-US" dirty="0" smtClean="0"/>
              <a:t>differences </a:t>
            </a:r>
            <a:r>
              <a:rPr lang="en-US" dirty="0"/>
              <a:t>among sectoral </a:t>
            </a:r>
            <a:r>
              <a:rPr lang="en-US" dirty="0" smtClean="0"/>
              <a:t>systems, the impact </a:t>
            </a:r>
            <a:r>
              <a:rPr lang="en-US" dirty="0"/>
              <a:t>of general or horizontal policies may drastically </a:t>
            </a:r>
            <a:r>
              <a:rPr lang="en-US" dirty="0" smtClean="0"/>
              <a:t>differ </a:t>
            </a:r>
            <a:r>
              <a:rPr lang="en-US" dirty="0"/>
              <a:t>across </a:t>
            </a:r>
            <a:r>
              <a:rPr lang="en-US" dirty="0" smtClean="0"/>
              <a:t>sectors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For example:  </a:t>
            </a:r>
            <a:r>
              <a:rPr lang="en-US" dirty="0"/>
              <a:t>cooperation and networks or </a:t>
            </a:r>
            <a:r>
              <a:rPr lang="en-US" dirty="0" smtClean="0"/>
              <a:t>non-firm </a:t>
            </a:r>
            <a:r>
              <a:rPr lang="en-US" dirty="0"/>
              <a:t>organizations and </a:t>
            </a:r>
            <a:r>
              <a:rPr lang="en-US" dirty="0" smtClean="0"/>
              <a:t>institutions could </a:t>
            </a:r>
            <a:r>
              <a:rPr lang="en-US" dirty="0"/>
              <a:t>have </a:t>
            </a:r>
            <a:r>
              <a:rPr lang="en-US" dirty="0" smtClean="0"/>
              <a:t>different </a:t>
            </a:r>
            <a:r>
              <a:rPr lang="en-US" dirty="0"/>
              <a:t>relevance in </a:t>
            </a:r>
            <a:r>
              <a:rPr lang="en-US" dirty="0" smtClean="0"/>
              <a:t>different </a:t>
            </a:r>
            <a:r>
              <a:rPr lang="en-US" dirty="0"/>
              <a:t>sectors. Therefore, policies </a:t>
            </a:r>
            <a:r>
              <a:rPr lang="en-US" dirty="0" smtClean="0"/>
              <a:t>affecting networks </a:t>
            </a:r>
            <a:r>
              <a:rPr lang="en-US" dirty="0"/>
              <a:t>or </a:t>
            </a:r>
            <a:r>
              <a:rPr lang="en-US" dirty="0" smtClean="0"/>
              <a:t>non-firm </a:t>
            </a:r>
            <a:r>
              <a:rPr lang="en-US" dirty="0"/>
              <a:t>organizations, such as transfer agencies, have to take </a:t>
            </a:r>
            <a:r>
              <a:rPr lang="en-US" dirty="0" smtClean="0"/>
              <a:t>these differences </a:t>
            </a:r>
            <a:r>
              <a:rPr lang="en-US" dirty="0"/>
              <a:t>into account.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63784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Wide </a:t>
            </a:r>
            <a:r>
              <a:rPr lang="it-IT" dirty="0" err="1" smtClean="0"/>
              <a:t>range</a:t>
            </a:r>
            <a:r>
              <a:rPr lang="it-IT" dirty="0" smtClean="0"/>
              <a:t> of </a:t>
            </a:r>
            <a:r>
              <a:rPr lang="it-IT" dirty="0" err="1" smtClean="0"/>
              <a:t>policies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7992"/>
            <a:ext cx="10515600" cy="50275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sectoral </a:t>
            </a:r>
            <a:r>
              <a:rPr lang="en-US" dirty="0"/>
              <a:t>system approach emphasizes that, for fostering </a:t>
            </a:r>
            <a:r>
              <a:rPr lang="en-US" dirty="0" smtClean="0"/>
              <a:t>innovation and diffusion </a:t>
            </a:r>
            <a:r>
              <a:rPr lang="en-US" dirty="0"/>
              <a:t>in a sector, technology and innovation policies may not be enough</a:t>
            </a:r>
            <a:r>
              <a:rPr lang="en-US" dirty="0" smtClean="0"/>
              <a:t>.</a:t>
            </a:r>
          </a:p>
          <a:p>
            <a:r>
              <a:rPr lang="en-US" dirty="0"/>
              <a:t>A </a:t>
            </a:r>
            <a:r>
              <a:rPr lang="en-US" b="1" dirty="0"/>
              <a:t>wide range of other policies may be necessary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Innovation </a:t>
            </a:r>
            <a:r>
              <a:rPr lang="en-US" dirty="0"/>
              <a:t>and technology </a:t>
            </a:r>
            <a:r>
              <a:rPr lang="en-US" dirty="0" smtClean="0"/>
              <a:t>policy could </a:t>
            </a:r>
            <a:r>
              <a:rPr lang="en-US" dirty="0"/>
              <a:t>be supplemented by other types of policies, such </a:t>
            </a:r>
            <a:r>
              <a:rPr lang="en-US" dirty="0" smtClean="0"/>
              <a:t>as: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science </a:t>
            </a:r>
            <a:r>
              <a:rPr lang="en-US" dirty="0"/>
              <a:t>policy,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Industrial policy</a:t>
            </a:r>
            <a:r>
              <a:rPr lang="en-US" dirty="0"/>
              <a:t>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policies </a:t>
            </a:r>
            <a:r>
              <a:rPr lang="en-US" dirty="0"/>
              <a:t>related to standards and IPR,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competition policy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Importance </a:t>
            </a:r>
            <a:r>
              <a:rPr lang="en-US" dirty="0"/>
              <a:t>of the interdependencies, links, and feedbacks among </a:t>
            </a:r>
            <a:r>
              <a:rPr lang="en-US" dirty="0" smtClean="0"/>
              <a:t>all of </a:t>
            </a:r>
            <a:r>
              <a:rPr lang="en-US" dirty="0"/>
              <a:t>these policies, and their combined </a:t>
            </a:r>
            <a:r>
              <a:rPr lang="en-US" dirty="0" smtClean="0"/>
              <a:t>effects…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62494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Traditional</a:t>
            </a:r>
            <a:r>
              <a:rPr lang="it-IT" dirty="0" smtClean="0"/>
              <a:t> and </a:t>
            </a:r>
            <a:r>
              <a:rPr lang="it-IT" dirty="0" err="1" smtClean="0"/>
              <a:t>advanced</a:t>
            </a:r>
            <a:r>
              <a:rPr lang="it-IT" dirty="0" smtClean="0"/>
              <a:t> </a:t>
            </a:r>
            <a:r>
              <a:rPr lang="it-IT" dirty="0" err="1" smtClean="0"/>
              <a:t>policies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Traditional </a:t>
            </a:r>
            <a:r>
              <a:rPr lang="en-US" dirty="0"/>
              <a:t>innovation policies have been formulated as providing </a:t>
            </a:r>
            <a:r>
              <a:rPr lang="en-US" dirty="0" smtClean="0"/>
              <a:t>public resources </a:t>
            </a:r>
            <a:r>
              <a:rPr lang="en-US" dirty="0"/>
              <a:t>for R&amp;D and changing the incentives for </a:t>
            </a:r>
            <a:r>
              <a:rPr lang="en-US" dirty="0" smtClean="0"/>
              <a:t>firms </a:t>
            </a:r>
            <a:r>
              <a:rPr lang="en-US" dirty="0"/>
              <a:t>to innovate.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Tax </a:t>
            </a:r>
            <a:r>
              <a:rPr lang="en-US" dirty="0"/>
              <a:t>breaks </a:t>
            </a:r>
            <a:r>
              <a:rPr lang="en-US" dirty="0" smtClean="0"/>
              <a:t>for R&amp;D</a:t>
            </a:r>
            <a:r>
              <a:rPr lang="en-US" dirty="0"/>
              <a:t>, innovation subsidies, and patents are typical examples of these policies.</a:t>
            </a:r>
          </a:p>
          <a:p>
            <a:pPr marL="0" indent="0">
              <a:buNone/>
            </a:pPr>
            <a:r>
              <a:rPr lang="en-US" dirty="0"/>
              <a:t>A sectoral system perspective does not deny the </a:t>
            </a:r>
            <a:r>
              <a:rPr lang="en-US" dirty="0" err="1"/>
              <a:t>signiWcance</a:t>
            </a:r>
            <a:r>
              <a:rPr lang="en-US" dirty="0"/>
              <a:t> of this approach.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recognizes</a:t>
            </a:r>
            <a:r>
              <a:rPr lang="en-US" dirty="0"/>
              <a:t>, however, that the </a:t>
            </a:r>
            <a:r>
              <a:rPr lang="en-US" dirty="0" smtClean="0"/>
              <a:t>effects </a:t>
            </a:r>
            <a:r>
              <a:rPr lang="en-US" dirty="0"/>
              <a:t>may run rapidly into diminishing returns.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olicy </a:t>
            </a:r>
            <a:r>
              <a:rPr lang="en-US" dirty="0"/>
              <a:t>makers need to invest </a:t>
            </a:r>
            <a:r>
              <a:rPr lang="en-US" dirty="0" smtClean="0"/>
              <a:t>much more effort </a:t>
            </a:r>
            <a:r>
              <a:rPr lang="en-US" dirty="0"/>
              <a:t>in understanding the idiosyncrasies of the </a:t>
            </a:r>
            <a:r>
              <a:rPr lang="en-US" dirty="0" smtClean="0"/>
              <a:t>specific </a:t>
            </a:r>
            <a:r>
              <a:rPr lang="en-US" dirty="0"/>
              <a:t>sectors that they </a:t>
            </a:r>
            <a:r>
              <a:rPr lang="en-US" dirty="0" smtClean="0"/>
              <a:t>use to </a:t>
            </a:r>
            <a:r>
              <a:rPr lang="en-US" dirty="0"/>
              <a:t>channel the </a:t>
            </a:r>
            <a:r>
              <a:rPr lang="en-US" dirty="0" err="1" smtClean="0"/>
              <a:t>infuence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policy.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35819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01496"/>
            <a:ext cx="10515600" cy="1325563"/>
          </a:xfrm>
        </p:spPr>
        <p:txBody>
          <a:bodyPr/>
          <a:lstStyle/>
          <a:p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geographical</a:t>
            </a:r>
            <a:r>
              <a:rPr lang="it-IT" dirty="0" smtClean="0"/>
              <a:t> and </a:t>
            </a:r>
            <a:r>
              <a:rPr lang="it-IT" dirty="0" err="1" smtClean="0"/>
              <a:t>sector</a:t>
            </a:r>
            <a:r>
              <a:rPr lang="it-IT" dirty="0" smtClean="0"/>
              <a:t> </a:t>
            </a:r>
            <a:r>
              <a:rPr lang="it-IT" dirty="0" err="1" smtClean="0"/>
              <a:t>dimensions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2760"/>
            <a:ext cx="10515600" cy="48769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Coexistence </a:t>
            </a:r>
            <a:r>
              <a:rPr lang="en-US" dirty="0"/>
              <a:t>of </a:t>
            </a:r>
            <a:r>
              <a:rPr lang="en-US" b="1" dirty="0" smtClean="0"/>
              <a:t>different </a:t>
            </a:r>
            <a:r>
              <a:rPr lang="en-US" b="1" dirty="0"/>
              <a:t>geographical dimensions </a:t>
            </a:r>
            <a:r>
              <a:rPr lang="en-US" dirty="0"/>
              <a:t>of sectoral systems.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Developments </a:t>
            </a:r>
            <a:r>
              <a:rPr lang="en-US" dirty="0"/>
              <a:t>in the local, national, regional, and </a:t>
            </a:r>
            <a:r>
              <a:rPr lang="en-US" dirty="0" smtClean="0"/>
              <a:t>global levels influence </a:t>
            </a:r>
            <a:r>
              <a:rPr lang="en-US" dirty="0"/>
              <a:t>the articulation of technological capabilities.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Policies </a:t>
            </a:r>
            <a:r>
              <a:rPr lang="en-US" dirty="0"/>
              <a:t>that focus </a:t>
            </a:r>
            <a:r>
              <a:rPr lang="en-US" dirty="0" smtClean="0"/>
              <a:t>on only </a:t>
            </a:r>
            <a:r>
              <a:rPr lang="en-US" dirty="0"/>
              <a:t>one level are likely to miss constraints or opportunities that are </a:t>
            </a:r>
            <a:r>
              <a:rPr lang="en-US" dirty="0" smtClean="0"/>
              <a:t>influential </a:t>
            </a:r>
            <a:r>
              <a:rPr lang="en-US" dirty="0"/>
              <a:t>in </a:t>
            </a:r>
            <a:r>
              <a:rPr lang="en-US" dirty="0" smtClean="0"/>
              <a:t>the innovative </a:t>
            </a:r>
            <a:r>
              <a:rPr lang="en-US" dirty="0"/>
              <a:t>behavior of individual organizations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*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olicy </a:t>
            </a:r>
            <a:r>
              <a:rPr lang="en-US" dirty="0"/>
              <a:t>needs are closely related to the </a:t>
            </a:r>
            <a:r>
              <a:rPr lang="en-US" dirty="0" smtClean="0"/>
              <a:t>problems faced </a:t>
            </a:r>
            <a:r>
              <a:rPr lang="en-US" dirty="0"/>
              <a:t>by the various actors operating in the </a:t>
            </a:r>
            <a:r>
              <a:rPr lang="en-US" b="1" dirty="0"/>
              <a:t>sectoral contexts </a:t>
            </a:r>
            <a:r>
              <a:rPr lang="en-US" dirty="0"/>
              <a:t>and to the </a:t>
            </a:r>
            <a:r>
              <a:rPr lang="en-US" dirty="0" smtClean="0"/>
              <a:t>sectoral </a:t>
            </a:r>
            <a:r>
              <a:rPr lang="en-US" dirty="0" err="1" smtClean="0"/>
              <a:t>specifcity</a:t>
            </a:r>
            <a:r>
              <a:rPr lang="en-US" dirty="0" smtClean="0"/>
              <a:t> </a:t>
            </a:r>
            <a:r>
              <a:rPr lang="en-US" dirty="0"/>
              <a:t>of knowledge, boundaries, actors, and networks.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6332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Exploring</a:t>
            </a:r>
            <a:r>
              <a:rPr lang="it-IT" dirty="0" smtClean="0"/>
              <a:t> </a:t>
            </a:r>
            <a:r>
              <a:rPr lang="it-IT" dirty="0" err="1" smtClean="0"/>
              <a:t>difference</a:t>
            </a:r>
            <a:r>
              <a:rPr lang="it-IT" dirty="0" smtClean="0"/>
              <a:t>…(1/2)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high </a:t>
            </a:r>
            <a:r>
              <a:rPr lang="en-US" dirty="0"/>
              <a:t>R&amp;D-intensive (such as electronics or drugs) and low </a:t>
            </a:r>
            <a:r>
              <a:rPr lang="en-US" dirty="0" smtClean="0"/>
              <a:t>R&amp;D-intensive (</a:t>
            </a:r>
            <a:r>
              <a:rPr lang="en-US" dirty="0"/>
              <a:t>such as textiles or shoes).</a:t>
            </a:r>
          </a:p>
          <a:p>
            <a:pPr marL="0" indent="0">
              <a:buNone/>
            </a:pPr>
            <a:r>
              <a:rPr lang="en-US" dirty="0" smtClean="0"/>
              <a:t>2) Another </a:t>
            </a:r>
            <a:r>
              <a:rPr lang="en-US" dirty="0"/>
              <a:t>distinction, coming from the Schumpeterian legacy, focuses on </a:t>
            </a:r>
            <a:r>
              <a:rPr lang="en-US" dirty="0" smtClean="0"/>
              <a:t>differences in: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market </a:t>
            </a:r>
            <a:r>
              <a:rPr lang="en-US" dirty="0"/>
              <a:t>structure and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Industrial dynamics….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	</a:t>
            </a:r>
            <a:r>
              <a:rPr lang="en-US" dirty="0" smtClean="0"/>
              <a:t>Schumpeter Mark I </a:t>
            </a:r>
            <a:r>
              <a:rPr lang="en-US" dirty="0"/>
              <a:t>sectors </a:t>
            </a:r>
            <a:r>
              <a:rPr lang="en-US" dirty="0" smtClean="0"/>
              <a:t>(‘‘</a:t>
            </a:r>
            <a:r>
              <a:rPr lang="en-US" dirty="0"/>
              <a:t>creative </a:t>
            </a:r>
            <a:r>
              <a:rPr lang="en-US" dirty="0" smtClean="0"/>
              <a:t>destruction’’)			Schumpeter </a:t>
            </a:r>
            <a:r>
              <a:rPr lang="en-US" dirty="0"/>
              <a:t>Mark II sectors </a:t>
            </a:r>
            <a:r>
              <a:rPr lang="en-US" dirty="0" smtClean="0"/>
              <a:t>(‘‘</a:t>
            </a:r>
            <a:r>
              <a:rPr lang="en-US" dirty="0"/>
              <a:t>creative accumulation</a:t>
            </a:r>
            <a:r>
              <a:rPr lang="en-US" dirty="0" smtClean="0"/>
              <a:t>’’)</a:t>
            </a:r>
          </a:p>
          <a:p>
            <a:pPr marL="0" indent="0">
              <a:buNone/>
            </a:pPr>
            <a:r>
              <a:rPr lang="en-US" dirty="0" smtClean="0"/>
              <a:t>3) Technological regimes (TR)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0705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Policy </a:t>
            </a:r>
            <a:r>
              <a:rPr lang="it-IT" dirty="0" err="1" smtClean="0"/>
              <a:t>makers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active</a:t>
            </a:r>
            <a:r>
              <a:rPr lang="it-IT" dirty="0" smtClean="0"/>
              <a:t> part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43790"/>
            <a:ext cx="10515600" cy="50917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Policy </a:t>
            </a:r>
            <a:r>
              <a:rPr lang="en-US" dirty="0"/>
              <a:t>makers </a:t>
            </a:r>
            <a:r>
              <a:rPr lang="en-US" dirty="0" smtClean="0"/>
              <a:t>(being within a </a:t>
            </a:r>
            <a:r>
              <a:rPr lang="en-US" dirty="0"/>
              <a:t>variety of </a:t>
            </a:r>
            <a:r>
              <a:rPr lang="en-US" dirty="0" smtClean="0"/>
              <a:t>networks) </a:t>
            </a:r>
            <a:r>
              <a:rPr lang="en-US" dirty="0"/>
              <a:t>are an active internal </a:t>
            </a:r>
            <a:r>
              <a:rPr lang="en-US" dirty="0" smtClean="0"/>
              <a:t>part </a:t>
            </a:r>
            <a:r>
              <a:rPr lang="en-US" dirty="0"/>
              <a:t>of sectoral </a:t>
            </a:r>
            <a:r>
              <a:rPr lang="en-US" dirty="0" smtClean="0"/>
              <a:t>systems.</a:t>
            </a:r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fact, the </a:t>
            </a:r>
            <a:r>
              <a:rPr lang="en-US" b="1" dirty="0"/>
              <a:t>policy makers intervene actively </a:t>
            </a:r>
            <a:r>
              <a:rPr lang="en-US" dirty="0" smtClean="0"/>
              <a:t>in: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knowledge creation,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IPR</a:t>
            </a:r>
            <a:r>
              <a:rPr lang="en-US" dirty="0"/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corporate governance rules,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technology </a:t>
            </a:r>
            <a:r>
              <a:rPr lang="en-US" dirty="0"/>
              <a:t>transfer,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financial </a:t>
            </a:r>
            <a:r>
              <a:rPr lang="en-US" dirty="0"/>
              <a:t>institutions,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skill </a:t>
            </a:r>
            <a:r>
              <a:rPr lang="en-US" dirty="0"/>
              <a:t>formation, </a:t>
            </a:r>
            <a:r>
              <a:rPr lang="en-US" dirty="0" smtClean="0"/>
              <a:t>and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public </a:t>
            </a:r>
            <a:r>
              <a:rPr lang="en-US" dirty="0"/>
              <a:t>procurement.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a consequence, they have to develop </a:t>
            </a:r>
            <a:r>
              <a:rPr lang="en-US" b="1" dirty="0" smtClean="0"/>
              <a:t>advanced competences </a:t>
            </a:r>
            <a:r>
              <a:rPr lang="en-US" dirty="0"/>
              <a:t>and create an institutional setting in order to be </a:t>
            </a:r>
            <a:r>
              <a:rPr lang="en-US" dirty="0" smtClean="0"/>
              <a:t>effective </a:t>
            </a:r>
            <a:r>
              <a:rPr lang="en-US" dirty="0"/>
              <a:t>and consistent at the various </a:t>
            </a:r>
            <a:r>
              <a:rPr lang="en-US" dirty="0" smtClean="0"/>
              <a:t>different </a:t>
            </a:r>
            <a:r>
              <a:rPr lang="en-US" dirty="0"/>
              <a:t>levels.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178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Focusing</a:t>
            </a:r>
            <a:r>
              <a:rPr lang="it-IT" dirty="0" smtClean="0"/>
              <a:t> on «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/>
              <a:t>R</a:t>
            </a:r>
            <a:r>
              <a:rPr lang="it-IT" dirty="0" err="1" smtClean="0"/>
              <a:t>egimes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83360"/>
            <a:ext cx="10515600" cy="5374640"/>
          </a:xfrm>
        </p:spPr>
        <p:txBody>
          <a:bodyPr/>
          <a:lstStyle/>
          <a:p>
            <a:r>
              <a:rPr lang="en-US" dirty="0" smtClean="0"/>
              <a:t>T.R.: notion </a:t>
            </a:r>
            <a:r>
              <a:rPr lang="en-US" dirty="0"/>
              <a:t>introduced by Nelson and Winter (1982), referring to the learning </a:t>
            </a:r>
            <a:r>
              <a:rPr lang="en-US" dirty="0" smtClean="0"/>
              <a:t>and knowledge </a:t>
            </a:r>
            <a:r>
              <a:rPr lang="en-US" dirty="0"/>
              <a:t>environment in which </a:t>
            </a:r>
            <a:r>
              <a:rPr lang="en-US" dirty="0" smtClean="0"/>
              <a:t>firms </a:t>
            </a:r>
            <a:r>
              <a:rPr lang="en-US" dirty="0"/>
              <a:t>operate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A </a:t>
            </a:r>
            <a:r>
              <a:rPr lang="en-US" b="1" dirty="0" smtClean="0"/>
              <a:t>specific Technological Regime: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defines </a:t>
            </a:r>
            <a:r>
              <a:rPr lang="en-US" sz="2800" dirty="0"/>
              <a:t>the nature of the problem </a:t>
            </a:r>
            <a:r>
              <a:rPr lang="en-US" sz="2800" dirty="0" smtClean="0"/>
              <a:t>firms </a:t>
            </a:r>
            <a:r>
              <a:rPr lang="en-US" sz="2800" dirty="0"/>
              <a:t>have to solve in their innovative activities</a:t>
            </a:r>
            <a:r>
              <a:rPr lang="en-US" sz="2800" dirty="0" smtClean="0"/>
              <a:t>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affects </a:t>
            </a:r>
            <a:r>
              <a:rPr lang="en-US" sz="2800" dirty="0"/>
              <a:t>the model form of technological learning, 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shapes </a:t>
            </a:r>
            <a:r>
              <a:rPr lang="en-US" sz="2800" dirty="0"/>
              <a:t>the incentives and constraints to particular behavior and </a:t>
            </a:r>
            <a:r>
              <a:rPr lang="en-US" sz="2800" dirty="0" smtClean="0"/>
              <a:t>organization;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 smtClean="0"/>
              <a:t>and influences </a:t>
            </a:r>
            <a:r>
              <a:rPr lang="en-US" sz="2800" dirty="0"/>
              <a:t>the basic </a:t>
            </a:r>
            <a:r>
              <a:rPr lang="en-US" sz="2800" dirty="0" smtClean="0"/>
              <a:t>processes of </a:t>
            </a:r>
            <a:r>
              <a:rPr lang="en-US" sz="2800" dirty="0"/>
              <a:t>variety generation and selection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28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5145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Components of «TR»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Technological </a:t>
            </a:r>
            <a:r>
              <a:rPr lang="en-US" dirty="0"/>
              <a:t>regime is composed </a:t>
            </a:r>
            <a:r>
              <a:rPr lang="en-US" dirty="0" smtClean="0"/>
              <a:t> by: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b="1" dirty="0" smtClean="0"/>
              <a:t>Technological opportunity </a:t>
            </a:r>
          </a:p>
          <a:p>
            <a:pPr marL="514350" indent="-514350">
              <a:buAutoNum type="alphaLcParenR"/>
            </a:pPr>
            <a:endParaRPr lang="en-US" b="1" dirty="0" smtClean="0"/>
          </a:p>
          <a:p>
            <a:pPr marL="514350" indent="-514350">
              <a:buAutoNum type="alphaLcParenR"/>
            </a:pPr>
            <a:r>
              <a:rPr lang="en-US" b="1" dirty="0" err="1" smtClean="0"/>
              <a:t>appropriability</a:t>
            </a:r>
            <a:r>
              <a:rPr lang="en-US" b="1" dirty="0" smtClean="0"/>
              <a:t> </a:t>
            </a:r>
            <a:r>
              <a:rPr lang="en-US" b="1" dirty="0"/>
              <a:t>conditions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  <a:r>
              <a:rPr lang="en-US" b="1" dirty="0" smtClean="0"/>
              <a:t>degrees </a:t>
            </a:r>
            <a:r>
              <a:rPr lang="en-US" b="1" dirty="0"/>
              <a:t>of cumulativeness of technological knowledge</a:t>
            </a:r>
            <a:r>
              <a:rPr lang="en-US" dirty="0" smtClean="0"/>
              <a:t>, and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d</a:t>
            </a:r>
            <a:r>
              <a:rPr lang="en-US" b="1" dirty="0" smtClean="0"/>
              <a:t>) characteristics </a:t>
            </a:r>
            <a:r>
              <a:rPr lang="en-US" b="1" dirty="0"/>
              <a:t>of </a:t>
            </a:r>
            <a:r>
              <a:rPr lang="en-US" b="1" dirty="0" smtClean="0"/>
              <a:t>the relevant </a:t>
            </a:r>
            <a:r>
              <a:rPr lang="en-US" b="1" dirty="0"/>
              <a:t>knowledge base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61790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4954</TotalTime>
  <Words>6429</Words>
  <Application>Microsoft Office PowerPoint</Application>
  <PresentationFormat>Widescreen</PresentationFormat>
  <Paragraphs>430</Paragraphs>
  <Slides>70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70</vt:i4>
      </vt:variant>
    </vt:vector>
  </HeadingPairs>
  <TitlesOfParts>
    <vt:vector size="75" baseType="lpstr">
      <vt:lpstr>Arial</vt:lpstr>
      <vt:lpstr>Calibri</vt:lpstr>
      <vt:lpstr>Calibri Light</vt:lpstr>
      <vt:lpstr>Wingdings</vt:lpstr>
      <vt:lpstr>Tema di Office</vt:lpstr>
      <vt:lpstr>Innovation differs –sectoral approach</vt:lpstr>
      <vt:lpstr>Differences…</vt:lpstr>
      <vt:lpstr>Comparison among….differences</vt:lpstr>
      <vt:lpstr>Relevant issues…</vt:lpstr>
      <vt:lpstr>How discussing sectoral differences…</vt:lpstr>
      <vt:lpstr>PART I – What Literature tells us</vt:lpstr>
      <vt:lpstr>Exploring difference…(1/2)</vt:lpstr>
      <vt:lpstr>Focusing on «Technological Regimes»</vt:lpstr>
      <vt:lpstr>Components of «TR»</vt:lpstr>
      <vt:lpstr>a) Technological opportunities</vt:lpstr>
      <vt:lpstr>b) Appropriability </vt:lpstr>
      <vt:lpstr>c) Cumulativeness of techn.knowledge</vt:lpstr>
      <vt:lpstr>d) knowledge base</vt:lpstr>
      <vt:lpstr>Linking TR to Shumpeter «marks»</vt:lpstr>
      <vt:lpstr>Sectors and «internal» TR changes over time</vt:lpstr>
      <vt:lpstr>Exploring difference…(continues…2/2)</vt:lpstr>
      <vt:lpstr>Providing or using innovation?….</vt:lpstr>
      <vt:lpstr>The Pavit Taxonomy (1984) of sectoral innovation patterns</vt:lpstr>
      <vt:lpstr>PART II – Sectoral Systems of Innovation </vt:lpstr>
      <vt:lpstr>What is a sector? </vt:lpstr>
      <vt:lpstr>SIS and Evolutionary Theory</vt:lpstr>
      <vt:lpstr>Presentazione standard di PowerPoint</vt:lpstr>
      <vt:lpstr>Sectoral systems and other concepts…</vt:lpstr>
      <vt:lpstr>NIS vs SIS</vt:lpstr>
      <vt:lpstr>Presentazione standard di PowerPoint</vt:lpstr>
      <vt:lpstr>Short introduction on key-elements in «Sectors» (1/2)</vt:lpstr>
      <vt:lpstr>A short introduction on key-elements in «Sectors» (2/2)</vt:lpstr>
      <vt:lpstr>A) Knowledge, technological domain and sectoral boundaries</vt:lpstr>
      <vt:lpstr>Knowledge Based Economy and domains…</vt:lpstr>
      <vt:lpstr>Knowing knowledge…</vt:lpstr>
      <vt:lpstr>Focusing on accessibility of knowledge</vt:lpstr>
      <vt:lpstr>Where opportunities come from…</vt:lpstr>
      <vt:lpstr>Knowledge and «transformability» </vt:lpstr>
      <vt:lpstr>Knowledge and its «cumulativeness» (1/2)</vt:lpstr>
      <vt:lpstr>Knowledge and its «cumulativeness» (2/2)</vt:lpstr>
      <vt:lpstr>The «demand-side» of sectoral dynamic (1/2)</vt:lpstr>
      <vt:lpstr>The «demand-side» of sectoral dynamic (2/2)</vt:lpstr>
      <vt:lpstr>Complementarity among artifacts/processese</vt:lpstr>
      <vt:lpstr>Changing boundaries (with differences…)</vt:lpstr>
      <vt:lpstr>Pharmaceutical… </vt:lpstr>
      <vt:lpstr>…Machine tools</vt:lpstr>
      <vt:lpstr>B) Actors and Networks</vt:lpstr>
      <vt:lpstr>Firm heterogeneity</vt:lpstr>
      <vt:lpstr>Individuals…</vt:lpstr>
      <vt:lpstr>Non firm agents</vt:lpstr>
      <vt:lpstr>Universities and V.C. </vt:lpstr>
      <vt:lpstr>Focusing on «relationships» and networking (1/2)</vt:lpstr>
      <vt:lpstr>Focusing on «relationships» and networking  (2/2)</vt:lpstr>
      <vt:lpstr>Cooperation and interaction (towards networks) </vt:lpstr>
      <vt:lpstr>Great differences among sectoral systems</vt:lpstr>
      <vt:lpstr>Chemicals</vt:lpstr>
      <vt:lpstr>Computers</vt:lpstr>
      <vt:lpstr>Semiconductors</vt:lpstr>
      <vt:lpstr>Software</vt:lpstr>
      <vt:lpstr>C) Institutions</vt:lpstr>
      <vt:lpstr>National institutions</vt:lpstr>
      <vt:lpstr>Pharmaceuticals and software</vt:lpstr>
      <vt:lpstr>Machine tools and telecommunications </vt:lpstr>
      <vt:lpstr>Part III</vt:lpstr>
      <vt:lpstr>The dynamic of transformation</vt:lpstr>
      <vt:lpstr>The variety creation</vt:lpstr>
      <vt:lpstr>The selection process</vt:lpstr>
      <vt:lpstr>Dynamics…</vt:lpstr>
      <vt:lpstr>Cases (see chapter)</vt:lpstr>
      <vt:lpstr>Designing Sectoral Policy </vt:lpstr>
      <vt:lpstr>Starting from analysis</vt:lpstr>
      <vt:lpstr>Wide range of policies</vt:lpstr>
      <vt:lpstr>Traditional and advanced policies</vt:lpstr>
      <vt:lpstr>Different geographical and sector dimensions</vt:lpstr>
      <vt:lpstr>Policy makers as active part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Vittorio Torbianelli</dc:creator>
  <cp:lastModifiedBy>Vittorio Torbianelli</cp:lastModifiedBy>
  <cp:revision>75</cp:revision>
  <dcterms:created xsi:type="dcterms:W3CDTF">2016-03-11T08:51:13Z</dcterms:created>
  <dcterms:modified xsi:type="dcterms:W3CDTF">2016-03-29T12:49:18Z</dcterms:modified>
</cp:coreProperties>
</file>