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9" r:id="rId3"/>
    <p:sldId id="265" r:id="rId4"/>
    <p:sldId id="262" r:id="rId5"/>
    <p:sldId id="257" r:id="rId6"/>
    <p:sldId id="260" r:id="rId7"/>
    <p:sldId id="273" r:id="rId8"/>
    <p:sldId id="274" r:id="rId9"/>
    <p:sldId id="275" r:id="rId10"/>
    <p:sldId id="258" r:id="rId11"/>
    <p:sldId id="263" r:id="rId12"/>
    <p:sldId id="276" r:id="rId13"/>
    <p:sldId id="277" r:id="rId14"/>
    <p:sldId id="278" r:id="rId15"/>
    <p:sldId id="264" r:id="rId16"/>
    <p:sldId id="266" r:id="rId17"/>
    <p:sldId id="267" r:id="rId18"/>
    <p:sldId id="269" r:id="rId19"/>
    <p:sldId id="270" r:id="rId20"/>
    <p:sldId id="271" r:id="rId21"/>
    <p:sldId id="272"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319A01-E533-46B5-82B6-94B4954BAD9E}" type="datetimeFigureOut">
              <a:rPr lang="it-IT" smtClean="0"/>
              <a:t>02/04/2016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6AF057-6C92-4EF9-BFF8-BFEEC5649CEB}" type="slidenum">
              <a:rPr lang="it-IT" smtClean="0"/>
              <a:t>‹N›</a:t>
            </a:fld>
            <a:endParaRPr lang="it-IT"/>
          </a:p>
        </p:txBody>
      </p:sp>
    </p:spTree>
    <p:extLst>
      <p:ext uri="{BB962C8B-B14F-4D97-AF65-F5344CB8AC3E}">
        <p14:creationId xmlns:p14="http://schemas.microsoft.com/office/powerpoint/2010/main" val="509814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16AF057-6C92-4EF9-BFF8-BFEEC5649CEB}" type="slidenum">
              <a:rPr lang="it-IT" smtClean="0"/>
              <a:t>9</a:t>
            </a:fld>
            <a:endParaRPr lang="it-IT"/>
          </a:p>
        </p:txBody>
      </p:sp>
    </p:spTree>
    <p:extLst>
      <p:ext uri="{BB962C8B-B14F-4D97-AF65-F5344CB8AC3E}">
        <p14:creationId xmlns:p14="http://schemas.microsoft.com/office/powerpoint/2010/main" val="214692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3163562-A6C3-4BBC-B1C3-4C703CDB5D43}" type="datetimeFigureOut">
              <a:rPr lang="it-IT" smtClean="0"/>
              <a:t>01/04/2016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71965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163562-A6C3-4BBC-B1C3-4C703CDB5D43}" type="datetimeFigureOut">
              <a:rPr lang="it-IT" smtClean="0"/>
              <a:t>01/04/2016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790168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163562-A6C3-4BBC-B1C3-4C703CDB5D43}" type="datetimeFigureOut">
              <a:rPr lang="it-IT" smtClean="0"/>
              <a:t>01/04/2016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308978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163562-A6C3-4BBC-B1C3-4C703CDB5D43}" type="datetimeFigureOut">
              <a:rPr lang="it-IT" smtClean="0"/>
              <a:t>01/04/2016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301070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3163562-A6C3-4BBC-B1C3-4C703CDB5D43}" type="datetimeFigureOut">
              <a:rPr lang="it-IT" smtClean="0"/>
              <a:t>01/04/2016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433601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3163562-A6C3-4BBC-B1C3-4C703CDB5D43}" type="datetimeFigureOut">
              <a:rPr lang="it-IT" smtClean="0"/>
              <a:t>01/04/2016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297152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3163562-A6C3-4BBC-B1C3-4C703CDB5D43}" type="datetimeFigureOut">
              <a:rPr lang="it-IT" smtClean="0"/>
              <a:t>01/04/2016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733785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3163562-A6C3-4BBC-B1C3-4C703CDB5D43}" type="datetimeFigureOut">
              <a:rPr lang="it-IT" smtClean="0"/>
              <a:t>01/04/2016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2226491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3163562-A6C3-4BBC-B1C3-4C703CDB5D43}" type="datetimeFigureOut">
              <a:rPr lang="it-IT" smtClean="0"/>
              <a:t>01/04/2016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393687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3163562-A6C3-4BBC-B1C3-4C703CDB5D43}" type="datetimeFigureOut">
              <a:rPr lang="it-IT" smtClean="0"/>
              <a:t>01/04/2016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158059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3163562-A6C3-4BBC-B1C3-4C703CDB5D43}" type="datetimeFigureOut">
              <a:rPr lang="it-IT" smtClean="0"/>
              <a:t>01/04/2016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147FA4-4725-4C31-81F2-319BD134F4EB}" type="slidenum">
              <a:rPr lang="it-IT" smtClean="0"/>
              <a:t>‹N›</a:t>
            </a:fld>
            <a:endParaRPr lang="it-IT"/>
          </a:p>
        </p:txBody>
      </p:sp>
    </p:spTree>
    <p:extLst>
      <p:ext uri="{BB962C8B-B14F-4D97-AF65-F5344CB8AC3E}">
        <p14:creationId xmlns:p14="http://schemas.microsoft.com/office/powerpoint/2010/main" val="3401860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63562-A6C3-4BBC-B1C3-4C703CDB5D43}" type="datetimeFigureOut">
              <a:rPr lang="it-IT" smtClean="0"/>
              <a:t>01/04/2016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47FA4-4725-4C31-81F2-319BD134F4EB}" type="slidenum">
              <a:rPr lang="it-IT" smtClean="0"/>
              <a:t>‹N›</a:t>
            </a:fld>
            <a:endParaRPr lang="it-IT"/>
          </a:p>
        </p:txBody>
      </p:sp>
    </p:spTree>
    <p:extLst>
      <p:ext uri="{BB962C8B-B14F-4D97-AF65-F5344CB8AC3E}">
        <p14:creationId xmlns:p14="http://schemas.microsoft.com/office/powerpoint/2010/main" val="1956187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err="1" smtClean="0"/>
              <a:t>Innovation</a:t>
            </a:r>
            <a:r>
              <a:rPr lang="it-IT" dirty="0" smtClean="0"/>
              <a:t> in </a:t>
            </a:r>
            <a:r>
              <a:rPr lang="it-IT" dirty="0" err="1" smtClean="0"/>
              <a:t>Low</a:t>
            </a:r>
            <a:r>
              <a:rPr lang="it-IT" dirty="0" smtClean="0"/>
              <a:t> and Medium </a:t>
            </a:r>
            <a:br>
              <a:rPr lang="it-IT" dirty="0" smtClean="0"/>
            </a:br>
            <a:r>
              <a:rPr lang="it-IT" dirty="0" smtClean="0"/>
              <a:t>Technology (LMT) </a:t>
            </a:r>
            <a:r>
              <a:rPr lang="it-IT" dirty="0" err="1" smtClean="0"/>
              <a:t>Sectors</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4066710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t>
            </a:r>
            <a:r>
              <a:rPr lang="it-IT" dirty="0" err="1" smtClean="0"/>
              <a:t>defininition</a:t>
            </a:r>
            <a:r>
              <a:rPr lang="it-IT" dirty="0" smtClean="0"/>
              <a:t> to be </a:t>
            </a:r>
            <a:r>
              <a:rPr lang="it-IT" dirty="0" err="1" smtClean="0"/>
              <a:t>used</a:t>
            </a:r>
            <a:r>
              <a:rPr lang="it-IT" dirty="0" smtClean="0"/>
              <a:t>? </a:t>
            </a:r>
            <a:endParaRPr lang="it-IT" dirty="0"/>
          </a:p>
        </p:txBody>
      </p:sp>
      <p:sp>
        <p:nvSpPr>
          <p:cNvPr id="3" name="Segnaposto contenuto 2"/>
          <p:cNvSpPr>
            <a:spLocks noGrp="1"/>
          </p:cNvSpPr>
          <p:nvPr>
            <p:ph idx="1"/>
          </p:nvPr>
        </p:nvSpPr>
        <p:spPr/>
        <p:txBody>
          <a:bodyPr>
            <a:normAutofit fontScale="92500"/>
          </a:bodyPr>
          <a:lstStyle/>
          <a:p>
            <a:pPr marL="0" indent="0">
              <a:buNone/>
            </a:pPr>
            <a:r>
              <a:rPr lang="en-US" u="sng" dirty="0" smtClean="0"/>
              <a:t>Approaches</a:t>
            </a:r>
            <a:r>
              <a:rPr lang="en-US" dirty="0" smtClean="0"/>
              <a:t> (= classification; taxonomy, etc.) that blend the </a:t>
            </a:r>
            <a:r>
              <a:rPr lang="en-US" b="1" i="1" dirty="0" smtClean="0"/>
              <a:t>technology </a:t>
            </a:r>
            <a:r>
              <a:rPr lang="en-US" dirty="0" smtClean="0"/>
              <a:t>dimension and the </a:t>
            </a:r>
            <a:r>
              <a:rPr lang="en-US" b="1" i="1" dirty="0" smtClean="0"/>
              <a:t>product </a:t>
            </a:r>
            <a:r>
              <a:rPr lang="en-US" dirty="0" smtClean="0"/>
              <a:t>dimension, appear to be:</a:t>
            </a:r>
          </a:p>
          <a:p>
            <a:pPr lvl="1">
              <a:buFont typeface="Wingdings" panose="05000000000000000000" pitchFamily="2" charset="2"/>
              <a:buChar char="ü"/>
            </a:pPr>
            <a:r>
              <a:rPr lang="en-US" dirty="0" smtClean="0"/>
              <a:t>more analytically satisfying </a:t>
            </a:r>
          </a:p>
          <a:p>
            <a:pPr lvl="1">
              <a:buFont typeface="Wingdings" panose="05000000000000000000" pitchFamily="2" charset="2"/>
              <a:buChar char="ü"/>
            </a:pPr>
            <a:r>
              <a:rPr lang="en-US" dirty="0" smtClean="0"/>
              <a:t>better able to account for observed empirical differences between countries and regions</a:t>
            </a:r>
          </a:p>
          <a:p>
            <a:pPr lvl="1">
              <a:buFont typeface="Wingdings" panose="05000000000000000000" pitchFamily="2" charset="2"/>
              <a:buChar char="ü"/>
            </a:pPr>
            <a:r>
              <a:rPr lang="en-US" dirty="0" smtClean="0"/>
              <a:t>better able to account for dynamic paths of industrial evolution over historical time.</a:t>
            </a:r>
          </a:p>
          <a:p>
            <a:pPr>
              <a:buFont typeface="Wingdings" panose="05000000000000000000" pitchFamily="2" charset="2"/>
              <a:buChar char="ü"/>
            </a:pPr>
            <a:r>
              <a:rPr lang="en-US" dirty="0" smtClean="0"/>
              <a:t>They need however to be supplemented by </a:t>
            </a:r>
            <a:r>
              <a:rPr lang="en-US" b="1" i="1" dirty="0" smtClean="0"/>
              <a:t>technology-oriented distinctions</a:t>
            </a:r>
            <a:r>
              <a:rPr lang="en-US" dirty="0" smtClean="0"/>
              <a:t> among sectors (e.g. Pavitt taxonomy) to provide a better grasp of the nature of structural change and competitiveness.</a:t>
            </a:r>
          </a:p>
          <a:p>
            <a:pPr marL="0" indent="0">
              <a:buNone/>
            </a:pPr>
            <a:r>
              <a:rPr lang="en-US" dirty="0" smtClean="0"/>
              <a:t>Furthermore, they are in our view a more advisable platform for policy than simple “OECD-style” definitions of high- or low-tech.</a:t>
            </a:r>
            <a:endParaRPr lang="it-IT" dirty="0"/>
          </a:p>
        </p:txBody>
      </p:sp>
    </p:spTree>
    <p:extLst>
      <p:ext uri="{BB962C8B-B14F-4D97-AF65-F5344CB8AC3E}">
        <p14:creationId xmlns:p14="http://schemas.microsoft.com/office/powerpoint/2010/main" val="3709153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Some </a:t>
            </a:r>
            <a:r>
              <a:rPr lang="it-IT" dirty="0" err="1" smtClean="0"/>
              <a:t>problems</a:t>
            </a:r>
            <a:r>
              <a:rPr lang="it-IT" dirty="0" smtClean="0"/>
              <a:t> in </a:t>
            </a:r>
            <a:r>
              <a:rPr lang="it-IT" dirty="0" err="1" smtClean="0"/>
              <a:t>defining</a:t>
            </a:r>
            <a:r>
              <a:rPr lang="it-IT" dirty="0" smtClean="0"/>
              <a:t> </a:t>
            </a:r>
            <a:r>
              <a:rPr lang="it-IT" dirty="0" err="1" smtClean="0"/>
              <a:t>technology</a:t>
            </a:r>
            <a:r>
              <a:rPr lang="it-IT" dirty="0" smtClean="0"/>
              <a:t>!</a:t>
            </a:r>
            <a:endParaRPr lang="it-IT" dirty="0"/>
          </a:p>
        </p:txBody>
      </p:sp>
      <p:sp>
        <p:nvSpPr>
          <p:cNvPr id="3" name="Segnaposto contenuto 2"/>
          <p:cNvSpPr>
            <a:spLocks noGrp="1"/>
          </p:cNvSpPr>
          <p:nvPr>
            <p:ph idx="1"/>
          </p:nvPr>
        </p:nvSpPr>
        <p:spPr/>
        <p:txBody>
          <a:bodyPr/>
          <a:lstStyle/>
          <a:p>
            <a:r>
              <a:rPr lang="en-US" dirty="0" smtClean="0">
                <a:effectLst/>
              </a:rPr>
              <a:t>The majority of manufacturing industries are defined mostly according to their product range…</a:t>
            </a:r>
          </a:p>
          <a:p>
            <a:r>
              <a:rPr lang="en-US" dirty="0" smtClean="0">
                <a:effectLst/>
              </a:rPr>
              <a:t>…but a good number </a:t>
            </a:r>
            <a:r>
              <a:rPr lang="en-US" u="sng" dirty="0" smtClean="0">
                <a:effectLst/>
              </a:rPr>
              <a:t>have in common their technologies rather than their products</a:t>
            </a:r>
            <a:r>
              <a:rPr lang="en-US" dirty="0" smtClean="0">
                <a:effectLst/>
              </a:rPr>
              <a:t>, </a:t>
            </a:r>
          </a:p>
          <a:p>
            <a:pPr marL="0" indent="0">
              <a:buNone/>
            </a:pPr>
            <a:r>
              <a:rPr lang="en-US" dirty="0" smtClean="0">
                <a:effectLst/>
              </a:rPr>
              <a:t>E.g. </a:t>
            </a:r>
            <a:r>
              <a:rPr lang="en-US" b="1" dirty="0" smtClean="0">
                <a:effectLst/>
              </a:rPr>
              <a:t>biotechnology</a:t>
            </a:r>
            <a:r>
              <a:rPr lang="en-US" dirty="0" smtClean="0">
                <a:effectLst/>
              </a:rPr>
              <a:t>. - plant biotechnology is regarded as part of the biotechnology industry (technology-defined) or of agriculture (product-defined) makes a big difference to the inferences drawn.</a:t>
            </a:r>
          </a:p>
          <a:p>
            <a:r>
              <a:rPr lang="en-US" dirty="0" smtClean="0"/>
              <a:t>Moreover… innovation activities in LMT tend to fall outside conventional definition of R&amp;D activities (</a:t>
            </a:r>
            <a:r>
              <a:rPr lang="en-US" dirty="0" err="1" smtClean="0"/>
              <a:t>es</a:t>
            </a:r>
            <a:r>
              <a:rPr lang="en-US" dirty="0" smtClean="0"/>
              <a:t>. OECD </a:t>
            </a:r>
            <a:r>
              <a:rPr lang="en-US" dirty="0" err="1" smtClean="0"/>
              <a:t>Frascati</a:t>
            </a:r>
            <a:r>
              <a:rPr lang="en-US" dirty="0" smtClean="0"/>
              <a:t> Manual)</a:t>
            </a:r>
            <a:endParaRPr lang="en-US" dirty="0" smtClean="0">
              <a:effectLst/>
            </a:endParaRPr>
          </a:p>
          <a:p>
            <a:pPr marL="0" indent="0">
              <a:buNone/>
            </a:pPr>
            <a:endParaRPr lang="it-IT" dirty="0"/>
          </a:p>
        </p:txBody>
      </p:sp>
    </p:spTree>
    <p:extLst>
      <p:ext uri="{BB962C8B-B14F-4D97-AF65-F5344CB8AC3E}">
        <p14:creationId xmlns:p14="http://schemas.microsoft.com/office/powerpoint/2010/main" val="563005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marL="0" indent="0">
              <a:buNone/>
            </a:pPr>
            <a:r>
              <a:rPr lang="en-US" b="1" dirty="0" smtClean="0">
                <a:effectLst/>
              </a:rPr>
              <a:t> a) “General Purpose Technologies” </a:t>
            </a:r>
            <a:r>
              <a:rPr lang="en-US" dirty="0" smtClean="0">
                <a:effectLst/>
              </a:rPr>
              <a:t>and Learning in LMT Firms</a:t>
            </a:r>
          </a:p>
          <a:p>
            <a:r>
              <a:rPr lang="en-US" dirty="0" smtClean="0"/>
              <a:t>Key technologies often have the property of being able to become ‘‘pervasive’’ (they </a:t>
            </a:r>
            <a:r>
              <a:rPr lang="en-US" dirty="0" smtClean="0"/>
              <a:t>can spill out of their industry of origin and be recruited by older industries)</a:t>
            </a:r>
          </a:p>
          <a:p>
            <a:r>
              <a:rPr lang="en-US" dirty="0"/>
              <a:t>M</a:t>
            </a:r>
            <a:r>
              <a:rPr lang="en-US" dirty="0" smtClean="0">
                <a:effectLst/>
              </a:rPr>
              <a:t>achinery, steam power, and iron (I Industrial Revolution)…information and communication technologies, biotechnology and smart materials in the III IR (= General Purpose Techn</a:t>
            </a:r>
            <a:r>
              <a:rPr lang="en-US" dirty="0" smtClean="0"/>
              <a:t>ologies)</a:t>
            </a:r>
            <a:r>
              <a:rPr lang="en-US" dirty="0" smtClean="0">
                <a:effectLst/>
              </a:rPr>
              <a:t>. </a:t>
            </a:r>
          </a:p>
          <a:p>
            <a:r>
              <a:rPr lang="en-US" dirty="0" smtClean="0"/>
              <a:t>III created </a:t>
            </a:r>
            <a:r>
              <a:rPr lang="en-US" b="1" dirty="0" smtClean="0"/>
              <a:t>new opportunities </a:t>
            </a:r>
            <a:r>
              <a:rPr lang="en-US" dirty="0" smtClean="0"/>
              <a:t>for LMT industries to enhance their innovative and economic performance through new technologies</a:t>
            </a:r>
          </a:p>
          <a:p>
            <a:r>
              <a:rPr lang="en-US" dirty="0" smtClean="0">
                <a:effectLst/>
              </a:rPr>
              <a:t>However, in LMT industries there is usually </a:t>
            </a:r>
            <a:r>
              <a:rPr lang="en-US" b="1" dirty="0" smtClean="0">
                <a:effectLst/>
              </a:rPr>
              <a:t>little formal learning by science </a:t>
            </a:r>
            <a:r>
              <a:rPr lang="en-US" dirty="0" smtClean="0">
                <a:effectLst/>
              </a:rPr>
              <a:t>and technology, at least at the </a:t>
            </a:r>
            <a:r>
              <a:rPr lang="en-US" dirty="0" smtClean="0"/>
              <a:t>fi</a:t>
            </a:r>
            <a:r>
              <a:rPr lang="en-US" dirty="0" smtClean="0">
                <a:effectLst/>
              </a:rPr>
              <a:t>rm level (innovation and adoption operate in </a:t>
            </a:r>
            <a:r>
              <a:rPr lang="en-US" u="sng" dirty="0" smtClean="0">
                <a:effectLst/>
              </a:rPr>
              <a:t>practical and pragmatic ways by doing and using</a:t>
            </a:r>
            <a:r>
              <a:rPr lang="en-US" dirty="0" smtClean="0">
                <a:effectLst/>
              </a:rPr>
              <a:t>)</a:t>
            </a:r>
            <a:endParaRPr lang="it-IT" dirty="0"/>
          </a:p>
        </p:txBody>
      </p:sp>
      <p:sp>
        <p:nvSpPr>
          <p:cNvPr id="4" name="Titolo 1"/>
          <p:cNvSpPr>
            <a:spLocks noGrp="1"/>
          </p:cNvSpPr>
          <p:nvPr>
            <p:ph type="title"/>
          </p:nvPr>
        </p:nvSpPr>
        <p:spPr>
          <a:xfrm>
            <a:off x="838200" y="365125"/>
            <a:ext cx="10515600" cy="1325563"/>
          </a:xfrm>
        </p:spPr>
        <p:txBody>
          <a:bodyPr>
            <a:normAutofit/>
          </a:bodyPr>
          <a:lstStyle/>
          <a:p>
            <a:r>
              <a:rPr lang="it-IT" dirty="0" err="1" smtClean="0"/>
              <a:t>Innovation</a:t>
            </a:r>
            <a:r>
              <a:rPr lang="it-IT" dirty="0" smtClean="0"/>
              <a:t> drivers in LMT </a:t>
            </a:r>
            <a:r>
              <a:rPr lang="it-IT" dirty="0" err="1" smtClean="0"/>
              <a:t>industries</a:t>
            </a:r>
            <a:r>
              <a:rPr lang="it-IT" dirty="0" smtClean="0"/>
              <a:t/>
            </a:r>
            <a:br>
              <a:rPr lang="it-IT" dirty="0" smtClean="0"/>
            </a:br>
            <a:r>
              <a:rPr lang="it-IT" dirty="0" smtClean="0"/>
              <a:t>2) New </a:t>
            </a:r>
            <a:r>
              <a:rPr lang="it-IT" dirty="0" err="1" smtClean="0"/>
              <a:t>Technological</a:t>
            </a:r>
            <a:r>
              <a:rPr lang="it-IT" dirty="0" smtClean="0"/>
              <a:t> </a:t>
            </a:r>
            <a:r>
              <a:rPr lang="it-IT" dirty="0" err="1" smtClean="0"/>
              <a:t>Paradigms</a:t>
            </a:r>
            <a:r>
              <a:rPr lang="it-IT" dirty="0" smtClean="0"/>
              <a:t> </a:t>
            </a:r>
            <a:endParaRPr lang="it-IT" dirty="0"/>
          </a:p>
        </p:txBody>
      </p:sp>
    </p:spTree>
    <p:extLst>
      <p:ext uri="{BB962C8B-B14F-4D97-AF65-F5344CB8AC3E}">
        <p14:creationId xmlns:p14="http://schemas.microsoft.com/office/powerpoint/2010/main" val="2543646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absorptive</a:t>
            </a:r>
            <a:r>
              <a:rPr lang="it-IT" dirty="0" smtClean="0"/>
              <a:t> </a:t>
            </a:r>
            <a:r>
              <a:rPr lang="it-IT" dirty="0" err="1" smtClean="0"/>
              <a:t>capacity</a:t>
            </a:r>
            <a:r>
              <a:rPr lang="it-IT" dirty="0" smtClean="0"/>
              <a:t> and the R&amp;D </a:t>
            </a:r>
            <a:r>
              <a:rPr lang="it-IT" dirty="0" err="1" smtClean="0"/>
              <a:t>function</a:t>
            </a:r>
            <a:endParaRPr lang="it-IT" dirty="0"/>
          </a:p>
        </p:txBody>
      </p:sp>
      <p:sp>
        <p:nvSpPr>
          <p:cNvPr id="3" name="Segnaposto contenuto 2"/>
          <p:cNvSpPr>
            <a:spLocks noGrp="1"/>
          </p:cNvSpPr>
          <p:nvPr>
            <p:ph idx="1"/>
          </p:nvPr>
        </p:nvSpPr>
        <p:spPr/>
        <p:txBody>
          <a:bodyPr>
            <a:normAutofit fontScale="92500" lnSpcReduction="20000"/>
          </a:bodyPr>
          <a:lstStyle/>
          <a:p>
            <a:r>
              <a:rPr lang="en-US" dirty="0" smtClean="0"/>
              <a:t>The bulk of the general-purpose technologies, are developed by separate companies (rarely subsidiaries), specialized in the relevant technological fields. </a:t>
            </a:r>
          </a:p>
          <a:p>
            <a:r>
              <a:rPr lang="en-US" dirty="0" smtClean="0"/>
              <a:t>However the downstream LMT industries need to have ‘‘absorptive capacities’’ to </a:t>
            </a:r>
            <a:r>
              <a:rPr lang="en-US" u="sng" dirty="0" smtClean="0"/>
              <a:t>make productive use of these upstream developments</a:t>
            </a:r>
            <a:r>
              <a:rPr lang="en-US" dirty="0" smtClean="0"/>
              <a:t>.</a:t>
            </a:r>
          </a:p>
          <a:p>
            <a:pPr lvl="1"/>
            <a:r>
              <a:rPr lang="en-US" dirty="0" smtClean="0"/>
              <a:t>food-processing companies involved in advanced (‘‘third-generation’’) biotechnology do not carry out much of the associated research themselves but are often prominent in patenting in less advanced (‘‘second-generation’’) biotechnology—this seems to provide them with the necessary absorptive capabilities.</a:t>
            </a:r>
            <a:endParaRPr lang="it-IT" dirty="0" smtClean="0"/>
          </a:p>
          <a:p>
            <a:r>
              <a:rPr lang="en-US" dirty="0"/>
              <a:t>F</a:t>
            </a:r>
            <a:r>
              <a:rPr lang="en-US" dirty="0" smtClean="0">
                <a:effectLst/>
              </a:rPr>
              <a:t>ormal science may congregate in national or regional laboratories in such industries, instead of being internalized within </a:t>
            </a:r>
            <a:r>
              <a:rPr lang="en-US" dirty="0" smtClean="0"/>
              <a:t>fi</a:t>
            </a:r>
            <a:r>
              <a:rPr lang="en-US" dirty="0" smtClean="0">
                <a:effectLst/>
              </a:rPr>
              <a:t>rms</a:t>
            </a:r>
          </a:p>
          <a:p>
            <a:pPr lvl="1"/>
            <a:r>
              <a:rPr lang="en-US" dirty="0" smtClean="0"/>
              <a:t>Innovation require firm-</a:t>
            </a:r>
            <a:r>
              <a:rPr lang="en-US" dirty="0" err="1" smtClean="0"/>
              <a:t>speciWc</a:t>
            </a:r>
            <a:r>
              <a:rPr lang="en-US" dirty="0" smtClean="0"/>
              <a:t> absorptive capacities, generated not just from formal R&amp;D but from broader-based innovative activities that include engineering, continuous improvement processes, and organizational innovations such as integrated service and supply.</a:t>
            </a:r>
          </a:p>
        </p:txBody>
      </p:sp>
    </p:spTree>
    <p:extLst>
      <p:ext uri="{BB962C8B-B14F-4D97-AF65-F5344CB8AC3E}">
        <p14:creationId xmlns:p14="http://schemas.microsoft.com/office/powerpoint/2010/main" val="1138790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Carrier </a:t>
            </a:r>
            <a:r>
              <a:rPr lang="it-IT" dirty="0" err="1" smtClean="0"/>
              <a:t>Industries</a:t>
            </a:r>
            <a:r>
              <a:rPr lang="it-IT" dirty="0" smtClean="0"/>
              <a:t> (general </a:t>
            </a:r>
            <a:r>
              <a:rPr lang="it-IT" dirty="0" err="1" smtClean="0"/>
              <a:t>purpose</a:t>
            </a:r>
            <a:r>
              <a:rPr lang="it-IT" dirty="0" smtClean="0"/>
              <a:t> </a:t>
            </a:r>
            <a:r>
              <a:rPr lang="it-IT" dirty="0" err="1" smtClean="0"/>
              <a:t>techn</a:t>
            </a:r>
            <a:r>
              <a:rPr lang="it-IT" dirty="0" smtClean="0"/>
              <a:t>.)</a:t>
            </a:r>
            <a:endParaRPr lang="it-IT" dirty="0"/>
          </a:p>
        </p:txBody>
      </p:sp>
      <p:sp>
        <p:nvSpPr>
          <p:cNvPr id="3" name="Segnaposto contenuto 2"/>
          <p:cNvSpPr>
            <a:spLocks noGrp="1"/>
          </p:cNvSpPr>
          <p:nvPr>
            <p:ph idx="1"/>
          </p:nvPr>
        </p:nvSpPr>
        <p:spPr/>
        <p:txBody>
          <a:bodyPr>
            <a:normAutofit fontScale="92500" lnSpcReduction="10000"/>
          </a:bodyPr>
          <a:lstStyle/>
          <a:p>
            <a:r>
              <a:rPr lang="en-US" dirty="0" smtClean="0"/>
              <a:t>Describing one particular industry supplying technologies, namely machine tools, Rosenberg (1963) showed how the number of different </a:t>
            </a:r>
            <a:r>
              <a:rPr lang="en-US" i="1" dirty="0" smtClean="0"/>
              <a:t>types of tools </a:t>
            </a:r>
            <a:r>
              <a:rPr lang="en-US" dirty="0" smtClean="0"/>
              <a:t>was quite limited and as a result their principles could readily be stretched to being applied in industries other than where they were first deployed.</a:t>
            </a:r>
          </a:p>
          <a:p>
            <a:r>
              <a:rPr lang="en-US" dirty="0" err="1"/>
              <a:t>S</a:t>
            </a:r>
            <a:r>
              <a:rPr lang="en-US" dirty="0" err="1" smtClean="0"/>
              <a:t>ignifcant</a:t>
            </a:r>
            <a:r>
              <a:rPr lang="en-US" dirty="0" smtClean="0"/>
              <a:t> role of ‘‘carrier industries,’’ which incorporated these proliferating machine tools into making the machines they produced or used (producing machines related to those “tools”).</a:t>
            </a:r>
          </a:p>
          <a:p>
            <a:r>
              <a:rPr lang="en-US" dirty="0" smtClean="0"/>
              <a:t>“general purpose technologies”: any industry can act as a carrier if its demand for the new capital good is large enough or growing fast enough. </a:t>
            </a:r>
          </a:p>
          <a:p>
            <a:r>
              <a:rPr lang="en-US" dirty="0" smtClean="0"/>
              <a:t>Thus even low-tech sectors can act as receptors for new process-oriented technologies (e.g. machine tools for 3d printers).</a:t>
            </a:r>
            <a:endParaRPr lang="it-IT" dirty="0"/>
          </a:p>
        </p:txBody>
      </p:sp>
    </p:spTree>
    <p:extLst>
      <p:ext uri="{BB962C8B-B14F-4D97-AF65-F5344CB8AC3E}">
        <p14:creationId xmlns:p14="http://schemas.microsoft.com/office/powerpoint/2010/main" val="231274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r>
              <a:rPr lang="it-IT" dirty="0" err="1" smtClean="0"/>
              <a:t>Research</a:t>
            </a:r>
            <a:r>
              <a:rPr lang="it-IT" dirty="0" smtClean="0"/>
              <a:t>» in LMT </a:t>
            </a:r>
            <a:r>
              <a:rPr lang="it-IT" dirty="0" err="1" smtClean="0"/>
              <a:t>industries</a:t>
            </a:r>
            <a:r>
              <a:rPr lang="it-IT" dirty="0" smtClean="0"/>
              <a:t>. </a:t>
            </a:r>
            <a:endParaRPr lang="it-IT" dirty="0"/>
          </a:p>
        </p:txBody>
      </p:sp>
      <p:sp>
        <p:nvSpPr>
          <p:cNvPr id="3" name="Segnaposto contenuto 2"/>
          <p:cNvSpPr>
            <a:spLocks noGrp="1"/>
          </p:cNvSpPr>
          <p:nvPr>
            <p:ph idx="1"/>
          </p:nvPr>
        </p:nvSpPr>
        <p:spPr/>
        <p:txBody>
          <a:bodyPr>
            <a:normAutofit/>
          </a:bodyPr>
          <a:lstStyle/>
          <a:p>
            <a:r>
              <a:rPr lang="en-US" dirty="0" smtClean="0"/>
              <a:t>Knowledge search, identification and proof, rather than basic research, are likely to be of particular importance to innovation in the non-manufacturing activities of LMT industries. </a:t>
            </a:r>
          </a:p>
          <a:p>
            <a:r>
              <a:rPr lang="en-US" dirty="0"/>
              <a:t>W</a:t>
            </a:r>
            <a:r>
              <a:rPr lang="en-US" dirty="0" smtClean="0"/>
              <a:t>e have to ask </a:t>
            </a:r>
            <a:r>
              <a:rPr lang="en-US" u="sng" dirty="0" smtClean="0"/>
              <a:t>what part of each ‘‘industry’’ </a:t>
            </a:r>
            <a:r>
              <a:rPr lang="en-US" dirty="0" smtClean="0"/>
              <a:t>we are characterizing as high- or low-tech when considering their growth potential  advantage </a:t>
            </a:r>
          </a:p>
          <a:p>
            <a:pPr lvl="1">
              <a:buFont typeface="Wingdings" panose="05000000000000000000" pitchFamily="2" charset="2"/>
              <a:buChar char="ü"/>
            </a:pPr>
            <a:r>
              <a:rPr lang="en-US" dirty="0" smtClean="0"/>
              <a:t>In low-growth sectors (such as processed foods)…innovation lies towards the high-tech end of these low-growth sectors (like applying biotechnology to food processing).</a:t>
            </a:r>
          </a:p>
          <a:p>
            <a:pPr lvl="1">
              <a:buFont typeface="Wingdings" panose="05000000000000000000" pitchFamily="2" charset="2"/>
              <a:buChar char="ü"/>
            </a:pPr>
            <a:endParaRPr lang="en-US" dirty="0" smtClean="0"/>
          </a:p>
          <a:p>
            <a:endParaRPr lang="it-IT" dirty="0"/>
          </a:p>
        </p:txBody>
      </p:sp>
    </p:spTree>
    <p:extLst>
      <p:ext uri="{BB962C8B-B14F-4D97-AF65-F5344CB8AC3E}">
        <p14:creationId xmlns:p14="http://schemas.microsoft.com/office/powerpoint/2010/main" val="4112112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More </a:t>
            </a:r>
            <a:r>
              <a:rPr lang="it-IT" dirty="0" err="1" smtClean="0"/>
              <a:t>useful</a:t>
            </a:r>
            <a:r>
              <a:rPr lang="it-IT" dirty="0" smtClean="0"/>
              <a:t> (</a:t>
            </a:r>
            <a:r>
              <a:rPr lang="it-IT" dirty="0" err="1" smtClean="0"/>
              <a:t>complex</a:t>
            </a:r>
            <a:r>
              <a:rPr lang="it-IT" dirty="0" smtClean="0"/>
              <a:t>) </a:t>
            </a:r>
            <a:r>
              <a:rPr lang="it-IT" dirty="0" err="1" smtClean="0"/>
              <a:t>taxonomies</a:t>
            </a:r>
            <a:r>
              <a:rPr lang="it-IT" dirty="0" smtClean="0"/>
              <a:t>… </a:t>
            </a:r>
            <a:br>
              <a:rPr lang="it-IT" dirty="0" smtClean="0"/>
            </a:br>
            <a:r>
              <a:rPr lang="it-IT" dirty="0" smtClean="0"/>
              <a:t>1) </a:t>
            </a:r>
            <a:r>
              <a:rPr lang="it-IT" i="1" dirty="0" err="1" smtClean="0"/>
              <a:t>Peneder</a:t>
            </a:r>
            <a:endParaRPr lang="it-IT" i="1" dirty="0"/>
          </a:p>
        </p:txBody>
      </p:sp>
      <p:sp>
        <p:nvSpPr>
          <p:cNvPr id="3" name="Segnaposto contenuto 2"/>
          <p:cNvSpPr>
            <a:spLocks noGrp="1"/>
          </p:cNvSpPr>
          <p:nvPr>
            <p:ph idx="1"/>
          </p:nvPr>
        </p:nvSpPr>
        <p:spPr/>
        <p:txBody>
          <a:bodyPr>
            <a:normAutofit/>
          </a:bodyPr>
          <a:lstStyle/>
          <a:p>
            <a:r>
              <a:rPr lang="en-US" dirty="0" err="1" smtClean="0"/>
              <a:t>Peneder</a:t>
            </a:r>
            <a:r>
              <a:rPr lang="en-US" dirty="0" smtClean="0"/>
              <a:t> (2001): </a:t>
            </a:r>
            <a:r>
              <a:rPr lang="en-US" b="1" dirty="0" smtClean="0"/>
              <a:t>“tripartite” classification </a:t>
            </a:r>
            <a:r>
              <a:rPr lang="en-US" dirty="0" smtClean="0"/>
              <a:t>(but starting form “Product”)</a:t>
            </a:r>
          </a:p>
          <a:p>
            <a:pPr marL="514350" indent="-514350">
              <a:buFont typeface="+mj-lt"/>
              <a:buAutoNum type="arabicPeriod"/>
            </a:pPr>
            <a:r>
              <a:rPr lang="en-US" dirty="0"/>
              <a:t>o</a:t>
            </a:r>
            <a:r>
              <a:rPr lang="en-US" dirty="0" smtClean="0"/>
              <a:t>ne of his taxonomies </a:t>
            </a:r>
            <a:r>
              <a:rPr lang="en-US" u="sng" dirty="0" smtClean="0"/>
              <a:t>rests on factor intensity </a:t>
            </a:r>
            <a:r>
              <a:rPr lang="en-US" dirty="0" smtClean="0"/>
              <a:t>(mainstream i.e. average; labor-intensive; capital-intensive; marketing-driven; technology-intensive), </a:t>
            </a:r>
          </a:p>
          <a:p>
            <a:pPr marL="514350" indent="-514350">
              <a:buFont typeface="+mj-lt"/>
              <a:buAutoNum type="arabicPeriod"/>
            </a:pPr>
            <a:r>
              <a:rPr lang="en-US" dirty="0" smtClean="0"/>
              <a:t>another on </a:t>
            </a:r>
            <a:r>
              <a:rPr lang="en-US" u="sng" dirty="0" err="1" smtClean="0"/>
              <a:t>labour</a:t>
            </a:r>
            <a:r>
              <a:rPr lang="en-US" u="sng" dirty="0" smtClean="0"/>
              <a:t> skills </a:t>
            </a:r>
            <a:r>
              <a:rPr lang="en-US" dirty="0" smtClean="0"/>
              <a:t>(low-skill; medium-skill blue-collar; medium-skill white-collar; high-skill), </a:t>
            </a:r>
          </a:p>
          <a:p>
            <a:pPr marL="514350" indent="-514350">
              <a:buFont typeface="+mj-lt"/>
              <a:buAutoNum type="arabicPeriod"/>
            </a:pPr>
            <a:r>
              <a:rPr lang="en-US" dirty="0" smtClean="0"/>
              <a:t>and the </a:t>
            </a:r>
            <a:r>
              <a:rPr lang="en-US" u="sng" dirty="0" smtClean="0"/>
              <a:t>third on external service inputs </a:t>
            </a:r>
            <a:r>
              <a:rPr lang="en-US" dirty="0" smtClean="0"/>
              <a:t>(from knowledge-based services; from retail and advertising services; from transport services; and from other industries).</a:t>
            </a:r>
            <a:endParaRPr lang="it-IT" dirty="0"/>
          </a:p>
        </p:txBody>
      </p:sp>
    </p:spTree>
    <p:extLst>
      <p:ext uri="{BB962C8B-B14F-4D97-AF65-F5344CB8AC3E}">
        <p14:creationId xmlns:p14="http://schemas.microsoft.com/office/powerpoint/2010/main" val="2623154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1b) …</a:t>
            </a:r>
            <a:r>
              <a:rPr lang="it-IT" i="1" dirty="0" err="1" smtClean="0"/>
              <a:t>Peneder</a:t>
            </a:r>
            <a:r>
              <a:rPr lang="it-IT" i="1" dirty="0" smtClean="0"/>
              <a:t> </a:t>
            </a:r>
            <a:r>
              <a:rPr lang="it-IT" i="1" dirty="0" err="1" smtClean="0"/>
              <a:t>Taxonomy</a:t>
            </a:r>
            <a:endParaRPr lang="it-IT" i="1" dirty="0"/>
          </a:p>
        </p:txBody>
      </p:sp>
      <p:sp>
        <p:nvSpPr>
          <p:cNvPr id="3" name="Segnaposto contenuto 2"/>
          <p:cNvSpPr>
            <a:spLocks noGrp="1"/>
          </p:cNvSpPr>
          <p:nvPr>
            <p:ph idx="1"/>
          </p:nvPr>
        </p:nvSpPr>
        <p:spPr/>
        <p:txBody>
          <a:bodyPr>
            <a:normAutofit/>
          </a:bodyPr>
          <a:lstStyle/>
          <a:p>
            <a:r>
              <a:rPr lang="en-US" dirty="0" smtClean="0"/>
              <a:t>Only one of the ninety-nine manufacturing industries </a:t>
            </a:r>
            <a:r>
              <a:rPr lang="en-US" dirty="0" err="1" smtClean="0"/>
              <a:t>Peneder</a:t>
            </a:r>
            <a:r>
              <a:rPr lang="en-US" dirty="0" smtClean="0"/>
              <a:t> lists (“aircraft and spacecraft”) has the classic high-tech profile of being:</a:t>
            </a:r>
          </a:p>
          <a:p>
            <a:r>
              <a:rPr lang="en-US" dirty="0" smtClean="0"/>
              <a:t>technology-intensive </a:t>
            </a:r>
            <a:r>
              <a:rPr lang="en-US" b="1" dirty="0" smtClean="0"/>
              <a:t>and</a:t>
            </a:r>
            <a:r>
              <a:rPr lang="en-US" dirty="0" smtClean="0"/>
              <a:t> predominantly using high-skill </a:t>
            </a:r>
            <a:r>
              <a:rPr lang="en-US" b="1" dirty="0" smtClean="0"/>
              <a:t>and</a:t>
            </a:r>
            <a:r>
              <a:rPr lang="en-US" dirty="0" smtClean="0"/>
              <a:t> knowledge-based services! </a:t>
            </a:r>
          </a:p>
          <a:p>
            <a:pPr marL="0" indent="0">
              <a:buNone/>
            </a:pPr>
            <a:r>
              <a:rPr lang="en-US" dirty="0" smtClean="0"/>
              <a:t>Conversely, there are labor-intensive industries which utilize high skills (e.g. machine tools) and others utilizing knowledge-based service inputs (some branches of metallurgy). </a:t>
            </a:r>
          </a:p>
          <a:p>
            <a:pPr marL="0" indent="0">
              <a:buNone/>
            </a:pPr>
            <a:r>
              <a:rPr lang="en-US" dirty="0" smtClean="0"/>
              <a:t>His classification underlines the </a:t>
            </a:r>
            <a:r>
              <a:rPr lang="en-US" u="sng" dirty="0" smtClean="0"/>
              <a:t>great variety of observable combinations</a:t>
            </a:r>
            <a:r>
              <a:rPr lang="en-US" dirty="0" smtClean="0"/>
              <a:t>.</a:t>
            </a:r>
            <a:endParaRPr lang="it-IT" dirty="0"/>
          </a:p>
        </p:txBody>
      </p:sp>
    </p:spTree>
    <p:extLst>
      <p:ext uri="{BB962C8B-B14F-4D97-AF65-F5344CB8AC3E}">
        <p14:creationId xmlns:p14="http://schemas.microsoft.com/office/powerpoint/2010/main" val="1983667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 The </a:t>
            </a:r>
            <a:r>
              <a:rPr lang="it-IT" dirty="0" err="1" smtClean="0"/>
              <a:t>Pavit</a:t>
            </a:r>
            <a:r>
              <a:rPr lang="it-IT" dirty="0" smtClean="0"/>
              <a:t> </a:t>
            </a:r>
            <a:r>
              <a:rPr lang="it-IT" dirty="0" err="1" smtClean="0"/>
              <a:t>Taxonomy</a:t>
            </a:r>
            <a:r>
              <a:rPr lang="it-IT" dirty="0" smtClean="0"/>
              <a:t> (1984) of </a:t>
            </a:r>
            <a:r>
              <a:rPr lang="it-IT" dirty="0" err="1" smtClean="0"/>
              <a:t>sectoral</a:t>
            </a:r>
            <a:r>
              <a:rPr lang="it-IT" dirty="0" smtClean="0"/>
              <a:t> </a:t>
            </a:r>
            <a:r>
              <a:rPr lang="it-IT" dirty="0" err="1" smtClean="0"/>
              <a:t>innovation</a:t>
            </a:r>
            <a:r>
              <a:rPr lang="it-IT" dirty="0" smtClean="0"/>
              <a:t> </a:t>
            </a:r>
            <a:r>
              <a:rPr lang="it-IT" dirty="0" err="1" smtClean="0"/>
              <a:t>patterns</a:t>
            </a:r>
            <a:r>
              <a:rPr lang="it-IT" dirty="0" smtClean="0"/>
              <a:t> </a:t>
            </a:r>
            <a:r>
              <a:rPr lang="it-IT" sz="2800" dirty="0" smtClean="0"/>
              <a:t>(</a:t>
            </a:r>
            <a:r>
              <a:rPr lang="it-IT" sz="2800" dirty="0" err="1" smtClean="0"/>
              <a:t>see</a:t>
            </a:r>
            <a:r>
              <a:rPr lang="it-IT" sz="2800" dirty="0" smtClean="0"/>
              <a:t> </a:t>
            </a:r>
            <a:r>
              <a:rPr lang="it-IT" sz="2800" dirty="0" err="1" smtClean="0"/>
              <a:t>also</a:t>
            </a:r>
            <a:r>
              <a:rPr lang="it-IT" sz="2800" dirty="0" smtClean="0"/>
              <a:t> </a:t>
            </a:r>
            <a:r>
              <a:rPr lang="it-IT" sz="2800" dirty="0" err="1" smtClean="0"/>
              <a:t>chaptera</a:t>
            </a:r>
            <a:r>
              <a:rPr lang="it-IT" sz="2800" dirty="0" smtClean="0"/>
              <a:t> on SIS)</a:t>
            </a:r>
            <a:endParaRPr lang="it-IT" sz="2800" dirty="0"/>
          </a:p>
        </p:txBody>
      </p:sp>
      <p:sp>
        <p:nvSpPr>
          <p:cNvPr id="3" name="Segnaposto contenuto 2"/>
          <p:cNvSpPr>
            <a:spLocks noGrp="1"/>
          </p:cNvSpPr>
          <p:nvPr>
            <p:ph idx="1"/>
          </p:nvPr>
        </p:nvSpPr>
        <p:spPr>
          <a:xfrm>
            <a:off x="838200" y="1825625"/>
            <a:ext cx="10515600" cy="4796556"/>
          </a:xfrm>
        </p:spPr>
        <p:txBody>
          <a:bodyPr>
            <a:normAutofit fontScale="77500" lnSpcReduction="20000"/>
          </a:bodyPr>
          <a:lstStyle/>
          <a:p>
            <a:pPr marL="0" indent="0">
              <a:buNone/>
            </a:pPr>
            <a:r>
              <a:rPr lang="en-US" dirty="0"/>
              <a:t>Pavitt (1984) proposes four types of sectoral </a:t>
            </a:r>
            <a:r>
              <a:rPr lang="en-US" dirty="0" smtClean="0"/>
              <a:t>pattern for </a:t>
            </a:r>
            <a:r>
              <a:rPr lang="en-US" dirty="0"/>
              <a:t>innovative activities. </a:t>
            </a:r>
            <a:endParaRPr lang="en-US" dirty="0" smtClean="0"/>
          </a:p>
          <a:p>
            <a:pPr marL="571500" indent="-571500">
              <a:buFont typeface="+mj-lt"/>
              <a:buAutoNum type="romanUcPeriod"/>
            </a:pPr>
            <a:r>
              <a:rPr lang="en-US" dirty="0" smtClean="0"/>
              <a:t>In </a:t>
            </a:r>
            <a:r>
              <a:rPr lang="en-US" b="1" dirty="0"/>
              <a:t>supplier-dominated (e.g. textile, services) sectors</a:t>
            </a:r>
            <a:r>
              <a:rPr lang="en-US" dirty="0"/>
              <a:t>, </a:t>
            </a:r>
            <a:r>
              <a:rPr lang="en-US" dirty="0" smtClean="0"/>
              <a:t>new technologies </a:t>
            </a:r>
            <a:r>
              <a:rPr lang="en-US" dirty="0"/>
              <a:t>are embodied in new components and equipment, and the </a:t>
            </a:r>
            <a:r>
              <a:rPr lang="en-US" dirty="0" smtClean="0"/>
              <a:t>diffusion of new </a:t>
            </a:r>
            <a:r>
              <a:rPr lang="en-US" dirty="0"/>
              <a:t>technologies and learning takes place through learning-by-doing and by-using.</a:t>
            </a:r>
          </a:p>
          <a:p>
            <a:pPr marL="571500" indent="-571500">
              <a:buFont typeface="+mj-lt"/>
              <a:buAutoNum type="romanUcPeriod"/>
            </a:pPr>
            <a:r>
              <a:rPr lang="en-US" dirty="0"/>
              <a:t>In </a:t>
            </a:r>
            <a:r>
              <a:rPr lang="en-US" b="1" dirty="0"/>
              <a:t>scale-intensive sectors (e.g. autos, steel)</a:t>
            </a:r>
            <a:r>
              <a:rPr lang="en-US" dirty="0"/>
              <a:t>, process innovation is relevant and </a:t>
            </a:r>
            <a:r>
              <a:rPr lang="en-US" dirty="0" smtClean="0"/>
              <a:t>the sources </a:t>
            </a:r>
            <a:r>
              <a:rPr lang="en-US" dirty="0"/>
              <a:t>of innovation are both internal (R&amp;D and learning-by-doing) and </a:t>
            </a:r>
            <a:r>
              <a:rPr lang="en-US" dirty="0" smtClean="0"/>
              <a:t>external (</a:t>
            </a:r>
            <a:r>
              <a:rPr lang="en-US" dirty="0"/>
              <a:t>equipment producers), while </a:t>
            </a:r>
            <a:r>
              <a:rPr lang="en-US" dirty="0" err="1"/>
              <a:t>appropriability</a:t>
            </a:r>
            <a:r>
              <a:rPr lang="en-US" dirty="0"/>
              <a:t> is obtained through secrecy </a:t>
            </a:r>
            <a:r>
              <a:rPr lang="en-US" dirty="0" smtClean="0"/>
              <a:t>and patents</a:t>
            </a:r>
            <a:r>
              <a:rPr lang="en-US" dirty="0"/>
              <a:t>. </a:t>
            </a:r>
            <a:endParaRPr lang="en-US" dirty="0" smtClean="0"/>
          </a:p>
          <a:p>
            <a:pPr marL="571500" indent="-571500">
              <a:buFont typeface="+mj-lt"/>
              <a:buAutoNum type="romanUcPeriod"/>
            </a:pPr>
            <a:r>
              <a:rPr lang="en-US" dirty="0" smtClean="0"/>
              <a:t>In </a:t>
            </a:r>
            <a:r>
              <a:rPr lang="en-US" b="1" dirty="0"/>
              <a:t>specialized suppliers </a:t>
            </a:r>
            <a:r>
              <a:rPr lang="en-US" dirty="0"/>
              <a:t>(e.g. equipment producers), innovation is </a:t>
            </a:r>
            <a:r>
              <a:rPr lang="en-US" dirty="0" smtClean="0"/>
              <a:t>focused on </a:t>
            </a:r>
            <a:r>
              <a:rPr lang="en-US" dirty="0"/>
              <a:t>performance improvement, reliability, and customization, with the sources </a:t>
            </a:r>
            <a:r>
              <a:rPr lang="en-US" dirty="0" smtClean="0"/>
              <a:t>of innovation </a:t>
            </a:r>
            <a:r>
              <a:rPr lang="en-US" dirty="0"/>
              <a:t>being both internal (tacit knowledge and experience of skilled technicians) and external (user–producer interaction); </a:t>
            </a:r>
            <a:r>
              <a:rPr lang="en-US" dirty="0" err="1"/>
              <a:t>appropriability</a:t>
            </a:r>
            <a:r>
              <a:rPr lang="en-US" dirty="0"/>
              <a:t> comes mainly </a:t>
            </a:r>
            <a:r>
              <a:rPr lang="en-US" dirty="0" smtClean="0"/>
              <a:t>from the </a:t>
            </a:r>
            <a:r>
              <a:rPr lang="en-US" dirty="0"/>
              <a:t>localized and interactive nature of knowledge. </a:t>
            </a:r>
            <a:endParaRPr lang="en-US" dirty="0" smtClean="0"/>
          </a:p>
          <a:p>
            <a:pPr marL="571500" indent="-571500">
              <a:buFont typeface="+mj-lt"/>
              <a:buAutoNum type="romanUcPeriod"/>
            </a:pPr>
            <a:r>
              <a:rPr lang="en-US" b="1" dirty="0" smtClean="0"/>
              <a:t>Finally</a:t>
            </a:r>
            <a:r>
              <a:rPr lang="en-US" b="1" dirty="0"/>
              <a:t>, science-based sectors </a:t>
            </a:r>
            <a:r>
              <a:rPr lang="en-US" dirty="0"/>
              <a:t>(e.g</a:t>
            </a:r>
            <a:r>
              <a:rPr lang="en-US" dirty="0" smtClean="0"/>
              <a:t>. pharmaceuticals</a:t>
            </a:r>
            <a:r>
              <a:rPr lang="en-US" dirty="0"/>
              <a:t>, electronics) are characterized by a high rate of product and </a:t>
            </a:r>
            <a:r>
              <a:rPr lang="en-US" dirty="0" smtClean="0"/>
              <a:t>process innovations</a:t>
            </a:r>
            <a:r>
              <a:rPr lang="en-US" dirty="0"/>
              <a:t>, by internal R&amp;D, and by </a:t>
            </a:r>
            <a:r>
              <a:rPr lang="en-US" dirty="0" err="1" smtClean="0"/>
              <a:t>scientifc</a:t>
            </a:r>
            <a:r>
              <a:rPr lang="en-US" dirty="0" smtClean="0"/>
              <a:t> </a:t>
            </a:r>
            <a:r>
              <a:rPr lang="en-US" dirty="0"/>
              <a:t>research done at universities </a:t>
            </a:r>
            <a:r>
              <a:rPr lang="en-US" dirty="0" smtClean="0"/>
              <a:t>and public </a:t>
            </a:r>
            <a:r>
              <a:rPr lang="en-US" dirty="0"/>
              <a:t>research laboratories; science is a source of innovation, and </a:t>
            </a:r>
            <a:r>
              <a:rPr lang="en-US" dirty="0" err="1" smtClean="0"/>
              <a:t>appropriability</a:t>
            </a:r>
            <a:r>
              <a:rPr lang="en-US" dirty="0" smtClean="0"/>
              <a:t> means </a:t>
            </a:r>
            <a:r>
              <a:rPr lang="en-US" dirty="0"/>
              <a:t>are of various types, ranging from patents, to lead-times and learning curves</a:t>
            </a:r>
            <a:r>
              <a:rPr lang="en-US" dirty="0" smtClean="0"/>
              <a:t>, </a:t>
            </a:r>
            <a:endParaRPr lang="it-IT" dirty="0"/>
          </a:p>
        </p:txBody>
      </p:sp>
    </p:spTree>
    <p:extLst>
      <p:ext uri="{BB962C8B-B14F-4D97-AF65-F5344CB8AC3E}">
        <p14:creationId xmlns:p14="http://schemas.microsoft.com/office/powerpoint/2010/main" val="1428441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Difficulties</a:t>
            </a:r>
            <a:r>
              <a:rPr lang="it-IT" dirty="0" smtClean="0"/>
              <a:t> in </a:t>
            </a:r>
            <a:r>
              <a:rPr lang="it-IT" dirty="0" err="1" smtClean="0"/>
              <a:t>classifying</a:t>
            </a:r>
            <a:r>
              <a:rPr lang="it-IT" dirty="0" smtClean="0"/>
              <a:t> LMT!</a:t>
            </a:r>
            <a:endParaRPr lang="it-IT" dirty="0"/>
          </a:p>
        </p:txBody>
      </p:sp>
      <p:sp>
        <p:nvSpPr>
          <p:cNvPr id="3" name="Segnaposto contenuto 2"/>
          <p:cNvSpPr>
            <a:spLocks noGrp="1"/>
          </p:cNvSpPr>
          <p:nvPr>
            <p:ph idx="1"/>
          </p:nvPr>
        </p:nvSpPr>
        <p:spPr/>
        <p:txBody>
          <a:bodyPr>
            <a:normAutofit lnSpcReduction="10000"/>
          </a:bodyPr>
          <a:lstStyle/>
          <a:p>
            <a:r>
              <a:rPr lang="en-US" dirty="0" smtClean="0"/>
              <a:t>Pavitt (and others, as </a:t>
            </a:r>
            <a:r>
              <a:rPr lang="en-US" dirty="0" err="1" smtClean="0"/>
              <a:t>Marsili</a:t>
            </a:r>
            <a:r>
              <a:rPr lang="en-US" dirty="0" smtClean="0"/>
              <a:t>) deliberately aimed at means of classification that brought together characteristics which certain groups of technologies appeared to share, even though they might pertain to different ‘‘sectors.’’</a:t>
            </a:r>
          </a:p>
          <a:p>
            <a:r>
              <a:rPr lang="en-US" dirty="0" smtClean="0"/>
              <a:t>Generally this taxonomies do a better job of </a:t>
            </a:r>
            <a:r>
              <a:rPr lang="en-US" u="sng" dirty="0" smtClean="0"/>
              <a:t>explaining technological performance </a:t>
            </a:r>
            <a:r>
              <a:rPr lang="en-US" dirty="0" smtClean="0"/>
              <a:t>than factor content…</a:t>
            </a:r>
          </a:p>
          <a:p>
            <a:r>
              <a:rPr lang="en-US" u="sng" dirty="0" smtClean="0"/>
              <a:t>..However, again, the LMT industries resist easy classification, precisely because many of them are not very distinctive or singular in technological terms</a:t>
            </a:r>
            <a:r>
              <a:rPr lang="en-US" dirty="0" smtClean="0"/>
              <a:t>.</a:t>
            </a:r>
          </a:p>
          <a:p>
            <a:r>
              <a:rPr lang="en-US" dirty="0" smtClean="0"/>
              <a:t>For instance: growing export industries sprinkled all first four categories of Pavitt taxonomy!</a:t>
            </a:r>
            <a:endParaRPr lang="it-IT" dirty="0"/>
          </a:p>
        </p:txBody>
      </p:sp>
    </p:spTree>
    <p:extLst>
      <p:ext uri="{BB962C8B-B14F-4D97-AF65-F5344CB8AC3E}">
        <p14:creationId xmlns:p14="http://schemas.microsoft.com/office/powerpoint/2010/main" val="2567530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8950" y="162995"/>
            <a:ext cx="10515600" cy="1325563"/>
          </a:xfrm>
        </p:spPr>
        <p:txBody>
          <a:bodyPr>
            <a:normAutofit/>
          </a:bodyPr>
          <a:lstStyle/>
          <a:p>
            <a:r>
              <a:rPr lang="en-US" dirty="0" smtClean="0"/>
              <a:t>Low-tech’’ industry…ore than just a matter of semantics </a:t>
            </a:r>
            <a:endParaRPr lang="it-IT" dirty="0"/>
          </a:p>
        </p:txBody>
      </p:sp>
      <p:sp>
        <p:nvSpPr>
          <p:cNvPr id="3" name="Segnaposto contenuto 2"/>
          <p:cNvSpPr>
            <a:spLocks noGrp="1"/>
          </p:cNvSpPr>
          <p:nvPr>
            <p:ph idx="1"/>
          </p:nvPr>
        </p:nvSpPr>
        <p:spPr>
          <a:xfrm>
            <a:off x="818950" y="1575185"/>
            <a:ext cx="10515600" cy="5123998"/>
          </a:xfrm>
        </p:spPr>
        <p:txBody>
          <a:bodyPr>
            <a:normAutofit/>
          </a:bodyPr>
          <a:lstStyle/>
          <a:p>
            <a:r>
              <a:rPr lang="en-US" dirty="0" smtClean="0"/>
              <a:t>It is crucial for understanding where the </a:t>
            </a:r>
            <a:r>
              <a:rPr lang="en-US" b="1" dirty="0" smtClean="0"/>
              <a:t>comparative advantages of countries </a:t>
            </a:r>
            <a:r>
              <a:rPr lang="en-US" dirty="0" smtClean="0"/>
              <a:t>at varying levels of development may lie.</a:t>
            </a:r>
          </a:p>
          <a:p>
            <a:r>
              <a:rPr lang="en-US" b="1" dirty="0" smtClean="0"/>
              <a:t>Policy obsession with ‘‘gaps’’ in ‘‘high-tech’’ industries has distracted the attention</a:t>
            </a:r>
            <a:r>
              <a:rPr lang="en-US" dirty="0" smtClean="0"/>
              <a:t> of both policy makers and academics away from making more positive efforts to develop and sustain development in other sectoral direction s which some countries might find more viable.</a:t>
            </a:r>
          </a:p>
          <a:p>
            <a:pPr lvl="1"/>
            <a:r>
              <a:rPr lang="en-US" i="1" dirty="0" smtClean="0"/>
              <a:t>High-tech industries in the </a:t>
            </a:r>
            <a:r>
              <a:rPr lang="en-US" i="1" u="sng" dirty="0" smtClean="0"/>
              <a:t>OECD account for only about 3 per cent </a:t>
            </a:r>
            <a:r>
              <a:rPr lang="en-US" i="1" dirty="0" smtClean="0"/>
              <a:t>of value-added rising to 8.5 per cent with medium-high-tech industries like car industry</a:t>
            </a:r>
          </a:p>
          <a:p>
            <a:pPr lvl="1"/>
            <a:r>
              <a:rPr lang="en-US" i="1" dirty="0" smtClean="0"/>
              <a:t>Governments need to give more thought to the activities which generate most of the output and employment of their countries and the best targets for ‘‘dynamic comparative advantage’’ for growth.</a:t>
            </a:r>
          </a:p>
          <a:p>
            <a:pPr lvl="1"/>
            <a:endParaRPr lang="it-IT" i="1" dirty="0"/>
          </a:p>
        </p:txBody>
      </p:sp>
    </p:spTree>
    <p:extLst>
      <p:ext uri="{BB962C8B-B14F-4D97-AF65-F5344CB8AC3E}">
        <p14:creationId xmlns:p14="http://schemas.microsoft.com/office/powerpoint/2010/main" val="3861515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85993"/>
            <a:ext cx="10515600" cy="1325563"/>
          </a:xfrm>
        </p:spPr>
        <p:txBody>
          <a:bodyPr/>
          <a:lstStyle/>
          <a:p>
            <a:r>
              <a:rPr lang="it-IT" dirty="0" smtClean="0"/>
              <a:t>3) The </a:t>
            </a:r>
            <a:r>
              <a:rPr lang="it-IT" dirty="0" err="1" smtClean="0"/>
              <a:t>Sutton</a:t>
            </a:r>
            <a:r>
              <a:rPr lang="it-IT" dirty="0" smtClean="0"/>
              <a:t> </a:t>
            </a:r>
            <a:r>
              <a:rPr lang="it-IT" dirty="0" err="1" smtClean="0"/>
              <a:t>taxonomy</a:t>
            </a:r>
            <a:r>
              <a:rPr lang="it-IT" dirty="0" smtClean="0"/>
              <a:t>: </a:t>
            </a:r>
            <a:r>
              <a:rPr lang="it-IT" dirty="0" err="1" smtClean="0"/>
              <a:t>relationships</a:t>
            </a:r>
            <a:r>
              <a:rPr lang="it-IT" dirty="0" smtClean="0"/>
              <a:t> with the </a:t>
            </a:r>
            <a:r>
              <a:rPr lang="it-IT" dirty="0" err="1" smtClean="0"/>
              <a:t>industry</a:t>
            </a:r>
            <a:r>
              <a:rPr lang="it-IT" dirty="0" smtClean="0"/>
              <a:t>/market </a:t>
            </a:r>
            <a:r>
              <a:rPr lang="it-IT" dirty="0" err="1" smtClean="0"/>
              <a:t>structure</a:t>
            </a:r>
            <a:endParaRPr lang="it-IT" dirty="0"/>
          </a:p>
        </p:txBody>
      </p:sp>
      <p:sp>
        <p:nvSpPr>
          <p:cNvPr id="3" name="Segnaposto contenuto 2"/>
          <p:cNvSpPr>
            <a:spLocks noGrp="1"/>
          </p:cNvSpPr>
          <p:nvPr>
            <p:ph idx="1"/>
          </p:nvPr>
        </p:nvSpPr>
        <p:spPr>
          <a:xfrm>
            <a:off x="684195" y="1270534"/>
            <a:ext cx="10515600" cy="5375709"/>
          </a:xfrm>
        </p:spPr>
        <p:txBody>
          <a:bodyPr>
            <a:normAutofit/>
          </a:bodyPr>
          <a:lstStyle/>
          <a:p>
            <a:r>
              <a:rPr lang="en-US" dirty="0" smtClean="0"/>
              <a:t>Sutton: firms are prepared to spend on </a:t>
            </a:r>
            <a:r>
              <a:rPr lang="en-US" b="1" dirty="0" smtClean="0"/>
              <a:t>marketing their products </a:t>
            </a:r>
            <a:r>
              <a:rPr lang="en-US" dirty="0" smtClean="0"/>
              <a:t>on the one hand, and on </a:t>
            </a:r>
            <a:r>
              <a:rPr lang="en-US" b="1" dirty="0" smtClean="0"/>
              <a:t>developing their technologies</a:t>
            </a:r>
            <a:r>
              <a:rPr lang="en-US" dirty="0" smtClean="0"/>
              <a:t> on the other (</a:t>
            </a:r>
            <a:r>
              <a:rPr lang="en-US" dirty="0" err="1" smtClean="0"/>
              <a:t>trad</a:t>
            </a:r>
            <a:r>
              <a:rPr lang="en-US" dirty="0" smtClean="0"/>
              <a:t>-off)…It depends on factors that were partly under a firm’s control and partly beyond it!</a:t>
            </a:r>
          </a:p>
          <a:p>
            <a:r>
              <a:rPr lang="en-US" dirty="0" smtClean="0">
                <a:effectLst/>
              </a:rPr>
              <a:t>Sutton approach and associated taxonomy can be especially</a:t>
            </a:r>
          </a:p>
          <a:p>
            <a:r>
              <a:rPr lang="en-US" dirty="0" smtClean="0">
                <a:effectLst/>
              </a:rPr>
              <a:t>useful for analyzing LMT industries, because supply (technology) is combined with</a:t>
            </a:r>
          </a:p>
          <a:p>
            <a:r>
              <a:rPr lang="en-US" dirty="0" smtClean="0">
                <a:effectLst/>
              </a:rPr>
              <a:t>demand (product) aspects in a rigorous way.</a:t>
            </a:r>
            <a:endParaRPr lang="en-US" dirty="0" smtClean="0"/>
          </a:p>
        </p:txBody>
      </p:sp>
    </p:spTree>
    <p:extLst>
      <p:ext uri="{BB962C8B-B14F-4D97-AF65-F5344CB8AC3E}">
        <p14:creationId xmlns:p14="http://schemas.microsoft.com/office/powerpoint/2010/main" val="1597901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6367"/>
            <a:ext cx="10515600" cy="1325563"/>
          </a:xfrm>
        </p:spPr>
        <p:txBody>
          <a:bodyPr/>
          <a:lstStyle/>
          <a:p>
            <a:r>
              <a:rPr lang="it-IT" dirty="0" smtClean="0"/>
              <a:t>E.g. The </a:t>
            </a:r>
            <a:r>
              <a:rPr lang="it-IT" dirty="0" err="1" smtClean="0"/>
              <a:t>tire</a:t>
            </a:r>
            <a:r>
              <a:rPr lang="it-IT" dirty="0" smtClean="0"/>
              <a:t> </a:t>
            </a:r>
            <a:r>
              <a:rPr lang="it-IT" dirty="0" err="1" smtClean="0"/>
              <a:t>industry</a:t>
            </a:r>
            <a:r>
              <a:rPr lang="it-IT" dirty="0" smtClean="0"/>
              <a:t> </a:t>
            </a:r>
            <a:endParaRPr lang="it-IT" dirty="0"/>
          </a:p>
        </p:txBody>
      </p:sp>
      <p:sp>
        <p:nvSpPr>
          <p:cNvPr id="3" name="Segnaposto contenuto 2"/>
          <p:cNvSpPr>
            <a:spLocks noGrp="1"/>
          </p:cNvSpPr>
          <p:nvPr>
            <p:ph idx="1"/>
          </p:nvPr>
        </p:nvSpPr>
        <p:spPr>
          <a:xfrm>
            <a:off x="732322" y="1479115"/>
            <a:ext cx="10515600" cy="5248943"/>
          </a:xfrm>
        </p:spPr>
        <p:txBody>
          <a:bodyPr>
            <a:normAutofit fontScale="62500" lnSpcReduction="20000"/>
          </a:bodyPr>
          <a:lstStyle/>
          <a:p>
            <a:r>
              <a:rPr lang="en-US" sz="3800" i="1" dirty="0" smtClean="0"/>
              <a:t>E.g. </a:t>
            </a:r>
            <a:r>
              <a:rPr lang="en-US" sz="3800" b="1" i="1" dirty="0" smtClean="0"/>
              <a:t>Tire industry </a:t>
            </a:r>
            <a:r>
              <a:rPr lang="en-US" sz="3800" i="1" dirty="0" smtClean="0"/>
              <a:t>-  Sunk costs; heavy market concentration;  Capital intensive; large scale; not strong changes in basic technology (rubber) – Global </a:t>
            </a:r>
            <a:r>
              <a:rPr lang="en-US" sz="3800" i="1" u="sng" dirty="0" smtClean="0"/>
              <a:t>Oligopolistic structure!</a:t>
            </a:r>
          </a:p>
          <a:p>
            <a:r>
              <a:rPr lang="en-US" sz="3800" i="1" dirty="0" smtClean="0"/>
              <a:t>Technology is applied by the tire manufacturers to </a:t>
            </a:r>
            <a:r>
              <a:rPr lang="en-US" sz="3800" b="1" i="1" dirty="0" smtClean="0"/>
              <a:t>reduce costs,</a:t>
            </a:r>
            <a:r>
              <a:rPr lang="en-US" sz="3800" i="1" dirty="0" smtClean="0"/>
              <a:t> to </a:t>
            </a:r>
            <a:r>
              <a:rPr lang="en-US" sz="3800" b="1" i="1" dirty="0" smtClean="0"/>
              <a:t>differentiate the product </a:t>
            </a:r>
            <a:r>
              <a:rPr lang="en-US" sz="3800" i="1" dirty="0" smtClean="0"/>
              <a:t>line and to focus on </a:t>
            </a:r>
            <a:r>
              <a:rPr lang="en-US" sz="3800" b="1" i="1" dirty="0" smtClean="0"/>
              <a:t>greater value-adding activities </a:t>
            </a:r>
            <a:r>
              <a:rPr lang="en-US" sz="3800" i="1" dirty="0" smtClean="0"/>
              <a:t>(</a:t>
            </a:r>
            <a:r>
              <a:rPr lang="en-US" sz="3800" i="1" dirty="0" err="1" smtClean="0"/>
              <a:t>Acha</a:t>
            </a:r>
            <a:r>
              <a:rPr lang="en-US" sz="3800" i="1" dirty="0" smtClean="0"/>
              <a:t> and </a:t>
            </a:r>
            <a:r>
              <a:rPr lang="en-US" sz="3800" i="1" dirty="0" err="1" smtClean="0"/>
              <a:t>Brusoni</a:t>
            </a:r>
            <a:r>
              <a:rPr lang="en-US" sz="3800" i="1" dirty="0" smtClean="0"/>
              <a:t> 2003). Complexity in the nature of Knowledge Basis; </a:t>
            </a:r>
          </a:p>
          <a:p>
            <a:r>
              <a:rPr lang="en-US" sz="3800" i="1" dirty="0" smtClean="0"/>
              <a:t>I</a:t>
            </a:r>
            <a:r>
              <a:rPr lang="en-US" sz="3800" i="1" dirty="0" smtClean="0"/>
              <a:t>nterface between chemical knowledge base (rubber) and “others”  (sensors, electronics, car engineering, etc.)</a:t>
            </a:r>
          </a:p>
          <a:p>
            <a:r>
              <a:rPr lang="en-US" sz="3800" i="1" dirty="0" smtClean="0"/>
              <a:t>Facing a global market where it is more and more difﬁcult to make a proﬁt, the leading manufacturers are continuously focusing on reducing costs through reducing throughput and labor costs (including the long-awaited introduction of </a:t>
            </a:r>
            <a:r>
              <a:rPr lang="en-US" sz="3800" b="1" i="1" dirty="0" smtClean="0"/>
              <a:t>robotics</a:t>
            </a:r>
            <a:r>
              <a:rPr lang="en-US" sz="3800" i="1" dirty="0" smtClean="0"/>
              <a:t>), </a:t>
            </a:r>
            <a:r>
              <a:rPr lang="en-US" sz="3800" b="1" i="1" dirty="0" smtClean="0"/>
              <a:t>innovations in processing technologies </a:t>
            </a:r>
            <a:r>
              <a:rPr lang="en-US" sz="3800" i="1" dirty="0" smtClean="0"/>
              <a:t>and source product (a new polyurethane tire polymer), and in the method itself (e.g. </a:t>
            </a:r>
            <a:r>
              <a:rPr lang="en-US" sz="3800" b="1" i="1" dirty="0" smtClean="0"/>
              <a:t>sensors in tires</a:t>
            </a:r>
            <a:r>
              <a:rPr lang="en-US" sz="3800" i="1" dirty="0" smtClean="0"/>
              <a:t>). Beyond inﬂuencing the cost and ease of production, tire manufacturers have invested in research and technology to also help them </a:t>
            </a:r>
            <a:r>
              <a:rPr lang="en-US" sz="3800" b="1" i="1" dirty="0" smtClean="0"/>
              <a:t>to move away from the ‘‘commodity trap</a:t>
            </a:r>
            <a:r>
              <a:rPr lang="en-US" sz="3800" i="1" dirty="0" smtClean="0"/>
              <a:t>,’’ where products can only compete on price. (e.g. also marketing: </a:t>
            </a:r>
            <a:r>
              <a:rPr lang="en-US" sz="3800" b="1" i="1" dirty="0" smtClean="0"/>
              <a:t>colored tires</a:t>
            </a:r>
            <a:r>
              <a:rPr lang="en-US" sz="3800" i="1" dirty="0" smtClean="0"/>
              <a:t>!). Or moving up the value chain by </a:t>
            </a:r>
            <a:r>
              <a:rPr lang="en-US" sz="3800" b="1" i="1" dirty="0" smtClean="0"/>
              <a:t>manufacturing entire tire assembly systems. High-tech providers; Patents; High R&amp;D rates </a:t>
            </a:r>
            <a:endParaRPr lang="it-IT" sz="3800" b="1" i="1" dirty="0" smtClean="0"/>
          </a:p>
          <a:p>
            <a:endParaRPr lang="it-IT" dirty="0"/>
          </a:p>
        </p:txBody>
      </p:sp>
    </p:spTree>
    <p:extLst>
      <p:ext uri="{BB962C8B-B14F-4D97-AF65-F5344CB8AC3E}">
        <p14:creationId xmlns:p14="http://schemas.microsoft.com/office/powerpoint/2010/main" val="2404192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500062"/>
            <a:ext cx="10515600" cy="1325563"/>
          </a:xfrm>
        </p:spPr>
        <p:txBody>
          <a:bodyPr>
            <a:normAutofit fontScale="90000"/>
          </a:bodyPr>
          <a:lstStyle/>
          <a:p>
            <a:r>
              <a:rPr lang="en-US" b="1" dirty="0" smtClean="0"/>
              <a:t>Fi r m s  a n d Co r p o r a t e </a:t>
            </a:r>
            <a:r>
              <a:rPr lang="en-US" b="1" dirty="0" err="1" smtClean="0"/>
              <a:t>Ch</a:t>
            </a:r>
            <a:r>
              <a:rPr lang="en-US" b="1" dirty="0" smtClean="0"/>
              <a:t> a n g e</a:t>
            </a:r>
            <a:br>
              <a:rPr lang="en-US" b="1" dirty="0" smtClean="0"/>
            </a:br>
            <a:r>
              <a:rPr lang="en-US" b="1" dirty="0" err="1" smtClean="0"/>
              <a:t>i</a:t>
            </a:r>
            <a:r>
              <a:rPr lang="en-US" b="1" dirty="0" smtClean="0"/>
              <a:t> n L M T  In d u s t r </a:t>
            </a:r>
            <a:r>
              <a:rPr lang="en-US" b="1" dirty="0" err="1" smtClean="0"/>
              <a:t>i</a:t>
            </a:r>
            <a:r>
              <a:rPr lang="en-US" b="1" dirty="0" smtClean="0"/>
              <a:t> e s</a:t>
            </a:r>
            <a:r>
              <a:rPr lang="en-US" dirty="0" smtClean="0"/>
              <a:t/>
            </a:r>
            <a:br>
              <a:rPr lang="en-US" dirty="0" smtClean="0"/>
            </a:br>
            <a:endParaRPr lang="it-IT" dirty="0"/>
          </a:p>
        </p:txBody>
      </p:sp>
      <p:sp>
        <p:nvSpPr>
          <p:cNvPr id="3" name="Segnaposto contenuto 2"/>
          <p:cNvSpPr>
            <a:spLocks noGrp="1"/>
          </p:cNvSpPr>
          <p:nvPr>
            <p:ph idx="1"/>
          </p:nvPr>
        </p:nvSpPr>
        <p:spPr>
          <a:xfrm>
            <a:off x="838200" y="1459864"/>
            <a:ext cx="10515600" cy="5229693"/>
          </a:xfrm>
        </p:spPr>
        <p:txBody>
          <a:bodyPr>
            <a:normAutofit fontScale="92500" lnSpcReduction="20000"/>
          </a:bodyPr>
          <a:lstStyle/>
          <a:p>
            <a:pPr marL="0" indent="0">
              <a:buNone/>
            </a:pPr>
            <a:r>
              <a:rPr lang="en-US" sz="2600" i="1" dirty="0" smtClean="0"/>
              <a:t>= Issues concerning </a:t>
            </a:r>
            <a:r>
              <a:rPr lang="en-US" sz="2600" i="1" u="sng" dirty="0" smtClean="0"/>
              <a:t>strategies and structures </a:t>
            </a:r>
            <a:r>
              <a:rPr lang="en-US" sz="2600" i="1" dirty="0" smtClean="0"/>
              <a:t>at the firm level (economies of scale and scope; vert./</a:t>
            </a:r>
            <a:r>
              <a:rPr lang="en-US" sz="2600" i="1" dirty="0" err="1" smtClean="0"/>
              <a:t>horiz</a:t>
            </a:r>
            <a:r>
              <a:rPr lang="en-US" sz="2600" i="1" dirty="0" smtClean="0"/>
              <a:t>. Integration) in both large firms and SMEs: relations with technologies and innovation processes </a:t>
            </a:r>
            <a:endParaRPr lang="en-US" i="1" dirty="0" smtClean="0"/>
          </a:p>
          <a:p>
            <a:pPr marL="0" indent="0">
              <a:buNone/>
            </a:pPr>
            <a:endParaRPr lang="en-US" b="1" dirty="0" smtClean="0"/>
          </a:p>
          <a:p>
            <a:pPr marL="0" indent="0">
              <a:buNone/>
            </a:pPr>
            <a:r>
              <a:rPr lang="en-US" b="1" dirty="0" smtClean="0"/>
              <a:t>STRATEGIES </a:t>
            </a:r>
          </a:p>
          <a:p>
            <a:pPr marL="0" indent="0">
              <a:buNone/>
            </a:pPr>
            <a:r>
              <a:rPr lang="en-US" b="1" dirty="0" smtClean="0"/>
              <a:t>A) orthodox vision</a:t>
            </a:r>
            <a:endParaRPr lang="en-US" b="1" dirty="0" smtClean="0"/>
          </a:p>
          <a:p>
            <a:pPr lvl="1">
              <a:buFont typeface="Wingdings" panose="05000000000000000000" pitchFamily="2" charset="2"/>
              <a:buChar char="ü"/>
            </a:pPr>
            <a:r>
              <a:rPr lang="en-US" dirty="0" smtClean="0"/>
              <a:t>Porter (1985) –: </a:t>
            </a:r>
            <a:r>
              <a:rPr lang="en-US" dirty="0" smtClean="0"/>
              <a:t>three main types of corporate strategy, namely: a) cost leadership, b) differentiation; c) focus. </a:t>
            </a:r>
          </a:p>
          <a:p>
            <a:pPr lvl="1">
              <a:buFont typeface="Wingdings" panose="05000000000000000000" pitchFamily="2" charset="2"/>
              <a:buChar char="ü"/>
            </a:pPr>
            <a:r>
              <a:rPr lang="en-US" u="sng" dirty="0" smtClean="0"/>
              <a:t>cost leadership </a:t>
            </a:r>
            <a:r>
              <a:rPr lang="en-US" dirty="0" smtClean="0"/>
              <a:t>is the likely “choice” of firms in a ‘‘mature’’ LMT industry (process innovation “only” to pare down costs even) </a:t>
            </a:r>
            <a:r>
              <a:rPr lang="en-US" b="1" dirty="0" smtClean="0"/>
              <a:t>.</a:t>
            </a:r>
            <a:endParaRPr lang="en-US" b="1" dirty="0"/>
          </a:p>
          <a:p>
            <a:pPr marL="0" indent="0">
              <a:buNone/>
            </a:pPr>
            <a:r>
              <a:rPr lang="en-US" dirty="0" smtClean="0"/>
              <a:t>B) </a:t>
            </a:r>
            <a:r>
              <a:rPr lang="en-US" dirty="0"/>
              <a:t>Alternative points of view: </a:t>
            </a:r>
            <a:r>
              <a:rPr lang="en-US" dirty="0" smtClean="0"/>
              <a:t>technology related also to…. </a:t>
            </a:r>
          </a:p>
          <a:p>
            <a:pPr lvl="1">
              <a:buFont typeface="Wingdings" panose="05000000000000000000" pitchFamily="2" charset="2"/>
              <a:buChar char="ü"/>
            </a:pPr>
            <a:r>
              <a:rPr lang="en-US" u="sng" dirty="0" smtClean="0"/>
              <a:t>Branding</a:t>
            </a:r>
            <a:r>
              <a:rPr lang="en-US" dirty="0" smtClean="0"/>
              <a:t> (product reputation) is often crucial to the choice of a differentiation strategy (e.g. Skoda is nowadays using advertising of its new technologies to change deep-seated customer prejudices);</a:t>
            </a:r>
          </a:p>
          <a:p>
            <a:pPr lvl="1">
              <a:buFont typeface="Wingdings" panose="05000000000000000000" pitchFamily="2" charset="2"/>
              <a:buChar char="ü"/>
            </a:pPr>
            <a:r>
              <a:rPr lang="en-US" u="sng" dirty="0" smtClean="0"/>
              <a:t>Focus</a:t>
            </a:r>
            <a:r>
              <a:rPr lang="en-US" dirty="0" smtClean="0"/>
              <a:t> in terms of multidivisional firm (many focused markets): it may rise several problems…(if there are spillovers between the same functions located in different divisions)</a:t>
            </a:r>
          </a:p>
          <a:p>
            <a:pPr lvl="1">
              <a:buFont typeface="Wingdings" panose="05000000000000000000" pitchFamily="2" charset="2"/>
              <a:buChar char="ü"/>
            </a:pPr>
            <a:endParaRPr lang="it-IT" dirty="0"/>
          </a:p>
        </p:txBody>
      </p:sp>
    </p:spTree>
    <p:extLst>
      <p:ext uri="{BB962C8B-B14F-4D97-AF65-F5344CB8AC3E}">
        <p14:creationId xmlns:p14="http://schemas.microsoft.com/office/powerpoint/2010/main" val="2738576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Why</a:t>
            </a:r>
            <a:r>
              <a:rPr lang="it-IT" dirty="0" smtClean="0"/>
              <a:t> Porter </a:t>
            </a:r>
            <a:r>
              <a:rPr lang="it-IT" dirty="0" err="1" smtClean="0"/>
              <a:t>approach</a:t>
            </a:r>
            <a:r>
              <a:rPr lang="it-IT" dirty="0" smtClean="0"/>
              <a:t> </a:t>
            </a:r>
            <a:r>
              <a:rPr lang="it-IT" dirty="0" err="1" smtClean="0"/>
              <a:t>is</a:t>
            </a:r>
            <a:r>
              <a:rPr lang="it-IT" dirty="0" smtClean="0"/>
              <a:t> </a:t>
            </a:r>
            <a:r>
              <a:rPr lang="it-IT" dirty="0" err="1" smtClean="0"/>
              <a:t>not</a:t>
            </a:r>
            <a:r>
              <a:rPr lang="it-IT" dirty="0" smtClean="0"/>
              <a:t> </a:t>
            </a:r>
            <a:r>
              <a:rPr lang="it-IT" dirty="0" err="1" smtClean="0"/>
              <a:t>valid</a:t>
            </a:r>
            <a:r>
              <a:rPr lang="it-IT" dirty="0" smtClean="0"/>
              <a:t> in </a:t>
            </a:r>
            <a:r>
              <a:rPr lang="it-IT" dirty="0" err="1" smtClean="0"/>
              <a:t>interpreeting</a:t>
            </a:r>
            <a:r>
              <a:rPr lang="it-IT" dirty="0" smtClean="0"/>
              <a:t> the </a:t>
            </a:r>
            <a:r>
              <a:rPr lang="it-IT" dirty="0" err="1" smtClean="0"/>
              <a:t>technology</a:t>
            </a:r>
            <a:r>
              <a:rPr lang="it-IT" dirty="0" smtClean="0"/>
              <a:t> </a:t>
            </a:r>
            <a:r>
              <a:rPr lang="it-IT" dirty="0" err="1" smtClean="0"/>
              <a:t>issue</a:t>
            </a:r>
            <a:r>
              <a:rPr lang="it-IT" dirty="0" smtClean="0"/>
              <a:t> in LMT </a:t>
            </a:r>
            <a:r>
              <a:rPr lang="it-IT" dirty="0" err="1" smtClean="0"/>
              <a:t>industries</a:t>
            </a:r>
            <a:r>
              <a:rPr lang="it-IT" dirty="0" smtClean="0"/>
              <a:t>? </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In contrast to the orthodox vision (Porter),  in practice, managers consider particular activities rather than “the whole” (“corporate strategy”) at once. </a:t>
            </a:r>
          </a:p>
          <a:p>
            <a:pPr marL="0" indent="0">
              <a:buNone/>
            </a:pPr>
            <a:r>
              <a:rPr lang="en-US" dirty="0" smtClean="0"/>
              <a:t>A </a:t>
            </a:r>
            <a:r>
              <a:rPr lang="en-US" b="1" u="sng" dirty="0" smtClean="0"/>
              <a:t>technology frame </a:t>
            </a:r>
            <a:r>
              <a:rPr lang="en-US" u="sng" dirty="0" smtClean="0"/>
              <a:t>(and not a pure strategic frame)</a:t>
            </a:r>
            <a:r>
              <a:rPr lang="en-US" dirty="0" smtClean="0"/>
              <a:t>, therefore, is the actual interpretative system of managers to understand the firm technological position and innovation opportunities! </a:t>
            </a:r>
          </a:p>
          <a:p>
            <a:pPr lvl="2">
              <a:buFont typeface="Wingdings" panose="05000000000000000000" pitchFamily="2" charset="2"/>
              <a:buChar char="ü"/>
            </a:pPr>
            <a:r>
              <a:rPr lang="en-US" dirty="0" smtClean="0"/>
              <a:t>Oil and Gas industry: there is little direct correlation between formal technological performance (say patenting and scientific publications) and business performance (say expansion or profitability), unless this intervening variable of the frame is accounted for by managers!</a:t>
            </a:r>
          </a:p>
          <a:p>
            <a:pPr marL="0" indent="0">
              <a:buNone/>
            </a:pPr>
            <a:endParaRPr lang="en-US" dirty="0" smtClean="0"/>
          </a:p>
          <a:p>
            <a:pPr marL="0" indent="0">
              <a:buNone/>
            </a:pPr>
            <a:endParaRPr lang="it-IT" dirty="0"/>
          </a:p>
        </p:txBody>
      </p:sp>
    </p:spTree>
    <p:extLst>
      <p:ext uri="{BB962C8B-B14F-4D97-AF65-F5344CB8AC3E}">
        <p14:creationId xmlns:p14="http://schemas.microsoft.com/office/powerpoint/2010/main" val="2253857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8049"/>
            <a:ext cx="10515600" cy="1325563"/>
          </a:xfrm>
        </p:spPr>
        <p:txBody>
          <a:bodyPr/>
          <a:lstStyle/>
          <a:p>
            <a:r>
              <a:rPr lang="it-IT" dirty="0" smtClean="0"/>
              <a:t>The «</a:t>
            </a:r>
            <a:r>
              <a:rPr lang="it-IT" dirty="0" err="1" smtClean="0"/>
              <a:t>technology</a:t>
            </a:r>
            <a:r>
              <a:rPr lang="it-IT" dirty="0" smtClean="0"/>
              <a:t> frame» </a:t>
            </a:r>
            <a:r>
              <a:rPr lang="it-IT" dirty="0" err="1" smtClean="0"/>
              <a:t>concept</a:t>
            </a:r>
            <a:endParaRPr lang="it-IT" dirty="0"/>
          </a:p>
        </p:txBody>
      </p:sp>
      <p:sp>
        <p:nvSpPr>
          <p:cNvPr id="3" name="Segnaposto contenuto 2"/>
          <p:cNvSpPr>
            <a:spLocks noGrp="1"/>
          </p:cNvSpPr>
          <p:nvPr>
            <p:ph idx="1"/>
          </p:nvPr>
        </p:nvSpPr>
        <p:spPr>
          <a:xfrm>
            <a:off x="838200" y="1363611"/>
            <a:ext cx="10515600" cy="5210443"/>
          </a:xfrm>
        </p:spPr>
        <p:txBody>
          <a:bodyPr>
            <a:normAutofit fontScale="85000" lnSpcReduction="20000"/>
          </a:bodyPr>
          <a:lstStyle/>
          <a:p>
            <a:r>
              <a:rPr lang="en-US" dirty="0" smtClean="0"/>
              <a:t>The frame concept is relevant to the study of innovation in </a:t>
            </a:r>
            <a:r>
              <a:rPr lang="en-US" dirty="0" err="1" smtClean="0"/>
              <a:t>LMTsectors</a:t>
            </a:r>
            <a:r>
              <a:rPr lang="en-US" dirty="0" smtClean="0"/>
              <a:t>. </a:t>
            </a:r>
          </a:p>
          <a:p>
            <a:r>
              <a:rPr lang="en-US" dirty="0" smtClean="0"/>
              <a:t>Firms in LMT industries are </a:t>
            </a:r>
            <a:r>
              <a:rPr lang="en-US" b="1" dirty="0" smtClean="0"/>
              <a:t>basically using rather than selling technology</a:t>
            </a:r>
            <a:r>
              <a:rPr lang="en-US" dirty="0" smtClean="0"/>
              <a:t>, and therefore tend to adopt technology frames that are:</a:t>
            </a:r>
          </a:p>
          <a:p>
            <a:pPr marL="514350" indent="-514350">
              <a:buFont typeface="+mj-lt"/>
              <a:buAutoNum type="alphaLcParenR"/>
            </a:pPr>
            <a:r>
              <a:rPr lang="en-US" dirty="0" smtClean="0"/>
              <a:t>quite different from those in high-tech industries (where technology itself is a key selling point), </a:t>
            </a:r>
          </a:p>
          <a:p>
            <a:pPr marL="514350" indent="-514350">
              <a:buFont typeface="+mj-lt"/>
              <a:buAutoNum type="alphaLcParenR"/>
            </a:pPr>
            <a:r>
              <a:rPr lang="en-US" dirty="0" smtClean="0"/>
              <a:t>and often quite different from other LMT firms even in the same industry. </a:t>
            </a:r>
          </a:p>
          <a:p>
            <a:r>
              <a:rPr lang="en-US" dirty="0" smtClean="0"/>
              <a:t>In general, the market characteristics of LMT industries (segmentation, differentiation, etc.) lead firms to </a:t>
            </a:r>
            <a:r>
              <a:rPr lang="en-US" u="sng" dirty="0" smtClean="0"/>
              <a:t>different interpretations about the role for technology for commercial success. </a:t>
            </a:r>
          </a:p>
          <a:p>
            <a:endParaRPr lang="en-US" u="sng" dirty="0" smtClean="0"/>
          </a:p>
          <a:p>
            <a:pPr lvl="1">
              <a:buFont typeface="Wingdings" panose="05000000000000000000" pitchFamily="2" charset="2"/>
              <a:buChar char="ü"/>
            </a:pPr>
            <a:r>
              <a:rPr lang="en-US" dirty="0" smtClean="0"/>
              <a:t>In ‘‘high-tech’’ firms, by contrast, the role for technology is more central to commercial success, and there may be greater tendencies for consensus (general or by groups) on aspects of technology frames across these competing firms</a:t>
            </a:r>
          </a:p>
          <a:p>
            <a:pPr marL="457200" lvl="1" indent="0">
              <a:buNone/>
            </a:pPr>
            <a:endParaRPr lang="en-US" dirty="0" smtClean="0"/>
          </a:p>
          <a:p>
            <a:pPr lvl="1">
              <a:buFont typeface="Wingdings" panose="05000000000000000000" pitchFamily="2" charset="2"/>
              <a:buChar char="ü"/>
            </a:pPr>
            <a:r>
              <a:rPr lang="en-US" dirty="0" smtClean="0"/>
              <a:t>variation in technology frames across ‘‘high-tech’’ firms derives more from a focus on how the technology (broadly stated) should develop, whereas variation in technology frames amongst LMT firms pertains more to what the role for technology (broadly stated) should be.</a:t>
            </a:r>
          </a:p>
          <a:p>
            <a:pPr lvl="1">
              <a:buFont typeface="Wingdings" panose="05000000000000000000" pitchFamily="2" charset="2"/>
              <a:buChar char="ü"/>
            </a:pPr>
            <a:endParaRPr lang="en-US" dirty="0" smtClean="0"/>
          </a:p>
          <a:p>
            <a:endParaRPr lang="it-IT" u="sng" dirty="0"/>
          </a:p>
        </p:txBody>
      </p:sp>
    </p:spTree>
    <p:extLst>
      <p:ext uri="{BB962C8B-B14F-4D97-AF65-F5344CB8AC3E}">
        <p14:creationId xmlns:p14="http://schemas.microsoft.com/office/powerpoint/2010/main" val="4271020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effectLst/>
              </a:rPr>
              <a:t>Scale and Scope in LMT industries and technology: Large Firms and SMEs</a:t>
            </a:r>
            <a:endParaRPr lang="it-IT" dirty="0"/>
          </a:p>
        </p:txBody>
      </p:sp>
      <p:sp>
        <p:nvSpPr>
          <p:cNvPr id="3" name="Segnaposto contenuto 2"/>
          <p:cNvSpPr>
            <a:spLocks noGrp="1"/>
          </p:cNvSpPr>
          <p:nvPr>
            <p:ph idx="1"/>
          </p:nvPr>
        </p:nvSpPr>
        <p:spPr/>
        <p:txBody>
          <a:bodyPr>
            <a:normAutofit fontScale="92500" lnSpcReduction="10000"/>
          </a:bodyPr>
          <a:lstStyle/>
          <a:p>
            <a:pPr lvl="1">
              <a:buFont typeface="Wingdings" panose="05000000000000000000" pitchFamily="2" charset="2"/>
              <a:buChar char="ü"/>
            </a:pPr>
            <a:r>
              <a:rPr lang="en-US" dirty="0" smtClean="0"/>
              <a:t>Some </a:t>
            </a:r>
            <a:r>
              <a:rPr lang="en-US" dirty="0" smtClean="0"/>
              <a:t>mature </a:t>
            </a:r>
            <a:r>
              <a:rPr lang="en-US" dirty="0" smtClean="0"/>
              <a:t>‘‘LMT’’ industries (as meatpacking, automobile production, and consumer durables, etc.) were important sources of production innovation in their early years</a:t>
            </a:r>
          </a:p>
          <a:p>
            <a:r>
              <a:rPr lang="en-US" dirty="0" smtClean="0">
                <a:effectLst/>
              </a:rPr>
              <a:t>It is (partially) true that driving force of mass production was to reap “</a:t>
            </a:r>
            <a:r>
              <a:rPr lang="en-US" u="sng" dirty="0" smtClean="0">
                <a:effectLst/>
              </a:rPr>
              <a:t>economies of scale</a:t>
            </a:r>
            <a:r>
              <a:rPr lang="en-US" dirty="0" smtClean="0">
                <a:effectLst/>
              </a:rPr>
              <a:t>” in the production processes, and the M-form (multidivisional) company was a very suitable organizational form for doing so…</a:t>
            </a:r>
            <a:endParaRPr lang="en-US" dirty="0" smtClean="0"/>
          </a:p>
          <a:p>
            <a:r>
              <a:rPr lang="en-US" dirty="0" smtClean="0">
                <a:effectLst/>
              </a:rPr>
              <a:t>However, </a:t>
            </a:r>
            <a:r>
              <a:rPr lang="en-US" b="1" dirty="0" smtClean="0">
                <a:effectLst/>
              </a:rPr>
              <a:t>‘‘time-saving’’  </a:t>
            </a:r>
            <a:r>
              <a:rPr lang="en-US" dirty="0" smtClean="0"/>
              <a:t>was a very relevant way to get economies: t</a:t>
            </a:r>
            <a:r>
              <a:rPr lang="en-US" dirty="0" smtClean="0">
                <a:effectLst/>
              </a:rPr>
              <a:t>his was achieved through </a:t>
            </a:r>
            <a:r>
              <a:rPr lang="en-US" u="sng" dirty="0" smtClean="0">
                <a:effectLst/>
              </a:rPr>
              <a:t>raising throughput</a:t>
            </a:r>
            <a:r>
              <a:rPr lang="en-US" dirty="0" smtClean="0">
                <a:effectLst/>
              </a:rPr>
              <a:t>, </a:t>
            </a:r>
            <a:r>
              <a:rPr lang="en-US" u="sng" dirty="0" smtClean="0">
                <a:effectLst/>
              </a:rPr>
              <a:t>reducing downtime</a:t>
            </a:r>
            <a:r>
              <a:rPr lang="en-US" dirty="0" smtClean="0">
                <a:effectLst/>
              </a:rPr>
              <a:t>, and </a:t>
            </a:r>
            <a:r>
              <a:rPr lang="en-US" u="sng" dirty="0" smtClean="0">
                <a:effectLst/>
              </a:rPr>
              <a:t>improving the machinery</a:t>
            </a:r>
          </a:p>
          <a:p>
            <a:r>
              <a:rPr lang="en-US" dirty="0" smtClean="0"/>
              <a:t>‘‘</a:t>
            </a:r>
            <a:r>
              <a:rPr lang="en-US" b="1" dirty="0"/>
              <a:t>D</a:t>
            </a:r>
            <a:r>
              <a:rPr lang="en-US" b="1" dirty="0" smtClean="0"/>
              <a:t>ynamic economies of scale,’’ </a:t>
            </a:r>
            <a:r>
              <a:rPr lang="en-US" dirty="0" smtClean="0"/>
              <a:t>not usual “static scale economies” arising, for instance, out of having large plant!</a:t>
            </a:r>
            <a:endParaRPr lang="it-IT" dirty="0"/>
          </a:p>
        </p:txBody>
      </p:sp>
    </p:spTree>
    <p:extLst>
      <p:ext uri="{BB962C8B-B14F-4D97-AF65-F5344CB8AC3E}">
        <p14:creationId xmlns:p14="http://schemas.microsoft.com/office/powerpoint/2010/main" val="2035264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New ways to </a:t>
            </a:r>
            <a:r>
              <a:rPr lang="it-IT" dirty="0" err="1" smtClean="0"/>
              <a:t>get</a:t>
            </a:r>
            <a:r>
              <a:rPr lang="it-IT" dirty="0" smtClean="0"/>
              <a:t> </a:t>
            </a:r>
            <a:r>
              <a:rPr lang="it-IT" dirty="0" err="1" smtClean="0"/>
              <a:t>dynamic</a:t>
            </a:r>
            <a:r>
              <a:rPr lang="it-IT" dirty="0" smtClean="0"/>
              <a:t> </a:t>
            </a:r>
            <a:r>
              <a:rPr lang="it-IT" dirty="0" err="1" smtClean="0"/>
              <a:t>economies</a:t>
            </a:r>
            <a:r>
              <a:rPr lang="it-IT" dirty="0" smtClean="0"/>
              <a:t> of scale</a:t>
            </a:r>
            <a:endParaRPr lang="it-IT" dirty="0"/>
          </a:p>
        </p:txBody>
      </p:sp>
      <p:sp>
        <p:nvSpPr>
          <p:cNvPr id="3" name="Segnaposto contenuto 2"/>
          <p:cNvSpPr>
            <a:spLocks noGrp="1"/>
          </p:cNvSpPr>
          <p:nvPr>
            <p:ph idx="1"/>
          </p:nvPr>
        </p:nvSpPr>
        <p:spPr/>
        <p:txBody>
          <a:bodyPr/>
          <a:lstStyle/>
          <a:p>
            <a:r>
              <a:rPr lang="en-US" dirty="0" smtClean="0">
                <a:effectLst/>
              </a:rPr>
              <a:t>LARGE COMPANIES</a:t>
            </a:r>
          </a:p>
          <a:p>
            <a:r>
              <a:rPr lang="en-US" dirty="0" smtClean="0">
                <a:effectLst/>
              </a:rPr>
              <a:t>decline in average establishment size (</a:t>
            </a:r>
            <a:r>
              <a:rPr lang="it-IT" dirty="0" smtClean="0">
                <a:effectLst/>
              </a:rPr>
              <a:t>‘</a:t>
            </a:r>
            <a:r>
              <a:rPr lang="it-IT" dirty="0" err="1" smtClean="0">
                <a:effectLst/>
              </a:rPr>
              <a:t>minimills</a:t>
            </a:r>
            <a:r>
              <a:rPr lang="it-IT" dirty="0" smtClean="0">
                <a:effectLst/>
              </a:rPr>
              <a:t>’’)</a:t>
            </a:r>
          </a:p>
          <a:p>
            <a:r>
              <a:rPr lang="en-US" dirty="0" smtClean="0">
                <a:effectLst/>
              </a:rPr>
              <a:t>system of ‘‘lean production’’ (e.g. Toyota) - which was a response to the needs of customers for variety and specialization while sacrificing as little as possible of the benefits of high throughput; </a:t>
            </a:r>
            <a:r>
              <a:rPr lang="en-US" dirty="0" smtClean="0">
                <a:effectLst/>
              </a:rPr>
              <a:t>Just in time, etc.</a:t>
            </a:r>
          </a:p>
          <a:p>
            <a:r>
              <a:rPr lang="en-US" dirty="0" smtClean="0">
                <a:effectLst/>
              </a:rPr>
              <a:t>‘‘dynamic economies of scope’’ to balance loss of standardization; </a:t>
            </a:r>
          </a:p>
          <a:p>
            <a:r>
              <a:rPr lang="en-US" dirty="0" smtClean="0">
                <a:effectLst/>
              </a:rPr>
              <a:t>Long run conversion process, but innovation and technology often related to those targets!</a:t>
            </a:r>
          </a:p>
          <a:p>
            <a:endParaRPr lang="it-IT" dirty="0" smtClean="0">
              <a:effectLst/>
            </a:endParaRPr>
          </a:p>
          <a:p>
            <a:endParaRPr lang="en-US" dirty="0" smtClean="0">
              <a:effectLst/>
            </a:endParaRPr>
          </a:p>
          <a:p>
            <a:endParaRPr lang="it-IT" dirty="0"/>
          </a:p>
        </p:txBody>
      </p:sp>
    </p:spTree>
    <p:extLst>
      <p:ext uri="{BB962C8B-B14F-4D97-AF65-F5344CB8AC3E}">
        <p14:creationId xmlns:p14="http://schemas.microsoft.com/office/powerpoint/2010/main" val="3442248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SMEs</a:t>
            </a:r>
            <a:r>
              <a:rPr lang="it-IT" dirty="0" smtClean="0"/>
              <a:t> </a:t>
            </a:r>
            <a:r>
              <a:rPr lang="it-IT" dirty="0" err="1" smtClean="0"/>
              <a:t>innovation</a:t>
            </a:r>
            <a:r>
              <a:rPr lang="it-IT" dirty="0" smtClean="0"/>
              <a:t> </a:t>
            </a:r>
            <a:r>
              <a:rPr lang="it-IT" dirty="0" err="1" smtClean="0"/>
              <a:t>potential</a:t>
            </a:r>
            <a:r>
              <a:rPr lang="it-IT" dirty="0" smtClean="0"/>
              <a:t> (in LMT </a:t>
            </a:r>
            <a:r>
              <a:rPr lang="it-IT" dirty="0" err="1" smtClean="0"/>
              <a:t>industries</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r>
              <a:rPr lang="en-US" dirty="0"/>
              <a:t>S</a:t>
            </a:r>
            <a:r>
              <a:rPr lang="en-US" dirty="0" smtClean="0"/>
              <a:t>mall and medium-sized enterprises (SMEs) have reappeared on government technology policy agendas. </a:t>
            </a:r>
          </a:p>
          <a:p>
            <a:r>
              <a:rPr lang="en-US" dirty="0"/>
              <a:t>R</a:t>
            </a:r>
            <a:r>
              <a:rPr lang="en-US" dirty="0" smtClean="0"/>
              <a:t>enewed emphasis as possible sources of innovation (perceived advantage of SMEs in responding quickly to technological change, because of the absence of complex management structures within smaller enterprises).</a:t>
            </a:r>
          </a:p>
          <a:p>
            <a:r>
              <a:rPr lang="en-US" dirty="0" smtClean="0">
                <a:effectLst/>
              </a:rPr>
              <a:t>Against that, SMEs may lack the </a:t>
            </a:r>
            <a:r>
              <a:rPr lang="en-US" dirty="0" smtClean="0"/>
              <a:t>fi</a:t>
            </a:r>
            <a:r>
              <a:rPr lang="en-US" dirty="0" smtClean="0">
                <a:effectLst/>
              </a:rPr>
              <a:t>nancial power to undertake the kinds of investments in new technologies</a:t>
            </a:r>
          </a:p>
          <a:p>
            <a:r>
              <a:rPr lang="en-US" dirty="0" smtClean="0">
                <a:effectLst/>
              </a:rPr>
              <a:t>Questions of access to new technologies and on what terms; they are often (perhaps unfairly) seen as a “matter for despair” in LMT sectors.; </a:t>
            </a:r>
            <a:endParaRPr lang="it-IT" dirty="0"/>
          </a:p>
        </p:txBody>
      </p:sp>
    </p:spTree>
    <p:extLst>
      <p:ext uri="{BB962C8B-B14F-4D97-AF65-F5344CB8AC3E}">
        <p14:creationId xmlns:p14="http://schemas.microsoft.com/office/powerpoint/2010/main" val="2509176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088290"/>
          </a:xfrm>
        </p:spPr>
        <p:txBody>
          <a:bodyPr>
            <a:normAutofit fontScale="90000"/>
          </a:bodyPr>
          <a:lstStyle/>
          <a:p>
            <a:r>
              <a:rPr lang="en-US" dirty="0" smtClean="0"/>
              <a:t>Vertical and horizontal integration</a:t>
            </a:r>
            <a:br>
              <a:rPr lang="en-US" dirty="0" smtClean="0"/>
            </a:br>
            <a:endParaRPr lang="it-IT" dirty="0"/>
          </a:p>
        </p:txBody>
      </p:sp>
      <p:sp>
        <p:nvSpPr>
          <p:cNvPr id="3" name="Segnaposto contenuto 2"/>
          <p:cNvSpPr>
            <a:spLocks noGrp="1"/>
          </p:cNvSpPr>
          <p:nvPr>
            <p:ph idx="1"/>
          </p:nvPr>
        </p:nvSpPr>
        <p:spPr>
          <a:xfrm>
            <a:off x="722697" y="1305860"/>
            <a:ext cx="10515600" cy="5306696"/>
          </a:xfrm>
        </p:spPr>
        <p:txBody>
          <a:bodyPr>
            <a:normAutofit fontScale="92500" lnSpcReduction="10000"/>
          </a:bodyPr>
          <a:lstStyle/>
          <a:p>
            <a:pPr marL="0" indent="0">
              <a:buNone/>
            </a:pPr>
            <a:r>
              <a:rPr lang="en-US" dirty="0" smtClean="0"/>
              <a:t>The LMT industries have been characterized by </a:t>
            </a:r>
            <a:r>
              <a:rPr lang="en-US" b="1" dirty="0" smtClean="0"/>
              <a:t>a variety of patterns of vertical integration and disintegration through their development across time</a:t>
            </a:r>
            <a:r>
              <a:rPr lang="en-US" dirty="0" smtClean="0"/>
              <a:t>.</a:t>
            </a:r>
          </a:p>
          <a:p>
            <a:pPr marL="514350" indent="-514350">
              <a:buFont typeface="+mj-lt"/>
              <a:buAutoNum type="arabicPeriod"/>
            </a:pPr>
            <a:r>
              <a:rPr lang="en-US" b="1" dirty="0" smtClean="0"/>
              <a:t>At the beginning</a:t>
            </a:r>
            <a:r>
              <a:rPr lang="en-US" dirty="0" smtClean="0"/>
              <a:t>, high degree of vertical stratification (not integration) -  segments interact in systemic fashion with one another through the vertical ‘‘chains.’’ – </a:t>
            </a:r>
            <a:r>
              <a:rPr lang="en-US" u="sng" dirty="0" smtClean="0"/>
              <a:t>imbalances in development affecting the value chain</a:t>
            </a:r>
            <a:r>
              <a:rPr lang="en-US" dirty="0" smtClean="0"/>
              <a:t>…. </a:t>
            </a:r>
          </a:p>
          <a:p>
            <a:pPr marL="514350" indent="-514350">
              <a:buFont typeface="+mj-lt"/>
              <a:buAutoNum type="arabicPeriod"/>
            </a:pPr>
            <a:r>
              <a:rPr lang="en-US" b="1" dirty="0" smtClean="0"/>
              <a:t>In the second phase </a:t>
            </a:r>
            <a:r>
              <a:rPr lang="en-US" dirty="0" smtClean="0"/>
              <a:t>of industrialization there were pressures to link the segmented processes (vertical integration. The pressures of throughput that gave rise to ‘‘mass production’’; smooth production flows throughout the value chain).</a:t>
            </a:r>
          </a:p>
          <a:p>
            <a:pPr marL="514350" indent="-514350">
              <a:buFont typeface="+mj-lt"/>
              <a:buAutoNum type="arabicPeriod"/>
            </a:pPr>
            <a:r>
              <a:rPr lang="en-US" b="1" i="1" dirty="0" smtClean="0"/>
              <a:t>More recently</a:t>
            </a:r>
            <a:r>
              <a:rPr lang="en-US" dirty="0" smtClean="0"/>
              <a:t>, the rise of the “steel </a:t>
            </a:r>
            <a:r>
              <a:rPr lang="en-US" dirty="0" err="1" smtClean="0"/>
              <a:t>minimill</a:t>
            </a:r>
            <a:r>
              <a:rPr lang="en-US" dirty="0" smtClean="0"/>
              <a:t>”, partly from technical change, at the expense of the large integrated mill has been one of the more dramatic demonstrations of a retreat from vertical integration (see before).</a:t>
            </a:r>
          </a:p>
          <a:p>
            <a:pPr marL="514350" indent="-514350">
              <a:buFont typeface="+mj-lt"/>
              <a:buAutoNum type="arabicPeriod"/>
            </a:pPr>
            <a:endParaRPr lang="en-US" dirty="0" smtClean="0"/>
          </a:p>
          <a:p>
            <a:pPr lvl="2">
              <a:buFont typeface="Wingdings" panose="05000000000000000000" pitchFamily="2" charset="2"/>
              <a:buChar char="ü"/>
            </a:pPr>
            <a:endParaRPr lang="en-US" sz="2600" dirty="0" smtClean="0"/>
          </a:p>
          <a:p>
            <a:pPr lvl="2">
              <a:buFont typeface="Wingdings" panose="05000000000000000000" pitchFamily="2" charset="2"/>
              <a:buChar char="ü"/>
            </a:pPr>
            <a:endParaRPr lang="en-US" sz="2600" dirty="0" smtClean="0"/>
          </a:p>
          <a:p>
            <a:pPr lvl="1"/>
            <a:endParaRPr lang="en-US" sz="3100" dirty="0" smtClean="0"/>
          </a:p>
          <a:p>
            <a:pPr lvl="1"/>
            <a:endParaRPr lang="it-IT" sz="3100" dirty="0"/>
          </a:p>
        </p:txBody>
      </p:sp>
    </p:spTree>
    <p:extLst>
      <p:ext uri="{BB962C8B-B14F-4D97-AF65-F5344CB8AC3E}">
        <p14:creationId xmlns:p14="http://schemas.microsoft.com/office/powerpoint/2010/main" val="1897302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53369"/>
            <a:ext cx="10515600" cy="1325563"/>
          </a:xfrm>
        </p:spPr>
        <p:txBody>
          <a:bodyPr/>
          <a:lstStyle/>
          <a:p>
            <a:r>
              <a:rPr lang="it-IT" dirty="0" err="1" smtClean="0"/>
              <a:t>Recent</a:t>
            </a:r>
            <a:r>
              <a:rPr lang="it-IT" dirty="0" smtClean="0"/>
              <a:t> trends </a:t>
            </a:r>
            <a:r>
              <a:rPr lang="it-IT" dirty="0" err="1" smtClean="0"/>
              <a:t>at</a:t>
            </a:r>
            <a:r>
              <a:rPr lang="it-IT" dirty="0" smtClean="0"/>
              <a:t> </a:t>
            </a:r>
            <a:r>
              <a:rPr lang="it-IT" dirty="0" err="1" smtClean="0"/>
              <a:t>firm</a:t>
            </a:r>
            <a:r>
              <a:rPr lang="it-IT" dirty="0" smtClean="0"/>
              <a:t> </a:t>
            </a:r>
            <a:r>
              <a:rPr lang="it-IT" dirty="0" err="1" smtClean="0"/>
              <a:t>level</a:t>
            </a:r>
            <a:endParaRPr lang="it-IT" dirty="0"/>
          </a:p>
        </p:txBody>
      </p:sp>
      <p:sp>
        <p:nvSpPr>
          <p:cNvPr id="3" name="Segnaposto contenuto 2"/>
          <p:cNvSpPr>
            <a:spLocks noGrp="1"/>
          </p:cNvSpPr>
          <p:nvPr>
            <p:ph idx="1"/>
          </p:nvPr>
        </p:nvSpPr>
        <p:spPr>
          <a:xfrm>
            <a:off x="838200" y="1478932"/>
            <a:ext cx="10515600" cy="5133624"/>
          </a:xfrm>
        </p:spPr>
        <p:txBody>
          <a:bodyPr>
            <a:normAutofit fontScale="85000" lnSpcReduction="20000"/>
          </a:bodyPr>
          <a:lstStyle/>
          <a:p>
            <a:r>
              <a:rPr lang="en-US" dirty="0" smtClean="0"/>
              <a:t>Tasks previously undertook have been ‘‘outsourced’’, thereby returning to the traditional low-tech model of vertical disintegration even in some high-tech industries. </a:t>
            </a:r>
          </a:p>
          <a:p>
            <a:r>
              <a:rPr lang="en-US" dirty="0" smtClean="0"/>
              <a:t>To retain and intensify the economies of scope required in this unfolding set of circumstances, companies also chose to limit the range of their horizontal diversification.</a:t>
            </a:r>
          </a:p>
          <a:p>
            <a:r>
              <a:rPr lang="en-US" dirty="0" smtClean="0"/>
              <a:t> ‘downsizing’’ and in many cases stripped out large numbers of middle management in the belief that this furthered ‘‘lean production.’’ </a:t>
            </a:r>
          </a:p>
          <a:p>
            <a:r>
              <a:rPr lang="en-US" dirty="0" smtClean="0"/>
              <a:t>While financial considerations had often encouraged diversification into unrelated activities, studies demonstrated that ‘‘conglomerate’’ firms based on unrelated diversification were not very profitable.. </a:t>
            </a:r>
          </a:p>
          <a:p>
            <a:r>
              <a:rPr lang="en-US" dirty="0" smtClean="0"/>
              <a:t>Taking on board the technological and production aspects, and thereby taking into account the issues of synergies and economies of scope, many firms reoriented their structure to limit themselves to ‘‘related’’ diversification.</a:t>
            </a:r>
          </a:p>
          <a:p>
            <a:pPr lvl="1">
              <a:buFont typeface="Wingdings" panose="05000000000000000000" pitchFamily="2" charset="2"/>
              <a:buChar char="ü"/>
            </a:pPr>
            <a:r>
              <a:rPr lang="en-US" dirty="0" smtClean="0">
                <a:effectLst/>
              </a:rPr>
              <a:t>Yet many of the larger companies in low-tech industries like food manufacturing continue to pursue apparently unrelated diversification: low technological opportunity in traditional segments of low-tech industries may also go with relatively high </a:t>
            </a:r>
            <a:r>
              <a:rPr lang="en-US" dirty="0" err="1" smtClean="0">
                <a:effectLst/>
              </a:rPr>
              <a:t>appropriability</a:t>
            </a:r>
            <a:r>
              <a:rPr lang="en-US" dirty="0" smtClean="0">
                <a:effectLst/>
              </a:rPr>
              <a:t>, especially through branding (</a:t>
            </a:r>
            <a:r>
              <a:rPr lang="en-US" dirty="0" smtClean="0"/>
              <a:t>rather than </a:t>
            </a:r>
            <a:r>
              <a:rPr lang="en-US" dirty="0" smtClean="0">
                <a:effectLst/>
              </a:rPr>
              <a:t>through technology!)</a:t>
            </a:r>
            <a:endParaRPr lang="en-US" dirty="0" smtClean="0"/>
          </a:p>
          <a:p>
            <a:pPr lvl="1">
              <a:buFont typeface="Wingdings" panose="05000000000000000000" pitchFamily="2" charset="2"/>
              <a:buChar char="ü"/>
            </a:pPr>
            <a:endParaRPr lang="en-US" dirty="0" smtClean="0"/>
          </a:p>
          <a:p>
            <a:endParaRPr lang="it-IT" dirty="0"/>
          </a:p>
        </p:txBody>
      </p:sp>
    </p:spTree>
    <p:extLst>
      <p:ext uri="{BB962C8B-B14F-4D97-AF65-F5344CB8AC3E}">
        <p14:creationId xmlns:p14="http://schemas.microsoft.com/office/powerpoint/2010/main" val="3969118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Labour</a:t>
            </a:r>
            <a:r>
              <a:rPr lang="it-IT" dirty="0" smtClean="0"/>
              <a:t> and capital…</a:t>
            </a:r>
            <a:endParaRPr lang="it-IT" dirty="0"/>
          </a:p>
        </p:txBody>
      </p:sp>
      <p:sp>
        <p:nvSpPr>
          <p:cNvPr id="3" name="Segnaposto contenuto 2"/>
          <p:cNvSpPr>
            <a:spLocks noGrp="1"/>
          </p:cNvSpPr>
          <p:nvPr>
            <p:ph idx="1"/>
          </p:nvPr>
        </p:nvSpPr>
        <p:spPr/>
        <p:txBody>
          <a:bodyPr/>
          <a:lstStyle/>
          <a:p>
            <a:r>
              <a:rPr lang="en-US" dirty="0" smtClean="0">
                <a:effectLst/>
              </a:rPr>
              <a:t>The LMT industries are usually regarded as providing many points of entry for developing countries, in view of their relative labor-intensity (e.g. software in India).</a:t>
            </a:r>
          </a:p>
          <a:p>
            <a:r>
              <a:rPr lang="en-US" dirty="0" smtClean="0"/>
              <a:t>Some branches of such ‘‘low-tech’’ industries as food processing are highly capital-intensive (e.g. tobacco and many beverages), as are some branches of building materials (e.g. cement).</a:t>
            </a:r>
          </a:p>
          <a:p>
            <a:r>
              <a:rPr lang="en-US" dirty="0" smtClean="0"/>
              <a:t>It also depend on the specific context (</a:t>
            </a:r>
            <a:r>
              <a:rPr lang="en-US" dirty="0" err="1" smtClean="0"/>
              <a:t>es</a:t>
            </a:r>
            <a:r>
              <a:rPr lang="en-US" dirty="0" smtClean="0"/>
              <a:t>. U.S.A. vs India).</a:t>
            </a:r>
          </a:p>
          <a:p>
            <a:endParaRPr lang="it-IT" dirty="0"/>
          </a:p>
        </p:txBody>
      </p:sp>
    </p:spTree>
    <p:extLst>
      <p:ext uri="{BB962C8B-B14F-4D97-AF65-F5344CB8AC3E}">
        <p14:creationId xmlns:p14="http://schemas.microsoft.com/office/powerpoint/2010/main" val="25241116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500062"/>
            <a:ext cx="10515600" cy="1325563"/>
          </a:xfrm>
        </p:spPr>
        <p:txBody>
          <a:bodyPr>
            <a:normAutofit fontScale="90000"/>
          </a:bodyPr>
          <a:lstStyle/>
          <a:p>
            <a:r>
              <a:rPr lang="it-IT" dirty="0" err="1" smtClean="0"/>
              <a:t>Dynamic</a:t>
            </a:r>
            <a:r>
              <a:rPr lang="it-IT" dirty="0" smtClean="0"/>
              <a:t> </a:t>
            </a:r>
            <a:r>
              <a:rPr lang="it-IT" dirty="0" err="1" smtClean="0"/>
              <a:t>changes</a:t>
            </a:r>
            <a:r>
              <a:rPr lang="it-IT" dirty="0" smtClean="0"/>
              <a:t> </a:t>
            </a:r>
            <a:r>
              <a:rPr lang="it-IT" dirty="0" err="1" smtClean="0"/>
              <a:t>at</a:t>
            </a:r>
            <a:r>
              <a:rPr lang="it-IT" dirty="0" smtClean="0"/>
              <a:t> </a:t>
            </a:r>
            <a:r>
              <a:rPr lang="it-IT" u="sng" dirty="0" err="1" smtClean="0"/>
              <a:t>industry</a:t>
            </a:r>
            <a:r>
              <a:rPr lang="it-IT" dirty="0" smtClean="0"/>
              <a:t> </a:t>
            </a:r>
            <a:r>
              <a:rPr lang="it-IT" dirty="0" err="1" smtClean="0"/>
              <a:t>level</a:t>
            </a:r>
            <a:r>
              <a:rPr lang="it-IT" dirty="0" smtClean="0"/>
              <a:t>: </a:t>
            </a:r>
            <a:br>
              <a:rPr lang="it-IT" dirty="0" smtClean="0"/>
            </a:br>
            <a:r>
              <a:rPr lang="en-US" dirty="0" smtClean="0">
                <a:effectLst/>
              </a:rPr>
              <a:t>Vertical Alignment and Networks</a:t>
            </a:r>
            <a:br>
              <a:rPr lang="en-US" dirty="0" smtClean="0">
                <a:effectLst/>
              </a:rPr>
            </a:br>
            <a:endParaRPr lang="it-IT" dirty="0"/>
          </a:p>
        </p:txBody>
      </p:sp>
      <p:sp>
        <p:nvSpPr>
          <p:cNvPr id="3" name="Segnaposto contenuto 2"/>
          <p:cNvSpPr>
            <a:spLocks noGrp="1"/>
          </p:cNvSpPr>
          <p:nvPr>
            <p:ph idx="1"/>
          </p:nvPr>
        </p:nvSpPr>
        <p:spPr>
          <a:xfrm>
            <a:off x="722697" y="1430989"/>
            <a:ext cx="10914246" cy="5114190"/>
          </a:xfrm>
        </p:spPr>
        <p:txBody>
          <a:bodyPr>
            <a:normAutofit fontScale="92500"/>
          </a:bodyPr>
          <a:lstStyle/>
          <a:p>
            <a:r>
              <a:rPr lang="en-US" dirty="0" smtClean="0">
                <a:effectLst/>
              </a:rPr>
              <a:t>Changes at the </a:t>
            </a:r>
            <a:r>
              <a:rPr lang="en-US" dirty="0" smtClean="0"/>
              <a:t>fi</a:t>
            </a:r>
            <a:r>
              <a:rPr lang="en-US" dirty="0" smtClean="0">
                <a:effectLst/>
              </a:rPr>
              <a:t>rm level in terms of size, integration and diversification carry strong implications for the structure of the industries.</a:t>
            </a:r>
          </a:p>
          <a:p>
            <a:r>
              <a:rPr lang="en-US" dirty="0" smtClean="0">
                <a:effectLst/>
              </a:rPr>
              <a:t>To overcome hierarchical control, firms have been driven to develop closer relationships with upstream suppliers and downstream customers.</a:t>
            </a:r>
          </a:p>
          <a:p>
            <a:pPr lvl="1">
              <a:buFont typeface="Wingdings" panose="05000000000000000000" pitchFamily="2" charset="2"/>
              <a:buChar char="ü"/>
            </a:pPr>
            <a:r>
              <a:rPr lang="en-US" dirty="0" smtClean="0"/>
              <a:t>Toyota system: high reliance on suppliers to deliver on time and of high quality; joint development with the supplier; long periods of time negotiating the exact specifications and costings; first-tier’ (or second tier, etc.)  suppliers worked in close association with Toyota wherever the production was located, as “Systems integrators” hat is,</a:t>
            </a:r>
          </a:p>
          <a:p>
            <a:pPr lvl="1">
              <a:buFont typeface="Wingdings" panose="05000000000000000000" pitchFamily="2" charset="2"/>
              <a:buChar char="ü"/>
            </a:pPr>
            <a:r>
              <a:rPr lang="en-US" dirty="0"/>
              <a:t>E</a:t>
            </a:r>
            <a:r>
              <a:rPr lang="en-US" dirty="0" smtClean="0"/>
              <a:t>ach integrator would be surrounded by a network of suppliers and related activities. New power balance emerge; </a:t>
            </a:r>
          </a:p>
          <a:p>
            <a:r>
              <a:rPr lang="en-US" dirty="0" smtClean="0">
                <a:effectLst/>
              </a:rPr>
              <a:t>In the lower-tech industries especially, like textiles and some branches of food, the </a:t>
            </a:r>
            <a:r>
              <a:rPr lang="en-US" u="sng" dirty="0" smtClean="0">
                <a:effectLst/>
              </a:rPr>
              <a:t>manufacturing stages of the ‘‘chain’’ were squeezed </a:t>
            </a:r>
            <a:r>
              <a:rPr lang="en-US" dirty="0" smtClean="0">
                <a:effectLst/>
              </a:rPr>
              <a:t>as power tended to shift downstream to the </a:t>
            </a:r>
            <a:r>
              <a:rPr lang="en-US" dirty="0" smtClean="0"/>
              <a:t>fi</a:t>
            </a:r>
            <a:r>
              <a:rPr lang="en-US" dirty="0" smtClean="0">
                <a:effectLst/>
              </a:rPr>
              <a:t>nal stages and even to the retailers.</a:t>
            </a:r>
            <a:endParaRPr lang="en-US" dirty="0" smtClean="0"/>
          </a:p>
          <a:p>
            <a:pPr lvl="1">
              <a:buFont typeface="Wingdings" panose="05000000000000000000" pitchFamily="2" charset="2"/>
              <a:buChar char="ü"/>
            </a:pPr>
            <a:endParaRPr lang="it-IT" dirty="0"/>
          </a:p>
        </p:txBody>
      </p:sp>
    </p:spTree>
    <p:extLst>
      <p:ext uri="{BB962C8B-B14F-4D97-AF65-F5344CB8AC3E}">
        <p14:creationId xmlns:p14="http://schemas.microsoft.com/office/powerpoint/2010/main" val="2570218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Industrial </a:t>
            </a:r>
            <a:r>
              <a:rPr lang="it-IT" dirty="0" err="1" smtClean="0"/>
              <a:t>patterns</a:t>
            </a:r>
            <a:endParaRPr lang="it-IT" dirty="0"/>
          </a:p>
        </p:txBody>
      </p:sp>
      <p:sp>
        <p:nvSpPr>
          <p:cNvPr id="3" name="Segnaposto contenuto 2"/>
          <p:cNvSpPr>
            <a:spLocks noGrp="1"/>
          </p:cNvSpPr>
          <p:nvPr>
            <p:ph idx="1"/>
          </p:nvPr>
        </p:nvSpPr>
        <p:spPr>
          <a:xfrm>
            <a:off x="761198" y="1402113"/>
            <a:ext cx="10515600" cy="5171942"/>
          </a:xfrm>
        </p:spPr>
        <p:txBody>
          <a:bodyPr>
            <a:normAutofit fontScale="92500" lnSpcReduction="10000"/>
          </a:bodyPr>
          <a:lstStyle/>
          <a:p>
            <a:pPr marL="0" indent="0">
              <a:buNone/>
            </a:pPr>
            <a:r>
              <a:rPr lang="en-US" dirty="0"/>
              <a:t>H</a:t>
            </a:r>
            <a:r>
              <a:rPr lang="en-US" dirty="0" smtClean="0"/>
              <a:t>ow do industries differ in their behavior?; Can one observe different patterns in LMT industries than high-tech industries at the industry and sector levels? </a:t>
            </a:r>
          </a:p>
          <a:p>
            <a:pPr marL="0" indent="0">
              <a:buNone/>
            </a:pPr>
            <a:r>
              <a:rPr lang="en-US" dirty="0" smtClean="0"/>
              <a:t>Are the Schumpeter “Marks” relevant and useful?</a:t>
            </a:r>
          </a:p>
          <a:p>
            <a:pPr marL="0" indent="0">
              <a:buNone/>
            </a:pPr>
            <a:r>
              <a:rPr lang="en-US" dirty="0" smtClean="0"/>
              <a:t>What results if you adopt the SIS approach (</a:t>
            </a:r>
            <a:r>
              <a:rPr lang="en-US" dirty="0" err="1"/>
              <a:t>M</a:t>
            </a:r>
            <a:r>
              <a:rPr lang="en-US" dirty="0" err="1" smtClean="0"/>
              <a:t>alerba</a:t>
            </a:r>
            <a:r>
              <a:rPr lang="en-US" dirty="0" smtClean="0"/>
              <a:t>)? </a:t>
            </a:r>
          </a:p>
          <a:p>
            <a:pPr lvl="1">
              <a:buFont typeface="Wingdings" panose="05000000000000000000" pitchFamily="2" charset="2"/>
              <a:buChar char="ü"/>
            </a:pPr>
            <a:r>
              <a:rPr lang="en-US" dirty="0" smtClean="0"/>
              <a:t>key conditions: opportunity, </a:t>
            </a:r>
            <a:r>
              <a:rPr lang="en-US" dirty="0" err="1" smtClean="0"/>
              <a:t>appropriability</a:t>
            </a:r>
            <a:r>
              <a:rPr lang="en-US" dirty="0" smtClean="0"/>
              <a:t>, cumulativeness, and knowledge base).</a:t>
            </a:r>
          </a:p>
          <a:p>
            <a:pPr marL="0" indent="0">
              <a:buNone/>
            </a:pPr>
            <a:r>
              <a:rPr lang="en-US" b="1" dirty="0" smtClean="0"/>
              <a:t>Clothing</a:t>
            </a:r>
            <a:r>
              <a:rPr lang="en-US" dirty="0" smtClean="0"/>
              <a:t> falls o into the category of Mark I, characterized by low </a:t>
            </a:r>
            <a:r>
              <a:rPr lang="en-US" u="sng" dirty="0" smtClean="0"/>
              <a:t>technological opportunity</a:t>
            </a:r>
            <a:r>
              <a:rPr lang="en-US" dirty="0" smtClean="0"/>
              <a:t>, weak </a:t>
            </a:r>
            <a:r>
              <a:rPr lang="en-US" u="sng" dirty="0" err="1" smtClean="0"/>
              <a:t>appropriability</a:t>
            </a:r>
            <a:r>
              <a:rPr lang="en-US" u="sng" dirty="0" smtClean="0"/>
              <a:t> </a:t>
            </a:r>
            <a:r>
              <a:rPr lang="en-US" dirty="0" smtClean="0"/>
              <a:t>of any innovations, small firms and </a:t>
            </a:r>
            <a:r>
              <a:rPr lang="en-US" u="sng" dirty="0" smtClean="0"/>
              <a:t>rapid entry </a:t>
            </a:r>
            <a:r>
              <a:rPr lang="en-US" dirty="0" smtClean="0"/>
              <a:t>and exit, </a:t>
            </a:r>
            <a:r>
              <a:rPr lang="en-US" u="sng" dirty="0" smtClean="0"/>
              <a:t>practical rather than scientific knowledge </a:t>
            </a:r>
            <a:r>
              <a:rPr lang="en-US" dirty="0" smtClean="0"/>
              <a:t>base. </a:t>
            </a:r>
          </a:p>
          <a:p>
            <a:pPr marL="0" indent="0">
              <a:buNone/>
            </a:pPr>
            <a:r>
              <a:rPr lang="en-US" b="1" dirty="0" smtClean="0"/>
              <a:t>Motor vehicles </a:t>
            </a:r>
            <a:r>
              <a:rPr lang="en-US" dirty="0" smtClean="0"/>
              <a:t>as a medium-tech industry have greater technological opportunities, greater </a:t>
            </a:r>
            <a:r>
              <a:rPr lang="en-US" dirty="0" err="1" smtClean="0"/>
              <a:t>appropriability</a:t>
            </a:r>
            <a:r>
              <a:rPr lang="en-US" dirty="0" smtClean="0"/>
              <a:t> and the persistence (</a:t>
            </a:r>
            <a:r>
              <a:rPr lang="en-US" dirty="0" err="1" smtClean="0"/>
              <a:t>cumulativness</a:t>
            </a:r>
            <a:r>
              <a:rPr lang="en-US" dirty="0" smtClean="0"/>
              <a:t>) of large firms. </a:t>
            </a:r>
          </a:p>
        </p:txBody>
      </p:sp>
    </p:spTree>
    <p:extLst>
      <p:ext uri="{BB962C8B-B14F-4D97-AF65-F5344CB8AC3E}">
        <p14:creationId xmlns:p14="http://schemas.microsoft.com/office/powerpoint/2010/main" val="1138846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774680" cy="1325563"/>
          </a:xfrm>
        </p:spPr>
        <p:txBody>
          <a:bodyPr/>
          <a:lstStyle/>
          <a:p>
            <a:r>
              <a:rPr lang="it-IT" dirty="0" err="1" smtClean="0"/>
              <a:t>Technological</a:t>
            </a:r>
            <a:r>
              <a:rPr lang="it-IT" dirty="0" smtClean="0"/>
              <a:t> </a:t>
            </a:r>
            <a:r>
              <a:rPr lang="it-IT" dirty="0" err="1" smtClean="0"/>
              <a:t>opportunities</a:t>
            </a:r>
            <a:r>
              <a:rPr lang="it-IT" dirty="0" smtClean="0"/>
              <a:t> and outsourcing…</a:t>
            </a:r>
            <a:endParaRPr lang="it-IT" dirty="0"/>
          </a:p>
        </p:txBody>
      </p:sp>
      <p:sp>
        <p:nvSpPr>
          <p:cNvPr id="3" name="Segnaposto contenuto 2"/>
          <p:cNvSpPr>
            <a:spLocks noGrp="1"/>
          </p:cNvSpPr>
          <p:nvPr>
            <p:ph idx="1"/>
          </p:nvPr>
        </p:nvSpPr>
        <p:spPr>
          <a:xfrm>
            <a:off x="838200" y="1825624"/>
            <a:ext cx="10515600" cy="4747895"/>
          </a:xfrm>
        </p:spPr>
        <p:txBody>
          <a:bodyPr>
            <a:normAutofit fontScale="92500" lnSpcReduction="10000"/>
          </a:bodyPr>
          <a:lstStyle/>
          <a:p>
            <a:r>
              <a:rPr lang="en-US" dirty="0" smtClean="0"/>
              <a:t>Some of the </a:t>
            </a:r>
            <a:r>
              <a:rPr lang="en-US" dirty="0" err="1" smtClean="0"/>
              <a:t>lowtech</a:t>
            </a:r>
            <a:r>
              <a:rPr lang="en-US" dirty="0" smtClean="0"/>
              <a:t> industries are Mark I but others are nearer to Mark II, while food-processing resists any easy classification since its sub-branches operate in a whole variety of ways.</a:t>
            </a:r>
          </a:p>
          <a:p>
            <a:r>
              <a:rPr lang="en-US" dirty="0" smtClean="0"/>
              <a:t>Where demand plays such a large role, </a:t>
            </a:r>
            <a:r>
              <a:rPr lang="en-US" u="sng" dirty="0" smtClean="0"/>
              <a:t>market opportunity </a:t>
            </a:r>
            <a:r>
              <a:rPr lang="en-US" dirty="0" smtClean="0"/>
              <a:t>can be as important as </a:t>
            </a:r>
            <a:r>
              <a:rPr lang="en-US" u="sng" dirty="0" smtClean="0"/>
              <a:t>technological opportunity</a:t>
            </a:r>
            <a:r>
              <a:rPr lang="en-US" dirty="0" smtClean="0"/>
              <a:t>, and may be very </a:t>
            </a:r>
            <a:r>
              <a:rPr lang="en-US" dirty="0" err="1" smtClean="0"/>
              <a:t>diVerent</a:t>
            </a:r>
            <a:r>
              <a:rPr lang="en-US" dirty="0" smtClean="0"/>
              <a:t> in extent as well as in nature. </a:t>
            </a:r>
          </a:p>
          <a:p>
            <a:pPr lvl="1">
              <a:buFont typeface="Wingdings" panose="05000000000000000000" pitchFamily="2" charset="2"/>
              <a:buChar char="ü"/>
            </a:pPr>
            <a:r>
              <a:rPr lang="en-US" dirty="0" smtClean="0"/>
              <a:t>Fast-growing areas of consumption are not always the same as fast-growing areas of technology, as noted above.</a:t>
            </a:r>
          </a:p>
          <a:p>
            <a:r>
              <a:rPr lang="en-US" dirty="0" smtClean="0">
                <a:effectLst/>
              </a:rPr>
              <a:t>However, technological opportunities may be enlarging again for ‘‘low-tech’’ industries, although </a:t>
            </a:r>
            <a:r>
              <a:rPr lang="en-US" b="1" dirty="0" smtClean="0"/>
              <a:t>fi</a:t>
            </a:r>
            <a:r>
              <a:rPr lang="en-US" b="1" dirty="0" smtClean="0">
                <a:effectLst/>
              </a:rPr>
              <a:t>rms will for the most part outsource the development of these new technologies</a:t>
            </a:r>
            <a:r>
              <a:rPr lang="en-US" dirty="0" smtClean="0">
                <a:effectLst/>
              </a:rPr>
              <a:t>. Outsourcing may limit opportunities for ‘‘user’’ </a:t>
            </a:r>
            <a:r>
              <a:rPr lang="en-US" dirty="0" smtClean="0"/>
              <a:t>fi</a:t>
            </a:r>
            <a:r>
              <a:rPr lang="en-US" dirty="0" smtClean="0">
                <a:effectLst/>
              </a:rPr>
              <a:t>rms to appropriate the returns from innovation that relies on this approach</a:t>
            </a:r>
            <a:endParaRPr lang="it-IT" dirty="0"/>
          </a:p>
        </p:txBody>
      </p:sp>
    </p:spTree>
    <p:extLst>
      <p:ext uri="{BB962C8B-B14F-4D97-AF65-F5344CB8AC3E}">
        <p14:creationId xmlns:p14="http://schemas.microsoft.com/office/powerpoint/2010/main" val="33590597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LMT and </a:t>
            </a:r>
            <a:r>
              <a:rPr lang="it-IT" dirty="0" err="1" smtClean="0"/>
              <a:t>appropriability</a:t>
            </a:r>
            <a:r>
              <a:rPr lang="it-IT" dirty="0" smtClean="0"/>
              <a:t> </a:t>
            </a:r>
            <a:r>
              <a:rPr lang="it-IT" dirty="0" err="1" smtClean="0"/>
              <a:t>within</a:t>
            </a:r>
            <a:r>
              <a:rPr lang="it-IT" dirty="0" smtClean="0"/>
              <a:t> the </a:t>
            </a:r>
            <a:r>
              <a:rPr lang="it-IT" dirty="0" err="1" smtClean="0"/>
              <a:t>supply</a:t>
            </a:r>
            <a:r>
              <a:rPr lang="it-IT" dirty="0" smtClean="0"/>
              <a:t> </a:t>
            </a:r>
            <a:r>
              <a:rPr lang="it-IT" dirty="0" err="1" smtClean="0"/>
              <a:t>chain</a:t>
            </a:r>
            <a:endParaRPr lang="it-IT" dirty="0"/>
          </a:p>
        </p:txBody>
      </p:sp>
      <p:sp>
        <p:nvSpPr>
          <p:cNvPr id="3" name="Segnaposto contenuto 2"/>
          <p:cNvSpPr>
            <a:spLocks noGrp="1"/>
          </p:cNvSpPr>
          <p:nvPr>
            <p:ph idx="1"/>
          </p:nvPr>
        </p:nvSpPr>
        <p:spPr/>
        <p:txBody>
          <a:bodyPr>
            <a:normAutofit fontScale="92500" lnSpcReduction="10000"/>
          </a:bodyPr>
          <a:lstStyle/>
          <a:p>
            <a:r>
              <a:rPr lang="en-US" dirty="0" smtClean="0"/>
              <a:t>In the supplier-dominated low-tech industries (as defined by Pavitt) the </a:t>
            </a:r>
            <a:r>
              <a:rPr lang="en-US" dirty="0" err="1" smtClean="0"/>
              <a:t>appropriability</a:t>
            </a:r>
            <a:r>
              <a:rPr lang="en-US" dirty="0" smtClean="0"/>
              <a:t> of technologies rests upon the division of power between the technology developers—the upstream suppliers— and the users, like food or clothing companies. </a:t>
            </a:r>
          </a:p>
          <a:p>
            <a:r>
              <a:rPr lang="en-US" dirty="0" smtClean="0"/>
              <a:t>These activities are rarely vertically integrated, because the suppliers usually wish to supply a variety of users both within the same activity and outside. </a:t>
            </a:r>
          </a:p>
          <a:p>
            <a:r>
              <a:rPr lang="en-US" dirty="0" smtClean="0"/>
              <a:t>The </a:t>
            </a:r>
            <a:r>
              <a:rPr lang="en-US" dirty="0" err="1" smtClean="0"/>
              <a:t>appropriability</a:t>
            </a:r>
            <a:r>
              <a:rPr lang="en-US" dirty="0" smtClean="0"/>
              <a:t> of the products depends on both the marketing </a:t>
            </a:r>
            <a:r>
              <a:rPr lang="en-US" dirty="0" err="1" smtClean="0"/>
              <a:t>endeavours</a:t>
            </a:r>
            <a:r>
              <a:rPr lang="en-US" dirty="0" smtClean="0"/>
              <a:t> of the companies concerned, and the power balance vis-a`- vis downstream distributors and retailers. </a:t>
            </a:r>
          </a:p>
          <a:p>
            <a:r>
              <a:rPr lang="en-US" dirty="0" smtClean="0"/>
              <a:t>Links with technology suppliers tend to be much more distant than in high-tech sectors.</a:t>
            </a:r>
            <a:endParaRPr lang="it-IT" dirty="0"/>
          </a:p>
        </p:txBody>
      </p:sp>
    </p:spTree>
    <p:extLst>
      <p:ext uri="{BB962C8B-B14F-4D97-AF65-F5344CB8AC3E}">
        <p14:creationId xmlns:p14="http://schemas.microsoft.com/office/powerpoint/2010/main" val="1094980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Techn</a:t>
            </a:r>
            <a:r>
              <a:rPr lang="it-IT" dirty="0" smtClean="0"/>
              <a:t>. </a:t>
            </a:r>
            <a:r>
              <a:rPr lang="it-IT" dirty="0" err="1"/>
              <a:t>a</a:t>
            </a:r>
            <a:r>
              <a:rPr lang="it-IT" dirty="0" err="1" smtClean="0"/>
              <a:t>ccumulation</a:t>
            </a:r>
            <a:r>
              <a:rPr lang="it-IT" dirty="0" smtClean="0"/>
              <a:t>: entries and </a:t>
            </a:r>
            <a:r>
              <a:rPr lang="it-IT" dirty="0" err="1" smtClean="0"/>
              <a:t>exits</a:t>
            </a:r>
            <a:endParaRPr lang="it-IT" dirty="0"/>
          </a:p>
        </p:txBody>
      </p:sp>
      <p:sp>
        <p:nvSpPr>
          <p:cNvPr id="3" name="Segnaposto contenuto 2"/>
          <p:cNvSpPr>
            <a:spLocks noGrp="1"/>
          </p:cNvSpPr>
          <p:nvPr>
            <p:ph idx="1"/>
          </p:nvPr>
        </p:nvSpPr>
        <p:spPr>
          <a:xfrm>
            <a:off x="838200" y="1449704"/>
            <a:ext cx="10515600" cy="5154295"/>
          </a:xfrm>
        </p:spPr>
        <p:txBody>
          <a:bodyPr>
            <a:normAutofit/>
          </a:bodyPr>
          <a:lstStyle/>
          <a:p>
            <a:r>
              <a:rPr lang="en-US" dirty="0" smtClean="0"/>
              <a:t>Many LMT industries are characterized by </a:t>
            </a:r>
            <a:r>
              <a:rPr lang="en-US" u="sng" dirty="0" smtClean="0"/>
              <a:t>high levels of ‘‘turbulence</a:t>
            </a:r>
            <a:r>
              <a:rPr lang="en-US" dirty="0" smtClean="0"/>
              <a:t>,’’ with a churning of entry and exit. </a:t>
            </a:r>
          </a:p>
          <a:p>
            <a:r>
              <a:rPr lang="en-US" dirty="0" smtClean="0"/>
              <a:t>These pose the issue of “learning” in turbulent environments—if new entrants may simply replicate their predecessors’ mistakes!</a:t>
            </a:r>
          </a:p>
          <a:p>
            <a:pPr lvl="1">
              <a:buFont typeface="Wingdings" panose="05000000000000000000" pitchFamily="2" charset="2"/>
              <a:buChar char="ü"/>
            </a:pPr>
            <a:r>
              <a:rPr lang="en-US" dirty="0" smtClean="0"/>
              <a:t>In North American environments at least, the individuals concerned do tend to go on to form another firm…</a:t>
            </a:r>
          </a:p>
          <a:p>
            <a:r>
              <a:rPr lang="en-US" dirty="0" smtClean="0"/>
              <a:t>Alternatively the continuity can be maintained by technological dependence </a:t>
            </a:r>
            <a:r>
              <a:rPr lang="en-US" u="sng" dirty="0" smtClean="0"/>
              <a:t>on a large supplier </a:t>
            </a:r>
            <a:r>
              <a:rPr lang="en-US" dirty="0" smtClean="0"/>
              <a:t>or an </a:t>
            </a:r>
            <a:r>
              <a:rPr lang="en-US" u="sng" dirty="0" smtClean="0"/>
              <a:t>industrial district</a:t>
            </a:r>
            <a:r>
              <a:rPr lang="en-US" dirty="0"/>
              <a:t> </a:t>
            </a:r>
            <a:r>
              <a:rPr lang="en-US" dirty="0" smtClean="0"/>
              <a:t>(e.g. clothing.)</a:t>
            </a:r>
          </a:p>
          <a:p>
            <a:r>
              <a:rPr lang="en-US" dirty="0" smtClean="0"/>
              <a:t>In complex products systems, where alliances are reconstituted for each new project, learning is achieved by the flux of interactions of the constituent firms, although a high level of ‘‘forgetting’’ also seems to be common..</a:t>
            </a:r>
            <a:endParaRPr lang="it-IT" dirty="0"/>
          </a:p>
        </p:txBody>
      </p:sp>
    </p:spTree>
    <p:extLst>
      <p:ext uri="{BB962C8B-B14F-4D97-AF65-F5344CB8AC3E}">
        <p14:creationId xmlns:p14="http://schemas.microsoft.com/office/powerpoint/2010/main" val="20787598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Final</a:t>
            </a:r>
            <a:r>
              <a:rPr lang="it-IT" dirty="0" smtClean="0"/>
              <a:t> </a:t>
            </a:r>
            <a:r>
              <a:rPr lang="it-IT" dirty="0" err="1" smtClean="0"/>
              <a:t>message</a:t>
            </a:r>
            <a:r>
              <a:rPr lang="it-IT" dirty="0" smtClean="0"/>
              <a:t>…</a:t>
            </a:r>
            <a:endParaRPr lang="it-IT" dirty="0"/>
          </a:p>
        </p:txBody>
      </p:sp>
      <p:sp>
        <p:nvSpPr>
          <p:cNvPr id="3" name="Segnaposto contenuto 2"/>
          <p:cNvSpPr>
            <a:spLocks noGrp="1"/>
          </p:cNvSpPr>
          <p:nvPr>
            <p:ph idx="1"/>
          </p:nvPr>
        </p:nvSpPr>
        <p:spPr/>
        <p:txBody>
          <a:bodyPr/>
          <a:lstStyle/>
          <a:p>
            <a:r>
              <a:rPr lang="en-US" dirty="0" smtClean="0">
                <a:effectLst/>
              </a:rPr>
              <a:t>The dichotomous Mark I and II categorizations may be too restrictive to portray the main patterns of evolution of </a:t>
            </a:r>
            <a:r>
              <a:rPr lang="en-US" dirty="0" err="1" smtClean="0">
                <a:effectLst/>
              </a:rPr>
              <a:t>diVerent</a:t>
            </a:r>
            <a:r>
              <a:rPr lang="en-US" dirty="0" smtClean="0">
                <a:effectLst/>
              </a:rPr>
              <a:t> industries, and more complex schema such as that of Pavitt (1984) or </a:t>
            </a:r>
            <a:r>
              <a:rPr lang="en-US" dirty="0" err="1" smtClean="0">
                <a:effectLst/>
              </a:rPr>
              <a:t>Malerba</a:t>
            </a:r>
            <a:r>
              <a:rPr lang="en-US" dirty="0" smtClean="0">
                <a:effectLst/>
              </a:rPr>
              <a:t> may be preferable for understanding the impact of differing technologies.</a:t>
            </a:r>
          </a:p>
          <a:p>
            <a:endParaRPr lang="it-IT" dirty="0"/>
          </a:p>
        </p:txBody>
      </p:sp>
    </p:spTree>
    <p:extLst>
      <p:ext uri="{BB962C8B-B14F-4D97-AF65-F5344CB8AC3E}">
        <p14:creationId xmlns:p14="http://schemas.microsoft.com/office/powerpoint/2010/main" val="244897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Dynemic</a:t>
            </a:r>
            <a:r>
              <a:rPr lang="it-IT" dirty="0" smtClean="0"/>
              <a:t> </a:t>
            </a:r>
            <a:r>
              <a:rPr lang="it-IT" dirty="0" err="1" smtClean="0"/>
              <a:t>Competition</a:t>
            </a:r>
            <a:r>
              <a:rPr lang="it-IT" dirty="0" smtClean="0"/>
              <a:t> in time</a:t>
            </a:r>
            <a:endParaRPr lang="it-IT" dirty="0"/>
          </a:p>
        </p:txBody>
      </p:sp>
      <p:sp>
        <p:nvSpPr>
          <p:cNvPr id="3" name="Segnaposto contenuto 2"/>
          <p:cNvSpPr>
            <a:spLocks noGrp="1"/>
          </p:cNvSpPr>
          <p:nvPr>
            <p:ph idx="1"/>
          </p:nvPr>
        </p:nvSpPr>
        <p:spPr/>
        <p:txBody>
          <a:bodyPr>
            <a:normAutofit fontScale="92500"/>
          </a:bodyPr>
          <a:lstStyle/>
          <a:p>
            <a:r>
              <a:rPr lang="en-US" dirty="0" smtClean="0">
                <a:effectLst/>
              </a:rPr>
              <a:t>Across the full range of industries, the modern era is supposed to be characterized by competition that has intensified because of globalization and because of more rapid change in market demand. </a:t>
            </a:r>
          </a:p>
          <a:p>
            <a:r>
              <a:rPr lang="en-US" dirty="0" smtClean="0">
                <a:effectLst/>
              </a:rPr>
              <a:t>In LMT industries the </a:t>
            </a:r>
            <a:r>
              <a:rPr lang="en-US" u="sng" dirty="0" smtClean="0">
                <a:effectLst/>
              </a:rPr>
              <a:t>pace of change and competition may be less intense, </a:t>
            </a:r>
            <a:r>
              <a:rPr lang="en-US" dirty="0" smtClean="0">
                <a:effectLst/>
              </a:rPr>
              <a:t>as market leaders seek to retain their predominance by </a:t>
            </a:r>
            <a:r>
              <a:rPr lang="en-US" b="1" dirty="0" smtClean="0">
                <a:effectLst/>
              </a:rPr>
              <a:t>brand loyalty</a:t>
            </a:r>
            <a:r>
              <a:rPr lang="en-US" dirty="0" smtClean="0">
                <a:effectLst/>
              </a:rPr>
              <a:t>.</a:t>
            </a:r>
          </a:p>
          <a:p>
            <a:r>
              <a:rPr lang="en-US" dirty="0" smtClean="0"/>
              <a:t>Marketing-based </a:t>
            </a:r>
            <a:r>
              <a:rPr lang="en-US" dirty="0" err="1" smtClean="0"/>
              <a:t>appropriability</a:t>
            </a:r>
            <a:r>
              <a:rPr lang="en-US" dirty="0" smtClean="0"/>
              <a:t> offsets some of the pressures to develop new products. </a:t>
            </a:r>
          </a:p>
          <a:p>
            <a:r>
              <a:rPr lang="en-US" dirty="0" smtClean="0"/>
              <a:t>However </a:t>
            </a:r>
            <a:r>
              <a:rPr lang="en-US" dirty="0" err="1"/>
              <a:t>f</a:t>
            </a:r>
            <a:r>
              <a:rPr lang="en-US" dirty="0" err="1" smtClean="0"/>
              <a:t>rms</a:t>
            </a:r>
            <a:r>
              <a:rPr lang="en-US" dirty="0" smtClean="0"/>
              <a:t> in LMT industries are also susceptible to innovations that accelerate the development times (‘‘cycle time’’) and rate of application and diffusion for new technologies (e.g. ICT for customer service)</a:t>
            </a:r>
            <a:endParaRPr lang="it-IT" dirty="0"/>
          </a:p>
        </p:txBody>
      </p:sp>
    </p:spTree>
    <p:extLst>
      <p:ext uri="{BB962C8B-B14F-4D97-AF65-F5344CB8AC3E}">
        <p14:creationId xmlns:p14="http://schemas.microsoft.com/office/powerpoint/2010/main" val="35664848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34118"/>
            <a:ext cx="10515600" cy="1325563"/>
          </a:xfrm>
        </p:spPr>
        <p:txBody>
          <a:bodyPr/>
          <a:lstStyle/>
          <a:p>
            <a:r>
              <a:rPr lang="it-IT" dirty="0" err="1" smtClean="0"/>
              <a:t>Governamental</a:t>
            </a:r>
            <a:r>
              <a:rPr lang="it-IT" dirty="0" smtClean="0"/>
              <a:t> </a:t>
            </a:r>
            <a:r>
              <a:rPr lang="it-IT" dirty="0" err="1" smtClean="0"/>
              <a:t>Policies</a:t>
            </a:r>
            <a:r>
              <a:rPr lang="it-IT" dirty="0" smtClean="0"/>
              <a:t>:</a:t>
            </a:r>
            <a:endParaRPr lang="it-IT" dirty="0"/>
          </a:p>
        </p:txBody>
      </p:sp>
      <p:sp>
        <p:nvSpPr>
          <p:cNvPr id="3" name="Segnaposto contenuto 2"/>
          <p:cNvSpPr>
            <a:spLocks noGrp="1"/>
          </p:cNvSpPr>
          <p:nvPr>
            <p:ph idx="1"/>
          </p:nvPr>
        </p:nvSpPr>
        <p:spPr>
          <a:xfrm>
            <a:off x="722697" y="1093921"/>
            <a:ext cx="10515600" cy="5903645"/>
          </a:xfrm>
        </p:spPr>
        <p:txBody>
          <a:bodyPr>
            <a:normAutofit fontScale="92500" lnSpcReduction="10000"/>
          </a:bodyPr>
          <a:lstStyle/>
          <a:p>
            <a:r>
              <a:rPr lang="en-US" dirty="0" smtClean="0"/>
              <a:t>Government technology policies at national and supranational levels have on the whole </a:t>
            </a:r>
            <a:r>
              <a:rPr lang="en-US" b="1" dirty="0" smtClean="0"/>
              <a:t>tended to give the highest priority to high-tech sectors and activities (benchmark = share of HT activities). </a:t>
            </a:r>
          </a:p>
          <a:p>
            <a:r>
              <a:rPr lang="en-US" dirty="0" smtClean="0"/>
              <a:t>Such a benchmark falls into the </a:t>
            </a:r>
            <a:r>
              <a:rPr lang="en-US" b="1" dirty="0" smtClean="0"/>
              <a:t>trap of confusing the sector with the technology level.</a:t>
            </a:r>
          </a:p>
          <a:p>
            <a:r>
              <a:rPr lang="en-US" b="1" dirty="0" smtClean="0"/>
              <a:t>Traditional innovation policy: ‘‘linear model’’ of “technology-push”.</a:t>
            </a:r>
          </a:p>
          <a:p>
            <a:pPr lvl="1">
              <a:buFont typeface="Wingdings" panose="05000000000000000000" pitchFamily="2" charset="2"/>
              <a:buChar char="ü"/>
            </a:pPr>
            <a:r>
              <a:rPr lang="en-US" i="1" dirty="0" smtClean="0"/>
              <a:t>Although this approach does not preclude applications of high technology to more traditional fields, in fact focus is on “new sectors”</a:t>
            </a:r>
          </a:p>
          <a:p>
            <a:r>
              <a:rPr lang="en-US" dirty="0" smtClean="0"/>
              <a:t>On the other side, </a:t>
            </a:r>
            <a:r>
              <a:rPr lang="en-US" u="sng" dirty="0"/>
              <a:t>f</a:t>
            </a:r>
            <a:r>
              <a:rPr lang="en-US" u="sng" dirty="0" smtClean="0"/>
              <a:t>or many decades </a:t>
            </a:r>
            <a:r>
              <a:rPr lang="en-US" dirty="0" smtClean="0"/>
              <a:t>the bias towards such technologies was also coupled to one towards consolidation of </a:t>
            </a:r>
            <a:r>
              <a:rPr lang="en-US" dirty="0" smtClean="0"/>
              <a:t>(LMT) </a:t>
            </a:r>
            <a:r>
              <a:rPr lang="en-US" dirty="0" smtClean="0"/>
              <a:t>firms and industries, seen as ‘‘</a:t>
            </a:r>
            <a:r>
              <a:rPr lang="en-US" b="1" dirty="0" smtClean="0"/>
              <a:t>national champions</a:t>
            </a:r>
            <a:r>
              <a:rPr lang="en-US" dirty="0" smtClean="0"/>
              <a:t>’’ for technological and commercial success. </a:t>
            </a:r>
          </a:p>
          <a:p>
            <a:r>
              <a:rPr lang="en-US" u="sng" dirty="0" smtClean="0"/>
              <a:t>In recent times</a:t>
            </a:r>
            <a:r>
              <a:rPr lang="en-US" dirty="0" smtClean="0"/>
              <a:t>, </a:t>
            </a:r>
            <a:r>
              <a:rPr lang="en-US" b="1" dirty="0" smtClean="0"/>
              <a:t>SMEs</a:t>
            </a:r>
            <a:r>
              <a:rPr lang="en-US" dirty="0" smtClean="0"/>
              <a:t> have been increasingly thought of as progenitors of high technology, in fields such as biotechnology and genomics, software, advanced instrumentation, and so on. </a:t>
            </a:r>
            <a:r>
              <a:rPr lang="en-US" b="1" dirty="0" smtClean="0"/>
              <a:t>Yet in low-tech industries, SMEs are most widely seen as dragging down overall performance</a:t>
            </a:r>
            <a:r>
              <a:rPr lang="en-US" dirty="0" smtClean="0"/>
              <a:t>.</a:t>
            </a:r>
          </a:p>
          <a:p>
            <a:endParaRPr lang="en-US" dirty="0" smtClean="0"/>
          </a:p>
          <a:p>
            <a:endParaRPr lang="it-IT" b="1" dirty="0"/>
          </a:p>
        </p:txBody>
      </p:sp>
    </p:spTree>
    <p:extLst>
      <p:ext uri="{BB962C8B-B14F-4D97-AF65-F5344CB8AC3E}">
        <p14:creationId xmlns:p14="http://schemas.microsoft.com/office/powerpoint/2010/main" val="3671407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Rebalancing</a:t>
            </a:r>
            <a:r>
              <a:rPr lang="it-IT" dirty="0" smtClean="0"/>
              <a:t>…</a:t>
            </a:r>
            <a:endParaRPr lang="it-IT" dirty="0"/>
          </a:p>
        </p:txBody>
      </p:sp>
      <p:sp>
        <p:nvSpPr>
          <p:cNvPr id="3" name="Segnaposto contenuto 2"/>
          <p:cNvSpPr>
            <a:spLocks noGrp="1"/>
          </p:cNvSpPr>
          <p:nvPr>
            <p:ph idx="1"/>
          </p:nvPr>
        </p:nvSpPr>
        <p:spPr/>
        <p:txBody>
          <a:bodyPr>
            <a:normAutofit fontScale="92500" lnSpcReduction="10000"/>
          </a:bodyPr>
          <a:lstStyle/>
          <a:p>
            <a:r>
              <a:rPr lang="en-US" dirty="0" smtClean="0"/>
              <a:t>The antithesis of the ‘‘supply–push’’ contribution of the linear model is </a:t>
            </a:r>
            <a:r>
              <a:rPr lang="en-US" b="1" dirty="0" smtClean="0"/>
              <a:t>the ‘‘demand–pull’’ approach to innovation</a:t>
            </a:r>
            <a:r>
              <a:rPr lang="en-US" dirty="0" smtClean="0"/>
              <a:t>, in which the causal sequence is reversed. </a:t>
            </a:r>
          </a:p>
          <a:p>
            <a:r>
              <a:rPr lang="en-US" dirty="0" smtClean="0"/>
              <a:t>Governments, though, tend to be loath to </a:t>
            </a:r>
            <a:r>
              <a:rPr lang="en-US" b="1" dirty="0" smtClean="0"/>
              <a:t>‘‘leave it all to market forces,’’ </a:t>
            </a:r>
            <a:r>
              <a:rPr lang="en-US" dirty="0" smtClean="0"/>
              <a:t>in an arena in which ‘‘market failures’’ are so evidently present as they are in innovative activities.</a:t>
            </a:r>
          </a:p>
          <a:p>
            <a:r>
              <a:rPr lang="en-US" dirty="0" smtClean="0"/>
              <a:t>While this may not overcome all the market failure shortcomings, there </a:t>
            </a:r>
            <a:r>
              <a:rPr lang="en-US" dirty="0" err="1" smtClean="0"/>
              <a:t>there</a:t>
            </a:r>
            <a:r>
              <a:rPr lang="en-US" dirty="0" smtClean="0"/>
              <a:t> is room for </a:t>
            </a:r>
            <a:r>
              <a:rPr lang="en-US" b="1" dirty="0" smtClean="0"/>
              <a:t>rebalancing policy</a:t>
            </a:r>
            <a:r>
              <a:rPr lang="en-US" dirty="0" smtClean="0"/>
              <a:t> in such a way as to place </a:t>
            </a:r>
            <a:r>
              <a:rPr lang="en-US" b="1" dirty="0" smtClean="0"/>
              <a:t>greater stress on the Technology diffusion aspects</a:t>
            </a:r>
            <a:r>
              <a:rPr lang="en-US" dirty="0" smtClean="0"/>
              <a:t>.</a:t>
            </a:r>
          </a:p>
          <a:p>
            <a:pPr lvl="1">
              <a:buFont typeface="Wingdings" panose="05000000000000000000" pitchFamily="2" charset="2"/>
              <a:buChar char="ü"/>
            </a:pPr>
            <a:r>
              <a:rPr lang="en-US" dirty="0" smtClean="0"/>
              <a:t>diffusion of high-tech activities into “supposedly” low-tech sectors: there is a much wider scope for such migration of technologies across sectoral boundaries than is often supposed.</a:t>
            </a:r>
            <a:endParaRPr lang="it-IT" dirty="0"/>
          </a:p>
        </p:txBody>
      </p:sp>
    </p:spTree>
    <p:extLst>
      <p:ext uri="{BB962C8B-B14F-4D97-AF65-F5344CB8AC3E}">
        <p14:creationId xmlns:p14="http://schemas.microsoft.com/office/powerpoint/2010/main" val="33741855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Locked</a:t>
            </a:r>
            <a:r>
              <a:rPr lang="it-IT" dirty="0" smtClean="0"/>
              <a:t> </a:t>
            </a:r>
            <a:r>
              <a:rPr lang="it-IT" dirty="0" err="1" smtClean="0"/>
              <a:t>countries</a:t>
            </a:r>
            <a:r>
              <a:rPr lang="it-IT" dirty="0" smtClean="0"/>
              <a:t>…</a:t>
            </a:r>
            <a:endParaRPr lang="it-IT" dirty="0"/>
          </a:p>
        </p:txBody>
      </p:sp>
      <p:sp>
        <p:nvSpPr>
          <p:cNvPr id="3" name="Segnaposto contenuto 2"/>
          <p:cNvSpPr>
            <a:spLocks noGrp="1"/>
          </p:cNvSpPr>
          <p:nvPr>
            <p:ph idx="1"/>
          </p:nvPr>
        </p:nvSpPr>
        <p:spPr/>
        <p:txBody>
          <a:bodyPr>
            <a:normAutofit fontScale="92500" lnSpcReduction="20000"/>
          </a:bodyPr>
          <a:lstStyle/>
          <a:p>
            <a:r>
              <a:rPr lang="en-US" dirty="0" smtClean="0"/>
              <a:t>A perhaps even larger number of countries have become locked into the low-tech activities and never adequately escaped, as is often alleged for Latin America. </a:t>
            </a:r>
          </a:p>
          <a:p>
            <a:r>
              <a:rPr lang="en-US" dirty="0" smtClean="0"/>
              <a:t>The difficulty remains that countries’ comparative advantages often remain indissolubly linked to the low-tech sectors. </a:t>
            </a:r>
          </a:p>
          <a:p>
            <a:r>
              <a:rPr lang="en-US" dirty="0" smtClean="0"/>
              <a:t>Key message: there are no true low-tech sectors in the modern world however overrides this. </a:t>
            </a:r>
            <a:r>
              <a:rPr lang="en-US" b="1" u="sng" dirty="0" smtClean="0"/>
              <a:t>It is perfectly possible to diffuse high technologies into the ‘‘low-tech sectors”</a:t>
            </a:r>
          </a:p>
          <a:p>
            <a:pPr lvl="1"/>
            <a:r>
              <a:rPr lang="en-US" dirty="0" smtClean="0"/>
              <a:t>In that way, intermediate and developing </a:t>
            </a:r>
            <a:r>
              <a:rPr lang="en-US" u="sng" dirty="0" smtClean="0"/>
              <a:t>countries do not need to face a dilemma </a:t>
            </a:r>
            <a:r>
              <a:rPr lang="en-US" dirty="0" smtClean="0"/>
              <a:t>when choosing between: </a:t>
            </a:r>
          </a:p>
          <a:p>
            <a:pPr lvl="2"/>
            <a:r>
              <a:rPr lang="en-US" b="1" dirty="0" smtClean="0"/>
              <a:t>static comparative advantage </a:t>
            </a:r>
            <a:r>
              <a:rPr lang="en-US" dirty="0" smtClean="0"/>
              <a:t>in traditional fields </a:t>
            </a:r>
          </a:p>
          <a:p>
            <a:pPr lvl="2"/>
            <a:r>
              <a:rPr lang="en-US" dirty="0" smtClean="0"/>
              <a:t>and </a:t>
            </a:r>
            <a:r>
              <a:rPr lang="en-US" b="1" dirty="0" smtClean="0"/>
              <a:t>dynamic comparative advantage from technological opportunity</a:t>
            </a:r>
            <a:r>
              <a:rPr lang="en-US" dirty="0" smtClean="0"/>
              <a:t>! —</a:t>
            </a:r>
          </a:p>
          <a:p>
            <a:pPr lvl="1"/>
            <a:r>
              <a:rPr lang="en-US" dirty="0" smtClean="0"/>
              <a:t>Opportunities from: </a:t>
            </a:r>
            <a:r>
              <a:rPr lang="en-US" dirty="0" err="1" smtClean="0"/>
              <a:t>downstreaming</a:t>
            </a:r>
            <a:r>
              <a:rPr lang="en-US" dirty="0" smtClean="0"/>
              <a:t> diffusion of high-tech activities into ‘‘low-tech sectors,’’ and from the lateral diffusion of old technological Welds into new ones.</a:t>
            </a:r>
            <a:endParaRPr lang="it-IT" dirty="0"/>
          </a:p>
        </p:txBody>
      </p:sp>
    </p:spTree>
    <p:extLst>
      <p:ext uri="{BB962C8B-B14F-4D97-AF65-F5344CB8AC3E}">
        <p14:creationId xmlns:p14="http://schemas.microsoft.com/office/powerpoint/2010/main" val="35349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Conventional</a:t>
            </a:r>
            <a:r>
              <a:rPr lang="it-IT" dirty="0" smtClean="0"/>
              <a:t> </a:t>
            </a:r>
            <a:r>
              <a:rPr lang="it-IT" dirty="0" err="1" smtClean="0"/>
              <a:t>classification</a:t>
            </a:r>
            <a:endParaRPr lang="it-IT" dirty="0"/>
          </a:p>
        </p:txBody>
      </p:sp>
      <p:sp>
        <p:nvSpPr>
          <p:cNvPr id="3" name="Segnaposto contenuto 2"/>
          <p:cNvSpPr>
            <a:spLocks noGrp="1"/>
          </p:cNvSpPr>
          <p:nvPr>
            <p:ph idx="1"/>
          </p:nvPr>
        </p:nvSpPr>
        <p:spPr/>
        <p:txBody>
          <a:bodyPr>
            <a:normAutofit fontScale="85000" lnSpcReduction="20000"/>
          </a:bodyPr>
          <a:lstStyle/>
          <a:p>
            <a:r>
              <a:rPr lang="en-US" dirty="0" smtClean="0"/>
              <a:t>N</a:t>
            </a:r>
            <a:r>
              <a:rPr lang="en-US" dirty="0" smtClean="0">
                <a:effectLst/>
              </a:rPr>
              <a:t>ot just traditional ‘‘low-tech’’ industries but also those classified by the OECD as ‘‘medium-tech”  (= ‘‘low- and medium-tech’’, LMT</a:t>
            </a:r>
            <a:r>
              <a:rPr lang="en-US" dirty="0" smtClean="0"/>
              <a:t> i</a:t>
            </a:r>
            <a:r>
              <a:rPr lang="en-US" dirty="0" smtClean="0">
                <a:effectLst/>
              </a:rPr>
              <a:t>ndustries.): </a:t>
            </a:r>
          </a:p>
          <a:p>
            <a:endParaRPr lang="en-US" dirty="0" smtClean="0"/>
          </a:p>
          <a:p>
            <a:r>
              <a:rPr lang="en-US" dirty="0" smtClean="0"/>
              <a:t>Mature industries; more slow changes; included non-manufacturing activities (e.g. Oil and Gas); sometimes integrated with “services”…</a:t>
            </a:r>
          </a:p>
          <a:p>
            <a:endParaRPr lang="en-US" dirty="0" smtClean="0"/>
          </a:p>
          <a:p>
            <a:r>
              <a:rPr lang="en-US" dirty="0" smtClean="0"/>
              <a:t>Conventional classifications of sectors as high- or low-tech (etc.), as long </a:t>
            </a:r>
            <a:r>
              <a:rPr lang="en-US" dirty="0" err="1" smtClean="0"/>
              <a:t>practised</a:t>
            </a:r>
            <a:r>
              <a:rPr lang="en-US" dirty="0" smtClean="0"/>
              <a:t> by the OECD, are becoming less and less useful for academic analysis</a:t>
            </a:r>
          </a:p>
          <a:p>
            <a:endParaRPr lang="en-US" dirty="0" smtClean="0"/>
          </a:p>
          <a:p>
            <a:r>
              <a:rPr lang="en-US" dirty="0" smtClean="0"/>
              <a:t>To be fair, the OECD (2003) came - rightly—to place greater emphasis on the </a:t>
            </a:r>
            <a:r>
              <a:rPr lang="en-US" u="sng" dirty="0" smtClean="0"/>
              <a:t>‘‘knowledge-intensity</a:t>
            </a:r>
            <a:r>
              <a:rPr lang="en-US" dirty="0" smtClean="0"/>
              <a:t>’’ of industries. </a:t>
            </a:r>
          </a:p>
          <a:p>
            <a:endParaRPr lang="en-US" dirty="0" smtClean="0"/>
          </a:p>
          <a:p>
            <a:pPr lvl="1">
              <a:buFont typeface="Wingdings" panose="05000000000000000000" pitchFamily="2" charset="2"/>
              <a:buChar char="ü"/>
            </a:pPr>
            <a:r>
              <a:rPr lang="en-US" dirty="0" smtClean="0"/>
              <a:t>Measuring  the </a:t>
            </a:r>
            <a:r>
              <a:rPr lang="en-US" b="1" dirty="0" smtClean="0"/>
              <a:t>direct plus indirect technology content </a:t>
            </a:r>
            <a:r>
              <a:rPr lang="en-US" dirty="0" smtClean="0"/>
              <a:t>of particular industries.</a:t>
            </a:r>
          </a:p>
          <a:p>
            <a:pPr marL="0" indent="0">
              <a:buNone/>
            </a:pPr>
            <a:endParaRPr lang="en-US" dirty="0" smtClean="0"/>
          </a:p>
          <a:p>
            <a:pPr marL="0" indent="0">
              <a:buNone/>
            </a:pPr>
            <a:endParaRPr lang="it-IT" dirty="0"/>
          </a:p>
        </p:txBody>
      </p:sp>
    </p:spTree>
    <p:extLst>
      <p:ext uri="{BB962C8B-B14F-4D97-AF65-F5344CB8AC3E}">
        <p14:creationId xmlns:p14="http://schemas.microsoft.com/office/powerpoint/2010/main" val="14651504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en-US" dirty="0" smtClean="0">
                <a:effectLst/>
              </a:rPr>
              <a:t>Countries like </a:t>
            </a:r>
            <a:r>
              <a:rPr lang="en-US" b="1" dirty="0" smtClean="0">
                <a:effectLst/>
              </a:rPr>
              <a:t>Switzerland</a:t>
            </a:r>
            <a:r>
              <a:rPr lang="en-US" dirty="0" smtClean="0">
                <a:effectLst/>
              </a:rPr>
              <a:t> developed, consciously or unconsciously, a pattern of evolution that went—in this case—from textiles to dyeing and chemicals and then into </a:t>
            </a:r>
            <a:r>
              <a:rPr lang="en-US" u="sng" dirty="0" smtClean="0">
                <a:effectLst/>
              </a:rPr>
              <a:t>strength in pharmaceuticals </a:t>
            </a:r>
            <a:r>
              <a:rPr lang="en-US" dirty="0" smtClean="0">
                <a:effectLst/>
              </a:rPr>
              <a:t>on the one hand, and </a:t>
            </a:r>
            <a:r>
              <a:rPr lang="en-US" b="1" dirty="0" smtClean="0">
                <a:effectLst/>
              </a:rPr>
              <a:t>into machinery and thence to advanced engineering </a:t>
            </a:r>
            <a:r>
              <a:rPr lang="en-US" dirty="0" smtClean="0">
                <a:effectLst/>
              </a:rPr>
              <a:t>on the other. </a:t>
            </a:r>
          </a:p>
          <a:p>
            <a:r>
              <a:rPr lang="en-US" dirty="0" smtClean="0">
                <a:effectLst/>
              </a:rPr>
              <a:t>A clear implication of these policy considerations is that strength in low-tech sectors does not have to act as a ‘‘block to development,’’ although national and supranational governments frequently embody this error in their technology policies.</a:t>
            </a:r>
          </a:p>
          <a:p>
            <a:r>
              <a:rPr lang="en-US" dirty="0" smtClean="0">
                <a:effectLst/>
              </a:rPr>
              <a:t>The ‘‘block to development’’ view can be replaced by a ‘‘</a:t>
            </a:r>
            <a:r>
              <a:rPr lang="en-US" b="1" dirty="0" smtClean="0">
                <a:effectLst/>
              </a:rPr>
              <a:t>development block</a:t>
            </a:r>
            <a:r>
              <a:rPr lang="en-US" dirty="0" smtClean="0">
                <a:effectLst/>
              </a:rPr>
              <a:t>’’ view, in which </a:t>
            </a:r>
            <a:r>
              <a:rPr lang="en-US" b="1" dirty="0" smtClean="0">
                <a:effectLst/>
              </a:rPr>
              <a:t>LMT sectors act as ‘‘carrier industries</a:t>
            </a:r>
            <a:r>
              <a:rPr lang="en-US" dirty="0" smtClean="0">
                <a:effectLst/>
              </a:rPr>
              <a:t>’’ for diffusing the gains from new technologies across the industrial spectrum, as they have so often managed to do in the past</a:t>
            </a:r>
          </a:p>
          <a:p>
            <a:pPr marL="0" indent="0">
              <a:buNone/>
            </a:pPr>
            <a:endParaRPr lang="it-IT" dirty="0"/>
          </a:p>
        </p:txBody>
      </p:sp>
    </p:spTree>
    <p:extLst>
      <p:ext uri="{BB962C8B-B14F-4D97-AF65-F5344CB8AC3E}">
        <p14:creationId xmlns:p14="http://schemas.microsoft.com/office/powerpoint/2010/main" val="286983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err="1" smtClean="0"/>
              <a:t>What</a:t>
            </a:r>
            <a:r>
              <a:rPr lang="it-IT" sz="4000" dirty="0" smtClean="0"/>
              <a:t> </a:t>
            </a:r>
            <a:r>
              <a:rPr lang="it-IT" sz="4000" dirty="0" err="1" smtClean="0"/>
              <a:t>is</a:t>
            </a:r>
            <a:r>
              <a:rPr lang="it-IT" sz="4000" dirty="0" smtClean="0"/>
              <a:t> a LMT Sector and </a:t>
            </a:r>
            <a:r>
              <a:rPr lang="it-IT" sz="4000" dirty="0" err="1" smtClean="0"/>
              <a:t>what</a:t>
            </a:r>
            <a:r>
              <a:rPr lang="it-IT" sz="4000" dirty="0" smtClean="0"/>
              <a:t> </a:t>
            </a:r>
            <a:r>
              <a:rPr lang="it-IT" sz="4000" dirty="0" err="1" smtClean="0"/>
              <a:t>innovation</a:t>
            </a:r>
            <a:r>
              <a:rPr lang="it-IT" sz="4000" dirty="0" smtClean="0"/>
              <a:t> in </a:t>
            </a:r>
            <a:r>
              <a:rPr lang="it-IT" sz="4000" dirty="0" err="1" smtClean="0"/>
              <a:t>it</a:t>
            </a:r>
            <a:r>
              <a:rPr lang="it-IT" sz="4000" dirty="0" smtClean="0"/>
              <a:t>? </a:t>
            </a:r>
            <a:endParaRPr lang="it-IT" sz="4000" dirty="0"/>
          </a:p>
        </p:txBody>
      </p:sp>
      <p:sp>
        <p:nvSpPr>
          <p:cNvPr id="3" name="Segnaposto contenuto 2"/>
          <p:cNvSpPr>
            <a:spLocks noGrp="1"/>
          </p:cNvSpPr>
          <p:nvPr>
            <p:ph idx="1"/>
          </p:nvPr>
        </p:nvSpPr>
        <p:spPr/>
        <p:txBody>
          <a:bodyPr>
            <a:normAutofit/>
          </a:bodyPr>
          <a:lstStyle/>
          <a:p>
            <a:r>
              <a:rPr lang="en-US" b="1" dirty="0" smtClean="0"/>
              <a:t>Appraising innovation through adopting conventional sectoral classifications can be misleading</a:t>
            </a:r>
            <a:r>
              <a:rPr lang="en-US" dirty="0" smtClean="0"/>
              <a:t>.</a:t>
            </a:r>
          </a:p>
          <a:p>
            <a:r>
              <a:rPr lang="en-US" dirty="0" smtClean="0"/>
              <a:t>Innovation is rapid in </a:t>
            </a:r>
            <a:r>
              <a:rPr lang="en-US" u="sng" dirty="0" smtClean="0"/>
              <a:t>particular segments </a:t>
            </a:r>
            <a:r>
              <a:rPr lang="en-US" dirty="0" smtClean="0"/>
              <a:t>of both high-tech and LMT ‘‘sectors,’’ (even if more segments of the high-tech sectors display such rapid innovation)</a:t>
            </a:r>
          </a:p>
          <a:p>
            <a:r>
              <a:rPr lang="en-US" dirty="0" smtClean="0"/>
              <a:t>It is  possible to detach the high-tech segments from LMT ‘‘industries’’ : e.g.  Artificial fibers in textiles when they arose to compete with natural fibers but the final products remain very similar, so this looks specious…. </a:t>
            </a:r>
          </a:p>
          <a:p>
            <a:pPr marL="0" indent="0">
              <a:buNone/>
            </a:pPr>
            <a:r>
              <a:rPr lang="en-US" dirty="0" smtClean="0"/>
              <a:t>.</a:t>
            </a:r>
          </a:p>
          <a:p>
            <a:endParaRPr lang="en-US" dirty="0" smtClean="0"/>
          </a:p>
          <a:p>
            <a:endParaRPr lang="it-IT" dirty="0"/>
          </a:p>
        </p:txBody>
      </p:sp>
    </p:spTree>
    <p:extLst>
      <p:ext uri="{BB962C8B-B14F-4D97-AF65-F5344CB8AC3E}">
        <p14:creationId xmlns:p14="http://schemas.microsoft.com/office/powerpoint/2010/main" val="174166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are </a:t>
            </a:r>
            <a:r>
              <a:rPr lang="it-IT" dirty="0" err="1" smtClean="0"/>
              <a:t>we</a:t>
            </a:r>
            <a:r>
              <a:rPr lang="it-IT" dirty="0" smtClean="0"/>
              <a:t> </a:t>
            </a:r>
            <a:r>
              <a:rPr lang="it-IT" dirty="0" err="1" smtClean="0"/>
              <a:t>talking</a:t>
            </a:r>
            <a:r>
              <a:rPr lang="it-IT" dirty="0" smtClean="0"/>
              <a:t> </a:t>
            </a:r>
            <a:r>
              <a:rPr lang="it-IT" dirty="0" err="1" smtClean="0"/>
              <a:t>about</a:t>
            </a:r>
            <a:r>
              <a:rPr lang="it-IT" dirty="0" smtClean="0"/>
              <a:t>?</a:t>
            </a:r>
            <a:endParaRPr lang="it-IT" dirty="0"/>
          </a:p>
        </p:txBody>
      </p:sp>
      <p:sp>
        <p:nvSpPr>
          <p:cNvPr id="3" name="Segnaposto contenuto 2"/>
          <p:cNvSpPr>
            <a:spLocks noGrp="1"/>
          </p:cNvSpPr>
          <p:nvPr>
            <p:ph idx="1"/>
          </p:nvPr>
        </p:nvSpPr>
        <p:spPr>
          <a:xfrm>
            <a:off x="838200" y="1434164"/>
            <a:ext cx="10515600" cy="5149515"/>
          </a:xfrm>
        </p:spPr>
        <p:txBody>
          <a:bodyPr>
            <a:normAutofit/>
          </a:bodyPr>
          <a:lstStyle/>
          <a:p>
            <a:r>
              <a:rPr lang="en-US" dirty="0" smtClean="0"/>
              <a:t>Conventionally, sectors of all types were supposed to be </a:t>
            </a:r>
            <a:r>
              <a:rPr lang="en-US" u="sng" dirty="0" smtClean="0"/>
              <a:t>different not only in the goods and services</a:t>
            </a:r>
            <a:r>
              <a:rPr lang="en-US" dirty="0" smtClean="0"/>
              <a:t> </a:t>
            </a:r>
            <a:r>
              <a:rPr lang="en-US" u="sng" dirty="0" smtClean="0"/>
              <a:t>but also in the technologies and processes</a:t>
            </a:r>
            <a:r>
              <a:rPr lang="en-US" dirty="0" smtClean="0"/>
              <a:t> they used to produce them. </a:t>
            </a:r>
            <a:r>
              <a:rPr lang="en-US" i="1" dirty="0" smtClean="0"/>
              <a:t>However…</a:t>
            </a:r>
          </a:p>
          <a:p>
            <a:pPr lvl="1">
              <a:buFont typeface="Wingdings" panose="05000000000000000000" pitchFamily="2" charset="2"/>
              <a:buChar char="ü"/>
            </a:pPr>
            <a:r>
              <a:rPr lang="en-US" i="1" dirty="0"/>
              <a:t>T</a:t>
            </a:r>
            <a:r>
              <a:rPr lang="en-US" i="1" dirty="0" smtClean="0"/>
              <a:t>he </a:t>
            </a:r>
            <a:r>
              <a:rPr lang="en-US" b="1" i="1" dirty="0" smtClean="0"/>
              <a:t>boundaries have blurred </a:t>
            </a:r>
            <a:r>
              <a:rPr lang="en-US" i="1" dirty="0" smtClean="0"/>
              <a:t>over historical time in both dimensions…. </a:t>
            </a:r>
          </a:p>
          <a:p>
            <a:pPr lvl="1">
              <a:buFont typeface="Wingdings" panose="05000000000000000000" pitchFamily="2" charset="2"/>
              <a:buChar char="ü"/>
            </a:pPr>
            <a:r>
              <a:rPr lang="en-US" i="1" dirty="0" smtClean="0"/>
              <a:t>Technologies originally developed for one set of products </a:t>
            </a:r>
            <a:r>
              <a:rPr lang="en-US" b="1" i="1" dirty="0" smtClean="0"/>
              <a:t>spill over</a:t>
            </a:r>
            <a:r>
              <a:rPr lang="en-US" i="1" dirty="0" smtClean="0"/>
              <a:t> into use in the production or ‘‘architecture’’ of other sets of products. </a:t>
            </a:r>
          </a:p>
          <a:p>
            <a:pPr lvl="1">
              <a:buFont typeface="Wingdings" panose="05000000000000000000" pitchFamily="2" charset="2"/>
              <a:buChar char="ü"/>
            </a:pPr>
            <a:r>
              <a:rPr lang="en-US" i="1" dirty="0" smtClean="0"/>
              <a:t>new technologies more often tend to </a:t>
            </a:r>
            <a:r>
              <a:rPr lang="en-US" b="1" i="1" dirty="0" smtClean="0"/>
              <a:t>supplement and complement old technologies</a:t>
            </a:r>
            <a:r>
              <a:rPr lang="en-US" i="1" dirty="0" smtClean="0"/>
              <a:t> </a:t>
            </a:r>
            <a:r>
              <a:rPr lang="en-US" b="1" i="1" dirty="0" smtClean="0"/>
              <a:t>rather than replace </a:t>
            </a:r>
            <a:r>
              <a:rPr lang="en-US" i="1" dirty="0" smtClean="0"/>
              <a:t>them.</a:t>
            </a:r>
          </a:p>
          <a:p>
            <a:pPr lvl="1">
              <a:buFont typeface="Wingdings" panose="05000000000000000000" pitchFamily="2" charset="2"/>
              <a:buChar char="ü"/>
            </a:pPr>
            <a:r>
              <a:rPr lang="en-US" i="1" dirty="0" smtClean="0">
                <a:effectLst/>
              </a:rPr>
              <a:t>even ‘‘old’’ products can be produced by elements drawn from what had previously been a totally different set of activities (e.g. synthetic fibers in textiles).</a:t>
            </a:r>
          </a:p>
          <a:p>
            <a:pPr lvl="1">
              <a:buFont typeface="Wingdings" panose="05000000000000000000" pitchFamily="2" charset="2"/>
              <a:buChar char="ü"/>
            </a:pPr>
            <a:r>
              <a:rPr lang="en-US" b="1" i="1" dirty="0"/>
              <a:t>b</a:t>
            </a:r>
            <a:r>
              <a:rPr lang="en-US" b="1" i="1" dirty="0" smtClean="0"/>
              <a:t>undling of goods and services </a:t>
            </a:r>
            <a:r>
              <a:rPr lang="en-US" i="1" dirty="0" smtClean="0"/>
              <a:t>(music on internet)</a:t>
            </a:r>
          </a:p>
          <a:p>
            <a:pPr lvl="1">
              <a:buFont typeface="Wingdings" panose="05000000000000000000" pitchFamily="2" charset="2"/>
              <a:buChar char="ü"/>
            </a:pPr>
            <a:endParaRPr lang="en-US" i="1" dirty="0" smtClean="0"/>
          </a:p>
          <a:p>
            <a:pPr lvl="2"/>
            <a:endParaRPr lang="en-US" i="1" dirty="0" smtClean="0"/>
          </a:p>
          <a:p>
            <a:endParaRPr lang="it-IT" dirty="0"/>
          </a:p>
        </p:txBody>
      </p:sp>
    </p:spTree>
    <p:extLst>
      <p:ext uri="{BB962C8B-B14F-4D97-AF65-F5344CB8AC3E}">
        <p14:creationId xmlns:p14="http://schemas.microsoft.com/office/powerpoint/2010/main" val="1295725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Innovation</a:t>
            </a:r>
            <a:r>
              <a:rPr lang="it-IT" dirty="0" smtClean="0"/>
              <a:t> drivers in LMT </a:t>
            </a:r>
            <a:r>
              <a:rPr lang="it-IT" dirty="0" err="1" smtClean="0"/>
              <a:t>industries</a:t>
            </a:r>
            <a:r>
              <a:rPr lang="it-IT" dirty="0" smtClean="0"/>
              <a:t/>
            </a:r>
            <a:br>
              <a:rPr lang="it-IT" dirty="0" smtClean="0"/>
            </a:br>
            <a:r>
              <a:rPr lang="it-IT" dirty="0" smtClean="0"/>
              <a:t>1) The «</a:t>
            </a:r>
            <a:r>
              <a:rPr lang="it-IT" dirty="0" err="1" smtClean="0"/>
              <a:t>demand</a:t>
            </a:r>
            <a:r>
              <a:rPr lang="it-IT" dirty="0" smtClean="0"/>
              <a:t>»</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en-US" dirty="0" smtClean="0">
                <a:effectLst/>
              </a:rPr>
              <a:t>The </a:t>
            </a:r>
            <a:r>
              <a:rPr lang="en-US" b="1" dirty="0" smtClean="0">
                <a:effectLst/>
              </a:rPr>
              <a:t>drivers of change </a:t>
            </a:r>
            <a:r>
              <a:rPr lang="en-US" dirty="0" smtClean="0">
                <a:effectLst/>
              </a:rPr>
              <a:t>as they affect low, medium, and high-tech sectors can be similarly envisaged from the side:</a:t>
            </a:r>
          </a:p>
          <a:p>
            <a:pPr marL="514350" indent="-514350">
              <a:buFont typeface="+mj-lt"/>
              <a:buAutoNum type="arabicPeriod"/>
            </a:pPr>
            <a:r>
              <a:rPr lang="en-US" dirty="0" smtClean="0">
                <a:effectLst/>
              </a:rPr>
              <a:t> of the products (and the demand!)</a:t>
            </a:r>
          </a:p>
          <a:p>
            <a:pPr marL="514350" indent="-514350">
              <a:buFont typeface="+mj-lt"/>
              <a:buAutoNum type="arabicPeriod"/>
            </a:pPr>
            <a:r>
              <a:rPr lang="en-US" dirty="0" smtClean="0">
                <a:effectLst/>
              </a:rPr>
              <a:t>or from  the side of the technologies</a:t>
            </a:r>
          </a:p>
          <a:p>
            <a:pPr marL="0" indent="0">
              <a:buNone/>
            </a:pPr>
            <a:r>
              <a:rPr lang="en-US" dirty="0" smtClean="0"/>
              <a:t>…significant differences in interpretation and understanding.</a:t>
            </a:r>
          </a:p>
          <a:p>
            <a:pPr marL="0" indent="0">
              <a:buNone/>
            </a:pPr>
            <a:r>
              <a:rPr lang="en-US" dirty="0" smtClean="0"/>
              <a:t>Firms hold different interpretative ‘‘frames”, and </a:t>
            </a:r>
            <a:r>
              <a:rPr lang="en-US" b="1" dirty="0" smtClean="0"/>
              <a:t>drivers</a:t>
            </a:r>
            <a:r>
              <a:rPr lang="en-US" dirty="0" smtClean="0"/>
              <a:t> are particularly important because their </a:t>
            </a:r>
            <a:r>
              <a:rPr lang="en-US" b="1" dirty="0" smtClean="0"/>
              <a:t>well-established markets, </a:t>
            </a:r>
            <a:r>
              <a:rPr lang="en-US" dirty="0" smtClean="0"/>
              <a:t>necessitate a broader variety of strategic choices for differentiation. </a:t>
            </a:r>
          </a:p>
          <a:p>
            <a:pPr marL="0" indent="0">
              <a:buNone/>
            </a:pPr>
            <a:r>
              <a:rPr lang="en-US" b="1" dirty="0" smtClean="0"/>
              <a:t>Demands change </a:t>
            </a:r>
            <a:r>
              <a:rPr lang="en-US" dirty="0" smtClean="0"/>
              <a:t>sometimes slowly but sometimes rapidly and unpredictably, negating attempts to routinize operations and generating turbulence.</a:t>
            </a:r>
            <a:endParaRPr lang="it-IT" dirty="0"/>
          </a:p>
        </p:txBody>
      </p:sp>
    </p:spTree>
    <p:extLst>
      <p:ext uri="{BB962C8B-B14F-4D97-AF65-F5344CB8AC3E}">
        <p14:creationId xmlns:p14="http://schemas.microsoft.com/office/powerpoint/2010/main" val="416551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 </a:t>
            </a:r>
            <a:r>
              <a:rPr lang="it-IT" dirty="0" err="1" smtClean="0"/>
              <a:t>Demand</a:t>
            </a:r>
            <a:r>
              <a:rPr lang="it-IT" dirty="0" smtClean="0"/>
              <a:t> </a:t>
            </a:r>
            <a:r>
              <a:rPr lang="it-IT" dirty="0" err="1" smtClean="0"/>
              <a:t>differentiation</a:t>
            </a:r>
            <a:r>
              <a:rPr lang="it-IT" dirty="0" smtClean="0"/>
              <a:t>: 1) </a:t>
            </a:r>
            <a:r>
              <a:rPr lang="it-IT" dirty="0" err="1" smtClean="0"/>
              <a:t>q</a:t>
            </a:r>
            <a:r>
              <a:rPr lang="it-IT" dirty="0" err="1" smtClean="0"/>
              <a:t>uality</a:t>
            </a:r>
            <a:r>
              <a:rPr lang="it-IT" dirty="0" smtClean="0"/>
              <a:t> </a:t>
            </a:r>
            <a:r>
              <a:rPr lang="it-IT" dirty="0" err="1" smtClean="0"/>
              <a:t>innovation</a:t>
            </a:r>
            <a:r>
              <a:rPr lang="it-IT" dirty="0" smtClean="0"/>
              <a:t> and 2) new </a:t>
            </a:r>
            <a:r>
              <a:rPr lang="it-IT" dirty="0" err="1" smtClean="0"/>
              <a:t>tastes</a:t>
            </a:r>
            <a:r>
              <a:rPr lang="it-IT" dirty="0" smtClean="0"/>
              <a:t/>
            </a:r>
            <a:br>
              <a:rPr lang="it-IT" dirty="0" smtClean="0"/>
            </a:br>
            <a:endParaRPr lang="it-IT" dirty="0"/>
          </a:p>
        </p:txBody>
      </p:sp>
      <p:sp>
        <p:nvSpPr>
          <p:cNvPr id="3" name="Segnaposto contenuto 2"/>
          <p:cNvSpPr>
            <a:spLocks noGrp="1"/>
          </p:cNvSpPr>
          <p:nvPr>
            <p:ph idx="1"/>
          </p:nvPr>
        </p:nvSpPr>
        <p:spPr/>
        <p:txBody>
          <a:bodyPr>
            <a:normAutofit/>
          </a:bodyPr>
          <a:lstStyle/>
          <a:p>
            <a:pPr marL="514350" indent="-514350">
              <a:buAutoNum type="arabicParenR"/>
            </a:pPr>
            <a:r>
              <a:rPr lang="it-IT" b="1" dirty="0" err="1" smtClean="0"/>
              <a:t>Quality</a:t>
            </a:r>
            <a:r>
              <a:rPr lang="it-IT" b="1" dirty="0" smtClean="0"/>
              <a:t> </a:t>
            </a:r>
            <a:r>
              <a:rPr lang="it-IT" b="1" dirty="0" err="1" smtClean="0"/>
              <a:t>innovation</a:t>
            </a:r>
            <a:endParaRPr lang="it-IT" b="1" dirty="0" smtClean="0"/>
          </a:p>
          <a:p>
            <a:pPr marL="0" indent="0">
              <a:buNone/>
            </a:pPr>
            <a:r>
              <a:rPr lang="en-US" i="1" u="sng" dirty="0" smtClean="0"/>
              <a:t>a) New markets</a:t>
            </a:r>
          </a:p>
          <a:p>
            <a:pPr marL="0" indent="0">
              <a:buNone/>
            </a:pPr>
            <a:r>
              <a:rPr lang="en-US" dirty="0" smtClean="0"/>
              <a:t>Even older industries can bounce back, by producing for </a:t>
            </a:r>
            <a:r>
              <a:rPr lang="en-US" b="1" dirty="0" smtClean="0"/>
              <a:t>new markets</a:t>
            </a:r>
            <a:r>
              <a:rPr lang="en-US" dirty="0" smtClean="0"/>
              <a:t>. </a:t>
            </a:r>
            <a:endParaRPr lang="en-US" dirty="0"/>
          </a:p>
          <a:p>
            <a:pPr lvl="1">
              <a:buFont typeface="Wingdings" panose="05000000000000000000" pitchFamily="2" charset="2"/>
              <a:buChar char="ü"/>
            </a:pPr>
            <a:r>
              <a:rPr lang="en-US" dirty="0" smtClean="0"/>
              <a:t>The same type of goods for untouched regions can work for well-known brands (Coca-Cola)</a:t>
            </a:r>
          </a:p>
          <a:p>
            <a:pPr lvl="1">
              <a:buFont typeface="Wingdings" panose="05000000000000000000" pitchFamily="2" charset="2"/>
              <a:buChar char="ü"/>
            </a:pPr>
            <a:r>
              <a:rPr lang="en-US" dirty="0" smtClean="0"/>
              <a:t>…but producing different types of the same categories of good (‘‘product differentiation’’) is generally necessary for such resurgence.</a:t>
            </a:r>
          </a:p>
          <a:p>
            <a:pPr marL="0" indent="0">
              <a:buNone/>
            </a:pPr>
            <a:r>
              <a:rPr lang="en-US" dirty="0"/>
              <a:t>L</a:t>
            </a:r>
            <a:r>
              <a:rPr lang="en-US" dirty="0" smtClean="0"/>
              <a:t>ow-tech industries face somewhat inelastic demands (many produce comparative ‘‘necessities,’’ and as consumers attain higher income levels, they have </a:t>
            </a:r>
            <a:r>
              <a:rPr lang="en-US" dirty="0" err="1" smtClean="0"/>
              <a:t>satisfed</a:t>
            </a:r>
            <a:r>
              <a:rPr lang="en-US" dirty="0" smtClean="0"/>
              <a:t> most of their needs for necessities). </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198572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36070" y="478087"/>
            <a:ext cx="10515600" cy="6067091"/>
          </a:xfrm>
        </p:spPr>
        <p:txBody>
          <a:bodyPr>
            <a:normAutofit lnSpcReduction="10000"/>
          </a:bodyPr>
          <a:lstStyle/>
          <a:p>
            <a:pPr marL="0" indent="0">
              <a:buNone/>
            </a:pPr>
            <a:r>
              <a:rPr lang="it-IT" u="sng" dirty="0" smtClean="0"/>
              <a:t>b) New scope for new </a:t>
            </a:r>
            <a:r>
              <a:rPr lang="it-IT" u="sng" dirty="0" err="1" smtClean="0"/>
              <a:t>products</a:t>
            </a:r>
            <a:r>
              <a:rPr lang="it-IT" u="sng" dirty="0" smtClean="0"/>
              <a:t> (</a:t>
            </a:r>
            <a:r>
              <a:rPr lang="it-IT" u="sng" dirty="0" err="1" smtClean="0"/>
              <a:t>also</a:t>
            </a:r>
            <a:r>
              <a:rPr lang="it-IT" u="sng" dirty="0" smtClean="0"/>
              <a:t> </a:t>
            </a:r>
            <a:r>
              <a:rPr lang="it-IT" u="sng" dirty="0" err="1" smtClean="0"/>
              <a:t>through</a:t>
            </a:r>
            <a:r>
              <a:rPr lang="it-IT" u="sng" dirty="0" smtClean="0"/>
              <a:t> </a:t>
            </a:r>
            <a:r>
              <a:rPr lang="it-IT" u="sng" dirty="0" err="1" smtClean="0"/>
              <a:t>technolgy</a:t>
            </a:r>
            <a:r>
              <a:rPr lang="it-IT" u="sng" dirty="0" smtClean="0"/>
              <a:t>)</a:t>
            </a:r>
          </a:p>
          <a:p>
            <a:r>
              <a:rPr lang="en-US" dirty="0" smtClean="0"/>
              <a:t>To stave off this ‘‘satiation of wants,’’ producers in LMT industries have to find </a:t>
            </a:r>
            <a:r>
              <a:rPr lang="en-US" b="1" dirty="0" smtClean="0"/>
              <a:t>new products </a:t>
            </a:r>
            <a:r>
              <a:rPr lang="en-US" dirty="0" smtClean="0"/>
              <a:t>to attract the custom of higher earners.</a:t>
            </a:r>
            <a:endParaRPr lang="it-IT" dirty="0" smtClean="0"/>
          </a:p>
          <a:p>
            <a:r>
              <a:rPr lang="en-US" dirty="0" smtClean="0"/>
              <a:t>The </a:t>
            </a:r>
            <a:r>
              <a:rPr lang="en-US" u="sng" dirty="0" smtClean="0"/>
              <a:t>availability of advanced technologies </a:t>
            </a:r>
            <a:r>
              <a:rPr lang="en-US" dirty="0" smtClean="0"/>
              <a:t>may be an important factor for innovation strategies in LMT firms through dictating the scope for such new products.</a:t>
            </a:r>
          </a:p>
          <a:p>
            <a:pPr lvl="1">
              <a:buFont typeface="Wingdings" panose="05000000000000000000" pitchFamily="2" charset="2"/>
              <a:buChar char="ü"/>
            </a:pPr>
            <a:r>
              <a:rPr lang="en-US" i="1" dirty="0" smtClean="0"/>
              <a:t>Even then may not result in products that customers find attractive, as has been the case for genetically  modified foodstuffs in some countries. </a:t>
            </a:r>
          </a:p>
          <a:p>
            <a:r>
              <a:rPr lang="en-US" dirty="0" smtClean="0">
                <a:effectLst/>
              </a:rPr>
              <a:t>In addition to quality upgrading, consumers may switch their demand patterns to goods which have </a:t>
            </a:r>
            <a:r>
              <a:rPr lang="en-US" b="1" dirty="0" smtClean="0">
                <a:effectLst/>
              </a:rPr>
              <a:t>new characteristics</a:t>
            </a:r>
            <a:r>
              <a:rPr lang="en-US" dirty="0" smtClean="0">
                <a:effectLst/>
              </a:rPr>
              <a:t>.</a:t>
            </a:r>
          </a:p>
          <a:p>
            <a:pPr lvl="1">
              <a:buFont typeface="Wingdings" panose="05000000000000000000" pitchFamily="2" charset="2"/>
              <a:buChar char="ü"/>
            </a:pPr>
            <a:r>
              <a:rPr lang="en-US" i="1" dirty="0" smtClean="0"/>
              <a:t>E.g. Auto/food/Energy: intense pressure from communities and from governments to produce safer and more environmentally friendly items.</a:t>
            </a:r>
          </a:p>
          <a:p>
            <a:pPr lvl="1">
              <a:buFont typeface="Wingdings" panose="05000000000000000000" pitchFamily="2" charset="2"/>
              <a:buChar char="ü"/>
            </a:pPr>
            <a:r>
              <a:rPr lang="en-US" i="1" dirty="0" smtClean="0"/>
              <a:t>Adding value in processing (e.g. sensors in tires)</a:t>
            </a:r>
          </a:p>
          <a:p>
            <a:r>
              <a:rPr lang="en-US" dirty="0"/>
              <a:t>S</a:t>
            </a:r>
            <a:r>
              <a:rPr lang="en-US" dirty="0" smtClean="0">
                <a:effectLst/>
              </a:rPr>
              <a:t>hifts in product mixes to </a:t>
            </a:r>
            <a:r>
              <a:rPr lang="en-US" u="sng" dirty="0" smtClean="0">
                <a:effectLst/>
              </a:rPr>
              <a:t>reflect the changing composition of consumers</a:t>
            </a:r>
            <a:r>
              <a:rPr lang="en-US" dirty="0" smtClean="0">
                <a:effectLst/>
              </a:rPr>
              <a:t>, for example the implications of demographic change (gender relations, ageing, etc.).</a:t>
            </a:r>
            <a:endParaRPr lang="en-US" i="1" dirty="0" smtClean="0"/>
          </a:p>
          <a:p>
            <a:pPr lvl="1">
              <a:buFont typeface="Wingdings" panose="05000000000000000000" pitchFamily="2" charset="2"/>
              <a:buChar char="ü"/>
            </a:pPr>
            <a:endParaRPr lang="it-IT" i="1" dirty="0"/>
          </a:p>
        </p:txBody>
      </p:sp>
    </p:spTree>
    <p:extLst>
      <p:ext uri="{BB962C8B-B14F-4D97-AF65-F5344CB8AC3E}">
        <p14:creationId xmlns:p14="http://schemas.microsoft.com/office/powerpoint/2010/main" val="364926129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4425</TotalTime>
  <Words>5009</Words>
  <Application>Microsoft Office PowerPoint</Application>
  <PresentationFormat>Widescreen</PresentationFormat>
  <Paragraphs>235</Paragraphs>
  <Slides>40</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40</vt:i4>
      </vt:variant>
    </vt:vector>
  </HeadingPairs>
  <TitlesOfParts>
    <vt:vector size="45" baseType="lpstr">
      <vt:lpstr>Arial</vt:lpstr>
      <vt:lpstr>Calibri</vt:lpstr>
      <vt:lpstr>Calibri Light</vt:lpstr>
      <vt:lpstr>Wingdings</vt:lpstr>
      <vt:lpstr>Tema di Office</vt:lpstr>
      <vt:lpstr>Innovation in Low and Medium  Technology (LMT) Sectors</vt:lpstr>
      <vt:lpstr>Low-tech’’ industry…ore than just a matter of semantics </vt:lpstr>
      <vt:lpstr>Labour and capital…</vt:lpstr>
      <vt:lpstr>Conventional classification</vt:lpstr>
      <vt:lpstr>What is a LMT Sector and what innovation in it? </vt:lpstr>
      <vt:lpstr>What are we talking about?</vt:lpstr>
      <vt:lpstr>Innovation drivers in LMT industries 1) The «demand»</vt:lpstr>
      <vt:lpstr>A) Demand differentiation: 1) quality innovation and 2) new tastes </vt:lpstr>
      <vt:lpstr>Presentazione standard di PowerPoint</vt:lpstr>
      <vt:lpstr>What defininition to be used? </vt:lpstr>
      <vt:lpstr>Some problems in defining technology!</vt:lpstr>
      <vt:lpstr>Innovation drivers in LMT industries 2) New Technological Paradigms </vt:lpstr>
      <vt:lpstr>The absorptive capacity and the R&amp;D function</vt:lpstr>
      <vt:lpstr>Carrier Industries (general purpose techn.)</vt:lpstr>
      <vt:lpstr>«Research» in LMT industries. </vt:lpstr>
      <vt:lpstr>More useful (complex) taxonomies…  1) Peneder</vt:lpstr>
      <vt:lpstr>1b) …Peneder Taxonomy</vt:lpstr>
      <vt:lpstr>2) The Pavit Taxonomy (1984) of sectoral innovation patterns (see also chaptera on SIS)</vt:lpstr>
      <vt:lpstr>Difficulties in classifying LMT!</vt:lpstr>
      <vt:lpstr>3) The Sutton taxonomy: relationships with the industry/market structure</vt:lpstr>
      <vt:lpstr>E.g. The tire industry </vt:lpstr>
      <vt:lpstr>Fi r m s  a n d Co r p o r a t e Ch a n g e i n L M T  In d u s t r i e s </vt:lpstr>
      <vt:lpstr>Why Porter approach is not valid in interpreeting the technology issue in LMT industries? </vt:lpstr>
      <vt:lpstr>The «technology frame» concept</vt:lpstr>
      <vt:lpstr>Scale and Scope in LMT industries and technology: Large Firms and SMEs</vt:lpstr>
      <vt:lpstr>New ways to get dynamic economies of scale</vt:lpstr>
      <vt:lpstr>SMEs innovation potential (in LMT industries)</vt:lpstr>
      <vt:lpstr>Vertical and horizontal integration </vt:lpstr>
      <vt:lpstr>Recent trends at firm level</vt:lpstr>
      <vt:lpstr>Dynamic changes at industry level:  Vertical Alignment and Networks </vt:lpstr>
      <vt:lpstr>Industrial patterns</vt:lpstr>
      <vt:lpstr>Technological opportunities and outsourcing…</vt:lpstr>
      <vt:lpstr>LMT and appropriability within the supply chain</vt:lpstr>
      <vt:lpstr>Techn. accumulation: entries and exits</vt:lpstr>
      <vt:lpstr>Final message…</vt:lpstr>
      <vt:lpstr>Dynemic Competition in time</vt:lpstr>
      <vt:lpstr>Governamental Policies:</vt:lpstr>
      <vt:lpstr>Rebalancing…</vt:lpstr>
      <vt:lpstr>Locked countries…</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in Low and Medium  Technology (LMT) Sectors</dc:title>
  <dc:creator>Vittorio Torbianelli</dc:creator>
  <cp:lastModifiedBy>Vittorio Torbianelli</cp:lastModifiedBy>
  <cp:revision>51</cp:revision>
  <dcterms:created xsi:type="dcterms:W3CDTF">2016-04-01T12:05:52Z</dcterms:created>
  <dcterms:modified xsi:type="dcterms:W3CDTF">2016-04-04T13:50:52Z</dcterms:modified>
</cp:coreProperties>
</file>