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68" r:id="rId18"/>
    <p:sldId id="274" r:id="rId19"/>
    <p:sldId id="276" r:id="rId20"/>
    <p:sldId id="277" r:id="rId21"/>
    <p:sldId id="275" r:id="rId22"/>
    <p:sldId id="278" r:id="rId23"/>
    <p:sldId id="279" r:id="rId24"/>
    <p:sldId id="280" r:id="rId25"/>
    <p:sldId id="281" r:id="rId26"/>
    <p:sldId id="282" r:id="rId27"/>
    <p:sldId id="284" r:id="rId28"/>
    <p:sldId id="283" r:id="rId29"/>
    <p:sldId id="286" r:id="rId30"/>
    <p:sldId id="287" r:id="rId31"/>
    <p:sldId id="288" r:id="rId32"/>
    <p:sldId id="285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45317-8652-4AF6-AF91-82C1EA541E32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03930-2543-4FD9-BDEE-AB5FC9A33B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23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03930-2543-4FD9-BDEE-AB5FC9A33B7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15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5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19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34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21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04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21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28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45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0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51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4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5E1E-C1C9-4D84-8F6C-D2DA9CFFFC04}" type="datetimeFigureOut">
              <a:rPr lang="it-IT" smtClean="0"/>
              <a:t>12/04/2016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EC85F-5B4D-436B-AAB1-041E7E7CDA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83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Innovation</a:t>
            </a:r>
            <a:r>
              <a:rPr lang="it-IT" dirty="0" smtClean="0"/>
              <a:t> in </a:t>
            </a:r>
            <a:r>
              <a:rPr lang="it-IT" dirty="0" err="1" smtClean="0"/>
              <a:t>services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41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Standardization</a:t>
            </a:r>
            <a:r>
              <a:rPr lang="it-IT" dirty="0" smtClean="0"/>
              <a:t> and </a:t>
            </a:r>
            <a:r>
              <a:rPr lang="it-IT" dirty="0" err="1" smtClean="0"/>
              <a:t>customization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1947" y="1459864"/>
            <a:ext cx="10923872" cy="4806181"/>
          </a:xfrm>
        </p:spPr>
        <p:txBody>
          <a:bodyPr>
            <a:normAutofit fontScale="92500"/>
          </a:bodyPr>
          <a:lstStyle/>
          <a:p>
            <a:r>
              <a:rPr lang="en-US" dirty="0"/>
              <a:t>Such patterns of innovation may be related to the ways in which (most) </a:t>
            </a:r>
            <a:r>
              <a:rPr lang="en-US" dirty="0" smtClean="0"/>
              <a:t>services differ </a:t>
            </a:r>
            <a:r>
              <a:rPr lang="en-US" dirty="0"/>
              <a:t>from (most) manufacturing firms. </a:t>
            </a:r>
            <a:endParaRPr lang="en-US" dirty="0" smtClean="0"/>
          </a:p>
          <a:p>
            <a:r>
              <a:rPr lang="en-US" dirty="0" smtClean="0"/>
              <a:t>Services</a:t>
            </a:r>
            <a:r>
              <a:rPr lang="en-US" dirty="0"/>
              <a:t>’ interactivity means that their products are often customized to particular client needs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Historically this characteristic has entailed the provision of services on a small </a:t>
            </a:r>
            <a:r>
              <a:rPr lang="en-US" dirty="0" smtClean="0"/>
              <a:t>scale and </a:t>
            </a:r>
            <a:r>
              <a:rPr lang="en-US" dirty="0"/>
              <a:t>local basis.</a:t>
            </a:r>
          </a:p>
          <a:p>
            <a:r>
              <a:rPr lang="en-US" dirty="0"/>
              <a:t>In fact many services have </a:t>
            </a:r>
            <a:r>
              <a:rPr lang="en-US" dirty="0" smtClean="0"/>
              <a:t>been </a:t>
            </a:r>
            <a:r>
              <a:rPr lang="en-US" u="sng" dirty="0" smtClean="0"/>
              <a:t>highly </a:t>
            </a:r>
            <a:r>
              <a:rPr lang="en-US" u="sng" dirty="0"/>
              <a:t>standardized and technology-intensive for a long </a:t>
            </a:r>
            <a:r>
              <a:rPr lang="en-US" u="sng" dirty="0" smtClean="0"/>
              <a:t>time = industrialization of service sector (Levitt) </a:t>
            </a:r>
            <a:r>
              <a:rPr lang="en-US" dirty="0" smtClean="0"/>
              <a:t>— but…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McDonald’s</a:t>
            </a:r>
            <a:r>
              <a:rPr lang="en-US" dirty="0"/>
              <a:t> and other fast food restaurants are </a:t>
            </a:r>
            <a:r>
              <a:rPr lang="en-US" dirty="0" smtClean="0"/>
              <a:t>one familiar </a:t>
            </a:r>
            <a:r>
              <a:rPr lang="en-US" dirty="0"/>
              <a:t>example of </a:t>
            </a:r>
            <a:r>
              <a:rPr lang="en-US" dirty="0" smtClean="0"/>
              <a:t>standard/customized approach: they display a measure </a:t>
            </a:r>
            <a:r>
              <a:rPr lang="en-US" dirty="0"/>
              <a:t>of customization, in that their products are composed of various components, or </a:t>
            </a:r>
            <a:r>
              <a:rPr lang="en-US" dirty="0" smtClean="0"/>
              <a:t>modules.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The industrialization of services has been criticized as generating low-quality</a:t>
            </a:r>
            <a:r>
              <a:rPr lang="en-US" dirty="0" smtClean="0"/>
              <a:t>, low-skill jobs or social exclusion (call centers; hypermarkets vs street shopping)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0908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/>
          <a:lstStyle/>
          <a:p>
            <a:r>
              <a:rPr lang="it-IT" dirty="0" err="1" smtClean="0"/>
              <a:t>Manifacturing</a:t>
            </a:r>
            <a:r>
              <a:rPr lang="it-IT" dirty="0" smtClean="0"/>
              <a:t> / </a:t>
            </a:r>
            <a:r>
              <a:rPr lang="it-IT" dirty="0" err="1" smtClean="0"/>
              <a:t>services</a:t>
            </a:r>
            <a:r>
              <a:rPr lang="it-IT" dirty="0" smtClean="0"/>
              <a:t>…: vs the </a:t>
            </a:r>
            <a:r>
              <a:rPr lang="it-IT" dirty="0" err="1" smtClean="0"/>
              <a:t>quality</a:t>
            </a:r>
            <a:r>
              <a:rPr lang="it-IT" dirty="0" smtClean="0"/>
              <a:t> control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5057"/>
          </a:xfrm>
        </p:spPr>
        <p:txBody>
          <a:bodyPr>
            <a:normAutofit fontScale="92500"/>
          </a:bodyPr>
          <a:lstStyle/>
          <a:p>
            <a:r>
              <a:rPr lang="en-US" dirty="0"/>
              <a:t>After all, many manufacturing </a:t>
            </a:r>
            <a:r>
              <a:rPr lang="en-US" dirty="0" smtClean="0"/>
              <a:t>firms </a:t>
            </a:r>
            <a:r>
              <a:rPr lang="en-US" dirty="0"/>
              <a:t>now emphasize </a:t>
            </a:r>
            <a:r>
              <a:rPr lang="en-US" dirty="0" smtClean="0"/>
              <a:t>flexible specialization</a:t>
            </a:r>
            <a:r>
              <a:rPr lang="en-US" dirty="0"/>
              <a:t>, </a:t>
            </a:r>
            <a:r>
              <a:rPr lang="en-US" dirty="0" smtClean="0"/>
              <a:t>mass customization</a:t>
            </a:r>
            <a:r>
              <a:rPr lang="en-US" dirty="0"/>
              <a:t>, reintegration of highly atomized division of </a:t>
            </a:r>
            <a:r>
              <a:rPr lang="en-US" dirty="0" smtClean="0"/>
              <a:t>labor: </a:t>
            </a:r>
          </a:p>
          <a:p>
            <a:r>
              <a:rPr lang="en-US" dirty="0" smtClean="0"/>
              <a:t>Some of </a:t>
            </a:r>
            <a:r>
              <a:rPr lang="en-US" dirty="0"/>
              <a:t>these trends are </a:t>
            </a:r>
            <a:r>
              <a:rPr lang="en-US" i="1" dirty="0"/>
              <a:t>making manufacturing more like services </a:t>
            </a:r>
            <a:r>
              <a:rPr lang="en-US" dirty="0"/>
              <a:t>and some are </a:t>
            </a:r>
            <a:r>
              <a:rPr lang="en-US" dirty="0" smtClean="0"/>
              <a:t>being emulated </a:t>
            </a:r>
            <a:r>
              <a:rPr lang="en-US" dirty="0"/>
              <a:t>by large services companies, even as other service organizations </a:t>
            </a:r>
            <a:r>
              <a:rPr lang="en-US" dirty="0" smtClean="0"/>
              <a:t>continue to </a:t>
            </a:r>
            <a:r>
              <a:rPr lang="en-US" dirty="0"/>
              <a:t>follow more classical industrialization </a:t>
            </a:r>
            <a:r>
              <a:rPr lang="en-US" dirty="0" smtClean="0"/>
              <a:t>trajectories…</a:t>
            </a:r>
          </a:p>
          <a:p>
            <a:r>
              <a:rPr lang="en-US" dirty="0" smtClean="0"/>
              <a:t>Services </a:t>
            </a:r>
            <a:r>
              <a:rPr lang="en-US" dirty="0"/>
              <a:t>have emulated manufacturing is in the adoption </a:t>
            </a:r>
            <a:r>
              <a:rPr lang="en-US" dirty="0" smtClean="0"/>
              <a:t>and development </a:t>
            </a:r>
            <a:r>
              <a:rPr lang="en-US" dirty="0"/>
              <a:t>of an </a:t>
            </a:r>
            <a:r>
              <a:rPr lang="en-US" b="1" dirty="0"/>
              <a:t>organizational </a:t>
            </a:r>
            <a:r>
              <a:rPr lang="en-US" b="1" dirty="0" smtClean="0"/>
              <a:t>innovation: quality </a:t>
            </a:r>
            <a:r>
              <a:rPr lang="en-US" b="1" dirty="0"/>
              <a:t>control procedures. </a:t>
            </a:r>
            <a:endParaRPr lang="en-US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i="1" dirty="0" smtClean="0"/>
              <a:t>It requires firms </a:t>
            </a:r>
            <a:r>
              <a:rPr lang="en-US" i="1" dirty="0"/>
              <a:t>to view their services </a:t>
            </a:r>
            <a:r>
              <a:rPr lang="en-US" i="1" dirty="0" smtClean="0"/>
              <a:t>as consisting </a:t>
            </a:r>
            <a:r>
              <a:rPr lang="en-US" i="1" dirty="0"/>
              <a:t>of a number of component parts to which quality control principles </a:t>
            </a:r>
            <a:r>
              <a:rPr lang="en-US" i="1" dirty="0" smtClean="0"/>
              <a:t>can be applied </a:t>
            </a:r>
            <a:r>
              <a:rPr lang="en-US" i="1" dirty="0"/>
              <a:t>and engineered . </a:t>
            </a:r>
            <a:endParaRPr lang="en-US" i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i="1" dirty="0" smtClean="0"/>
              <a:t>Information </a:t>
            </a:r>
            <a:r>
              <a:rPr lang="en-US" b="1" i="1" dirty="0"/>
              <a:t>Technology is often introduced in the context of improving customer service quality </a:t>
            </a:r>
            <a:r>
              <a:rPr lang="en-US" b="1" i="1" dirty="0" smtClean="0"/>
              <a:t>but these components </a:t>
            </a:r>
            <a:r>
              <a:rPr lang="en-US" b="1" i="1" dirty="0"/>
              <a:t>can be transformed or </a:t>
            </a:r>
            <a:r>
              <a:rPr lang="en-US" b="1" i="1" dirty="0" smtClean="0"/>
              <a:t>reconfigured </a:t>
            </a:r>
            <a:r>
              <a:rPr lang="en-US" b="1" i="1" dirty="0"/>
              <a:t>into new service bundles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i="1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77311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Key</a:t>
            </a:r>
            <a:r>
              <a:rPr lang="it-IT" dirty="0" smtClean="0"/>
              <a:t> drivers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1) Modularization</a:t>
            </a:r>
            <a:r>
              <a:rPr lang="en-US" dirty="0" smtClean="0"/>
              <a:t> underpins </a:t>
            </a:r>
            <a:r>
              <a:rPr lang="en-US" dirty="0"/>
              <a:t>much services innovation, since decomposition </a:t>
            </a:r>
            <a:r>
              <a:rPr lang="en-US" dirty="0" smtClean="0"/>
              <a:t>of service </a:t>
            </a:r>
            <a:r>
              <a:rPr lang="en-US" dirty="0"/>
              <a:t>processes and/or products may spur process innovation and the </a:t>
            </a:r>
            <a:r>
              <a:rPr lang="en-US" dirty="0" smtClean="0"/>
              <a:t>identification </a:t>
            </a:r>
            <a:r>
              <a:rPr lang="en-US" dirty="0"/>
              <a:t>of </a:t>
            </a:r>
            <a:r>
              <a:rPr lang="en-US" b="1" dirty="0"/>
              <a:t>new products </a:t>
            </a:r>
            <a:r>
              <a:rPr lang="en-US" dirty="0"/>
              <a:t>and </a:t>
            </a:r>
            <a:r>
              <a:rPr lang="en-US" b="1" dirty="0"/>
              <a:t>product combinations</a:t>
            </a:r>
            <a:r>
              <a:rPr lang="en-US" dirty="0"/>
              <a:t>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provision </a:t>
            </a:r>
            <a:r>
              <a:rPr lang="en-US" dirty="0"/>
              <a:t>of customized services through </a:t>
            </a:r>
            <a:r>
              <a:rPr lang="en-US" dirty="0" err="1"/>
              <a:t>r</a:t>
            </a:r>
            <a:r>
              <a:rPr lang="en-US" u="sng" dirty="0" err="1"/>
              <a:t>ecombinations</a:t>
            </a:r>
            <a:r>
              <a:rPr lang="en-US" u="sng" dirty="0"/>
              <a:t> </a:t>
            </a:r>
            <a:r>
              <a:rPr lang="en-US" u="sng" dirty="0" smtClean="0"/>
              <a:t>of standard </a:t>
            </a:r>
            <a:r>
              <a:rPr lang="en-US" u="sng" dirty="0"/>
              <a:t>service modules</a:t>
            </a:r>
            <a:r>
              <a:rPr lang="en-US" u="sng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This type of innovative </a:t>
            </a:r>
            <a:r>
              <a:rPr lang="en-US" dirty="0" smtClean="0"/>
              <a:t>activity does </a:t>
            </a:r>
            <a:r>
              <a:rPr lang="en-US" u="sng" dirty="0"/>
              <a:t>not necessarily rely on R&amp;D </a:t>
            </a:r>
            <a:r>
              <a:rPr lang="en-US" u="sng" dirty="0" smtClean="0"/>
              <a:t>investment</a:t>
            </a:r>
          </a:p>
          <a:p>
            <a:pPr marL="0" indent="0">
              <a:buNone/>
            </a:pPr>
            <a:r>
              <a:rPr lang="en-US" dirty="0" smtClean="0"/>
              <a:t>2) Another </a:t>
            </a:r>
            <a:r>
              <a:rPr lang="en-US" dirty="0"/>
              <a:t>major impetus to ‘‘services industrialization’’ has been the </a:t>
            </a:r>
            <a:r>
              <a:rPr lang="en-US" b="1" dirty="0"/>
              <a:t>application </a:t>
            </a:r>
            <a:r>
              <a:rPr lang="en-US" b="1" dirty="0" smtClean="0"/>
              <a:t>of I.T</a:t>
            </a:r>
            <a:r>
              <a:rPr lang="en-US" b="1" dirty="0"/>
              <a:t>.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e.g. Enterprise </a:t>
            </a:r>
            <a:r>
              <a:rPr lang="en-US" dirty="0"/>
              <a:t>Resource Planning software and </a:t>
            </a:r>
            <a:r>
              <a:rPr lang="en-US" dirty="0" smtClean="0"/>
              <a:t>systems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back-office </a:t>
            </a:r>
            <a:r>
              <a:rPr lang="en-US" dirty="0"/>
              <a:t>automation through IT also has changed </a:t>
            </a:r>
            <a:r>
              <a:rPr lang="en-US" dirty="0" smtClean="0"/>
              <a:t>the spatial </a:t>
            </a:r>
            <a:r>
              <a:rPr lang="en-US" dirty="0"/>
              <a:t>location of service </a:t>
            </a:r>
            <a:r>
              <a:rPr lang="en-US" dirty="0" smtClean="0"/>
              <a:t>activities (e.g. </a:t>
            </a:r>
            <a:r>
              <a:rPr lang="en-US" dirty="0" smtClean="0"/>
              <a:t>off-shoring</a:t>
            </a:r>
            <a:r>
              <a:rPr lang="en-US" dirty="0" smtClean="0"/>
              <a:t>; call centers).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7957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FOCUS: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Services </a:t>
            </a:r>
            <a:r>
              <a:rPr lang="en-US" sz="3600" dirty="0"/>
              <a:t>Diversity and </a:t>
            </a:r>
            <a:r>
              <a:rPr lang="en-US" sz="3600" dirty="0" smtClean="0"/>
              <a:t>IT-related Innovation </a:t>
            </a:r>
            <a:r>
              <a:rPr lang="en-US" sz="3600" dirty="0"/>
              <a:t>Trajectories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497022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it-IT" dirty="0" smtClean="0"/>
              <a:t>Services: the </a:t>
            </a:r>
            <a:r>
              <a:rPr lang="it-IT" dirty="0" err="1" smtClean="0"/>
              <a:t>kingdom</a:t>
            </a:r>
            <a:r>
              <a:rPr lang="it-IT" dirty="0" smtClean="0"/>
              <a:t> of IT </a:t>
            </a:r>
            <a:r>
              <a:rPr lang="it-IT" dirty="0" err="1" smtClean="0"/>
              <a:t>applications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92487"/>
            <a:ext cx="10515600" cy="52296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 has been very widely applied across </a:t>
            </a:r>
            <a:r>
              <a:rPr lang="en-US" dirty="0" smtClean="0"/>
              <a:t>service sectors… 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disproportionately </a:t>
            </a:r>
            <a:r>
              <a:rPr lang="en-US" dirty="0"/>
              <a:t>more investment in IT from services than from manufacturing;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 </a:t>
            </a:r>
            <a:r>
              <a:rPr lang="en-US" dirty="0"/>
              <a:t>some cases, </a:t>
            </a:r>
            <a:r>
              <a:rPr lang="en-US" u="sng" dirty="0" smtClean="0"/>
              <a:t>little </a:t>
            </a:r>
            <a:r>
              <a:rPr lang="en-US" u="sng" dirty="0"/>
              <a:t>more than adopting </a:t>
            </a:r>
            <a:r>
              <a:rPr lang="en-US" u="sng" dirty="0" smtClean="0"/>
              <a:t>mobile telephones</a:t>
            </a:r>
            <a:r>
              <a:rPr lang="en-US" dirty="0"/>
              <a:t>, personal computers, and similar devices and their supporting </a:t>
            </a:r>
            <a:r>
              <a:rPr lang="en-US" dirty="0" smtClean="0"/>
              <a:t>software and </a:t>
            </a:r>
            <a:r>
              <a:rPr lang="en-US" dirty="0"/>
              <a:t>services.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 </a:t>
            </a:r>
            <a:r>
              <a:rPr lang="en-US" dirty="0"/>
              <a:t>many cases, </a:t>
            </a:r>
            <a:r>
              <a:rPr lang="en-US" b="1" dirty="0" smtClean="0"/>
              <a:t>Large </a:t>
            </a:r>
            <a:r>
              <a:rPr lang="en-US" b="1" dirty="0"/>
              <a:t>service users </a:t>
            </a:r>
            <a:r>
              <a:rPr lang="en-US" dirty="0" smtClean="0"/>
              <a:t>in sectors </a:t>
            </a:r>
            <a:r>
              <a:rPr lang="en-US" dirty="0"/>
              <a:t>like </a:t>
            </a:r>
            <a:r>
              <a:rPr lang="en-US" u="sng" dirty="0" smtClean="0"/>
              <a:t>finance </a:t>
            </a:r>
            <a:r>
              <a:rPr lang="en-US" u="sng" dirty="0"/>
              <a:t>and retail </a:t>
            </a:r>
            <a:r>
              <a:rPr lang="en-US" dirty="0"/>
              <a:t>have invested </a:t>
            </a:r>
            <a:r>
              <a:rPr lang="en-US" u="sng" dirty="0"/>
              <a:t>huge sums </a:t>
            </a:r>
            <a:r>
              <a:rPr lang="en-US" dirty="0"/>
              <a:t>in developing </a:t>
            </a:r>
            <a:r>
              <a:rPr lang="en-US" dirty="0" smtClean="0"/>
              <a:t>sophisticated networks </a:t>
            </a:r>
            <a:r>
              <a:rPr lang="en-US" dirty="0"/>
              <a:t>and new systems for </a:t>
            </a:r>
            <a:r>
              <a:rPr lang="en-US" u="sng" dirty="0"/>
              <a:t>capturing, archiving and analyzing data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IT as “general purpose technology”  for information-processing </a:t>
            </a:r>
            <a:r>
              <a:rPr lang="en-US" dirty="0"/>
              <a:t>activities of </a:t>
            </a:r>
            <a:r>
              <a:rPr lang="en-US" dirty="0" smtClean="0"/>
              <a:t>services..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8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IT: </a:t>
            </a:r>
            <a:r>
              <a:rPr lang="it-IT" dirty="0" err="1" smtClean="0"/>
              <a:t>not</a:t>
            </a:r>
            <a:r>
              <a:rPr lang="it-IT" dirty="0" smtClean="0"/>
              <a:t> the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technology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by </a:t>
            </a:r>
            <a:r>
              <a:rPr lang="en-US" dirty="0" smtClean="0"/>
              <a:t>no means </a:t>
            </a:r>
            <a:r>
              <a:rPr lang="en-US" dirty="0"/>
              <a:t>the only technology employed in </a:t>
            </a:r>
            <a:r>
              <a:rPr lang="en-US" dirty="0" smtClean="0"/>
              <a:t>services</a:t>
            </a:r>
          </a:p>
          <a:p>
            <a:r>
              <a:rPr lang="en-US" u="sng" dirty="0"/>
              <a:t>Medical services and </a:t>
            </a:r>
            <a:r>
              <a:rPr lang="en-US" u="sng" dirty="0" smtClean="0"/>
              <a:t>specialized biotechnology </a:t>
            </a:r>
            <a:r>
              <a:rPr lang="en-US" u="sng" dirty="0"/>
              <a:t>service </a:t>
            </a:r>
            <a:r>
              <a:rPr lang="en-US" dirty="0" smtClean="0"/>
              <a:t>firms </a:t>
            </a:r>
            <a:r>
              <a:rPr lang="en-US" dirty="0"/>
              <a:t>are major users of genomics and post-genomics knowledge and </a:t>
            </a:r>
            <a:r>
              <a:rPr lang="en-US" dirty="0" smtClean="0"/>
              <a:t>techniques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3185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24675"/>
            <a:ext cx="10515600" cy="1325563"/>
          </a:xfrm>
        </p:spPr>
        <p:txBody>
          <a:bodyPr/>
          <a:lstStyle/>
          <a:p>
            <a:r>
              <a:rPr lang="it-IT" dirty="0" err="1" smtClean="0"/>
              <a:t>Differences</a:t>
            </a:r>
            <a:r>
              <a:rPr lang="it-IT" dirty="0" smtClean="0"/>
              <a:t> with manufacturing: Reverse PC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50238"/>
            <a:ext cx="10515600" cy="526819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IT-based services innovation has followed a pattern that </a:t>
            </a:r>
            <a:r>
              <a:rPr lang="en-US" dirty="0" smtClean="0"/>
              <a:t>differs </a:t>
            </a:r>
            <a:r>
              <a:rPr lang="en-US" dirty="0"/>
              <a:t>from </a:t>
            </a:r>
            <a:r>
              <a:rPr lang="en-US" dirty="0" smtClean="0"/>
              <a:t>that usually </a:t>
            </a:r>
            <a:r>
              <a:rPr lang="en-US" dirty="0"/>
              <a:t>depicted for manufacturing. </a:t>
            </a:r>
            <a:endParaRPr lang="en-US" dirty="0" smtClean="0"/>
          </a:p>
          <a:p>
            <a:r>
              <a:rPr lang="en-US" dirty="0" smtClean="0"/>
              <a:t>Services </a:t>
            </a:r>
            <a:r>
              <a:rPr lang="en-US" dirty="0"/>
              <a:t>innovation—or more precisely, </a:t>
            </a:r>
            <a:r>
              <a:rPr lang="en-US" dirty="0" smtClean="0"/>
              <a:t>their IT-based </a:t>
            </a:r>
            <a:r>
              <a:rPr lang="en-US" dirty="0"/>
              <a:t>innovation—typically follows a </a:t>
            </a:r>
            <a:r>
              <a:rPr lang="en-US" b="1" dirty="0"/>
              <a:t>‘‘Reverse </a:t>
            </a:r>
            <a:r>
              <a:rPr lang="en-US" b="1" dirty="0" smtClean="0"/>
              <a:t>Product </a:t>
            </a:r>
            <a:r>
              <a:rPr lang="en-US" b="1" dirty="0"/>
              <a:t>Cycle’’ (RPC</a:t>
            </a:r>
            <a:r>
              <a:rPr lang="en-US" b="1" dirty="0" smtClean="0"/>
              <a:t>).</a:t>
            </a:r>
          </a:p>
          <a:p>
            <a:endParaRPr lang="en-US" b="1" dirty="0" smtClean="0"/>
          </a:p>
          <a:p>
            <a:r>
              <a:rPr lang="en-US" dirty="0"/>
              <a:t>RPC involved three </a:t>
            </a:r>
            <a:r>
              <a:rPr lang="en-US" dirty="0" smtClean="0"/>
              <a:t>phases: 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Improved Efficiency</a:t>
            </a:r>
            <a:r>
              <a:rPr lang="en-US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Improved Quality,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New Services.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was </a:t>
            </a:r>
            <a:r>
              <a:rPr lang="en-US" u="sng" dirty="0" smtClean="0"/>
              <a:t>first</a:t>
            </a:r>
            <a:r>
              <a:rPr lang="en-US" dirty="0" smtClean="0"/>
              <a:t> </a:t>
            </a:r>
            <a:r>
              <a:rPr lang="en-US" dirty="0"/>
              <a:t>introduced to </a:t>
            </a:r>
            <a:r>
              <a:rPr lang="en-US" u="sng" dirty="0"/>
              <a:t>improve </a:t>
            </a:r>
            <a:r>
              <a:rPr lang="en-US" u="sng" dirty="0" smtClean="0"/>
              <a:t>existing processes</a:t>
            </a:r>
            <a:r>
              <a:rPr lang="en-US" dirty="0"/>
              <a:t>, and </a:t>
            </a:r>
            <a:r>
              <a:rPr lang="en-US" u="sng" dirty="0"/>
              <a:t>only later became the basis for service product innovation</a:t>
            </a:r>
            <a:r>
              <a:rPr lang="en-US" dirty="0"/>
              <a:t>, </a:t>
            </a:r>
            <a:r>
              <a:rPr lang="en-US" dirty="0" smtClean="0"/>
              <a:t>reversing the </a:t>
            </a:r>
            <a:r>
              <a:rPr lang="en-US" dirty="0"/>
              <a:t>‘‘product cycle’’ model of manufacturing </a:t>
            </a:r>
            <a:r>
              <a:rPr lang="en-US" dirty="0" smtClean="0"/>
              <a:t>innovation</a:t>
            </a:r>
            <a:r>
              <a:rPr lang="en-US" b="1" dirty="0" smtClean="0"/>
              <a:t> </a:t>
            </a:r>
            <a:r>
              <a:rPr lang="en-US" dirty="0" smtClean="0"/>
              <a:t>(1. product….3. process)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4444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Ways to </a:t>
            </a:r>
            <a:r>
              <a:rPr lang="it-IT" dirty="0" err="1" smtClean="0"/>
              <a:t>apply</a:t>
            </a:r>
            <a:r>
              <a:rPr lang="it-IT" dirty="0" smtClean="0"/>
              <a:t> IT to service </a:t>
            </a:r>
            <a:r>
              <a:rPr lang="it-IT" dirty="0" err="1" smtClean="0"/>
              <a:t>innovation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</a:t>
            </a:r>
          </a:p>
          <a:p>
            <a:r>
              <a:rPr lang="en-US" u="sng" dirty="0" smtClean="0"/>
              <a:t>Insurance </a:t>
            </a:r>
            <a:r>
              <a:rPr lang="en-US" u="sng" dirty="0"/>
              <a:t>services </a:t>
            </a:r>
            <a:r>
              <a:rPr lang="en-US" dirty="0"/>
              <a:t>moved from computerization of policy records, to providing </a:t>
            </a:r>
            <a:r>
              <a:rPr lang="en-US" dirty="0" smtClean="0"/>
              <a:t>online policy </a:t>
            </a:r>
            <a:r>
              <a:rPr lang="en-US" dirty="0"/>
              <a:t>quotations, and then to supplying complete online services during </a:t>
            </a:r>
            <a:r>
              <a:rPr lang="en-US" dirty="0" smtClean="0"/>
              <a:t>these three </a:t>
            </a:r>
            <a:r>
              <a:rPr lang="en-US" dirty="0"/>
              <a:t>decades</a:t>
            </a:r>
            <a:r>
              <a:rPr lang="en-US" dirty="0" smtClean="0"/>
              <a:t>.</a:t>
            </a:r>
          </a:p>
          <a:p>
            <a:r>
              <a:rPr lang="en-US" dirty="0"/>
              <a:t>Many new </a:t>
            </a:r>
            <a:r>
              <a:rPr lang="en-US" u="sng" dirty="0"/>
              <a:t>telematics service </a:t>
            </a:r>
            <a:r>
              <a:rPr lang="en-US" u="sng" dirty="0" smtClean="0"/>
              <a:t>firms</a:t>
            </a:r>
            <a:r>
              <a:rPr lang="en-US" dirty="0" smtClean="0"/>
              <a:t>—such </a:t>
            </a:r>
            <a:r>
              <a:rPr lang="en-US" dirty="0"/>
              <a:t>as EDS, which </a:t>
            </a:r>
            <a:r>
              <a:rPr lang="en-US" dirty="0" smtClean="0"/>
              <a:t>emerged from </a:t>
            </a:r>
            <a:r>
              <a:rPr lang="en-US" dirty="0"/>
              <a:t>General Motors—were organized around manufacturing </a:t>
            </a:r>
            <a:r>
              <a:rPr lang="en-US" dirty="0" smtClean="0"/>
              <a:t>firms</a:t>
            </a:r>
            <a:r>
              <a:rPr lang="en-US" dirty="0"/>
              <a:t>’ </a:t>
            </a:r>
            <a:r>
              <a:rPr lang="en-US" dirty="0" smtClean="0"/>
              <a:t>in-house innovations </a:t>
            </a:r>
            <a:r>
              <a:rPr lang="en-US" dirty="0"/>
              <a:t>in communications and data management </a:t>
            </a:r>
            <a:r>
              <a:rPr lang="en-US" dirty="0" smtClean="0"/>
              <a:t>processes;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663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24493"/>
            <a:ext cx="10515600" cy="1325563"/>
          </a:xfrm>
        </p:spPr>
        <p:txBody>
          <a:bodyPr/>
          <a:lstStyle/>
          <a:p>
            <a:r>
              <a:rPr lang="it-IT" dirty="0" smtClean="0"/>
              <a:t>RPC?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06906"/>
            <a:ext cx="10515600" cy="55537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Critics </a:t>
            </a:r>
            <a:r>
              <a:rPr lang="en-US" dirty="0"/>
              <a:t>of the RPC model have highlighted a number of issues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i="1" dirty="0" smtClean="0"/>
              <a:t>counterexamples </a:t>
            </a:r>
            <a:r>
              <a:rPr lang="en-US" i="1" dirty="0"/>
              <a:t>(e.g. in IT-based services, which often begin with </a:t>
            </a:r>
            <a:r>
              <a:rPr lang="en-US" i="1" dirty="0" smtClean="0"/>
              <a:t>product innovations);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blurring of production and consumption makes </a:t>
            </a:r>
            <a:r>
              <a:rPr lang="en-US" dirty="0" smtClean="0"/>
              <a:t>it difficult </a:t>
            </a:r>
            <a:r>
              <a:rPr lang="en-US" dirty="0"/>
              <a:t>to establish a point in time at which innovation shifts from </a:t>
            </a:r>
            <a:r>
              <a:rPr lang="en-US" dirty="0" smtClean="0"/>
              <a:t>“efficiency enhancement” </a:t>
            </a:r>
            <a:r>
              <a:rPr lang="en-US" dirty="0"/>
              <a:t>to </a:t>
            </a:r>
            <a:r>
              <a:rPr lang="en-US" dirty="0" smtClean="0"/>
              <a:t>“product innovation”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r>
              <a:rPr lang="en-US" dirty="0"/>
              <a:t>The interrelation of market competition, </a:t>
            </a:r>
            <a:r>
              <a:rPr lang="en-US" dirty="0" smtClean="0"/>
              <a:t>firm circumstances </a:t>
            </a:r>
            <a:r>
              <a:rPr lang="en-US" dirty="0"/>
              <a:t>and innovation </a:t>
            </a:r>
            <a:r>
              <a:rPr lang="en-US" dirty="0" smtClean="0"/>
              <a:t>dynamics:  the </a:t>
            </a:r>
            <a:r>
              <a:rPr lang="en-US" dirty="0"/>
              <a:t>RPC ‘‘story’’ of </a:t>
            </a:r>
            <a:r>
              <a:rPr lang="en-US" dirty="0" smtClean="0"/>
              <a:t>innovation processes </a:t>
            </a:r>
            <a:r>
              <a:rPr lang="en-US" dirty="0"/>
              <a:t>was rarely </a:t>
            </a:r>
            <a:r>
              <a:rPr lang="en-US" dirty="0" smtClean="0"/>
              <a:t>applicable.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At </a:t>
            </a:r>
            <a:r>
              <a:rPr lang="en-US" dirty="0"/>
              <a:t>best it was </a:t>
            </a:r>
            <a:r>
              <a:rPr lang="en-US" u="sng" dirty="0"/>
              <a:t>one</a:t>
            </a:r>
            <a:r>
              <a:rPr lang="en-US" dirty="0"/>
              <a:t> of a number </a:t>
            </a:r>
            <a:r>
              <a:rPr lang="en-US" dirty="0" smtClean="0"/>
              <a:t>of possible </a:t>
            </a:r>
            <a:r>
              <a:rPr lang="en-US" dirty="0"/>
              <a:t>patterns </a:t>
            </a:r>
            <a:r>
              <a:rPr lang="en-US" dirty="0" smtClean="0"/>
              <a:t>of </a:t>
            </a:r>
            <a:r>
              <a:rPr lang="en-US" dirty="0"/>
              <a:t>development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RPC approach, may neglect non-IT innovations and innovations undertaken in earlier periods of service </a:t>
            </a:r>
            <a:r>
              <a:rPr lang="en-US" dirty="0" smtClean="0"/>
              <a:t>innovation (but starting </a:t>
            </a:r>
            <a:r>
              <a:rPr lang="en-US" dirty="0"/>
              <a:t>point for further research on services </a:t>
            </a:r>
            <a:r>
              <a:rPr lang="en-US" dirty="0" smtClean="0"/>
              <a:t>innovation).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6773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Focus on «</a:t>
            </a:r>
            <a:r>
              <a:rPr lang="it-IT" dirty="0" err="1" smtClean="0"/>
              <a:t>interactivity</a:t>
            </a:r>
            <a:r>
              <a:rPr lang="it-IT" dirty="0" smtClean="0"/>
              <a:t>» (1/2)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59865"/>
            <a:ext cx="10515600" cy="5085314"/>
          </a:xfrm>
        </p:spPr>
        <p:txBody>
          <a:bodyPr>
            <a:normAutofit/>
          </a:bodyPr>
          <a:lstStyle/>
          <a:p>
            <a:r>
              <a:rPr lang="en-US" dirty="0"/>
              <a:t>Other </a:t>
            </a:r>
            <a:r>
              <a:rPr lang="en-US" dirty="0" smtClean="0"/>
              <a:t>studies; more </a:t>
            </a:r>
            <a:r>
              <a:rPr lang="en-US" dirty="0"/>
              <a:t>emphasis on the r</a:t>
            </a:r>
            <a:r>
              <a:rPr lang="en-US" b="1" dirty="0"/>
              <a:t>elation </a:t>
            </a:r>
            <a:r>
              <a:rPr lang="en-US" b="1" dirty="0" smtClean="0"/>
              <a:t>between service frms </a:t>
            </a:r>
            <a:r>
              <a:rPr lang="en-US" b="1" dirty="0"/>
              <a:t>and their clients</a:t>
            </a:r>
            <a:r>
              <a:rPr lang="en-US" dirty="0"/>
              <a:t>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 smtClean="0"/>
              <a:t>‘‘</a:t>
            </a:r>
            <a:r>
              <a:rPr lang="en-US" b="1" dirty="0" err="1"/>
              <a:t>servuction</a:t>
            </a:r>
            <a:r>
              <a:rPr lang="en-US" b="1" dirty="0"/>
              <a:t>’’ </a:t>
            </a:r>
            <a:r>
              <a:rPr lang="en-US" dirty="0"/>
              <a:t>(</a:t>
            </a:r>
            <a:r>
              <a:rPr lang="en-US" dirty="0" smtClean="0"/>
              <a:t>services production</a:t>
            </a:r>
            <a:r>
              <a:rPr lang="en-US" dirty="0"/>
              <a:t>, intended to highlight analogies with manufacturing production </a:t>
            </a:r>
            <a:r>
              <a:rPr lang="en-US" dirty="0" smtClean="0"/>
              <a:t>activities – remember the paragraph on LMT! ).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/>
              <a:t>‘‘interactivity</a:t>
            </a:r>
            <a:r>
              <a:rPr lang="en-US" b="1" dirty="0" smtClean="0"/>
              <a:t>’’</a:t>
            </a:r>
            <a:r>
              <a:rPr lang="en-US" dirty="0" smtClean="0"/>
              <a:t>: producing </a:t>
            </a:r>
            <a:r>
              <a:rPr lang="en-US" dirty="0"/>
              <a:t>and </a:t>
            </a:r>
            <a:r>
              <a:rPr lang="en-US" dirty="0" smtClean="0"/>
              <a:t>sustaining supplier–client </a:t>
            </a:r>
            <a:r>
              <a:rPr lang="en-US" dirty="0"/>
              <a:t>relations and delivering ‘‘</a:t>
            </a:r>
            <a:r>
              <a:rPr lang="en-US" dirty="0" smtClean="0"/>
              <a:t>service.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Relations framework: distinction between: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b="1" dirty="0" smtClean="0"/>
              <a:t>‘‘</a:t>
            </a:r>
            <a:r>
              <a:rPr lang="en-US" b="1" dirty="0"/>
              <a:t>jobbing’’ </a:t>
            </a:r>
            <a:r>
              <a:rPr lang="en-US" dirty="0" smtClean="0"/>
              <a:t>relations (</a:t>
            </a:r>
            <a:r>
              <a:rPr lang="en-US" dirty="0"/>
              <a:t>where the service supplier provides a relatively standardized service),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b="1" dirty="0"/>
              <a:t>‘‘sparring’’ </a:t>
            </a:r>
            <a:r>
              <a:rPr lang="en-US" dirty="0"/>
              <a:t>ones (where the supplier and client negotiate the details of what service is to </a:t>
            </a:r>
            <a:r>
              <a:rPr lang="en-US" dirty="0" smtClean="0"/>
              <a:t>be provided</a:t>
            </a:r>
            <a:r>
              <a:rPr lang="en-US" dirty="0"/>
              <a:t>, and how).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837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topic</a:t>
            </a:r>
            <a:r>
              <a:rPr lang="it-IT" dirty="0" smtClean="0"/>
              <a:t> of </a:t>
            </a:r>
            <a:r>
              <a:rPr lang="it-IT" dirty="0" err="1" smtClean="0"/>
              <a:t>growing</a:t>
            </a:r>
            <a:r>
              <a:rPr lang="it-IT" dirty="0" smtClean="0"/>
              <a:t> </a:t>
            </a:r>
            <a:r>
              <a:rPr lang="it-IT" dirty="0" err="1" smtClean="0"/>
              <a:t>interest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Services: are the larger part of employment and output (</a:t>
            </a:r>
            <a:r>
              <a:rPr lang="en-US" dirty="0"/>
              <a:t>V</a:t>
            </a:r>
            <a:r>
              <a:rPr lang="en-US" dirty="0" smtClean="0"/>
              <a:t>alue Added) in most industrial countries.  (EU around 70%)</a:t>
            </a:r>
          </a:p>
          <a:p>
            <a:r>
              <a:rPr lang="en-US" dirty="0" smtClean="0"/>
              <a:t>The services sectors are important for countries productivity, economic competitiveness, and quality of life…. </a:t>
            </a:r>
          </a:p>
          <a:p>
            <a:r>
              <a:rPr lang="en-US" dirty="0" smtClean="0"/>
              <a:t>..but innovation in services is important for other reasons beyond the economic importance of the “service sector”: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1) It extends beyond the services sectors to affect service activities in all sectors of the economy.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2) some services play central roles in innovation processes throughout the economy, as agents of transfer, innovation support, and sources of innovations for other sectors.</a:t>
            </a:r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9514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r>
              <a:rPr lang="it-IT" dirty="0" err="1" smtClean="0"/>
              <a:t>interactivity</a:t>
            </a:r>
            <a:r>
              <a:rPr lang="it-IT" dirty="0" smtClean="0"/>
              <a:t> (2/2)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50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more </a:t>
            </a:r>
            <a:r>
              <a:rPr lang="en-US" dirty="0" smtClean="0"/>
              <a:t>interactive services: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greater </a:t>
            </a:r>
            <a:r>
              <a:rPr lang="en-US" dirty="0"/>
              <a:t>exchange of knowledge between </a:t>
            </a:r>
            <a:r>
              <a:rPr lang="en-US" dirty="0" smtClean="0"/>
              <a:t>service firm </a:t>
            </a:r>
            <a:r>
              <a:rPr lang="en-US" dirty="0"/>
              <a:t>and client,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learning </a:t>
            </a:r>
            <a:r>
              <a:rPr lang="en-US" dirty="0"/>
              <a:t>processes involved can be a fertile basis </a:t>
            </a:r>
            <a:r>
              <a:rPr lang="en-US" dirty="0" smtClean="0"/>
              <a:t>for innovation:</a:t>
            </a:r>
          </a:p>
          <a:p>
            <a:r>
              <a:rPr lang="en-US" dirty="0"/>
              <a:t>The RPC approach argues </a:t>
            </a:r>
            <a:r>
              <a:rPr lang="en-US" dirty="0" smtClean="0"/>
              <a:t>(???) that </a:t>
            </a:r>
            <a:r>
              <a:rPr lang="en-US" dirty="0"/>
              <a:t>IT-based innovation begins with </a:t>
            </a:r>
            <a:r>
              <a:rPr lang="en-US" dirty="0" smtClean="0"/>
              <a:t>back-office processes </a:t>
            </a:r>
            <a:r>
              <a:rPr lang="en-US" dirty="0"/>
              <a:t>and </a:t>
            </a:r>
            <a:r>
              <a:rPr lang="en-US" u="sng" dirty="0"/>
              <a:t>then</a:t>
            </a:r>
            <a:r>
              <a:rPr lang="en-US" dirty="0"/>
              <a:t> moves forward into functions involving more customer </a:t>
            </a:r>
            <a:r>
              <a:rPr lang="en-US" dirty="0" smtClean="0"/>
              <a:t>contact and new service-products…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For some sectors is possible (banking sector!).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Scope </a:t>
            </a:r>
            <a:r>
              <a:rPr lang="en-US" dirty="0"/>
              <a:t>for </a:t>
            </a:r>
            <a:r>
              <a:rPr lang="en-US" u="sng" dirty="0"/>
              <a:t>innovation in other customer-facing functions</a:t>
            </a:r>
            <a:r>
              <a:rPr lang="en-US" dirty="0"/>
              <a:t>, for example in </a:t>
            </a:r>
            <a:r>
              <a:rPr lang="en-US" dirty="0" smtClean="0"/>
              <a:t>targeted marketing </a:t>
            </a:r>
            <a:r>
              <a:rPr lang="en-US" dirty="0"/>
              <a:t>and in computer-assisted helplines.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IT-based </a:t>
            </a:r>
            <a:r>
              <a:rPr lang="en-US" dirty="0"/>
              <a:t>innovation may apply to the informational elements of such </a:t>
            </a:r>
            <a:r>
              <a:rPr lang="en-US" dirty="0" smtClean="0"/>
              <a:t>service provision—marketing</a:t>
            </a:r>
            <a:r>
              <a:rPr lang="en-US" dirty="0"/>
              <a:t>, ordering, transactions, </a:t>
            </a:r>
            <a:r>
              <a:rPr lang="en-US" dirty="0" smtClean="0"/>
              <a:t>etc. 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5888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105426"/>
            <a:ext cx="11183755" cy="1325563"/>
          </a:xfrm>
        </p:spPr>
        <p:txBody>
          <a:bodyPr/>
          <a:lstStyle/>
          <a:p>
            <a:r>
              <a:rPr lang="it-IT" dirty="0" err="1" smtClean="0"/>
              <a:t>Differences</a:t>
            </a:r>
            <a:r>
              <a:rPr lang="it-IT" dirty="0" smtClean="0"/>
              <a:t> in «</a:t>
            </a:r>
            <a:r>
              <a:rPr lang="it-IT" dirty="0" err="1" smtClean="0"/>
              <a:t>transfromations</a:t>
            </a:r>
            <a:r>
              <a:rPr lang="it-IT" dirty="0" smtClean="0"/>
              <a:t>» </a:t>
            </a:r>
            <a:br>
              <a:rPr lang="it-IT" dirty="0" smtClean="0"/>
            </a:br>
            <a:r>
              <a:rPr lang="it-IT" u="sng" dirty="0" smtClean="0"/>
              <a:t>1) </a:t>
            </a:r>
            <a:r>
              <a:rPr lang="it-IT" u="sng" dirty="0" err="1" smtClean="0"/>
              <a:t>Physical</a:t>
            </a:r>
            <a:r>
              <a:rPr lang="it-IT" u="sng" dirty="0" smtClean="0"/>
              <a:t> Services </a:t>
            </a:r>
            <a:endParaRPr lang="it-IT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430989"/>
            <a:ext cx="10515600" cy="519119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Another approach to examining the way in which services </a:t>
            </a:r>
            <a:r>
              <a:rPr lang="en-US" dirty="0" smtClean="0"/>
              <a:t>differ considers </a:t>
            </a:r>
            <a:r>
              <a:rPr lang="en-US" dirty="0"/>
              <a:t>the </a:t>
            </a:r>
            <a:r>
              <a:rPr lang="en-US" u="sng" dirty="0" smtClean="0"/>
              <a:t>key transformations </a:t>
            </a:r>
            <a:r>
              <a:rPr lang="en-US" u="sng" dirty="0"/>
              <a:t>that they </a:t>
            </a:r>
            <a:r>
              <a:rPr lang="en-US" u="sng" dirty="0" smtClean="0"/>
              <a:t>effect</a:t>
            </a:r>
            <a:r>
              <a:rPr lang="en-US" dirty="0"/>
              <a:t>, and distinguishes among three broad groups </a:t>
            </a:r>
            <a:r>
              <a:rPr lang="en-US" dirty="0" smtClean="0"/>
              <a:t>of services </a:t>
            </a:r>
            <a:r>
              <a:rPr lang="en-US" dirty="0"/>
              <a:t>(Miles 1993).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***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Physical </a:t>
            </a:r>
            <a:r>
              <a:rPr lang="en-US" b="1" dirty="0"/>
              <a:t>Services </a:t>
            </a:r>
            <a:r>
              <a:rPr lang="en-US" dirty="0"/>
              <a:t>(transport, domestic services, catering etc</a:t>
            </a:r>
            <a:r>
              <a:rPr lang="en-US" dirty="0" smtClean="0"/>
              <a:t>.) involve </a:t>
            </a:r>
            <a:r>
              <a:rPr lang="en-US" dirty="0"/>
              <a:t>physical transformations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particularly </a:t>
            </a:r>
            <a:r>
              <a:rPr lang="en-US" dirty="0"/>
              <a:t>suitable for </a:t>
            </a:r>
            <a:r>
              <a:rPr lang="en-US" dirty="0" smtClean="0"/>
              <a:t>the  application </a:t>
            </a:r>
            <a:r>
              <a:rPr lang="en-US" dirty="0"/>
              <a:t>of </a:t>
            </a:r>
            <a:r>
              <a:rPr lang="en-US" b="1" dirty="0"/>
              <a:t>automotive and electric power technologie</a:t>
            </a:r>
            <a:r>
              <a:rPr lang="en-US" dirty="0"/>
              <a:t>s—e.g</a:t>
            </a:r>
            <a:r>
              <a:rPr lang="en-US" b="1" dirty="0" smtClean="0"/>
              <a:t>.; competition </a:t>
            </a:r>
            <a:r>
              <a:rPr lang="en-US" b="1" dirty="0"/>
              <a:t>among </a:t>
            </a:r>
            <a:r>
              <a:rPr lang="en-US" b="1" dirty="0" smtClean="0"/>
              <a:t>“modes of provision” </a:t>
            </a:r>
            <a:r>
              <a:rPr lang="en-US" dirty="0" smtClean="0"/>
              <a:t>(e.g.: transport mode; laundry/launderette, etc.)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competition between modes of provision </a:t>
            </a:r>
            <a:r>
              <a:rPr lang="en-US" dirty="0" smtClean="0"/>
              <a:t>can  go </a:t>
            </a:r>
            <a:r>
              <a:rPr lang="en-US" dirty="0"/>
              <a:t>much deeper. In particular, </a:t>
            </a:r>
            <a:r>
              <a:rPr lang="en-US" u="sng" dirty="0"/>
              <a:t>consumer services </a:t>
            </a:r>
            <a:r>
              <a:rPr lang="en-US" dirty="0"/>
              <a:t>such as laundry or food preparation have been subject to competition from </a:t>
            </a:r>
            <a:r>
              <a:rPr lang="en-US" b="1" dirty="0" smtClean="0"/>
              <a:t>‘‘</a:t>
            </a:r>
            <a:r>
              <a:rPr lang="en-US" b="1" dirty="0"/>
              <a:t>self-services,’’ production </a:t>
            </a:r>
            <a:r>
              <a:rPr lang="en-US" dirty="0"/>
              <a:t>by consumers in the household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IT: New “linked” innovative services (e.g.: </a:t>
            </a:r>
            <a:r>
              <a:rPr lang="it-IT" dirty="0" smtClean="0"/>
              <a:t>‘</a:t>
            </a:r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/>
              <a:t>informatics</a:t>
            </a:r>
            <a:r>
              <a:rPr lang="it-IT" dirty="0" smtClean="0"/>
              <a:t>’’)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7423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2) </a:t>
            </a:r>
            <a:r>
              <a:rPr lang="it-IT" u="sng" dirty="0" smtClean="0"/>
              <a:t>The Human Services </a:t>
            </a:r>
            <a:r>
              <a:rPr lang="it-IT" u="sng" dirty="0" err="1" smtClean="0"/>
              <a:t>sector</a:t>
            </a:r>
            <a:endParaRPr lang="it-IT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/>
              <a:t>2) </a:t>
            </a:r>
            <a:r>
              <a:rPr lang="en-US" b="1" dirty="0" smtClean="0"/>
              <a:t>The </a:t>
            </a:r>
            <a:r>
              <a:rPr lang="en-US" b="1" dirty="0"/>
              <a:t>large-scale Human Services subsector </a:t>
            </a:r>
            <a:endParaRPr lang="en-US" b="1" dirty="0" smtClean="0"/>
          </a:p>
          <a:p>
            <a:r>
              <a:rPr lang="en-US" dirty="0" smtClean="0"/>
              <a:t>Organized </a:t>
            </a:r>
            <a:r>
              <a:rPr lang="en-US" dirty="0"/>
              <a:t>under </a:t>
            </a:r>
            <a:r>
              <a:rPr lang="en-US" dirty="0" smtClean="0"/>
              <a:t>the auspices </a:t>
            </a:r>
            <a:r>
              <a:rPr lang="en-US" dirty="0"/>
              <a:t>of the welfare </a:t>
            </a:r>
            <a:r>
              <a:rPr lang="en-US" dirty="0" smtClean="0"/>
              <a:t>state: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many </a:t>
            </a:r>
            <a:r>
              <a:rPr lang="en-US" sz="2800" dirty="0"/>
              <a:t>of the </a:t>
            </a:r>
            <a:r>
              <a:rPr lang="en-US" sz="2800" u="sng" dirty="0" smtClean="0"/>
              <a:t>front-office </a:t>
            </a:r>
            <a:r>
              <a:rPr lang="en-US" sz="2800" u="sng" dirty="0"/>
              <a:t>tasks </a:t>
            </a:r>
            <a:r>
              <a:rPr lang="en-US" sz="2800" dirty="0"/>
              <a:t>in this subsector </a:t>
            </a:r>
            <a:r>
              <a:rPr lang="en-US" sz="2800" dirty="0" smtClean="0"/>
              <a:t>have had </a:t>
            </a:r>
            <a:r>
              <a:rPr lang="en-US" sz="2800" dirty="0"/>
              <a:t>little scope for application of generic </a:t>
            </a:r>
            <a:r>
              <a:rPr lang="en-US" sz="2800" dirty="0" smtClean="0"/>
              <a:t>IT. 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Many </a:t>
            </a:r>
            <a:r>
              <a:rPr lang="en-US" sz="2800" dirty="0"/>
              <a:t>of the </a:t>
            </a:r>
            <a:r>
              <a:rPr lang="en-US" sz="2800" b="1" i="1" dirty="0"/>
              <a:t>Social Welfare activities </a:t>
            </a:r>
            <a:r>
              <a:rPr lang="en-US" sz="2800" dirty="0" smtClean="0"/>
              <a:t>of this </a:t>
            </a:r>
            <a:r>
              <a:rPr lang="en-US" sz="2800" dirty="0"/>
              <a:t>subsector have utilized </a:t>
            </a:r>
            <a:r>
              <a:rPr lang="en-US" sz="2800" dirty="0" smtClean="0"/>
              <a:t>office </a:t>
            </a:r>
            <a:r>
              <a:rPr lang="en-US" sz="2800" dirty="0"/>
              <a:t>and communications </a:t>
            </a:r>
            <a:r>
              <a:rPr lang="en-US" sz="2800" dirty="0" smtClean="0"/>
              <a:t>systems</a:t>
            </a:r>
            <a:endParaRPr lang="en-US" sz="2800" dirty="0"/>
          </a:p>
          <a:p>
            <a:pPr marL="457200" lvl="1" indent="0">
              <a:buNone/>
            </a:pPr>
            <a:endParaRPr lang="en-US" sz="28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The </a:t>
            </a:r>
            <a:r>
              <a:rPr lang="en-US" sz="2800" b="1" i="1" dirty="0" smtClean="0"/>
              <a:t>Medical field </a:t>
            </a:r>
            <a:r>
              <a:rPr lang="en-US" sz="2800" dirty="0"/>
              <a:t>has exploited successive generations of medical </a:t>
            </a:r>
            <a:r>
              <a:rPr lang="en-US" sz="2800" dirty="0" smtClean="0"/>
              <a:t>technology—equipment</a:t>
            </a:r>
            <a:r>
              <a:rPr lang="it-IT" sz="2800" dirty="0" smtClean="0"/>
              <a:t> 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40962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2) The human service </a:t>
            </a:r>
            <a:r>
              <a:rPr lang="it-IT" dirty="0" err="1" smtClean="0"/>
              <a:t>sector</a:t>
            </a:r>
            <a:r>
              <a:rPr lang="it-IT" dirty="0" smtClean="0"/>
              <a:t>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This sector combines:</a:t>
            </a:r>
          </a:p>
          <a:p>
            <a:r>
              <a:rPr lang="en-US" u="sng" dirty="0" smtClean="0"/>
              <a:t>large-scale </a:t>
            </a:r>
            <a:r>
              <a:rPr lang="en-US" u="sng" dirty="0"/>
              <a:t>administrative data processing applications </a:t>
            </a:r>
            <a:r>
              <a:rPr lang="en-US" dirty="0"/>
              <a:t>(payroll, pensions</a:t>
            </a:r>
            <a:r>
              <a:rPr lang="en-US" dirty="0" smtClean="0"/>
              <a:t>, passports</a:t>
            </a:r>
            <a:r>
              <a:rPr lang="en-US" dirty="0"/>
              <a:t>, driving licenses, and the like) and planning (for example, </a:t>
            </a:r>
            <a:r>
              <a:rPr lang="en-US" dirty="0" smtClean="0"/>
              <a:t>managing housing </a:t>
            </a:r>
            <a:r>
              <a:rPr lang="en-US" dirty="0"/>
              <a:t>systems and waste disposal services, monitoring epidemiological </a:t>
            </a:r>
            <a:r>
              <a:rPr lang="en-US" dirty="0" smtClean="0"/>
              <a:t>and environmental </a:t>
            </a:r>
            <a:r>
              <a:rPr lang="en-US" dirty="0"/>
              <a:t>statistics</a:t>
            </a:r>
            <a:r>
              <a:rPr lang="en-US" dirty="0" smtClean="0"/>
              <a:t>);</a:t>
            </a:r>
          </a:p>
          <a:p>
            <a:r>
              <a:rPr lang="en-US" u="sng" dirty="0" smtClean="0"/>
              <a:t>tasks </a:t>
            </a:r>
            <a:r>
              <a:rPr lang="en-US" u="sng" dirty="0"/>
              <a:t>that are much more customized </a:t>
            </a:r>
            <a:r>
              <a:rPr lang="en-US" dirty="0" smtClean="0"/>
              <a:t>in terms </a:t>
            </a:r>
            <a:r>
              <a:rPr lang="en-US" dirty="0"/>
              <a:t>of the characteristics of </a:t>
            </a:r>
            <a:r>
              <a:rPr lang="en-US" dirty="0" smtClean="0"/>
              <a:t>specific </a:t>
            </a:r>
            <a:r>
              <a:rPr lang="en-US" dirty="0"/>
              <a:t>citizens or clients.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large-scale tasks </a:t>
            </a:r>
            <a:r>
              <a:rPr lang="en-US" dirty="0" smtClean="0"/>
              <a:t>were early </a:t>
            </a:r>
            <a:r>
              <a:rPr lang="en-US" dirty="0"/>
              <a:t>pioneers of computer use.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Now</a:t>
            </a:r>
            <a:r>
              <a:rPr lang="en-US" dirty="0"/>
              <a:t>, PCs and data networks are being widely </a:t>
            </a:r>
            <a:r>
              <a:rPr lang="en-US" dirty="0" smtClean="0"/>
              <a:t>adopted decision </a:t>
            </a:r>
            <a:r>
              <a:rPr lang="en-US" dirty="0"/>
              <a:t>support in the context of the details of </a:t>
            </a:r>
            <a:r>
              <a:rPr lang="en-US" dirty="0" smtClean="0"/>
              <a:t>individual clients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Self service provision:  public </a:t>
            </a:r>
            <a:r>
              <a:rPr lang="en-US" dirty="0"/>
              <a:t>access terminals or home-based equipment to gather information on service </a:t>
            </a:r>
            <a:r>
              <a:rPr lang="en-US" dirty="0" smtClean="0"/>
              <a:t>provision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6566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3) Information Services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3) </a:t>
            </a:r>
            <a:r>
              <a:rPr lang="en-US" b="1" dirty="0" smtClean="0"/>
              <a:t>Information </a:t>
            </a:r>
            <a:r>
              <a:rPr lang="en-US" b="1" dirty="0"/>
              <a:t>Services </a:t>
            </a:r>
            <a:r>
              <a:rPr lang="en-US" dirty="0"/>
              <a:t>are relatively less dependent on </a:t>
            </a:r>
            <a:r>
              <a:rPr lang="en-US" u="sng" dirty="0"/>
              <a:t>motor power technologies</a:t>
            </a:r>
            <a:r>
              <a:rPr lang="en-US" dirty="0"/>
              <a:t>, although electricity is important to them. 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of </a:t>
            </a:r>
            <a:r>
              <a:rPr lang="en-US" u="sng" dirty="0"/>
              <a:t>information </a:t>
            </a:r>
            <a:r>
              <a:rPr lang="en-US" u="sng" dirty="0" smtClean="0"/>
              <a:t>technologies (IT), </a:t>
            </a:r>
            <a:r>
              <a:rPr lang="en-US" dirty="0"/>
              <a:t>including those that predate new IT and </a:t>
            </a:r>
            <a:r>
              <a:rPr lang="en-US" dirty="0" smtClean="0"/>
              <a:t>its foundations </a:t>
            </a:r>
            <a:r>
              <a:rPr lang="en-US" dirty="0"/>
              <a:t>in </a:t>
            </a:r>
            <a:r>
              <a:rPr lang="en-US" u="sng" dirty="0"/>
              <a:t>microelectronics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of these services, such as broadcasting </a:t>
            </a:r>
            <a:r>
              <a:rPr lang="en-US" dirty="0" smtClean="0"/>
              <a:t>and cinema</a:t>
            </a:r>
            <a:r>
              <a:rPr lang="en-US" dirty="0"/>
              <a:t>, are founded on these </a:t>
            </a:r>
            <a:r>
              <a:rPr lang="en-US" dirty="0" smtClean="0"/>
              <a:t>technologies.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Others, like </a:t>
            </a:r>
            <a:r>
              <a:rPr lang="en-US" dirty="0"/>
              <a:t>consultancies </a:t>
            </a:r>
            <a:r>
              <a:rPr lang="en-US" dirty="0" smtClean="0"/>
              <a:t>and </a:t>
            </a:r>
            <a:r>
              <a:rPr lang="en-US" dirty="0"/>
              <a:t>technical services, </a:t>
            </a:r>
            <a:r>
              <a:rPr lang="en-US" dirty="0" smtClean="0"/>
              <a:t>and financial services, have </a:t>
            </a:r>
            <a:r>
              <a:rPr lang="en-US" dirty="0"/>
              <a:t>used </a:t>
            </a:r>
            <a:r>
              <a:rPr lang="en-US" dirty="0" smtClean="0"/>
              <a:t>them </a:t>
            </a:r>
            <a:r>
              <a:rPr lang="en-US" dirty="0"/>
              <a:t>as important tools for producing and </a:t>
            </a:r>
            <a:r>
              <a:rPr lang="en-US" dirty="0" smtClean="0"/>
              <a:t>delivering their </a:t>
            </a:r>
            <a:r>
              <a:rPr lang="en-US" dirty="0"/>
              <a:t>outputs.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6560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Understanding</a:t>
            </a:r>
            <a:r>
              <a:rPr lang="it-IT" dirty="0" smtClean="0"/>
              <a:t> «Dynamics»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sort of analysis provides a useful mapping of </a:t>
            </a:r>
            <a:r>
              <a:rPr lang="en-US" dirty="0" smtClean="0"/>
              <a:t>different </a:t>
            </a:r>
            <a:r>
              <a:rPr lang="en-US" dirty="0"/>
              <a:t>types of </a:t>
            </a:r>
            <a:r>
              <a:rPr lang="en-US" dirty="0" smtClean="0"/>
              <a:t>services and </a:t>
            </a:r>
            <a:r>
              <a:rPr lang="en-US" dirty="0"/>
              <a:t>innovation trajectories, but reveals little about the dynamics and processes </a:t>
            </a:r>
            <a:r>
              <a:rPr lang="en-US" dirty="0" smtClean="0"/>
              <a:t>of innovation </a:t>
            </a:r>
            <a:r>
              <a:rPr lang="en-US" dirty="0"/>
              <a:t>in the various services that have been distinguished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 smtClean="0"/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31948961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Difficult</a:t>
            </a:r>
            <a:r>
              <a:rPr lang="it-IT" dirty="0" smtClean="0"/>
              <a:t> </a:t>
            </a:r>
            <a:r>
              <a:rPr lang="it-IT" dirty="0" err="1" smtClean="0"/>
              <a:t>links</a:t>
            </a:r>
            <a:r>
              <a:rPr lang="it-IT" dirty="0" smtClean="0"/>
              <a:t> with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20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Their increased technology-intensity of service sector has not yet transformed all of the features of innovation in services!</a:t>
            </a:r>
          </a:p>
          <a:p>
            <a:r>
              <a:rPr lang="en-US" dirty="0"/>
              <a:t>The low technology-intensity that previously characterized services meant that many </a:t>
            </a:r>
            <a:r>
              <a:rPr lang="en-US" u="sng" dirty="0"/>
              <a:t>services firms paid little attention to strategies for the management or adoption of innovation</a:t>
            </a:r>
            <a:r>
              <a:rPr lang="en-US" dirty="0"/>
              <a:t>.</a:t>
            </a:r>
            <a:endParaRPr lang="it-IT" dirty="0"/>
          </a:p>
          <a:p>
            <a:r>
              <a:rPr lang="en-US" dirty="0" smtClean="0"/>
              <a:t>Most </a:t>
            </a:r>
            <a:r>
              <a:rPr lang="en-US" dirty="0"/>
              <a:t>service </a:t>
            </a:r>
            <a:r>
              <a:rPr lang="en-US" dirty="0" smtClean="0"/>
              <a:t>firms </a:t>
            </a:r>
            <a:r>
              <a:rPr lang="en-US" dirty="0"/>
              <a:t>would have </a:t>
            </a:r>
            <a:r>
              <a:rPr lang="en-US" u="sng" dirty="0"/>
              <a:t>little incentive to be linked into innovation </a:t>
            </a:r>
            <a:r>
              <a:rPr lang="en-US" u="sng" dirty="0" smtClean="0"/>
              <a:t>systems</a:t>
            </a:r>
            <a:r>
              <a:rPr lang="en-US" dirty="0" smtClean="0"/>
              <a:t> that </a:t>
            </a:r>
            <a:r>
              <a:rPr lang="en-US" dirty="0"/>
              <a:t>would connect them with those responsible for generating the new technologies</a:t>
            </a:r>
            <a:r>
              <a:rPr lang="en-US" dirty="0" smtClean="0"/>
              <a:t>.</a:t>
            </a:r>
          </a:p>
          <a:p>
            <a:r>
              <a:rPr lang="en-US" dirty="0"/>
              <a:t>in the wider innovation systems themselves, </a:t>
            </a:r>
            <a:r>
              <a:rPr lang="en-US" u="sng" dirty="0"/>
              <a:t>few of the </a:t>
            </a:r>
            <a:r>
              <a:rPr lang="en-US" u="sng" dirty="0" smtClean="0"/>
              <a:t>innovation-related facilities offered </a:t>
            </a:r>
            <a:r>
              <a:rPr lang="en-US" u="sng" dirty="0"/>
              <a:t>by institutions </a:t>
            </a:r>
            <a:r>
              <a:rPr lang="en-US" dirty="0"/>
              <a:t>such as university departments, research institutes</a:t>
            </a:r>
            <a:r>
              <a:rPr lang="en-US" dirty="0" smtClean="0"/>
              <a:t>, and </a:t>
            </a:r>
            <a:r>
              <a:rPr lang="en-US" dirty="0"/>
              <a:t>government laboratories </a:t>
            </a:r>
            <a:r>
              <a:rPr lang="en-US" u="sng" dirty="0"/>
              <a:t>are tailored to the requirements of </a:t>
            </a:r>
            <a:r>
              <a:rPr lang="en-US" u="sng" dirty="0" smtClean="0"/>
              <a:t>services </a:t>
            </a:r>
          </a:p>
        </p:txBody>
      </p:sp>
    </p:spTree>
    <p:extLst>
      <p:ext uri="{BB962C8B-B14F-4D97-AF65-F5344CB8AC3E}">
        <p14:creationId xmlns:p14="http://schemas.microsoft.com/office/powerpoint/2010/main" val="1906246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Approach</a:t>
            </a:r>
            <a:r>
              <a:rPr lang="it-IT" dirty="0" smtClean="0"/>
              <a:t> to </a:t>
            </a:r>
            <a:r>
              <a:rPr lang="it-IT" dirty="0" err="1" smtClean="0"/>
              <a:t>innovation</a:t>
            </a:r>
            <a:r>
              <a:rPr lang="it-IT" dirty="0" smtClean="0"/>
              <a:t> on ad-hoc </a:t>
            </a:r>
            <a:r>
              <a:rPr lang="it-IT" dirty="0" err="1" smtClean="0"/>
              <a:t>basis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/>
              <a:t>service </a:t>
            </a:r>
            <a:r>
              <a:rPr lang="en-US" dirty="0" smtClean="0"/>
              <a:t>firms </a:t>
            </a:r>
            <a:r>
              <a:rPr lang="en-US" dirty="0"/>
              <a:t>are unable to apply </a:t>
            </a:r>
            <a:r>
              <a:rPr lang="en-US" dirty="0" smtClean="0"/>
              <a:t>relevant knowledge</a:t>
            </a:r>
            <a:r>
              <a:rPr lang="en-US" dirty="0"/>
              <a:t>, and, more particularly, are unable to learn </a:t>
            </a:r>
            <a:r>
              <a:rPr lang="en-US" dirty="0" smtClean="0"/>
              <a:t>effectively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can </a:t>
            </a:r>
            <a:r>
              <a:rPr lang="en-US" dirty="0" smtClean="0"/>
              <a:t>rapidly adopt </a:t>
            </a:r>
            <a:r>
              <a:rPr lang="en-US" dirty="0"/>
              <a:t>‘‘</a:t>
            </a:r>
            <a:r>
              <a:rPr lang="en-US" dirty="0" smtClean="0"/>
              <a:t>on </a:t>
            </a:r>
            <a:r>
              <a:rPr lang="en-US" dirty="0"/>
              <a:t>the shelf’’ technologies like PCs, but </a:t>
            </a:r>
            <a:r>
              <a:rPr lang="en-US" dirty="0" smtClean="0"/>
              <a:t>find </a:t>
            </a:r>
            <a:r>
              <a:rPr lang="en-US" dirty="0"/>
              <a:t>it harder to develop </a:t>
            </a:r>
            <a:r>
              <a:rPr lang="en-US" dirty="0" smtClean="0"/>
              <a:t>more customized </a:t>
            </a:r>
            <a:r>
              <a:rPr lang="en-US" dirty="0"/>
              <a:t>or innovative solutions</a:t>
            </a:r>
            <a:r>
              <a:rPr lang="en-US" dirty="0" smtClean="0"/>
              <a:t>.</a:t>
            </a:r>
          </a:p>
          <a:p>
            <a:r>
              <a:rPr lang="en-US" dirty="0"/>
              <a:t>services innovation </a:t>
            </a:r>
            <a:r>
              <a:rPr lang="en-US" dirty="0" smtClean="0"/>
              <a:t>is rarely </a:t>
            </a:r>
            <a:r>
              <a:rPr lang="en-US" dirty="0"/>
              <a:t>organized in terms of the ‘‘standard’’ models of R&amp;D management structures</a:t>
            </a:r>
            <a:r>
              <a:rPr lang="en-US" dirty="0" smtClean="0"/>
              <a:t>, and </a:t>
            </a:r>
            <a:r>
              <a:rPr lang="en-US" dirty="0"/>
              <a:t>is typically conducted on a more ad-hoc, project management basis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6773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…some </a:t>
            </a:r>
            <a:r>
              <a:rPr lang="it-IT" dirty="0" err="1" smtClean="0"/>
              <a:t>exceptions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Have </a:t>
            </a:r>
            <a:r>
              <a:rPr lang="en-US" dirty="0"/>
              <a:t>their </a:t>
            </a:r>
            <a:r>
              <a:rPr lang="en-US" dirty="0" smtClean="0"/>
              <a:t>“laboratories” </a:t>
            </a:r>
            <a:r>
              <a:rPr lang="en-US" dirty="0"/>
              <a:t>to develop </a:t>
            </a:r>
            <a:r>
              <a:rPr lang="en-US" dirty="0" smtClean="0"/>
              <a:t>technologies: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Rail, broadcasting</a:t>
            </a:r>
            <a:r>
              <a:rPr lang="en-US" b="1" dirty="0"/>
              <a:t>, and telecommunications services</a:t>
            </a:r>
            <a:r>
              <a:rPr lang="en-US" dirty="0"/>
              <a:t>, many of which were </a:t>
            </a:r>
            <a:r>
              <a:rPr lang="en-US" dirty="0" smtClean="0"/>
              <a:t>state-owned;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b="1" dirty="0"/>
              <a:t>very large organizations for much of their existence, were closely related </a:t>
            </a:r>
            <a:r>
              <a:rPr lang="en-US" b="1" dirty="0" smtClean="0"/>
              <a:t>to manufacturers (e.g. 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Supermarket chains </a:t>
            </a:r>
            <a:r>
              <a:rPr lang="en-US" dirty="0"/>
              <a:t>have become adept managers of their own </a:t>
            </a:r>
            <a:r>
              <a:rPr lang="en-US" dirty="0" smtClean="0"/>
              <a:t>supply chains</a:t>
            </a:r>
            <a:r>
              <a:rPr lang="en-US" dirty="0"/>
              <a:t>, and are often active in dictating production processes and </a:t>
            </a:r>
            <a:r>
              <a:rPr lang="en-US" dirty="0" smtClean="0"/>
              <a:t>products, including </a:t>
            </a:r>
            <a:r>
              <a:rPr lang="en-US" dirty="0"/>
              <a:t>innovations—in their agricultural and manufacturing suppliers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Business services: c</a:t>
            </a:r>
            <a:r>
              <a:rPr lang="en-US" dirty="0" smtClean="0"/>
              <a:t>onsultancies</a:t>
            </a:r>
            <a:r>
              <a:rPr lang="en-US" dirty="0"/>
              <a:t>, training organizations, </a:t>
            </a:r>
            <a:r>
              <a:rPr lang="en-US" dirty="0" smtClean="0"/>
              <a:t>firms helping to service </a:t>
            </a:r>
            <a:r>
              <a:rPr lang="en-US" dirty="0"/>
              <a:t>new technologies are just a few of the agents involved here—not to </a:t>
            </a:r>
            <a:r>
              <a:rPr lang="en-US" dirty="0" smtClean="0"/>
              <a:t>mention specialized </a:t>
            </a:r>
            <a:r>
              <a:rPr lang="en-US" dirty="0"/>
              <a:t>R&amp;D and design services themselves</a:t>
            </a:r>
            <a:r>
              <a:rPr lang="en-US" dirty="0" smtClean="0"/>
              <a:t>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213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08601"/>
            <a:ext cx="10515600" cy="1325563"/>
          </a:xfrm>
        </p:spPr>
        <p:txBody>
          <a:bodyPr/>
          <a:lstStyle/>
          <a:p>
            <a:r>
              <a:rPr lang="it-IT" dirty="0" err="1" smtClean="0"/>
              <a:t>Focusing</a:t>
            </a:r>
            <a:r>
              <a:rPr lang="it-IT" dirty="0" smtClean="0"/>
              <a:t> on Business </a:t>
            </a:r>
            <a:r>
              <a:rPr lang="it-IT" dirty="0"/>
              <a:t>S</a:t>
            </a:r>
            <a:r>
              <a:rPr lang="it-IT" dirty="0" smtClean="0"/>
              <a:t>ervices and KIBS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34164"/>
            <a:ext cx="10515600" cy="530351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BS </a:t>
            </a:r>
            <a:r>
              <a:rPr lang="en-US" dirty="0"/>
              <a:t>have also become highly evident contributors to innovation across the </a:t>
            </a:r>
            <a:r>
              <a:rPr lang="en-US" dirty="0" smtClean="0"/>
              <a:t>economy; they </a:t>
            </a:r>
            <a:r>
              <a:rPr lang="en-US" dirty="0"/>
              <a:t>provide intermediate inputs to industry and </a:t>
            </a:r>
            <a:r>
              <a:rPr lang="en-US" dirty="0" smtClean="0"/>
              <a:t>other organizations</a:t>
            </a:r>
          </a:p>
          <a:p>
            <a:r>
              <a:rPr lang="en-US" b="1" dirty="0" smtClean="0"/>
              <a:t>Knowledge-intensive </a:t>
            </a:r>
            <a:r>
              <a:rPr lang="en-US" b="1" dirty="0"/>
              <a:t>business services (KIBS)</a:t>
            </a:r>
            <a:r>
              <a:rPr lang="en-US" dirty="0"/>
              <a:t>, in particular, play important roles in </a:t>
            </a:r>
            <a:r>
              <a:rPr lang="en-US" dirty="0" smtClean="0"/>
              <a:t>innovation systems</a:t>
            </a:r>
          </a:p>
          <a:p>
            <a:r>
              <a:rPr lang="en-US" dirty="0"/>
              <a:t>Some are transnational </a:t>
            </a:r>
            <a:r>
              <a:rPr lang="en-US" dirty="0" smtClean="0"/>
              <a:t>firms</a:t>
            </a:r>
            <a:r>
              <a:rPr lang="en-US" dirty="0"/>
              <a:t>, dealing with knowledge from the frontier </a:t>
            </a:r>
            <a:r>
              <a:rPr lang="en-US" dirty="0" smtClean="0"/>
              <a:t>of practice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many are </a:t>
            </a:r>
            <a:r>
              <a:rPr lang="en-US" dirty="0" smtClean="0"/>
              <a:t>smaller: </a:t>
            </a:r>
            <a:r>
              <a:rPr lang="en-US" u="sng" dirty="0" smtClean="0"/>
              <a:t>locally </a:t>
            </a:r>
            <a:r>
              <a:rPr lang="en-US" u="sng" dirty="0"/>
              <a:t>based KIBS </a:t>
            </a:r>
            <a:r>
              <a:rPr lang="en-US" dirty="0"/>
              <a:t>may be important agents </a:t>
            </a:r>
            <a:r>
              <a:rPr lang="en-US" dirty="0" smtClean="0"/>
              <a:t>of transfer </a:t>
            </a:r>
            <a:r>
              <a:rPr lang="en-US" dirty="0"/>
              <a:t>of </a:t>
            </a:r>
            <a:r>
              <a:rPr lang="en-US" dirty="0" smtClean="0"/>
              <a:t>locally-specific </a:t>
            </a:r>
            <a:r>
              <a:rPr lang="en-US" dirty="0"/>
              <a:t>knowledge, embedded in local </a:t>
            </a:r>
            <a:r>
              <a:rPr lang="en-US" dirty="0" smtClean="0"/>
              <a:t>networks (e.,, universities), </a:t>
            </a:r>
            <a:r>
              <a:rPr lang="en-US" dirty="0"/>
              <a:t>between </a:t>
            </a:r>
            <a:r>
              <a:rPr lang="en-US" dirty="0" smtClean="0"/>
              <a:t>actors in </a:t>
            </a:r>
            <a:r>
              <a:rPr lang="en-US" dirty="0"/>
              <a:t>regional innovation </a:t>
            </a:r>
            <a:r>
              <a:rPr lang="en-US" dirty="0" smtClean="0"/>
              <a:t>systems: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KIBS </a:t>
            </a:r>
            <a:r>
              <a:rPr lang="en-US" dirty="0"/>
              <a:t>include all kinds of business services that are founded upon highly specialized knowledge—social and institutional knowledge in many of the </a:t>
            </a:r>
            <a:r>
              <a:rPr lang="en-US" dirty="0" smtClean="0"/>
              <a:t>traditional professional </a:t>
            </a:r>
            <a:r>
              <a:rPr lang="en-US" dirty="0"/>
              <a:t>services, or more technological and technical knowledge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Others are directly based on </a:t>
            </a:r>
            <a:r>
              <a:rPr lang="en-US" dirty="0" smtClean="0"/>
              <a:t>scientific </a:t>
            </a:r>
            <a:r>
              <a:rPr lang="en-US" dirty="0"/>
              <a:t>and technological knowledge—testing, prototyping, environmental services, engineering consultancy,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068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45" y="325971"/>
            <a:ext cx="7064141" cy="4737904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708" y="5063875"/>
            <a:ext cx="9507214" cy="145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69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KIBS </a:t>
            </a:r>
            <a:r>
              <a:rPr lang="it-IT" dirty="0" err="1" smtClean="0"/>
              <a:t>innovatin</a:t>
            </a:r>
            <a:r>
              <a:rPr lang="it-IT" dirty="0" smtClean="0"/>
              <a:t>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58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Technology-related KIBS sectors are among the most active innovators in </a:t>
            </a:r>
            <a:r>
              <a:rPr lang="en-US" dirty="0" smtClean="0"/>
              <a:t>the economy: what </a:t>
            </a:r>
            <a:r>
              <a:rPr lang="en-US" dirty="0"/>
              <a:t>are these </a:t>
            </a:r>
            <a:r>
              <a:rPr lang="en-US" dirty="0" smtClean="0"/>
              <a:t>innovator roles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smtClean="0"/>
              <a:t>KIBS </a:t>
            </a:r>
            <a:r>
              <a:rPr lang="en-US" dirty="0"/>
              <a:t>may provide the </a:t>
            </a:r>
            <a:r>
              <a:rPr lang="en-US" dirty="0" smtClean="0"/>
              <a:t>firm </a:t>
            </a:r>
            <a:r>
              <a:rPr lang="en-US" dirty="0"/>
              <a:t>with </a:t>
            </a:r>
            <a:r>
              <a:rPr lang="en-US" u="sng" dirty="0"/>
              <a:t>general information </a:t>
            </a:r>
            <a:r>
              <a:rPr lang="en-US" u="sng" dirty="0" smtClean="0"/>
              <a:t>about its </a:t>
            </a:r>
            <a:r>
              <a:rPr lang="en-US" u="sng" dirty="0"/>
              <a:t>internal operations and external environments</a:t>
            </a:r>
            <a:r>
              <a:rPr lang="en-US" dirty="0"/>
              <a:t>. Technology and </a:t>
            </a:r>
            <a:r>
              <a:rPr lang="en-US" dirty="0" smtClean="0"/>
              <a:t>innovation related </a:t>
            </a:r>
            <a:r>
              <a:rPr lang="en-US" dirty="0"/>
              <a:t>information often forms part of this. </a:t>
            </a:r>
            <a:endParaRPr lang="en-US" dirty="0" smtClean="0"/>
          </a:p>
          <a:p>
            <a:r>
              <a:rPr lang="en-US" dirty="0" smtClean="0"/>
              <a:t>KIBS </a:t>
            </a:r>
            <a:r>
              <a:rPr lang="en-US" dirty="0"/>
              <a:t>may simply </a:t>
            </a:r>
            <a:r>
              <a:rPr lang="en-US" u="sng" dirty="0"/>
              <a:t>play a role </a:t>
            </a:r>
            <a:r>
              <a:rPr lang="en-US" u="sng" dirty="0" smtClean="0"/>
              <a:t>in identifying </a:t>
            </a:r>
            <a:r>
              <a:rPr lang="en-US" u="sng" dirty="0"/>
              <a:t>the nature of a particular problem or class of problems confronting </a:t>
            </a:r>
            <a:r>
              <a:rPr lang="en-US" u="sng" dirty="0" smtClean="0"/>
              <a:t>the firm </a:t>
            </a:r>
            <a:r>
              <a:rPr lang="en-US" dirty="0"/>
              <a:t>(for instance, that competitors are launching products with new functionalities, that regulations may mean that processes will have to generate less of </a:t>
            </a:r>
            <a:r>
              <a:rPr lang="en-US" dirty="0" smtClean="0"/>
              <a:t>a particular </a:t>
            </a:r>
            <a:r>
              <a:rPr lang="en-US" dirty="0"/>
              <a:t>pollutant, etc.). </a:t>
            </a:r>
            <a:endParaRPr lang="en-US" dirty="0" smtClean="0"/>
          </a:p>
          <a:p>
            <a:r>
              <a:rPr lang="en-US" dirty="0" smtClean="0"/>
              <a:t>KIBS </a:t>
            </a:r>
            <a:r>
              <a:rPr lang="en-US" dirty="0"/>
              <a:t>may propose </a:t>
            </a:r>
            <a:r>
              <a:rPr lang="en-US" u="sng" dirty="0"/>
              <a:t>ways of solving a </a:t>
            </a:r>
            <a:r>
              <a:rPr lang="en-US" u="sng" dirty="0" smtClean="0"/>
              <a:t>technological problem </a:t>
            </a:r>
            <a:r>
              <a:rPr lang="en-US" dirty="0"/>
              <a:t>(for example recommending that particular strategies are undertaken </a:t>
            </a:r>
            <a:r>
              <a:rPr lang="en-US" dirty="0" smtClean="0"/>
              <a:t>for </a:t>
            </a:r>
            <a:r>
              <a:rPr lang="en-US" dirty="0"/>
              <a:t>product or process innovation).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may </a:t>
            </a:r>
            <a:r>
              <a:rPr lang="en-US" u="sng" dirty="0"/>
              <a:t>provide advice </a:t>
            </a:r>
            <a:r>
              <a:rPr lang="en-US" dirty="0"/>
              <a:t>(for example, recommending a </a:t>
            </a:r>
            <a:r>
              <a:rPr lang="en-US" dirty="0" smtClean="0"/>
              <a:t>specific </a:t>
            </a:r>
            <a:r>
              <a:rPr lang="en-US" dirty="0"/>
              <a:t>technological solution), or actually implement such a </a:t>
            </a:r>
            <a:r>
              <a:rPr lang="en-US" dirty="0" smtClean="0"/>
              <a:t>solution on </a:t>
            </a:r>
            <a:r>
              <a:rPr lang="en-US" dirty="0"/>
              <a:t>a ‘‘turnkey’’ or long-term basis (as in the case of systems integrators and </a:t>
            </a:r>
            <a:r>
              <a:rPr lang="en-US" dirty="0" smtClean="0"/>
              <a:t>facilities managers.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73868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Innovation Policies often neglect the potential innovator and “system integrator” ole played bi KIBS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exception </a:t>
            </a:r>
            <a:r>
              <a:rPr lang="en-US" dirty="0"/>
              <a:t>is Finland, where KIBS are being treated as important actors in </a:t>
            </a:r>
            <a:r>
              <a:rPr lang="en-US" dirty="0" smtClean="0"/>
              <a:t>the innovation </a:t>
            </a:r>
            <a:r>
              <a:rPr lang="en-US" dirty="0"/>
              <a:t>process.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have seen that KIBS are </a:t>
            </a:r>
            <a:r>
              <a:rPr lang="en-US" dirty="0" err="1" smtClean="0"/>
              <a:t>signifcant</a:t>
            </a:r>
            <a:r>
              <a:rPr lang="en-US" dirty="0" smtClean="0"/>
              <a:t> </a:t>
            </a:r>
            <a:r>
              <a:rPr lang="en-US" dirty="0"/>
              <a:t>elements of </a:t>
            </a:r>
            <a:r>
              <a:rPr lang="en-US" dirty="0" smtClean="0"/>
              <a:t>innovation systems</a:t>
            </a:r>
            <a:r>
              <a:rPr lang="en-US" dirty="0"/>
              <a:t>, and as policy adopts a more systemic viewpoint, we can expect their role </a:t>
            </a:r>
            <a:r>
              <a:rPr lang="en-US" dirty="0" smtClean="0"/>
              <a:t>to become </a:t>
            </a:r>
            <a:r>
              <a:rPr lang="en-US" dirty="0"/>
              <a:t>more of a focus in policy.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2213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3872" cy="1325563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Specific</a:t>
            </a:r>
            <a:r>
              <a:rPr lang="it-IT" sz="4000" dirty="0" smtClean="0"/>
              <a:t> </a:t>
            </a:r>
            <a:r>
              <a:rPr lang="it-IT" sz="4000" dirty="0" err="1" smtClean="0"/>
              <a:t>approache</a:t>
            </a:r>
            <a:r>
              <a:rPr lang="it-IT" sz="4000" dirty="0" smtClean="0"/>
              <a:t> to management of the </a:t>
            </a:r>
            <a:r>
              <a:rPr lang="it-IT" sz="4000" dirty="0" err="1" smtClean="0"/>
              <a:t>innovation</a:t>
            </a:r>
            <a:r>
              <a:rPr lang="it-IT" sz="4000" dirty="0" smtClean="0"/>
              <a:t> </a:t>
            </a:r>
            <a:r>
              <a:rPr lang="it-IT" sz="4000" dirty="0" err="1" smtClean="0"/>
              <a:t>process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Not R&amp;D based innovation due to the “legacy”… </a:t>
            </a:r>
          </a:p>
          <a:p>
            <a:pPr marL="0" indent="0">
              <a:buNone/>
            </a:pPr>
            <a:r>
              <a:rPr lang="en-US" dirty="0" smtClean="0"/>
              <a:t>…but it also </a:t>
            </a:r>
            <a:r>
              <a:rPr lang="en-US" dirty="0"/>
              <a:t>partly </a:t>
            </a:r>
            <a:r>
              <a:rPr lang="en-US" dirty="0" smtClean="0"/>
              <a:t>reflects </a:t>
            </a:r>
            <a:r>
              <a:rPr lang="en-US" dirty="0"/>
              <a:t>the fact that the features of </a:t>
            </a:r>
            <a:r>
              <a:rPr lang="en-US" dirty="0" smtClean="0"/>
              <a:t>different </a:t>
            </a:r>
            <a:r>
              <a:rPr lang="en-US" dirty="0"/>
              <a:t>types </a:t>
            </a:r>
            <a:r>
              <a:rPr lang="en-US" dirty="0" smtClean="0"/>
              <a:t>of economic </a:t>
            </a:r>
            <a:r>
              <a:rPr lang="en-US" dirty="0"/>
              <a:t>activity can shape innovation processes and trajectories in </a:t>
            </a:r>
            <a:r>
              <a:rPr lang="en-US" dirty="0" smtClean="0"/>
              <a:t>distinctive </a:t>
            </a:r>
            <a:r>
              <a:rPr lang="en-US" dirty="0"/>
              <a:t>ways.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Arguably</a:t>
            </a:r>
            <a:r>
              <a:rPr lang="en-US" dirty="0"/>
              <a:t>, the nature of service innovations demands </a:t>
            </a:r>
            <a:r>
              <a:rPr lang="en-US" dirty="0" smtClean="0"/>
              <a:t>different </a:t>
            </a:r>
            <a:r>
              <a:rPr lang="en-US" dirty="0"/>
              <a:t>approaches </a:t>
            </a:r>
            <a:r>
              <a:rPr lang="en-US" dirty="0" smtClean="0"/>
              <a:t>to management </a:t>
            </a:r>
            <a:r>
              <a:rPr lang="en-US" dirty="0"/>
              <a:t>and organization of the innovation </a:t>
            </a:r>
            <a:r>
              <a:rPr lang="en-US" dirty="0" smtClean="0"/>
              <a:t>process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e.g. more </a:t>
            </a:r>
            <a:r>
              <a:rPr lang="en-US" dirty="0"/>
              <a:t>emphasis on the service workers (especially if professionals) and clients, </a:t>
            </a:r>
            <a:r>
              <a:rPr lang="en-US" dirty="0" smtClean="0"/>
              <a:t>and on </a:t>
            </a:r>
            <a:r>
              <a:rPr lang="en-US" dirty="0"/>
              <a:t>the interaction process between them.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traditional R&amp;D lab may not be </a:t>
            </a:r>
            <a:r>
              <a:rPr lang="en-US" dirty="0" smtClean="0"/>
              <a:t>well suited </a:t>
            </a:r>
            <a:r>
              <a:rPr lang="en-US" dirty="0"/>
              <a:t>to such </a:t>
            </a:r>
            <a:r>
              <a:rPr lang="en-US" dirty="0" smtClean="0"/>
              <a:t>innovations</a:t>
            </a:r>
            <a:endParaRPr lang="en-US" dirty="0"/>
          </a:p>
          <a:p>
            <a:r>
              <a:rPr lang="en-US" dirty="0"/>
              <a:t>But these generalizations need to be </a:t>
            </a:r>
            <a:r>
              <a:rPr lang="en-US" dirty="0" smtClean="0"/>
              <a:t>qualified </a:t>
            </a:r>
            <a:r>
              <a:rPr lang="en-US" dirty="0"/>
              <a:t>to take into account </a:t>
            </a:r>
            <a:r>
              <a:rPr lang="en-US" dirty="0" smtClean="0"/>
              <a:t>the enormous </a:t>
            </a:r>
            <a:r>
              <a:rPr lang="en-US" dirty="0"/>
              <a:t>heterogeneity within </a:t>
            </a:r>
            <a:r>
              <a:rPr lang="en-US" dirty="0" smtClean="0"/>
              <a:t>services…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751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wide and </a:t>
            </a:r>
            <a:r>
              <a:rPr lang="it-IT" dirty="0" err="1" smtClean="0"/>
              <a:t>varied</a:t>
            </a:r>
            <a:r>
              <a:rPr lang="it-IT" dirty="0" smtClean="0"/>
              <a:t> </a:t>
            </a:r>
            <a:r>
              <a:rPr lang="it-IT" dirty="0" err="1" smtClean="0"/>
              <a:t>sector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Contrasts </a:t>
            </a:r>
            <a:r>
              <a:rPr lang="en-US" dirty="0"/>
              <a:t>in the composition </a:t>
            </a:r>
            <a:r>
              <a:rPr lang="en-US" dirty="0" smtClean="0"/>
              <a:t>of the </a:t>
            </a:r>
            <a:r>
              <a:rPr lang="en-US" dirty="0"/>
              <a:t>services sector in </a:t>
            </a:r>
            <a:r>
              <a:rPr lang="en-US" dirty="0" smtClean="0"/>
              <a:t>different countries;</a:t>
            </a:r>
          </a:p>
          <a:p>
            <a:r>
              <a:rPr lang="en-US" dirty="0" smtClean="0"/>
              <a:t>Huge </a:t>
            </a:r>
            <a:r>
              <a:rPr lang="en-US" dirty="0"/>
              <a:t>range of </a:t>
            </a:r>
            <a:r>
              <a:rPr lang="en-US" dirty="0" smtClean="0"/>
              <a:t>different </a:t>
            </a:r>
            <a:r>
              <a:rPr lang="en-US" dirty="0"/>
              <a:t>activities with very </a:t>
            </a:r>
            <a:r>
              <a:rPr lang="en-US" dirty="0" smtClean="0"/>
              <a:t>different characteristics: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From hairdressing (small scale base</a:t>
            </a:r>
            <a:r>
              <a:rPr lang="en-US" dirty="0"/>
              <a:t>) to FIRE </a:t>
            </a:r>
            <a:r>
              <a:rPr lang="en-US" dirty="0" smtClean="0"/>
              <a:t>(finance</a:t>
            </a:r>
            <a:r>
              <a:rPr lang="en-US" dirty="0"/>
              <a:t>, insurance, and real estate </a:t>
            </a:r>
            <a:r>
              <a:rPr lang="en-US" dirty="0" smtClean="0"/>
              <a:t>services), dominated </a:t>
            </a:r>
            <a:r>
              <a:rPr lang="en-US" dirty="0"/>
              <a:t>by very large firms </a:t>
            </a:r>
          </a:p>
          <a:p>
            <a:r>
              <a:rPr lang="en-US" dirty="0" smtClean="0"/>
              <a:t>Key sectors use advanced </a:t>
            </a:r>
            <a:r>
              <a:rPr lang="en-US" b="1" dirty="0"/>
              <a:t>information technologies </a:t>
            </a:r>
            <a:r>
              <a:rPr lang="en-US" dirty="0"/>
              <a:t>intensively, </a:t>
            </a:r>
            <a:r>
              <a:rPr lang="en-US" dirty="0" smtClean="0"/>
              <a:t>but </a:t>
            </a:r>
            <a:r>
              <a:rPr lang="en-US" b="1" dirty="0" smtClean="0"/>
              <a:t>other </a:t>
            </a:r>
            <a:r>
              <a:rPr lang="en-US" b="1" dirty="0"/>
              <a:t>technologies </a:t>
            </a:r>
            <a:r>
              <a:rPr lang="en-US" dirty="0" smtClean="0"/>
              <a:t>are used </a:t>
            </a:r>
            <a:r>
              <a:rPr lang="en-US" dirty="0"/>
              <a:t>in distributive services, which include transport in all its </a:t>
            </a:r>
            <a:r>
              <a:rPr lang="en-US" dirty="0" smtClean="0"/>
              <a:t>varieties…</a:t>
            </a:r>
          </a:p>
          <a:p>
            <a:r>
              <a:rPr lang="en-US" b="1" dirty="0"/>
              <a:t>Social and collective services </a:t>
            </a:r>
            <a:r>
              <a:rPr lang="en-US" dirty="0"/>
              <a:t>such as public administration and health and educational services are delivered largely or entirely through the </a:t>
            </a:r>
            <a:r>
              <a:rPr lang="en-US" dirty="0" smtClean="0"/>
              <a:t>state…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…but the back-office operations </a:t>
            </a:r>
            <a:r>
              <a:rPr lang="en-US" dirty="0"/>
              <a:t>of such bodies can be highly IT-intensive.</a:t>
            </a:r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78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…wide and </a:t>
            </a:r>
            <a:r>
              <a:rPr lang="it-IT" dirty="0" err="1" smtClean="0"/>
              <a:t>varied</a:t>
            </a:r>
            <a:r>
              <a:rPr lang="it-IT" dirty="0" smtClean="0"/>
              <a:t> </a:t>
            </a:r>
            <a:r>
              <a:rPr lang="it-IT" dirty="0" err="1" smtClean="0"/>
              <a:t>sector</a:t>
            </a:r>
            <a:r>
              <a:rPr lang="it-IT" dirty="0" smtClean="0"/>
              <a:t> (2/2)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Technical </a:t>
            </a:r>
            <a:r>
              <a:rPr lang="en-US" b="1" dirty="0"/>
              <a:t>skills </a:t>
            </a:r>
            <a:r>
              <a:rPr lang="en-US" dirty="0" smtClean="0"/>
              <a:t>range </a:t>
            </a:r>
            <a:r>
              <a:rPr lang="en-US" dirty="0"/>
              <a:t>from </a:t>
            </a:r>
            <a:r>
              <a:rPr lang="en-US" dirty="0" smtClean="0"/>
              <a:t>the minimal </a:t>
            </a:r>
            <a:r>
              <a:rPr lang="en-US" dirty="0"/>
              <a:t>ones used in fast food outlets and </a:t>
            </a:r>
            <a:r>
              <a:rPr lang="en-US" dirty="0" smtClean="0"/>
              <a:t>office </a:t>
            </a:r>
            <a:r>
              <a:rPr lang="en-US" dirty="0"/>
              <a:t>cleaning to the </a:t>
            </a:r>
            <a:r>
              <a:rPr lang="en-US" dirty="0" smtClean="0"/>
              <a:t>professional qualifications </a:t>
            </a:r>
            <a:r>
              <a:rPr lang="en-US" dirty="0"/>
              <a:t>of market researchers and architects, and the </a:t>
            </a:r>
            <a:r>
              <a:rPr lang="en-US" dirty="0" smtClean="0"/>
              <a:t>scientific </a:t>
            </a:r>
            <a:r>
              <a:rPr lang="en-US" dirty="0"/>
              <a:t>and engineering credentials of </a:t>
            </a:r>
            <a:r>
              <a:rPr lang="en-US" dirty="0" smtClean="0"/>
              <a:t>staff </a:t>
            </a:r>
            <a:r>
              <a:rPr lang="en-US" dirty="0"/>
              <a:t>in specialized R&amp;D </a:t>
            </a:r>
            <a:r>
              <a:rPr lang="en-US" dirty="0" smtClean="0"/>
              <a:t>firms.</a:t>
            </a:r>
          </a:p>
          <a:p>
            <a:r>
              <a:rPr lang="en-US" dirty="0" smtClean="0"/>
              <a:t>Any </a:t>
            </a:r>
            <a:r>
              <a:rPr lang="en-US" dirty="0"/>
              <a:t>generalizations about the nature of services </a:t>
            </a:r>
            <a:r>
              <a:rPr lang="en-US" dirty="0" smtClean="0"/>
              <a:t>and innovation </a:t>
            </a:r>
            <a:r>
              <a:rPr lang="en-US" dirty="0"/>
              <a:t>in services must be </a:t>
            </a:r>
            <a:r>
              <a:rPr lang="en-US" u="sng" dirty="0" smtClean="0"/>
              <a:t>qualified </a:t>
            </a:r>
            <a:r>
              <a:rPr lang="en-US" u="sng" dirty="0"/>
              <a:t>by numerous exceptions. </a:t>
            </a:r>
            <a:endParaRPr lang="en-US" u="sn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Some </a:t>
            </a:r>
            <a:r>
              <a:rPr lang="en-US" dirty="0"/>
              <a:t>services </a:t>
            </a:r>
            <a:r>
              <a:rPr lang="en-US" dirty="0" smtClean="0"/>
              <a:t>are more </a:t>
            </a:r>
            <a:r>
              <a:rPr lang="en-US" dirty="0"/>
              <a:t>like manufacturing in terms of some parameters—some are </a:t>
            </a:r>
            <a:r>
              <a:rPr lang="en-US" dirty="0" smtClean="0"/>
              <a:t>technology-intensive </a:t>
            </a:r>
            <a:r>
              <a:rPr lang="en-US" dirty="0"/>
              <a:t>(e.g. media, telecommunications</a:t>
            </a:r>
            <a:r>
              <a:rPr lang="en-US" dirty="0" smtClean="0"/>
              <a:t>)…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…some </a:t>
            </a:r>
            <a:r>
              <a:rPr lang="en-US" dirty="0"/>
              <a:t>work with </a:t>
            </a:r>
            <a:r>
              <a:rPr lang="en-US" dirty="0" smtClean="0"/>
              <a:t>material artifacts (</a:t>
            </a:r>
            <a:r>
              <a:rPr lang="en-US" dirty="0"/>
              <a:t>e.g. rapid prototyping, repairs).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the operations of many </a:t>
            </a:r>
            <a:r>
              <a:rPr lang="en-US" dirty="0" smtClean="0"/>
              <a:t>manufacturing firms </a:t>
            </a:r>
            <a:r>
              <a:rPr lang="en-US" dirty="0"/>
              <a:t>include a great many ‘‘services’’ activities (e.g. transport and logistics, </a:t>
            </a:r>
            <a:r>
              <a:rPr lang="en-US" dirty="0" smtClean="0"/>
              <a:t>office work</a:t>
            </a:r>
            <a:r>
              <a:rPr lang="en-US" dirty="0"/>
              <a:t>, marketing and aftersales</a:t>
            </a:r>
            <a:r>
              <a:rPr lang="en-US" dirty="0" smtClean="0"/>
              <a:t>).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Nevertheless</a:t>
            </a:r>
            <a:r>
              <a:rPr lang="en-US" dirty="0"/>
              <a:t>, a set of common features characterizes many services and </a:t>
            </a:r>
            <a:r>
              <a:rPr lang="en-US" dirty="0" smtClean="0"/>
              <a:t>differentiates </a:t>
            </a:r>
            <a:r>
              <a:rPr lang="en-US" dirty="0"/>
              <a:t>them from </a:t>
            </a:r>
            <a:r>
              <a:rPr lang="en-US" dirty="0" smtClean="0"/>
              <a:t>manufacturing…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365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Wide </a:t>
            </a:r>
            <a:r>
              <a:rPr lang="it-IT" dirty="0" err="1" smtClean="0"/>
              <a:t>spectrum</a:t>
            </a:r>
            <a:r>
              <a:rPr lang="it-IT" dirty="0" smtClean="0"/>
              <a:t> of «</a:t>
            </a:r>
            <a:r>
              <a:rPr lang="it-IT" dirty="0" err="1" smtClean="0"/>
              <a:t>tranformations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Services markets also are diverse, spanning consumers, businesses, and the </a:t>
            </a:r>
            <a:r>
              <a:rPr lang="en-US" dirty="0" smtClean="0"/>
              <a:t>public sector </a:t>
            </a:r>
            <a:r>
              <a:rPr lang="en-US" dirty="0"/>
              <a:t>and its clients</a:t>
            </a:r>
            <a:r>
              <a:rPr lang="en-US" dirty="0" smtClean="0"/>
              <a:t>.</a:t>
            </a:r>
          </a:p>
          <a:p>
            <a:r>
              <a:rPr lang="en-US" dirty="0"/>
              <a:t>The transformations </a:t>
            </a:r>
            <a:r>
              <a:rPr lang="en-US" dirty="0" smtClean="0"/>
              <a:t>effected </a:t>
            </a:r>
            <a:r>
              <a:rPr lang="en-US" dirty="0"/>
              <a:t>by these services </a:t>
            </a:r>
            <a:r>
              <a:rPr lang="en-US" dirty="0" smtClean="0"/>
              <a:t>industries operate </a:t>
            </a:r>
            <a:r>
              <a:rPr lang="en-US" dirty="0"/>
              <a:t>on such diverse ‘‘raw materials’’ </a:t>
            </a:r>
            <a:r>
              <a:rPr lang="en-US" dirty="0" smtClean="0"/>
              <a:t>as:</a:t>
            </a:r>
          </a:p>
          <a:p>
            <a:pPr lvl="1"/>
            <a:r>
              <a:rPr lang="en-US" u="sng" dirty="0" smtClean="0"/>
              <a:t>human </a:t>
            </a:r>
            <a:r>
              <a:rPr lang="en-US" u="sng" dirty="0"/>
              <a:t>clients </a:t>
            </a:r>
            <a:r>
              <a:rPr lang="en-US" dirty="0"/>
              <a:t>(as well as some </a:t>
            </a:r>
            <a:r>
              <a:rPr lang="en-US" dirty="0" smtClean="0"/>
              <a:t>other biological </a:t>
            </a:r>
            <a:r>
              <a:rPr lang="en-US" dirty="0"/>
              <a:t>organisms, e.g. veterinary services), </a:t>
            </a:r>
            <a:endParaRPr lang="en-US" dirty="0" smtClean="0"/>
          </a:p>
          <a:p>
            <a:pPr lvl="1"/>
            <a:r>
              <a:rPr lang="en-US" u="sng" dirty="0" smtClean="0"/>
              <a:t>physical </a:t>
            </a:r>
            <a:r>
              <a:rPr lang="en-US" u="sng" dirty="0"/>
              <a:t>artifacts </a:t>
            </a:r>
            <a:r>
              <a:rPr lang="en-US" dirty="0"/>
              <a:t>(they may </a:t>
            </a:r>
            <a:r>
              <a:rPr lang="en-US" dirty="0" smtClean="0"/>
              <a:t>be repaired</a:t>
            </a:r>
            <a:r>
              <a:rPr lang="en-US" dirty="0"/>
              <a:t>, maintained, stored, transported, tested, integrated into larger systems . . . ),</a:t>
            </a:r>
          </a:p>
          <a:p>
            <a:pPr lvl="1"/>
            <a:r>
              <a:rPr lang="en-US" u="sng" dirty="0"/>
              <a:t>and data, symbols and information </a:t>
            </a:r>
            <a:r>
              <a:rPr lang="en-US" dirty="0"/>
              <a:t>(that may be processed, stored, telecommunicated, etc. by services like </a:t>
            </a:r>
            <a:r>
              <a:rPr lang="en-US" dirty="0" smtClean="0"/>
              <a:t>financial </a:t>
            </a:r>
            <a:r>
              <a:rPr lang="en-US" dirty="0"/>
              <a:t>industries as well as by computer and communications services, etc.).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417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Interactivity</a:t>
            </a:r>
            <a:r>
              <a:rPr lang="it-IT" dirty="0" smtClean="0"/>
              <a:t> and information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1947" y="1498366"/>
            <a:ext cx="10515600" cy="522006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Services are </a:t>
            </a:r>
            <a:r>
              <a:rPr lang="it-IT" b="1" dirty="0" err="1"/>
              <a:t>typically</a:t>
            </a:r>
            <a:r>
              <a:rPr lang="it-IT" b="1" dirty="0"/>
              <a:t> </a:t>
            </a:r>
            <a:r>
              <a:rPr lang="it-IT" b="1" dirty="0" err="1" smtClean="0"/>
              <a:t>interactive</a:t>
            </a:r>
            <a:r>
              <a:rPr lang="it-IT" b="1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high </a:t>
            </a:r>
            <a:r>
              <a:rPr lang="en-US" dirty="0"/>
              <a:t>levels of contact </a:t>
            </a:r>
            <a:r>
              <a:rPr lang="en-US" dirty="0" smtClean="0"/>
              <a:t>between service </a:t>
            </a:r>
            <a:r>
              <a:rPr lang="en-US" dirty="0"/>
              <a:t>supplier and </a:t>
            </a:r>
            <a:r>
              <a:rPr lang="en-US" dirty="0" smtClean="0"/>
              <a:t>client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Service products are often </a:t>
            </a:r>
            <a:r>
              <a:rPr lang="en-US" u="sng" dirty="0"/>
              <a:t>produced and </a:t>
            </a:r>
            <a:r>
              <a:rPr lang="en-US" u="sng" dirty="0" smtClean="0"/>
              <a:t>consumed in </a:t>
            </a:r>
            <a:r>
              <a:rPr lang="en-US" u="sng" dirty="0"/>
              <a:t>the course of supplier–client interaction</a:t>
            </a:r>
            <a:r>
              <a:rPr lang="en-US" dirty="0"/>
              <a:t> at a particular time and </a:t>
            </a:r>
            <a:r>
              <a:rPr lang="en-US" dirty="0" smtClean="0"/>
              <a:t>place – “</a:t>
            </a:r>
            <a:r>
              <a:rPr lang="en-US" dirty="0" err="1" smtClean="0"/>
              <a:t>coterminality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Innovations </a:t>
            </a:r>
            <a:r>
              <a:rPr lang="en-US" dirty="0"/>
              <a:t>may focus on this interaction as much as on </a:t>
            </a:r>
            <a:r>
              <a:rPr lang="en-US" dirty="0" smtClean="0"/>
              <a:t>conventional product </a:t>
            </a:r>
            <a:r>
              <a:rPr lang="en-US" dirty="0"/>
              <a:t>and process characteristics, and </a:t>
            </a:r>
            <a:r>
              <a:rPr lang="en-US" u="sng" dirty="0"/>
              <a:t>may rely less on technical knowledge </a:t>
            </a:r>
            <a:r>
              <a:rPr lang="en-US" u="sng" dirty="0" smtClean="0"/>
              <a:t>and </a:t>
            </a:r>
            <a:r>
              <a:rPr lang="en-US" b="1" u="sng" dirty="0" smtClean="0"/>
              <a:t>more </a:t>
            </a:r>
            <a:r>
              <a:rPr lang="en-US" b="1" u="sng" dirty="0"/>
              <a:t>on social and cultural nous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dirty="0" smtClean="0"/>
              <a:t>**</a:t>
            </a:r>
          </a:p>
          <a:p>
            <a:r>
              <a:rPr lang="en-US" dirty="0" smtClean="0"/>
              <a:t>Many </a:t>
            </a:r>
            <a:r>
              <a:rPr lang="en-US" dirty="0"/>
              <a:t>services are </a:t>
            </a:r>
            <a:r>
              <a:rPr lang="en-US" b="1" dirty="0"/>
              <a:t>highly information-intensive</a:t>
            </a:r>
            <a:r>
              <a:rPr lang="en-US" dirty="0"/>
              <a:t>, with a preponderance of office-based work or communicative and transactional operations</a:t>
            </a:r>
          </a:p>
          <a:p>
            <a:r>
              <a:rPr lang="en-US" dirty="0"/>
              <a:t>The informational components of many other services are subject to </a:t>
            </a:r>
            <a:r>
              <a:rPr lang="en-US" b="1" dirty="0"/>
              <a:t>IT-based innovation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20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74129" cy="1325563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Reserach</a:t>
            </a:r>
            <a:r>
              <a:rPr lang="it-IT" sz="4000" dirty="0"/>
              <a:t> </a:t>
            </a:r>
            <a:r>
              <a:rPr lang="it-IT" sz="4000" dirty="0" smtClean="0"/>
              <a:t>on </a:t>
            </a:r>
            <a:r>
              <a:rPr lang="it-IT" sz="4000" dirty="0" err="1" smtClean="0"/>
              <a:t>innovation</a:t>
            </a:r>
            <a:r>
              <a:rPr lang="it-IT" sz="4000" dirty="0" smtClean="0"/>
              <a:t> in </a:t>
            </a:r>
            <a:r>
              <a:rPr lang="it-IT" sz="4000" dirty="0" err="1" smtClean="0"/>
              <a:t>services</a:t>
            </a:r>
            <a:r>
              <a:rPr lang="it-IT" sz="4000" dirty="0" smtClean="0"/>
              <a:t>: the R&amp;D </a:t>
            </a:r>
            <a:r>
              <a:rPr lang="it-IT" sz="4000" dirty="0" err="1" smtClean="0"/>
              <a:t>issue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Research on innovation </a:t>
            </a:r>
            <a:r>
              <a:rPr lang="en-US" dirty="0"/>
              <a:t>in services received </a:t>
            </a:r>
            <a:r>
              <a:rPr lang="en-US" u="sng" dirty="0" smtClean="0"/>
              <a:t>little systematic </a:t>
            </a:r>
            <a:r>
              <a:rPr lang="en-US" u="sng" dirty="0"/>
              <a:t>attention until the 1980s</a:t>
            </a:r>
            <a:r>
              <a:rPr lang="en-US" dirty="0"/>
              <a:t>; </a:t>
            </a:r>
            <a:r>
              <a:rPr lang="en-US" dirty="0" smtClean="0"/>
              <a:t>in the </a:t>
            </a:r>
            <a:r>
              <a:rPr lang="en-US" dirty="0"/>
              <a:t>1990s, a number of major research </a:t>
            </a:r>
            <a:r>
              <a:rPr lang="en-US" dirty="0" smtClean="0"/>
              <a:t>projects on were launched, starting from the </a:t>
            </a:r>
            <a:r>
              <a:rPr lang="en-US" dirty="0"/>
              <a:t>R&amp;D aspect. </a:t>
            </a:r>
            <a:endParaRPr lang="en-US" dirty="0" smtClean="0"/>
          </a:p>
          <a:p>
            <a:r>
              <a:rPr lang="en-US" dirty="0" smtClean="0"/>
              <a:t>Many surveys revealed </a:t>
            </a:r>
            <a:r>
              <a:rPr lang="en-US" dirty="0"/>
              <a:t>growth in R&amp;D investment within </a:t>
            </a:r>
            <a:r>
              <a:rPr lang="en-US" dirty="0" smtClean="0"/>
              <a:t>services: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R&amp;D performance by the U.S. service-sector industries underwent explosive growth between 1987 and 1991 (e.g. computer industry; but </a:t>
            </a:r>
            <a:r>
              <a:rPr lang="en-US" u="sng" dirty="0" smtClean="0"/>
              <a:t>R&amp;D on a contract basis</a:t>
            </a:r>
            <a:r>
              <a:rPr lang="en-US" dirty="0" smtClean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R&amp;D </a:t>
            </a:r>
            <a:r>
              <a:rPr lang="en-US" dirty="0"/>
              <a:t>within the EU’s service sector has doubled since the mid-1980s, accounting for </a:t>
            </a:r>
            <a:r>
              <a:rPr lang="en-US" dirty="0" smtClean="0"/>
              <a:t>about 11 </a:t>
            </a:r>
            <a:r>
              <a:rPr lang="en-US" dirty="0"/>
              <a:t>per cent of total industrial R&amp;D by 1997.</a:t>
            </a:r>
            <a:endParaRPr lang="en-US" dirty="0" smtClean="0"/>
          </a:p>
          <a:p>
            <a:r>
              <a:rPr lang="en-US" u="sng" dirty="0" smtClean="0"/>
              <a:t>R&amp;D </a:t>
            </a:r>
            <a:r>
              <a:rPr lang="en-US" u="sng" dirty="0"/>
              <a:t>surveys may </a:t>
            </a:r>
            <a:r>
              <a:rPr lang="en-US" u="sng" dirty="0" smtClean="0"/>
              <a:t>still underrepresent </a:t>
            </a:r>
            <a:r>
              <a:rPr lang="en-US" u="sng" dirty="0"/>
              <a:t>the innovative activities of service </a:t>
            </a:r>
            <a:r>
              <a:rPr lang="en-US" u="sng" dirty="0" smtClean="0"/>
              <a:t>firms</a:t>
            </a:r>
            <a:r>
              <a:rPr lang="en-US" dirty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(a) increased coverage of services </a:t>
            </a:r>
            <a:r>
              <a:rPr lang="en-US" dirty="0" smtClean="0"/>
              <a:t>firms </a:t>
            </a:r>
            <a:r>
              <a:rPr lang="en-US" dirty="0"/>
              <a:t>by </a:t>
            </a:r>
            <a:r>
              <a:rPr lang="en-US" dirty="0" smtClean="0"/>
              <a:t>R&amp;D surveys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(b) </a:t>
            </a:r>
            <a:r>
              <a:rPr lang="en-US" dirty="0" smtClean="0"/>
              <a:t>reclassification </a:t>
            </a:r>
            <a:r>
              <a:rPr lang="en-US" dirty="0"/>
              <a:t>of some </a:t>
            </a:r>
            <a:r>
              <a:rPr lang="en-US" dirty="0" smtClean="0"/>
              <a:t>large firms</a:t>
            </a:r>
            <a:r>
              <a:rPr lang="en-US" dirty="0"/>
              <a:t>’ activities into the services sector.</a:t>
            </a: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890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Key</a:t>
            </a:r>
            <a:r>
              <a:rPr lang="it-IT" dirty="0" smtClean="0"/>
              <a:t> </a:t>
            </a:r>
            <a:r>
              <a:rPr lang="it-IT" dirty="0" err="1" smtClean="0"/>
              <a:t>characteristics</a:t>
            </a:r>
            <a:r>
              <a:rPr lang="it-IT" dirty="0" smtClean="0"/>
              <a:t> of service </a:t>
            </a:r>
            <a:r>
              <a:rPr lang="it-IT" dirty="0" err="1" smtClean="0"/>
              <a:t>innovation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955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picture of service-sector R&amp;D investment undermines the </a:t>
            </a:r>
            <a:r>
              <a:rPr lang="en-US" dirty="0" smtClean="0"/>
              <a:t>traditional view </a:t>
            </a:r>
            <a:r>
              <a:rPr lang="en-US" dirty="0"/>
              <a:t>that innovation in services results solely from the sector’s adoption of </a:t>
            </a:r>
            <a:r>
              <a:rPr lang="en-US" dirty="0" smtClean="0"/>
              <a:t>manufacturing innovations.</a:t>
            </a:r>
          </a:p>
          <a:p>
            <a:r>
              <a:rPr lang="en-US" dirty="0" smtClean="0"/>
              <a:t>Services firms </a:t>
            </a:r>
            <a:r>
              <a:rPr lang="en-US" dirty="0"/>
              <a:t>are major innovators, and that it is not just ‘‘high-tech’’ services (like </a:t>
            </a:r>
            <a:r>
              <a:rPr lang="en-US" dirty="0" smtClean="0"/>
              <a:t>software and </a:t>
            </a:r>
            <a:r>
              <a:rPr lang="en-US" dirty="0"/>
              <a:t>telecommunications) which play </a:t>
            </a:r>
            <a:r>
              <a:rPr lang="en-US" dirty="0" smtClean="0"/>
              <a:t>significant </a:t>
            </a:r>
            <a:r>
              <a:rPr lang="en-US" dirty="0"/>
              <a:t>roles in technology development.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Although there are innovative activities in all branches of services, the </a:t>
            </a:r>
            <a:r>
              <a:rPr lang="en-US" dirty="0" smtClean="0"/>
              <a:t>innovation surveys </a:t>
            </a:r>
            <a:r>
              <a:rPr lang="en-US" dirty="0"/>
              <a:t>depict lower levels of innovation and R&amp;D investment within services, </a:t>
            </a:r>
            <a:r>
              <a:rPr lang="en-US" dirty="0" smtClean="0"/>
              <a:t>on average</a:t>
            </a:r>
            <a:r>
              <a:rPr lang="en-US" dirty="0"/>
              <a:t>, than within manufacturing.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adoption by services </a:t>
            </a:r>
            <a:r>
              <a:rPr lang="en-US" dirty="0" smtClean="0"/>
              <a:t>firms </a:t>
            </a:r>
            <a:r>
              <a:rPr lang="en-US" dirty="0"/>
              <a:t>of </a:t>
            </a:r>
            <a:r>
              <a:rPr lang="en-US" u="sng" dirty="0" smtClean="0"/>
              <a:t>technologies produced </a:t>
            </a:r>
            <a:r>
              <a:rPr lang="en-US" u="sng" dirty="0"/>
              <a:t>in other sectors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dirty="0"/>
              <a:t>major form of innovation in the sector, </a:t>
            </a:r>
            <a:r>
              <a:rPr lang="en-US" dirty="0" smtClean="0"/>
              <a:t>much of </a:t>
            </a:r>
            <a:r>
              <a:rPr lang="en-US" dirty="0"/>
              <a:t>which thus displays ‘‘supplier-driven’’ characteristics.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4720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4819</TotalTime>
  <Words>3094</Words>
  <Application>Microsoft Office PowerPoint</Application>
  <PresentationFormat>Widescreen</PresentationFormat>
  <Paragraphs>206</Paragraphs>
  <Slides>32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Tema di Office</vt:lpstr>
      <vt:lpstr>Innovation in services</vt:lpstr>
      <vt:lpstr>A topic of growing interest</vt:lpstr>
      <vt:lpstr>Presentazione standard di PowerPoint</vt:lpstr>
      <vt:lpstr>A wide and varied sector</vt:lpstr>
      <vt:lpstr>…wide and varied sector (2/2)</vt:lpstr>
      <vt:lpstr>Wide spectrum of «tranformations»</vt:lpstr>
      <vt:lpstr>Interactivity and information</vt:lpstr>
      <vt:lpstr>Reserach on innovation in services: the R&amp;D issue</vt:lpstr>
      <vt:lpstr>Key characteristics of service innovation</vt:lpstr>
      <vt:lpstr>Standardization and customization</vt:lpstr>
      <vt:lpstr>Manifacturing / services…: vs the quality control</vt:lpstr>
      <vt:lpstr>Key drivers </vt:lpstr>
      <vt:lpstr>Presentazione standard di PowerPoint</vt:lpstr>
      <vt:lpstr>Services: the kingdom of IT applications</vt:lpstr>
      <vt:lpstr>IT: not the only technology…</vt:lpstr>
      <vt:lpstr>Differences with manufacturing: Reverse PC</vt:lpstr>
      <vt:lpstr>Ways to apply IT to service innovation</vt:lpstr>
      <vt:lpstr>RPC?</vt:lpstr>
      <vt:lpstr>Focus on «interactivity» (1/2)</vt:lpstr>
      <vt:lpstr>…interactivity (2/2)</vt:lpstr>
      <vt:lpstr>Differences in «transfromations»  1) Physical Services </vt:lpstr>
      <vt:lpstr>2) The Human Services sector</vt:lpstr>
      <vt:lpstr>2) The human service sector (2)</vt:lpstr>
      <vt:lpstr>3) Information Services</vt:lpstr>
      <vt:lpstr>Understanding «Dynamics»</vt:lpstr>
      <vt:lpstr>Difficult links with innovation systems…</vt:lpstr>
      <vt:lpstr>Approach to innovation on ad-hoc basis</vt:lpstr>
      <vt:lpstr>…some exceptions</vt:lpstr>
      <vt:lpstr>Focusing on Business Services and KIBS</vt:lpstr>
      <vt:lpstr>KIBS innovatin role </vt:lpstr>
      <vt:lpstr>Presentazione standard di PowerPoint</vt:lpstr>
      <vt:lpstr>Specific approache to management of the innovation process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in services</dc:title>
  <dc:creator>Vittorio Torbianelli</dc:creator>
  <cp:lastModifiedBy>Vittorio Torbianelli</cp:lastModifiedBy>
  <cp:revision>43</cp:revision>
  <dcterms:created xsi:type="dcterms:W3CDTF">2016-04-09T10:37:43Z</dcterms:created>
  <dcterms:modified xsi:type="dcterms:W3CDTF">2016-04-13T10:05:36Z</dcterms:modified>
</cp:coreProperties>
</file>