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65" r:id="rId4"/>
    <p:sldId id="266" r:id="rId5"/>
    <p:sldId id="271" r:id="rId6"/>
    <p:sldId id="267" r:id="rId7"/>
    <p:sldId id="268" r:id="rId8"/>
    <p:sldId id="272" r:id="rId9"/>
    <p:sldId id="263" r:id="rId10"/>
    <p:sldId id="260" r:id="rId11"/>
    <p:sldId id="258" r:id="rId12"/>
    <p:sldId id="259" r:id="rId13"/>
    <p:sldId id="262" r:id="rId14"/>
    <p:sldId id="261" r:id="rId15"/>
    <p:sldId id="256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7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62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6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4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49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9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42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73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76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91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8E60-6089-2742-B16A-2DBBC091A004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343D-77FC-FD48-B9B8-685D3374DD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3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1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69075" y="2329835"/>
            <a:ext cx="5367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Corso di </a:t>
            </a:r>
            <a:r>
              <a:rPr lang="it-IT" sz="2400" b="1" dirty="0" smtClean="0"/>
              <a:t>TEORIE DELLA PROGETTAZIONE</a:t>
            </a:r>
          </a:p>
          <a:p>
            <a:r>
              <a:rPr lang="it-IT" sz="2400" dirty="0" smtClean="0"/>
              <a:t>prof. Gianfranco </a:t>
            </a:r>
            <a:r>
              <a:rPr lang="it-IT" sz="2400" dirty="0" err="1" smtClean="0"/>
              <a:t>Guaragna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prof.ssa Giuseppina  Scavuzzo</a:t>
            </a:r>
          </a:p>
          <a:p>
            <a:r>
              <a:rPr lang="it-IT" sz="2400" dirty="0" smtClean="0"/>
              <a:t>A.A. 2023/24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3905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536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Calendario corso di </a:t>
            </a:r>
            <a:r>
              <a:rPr lang="it-IT" b="1" dirty="0" smtClean="0"/>
              <a:t>TEORIE DELLA PROGETTAZIONE</a:t>
            </a:r>
          </a:p>
          <a:p>
            <a:r>
              <a:rPr lang="it-IT" dirty="0" smtClean="0"/>
              <a:t>prof. G. </a:t>
            </a:r>
            <a:r>
              <a:rPr lang="it-IT" dirty="0" err="1" smtClean="0"/>
              <a:t>Guaragna</a:t>
            </a:r>
            <a:r>
              <a:rPr lang="it-IT" dirty="0" smtClean="0"/>
              <a:t>, prof.ssa G. Scavuzzo</a:t>
            </a:r>
          </a:p>
          <a:p>
            <a:r>
              <a:rPr lang="it-IT" dirty="0" smtClean="0"/>
              <a:t>orario giovedì 14.00 – 18.00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7043" y="1201134"/>
            <a:ext cx="8724413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22 febbraio  </a:t>
            </a:r>
            <a:endParaRPr lang="it-IT" dirty="0"/>
          </a:p>
          <a:p>
            <a:r>
              <a:rPr lang="it-IT" dirty="0"/>
              <a:t>- Presentazione corso </a:t>
            </a:r>
          </a:p>
          <a:p>
            <a:r>
              <a:rPr lang="it-IT" dirty="0"/>
              <a:t>Lezione prof.ssa Scavuzzo: </a:t>
            </a:r>
          </a:p>
          <a:p>
            <a:r>
              <a:rPr lang="it-IT" dirty="0" smtClean="0"/>
              <a:t>Forma: Le </a:t>
            </a:r>
            <a:r>
              <a:rPr lang="it-IT" dirty="0" err="1"/>
              <a:t>Corbusier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i="1" dirty="0" err="1" smtClean="0"/>
              <a:t>Vers</a:t>
            </a:r>
            <a:r>
              <a:rPr lang="it-IT" i="1" dirty="0" smtClean="0"/>
              <a:t> </a:t>
            </a:r>
            <a:r>
              <a:rPr lang="it-IT" i="1" dirty="0"/>
              <a:t>un </a:t>
            </a:r>
            <a:r>
              <a:rPr lang="it-IT" i="1" dirty="0" err="1"/>
              <a:t>architecture</a:t>
            </a:r>
            <a:r>
              <a:rPr lang="it-IT" dirty="0"/>
              <a:t> </a:t>
            </a:r>
            <a:r>
              <a:rPr lang="it-IT" i="1" dirty="0"/>
              <a:t>vs</a:t>
            </a:r>
            <a:r>
              <a:rPr lang="it-IT" dirty="0"/>
              <a:t> </a:t>
            </a:r>
            <a:r>
              <a:rPr lang="it-IT" i="1" dirty="0"/>
              <a:t>Mise </a:t>
            </a:r>
            <a:r>
              <a:rPr lang="it-IT" i="1" dirty="0" err="1"/>
              <a:t>au</a:t>
            </a:r>
            <a:r>
              <a:rPr lang="it-IT" i="1" dirty="0"/>
              <a:t> Point</a:t>
            </a:r>
            <a:r>
              <a:rPr lang="it-IT" dirty="0"/>
              <a:t> passando per </a:t>
            </a:r>
            <a:r>
              <a:rPr lang="it-IT" i="1" dirty="0"/>
              <a:t>Une </a:t>
            </a:r>
            <a:r>
              <a:rPr lang="it-IT" i="1" dirty="0" err="1"/>
              <a:t>Petite</a:t>
            </a:r>
            <a:r>
              <a:rPr lang="it-IT" i="1" dirty="0"/>
              <a:t> Maison</a:t>
            </a:r>
            <a:r>
              <a:rPr lang="it-IT" dirty="0"/>
              <a:t> 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29 febbraio  </a:t>
            </a:r>
            <a:endParaRPr lang="it-IT" dirty="0"/>
          </a:p>
          <a:p>
            <a:r>
              <a:rPr lang="it-IT" dirty="0"/>
              <a:t>Lezione prof. </a:t>
            </a:r>
            <a:r>
              <a:rPr lang="it-IT" dirty="0" err="1"/>
              <a:t>Guaragna</a:t>
            </a:r>
            <a:r>
              <a:rPr lang="it-IT" dirty="0"/>
              <a:t>: </a:t>
            </a:r>
          </a:p>
          <a:p>
            <a:r>
              <a:rPr lang="it-IT" dirty="0"/>
              <a:t>Relazioni tra architettura e scrittura</a:t>
            </a:r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7 </a:t>
            </a:r>
            <a:r>
              <a:rPr lang="it-IT" b="1" dirty="0"/>
              <a:t>marzo</a:t>
            </a:r>
            <a:endParaRPr lang="it-IT" dirty="0"/>
          </a:p>
          <a:p>
            <a:r>
              <a:rPr lang="it-IT" dirty="0"/>
              <a:t>Lezione prof.ssa Scavuzzo: </a:t>
            </a:r>
          </a:p>
          <a:p>
            <a:r>
              <a:rPr lang="it-IT" dirty="0"/>
              <a:t>John </a:t>
            </a:r>
            <a:r>
              <a:rPr lang="it-IT" dirty="0" err="1"/>
              <a:t>Hejduk</a:t>
            </a:r>
            <a:r>
              <a:rPr lang="it-IT" dirty="0"/>
              <a:t>: </a:t>
            </a:r>
            <a:r>
              <a:rPr lang="it-IT" i="1" dirty="0"/>
              <a:t>Sentenze su una casa</a:t>
            </a:r>
            <a:r>
              <a:rPr lang="it-IT" dirty="0"/>
              <a:t> </a:t>
            </a:r>
            <a:r>
              <a:rPr lang="it-IT" i="1" dirty="0"/>
              <a:t>vs John</a:t>
            </a:r>
            <a:r>
              <a:rPr lang="it-IT" dirty="0"/>
              <a:t> </a:t>
            </a:r>
            <a:r>
              <a:rPr lang="it-IT" i="1" dirty="0" err="1"/>
              <a:t>Hejduk</a:t>
            </a:r>
            <a:r>
              <a:rPr lang="it-IT" dirty="0"/>
              <a:t>, </a:t>
            </a:r>
            <a:r>
              <a:rPr lang="it-IT" dirty="0" err="1" smtClean="0"/>
              <a:t>Aion</a:t>
            </a:r>
            <a:r>
              <a:rPr lang="it-IT" dirty="0" smtClean="0"/>
              <a:t>, relazioni tra architettura e poesia</a:t>
            </a:r>
            <a:endParaRPr lang="it-IT" dirty="0"/>
          </a:p>
          <a:p>
            <a:r>
              <a:rPr lang="it-IT" dirty="0" smtClean="0"/>
              <a:t>Progetti di Renato Rizzi</a:t>
            </a:r>
          </a:p>
          <a:p>
            <a:endParaRPr lang="it-IT" dirty="0"/>
          </a:p>
          <a:p>
            <a:r>
              <a:rPr lang="it-IT" b="1" dirty="0"/>
              <a:t>14 marzo </a:t>
            </a:r>
            <a:endParaRPr lang="it-IT" dirty="0"/>
          </a:p>
          <a:p>
            <a:r>
              <a:rPr lang="it-IT" dirty="0"/>
              <a:t>Lezione prof. </a:t>
            </a:r>
            <a:r>
              <a:rPr lang="it-IT" dirty="0" err="1"/>
              <a:t>Guaragna</a:t>
            </a:r>
            <a:r>
              <a:rPr lang="it-IT" dirty="0"/>
              <a:t>: </a:t>
            </a:r>
          </a:p>
          <a:p>
            <a:r>
              <a:rPr lang="it-IT" dirty="0" err="1"/>
              <a:t>Hejduk</a:t>
            </a:r>
            <a:r>
              <a:rPr lang="it-IT" dirty="0"/>
              <a:t> e Rossi: Poesia, pittura e progetto come mondi interconnessi</a:t>
            </a:r>
          </a:p>
          <a:p>
            <a:r>
              <a:rPr lang="it-IT" dirty="0"/>
              <a:t> </a:t>
            </a:r>
          </a:p>
          <a:p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2" name="Immagine 1" descr="71cQMrgQ13L._AC_UF1000,1000_QL8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63" y="2899202"/>
            <a:ext cx="1210278" cy="179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JohnHejduk-340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86" y="2643912"/>
            <a:ext cx="1738797" cy="204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86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7043" y="188213"/>
            <a:ext cx="872441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21 marzo </a:t>
            </a:r>
            <a:endParaRPr lang="it-IT" dirty="0"/>
          </a:p>
          <a:p>
            <a:r>
              <a:rPr lang="it-IT" dirty="0"/>
              <a:t>Lezione prof. </a:t>
            </a:r>
            <a:r>
              <a:rPr lang="it-IT" dirty="0" err="1"/>
              <a:t>Guaragna</a:t>
            </a:r>
            <a:r>
              <a:rPr lang="it-IT" dirty="0"/>
              <a:t>: </a:t>
            </a:r>
          </a:p>
          <a:p>
            <a:r>
              <a:rPr lang="it-IT" dirty="0"/>
              <a:t>Frank O. </a:t>
            </a:r>
            <a:r>
              <a:rPr lang="it-IT" dirty="0" err="1"/>
              <a:t>Gehry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/>
              <a:t>28 marzo</a:t>
            </a:r>
            <a:endParaRPr lang="it-IT" dirty="0"/>
          </a:p>
          <a:p>
            <a:r>
              <a:rPr lang="it-IT" u="sng" dirty="0"/>
              <a:t>Vacanze pasquali 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/>
              <a:t>4 aprile</a:t>
            </a:r>
            <a:endParaRPr lang="it-IT" dirty="0"/>
          </a:p>
          <a:p>
            <a:r>
              <a:rPr lang="it-IT" dirty="0" smtClean="0"/>
              <a:t>Conferenza </a:t>
            </a:r>
            <a:r>
              <a:rPr lang="it-IT" dirty="0"/>
              <a:t>NOW &amp; </a:t>
            </a:r>
            <a:r>
              <a:rPr lang="it-IT" dirty="0" smtClean="0"/>
              <a:t>KNOW, Prof. Renato Rizzi, </a:t>
            </a:r>
            <a:r>
              <a:rPr lang="it-IT" dirty="0"/>
              <a:t> </a:t>
            </a:r>
          </a:p>
          <a:p>
            <a:endParaRPr lang="it-IT" b="1" dirty="0" smtClean="0"/>
          </a:p>
          <a:p>
            <a:r>
              <a:rPr lang="it-IT" b="1" dirty="0" smtClean="0"/>
              <a:t>11 </a:t>
            </a:r>
            <a:r>
              <a:rPr lang="it-IT" b="1" dirty="0"/>
              <a:t>aprile</a:t>
            </a:r>
            <a:endParaRPr lang="it-IT" dirty="0"/>
          </a:p>
          <a:p>
            <a:r>
              <a:rPr lang="it-IT" dirty="0"/>
              <a:t>Lezione prof. </a:t>
            </a:r>
            <a:r>
              <a:rPr lang="it-IT" dirty="0" err="1"/>
              <a:t>Guaragna</a:t>
            </a:r>
            <a:r>
              <a:rPr lang="it-IT" dirty="0"/>
              <a:t>: </a:t>
            </a:r>
          </a:p>
          <a:p>
            <a:r>
              <a:rPr lang="it-IT" dirty="0"/>
              <a:t>Quando l’architettura diventa elemento di connessione tra cinema e </a:t>
            </a:r>
            <a:r>
              <a:rPr lang="it-IT" dirty="0" smtClean="0"/>
              <a:t>letteratura</a:t>
            </a:r>
          </a:p>
          <a:p>
            <a:endParaRPr lang="it-IT" dirty="0"/>
          </a:p>
          <a:p>
            <a:r>
              <a:rPr lang="it-IT" b="1" dirty="0"/>
              <a:t>18 aprile </a:t>
            </a:r>
            <a:endParaRPr lang="it-IT" dirty="0"/>
          </a:p>
          <a:p>
            <a:r>
              <a:rPr lang="it-IT" dirty="0"/>
              <a:t>Lezione prof.ssa Scavuzzo: </a:t>
            </a:r>
          </a:p>
          <a:p>
            <a:r>
              <a:rPr lang="it-IT" dirty="0"/>
              <a:t> </a:t>
            </a:r>
          </a:p>
          <a:p>
            <a:r>
              <a:rPr lang="it-IT" dirty="0" err="1"/>
              <a:t>Inaki</a:t>
            </a:r>
            <a:r>
              <a:rPr lang="it-IT" dirty="0"/>
              <a:t> </a:t>
            </a:r>
            <a:r>
              <a:rPr lang="it-IT" dirty="0" err="1"/>
              <a:t>Abalos</a:t>
            </a:r>
            <a:r>
              <a:rPr lang="it-IT" dirty="0"/>
              <a:t> </a:t>
            </a:r>
            <a:r>
              <a:rPr lang="it-IT" i="1" dirty="0"/>
              <a:t>Il buon abitare</a:t>
            </a:r>
            <a:r>
              <a:rPr lang="it-IT" dirty="0"/>
              <a:t> </a:t>
            </a:r>
            <a:r>
              <a:rPr lang="it-IT" i="1" dirty="0"/>
              <a:t>vs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i="1" dirty="0" smtClean="0"/>
              <a:t>Silenzi </a:t>
            </a:r>
            <a:r>
              <a:rPr lang="it-IT" i="1" dirty="0"/>
              <a:t>eloquenti</a:t>
            </a:r>
            <a:r>
              <a:rPr lang="it-IT" dirty="0"/>
              <a:t> di Marti Aris, </a:t>
            </a:r>
            <a:endParaRPr lang="it-IT" dirty="0" smtClean="0"/>
          </a:p>
          <a:p>
            <a:r>
              <a:rPr lang="it-IT" dirty="0" smtClean="0"/>
              <a:t>architettura</a:t>
            </a:r>
            <a:r>
              <a:rPr lang="it-IT" dirty="0"/>
              <a:t>, arte e filosofia</a:t>
            </a:r>
          </a:p>
          <a:p>
            <a:endParaRPr lang="it-IT" i="1" dirty="0"/>
          </a:p>
          <a:p>
            <a:r>
              <a:rPr lang="it-IT" i="1" dirty="0"/>
              <a:t>Barbie </a:t>
            </a:r>
            <a:r>
              <a:rPr lang="it-IT" i="1" dirty="0" err="1"/>
              <a:t>Dreamhouse</a:t>
            </a:r>
            <a:r>
              <a:rPr lang="it-IT" i="1" dirty="0"/>
              <a:t>: An </a:t>
            </a:r>
            <a:r>
              <a:rPr lang="it-IT" i="1" dirty="0" err="1"/>
              <a:t>Architectural</a:t>
            </a:r>
            <a:r>
              <a:rPr lang="it-IT" i="1" dirty="0"/>
              <a:t> </a:t>
            </a:r>
            <a:r>
              <a:rPr lang="it-IT" i="1" dirty="0" err="1"/>
              <a:t>Survey</a:t>
            </a:r>
            <a:r>
              <a:rPr lang="it-IT" i="1" dirty="0"/>
              <a:t>, </a:t>
            </a:r>
          </a:p>
          <a:p>
            <a:r>
              <a:rPr lang="it-IT" dirty="0"/>
              <a:t>Architettura e </a:t>
            </a:r>
            <a:r>
              <a:rPr lang="it-IT" dirty="0" smtClean="0"/>
              <a:t>giocattoli </a:t>
            </a:r>
            <a:endParaRPr lang="it-IT" dirty="0"/>
          </a:p>
          <a:p>
            <a:endParaRPr lang="it-IT" dirty="0"/>
          </a:p>
          <a:p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2" name="Immagine 1" descr="Untitled-design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35" y="4560591"/>
            <a:ext cx="3069421" cy="204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03" y="3937965"/>
            <a:ext cx="949431" cy="138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13" y="4191877"/>
            <a:ext cx="972746" cy="139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073859675-2afbbb33-08b0-46d1-ac9b-62018f3f8a3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7"/>
          <a:stretch/>
        </p:blipFill>
        <p:spPr>
          <a:xfrm>
            <a:off x="3188561" y="392040"/>
            <a:ext cx="2723474" cy="1819572"/>
          </a:xfrm>
          <a:prstGeom prst="rect">
            <a:avLst/>
          </a:prstGeom>
        </p:spPr>
      </p:pic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18" y="392040"/>
            <a:ext cx="1444106" cy="181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download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4" y="392042"/>
            <a:ext cx="1210842" cy="181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90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7043" y="188213"/>
            <a:ext cx="872441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25 aprile</a:t>
            </a:r>
            <a:endParaRPr lang="it-IT" dirty="0"/>
          </a:p>
          <a:p>
            <a:r>
              <a:rPr lang="it-IT" u="sng" dirty="0"/>
              <a:t>Festa della liberazione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 smtClean="0"/>
              <a:t>2 </a:t>
            </a:r>
            <a:r>
              <a:rPr lang="it-IT" b="1" dirty="0"/>
              <a:t>maggio</a:t>
            </a:r>
            <a:endParaRPr lang="it-IT" dirty="0"/>
          </a:p>
          <a:p>
            <a:r>
              <a:rPr lang="it-IT" dirty="0"/>
              <a:t>Lezione prof.ssa Scavuzzo: </a:t>
            </a:r>
          </a:p>
          <a:p>
            <a:r>
              <a:rPr lang="it-IT" dirty="0" err="1"/>
              <a:t>Antony</a:t>
            </a:r>
            <a:r>
              <a:rPr lang="it-IT" dirty="0"/>
              <a:t> </a:t>
            </a:r>
            <a:r>
              <a:rPr lang="it-IT" dirty="0" err="1"/>
              <a:t>Vidler</a:t>
            </a:r>
            <a:r>
              <a:rPr lang="it-IT" dirty="0"/>
              <a:t> </a:t>
            </a:r>
            <a:r>
              <a:rPr lang="it-IT" i="1" dirty="0"/>
              <a:t>Il Perturbante in Architettura</a:t>
            </a:r>
            <a:r>
              <a:rPr lang="it-IT" dirty="0"/>
              <a:t> </a:t>
            </a:r>
            <a:r>
              <a:rPr lang="it-IT" i="1" dirty="0"/>
              <a:t>vs</a:t>
            </a:r>
            <a:r>
              <a:rPr lang="it-IT" dirty="0"/>
              <a:t> </a:t>
            </a:r>
            <a:r>
              <a:rPr lang="it-IT" i="1" dirty="0"/>
              <a:t>Il parco della guarigione infinita</a:t>
            </a:r>
            <a:r>
              <a:rPr lang="it-IT" dirty="0"/>
              <a:t> 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 </a:t>
            </a:r>
            <a:endParaRPr lang="it-IT" dirty="0" smtClean="0"/>
          </a:p>
          <a:p>
            <a:endParaRPr lang="it-IT" b="1" dirty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/>
              <a:t>9 </a:t>
            </a:r>
            <a:r>
              <a:rPr lang="it-IT" b="1" dirty="0"/>
              <a:t>maggio  </a:t>
            </a:r>
            <a:endParaRPr lang="it-IT" dirty="0"/>
          </a:p>
          <a:p>
            <a:r>
              <a:rPr lang="it-IT" dirty="0"/>
              <a:t>Lezione prof. </a:t>
            </a:r>
            <a:r>
              <a:rPr lang="it-IT" dirty="0" err="1"/>
              <a:t>Guaragna</a:t>
            </a:r>
            <a:r>
              <a:rPr lang="it-IT" dirty="0"/>
              <a:t>: </a:t>
            </a:r>
          </a:p>
          <a:p>
            <a:r>
              <a:rPr lang="it-IT" dirty="0"/>
              <a:t>Architettura, cinema e letteratura </a:t>
            </a:r>
          </a:p>
          <a:p>
            <a:r>
              <a:rPr lang="it-IT" dirty="0"/>
              <a:t> </a:t>
            </a:r>
          </a:p>
          <a:p>
            <a:r>
              <a:rPr lang="it-IT" b="1" dirty="0" smtClean="0"/>
              <a:t>16 </a:t>
            </a:r>
            <a:r>
              <a:rPr lang="it-IT" b="1" dirty="0"/>
              <a:t>maggio </a:t>
            </a:r>
            <a:endParaRPr lang="it-IT" dirty="0"/>
          </a:p>
          <a:p>
            <a:r>
              <a:rPr lang="it-IT" dirty="0"/>
              <a:t>Lezione prof. </a:t>
            </a:r>
            <a:r>
              <a:rPr lang="it-IT" dirty="0" err="1"/>
              <a:t>Guaragna</a:t>
            </a:r>
            <a:r>
              <a:rPr lang="it-IT" dirty="0"/>
              <a:t>: Le 13 lettere di Josef Frank</a:t>
            </a:r>
          </a:p>
          <a:p>
            <a:r>
              <a:rPr lang="it-IT" dirty="0"/>
              <a:t>Lezione prof.ssa Scavuzzo: P. Giardiello: </a:t>
            </a:r>
            <a:r>
              <a:rPr lang="it-IT" i="1" dirty="0" smtClean="0"/>
              <a:t>Quattro </a:t>
            </a:r>
            <a:r>
              <a:rPr lang="it-IT" i="1" dirty="0"/>
              <a:t>stanze</a:t>
            </a:r>
            <a:endParaRPr lang="it-IT" dirty="0"/>
          </a:p>
          <a:p>
            <a:endParaRPr lang="it-IT" dirty="0" smtClean="0"/>
          </a:p>
          <a:p>
            <a:r>
              <a:rPr lang="it-IT" dirty="0"/>
              <a:t> </a:t>
            </a:r>
          </a:p>
          <a:p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3" name="Immagine 2" descr="978880617256G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4" y="2393079"/>
            <a:ext cx="1886258" cy="290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Senza tito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53" y="2393078"/>
            <a:ext cx="3051190" cy="19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4294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Prova d’esame</a:t>
            </a:r>
          </a:p>
          <a:p>
            <a:r>
              <a:rPr lang="it-IT" dirty="0" smtClean="0"/>
              <a:t>Colloquio e book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7043" y="1110426"/>
            <a:ext cx="8724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1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Per il colloquio </a:t>
            </a:r>
            <a:r>
              <a:rPr lang="it-IT" dirty="0"/>
              <a:t>ognuno si </a:t>
            </a:r>
            <a:r>
              <a:rPr lang="it-IT" dirty="0" smtClean="0"/>
              <a:t>preparerà </a:t>
            </a:r>
            <a:r>
              <a:rPr lang="it-IT" dirty="0"/>
              <a:t>su </a:t>
            </a:r>
            <a:r>
              <a:rPr lang="it-IT" dirty="0" smtClean="0"/>
              <a:t>un libro o una coppia libri </a:t>
            </a:r>
            <a:r>
              <a:rPr lang="it-IT" dirty="0"/>
              <a:t>proposti a </a:t>
            </a:r>
            <a:r>
              <a:rPr lang="it-IT" dirty="0" smtClean="0"/>
              <a:t>lezione, collegandoli </a:t>
            </a:r>
            <a:r>
              <a:rPr lang="it-IT" dirty="0"/>
              <a:t>o confrontando con </a:t>
            </a:r>
            <a:r>
              <a:rPr lang="it-IT" dirty="0" smtClean="0"/>
              <a:t>gli altri testi e autori discussi nel </a:t>
            </a:r>
            <a:r>
              <a:rPr lang="it-IT" dirty="0"/>
              <a:t>corso o con altri scritti </a:t>
            </a:r>
            <a:r>
              <a:rPr lang="it-IT" dirty="0" smtClean="0"/>
              <a:t>dello stesso autore. </a:t>
            </a:r>
          </a:p>
          <a:p>
            <a:r>
              <a:rPr lang="it-IT" dirty="0" smtClean="0"/>
              <a:t>Il colloquio verterà sulla definizione dell’idea di architettura degli autori (senso, visione) confrontata con la propria (terminate il corso, quale idea vi siete fatti, qual è la vostra visione?)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4" y="3500707"/>
            <a:ext cx="1392038" cy="202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21" y="3500707"/>
            <a:ext cx="1417467" cy="202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7438183" y="5599662"/>
            <a:ext cx="98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+ ? + ?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17062" y="4232631"/>
            <a:ext cx="61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+  ?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836477" y="41993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+</a:t>
            </a:r>
            <a:endParaRPr lang="it-IT" sz="2400" dirty="0"/>
          </a:p>
        </p:txBody>
      </p:sp>
      <p:pic>
        <p:nvPicPr>
          <p:cNvPr id="11" name="Immagine 10" descr="9788806239923_0_536_0_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53" y="3911520"/>
            <a:ext cx="1705230" cy="262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7341548" y="3911520"/>
            <a:ext cx="1705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Marco </a:t>
            </a:r>
            <a:r>
              <a:rPr lang="it-IT" sz="1600" dirty="0" err="1"/>
              <a:t>Biraghi</a:t>
            </a:r>
            <a:endParaRPr lang="it-IT" sz="1600" dirty="0"/>
          </a:p>
          <a:p>
            <a:r>
              <a:rPr lang="it-IT" sz="1600" i="1" dirty="0"/>
              <a:t>L’architetto come </a:t>
            </a:r>
            <a:r>
              <a:rPr lang="it-IT" sz="1600" i="1" dirty="0" smtClean="0"/>
              <a:t>intellettuale,</a:t>
            </a:r>
          </a:p>
          <a:p>
            <a:r>
              <a:rPr lang="it-IT" sz="1600" dirty="0" smtClean="0"/>
              <a:t>Einaudi, </a:t>
            </a:r>
            <a:endParaRPr lang="it-IT" sz="1600" dirty="0" smtClean="0"/>
          </a:p>
          <a:p>
            <a:r>
              <a:rPr lang="it-IT" sz="1600" dirty="0" smtClean="0"/>
              <a:t>Torino </a:t>
            </a:r>
            <a:r>
              <a:rPr lang="it-IT" sz="1600" dirty="0" smtClean="0"/>
              <a:t>2019</a:t>
            </a:r>
            <a:r>
              <a:rPr lang="it-IT" sz="1600" dirty="0" smtClean="0"/>
              <a:t>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6670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4294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Prova d’esame</a:t>
            </a:r>
          </a:p>
          <a:p>
            <a:r>
              <a:rPr lang="it-IT" dirty="0" smtClean="0"/>
              <a:t>Colloquio e book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7043" y="1110426"/>
            <a:ext cx="87244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2</a:t>
            </a:r>
            <a:r>
              <a:rPr lang="it-IT" dirty="0" smtClean="0"/>
              <a:t> </a:t>
            </a:r>
          </a:p>
          <a:p>
            <a:r>
              <a:rPr lang="it-IT" dirty="0" smtClean="0"/>
              <a:t>Ognuno lavorerà </a:t>
            </a:r>
            <a:r>
              <a:rPr lang="it-IT" dirty="0"/>
              <a:t>sulla </a:t>
            </a:r>
            <a:r>
              <a:rPr lang="it-IT" dirty="0" smtClean="0"/>
              <a:t>propria </a:t>
            </a:r>
            <a:r>
              <a:rPr lang="it-IT" dirty="0"/>
              <a:t>tesi di </a:t>
            </a:r>
            <a:r>
              <a:rPr lang="it-IT" dirty="0" smtClean="0"/>
              <a:t>laurea (o ipotesi, anche in gruppo), </a:t>
            </a:r>
            <a:r>
              <a:rPr lang="it-IT" dirty="0"/>
              <a:t>inquadrandola quanto possibile in una cornice teorica </a:t>
            </a:r>
            <a:r>
              <a:rPr lang="it-IT" dirty="0" smtClean="0"/>
              <a:t>(non </a:t>
            </a:r>
            <a:r>
              <a:rPr lang="it-IT" dirty="0"/>
              <a:t>necessariamente </a:t>
            </a:r>
            <a:r>
              <a:rPr lang="it-IT" dirty="0" smtClean="0"/>
              <a:t>connessa ai temi discussi al corso ma sui propri interessi, sostenibilità, paesaggio, riuso </a:t>
            </a:r>
            <a:r>
              <a:rPr lang="it-IT" dirty="0"/>
              <a:t>ecc.) </a:t>
            </a:r>
            <a:r>
              <a:rPr lang="it-IT" dirty="0" smtClean="0"/>
              <a:t>preparando così </a:t>
            </a:r>
            <a:r>
              <a:rPr lang="it-IT" dirty="0"/>
              <a:t>il </a:t>
            </a:r>
            <a:r>
              <a:rPr lang="it-IT" dirty="0" smtClean="0"/>
              <a:t>book per la tesi.</a:t>
            </a:r>
          </a:p>
          <a:p>
            <a:endParaRPr lang="it-IT" dirty="0" smtClean="0"/>
          </a:p>
          <a:p>
            <a:r>
              <a:rPr lang="it-IT" dirty="0" smtClean="0"/>
              <a:t>Durante il corso, dopo le lezioni saranno previste delle revisioni sul tema e sul book: </a:t>
            </a:r>
          </a:p>
          <a:p>
            <a:r>
              <a:rPr lang="it-IT" dirty="0" smtClean="0"/>
              <a:t>Si forniranno indicazioni su come si scrive questa parte della tesi, quale struttura dare (indice: interesse del tema, obiettivi, metodo, riferimenti), come si scrive  una </a:t>
            </a:r>
            <a:r>
              <a:rPr lang="it-IT" dirty="0"/>
              <a:t>bibliografia, </a:t>
            </a:r>
            <a:r>
              <a:rPr lang="it-IT" dirty="0" smtClean="0"/>
              <a:t>come si citano i siti web, ma </a:t>
            </a:r>
            <a:r>
              <a:rPr lang="it-IT" dirty="0"/>
              <a:t>anche come si espone uno stato dell’arte su un dato </a:t>
            </a:r>
            <a:r>
              <a:rPr lang="it-IT" dirty="0" smtClean="0"/>
              <a:t>tema.</a:t>
            </a:r>
          </a:p>
          <a:p>
            <a:endParaRPr lang="it-IT" dirty="0"/>
          </a:p>
        </p:txBody>
      </p:sp>
      <p:pic>
        <p:nvPicPr>
          <p:cNvPr id="2" name="Immagine 1" descr="190177547-vettore-icona-libro-segno-e-simbolo-del-libro-aperto-icona-dell-eboo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9" t="26649" b="24516"/>
          <a:stretch/>
        </p:blipFill>
        <p:spPr>
          <a:xfrm>
            <a:off x="2430659" y="4398135"/>
            <a:ext cx="4178555" cy="22963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14238" y="4137582"/>
            <a:ext cx="501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 </a:t>
            </a:r>
            <a:r>
              <a:rPr lang="it-IT" sz="2800" dirty="0" smtClean="0"/>
              <a:t> 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480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4294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Prova d’esame</a:t>
            </a:r>
          </a:p>
          <a:p>
            <a:r>
              <a:rPr lang="it-IT" dirty="0" smtClean="0"/>
              <a:t>Colloquio e book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7043" y="1110426"/>
            <a:ext cx="872441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1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Per il colloquio </a:t>
            </a:r>
            <a:r>
              <a:rPr lang="it-IT" dirty="0"/>
              <a:t>ognuno si </a:t>
            </a:r>
            <a:r>
              <a:rPr lang="it-IT" dirty="0" smtClean="0"/>
              <a:t>preparerà </a:t>
            </a:r>
            <a:r>
              <a:rPr lang="it-IT" dirty="0"/>
              <a:t>su </a:t>
            </a:r>
            <a:r>
              <a:rPr lang="it-IT" dirty="0" smtClean="0"/>
              <a:t>un libro o una coppia libri </a:t>
            </a:r>
            <a:r>
              <a:rPr lang="it-IT" dirty="0"/>
              <a:t>proposti a </a:t>
            </a:r>
            <a:r>
              <a:rPr lang="it-IT" dirty="0" smtClean="0"/>
              <a:t>lezione, collegandoli </a:t>
            </a:r>
            <a:r>
              <a:rPr lang="it-IT" dirty="0"/>
              <a:t>o confrontando con </a:t>
            </a:r>
            <a:r>
              <a:rPr lang="it-IT" dirty="0" smtClean="0"/>
              <a:t>gli altri testi e autori discussi nel </a:t>
            </a:r>
            <a:r>
              <a:rPr lang="it-IT" dirty="0"/>
              <a:t>corso o con altri scritti </a:t>
            </a:r>
            <a:r>
              <a:rPr lang="it-IT" dirty="0" smtClean="0"/>
              <a:t>dello stesso autore. </a:t>
            </a:r>
          </a:p>
          <a:p>
            <a:r>
              <a:rPr lang="it-IT" dirty="0" smtClean="0"/>
              <a:t>Il colloquio verterà sulla definizione dell’idea </a:t>
            </a:r>
            <a:r>
              <a:rPr lang="it-IT" dirty="0"/>
              <a:t>di </a:t>
            </a:r>
            <a:r>
              <a:rPr lang="it-IT" dirty="0" smtClean="0"/>
              <a:t>architettura degli autori confrontata con la propria (terminate il corso, quale idea vi siete fatti, qual è la vostra visione?)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/>
              <a:t>2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Ognuno lavorerà </a:t>
            </a:r>
            <a:r>
              <a:rPr lang="it-IT" dirty="0"/>
              <a:t>sulla </a:t>
            </a:r>
            <a:r>
              <a:rPr lang="it-IT" dirty="0" smtClean="0"/>
              <a:t>propria </a:t>
            </a:r>
            <a:r>
              <a:rPr lang="it-IT" dirty="0"/>
              <a:t>tesi di </a:t>
            </a:r>
            <a:r>
              <a:rPr lang="it-IT" dirty="0" smtClean="0"/>
              <a:t>laurea (o ipotesi anche in gruppo), </a:t>
            </a:r>
            <a:r>
              <a:rPr lang="it-IT" dirty="0"/>
              <a:t>inquadrandola quanto possibile in una cornice teorica </a:t>
            </a:r>
            <a:r>
              <a:rPr lang="it-IT" dirty="0" smtClean="0"/>
              <a:t>(non </a:t>
            </a:r>
            <a:r>
              <a:rPr lang="it-IT" dirty="0"/>
              <a:t>necessariamente </a:t>
            </a:r>
            <a:r>
              <a:rPr lang="it-IT" dirty="0" smtClean="0"/>
              <a:t>connessa ai temi discussi al corso ma sui propri interessi </a:t>
            </a:r>
            <a:r>
              <a:rPr lang="it-IT" dirty="0"/>
              <a:t>loro, </a:t>
            </a:r>
            <a:r>
              <a:rPr lang="it-IT" dirty="0" smtClean="0"/>
              <a:t>sostenibilità, paesaggio, riuso </a:t>
            </a:r>
            <a:r>
              <a:rPr lang="it-IT" dirty="0"/>
              <a:t>ecc.) </a:t>
            </a:r>
            <a:r>
              <a:rPr lang="it-IT" dirty="0" smtClean="0"/>
              <a:t>preparando così </a:t>
            </a:r>
            <a:r>
              <a:rPr lang="it-IT" dirty="0"/>
              <a:t>il </a:t>
            </a:r>
            <a:r>
              <a:rPr lang="it-IT" dirty="0" smtClean="0"/>
              <a:t>book per la tesi.</a:t>
            </a:r>
          </a:p>
          <a:p>
            <a:r>
              <a:rPr lang="it-IT" dirty="0" smtClean="0"/>
              <a:t>Durante il corso, dopo le lezioni saranno previste delle revisioni sul tema e sul book: </a:t>
            </a:r>
          </a:p>
          <a:p>
            <a:r>
              <a:rPr lang="it-IT" dirty="0" smtClean="0"/>
              <a:t>Si forniranno indicazioni su come si scrive questa parte della tesi, quale struttura dare (interesse del tema, obiettivi, metodo, riferimenti), come si scrive  una </a:t>
            </a:r>
            <a:r>
              <a:rPr lang="it-IT" dirty="0"/>
              <a:t>bibliografia, </a:t>
            </a:r>
            <a:r>
              <a:rPr lang="it-IT" dirty="0" smtClean="0"/>
              <a:t>come si citano i siti, ma </a:t>
            </a:r>
            <a:r>
              <a:rPr lang="it-IT" dirty="0"/>
              <a:t>anche come si espone uno stato dell’arte su un dato </a:t>
            </a:r>
            <a:r>
              <a:rPr lang="it-IT" dirty="0" smtClean="0"/>
              <a:t>tema.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13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536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Corso di </a:t>
            </a:r>
            <a:r>
              <a:rPr lang="it-IT" b="1" dirty="0" smtClean="0"/>
              <a:t>TEORIE DELLA PROGETTAZIONE</a:t>
            </a:r>
          </a:p>
          <a:p>
            <a:r>
              <a:rPr lang="it-IT" dirty="0" smtClean="0"/>
              <a:t>prof. G. </a:t>
            </a:r>
            <a:r>
              <a:rPr lang="it-IT" dirty="0" err="1" smtClean="0"/>
              <a:t>Guaragna</a:t>
            </a:r>
            <a:r>
              <a:rPr lang="it-IT" dirty="0" smtClean="0"/>
              <a:t>, prof.ssa G. Scavuzzo</a:t>
            </a:r>
          </a:p>
          <a:p>
            <a:r>
              <a:rPr lang="it-IT" dirty="0" smtClean="0"/>
              <a:t>A.A. 2023/24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532956" y="143255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teoria</a:t>
            </a:r>
            <a:r>
              <a:rPr lang="it-IT" sz="2400" dirty="0"/>
              <a:t>: Dal gr. </a:t>
            </a:r>
            <a:r>
              <a:rPr lang="it-IT" sz="2400" i="1" dirty="0" err="1"/>
              <a:t>theōría</a:t>
            </a:r>
            <a:r>
              <a:rPr lang="it-IT" sz="2400" dirty="0"/>
              <a:t>, </a:t>
            </a:r>
            <a:r>
              <a:rPr lang="it-IT" sz="2400" dirty="0" err="1"/>
              <a:t>der</a:t>
            </a:r>
            <a:r>
              <a:rPr lang="it-IT" sz="2400" dirty="0"/>
              <a:t>. di </a:t>
            </a:r>
            <a:r>
              <a:rPr lang="it-IT" sz="2400" i="1" dirty="0" err="1"/>
              <a:t>theōréō</a:t>
            </a:r>
            <a:r>
              <a:rPr lang="it-IT" sz="2400" dirty="0"/>
              <a:t> ‘osservo’, contemplo, composto da </a:t>
            </a:r>
            <a:r>
              <a:rPr lang="it-IT" sz="2400" dirty="0" err="1"/>
              <a:t>θέ</a:t>
            </a:r>
            <a:r>
              <a:rPr lang="it-IT" sz="2400" dirty="0"/>
              <a:t>α </a:t>
            </a:r>
            <a:r>
              <a:rPr lang="it-IT" sz="2400" dirty="0" err="1"/>
              <a:t>thèa</a:t>
            </a:r>
            <a:r>
              <a:rPr lang="it-IT" sz="2400" dirty="0" smtClean="0"/>
              <a:t>,"</a:t>
            </a:r>
            <a:r>
              <a:rPr lang="it-IT" sz="2400" dirty="0"/>
              <a:t>spettacolo" e </a:t>
            </a:r>
            <a:r>
              <a:rPr lang="it-IT" sz="2400" dirty="0" err="1"/>
              <a:t>ὁράω</a:t>
            </a:r>
            <a:r>
              <a:rPr lang="it-IT" sz="2400" dirty="0"/>
              <a:t> </a:t>
            </a:r>
            <a:r>
              <a:rPr lang="it-IT" sz="2400" dirty="0" err="1"/>
              <a:t>horào</a:t>
            </a:r>
            <a:r>
              <a:rPr lang="it-IT" sz="2400" dirty="0"/>
              <a:t>, "vedo" </a:t>
            </a:r>
            <a:r>
              <a:rPr lang="it-IT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it-IT" sz="2400" dirty="0" smtClean="0"/>
              <a:t>Corteo (</a:t>
            </a:r>
            <a:r>
              <a:rPr lang="it-IT" sz="2400" dirty="0"/>
              <a:t>in origine, «delegazione di </a:t>
            </a:r>
            <a:r>
              <a:rPr lang="it-IT" sz="2400" dirty="0" err="1"/>
              <a:t>teori</a:t>
            </a:r>
            <a:r>
              <a:rPr lang="it-IT" sz="2400" dirty="0"/>
              <a:t>» ) </a:t>
            </a:r>
            <a:endParaRPr lang="it-IT" sz="2400" dirty="0" smtClean="0"/>
          </a:p>
          <a:p>
            <a:pPr marL="457200" indent="-457200">
              <a:buFontTx/>
              <a:buAutoNum type="arabicPeriod"/>
            </a:pPr>
            <a:r>
              <a:rPr lang="it-IT" sz="2400" dirty="0"/>
              <a:t>Dottrina speculativa che consiste nell’investigazione della verità, fatta astrazione dalla pratica, </a:t>
            </a:r>
            <a:r>
              <a:rPr lang="it-IT" sz="2400" dirty="0" smtClean="0"/>
              <a:t>a </a:t>
            </a:r>
            <a:r>
              <a:rPr lang="it-IT" sz="2400" dirty="0"/>
              <a:t>cui dà norma </a:t>
            </a:r>
          </a:p>
        </p:txBody>
      </p:sp>
    </p:spTree>
    <p:extLst>
      <p:ext uri="{BB962C8B-B14F-4D97-AF65-F5344CB8AC3E}">
        <p14:creationId xmlns:p14="http://schemas.microsoft.com/office/powerpoint/2010/main" val="320875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536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Corso di </a:t>
            </a:r>
            <a:r>
              <a:rPr lang="it-IT" b="1" dirty="0" smtClean="0"/>
              <a:t>TEORIE DELLA PROGETTAZIONE</a:t>
            </a:r>
          </a:p>
          <a:p>
            <a:r>
              <a:rPr lang="it-IT" dirty="0" smtClean="0"/>
              <a:t>prof. G. </a:t>
            </a:r>
            <a:r>
              <a:rPr lang="it-IT" dirty="0" err="1" smtClean="0"/>
              <a:t>Guaragna</a:t>
            </a:r>
            <a:r>
              <a:rPr lang="it-IT" dirty="0" smtClean="0"/>
              <a:t>, prof.ssa G. Scavuzzo</a:t>
            </a:r>
          </a:p>
          <a:p>
            <a:r>
              <a:rPr lang="it-IT" dirty="0" smtClean="0"/>
              <a:t>A.A. 2023/24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532956" y="143255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teoria</a:t>
            </a:r>
            <a:r>
              <a:rPr lang="it-IT" sz="2400" dirty="0"/>
              <a:t>: Dal gr. </a:t>
            </a:r>
            <a:r>
              <a:rPr lang="it-IT" sz="2400" i="1" dirty="0" err="1"/>
              <a:t>theōría</a:t>
            </a:r>
            <a:r>
              <a:rPr lang="it-IT" sz="2400" dirty="0"/>
              <a:t>, </a:t>
            </a:r>
            <a:r>
              <a:rPr lang="it-IT" sz="2400" dirty="0" err="1"/>
              <a:t>der</a:t>
            </a:r>
            <a:r>
              <a:rPr lang="it-IT" sz="2400" dirty="0"/>
              <a:t>. di </a:t>
            </a:r>
            <a:r>
              <a:rPr lang="it-IT" sz="2400" i="1" dirty="0" err="1"/>
              <a:t>theōréō</a:t>
            </a:r>
            <a:r>
              <a:rPr lang="it-IT" sz="2400" dirty="0"/>
              <a:t> ‘osservo’, contemplo, composto da </a:t>
            </a:r>
            <a:r>
              <a:rPr lang="it-IT" sz="2400" dirty="0" err="1"/>
              <a:t>θέ</a:t>
            </a:r>
            <a:r>
              <a:rPr lang="it-IT" sz="2400" dirty="0"/>
              <a:t>α </a:t>
            </a:r>
            <a:r>
              <a:rPr lang="it-IT" sz="2400" dirty="0" err="1"/>
              <a:t>thèa</a:t>
            </a:r>
            <a:r>
              <a:rPr lang="it-IT" sz="2400" dirty="0" smtClean="0"/>
              <a:t>,"</a:t>
            </a:r>
            <a:r>
              <a:rPr lang="it-IT" sz="2400" dirty="0"/>
              <a:t>spettacolo" e </a:t>
            </a:r>
            <a:r>
              <a:rPr lang="it-IT" sz="2400" dirty="0" err="1"/>
              <a:t>ὁράω</a:t>
            </a:r>
            <a:r>
              <a:rPr lang="it-IT" sz="2400" dirty="0"/>
              <a:t> </a:t>
            </a:r>
            <a:r>
              <a:rPr lang="it-IT" sz="2400" dirty="0" err="1"/>
              <a:t>horào</a:t>
            </a:r>
            <a:r>
              <a:rPr lang="it-IT" sz="2400" dirty="0"/>
              <a:t>, "vedo" </a:t>
            </a:r>
            <a:r>
              <a:rPr lang="it-IT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it-IT" sz="2400" dirty="0" smtClean="0"/>
              <a:t>Corteo (</a:t>
            </a:r>
            <a:r>
              <a:rPr lang="it-IT" sz="2400" dirty="0"/>
              <a:t>in origine, «delegazione di </a:t>
            </a:r>
            <a:r>
              <a:rPr lang="it-IT" sz="2400" dirty="0" err="1"/>
              <a:t>teori</a:t>
            </a:r>
            <a:r>
              <a:rPr lang="it-IT" sz="2400" dirty="0"/>
              <a:t>» ) </a:t>
            </a:r>
            <a:endParaRPr lang="it-IT" sz="2400" dirty="0" smtClean="0"/>
          </a:p>
          <a:p>
            <a:pPr marL="457200" indent="-457200">
              <a:buFontTx/>
              <a:buAutoNum type="arabicPeriod"/>
            </a:pPr>
            <a:r>
              <a:rPr lang="it-IT" sz="2400" dirty="0"/>
              <a:t>Dottrina speculativa che consiste nell’investigazione della verità, fatta astrazione dalla pratica, </a:t>
            </a:r>
            <a:r>
              <a:rPr lang="it-IT" sz="2400" dirty="0" smtClean="0"/>
              <a:t>a </a:t>
            </a:r>
            <a:r>
              <a:rPr lang="it-IT" sz="2400" dirty="0"/>
              <a:t>cui dà norma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7044" y="5330701"/>
            <a:ext cx="8766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Teoria</a:t>
            </a:r>
            <a:r>
              <a:rPr lang="it-IT" sz="2400" dirty="0"/>
              <a:t>  </a:t>
            </a:r>
            <a:r>
              <a:rPr lang="it-IT" sz="2400" dirty="0" smtClean="0"/>
              <a:t>è </a:t>
            </a:r>
            <a:r>
              <a:rPr lang="it-IT" sz="2400" dirty="0"/>
              <a:t>un’esposizione logica e coerente di un insieme di principi e </a:t>
            </a:r>
            <a:r>
              <a:rPr lang="it-IT" sz="2400" dirty="0" smtClean="0"/>
              <a:t>leggi </a:t>
            </a:r>
            <a:r>
              <a:rPr lang="it-IT" sz="2400" dirty="0"/>
              <a:t>che consente di descrivere e interpretare un aspetto della </a:t>
            </a:r>
            <a:r>
              <a:rPr lang="it-IT" sz="2400" dirty="0" smtClean="0"/>
              <a:t>realtà, </a:t>
            </a:r>
            <a:r>
              <a:rPr lang="mr-IN" sz="2400" dirty="0" smtClean="0"/>
              <a:t>………</a:t>
            </a:r>
            <a:r>
              <a:rPr lang="it-IT" sz="2400" dirty="0" smtClean="0"/>
              <a:t> ma anche di dargli delle regole.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6343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9552" y="124597"/>
            <a:ext cx="538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Teorie della progettazione architettonica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66370" y="806505"/>
            <a:ext cx="8524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titolo del corso è al plurale perché esistono diverse posizioni culturali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tentativi </a:t>
            </a:r>
            <a:r>
              <a:rPr lang="it-IT" sz="2000" dirty="0"/>
              <a:t>di connettere </a:t>
            </a:r>
            <a:r>
              <a:rPr lang="it-IT" sz="2000" b="1" dirty="0"/>
              <a:t>la teoria </a:t>
            </a:r>
            <a:r>
              <a:rPr lang="it-IT" sz="2000" dirty="0"/>
              <a:t>alla </a:t>
            </a:r>
            <a:r>
              <a:rPr lang="it-IT" sz="2000" b="1" dirty="0"/>
              <a:t>pratica</a:t>
            </a:r>
            <a:r>
              <a:rPr lang="it-IT" sz="2000" dirty="0"/>
              <a:t> progettuale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astraendo </a:t>
            </a:r>
            <a:r>
              <a:rPr lang="it-IT" sz="2000" dirty="0"/>
              <a:t>dalla pratica per poi darle norma.</a:t>
            </a:r>
          </a:p>
        </p:txBody>
      </p:sp>
      <p:pic>
        <p:nvPicPr>
          <p:cNvPr id="12" name="Immagine 11" descr="grande-DROMOS-10-x-sito-257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1" y="2443081"/>
            <a:ext cx="32639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5202464" y="4775753"/>
            <a:ext cx="332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Dromos n. 10</a:t>
            </a:r>
          </a:p>
          <a:p>
            <a:r>
              <a:rPr lang="it-IT" dirty="0" smtClean="0"/>
              <a:t>Settembre </a:t>
            </a:r>
            <a:r>
              <a:rPr lang="it-IT" dirty="0"/>
              <a:t>2023</a:t>
            </a:r>
          </a:p>
          <a:p>
            <a:r>
              <a:rPr lang="it-IT" dirty="0"/>
              <a:t>                     </a:t>
            </a:r>
          </a:p>
          <a:p>
            <a:r>
              <a:rPr lang="it-IT" dirty="0"/>
              <a:t>Sguardi sulla teoria italiana della progettazione architettonica</a:t>
            </a:r>
          </a:p>
        </p:txBody>
      </p:sp>
    </p:spTree>
    <p:extLst>
      <p:ext uri="{BB962C8B-B14F-4D97-AF65-F5344CB8AC3E}">
        <p14:creationId xmlns:p14="http://schemas.microsoft.com/office/powerpoint/2010/main" val="221612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9552" y="124597"/>
            <a:ext cx="538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Teorie della progettazione architettonica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66370" y="806505"/>
            <a:ext cx="8524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titolo del corso è al plurale perché esistono diverse posizioni culturali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tentativi </a:t>
            </a:r>
            <a:r>
              <a:rPr lang="it-IT" sz="2000" dirty="0"/>
              <a:t>di connettere </a:t>
            </a:r>
            <a:r>
              <a:rPr lang="it-IT" sz="2000" b="1" dirty="0"/>
              <a:t>la teoria </a:t>
            </a:r>
            <a:r>
              <a:rPr lang="it-IT" sz="2000" dirty="0"/>
              <a:t>alla </a:t>
            </a:r>
            <a:r>
              <a:rPr lang="it-IT" sz="2000" b="1" dirty="0"/>
              <a:t>pratica</a:t>
            </a:r>
            <a:r>
              <a:rPr lang="it-IT" sz="2000" dirty="0"/>
              <a:t> progettuale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astraendo </a:t>
            </a:r>
            <a:r>
              <a:rPr lang="it-IT" sz="2000" dirty="0"/>
              <a:t>dalla pratica per poi darle norma.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4068" y="4660658"/>
            <a:ext cx="830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“</a:t>
            </a:r>
            <a:r>
              <a:rPr lang="it-IT" sz="2000" i="1" dirty="0"/>
              <a:t>La teoria consiste nell’ordinamento logico di alcuni concetti considerati come fondativi all’interno di una</a:t>
            </a:r>
            <a:r>
              <a:rPr lang="it-IT" sz="2000" b="1" i="1" dirty="0"/>
              <a:t> visione </a:t>
            </a:r>
            <a:r>
              <a:rPr lang="it-IT" sz="2000" i="1" dirty="0"/>
              <a:t>unitaria, coerente. La teoria riguarda sia le idee sia i modi attraverso i quali esse guidano le azioni di chi ha individuato </a:t>
            </a:r>
            <a:r>
              <a:rPr lang="it-IT" sz="2000" b="1" i="1" dirty="0"/>
              <a:t>una propria posizione </a:t>
            </a:r>
            <a:r>
              <a:rPr lang="it-IT" sz="2000" i="1" dirty="0"/>
              <a:t>nel campo </a:t>
            </a:r>
            <a:r>
              <a:rPr lang="it-IT" sz="2000" i="1" dirty="0" smtClean="0"/>
              <a:t>dell’architettura</a:t>
            </a:r>
            <a:r>
              <a:rPr lang="it-IT" sz="2000" dirty="0" smtClean="0"/>
              <a:t>”. </a:t>
            </a:r>
          </a:p>
          <a:p>
            <a:pPr algn="r"/>
            <a:r>
              <a:rPr lang="it-IT" sz="2000" dirty="0" smtClean="0"/>
              <a:t>Franco Purini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4068" y="2363856"/>
            <a:ext cx="830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“Tutto questo è conservato intatto nell’involucro di una sola parola solenne: Architettura.</a:t>
            </a:r>
          </a:p>
          <a:p>
            <a:pPr algn="ctr"/>
            <a:r>
              <a:rPr lang="it-IT" sz="2000" i="1" dirty="0" smtClean="0"/>
              <a:t>Arché</a:t>
            </a:r>
            <a:r>
              <a:rPr lang="it-IT" sz="2000" dirty="0" smtClean="0"/>
              <a:t>, danza perpetua dell’universo.</a:t>
            </a:r>
          </a:p>
          <a:p>
            <a:pPr algn="ctr"/>
            <a:r>
              <a:rPr lang="it-IT" sz="2000" i="1" dirty="0" err="1" smtClean="0"/>
              <a:t>Téchn</a:t>
            </a:r>
            <a:r>
              <a:rPr lang="it-IT" sz="2000" dirty="0" err="1" smtClean="0"/>
              <a:t>e</a:t>
            </a:r>
            <a:r>
              <a:rPr lang="it-IT" sz="2000" dirty="0" smtClean="0"/>
              <a:t>, il mantice cosmico che muove le danze della fucina umana”.</a:t>
            </a:r>
          </a:p>
          <a:p>
            <a:pPr algn="r"/>
            <a:endParaRPr lang="it-IT" sz="2000" dirty="0" smtClean="0"/>
          </a:p>
          <a:p>
            <a:pPr algn="r"/>
            <a:r>
              <a:rPr lang="it-IT" sz="2000" dirty="0" smtClean="0"/>
              <a:t>Renato Rizzi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222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9552" y="89183"/>
            <a:ext cx="538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Teorie della progettazione architettonica</a:t>
            </a:r>
            <a:endParaRPr lang="it-IT" sz="2400" b="1" dirty="0"/>
          </a:p>
        </p:txBody>
      </p:sp>
      <p:sp>
        <p:nvSpPr>
          <p:cNvPr id="9" name="Rettangolo 8"/>
          <p:cNvSpPr/>
          <p:nvPr/>
        </p:nvSpPr>
        <p:spPr>
          <a:xfrm>
            <a:off x="464068" y="1436238"/>
            <a:ext cx="830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“</a:t>
            </a:r>
            <a:r>
              <a:rPr lang="it-IT" sz="2000" i="1" dirty="0"/>
              <a:t>teoria è anche </a:t>
            </a:r>
            <a:r>
              <a:rPr lang="it-IT" sz="2000" b="1" i="1" dirty="0"/>
              <a:t>ricerca</a:t>
            </a:r>
            <a:r>
              <a:rPr lang="it-IT" sz="2000" i="1" dirty="0"/>
              <a:t>. Fare architettura non può prescindere dall’interrogarsi su </a:t>
            </a:r>
            <a:r>
              <a:rPr lang="it-IT" sz="2000" b="1" i="1" dirty="0"/>
              <a:t>quale sia il senso </a:t>
            </a:r>
            <a:r>
              <a:rPr lang="it-IT" sz="2000" i="1" dirty="0"/>
              <a:t>della professione, considerato quanto ogni intervento, oggi ne abbiamo più consapevolezza, ha un impatto sul sistema ambientale e sociale, locale e </a:t>
            </a:r>
            <a:r>
              <a:rPr lang="it-IT" sz="2000" i="1" dirty="0" smtClean="0"/>
              <a:t>globale</a:t>
            </a:r>
            <a:r>
              <a:rPr lang="it-IT" sz="2000" dirty="0" smtClean="0"/>
              <a:t>”. </a:t>
            </a:r>
          </a:p>
          <a:p>
            <a:pPr algn="r"/>
            <a:r>
              <a:rPr lang="it-IT" sz="2000" dirty="0" smtClean="0"/>
              <a:t>Stefano Boeri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464068" y="3759635"/>
            <a:ext cx="830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/>
              <a:t>“</a:t>
            </a:r>
            <a:r>
              <a:rPr lang="mr-IN" sz="2000" i="1" dirty="0" smtClean="0"/>
              <a:t>…</a:t>
            </a:r>
            <a:r>
              <a:rPr lang="it-IT" sz="2000" i="1" dirty="0" smtClean="0"/>
              <a:t>uno </a:t>
            </a:r>
            <a:r>
              <a:rPr lang="it-IT" sz="2000" i="1" dirty="0"/>
              <a:t>spazio di formazione che ciascuno deve compiere </a:t>
            </a:r>
            <a:r>
              <a:rPr lang="it-IT" sz="2000" b="1" i="1" dirty="0"/>
              <a:t>autonomamente</a:t>
            </a:r>
            <a:r>
              <a:rPr lang="it-IT" sz="2000" i="1" dirty="0"/>
              <a:t>, assumendone l’iniziativa. Si tratta di assumersi la </a:t>
            </a:r>
            <a:r>
              <a:rPr lang="it-IT" sz="2000" b="1" i="1" dirty="0"/>
              <a:t>responsabilità sulla forma</a:t>
            </a:r>
            <a:r>
              <a:rPr lang="it-IT" sz="2000" i="1" dirty="0"/>
              <a:t>, sul legame tra idea e costruzione, sui modi attraverso i quali le forme si generano</a:t>
            </a:r>
            <a:r>
              <a:rPr lang="it-IT" sz="2000" dirty="0"/>
              <a:t>. </a:t>
            </a:r>
            <a:endParaRPr lang="it-IT" sz="2000" dirty="0" smtClean="0"/>
          </a:p>
          <a:p>
            <a:r>
              <a:rPr lang="mr-IN" sz="2000" i="1" dirty="0" smtClean="0"/>
              <a:t>…</a:t>
            </a:r>
            <a:r>
              <a:rPr lang="it-IT" sz="2000" i="1" dirty="0" smtClean="0"/>
              <a:t>.educare </a:t>
            </a:r>
            <a:r>
              <a:rPr lang="it-IT" sz="2000" i="1" dirty="0"/>
              <a:t>lo sguardo e l’intelligenza in quel processo di accumulo che si condensa nello scrigno personale da cui scaturiscono le autentiche </a:t>
            </a:r>
            <a:r>
              <a:rPr lang="it-IT" sz="2000" i="1" dirty="0" smtClean="0"/>
              <a:t>invenzioni” </a:t>
            </a:r>
          </a:p>
          <a:p>
            <a:pPr algn="r"/>
            <a:endParaRPr lang="it-IT" sz="2000" dirty="0" smtClean="0"/>
          </a:p>
          <a:p>
            <a:pPr algn="r"/>
            <a:r>
              <a:rPr lang="it-IT" sz="2000" dirty="0" smtClean="0"/>
              <a:t>Angelo Torricelli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7489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9552" y="89183"/>
            <a:ext cx="538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Teorie della progettazione architettonica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464068" y="830899"/>
            <a:ext cx="830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i="1" dirty="0" smtClean="0"/>
          </a:p>
          <a:p>
            <a:pPr algn="just"/>
            <a:r>
              <a:rPr lang="it-IT" sz="2000" i="1" dirty="0" smtClean="0"/>
              <a:t>“Parlare </a:t>
            </a:r>
            <a:r>
              <a:rPr lang="it-IT" sz="2000" i="1" dirty="0"/>
              <a:t>di teoria è essenziale in un mondo dominato dalla tirannia dell’immagine … mercati effimeri e proliferi di piaceri superficiali … </a:t>
            </a:r>
            <a:endParaRPr lang="it-IT" sz="2000" i="1" dirty="0" smtClean="0"/>
          </a:p>
          <a:p>
            <a:pPr algn="just"/>
            <a:r>
              <a:rPr lang="it-IT" sz="2000" i="1" dirty="0" smtClean="0"/>
              <a:t>Ci </a:t>
            </a:r>
            <a:r>
              <a:rPr lang="it-IT" sz="2000" i="1" dirty="0"/>
              <a:t>troviamo costantemente a lottare per </a:t>
            </a:r>
            <a:r>
              <a:rPr lang="it-IT" sz="2000" b="1" i="1" dirty="0"/>
              <a:t>dare un senso </a:t>
            </a:r>
            <a:r>
              <a:rPr lang="it-IT" sz="2000" i="1" dirty="0"/>
              <a:t>alle cose… la teoria è sostanziale per attraversare le complessità del mestiere e garantire la creazione di spazi che ispirano, </a:t>
            </a:r>
            <a:r>
              <a:rPr lang="it-IT" sz="2000" b="1" i="1" dirty="0"/>
              <a:t>migliorano, la vita delle persone</a:t>
            </a:r>
            <a:r>
              <a:rPr lang="it-IT" sz="2000" i="1" dirty="0" smtClean="0"/>
              <a:t>.”</a:t>
            </a:r>
          </a:p>
          <a:p>
            <a:pPr algn="r"/>
            <a:r>
              <a:rPr lang="it-IT" sz="2000" dirty="0" smtClean="0"/>
              <a:t>Maria </a:t>
            </a:r>
            <a:r>
              <a:rPr lang="it-IT" sz="2000" dirty="0" err="1" smtClean="0"/>
              <a:t>Gelvi</a:t>
            </a:r>
            <a:endParaRPr lang="it-IT" sz="2000" dirty="0" smtClean="0"/>
          </a:p>
          <a:p>
            <a:pPr algn="r"/>
            <a:endParaRPr lang="it-IT" sz="2000" dirty="0" smtClean="0"/>
          </a:p>
          <a:p>
            <a:pPr algn="r"/>
            <a:endParaRPr lang="it-IT" sz="2000" dirty="0"/>
          </a:p>
          <a:p>
            <a:pPr algn="r"/>
            <a:endParaRPr lang="it-IT" sz="2000" dirty="0" smtClean="0"/>
          </a:p>
          <a:p>
            <a:r>
              <a:rPr lang="it-IT" sz="2000" dirty="0" smtClean="0"/>
              <a:t>“In </a:t>
            </a:r>
            <a:r>
              <a:rPr lang="it-IT" sz="2000" dirty="0"/>
              <a:t>architettura, come nella altre arti, la riflessione teoretica acquisisce valore fondante quando si sviluppa come filosofia della </a:t>
            </a:r>
            <a:r>
              <a:rPr lang="it-IT" sz="2000" i="1" dirty="0" err="1"/>
              <a:t>formatività</a:t>
            </a:r>
            <a:r>
              <a:rPr lang="it-IT" sz="2000" i="1" dirty="0"/>
              <a:t>.</a:t>
            </a:r>
          </a:p>
          <a:p>
            <a:r>
              <a:rPr lang="it-IT" sz="2000" dirty="0"/>
              <a:t>Attraverso la meditazione teoretica, guadagniamo la migliore corrispondenza tra il </a:t>
            </a:r>
            <a:r>
              <a:rPr lang="it-IT" sz="2000" i="1" dirty="0"/>
              <a:t>come</a:t>
            </a:r>
            <a:r>
              <a:rPr lang="it-IT" sz="2000" dirty="0"/>
              <a:t> (della forma) e il </a:t>
            </a:r>
            <a:r>
              <a:rPr lang="it-IT" sz="2000" i="1" dirty="0"/>
              <a:t>cosa</a:t>
            </a:r>
            <a:r>
              <a:rPr lang="it-IT" sz="2000" dirty="0"/>
              <a:t> (che la cosa mette in rappresentazione).</a:t>
            </a:r>
          </a:p>
          <a:p>
            <a:r>
              <a:rPr lang="it-IT" sz="2000" dirty="0"/>
              <a:t>Soltanto se continuamente alimentata dall’interrogazione sul cosa, </a:t>
            </a:r>
            <a:r>
              <a:rPr lang="it-IT" sz="2000" b="1" dirty="0"/>
              <a:t>la ricerca della forma perviene alla espressione del suo senso</a:t>
            </a:r>
            <a:r>
              <a:rPr lang="it-IT" sz="2000" b="1" dirty="0" smtClean="0"/>
              <a:t>.”</a:t>
            </a:r>
          </a:p>
          <a:p>
            <a:pPr algn="r"/>
            <a:r>
              <a:rPr lang="it-IT" sz="2000" dirty="0" smtClean="0"/>
              <a:t> Carlo Moccia</a:t>
            </a: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6400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9552" y="89183"/>
            <a:ext cx="538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Teorie della progettazione architettonica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09448" y="1276569"/>
            <a:ext cx="305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Teoria  |  teorie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96792" y="2457476"/>
            <a:ext cx="24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teoria | pratica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92081" y="3638385"/>
            <a:ext cx="3639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/>
              <a:t>Arché</a:t>
            </a:r>
            <a:r>
              <a:rPr lang="it-IT" sz="2800" dirty="0" smtClean="0"/>
              <a:t> | </a:t>
            </a:r>
            <a:r>
              <a:rPr lang="it-IT" sz="2800" i="1" dirty="0" err="1" smtClean="0"/>
              <a:t>Tèchne</a:t>
            </a:r>
            <a:endParaRPr lang="it-IT" sz="2800" i="1" dirty="0" smtClean="0"/>
          </a:p>
          <a:p>
            <a:pPr algn="ctr"/>
            <a:r>
              <a:rPr lang="it-IT" sz="2800" dirty="0" smtClean="0"/>
              <a:t>principio | costruzione</a:t>
            </a:r>
          </a:p>
          <a:p>
            <a:pPr algn="ctr"/>
            <a:r>
              <a:rPr lang="it-IT" sz="2800" dirty="0" smtClean="0"/>
              <a:t>ideale | reale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50243" y="5604122"/>
            <a:ext cx="276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Forma | Senso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3216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044" y="151179"/>
            <a:ext cx="536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Corso di </a:t>
            </a:r>
            <a:r>
              <a:rPr lang="it-IT" b="1" dirty="0" smtClean="0"/>
              <a:t>TEORIE DELLA PROGETTAZIONE</a:t>
            </a:r>
          </a:p>
          <a:p>
            <a:r>
              <a:rPr lang="it-IT" dirty="0" smtClean="0"/>
              <a:t>prof. G. </a:t>
            </a:r>
            <a:r>
              <a:rPr lang="it-IT" dirty="0" err="1" smtClean="0"/>
              <a:t>Guaragna</a:t>
            </a:r>
            <a:r>
              <a:rPr lang="it-IT" dirty="0" smtClean="0"/>
              <a:t>, prof.ssa G. Scavuzzo</a:t>
            </a:r>
          </a:p>
          <a:p>
            <a:r>
              <a:rPr lang="it-IT" dirty="0" smtClean="0"/>
              <a:t>A.A. 2023/24</a:t>
            </a:r>
            <a:endParaRPr lang="it-IT" dirty="0"/>
          </a:p>
        </p:txBody>
      </p:sp>
      <p:pic>
        <p:nvPicPr>
          <p:cNvPr id="2" name="Immagine 1" descr="71cQMrgQ13L._AC_UF1000,1000_QL8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77" y="2910120"/>
            <a:ext cx="1148398" cy="169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JohnHejduk-340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55" y="2464268"/>
            <a:ext cx="1822967" cy="214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7" y="1908223"/>
            <a:ext cx="1467327" cy="213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91" y="1908223"/>
            <a:ext cx="1494131" cy="213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978880617256GR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" y="4386349"/>
            <a:ext cx="1467327" cy="225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97888624201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30" y="5375699"/>
            <a:ext cx="1237384" cy="121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unnam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07" y="68174"/>
            <a:ext cx="2200495" cy="2396094"/>
          </a:xfrm>
          <a:prstGeom prst="rect">
            <a:avLst/>
          </a:prstGeom>
        </p:spPr>
      </p:pic>
      <p:pic>
        <p:nvPicPr>
          <p:cNvPr id="13" name="Immagine 12" descr="9788829012718_0_536_0_7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8" y="1908223"/>
            <a:ext cx="1439209" cy="211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 descr="downloa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57" y="4386349"/>
            <a:ext cx="1444106" cy="181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9788806239923_0_536_0_7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5" y="4386349"/>
            <a:ext cx="1466333" cy="225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864</Words>
  <Application>Microsoft Macintosh PowerPoint</Application>
  <PresentationFormat>Presentazione su schermo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giuseppina scavuzzo</dc:creator>
  <cp:lastModifiedBy>giuseppina scavuzzo</cp:lastModifiedBy>
  <cp:revision>34</cp:revision>
  <dcterms:created xsi:type="dcterms:W3CDTF">2024-02-16T16:50:02Z</dcterms:created>
  <dcterms:modified xsi:type="dcterms:W3CDTF">2024-02-21T16:51:02Z</dcterms:modified>
</cp:coreProperties>
</file>