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70" r:id="rId3"/>
    <p:sldId id="277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58AC7F-216D-47C8-824A-2BEFB5FF4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9D37A-22E7-4A8C-BFE1-A13F799692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C7E8D-D8E9-4D45-A2EE-EB566645BA10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2F34C-C61B-4521-852C-02AB17D714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AAEBC-4AC1-4BD1-AB75-AB4665E811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1D59A-4B88-4DB8-8BF3-AA0CCB96550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4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9795-62C0-4B02-A1EE-5C8924D515DC}" type="datetimeFigureOut">
              <a:rPr lang="en-GB" smtClean="0"/>
              <a:t>02/03/2024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268B-FC93-42D0-9CCC-0F3FCA5D48A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88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C67B-F56A-4EB5-B3A0-2277B034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96C43-74C0-4E7B-818A-1448CA45E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7222-B230-420C-BD1C-B0A3D19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29BB-6FD0-4A27-811F-2E2835E9221B}" type="datetime1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4D00-E3E8-4FEE-AA21-91B11B5B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00A2-5013-43E6-B33A-35693743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9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1360-05D6-47D3-9B28-FDE62985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3CBA1-4123-4609-97BE-7EB1334CC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C78F-F040-48EB-8BB2-C58FC66E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59F-EE50-4C37-A5C0-F4D8085E1544}" type="datetime1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FC3F9-65BE-4CA2-86E4-59742312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F1E7-CAA8-4C62-BE54-6EEF2F0D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5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40C9C-C9AF-41F5-8219-09D53DDAE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A4F86-6A71-4C66-B400-3E8A56260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ECBE-9AC7-4A73-BD9E-B3911C5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4A4C-DAE6-4E51-A5B1-34CCFB673EBC}" type="datetime1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5AAE-F87A-491F-989C-6C1D503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C54E2-EB43-4541-8D41-AC5753B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U SIGILLO">
    <p:bg>
      <p:bgPr>
        <a:solidFill>
          <a:srgbClr val="1F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" descr="Immagine"/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6325150" y="995364"/>
            <a:ext cx="6374850" cy="6370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404" y="-1543798"/>
            <a:ext cx="3239646" cy="1090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1905000" y="1657532"/>
            <a:ext cx="9365820" cy="1557576"/>
          </a:xfrm>
          <a:prstGeom prst="rect">
            <a:avLst/>
          </a:prstGeom>
        </p:spPr>
        <p:txBody>
          <a:bodyPr/>
          <a:lstStyle>
            <a:lvl1pPr>
              <a:defRPr sz="3850" cap="none" spc="154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0" name="Sottotitolo"/>
          <p:cNvSpPr txBox="1">
            <a:spLocks noGrp="1"/>
          </p:cNvSpPr>
          <p:nvPr>
            <p:ph type="body" sz="quarter" idx="14"/>
          </p:nvPr>
        </p:nvSpPr>
        <p:spPr>
          <a:xfrm>
            <a:off x="1911217" y="3309767"/>
            <a:ext cx="9359604" cy="2679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buClrTx/>
              <a:buSzTx/>
              <a:buNone/>
              <a:defRPr sz="3400" cap="none" spc="300">
                <a:solidFill>
                  <a:srgbClr val="FFFFFF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pPr>
            <a:r>
              <a:rPr lang="it-IT"/>
              <a:t>Fare clic per modificare gli stili del testo dello schema</a:t>
            </a:r>
          </a:p>
        </p:txBody>
      </p:sp>
      <p:pic>
        <p:nvPicPr>
          <p:cNvPr id="21" name="Immagine 1" descr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16" y="600540"/>
            <a:ext cx="2343180" cy="7899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59280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ce fond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alphaModFix amt="71000"/>
          </a:blip>
          <a:stretch>
            <a:fillRect/>
          </a:stretch>
        </p:blipFill>
        <p:spPr>
          <a:xfrm>
            <a:off x="6283217" y="995364"/>
            <a:ext cx="6388555" cy="6376636"/>
          </a:xfrm>
          <a:prstGeom prst="rect">
            <a:avLst/>
          </a:prstGeom>
        </p:spPr>
      </p:pic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888067" y="-465684"/>
            <a:ext cx="9673201" cy="1862701"/>
          </a:xfrm>
          <a:prstGeom prst="rect">
            <a:avLst/>
          </a:prstGeom>
        </p:spPr>
        <p:txBody>
          <a:bodyPr/>
          <a:lstStyle>
            <a:lvl1pPr>
              <a:defRPr sz="3000" cap="none" spc="12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0" name="Rettangolo"/>
          <p:cNvSpPr/>
          <p:nvPr userDrawn="1"/>
        </p:nvSpPr>
        <p:spPr>
          <a:xfrm>
            <a:off x="0" y="6131389"/>
            <a:ext cx="12192000" cy="726613"/>
          </a:xfrm>
          <a:prstGeom prst="rect">
            <a:avLst/>
          </a:prstGeom>
          <a:solidFill>
            <a:srgbClr val="1D355E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 sz="1200"/>
          </a:p>
        </p:txBody>
      </p:sp>
      <p:pic>
        <p:nvPicPr>
          <p:cNvPr id="11" name="Immagine 8" descr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9691" y="6230101"/>
            <a:ext cx="1550585" cy="5227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rpo livello uno…">
            <a:extLst>
              <a:ext uri="{FF2B5EF4-FFF2-40B4-BE49-F238E27FC236}">
                <a16:creationId xmlns:a16="http://schemas.microsoft.com/office/drawing/2014/main" id="{CE3C4E78-649F-5845-8ECF-6038E6742A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888067" y="1480966"/>
            <a:ext cx="9673201" cy="267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Tx/>
              <a:buSzTx/>
              <a:buNone/>
              <a:defRPr sz="1700" cap="none" spc="153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>
              <a:buClrTx/>
              <a:defRPr sz="1700" cap="none" spc="153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>
              <a:buClrTx/>
              <a:defRPr sz="1700" cap="none" spc="153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>
              <a:buClrTx/>
              <a:defRPr sz="1700" cap="none" spc="153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>
              <a:buClrTx/>
              <a:defRPr sz="1700" cap="none" spc="153"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0161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B569-BD51-466D-8D1B-D7470B29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0B73-5BB7-4DEA-9DF1-B233A2DA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B446D-5482-4824-A35F-58EBF252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8558-8365-4F2C-8D13-8E1F151B4A76}" type="datetime1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0EF09-18C5-4378-88F8-EA17749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3B3F-6929-40A3-B677-43CFD466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1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271D-0EBF-4B19-AF25-302A32FF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21F28-0932-4C4F-BE96-15D9455B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855E-4D65-4909-BDB7-9E8A2F81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04A8-C479-4D28-B2D5-7FF77DAE3CEB}" type="datetime1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BF5F-C1AB-4614-BEA9-3AF6248C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2279-F98C-44C5-9F49-4A2916C1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255E-F313-4EC3-8FED-25F29A5B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3FEE-E14B-4219-8DC6-ED54ECD98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A1C77-CAD3-4302-B5C2-AB5B3C19C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7639-7153-4E56-96C6-3CD8CF56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D4BB-2C6F-4AB3-A640-345F8B95C50A}" type="datetime1">
              <a:rPr lang="en-GB" smtClean="0"/>
              <a:t>02/03/2024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D64D0-19D2-46B1-9A28-6D4E5681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3FCC2-D3D7-4882-99E3-11BA04E1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CCEB-CF2C-4B75-9ABE-2B26262A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BC33D-1921-4FCD-9FFC-FFC8828DC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44B9E-8B37-479F-9AE6-6D9F8BE9C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55FD9-0D64-4428-A0D1-AC9609C47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27A7F-18C2-499B-9C06-9ADFA7975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FEE6E-B6B7-4AE2-990A-B423D508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3E11-9EFF-4553-B166-06439CC4D86F}" type="datetime1">
              <a:rPr lang="en-GB" smtClean="0"/>
              <a:t>02/03/2024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251FC-2770-4F31-8038-C003DD1D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AC24-BA5A-4F7C-ADD8-F961CB00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8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A9A4-5B6D-440F-BFD9-C3D2577C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FEBEC-5898-4CE5-AEC5-E228382D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6F7C-3BC4-40D9-B43A-8F0DBBD87AC0}" type="datetime1">
              <a:rPr lang="en-GB" smtClean="0"/>
              <a:t>02/03/2024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06CF2-4271-42F7-AB8F-57293D1C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A06C-2594-4B06-8AF6-71DBE72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8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ED221-F44E-490D-92AE-4F979F28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E114-A4A1-4B96-8E47-04839B478A58}" type="datetime1">
              <a:rPr lang="en-GB" smtClean="0"/>
              <a:t>02/03/2024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CB29A-38D3-4354-B146-ECC7869D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FC906-7285-4AC2-8424-6C4757FA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9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F86D-FEC0-499E-9C94-AE34E2F0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95C2-C27A-45B3-968F-B70521F1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06A49-A19C-43FF-8B04-701F07E3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CB55D-633D-4FB4-805E-A4257DC4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348A-9B13-4CC5-A4B8-B53601651E10}" type="datetime1">
              <a:rPr lang="en-GB" smtClean="0"/>
              <a:t>02/03/2024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BCED-8796-4C19-9259-BA602185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A8AC0-AD33-444E-B716-A39F7A62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DFD5-FF4F-4231-A806-B2FBF33D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FC60B-EFB7-476F-8DA1-D6B1E628C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6A9CA-6ABC-4F42-992B-8485097A9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763C-DEBD-4DB4-8157-8DC1B8D2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2CA7-7FE1-4521-A2C6-C745701ADDD0}" type="datetime1">
              <a:rPr lang="en-GB" smtClean="0"/>
              <a:t>02/03/2024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BBE6-E384-4292-9F7F-EB378BEB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2CAA1-531D-4C6F-AE95-A8B07995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9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23251-F889-440B-A980-AFD3DD40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79FF6-F939-4B8B-83CD-DE63E9200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8DA35-E866-45DA-B627-F6E663E45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E768-A1C7-439A-9EC8-A546D23BE626}" type="datetime1">
              <a:rPr lang="en-GB" smtClean="0"/>
              <a:t>02/03/2024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328C-60BD-4182-A53B-756CD791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AB5E-1392-420A-9BBB-899AE3010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D7FC-4A12-4C15-90FF-04BD4F0379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8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tromicrozonazionesismica.it/it/download/category/38-standardms-42" TargetMode="External"/><Relationship Id="rId3" Type="http://schemas.openxmlformats.org/officeDocument/2006/relationships/hyperlink" Target="https://www.centromicrozonazionesismica.it/it/download/category/17-contributi-per-l-aggiornamento-degli-indirizzi-e-criteri-per-la-microzonazione-sismica" TargetMode="External"/><Relationship Id="rId7" Type="http://schemas.openxmlformats.org/officeDocument/2006/relationships/hyperlink" Target="https://www.centromicrozonazionesismica.it/it/download/category/40-linee-guida-per-la-gestione-del-territorio-in-aree-interessate-da-amplificazioni" TargetMode="External"/><Relationship Id="rId2" Type="http://schemas.openxmlformats.org/officeDocument/2006/relationships/hyperlink" Target="https://www.centromicrozonazionesismica.it/it/download/category/7-indirizzi-e-criteri-per-la-microzonazione-sismic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entromicrozonazionesismica.it/it/download/category/13-linee-guida-per-la-gestione-del-territorio-in-aree-interessate-da-instabilita-di-versante-cosismiche" TargetMode="External"/><Relationship Id="rId5" Type="http://schemas.openxmlformats.org/officeDocument/2006/relationships/hyperlink" Target="https://www.centromicrozonazionesismica.it/it/download/category/10-linee-guida-per-la-gestione-del-territorio-interessato-da-faglie-attive-e-capaci" TargetMode="External"/><Relationship Id="rId4" Type="http://schemas.openxmlformats.org/officeDocument/2006/relationships/hyperlink" Target="https://www.centromicrozonazionesismica.it/it/download/category/21-linee-guida-per-la-gestione-del-territorio-in-aree-interessate-da-liquefazio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olo della presentazione"/>
          <p:cNvSpPr txBox="1">
            <a:spLocks noGrp="1"/>
          </p:cNvSpPr>
          <p:nvPr>
            <p:ph type="title"/>
          </p:nvPr>
        </p:nvSpPr>
        <p:spPr>
          <a:xfrm>
            <a:off x="1905000" y="1657532"/>
            <a:ext cx="9365820" cy="1557576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it-IT" dirty="0"/>
              <a:t>Microzonazione sismica</a:t>
            </a:r>
            <a:endParaRPr dirty="0"/>
          </a:p>
        </p:txBody>
      </p:sp>
      <p:sp>
        <p:nvSpPr>
          <p:cNvPr id="180" name="Nome Cognome"/>
          <p:cNvSpPr txBox="1">
            <a:spLocks noGrp="1"/>
          </p:cNvSpPr>
          <p:nvPr>
            <p:ph type="body" idx="4294967295"/>
          </p:nvPr>
        </p:nvSpPr>
        <p:spPr>
          <a:xfrm>
            <a:off x="1899182" y="5448300"/>
            <a:ext cx="10151520" cy="431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55000" lnSpcReduction="20000"/>
          </a:bodyPr>
          <a:lstStyle>
            <a:lvl1pPr marL="0" indent="0" algn="l">
              <a:spcBef>
                <a:spcPts val="4800"/>
              </a:spcBef>
              <a:buClrTx/>
              <a:buSzTx/>
              <a:buNone/>
              <a:defRPr sz="4100" cap="none" spc="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it-IT" dirty="0"/>
              <a:t>Giovanni Costa, Emanuele Forte, Stefano Parolai, Veronica Pazzi, Luca Zini</a:t>
            </a:r>
            <a:endParaRPr dirty="0"/>
          </a:p>
        </p:txBody>
      </p:sp>
      <p:sp>
        <p:nvSpPr>
          <p:cNvPr id="9" name="Sottotitolo">
            <a:extLst>
              <a:ext uri="{FF2B5EF4-FFF2-40B4-BE49-F238E27FC236}">
                <a16:creationId xmlns:a16="http://schemas.microsoft.com/office/drawing/2014/main" id="{E34884FA-391D-42E8-8B94-B9AD39871FE2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899642" y="3390792"/>
            <a:ext cx="9359604" cy="2679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47500" lnSpcReduction="20000"/>
          </a:bodyPr>
          <a:lstStyle>
            <a:lvl1pPr marL="0" indent="0" algn="l">
              <a:buClrTx/>
              <a:buSzTx/>
              <a:buNone/>
              <a:defRPr sz="3400" cap="none" spc="300">
                <a:solidFill>
                  <a:srgbClr val="FFFFFF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r>
              <a:rPr lang="it-IT" dirty="0"/>
              <a:t>Presentazione corso</a:t>
            </a:r>
          </a:p>
        </p:txBody>
      </p:sp>
    </p:spTree>
    <p:extLst>
      <p:ext uri="{BB962C8B-B14F-4D97-AF65-F5344CB8AC3E}">
        <p14:creationId xmlns:p14="http://schemas.microsoft.com/office/powerpoint/2010/main" val="40395745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88067" y="-465684"/>
            <a:ext cx="9673201" cy="1862701"/>
          </a:xfrm>
        </p:spPr>
        <p:txBody>
          <a:bodyPr/>
          <a:lstStyle/>
          <a:p>
            <a:r>
              <a:rPr lang="it-IT" dirty="0"/>
              <a:t>Chi siamo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6A85355-A725-4543-9589-101ABE2788E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02585" y="1143503"/>
            <a:ext cx="1780227" cy="35218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Giovanni Costa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D2312A1-5F22-4611-BA8F-743F339E4C55}"/>
              </a:ext>
            </a:extLst>
          </p:cNvPr>
          <p:cNvSpPr txBox="1">
            <a:spLocks/>
          </p:cNvSpPr>
          <p:nvPr/>
        </p:nvSpPr>
        <p:spPr>
          <a:xfrm>
            <a:off x="5051303" y="2216615"/>
            <a:ext cx="1738142" cy="443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Veronica Pazzi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471465-3A8D-4BBA-8364-CDF25D0D376F}"/>
              </a:ext>
            </a:extLst>
          </p:cNvPr>
          <p:cNvSpPr txBox="1">
            <a:spLocks/>
          </p:cNvSpPr>
          <p:nvPr/>
        </p:nvSpPr>
        <p:spPr>
          <a:xfrm>
            <a:off x="8772914" y="1143503"/>
            <a:ext cx="1908227" cy="352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Emanuele Forte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3B98C05-CC97-4B79-8AD3-FAF8EC50FB5A}"/>
              </a:ext>
            </a:extLst>
          </p:cNvPr>
          <p:cNvSpPr txBox="1">
            <a:spLocks/>
          </p:cNvSpPr>
          <p:nvPr/>
        </p:nvSpPr>
        <p:spPr>
          <a:xfrm>
            <a:off x="8752672" y="4016041"/>
            <a:ext cx="1419496" cy="33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Luca Zini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F681A-7BC8-4C33-8DC7-7DEE97537A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83" y="1495690"/>
            <a:ext cx="1713888" cy="1703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69400-D55A-407C-BE2A-13E296B8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91" y="2659816"/>
            <a:ext cx="1538367" cy="1538367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49199-967C-4C8D-B3C2-4CE37F5FB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3" y="1495690"/>
            <a:ext cx="1327150" cy="1612900"/>
          </a:xfrm>
          <a:prstGeom prst="ellipse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BF358D-2901-4469-8FD6-B685CFA51C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37" y="4348352"/>
            <a:ext cx="1649167" cy="1710786"/>
          </a:xfrm>
          <a:prstGeom prst="ellipse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DE4467F-0A7F-4BAC-9027-BB8A5862F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92" y="4396676"/>
            <a:ext cx="1568211" cy="13708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5D4FB2E-F515-4294-8019-379AB3D247B6}"/>
              </a:ext>
            </a:extLst>
          </p:cNvPr>
          <p:cNvSpPr txBox="1">
            <a:spLocks/>
          </p:cNvSpPr>
          <p:nvPr/>
        </p:nvSpPr>
        <p:spPr>
          <a:xfrm>
            <a:off x="1102586" y="4017112"/>
            <a:ext cx="1979576" cy="352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Stefano Parolai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4720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88067" y="-465684"/>
            <a:ext cx="9673201" cy="1862701"/>
          </a:xfrm>
        </p:spPr>
        <p:txBody>
          <a:bodyPr/>
          <a:lstStyle/>
          <a:p>
            <a:r>
              <a:rPr lang="it-IT" dirty="0"/>
              <a:t>Ricevimenti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73D811-D530-4FE5-BA4D-A575D39D9A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32547" y="1143502"/>
            <a:ext cx="6646169" cy="942287"/>
          </a:xfrm>
        </p:spPr>
        <p:txBody>
          <a:bodyPr>
            <a:normAutofit/>
          </a:bodyPr>
          <a:lstStyle/>
          <a:p>
            <a:r>
              <a:rPr lang="it-IT" dirty="0"/>
              <a:t>Giovanni Costa – costa@units.it</a:t>
            </a:r>
          </a:p>
          <a:p>
            <a:r>
              <a:rPr lang="it-IT" dirty="0"/>
              <a:t>Tutti i giorni su appuntamento (previa richiesta via mail)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A66ECE4-E35F-425F-9C66-1F511CE8B481}"/>
              </a:ext>
            </a:extLst>
          </p:cNvPr>
          <p:cNvSpPr txBox="1">
            <a:spLocks/>
          </p:cNvSpPr>
          <p:nvPr/>
        </p:nvSpPr>
        <p:spPr>
          <a:xfrm>
            <a:off x="3898535" y="4068526"/>
            <a:ext cx="7075034" cy="9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Veronica Pazzi– veronica.pazzi@units.it</a:t>
            </a:r>
          </a:p>
          <a:p>
            <a:r>
              <a:rPr lang="it-IT" dirty="0"/>
              <a:t>Mar-</a:t>
            </a:r>
            <a:r>
              <a:rPr lang="it-IT" dirty="0" err="1"/>
              <a:t>Merc</a:t>
            </a:r>
            <a:r>
              <a:rPr lang="it-IT" dirty="0"/>
              <a:t>-</a:t>
            </a:r>
            <a:r>
              <a:rPr lang="it-IT" dirty="0" err="1"/>
              <a:t>Giov</a:t>
            </a:r>
            <a:r>
              <a:rPr lang="it-IT" dirty="0"/>
              <a:t> su appuntamento (previa richiesta via mail)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BFE255E-5473-42D4-A636-15E24D80BF75}"/>
              </a:ext>
            </a:extLst>
          </p:cNvPr>
          <p:cNvSpPr txBox="1">
            <a:spLocks/>
          </p:cNvSpPr>
          <p:nvPr/>
        </p:nvSpPr>
        <p:spPr>
          <a:xfrm>
            <a:off x="1182595" y="2019055"/>
            <a:ext cx="5057047" cy="9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Emanuele Forte – eforte@units.it</a:t>
            </a:r>
          </a:p>
          <a:p>
            <a:r>
              <a:rPr lang="it-IT" dirty="0" err="1"/>
              <a:t>Giov</a:t>
            </a:r>
            <a:r>
              <a:rPr lang="it-IT" dirty="0"/>
              <a:t> 10.00-12.00 (previa richiesta via mail)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EC874F4-9ACE-439A-B6A1-B0B1FFD74915}"/>
              </a:ext>
            </a:extLst>
          </p:cNvPr>
          <p:cNvSpPr txBox="1">
            <a:spLocks/>
          </p:cNvSpPr>
          <p:nvPr/>
        </p:nvSpPr>
        <p:spPr>
          <a:xfrm>
            <a:off x="2426129" y="2894608"/>
            <a:ext cx="6245785" cy="942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Stefano Parolai– stefano.parolai@units.it</a:t>
            </a:r>
          </a:p>
          <a:p>
            <a:r>
              <a:rPr lang="it-IT" dirty="0" err="1"/>
              <a:t>Ven</a:t>
            </a:r>
            <a:r>
              <a:rPr lang="it-IT" dirty="0"/>
              <a:t> 10.00-12.00 (previa richiesta via mail)</a:t>
            </a:r>
          </a:p>
          <a:p>
            <a:r>
              <a:rPr lang="it-IT" dirty="0"/>
              <a:t>Disponibile anche altri giorni previa richiesta via mail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4F30A32-2B1B-434E-B4A4-0249F571B909}"/>
              </a:ext>
            </a:extLst>
          </p:cNvPr>
          <p:cNvSpPr txBox="1">
            <a:spLocks/>
          </p:cNvSpPr>
          <p:nvPr/>
        </p:nvSpPr>
        <p:spPr>
          <a:xfrm>
            <a:off x="5189763" y="5010813"/>
            <a:ext cx="4990147" cy="94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Luca Zini – zini@units.it</a:t>
            </a:r>
          </a:p>
          <a:p>
            <a:r>
              <a:rPr lang="it-IT" dirty="0" err="1"/>
              <a:t>Lun</a:t>
            </a:r>
            <a:r>
              <a:rPr lang="it-IT" dirty="0"/>
              <a:t> 17.00-18.00 (previa richiesta via mail)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559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88067" y="-465684"/>
            <a:ext cx="9673201" cy="1862701"/>
          </a:xfrm>
        </p:spPr>
        <p:txBody>
          <a:bodyPr/>
          <a:lstStyle/>
          <a:p>
            <a:r>
              <a:rPr lang="it-IT" dirty="0"/>
              <a:t>Obiettivi e struttura del corso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73D811-D530-4FE5-BA4D-A575D39D9A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8209" y="1263030"/>
            <a:ext cx="11564967" cy="480308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corso, altamente multidisciplinare, viene suddiviso in diverse unità didattiche. In particolare: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Normativa vigente (docente: Prof. </a:t>
            </a:r>
            <a:r>
              <a:rPr lang="it-IT" dirty="0" smtClean="0"/>
              <a:t>S. Parolai)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Parametri e linee guida (docente: Prof. </a:t>
            </a:r>
            <a:r>
              <a:rPr lang="it-IT" dirty="0" smtClean="0"/>
              <a:t>S. Parolai)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Introduzione alle onde sismiche e modalità per ottenere gli spettri di risposta (docente: Prof. S. Parolai)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Pericolosità sismica di riferimento. Abachi e modellazione (docente: Prof. S. Parolai)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Strumentazione (docente: Prof. G. Costa)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Tecnica H/V: acquisizione ed analisi dei dati; potenzialità e limiti (docente: Prof. G. Costa)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MASW: principi e modalità operative (docente: Prof. E. Forte)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Faglie attive e capaci (docente: Prof. E. Forte)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Informatizzazione e cartografia tematica (docente: Prof. L. Zini)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Liquefazione (docente: Prof. L. Zini)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Analisi </a:t>
            </a:r>
            <a:r>
              <a:rPr lang="it-IT" dirty="0"/>
              <a:t>di casi studio (docenti: Prof. </a:t>
            </a:r>
            <a:r>
              <a:rPr lang="it-IT" dirty="0" smtClean="0"/>
              <a:t>G. Costa, Prof. S. </a:t>
            </a:r>
            <a:r>
              <a:rPr lang="it-IT" smtClean="0"/>
              <a:t>Parolai)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A6CE38-FC0E-4966-8D57-DB408C8E8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87" y="4015096"/>
            <a:ext cx="2714513" cy="2094053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32C9444-AEE4-4079-875E-5E01D89BB093}"/>
              </a:ext>
            </a:extLst>
          </p:cNvPr>
          <p:cNvSpPr txBox="1">
            <a:spLocks/>
          </p:cNvSpPr>
          <p:nvPr/>
        </p:nvSpPr>
        <p:spPr>
          <a:xfrm>
            <a:off x="9571916" y="4178896"/>
            <a:ext cx="2498164" cy="443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459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2pPr>
            <a:lvl3pPr marL="713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3pPr>
            <a:lvl4pPr marL="967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4pPr>
            <a:lvl5pPr marL="1221619" indent="-2056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700" kern="1200" cap="none" spc="153">
                <a:solidFill>
                  <a:schemeClr val="tx1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Codice Teams: 2bju4x5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2918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88067" y="-465684"/>
            <a:ext cx="9673201" cy="1862701"/>
          </a:xfrm>
        </p:spPr>
        <p:txBody>
          <a:bodyPr/>
          <a:lstStyle/>
          <a:p>
            <a:r>
              <a:rPr lang="it-IT" dirty="0"/>
              <a:t>Esame finale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73D811-D530-4FE5-BA4D-A575D39D9A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8210" y="1263031"/>
            <a:ext cx="5666190" cy="3116729"/>
          </a:xfrm>
        </p:spPr>
        <p:txBody>
          <a:bodyPr>
            <a:noAutofit/>
          </a:bodyPr>
          <a:lstStyle/>
          <a:p>
            <a:r>
              <a:rPr lang="it-IT" sz="2000" dirty="0"/>
              <a:t>Verrà preventivamente fornita (estratta a sorte da ciascun studente tra quelle messe a disposizione in numero superiore al numero degli studenti) una relazione esistente da presentare in sede di esame.</a:t>
            </a:r>
          </a:p>
          <a:p>
            <a:r>
              <a:rPr lang="it-IT" sz="2000" dirty="0"/>
              <a:t>Ciascun candidato, mediante presentazione power point di 10 </a:t>
            </a:r>
            <a:r>
              <a:rPr lang="it-IT" sz="2000" dirty="0" err="1"/>
              <a:t>min</a:t>
            </a:r>
            <a:r>
              <a:rPr lang="it-IT" sz="2000" dirty="0"/>
              <a:t>, dovrà illustrare le caratteristiche e le criticità dell'area assegnata ed eventuali problematiche riscontrate all'interno della relazione stessa.</a:t>
            </a:r>
          </a:p>
          <a:p>
            <a:r>
              <a:rPr lang="it-IT" sz="2000" dirty="0"/>
              <a:t>Alla presentazione seguirà un colloquio con domande sia sulla relazione letta e illustrata che sulle tematiche affrontate nel corso.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F936F-9768-4741-9B0A-8CC0D6A5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82" y="136550"/>
            <a:ext cx="2195289" cy="31167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BE721D-272C-42B0-ACA6-AB2828060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9"/>
          <a:stretch/>
        </p:blipFill>
        <p:spPr>
          <a:xfrm>
            <a:off x="6739965" y="312271"/>
            <a:ext cx="2132311" cy="3116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61C2B4-5A7A-4EFA-A355-A3058436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89" y="2654080"/>
            <a:ext cx="2301976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53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88067" y="-465684"/>
            <a:ext cx="9673201" cy="1862701"/>
          </a:xfrm>
        </p:spPr>
        <p:txBody>
          <a:bodyPr/>
          <a:lstStyle/>
          <a:p>
            <a:r>
              <a:rPr lang="it-IT" dirty="0"/>
              <a:t>Materiale didattico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73D811-D530-4FE5-BA4D-A575D39D9A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32548" y="960699"/>
            <a:ext cx="11508440" cy="514127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Indirizzi e criteri per la microzonazione sismica (Part I, II e III) &amp; Glossario</a:t>
            </a:r>
          </a:p>
          <a:p>
            <a:r>
              <a:rPr lang="it-IT" dirty="0">
                <a:hlinkClick r:id="rId2"/>
              </a:rPr>
              <a:t>https://www.centromicrozonazionesismica.it/it/download/category/7-indirizzi-e-criteri-per-la-microzonazione-sismica</a:t>
            </a:r>
            <a:endParaRPr lang="it-IT" dirty="0"/>
          </a:p>
          <a:p>
            <a:r>
              <a:rPr lang="it-IT" dirty="0"/>
              <a:t>Aggiornamento Indirizzi e criteri</a:t>
            </a:r>
          </a:p>
          <a:p>
            <a:r>
              <a:rPr lang="it-IT" dirty="0">
                <a:hlinkClick r:id="rId3"/>
              </a:rPr>
              <a:t>https://www.centromicrozonazionesismica.it/it/download/category/17-contributi-per-l-aggiornamento-degli-indirizzi-e-criteri-per-la-microzonazione-sismica</a:t>
            </a:r>
            <a:endParaRPr lang="it-IT" dirty="0"/>
          </a:p>
          <a:p>
            <a:r>
              <a:rPr lang="it-IT" dirty="0"/>
              <a:t>Microzonazione sismica – Linee guida per la gestione del territorio in aree interessate da liquefazione (LQ)</a:t>
            </a:r>
          </a:p>
          <a:p>
            <a:r>
              <a:rPr lang="it-IT" dirty="0">
                <a:hlinkClick r:id="rId4"/>
              </a:rPr>
              <a:t>https://www.centromicrozonazionesismica.it/it/download/category/21-linee-guida-per-la-gestione-del-territorio-in-aree-interessate-da-liquefazioni</a:t>
            </a:r>
            <a:endParaRPr lang="it-IT" dirty="0"/>
          </a:p>
          <a:p>
            <a:r>
              <a:rPr lang="it-IT" dirty="0"/>
              <a:t>Microzonazione sismica – Linee guida per la gestione del territorio in aree interessate da faglie attive e capaci (FAC)</a:t>
            </a:r>
          </a:p>
          <a:p>
            <a:r>
              <a:rPr lang="it-IT" dirty="0">
                <a:hlinkClick r:id="rId5"/>
              </a:rPr>
              <a:t>https://www.centromicrozonazionesismica.it/it/download/category/10-linee-guida-per-la-gestione-del-territorio-interessato-da-faglie-attive-e-capaci</a:t>
            </a:r>
            <a:endParaRPr lang="it-IT" dirty="0"/>
          </a:p>
          <a:p>
            <a:r>
              <a:rPr lang="it-IT" dirty="0"/>
              <a:t>Microzonazione sismica – Linee guida per la gestione del territorio in aree interessate da instabilità di versante (FR)</a:t>
            </a:r>
          </a:p>
          <a:p>
            <a:r>
              <a:rPr lang="it-IT" dirty="0">
                <a:hlinkClick r:id="rId6"/>
              </a:rPr>
              <a:t>https://www.centromicrozonazionesismica.it/it/download/category/13-linee-guida-per-la-gestione-del-territorio-in-aree-interessate-da-instabilita-di-versante-cosismiche</a:t>
            </a:r>
            <a:endParaRPr lang="it-IT" dirty="0"/>
          </a:p>
          <a:p>
            <a:r>
              <a:rPr lang="it-IT" dirty="0"/>
              <a:t>Microzonazione sismica – Linee guida per la gestione del territorio in aree </a:t>
            </a:r>
            <a:r>
              <a:rPr lang="it-IT"/>
              <a:t>interessate da amplificazioni </a:t>
            </a:r>
            <a:r>
              <a:rPr lang="it-IT" dirty="0">
                <a:hlinkClick r:id="rId7"/>
              </a:rPr>
              <a:t>https://www.centromicrozonazionesismica.it/it/download/category/40-linee-guida-per-la-gestione-del-territorio-in-aree-interessate-da-amplificazioni</a:t>
            </a:r>
            <a:endParaRPr lang="it-IT" dirty="0"/>
          </a:p>
          <a:p>
            <a:r>
              <a:rPr lang="it-IT" dirty="0"/>
              <a:t>Standard di archiviazione</a:t>
            </a:r>
          </a:p>
          <a:p>
            <a:r>
              <a:rPr lang="it-IT" dirty="0">
                <a:hlinkClick r:id="rId8"/>
              </a:rPr>
              <a:t>https://www.centromicrozonazionesismica.it/it/download/category/38-standardms-42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2396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19462</TotalTime>
  <Words>496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Avenir Heavy</vt:lpstr>
      <vt:lpstr>Avenir LT Std 55 Roman</vt:lpstr>
      <vt:lpstr>Avenir LT Std 65 Medium</vt:lpstr>
      <vt:lpstr>Calibri</vt:lpstr>
      <vt:lpstr>Calibri Light</vt:lpstr>
      <vt:lpstr>Office Theme</vt:lpstr>
      <vt:lpstr>Microzonazione sismica</vt:lpstr>
      <vt:lpstr>Chi siamo</vt:lpstr>
      <vt:lpstr>Ricevimenti</vt:lpstr>
      <vt:lpstr>Obiettivi e struttura del corso</vt:lpstr>
      <vt:lpstr>Esame finale</vt:lpstr>
      <vt:lpstr>Materiale didattico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PAZZI VERONICA</dc:creator>
  <cp:lastModifiedBy>sparolai</cp:lastModifiedBy>
  <cp:revision>43</cp:revision>
  <dcterms:created xsi:type="dcterms:W3CDTF">2022-02-09T11:54:05Z</dcterms:created>
  <dcterms:modified xsi:type="dcterms:W3CDTF">2024-03-02T16:05:54Z</dcterms:modified>
</cp:coreProperties>
</file>