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306" r:id="rId17"/>
    <p:sldId id="288" r:id="rId18"/>
    <p:sldId id="289" r:id="rId19"/>
    <p:sldId id="290"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728B3C-96FC-25A4-5859-2BB48D13F9B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96962A2-2D5D-E80B-BC86-AF669669E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DE98BB5-99AF-5746-673A-5BC5D071C509}"/>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5" name="Segnaposto piè di pagina 4">
            <a:extLst>
              <a:ext uri="{FF2B5EF4-FFF2-40B4-BE49-F238E27FC236}">
                <a16:creationId xmlns:a16="http://schemas.microsoft.com/office/drawing/2014/main" id="{92B6D9CA-C216-78C7-318A-108792F5AC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9DC96DE-5C7F-7195-0BB4-6556708EB094}"/>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1664199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C190F-493F-4E88-FC4F-D7F54AC27D4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ECF54A-4365-A470-859F-371352BB412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BD22167-6CFC-F39E-2FD0-57F0456CE39D}"/>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5" name="Segnaposto piè di pagina 4">
            <a:extLst>
              <a:ext uri="{FF2B5EF4-FFF2-40B4-BE49-F238E27FC236}">
                <a16:creationId xmlns:a16="http://schemas.microsoft.com/office/drawing/2014/main" id="{18E89459-3A0D-6D9B-4F34-A76F764158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2F0F52-3270-ABB6-269F-ED36A0E57F5E}"/>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320197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AA47112-1BCF-FB62-0190-F9B5285EC1E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DB58D80-6463-C34F-333E-B13D0F5624A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7BB6D2F-37C7-C697-C4DF-20DE5AC9AC07}"/>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5" name="Segnaposto piè di pagina 4">
            <a:extLst>
              <a:ext uri="{FF2B5EF4-FFF2-40B4-BE49-F238E27FC236}">
                <a16:creationId xmlns:a16="http://schemas.microsoft.com/office/drawing/2014/main" id="{130C2402-9D2F-76A7-E601-A683E0709F1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66C556D-7956-1576-FF31-A1B8C6FC32AD}"/>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893180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3CE3D4-B2EF-603D-2566-CFA9208606E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0F94FC1-74A4-7C93-ACB2-822C57F325A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9672B06-F73E-0D88-1146-D5C5289DD9C7}"/>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5" name="Segnaposto piè di pagina 4">
            <a:extLst>
              <a:ext uri="{FF2B5EF4-FFF2-40B4-BE49-F238E27FC236}">
                <a16:creationId xmlns:a16="http://schemas.microsoft.com/office/drawing/2014/main" id="{B013C116-1C70-6C4D-53BE-4B6B043352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E716DDA-8819-9681-55D4-2256EE8A230A}"/>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28398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5DBAD8-517B-53C2-0C98-26533DE14A2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D75929C-4A95-E0DD-8CFB-8A0E6E2D60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F0B3912-D0A9-FAB6-62E1-B873E78CFCB9}"/>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5" name="Segnaposto piè di pagina 4">
            <a:extLst>
              <a:ext uri="{FF2B5EF4-FFF2-40B4-BE49-F238E27FC236}">
                <a16:creationId xmlns:a16="http://schemas.microsoft.com/office/drawing/2014/main" id="{8347AEA0-04BD-F38F-40FC-C31AA39B0B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34F041-7AF1-E25A-60C5-F9E3C6B095A7}"/>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3412483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838C82-09B7-ABDC-9C53-AFFCF9DFA74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A7B51B0-8771-C808-2CD3-32086FDA6A9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2486D7C-2F47-50A9-AEAF-B936E9C4FFA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8D2F2F6-B42F-0CBD-B731-D633B85884F0}"/>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6" name="Segnaposto piè di pagina 5">
            <a:extLst>
              <a:ext uri="{FF2B5EF4-FFF2-40B4-BE49-F238E27FC236}">
                <a16:creationId xmlns:a16="http://schemas.microsoft.com/office/drawing/2014/main" id="{34229900-DAFD-437E-D685-E1706F26F26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E6D38E8-3831-E799-632D-492E99DF9EFD}"/>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2234357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D8017F-00AF-0934-95A4-F716CECC760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1DA570D-7DAC-68B7-6684-545607226C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33DCBF4-3A4E-35A0-D070-F1F0140C9D4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E260636-56CE-956D-187A-D414A472F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DAA71B-AE43-FE67-EECB-D2542B1F874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9E1DD42-617D-AB92-6CFF-D1B2E73ED367}"/>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8" name="Segnaposto piè di pagina 7">
            <a:extLst>
              <a:ext uri="{FF2B5EF4-FFF2-40B4-BE49-F238E27FC236}">
                <a16:creationId xmlns:a16="http://schemas.microsoft.com/office/drawing/2014/main" id="{00BFA9D7-99E7-583F-5657-943CC7210DB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149A2FD-8529-EFD1-97EF-90D3330025BA}"/>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270231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8FEA18-6BAB-E8F9-E947-B28FE4C5A9D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3BC3F2C-1AED-4663-DF07-D53876BAA29A}"/>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4" name="Segnaposto piè di pagina 3">
            <a:extLst>
              <a:ext uri="{FF2B5EF4-FFF2-40B4-BE49-F238E27FC236}">
                <a16:creationId xmlns:a16="http://schemas.microsoft.com/office/drawing/2014/main" id="{5716C08C-F643-A079-7B93-F9771BE5C7A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D3508CA-B242-481A-C25A-163A4C363D34}"/>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6425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4E322CB-4269-2689-B6D4-9B12394292EE}"/>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3" name="Segnaposto piè di pagina 2">
            <a:extLst>
              <a:ext uri="{FF2B5EF4-FFF2-40B4-BE49-F238E27FC236}">
                <a16:creationId xmlns:a16="http://schemas.microsoft.com/office/drawing/2014/main" id="{6940797D-7C3F-D652-53FF-7A9A5473ED6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F6ABC10-957E-301A-0049-5AC5DAF32BCD}"/>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136035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4989B8-1589-3A98-6878-180DAB9BDA7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6D130F9-D834-F7F8-21CC-79483F24CD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C1A2801-1A0A-26F8-6630-03C3FE092D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45DD4A3-811B-6E94-92E1-00EFB4A3FDE6}"/>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6" name="Segnaposto piè di pagina 5">
            <a:extLst>
              <a:ext uri="{FF2B5EF4-FFF2-40B4-BE49-F238E27FC236}">
                <a16:creationId xmlns:a16="http://schemas.microsoft.com/office/drawing/2014/main" id="{023D7420-85BE-3A26-0BF2-D2AA89013EB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C32233F-07EC-042C-BFE4-B9476269D548}"/>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3119383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46849F-EF2E-8527-373D-5F2A1D1FEF6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AC019C8-2936-3C8D-AB57-C5679A32DF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9C0937B-96AB-7EF6-0B35-3086B95DA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02A8928-32A2-979C-D54B-15B20B081711}"/>
              </a:ext>
            </a:extLst>
          </p:cNvPr>
          <p:cNvSpPr>
            <a:spLocks noGrp="1"/>
          </p:cNvSpPr>
          <p:nvPr>
            <p:ph type="dt" sz="half" idx="10"/>
          </p:nvPr>
        </p:nvSpPr>
        <p:spPr/>
        <p:txBody>
          <a:bodyPr/>
          <a:lstStyle/>
          <a:p>
            <a:fld id="{C0CFA2A7-0B87-4658-8B42-C1E2876DD2AE}" type="datetimeFigureOut">
              <a:rPr lang="it-IT" smtClean="0"/>
              <a:t>15/03/2024</a:t>
            </a:fld>
            <a:endParaRPr lang="it-IT"/>
          </a:p>
        </p:txBody>
      </p:sp>
      <p:sp>
        <p:nvSpPr>
          <p:cNvPr id="6" name="Segnaposto piè di pagina 5">
            <a:extLst>
              <a:ext uri="{FF2B5EF4-FFF2-40B4-BE49-F238E27FC236}">
                <a16:creationId xmlns:a16="http://schemas.microsoft.com/office/drawing/2014/main" id="{8574DEDD-9560-03AC-9D1E-4C89C3DF779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133AED8-BBEC-97ED-B71F-8AE2D239E60E}"/>
              </a:ext>
            </a:extLst>
          </p:cNvPr>
          <p:cNvSpPr>
            <a:spLocks noGrp="1"/>
          </p:cNvSpPr>
          <p:nvPr>
            <p:ph type="sldNum" sz="quarter" idx="12"/>
          </p:nvPr>
        </p:nvSpPr>
        <p:spPr/>
        <p:txBody>
          <a:bodyPr/>
          <a:lstStyle/>
          <a:p>
            <a:fld id="{FB4C91D5-ED64-430C-97FF-86274B1F7DC0}" type="slidenum">
              <a:rPr lang="it-IT" smtClean="0"/>
              <a:t>‹N›</a:t>
            </a:fld>
            <a:endParaRPr lang="it-IT"/>
          </a:p>
        </p:txBody>
      </p:sp>
    </p:spTree>
    <p:extLst>
      <p:ext uri="{BB962C8B-B14F-4D97-AF65-F5344CB8AC3E}">
        <p14:creationId xmlns:p14="http://schemas.microsoft.com/office/powerpoint/2010/main" val="96896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FC1CC8-588D-14CF-7891-2495995B7D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F5CEC5D-6B34-0179-E3EF-6303CACF2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568004-6379-C63B-6119-E10A181965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FA2A7-0B87-4658-8B42-C1E2876DD2AE}" type="datetimeFigureOut">
              <a:rPr lang="it-IT" smtClean="0"/>
              <a:t>15/03/2024</a:t>
            </a:fld>
            <a:endParaRPr lang="it-IT"/>
          </a:p>
        </p:txBody>
      </p:sp>
      <p:sp>
        <p:nvSpPr>
          <p:cNvPr id="5" name="Segnaposto piè di pagina 4">
            <a:extLst>
              <a:ext uri="{FF2B5EF4-FFF2-40B4-BE49-F238E27FC236}">
                <a16:creationId xmlns:a16="http://schemas.microsoft.com/office/drawing/2014/main" id="{F2D811E6-D1DA-DE7E-D570-35CB12DEBB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05A49ED-872B-3F43-D995-5A8B387203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C91D5-ED64-430C-97FF-86274B1F7DC0}" type="slidenum">
              <a:rPr lang="it-IT" smtClean="0"/>
              <a:t>‹N›</a:t>
            </a:fld>
            <a:endParaRPr lang="it-IT"/>
          </a:p>
        </p:txBody>
      </p:sp>
    </p:spTree>
    <p:extLst>
      <p:ext uri="{BB962C8B-B14F-4D97-AF65-F5344CB8AC3E}">
        <p14:creationId xmlns:p14="http://schemas.microsoft.com/office/powerpoint/2010/main" val="3064380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5A7D99-82AB-3A30-79FD-284F9CCD8AC2}"/>
              </a:ext>
            </a:extLst>
          </p:cNvPr>
          <p:cNvSpPr>
            <a:spLocks noGrp="1"/>
          </p:cNvSpPr>
          <p:nvPr>
            <p:ph idx="1"/>
          </p:nvPr>
        </p:nvSpPr>
        <p:spPr>
          <a:xfrm>
            <a:off x="838200" y="755009"/>
            <a:ext cx="10515600" cy="5421954"/>
          </a:xfrm>
        </p:spPr>
        <p:txBody>
          <a:bodyPr>
            <a:normAutofit lnSpcReduction="10000"/>
          </a:bodyPr>
          <a:lstStyle/>
          <a:p>
            <a:r>
              <a:rPr lang="it-IT" dirty="0"/>
              <a:t>Nel corso del XVIII secolo, nel contesto illuministico, gli studi storici conobbero uno sviluppo basato sulla critica erudita delle fonti: Ludovico Antonio Muratori pubblicò una monumentale opera relativa a temi diversi sulla storia d’Italia in 25 volumi</a:t>
            </a:r>
          </a:p>
          <a:p>
            <a:r>
              <a:rPr lang="it-IT" dirty="0"/>
              <a:t>La mentalità laica e razionalistica illuminista permise un approccio alle questioni storiche sempre più libero rispetto al potere politico ed ecclesiastico</a:t>
            </a:r>
          </a:p>
          <a:p>
            <a:r>
              <a:rPr lang="it-IT" dirty="0"/>
              <a:t>Voltaire  analizza, nelle sue opere </a:t>
            </a:r>
            <a:r>
              <a:rPr lang="it-IT" i="1" dirty="0"/>
              <a:t>Il secolo di Luigi XIV</a:t>
            </a:r>
            <a:r>
              <a:rPr lang="it-IT" dirty="0"/>
              <a:t> e nel </a:t>
            </a:r>
            <a:r>
              <a:rPr lang="it-IT" i="1" dirty="0"/>
              <a:t>Saggio sui costumi e sullo spirito delle nazioni</a:t>
            </a:r>
            <a:r>
              <a:rPr lang="it-IT" dirty="0"/>
              <a:t>, la società, anche in modo comparativo fra occidente e oriente, con una mentalità laica e non presupponendo una superiorità occidentale sul resto del mondo</a:t>
            </a:r>
          </a:p>
          <a:p>
            <a:r>
              <a:rPr lang="it-IT" dirty="0"/>
              <a:t>La visione della storia di Voltaire è estremamente moderna: la storia deve occuparsi non solo dei fatti, ma anche dello spirito dei tempi, dei costumi dei popoli, degli aspetti economici, della società</a:t>
            </a:r>
          </a:p>
        </p:txBody>
      </p:sp>
    </p:spTree>
    <p:extLst>
      <p:ext uri="{BB962C8B-B14F-4D97-AF65-F5344CB8AC3E}">
        <p14:creationId xmlns:p14="http://schemas.microsoft.com/office/powerpoint/2010/main" val="1629432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280FB3-6CD2-28B0-D196-18C46A0235A7}"/>
              </a:ext>
            </a:extLst>
          </p:cNvPr>
          <p:cNvSpPr>
            <a:spLocks noGrp="1"/>
          </p:cNvSpPr>
          <p:nvPr>
            <p:ph idx="1"/>
          </p:nvPr>
        </p:nvSpPr>
        <p:spPr>
          <a:xfrm>
            <a:off x="838200" y="771787"/>
            <a:ext cx="10515600" cy="5405176"/>
          </a:xfrm>
        </p:spPr>
        <p:txBody>
          <a:bodyPr/>
          <a:lstStyle/>
          <a:p>
            <a:r>
              <a:rPr lang="it-IT" dirty="0"/>
              <a:t>Lucien </a:t>
            </a:r>
            <a:r>
              <a:rPr lang="it-IT" dirty="0" err="1"/>
              <a:t>Febvre</a:t>
            </a:r>
            <a:r>
              <a:rPr lang="it-IT" dirty="0"/>
              <a:t> aveva già pubblicato una biografia di Lutero e studi di geografia umana, mentre Marc Bloch aveva pubblicato il celebre volume </a:t>
            </a:r>
            <a:r>
              <a:rPr lang="it-IT" i="1" dirty="0"/>
              <a:t>I re taumaturghi </a:t>
            </a:r>
            <a:r>
              <a:rPr lang="it-IT" dirty="0"/>
              <a:t>(1924) basato su analisi relative alla mentalità collettiva e alla lunga durata</a:t>
            </a:r>
          </a:p>
          <a:p>
            <a:r>
              <a:rPr lang="it-IT" dirty="0"/>
              <a:t>Da una dimensione soprattutto economica e sociale in polemica con la classica storia evenemenziale politica, le «Annales» si riaprono anche alla politica ma in una cornice di storia «totale», capace cioè di includere nell’analisi tutta la struttura sociale di un’epoca. Ne era un esempio il volume di Bloch </a:t>
            </a:r>
            <a:r>
              <a:rPr lang="it-IT" i="1" dirty="0"/>
              <a:t>La società feudale</a:t>
            </a:r>
            <a:r>
              <a:rPr lang="it-IT" dirty="0"/>
              <a:t> (1939-40)</a:t>
            </a:r>
          </a:p>
          <a:p>
            <a:r>
              <a:rPr lang="it-IT" dirty="0"/>
              <a:t>Altro aspetto fondamentale della nuova storia delle «Annales» era la prospettiva comparativa dell’analisi, in particolare per influsso dello storico belga Henri </a:t>
            </a:r>
            <a:r>
              <a:rPr lang="it-IT" dirty="0" err="1"/>
              <a:t>Pirenne</a:t>
            </a:r>
            <a:endParaRPr lang="it-IT" dirty="0"/>
          </a:p>
        </p:txBody>
      </p:sp>
    </p:spTree>
    <p:extLst>
      <p:ext uri="{BB962C8B-B14F-4D97-AF65-F5344CB8AC3E}">
        <p14:creationId xmlns:p14="http://schemas.microsoft.com/office/powerpoint/2010/main" val="398346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7BAD964-9183-01D3-2C40-6D205BC41C3B}"/>
              </a:ext>
            </a:extLst>
          </p:cNvPr>
          <p:cNvSpPr>
            <a:spLocks noGrp="1"/>
          </p:cNvSpPr>
          <p:nvPr>
            <p:ph idx="1"/>
          </p:nvPr>
        </p:nvSpPr>
        <p:spPr>
          <a:xfrm>
            <a:off x="838200" y="729842"/>
            <a:ext cx="10515600" cy="5447121"/>
          </a:xfrm>
        </p:spPr>
        <p:txBody>
          <a:bodyPr>
            <a:normAutofit lnSpcReduction="10000"/>
          </a:bodyPr>
          <a:lstStyle/>
          <a:p>
            <a:r>
              <a:rPr lang="it-IT" dirty="0"/>
              <a:t>In base alla prospettiva comparativa, lo studio delle strutture portanti di una società può essere fruttuoso soprattutto se visto in un’ottica comparata con altre società, lontane sia dal punto di vista temporale che spaziale</a:t>
            </a:r>
          </a:p>
          <a:p>
            <a:r>
              <a:rPr lang="it-IT" dirty="0"/>
              <a:t>L’idea di storia «totale» emerge anche dall’impostazione di Lucien </a:t>
            </a:r>
            <a:r>
              <a:rPr lang="it-IT" dirty="0" err="1"/>
              <a:t>Febvre</a:t>
            </a:r>
            <a:r>
              <a:rPr lang="it-IT" dirty="0"/>
              <a:t>, per cui ogni evento è strettamente interconnesso con gli altri, tramite legami che è compito dello storico analizzare e capire</a:t>
            </a:r>
          </a:p>
          <a:p>
            <a:r>
              <a:rPr lang="it-IT" dirty="0"/>
              <a:t>Dopo la Seconda guerra mondiale, la rivista riprese le sue pubblicazioni, senza Bloch, ucciso dai nazisti. A </a:t>
            </a:r>
            <a:r>
              <a:rPr lang="it-IT" dirty="0" err="1"/>
              <a:t>Febvre</a:t>
            </a:r>
            <a:r>
              <a:rPr lang="it-IT" dirty="0"/>
              <a:t> si affiancò Fernand Braudel</a:t>
            </a:r>
          </a:p>
          <a:p>
            <a:r>
              <a:rPr lang="it-IT" dirty="0"/>
              <a:t>La rivista assunse allora il titolo di «Annales. </a:t>
            </a:r>
            <a:r>
              <a:rPr lang="it-IT" dirty="0" err="1"/>
              <a:t>Economies</a:t>
            </a:r>
            <a:r>
              <a:rPr lang="it-IT" dirty="0"/>
              <a:t>, </a:t>
            </a:r>
            <a:r>
              <a:rPr lang="it-IT" dirty="0" err="1"/>
              <a:t>Sociétés</a:t>
            </a:r>
            <a:r>
              <a:rPr lang="it-IT" dirty="0"/>
              <a:t>, </a:t>
            </a:r>
            <a:r>
              <a:rPr lang="it-IT" dirty="0" err="1"/>
              <a:t>Civilisations</a:t>
            </a:r>
            <a:r>
              <a:rPr lang="it-IT" dirty="0"/>
              <a:t>», sottolineando ulteriormente il legame fra storia e scienze sociali</a:t>
            </a:r>
          </a:p>
        </p:txBody>
      </p:sp>
    </p:spTree>
    <p:extLst>
      <p:ext uri="{BB962C8B-B14F-4D97-AF65-F5344CB8AC3E}">
        <p14:creationId xmlns:p14="http://schemas.microsoft.com/office/powerpoint/2010/main" val="2081022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9C18F61-8F42-71DD-AE22-BF76F2FE30A2}"/>
              </a:ext>
            </a:extLst>
          </p:cNvPr>
          <p:cNvSpPr>
            <a:spLocks noGrp="1"/>
          </p:cNvSpPr>
          <p:nvPr>
            <p:ph idx="1"/>
          </p:nvPr>
        </p:nvSpPr>
        <p:spPr>
          <a:xfrm>
            <a:off x="838200" y="771787"/>
            <a:ext cx="10515600" cy="5405176"/>
          </a:xfrm>
        </p:spPr>
        <p:txBody>
          <a:bodyPr>
            <a:normAutofit lnSpcReduction="10000"/>
          </a:bodyPr>
          <a:lstStyle/>
          <a:p>
            <a:r>
              <a:rPr lang="it-IT" dirty="0"/>
              <a:t>Fernand Braudel formulò l’idea che attraverso il concetto di «lunga durata» applicato alla storia e alle scienze sociali fosse possibile arrivare a una storia a «n dimensioni», cioè una storia che non si ponesse limiti tematici ma anzi indagasse in modo interdisciplinare grandi strutture storico-sociali su archi cronologici lunghi</a:t>
            </a:r>
          </a:p>
          <a:p>
            <a:r>
              <a:rPr lang="it-IT" dirty="0"/>
              <a:t>Una «terza generazione» di annalisti fu composta tra gli altri da Georges </a:t>
            </a:r>
            <a:r>
              <a:rPr lang="it-IT" dirty="0" err="1"/>
              <a:t>Duby</a:t>
            </a:r>
            <a:r>
              <a:rPr lang="it-IT" dirty="0"/>
              <a:t>, Jacques Le Goff, François </a:t>
            </a:r>
            <a:r>
              <a:rPr lang="it-IT" dirty="0" err="1"/>
              <a:t>Furet</a:t>
            </a:r>
            <a:r>
              <a:rPr lang="it-IT" dirty="0"/>
              <a:t>, Emmanuel Le </a:t>
            </a:r>
            <a:r>
              <a:rPr lang="it-IT" dirty="0" err="1"/>
              <a:t>Roy</a:t>
            </a:r>
            <a:r>
              <a:rPr lang="it-IT" dirty="0"/>
              <a:t> </a:t>
            </a:r>
            <a:r>
              <a:rPr lang="it-IT" dirty="0" err="1"/>
              <a:t>Ladurie</a:t>
            </a:r>
            <a:endParaRPr lang="it-IT" dirty="0"/>
          </a:p>
          <a:p>
            <a:r>
              <a:rPr lang="it-IT" dirty="0"/>
              <a:t>Questa generazione di storici sviluppò la metodologia storica in direzione dell’uso dei metodi quantitativi applicati allo studio delle strutture economiche e demografiche; analizzò la cultura materiale, cioè la vita quotidiana del passato; si dedicò alla storia delle mentalità, all’antropologia, alla sessualità, ai rapporti di potere (Michel Foucault)</a:t>
            </a:r>
          </a:p>
        </p:txBody>
      </p:sp>
    </p:spTree>
    <p:extLst>
      <p:ext uri="{BB962C8B-B14F-4D97-AF65-F5344CB8AC3E}">
        <p14:creationId xmlns:p14="http://schemas.microsoft.com/office/powerpoint/2010/main" val="771298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703AE9C-02A1-5ED0-A092-8EA270415732}"/>
              </a:ext>
            </a:extLst>
          </p:cNvPr>
          <p:cNvSpPr>
            <a:spLocks noGrp="1"/>
          </p:cNvSpPr>
          <p:nvPr>
            <p:ph idx="1"/>
          </p:nvPr>
        </p:nvSpPr>
        <p:spPr>
          <a:xfrm>
            <a:off x="838200" y="755009"/>
            <a:ext cx="10515600" cy="5421954"/>
          </a:xfrm>
        </p:spPr>
        <p:txBody>
          <a:bodyPr/>
          <a:lstStyle/>
          <a:p>
            <a:r>
              <a:rPr lang="it-IT" dirty="0"/>
              <a:t>La rivista continua ad operare, dal 1994 con il nuovo titolo di «Annales. Histoire, Sciences </a:t>
            </a:r>
            <a:r>
              <a:rPr lang="it-IT" dirty="0" err="1"/>
              <a:t>Sociales</a:t>
            </a:r>
            <a:r>
              <a:rPr lang="it-IT" dirty="0"/>
              <a:t>», pur avendo ormai esaurito la carica di novità che ne aveva fatto il centro del dibattito storiografico per buona parte del Novecento</a:t>
            </a:r>
          </a:p>
          <a:p>
            <a:r>
              <a:rPr lang="it-IT" dirty="0"/>
              <a:t>Elemento centrale nell’azione di rinnovamento delle «Annales» è stato l’attenzione verso la dimensione sociale e verso i gruppi lontani dalle classi dirigenti: le donne, i giovani, le masse contadine</a:t>
            </a:r>
          </a:p>
          <a:p>
            <a:r>
              <a:rPr lang="it-IT" dirty="0"/>
              <a:t>Spesso è stata naturale una convergenza della storiografia marxista con la scuola delle «Annales», vista la comune attenzione alla dimensione economico-sociale, anche se le «Annales» non hanno mai assunto posizioni politiche-ideologiche</a:t>
            </a:r>
          </a:p>
          <a:p>
            <a:pPr marL="0" indent="0">
              <a:buNone/>
            </a:pPr>
            <a:endParaRPr lang="it-IT" dirty="0"/>
          </a:p>
          <a:p>
            <a:endParaRPr lang="it-IT" dirty="0"/>
          </a:p>
        </p:txBody>
      </p:sp>
    </p:spTree>
    <p:extLst>
      <p:ext uri="{BB962C8B-B14F-4D97-AF65-F5344CB8AC3E}">
        <p14:creationId xmlns:p14="http://schemas.microsoft.com/office/powerpoint/2010/main" val="3985746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AD581A4-4181-41F3-6DE6-19D6ACD801F4}"/>
              </a:ext>
            </a:extLst>
          </p:cNvPr>
          <p:cNvSpPr>
            <a:spLocks noGrp="1"/>
          </p:cNvSpPr>
          <p:nvPr>
            <p:ph idx="1"/>
          </p:nvPr>
        </p:nvSpPr>
        <p:spPr>
          <a:xfrm>
            <a:off x="838200" y="713064"/>
            <a:ext cx="10515600" cy="5463899"/>
          </a:xfrm>
        </p:spPr>
        <p:txBody>
          <a:bodyPr>
            <a:normAutofit fontScale="92500" lnSpcReduction="10000"/>
          </a:bodyPr>
          <a:lstStyle/>
          <a:p>
            <a:r>
              <a:rPr lang="it-IT" dirty="0"/>
              <a:t>Parallelamente all’esperienza delle «Annales», nel corso del Novecento si sono sviluppate altre scuole storiografiche che hanno influenzato l’evoluzione degli studi storici</a:t>
            </a:r>
          </a:p>
          <a:p>
            <a:r>
              <a:rPr lang="it-IT" dirty="0"/>
              <a:t>In Germania si ebbe un distacco dal paradigma </a:t>
            </a:r>
            <a:r>
              <a:rPr lang="it-IT" dirty="0" err="1"/>
              <a:t>rankiano</a:t>
            </a:r>
            <a:r>
              <a:rPr lang="it-IT" dirty="0"/>
              <a:t> attraverso lo sviluppo di un’analisi che coniugava la storia politica con la storia culturale, in particolare tramite Friedrich </a:t>
            </a:r>
            <a:r>
              <a:rPr lang="it-IT" dirty="0" err="1"/>
              <a:t>Meinecke</a:t>
            </a:r>
            <a:r>
              <a:rPr lang="it-IT" dirty="0"/>
              <a:t> e Gerhard Ritter</a:t>
            </a:r>
          </a:p>
          <a:p>
            <a:r>
              <a:rPr lang="it-IT" dirty="0"/>
              <a:t>In Olanda Johan Huizinga produsse una storia culturale partendo dall’ideale cavalleresco medievale per ricostruire l’intero contesto medievale (</a:t>
            </a:r>
            <a:r>
              <a:rPr lang="it-IT" i="1" dirty="0"/>
              <a:t>L’autunno del Medioevo</a:t>
            </a:r>
            <a:r>
              <a:rPr lang="it-IT" dirty="0"/>
              <a:t>, 1919)</a:t>
            </a:r>
          </a:p>
          <a:p>
            <a:r>
              <a:rPr lang="it-IT" dirty="0"/>
              <a:t>In Inghilterra Arnold J. </a:t>
            </a:r>
            <a:r>
              <a:rPr lang="it-IT" dirty="0" err="1"/>
              <a:t>Toynbee</a:t>
            </a:r>
            <a:r>
              <a:rPr lang="it-IT" dirty="0"/>
              <a:t> e sua moglie Jane </a:t>
            </a:r>
            <a:r>
              <a:rPr lang="it-IT" dirty="0" err="1"/>
              <a:t>Caplan</a:t>
            </a:r>
            <a:r>
              <a:rPr lang="it-IT" dirty="0"/>
              <a:t> studiano l’intera storia dell’umanità e delle sue civiltà (</a:t>
            </a:r>
            <a:r>
              <a:rPr lang="it-IT" i="1" dirty="0"/>
              <a:t>A Study of History</a:t>
            </a:r>
            <a:r>
              <a:rPr lang="it-IT" dirty="0"/>
              <a:t>, 1934-1954, 12 volumi)</a:t>
            </a:r>
          </a:p>
          <a:p>
            <a:r>
              <a:rPr lang="it-IT" sz="2800" dirty="0"/>
              <a:t>Edward H. Carr ha dato un contributo fondamentale allo studio della Russia sovietica e alla riflessione sulla disciplina storica (</a:t>
            </a:r>
            <a:r>
              <a:rPr lang="it-IT" sz="2800" i="1" dirty="0"/>
              <a:t>Sei lezioni sulla storia</a:t>
            </a:r>
            <a:r>
              <a:rPr lang="it-IT" sz="2800" dirty="0"/>
              <a:t>, 1961)</a:t>
            </a:r>
          </a:p>
          <a:p>
            <a:endParaRPr lang="it-IT" dirty="0"/>
          </a:p>
          <a:p>
            <a:pPr marL="0" indent="0">
              <a:buNone/>
            </a:pPr>
            <a:endParaRPr lang="it-IT" dirty="0"/>
          </a:p>
        </p:txBody>
      </p:sp>
    </p:spTree>
    <p:extLst>
      <p:ext uri="{BB962C8B-B14F-4D97-AF65-F5344CB8AC3E}">
        <p14:creationId xmlns:p14="http://schemas.microsoft.com/office/powerpoint/2010/main" val="2644731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D34B53F-6882-EFD6-E32A-5121E21F4E60}"/>
              </a:ext>
            </a:extLst>
          </p:cNvPr>
          <p:cNvSpPr>
            <a:spLocks noGrp="1"/>
          </p:cNvSpPr>
          <p:nvPr>
            <p:ph idx="1"/>
          </p:nvPr>
        </p:nvSpPr>
        <p:spPr>
          <a:xfrm>
            <a:off x="838200" y="755009"/>
            <a:ext cx="10515600" cy="5421954"/>
          </a:xfrm>
        </p:spPr>
        <p:txBody>
          <a:bodyPr>
            <a:noAutofit/>
          </a:bodyPr>
          <a:lstStyle/>
          <a:p>
            <a:r>
              <a:rPr lang="it-IT" sz="2400" dirty="0"/>
              <a:t>In </a:t>
            </a:r>
            <a:r>
              <a:rPr lang="it-IT" sz="2400" i="1" dirty="0"/>
              <a:t>Sei lezioni sulla storia</a:t>
            </a:r>
            <a:r>
              <a:rPr lang="it-IT" sz="2400" dirty="0"/>
              <a:t> sono presenti fondamentali riflessioni di carattere metodologico che toccano in particolare i seguenti punti:</a:t>
            </a:r>
          </a:p>
          <a:p>
            <a:pPr marL="0" indent="0">
              <a:buNone/>
            </a:pPr>
            <a:r>
              <a:rPr lang="it-IT" sz="2400" dirty="0"/>
              <a:t>- Che cos’è un fatto storico? Perché alcuni eventi storici sono considerati fondamentali, quindi «fatti storici», e altri no? Questa è una scelta dello stesso storico: è lo storico a far parlare i fatti</a:t>
            </a:r>
          </a:p>
          <a:p>
            <a:pPr marL="0" indent="0">
              <a:buNone/>
            </a:pPr>
            <a:r>
              <a:rPr lang="it-IT" sz="2400" dirty="0"/>
              <a:t>- Lo storico vive nel presente, per cui sarà inevitabilmente condizionato dal tempo presente nel suo studio del passato</a:t>
            </a:r>
          </a:p>
          <a:p>
            <a:pPr marL="0" indent="0">
              <a:buNone/>
            </a:pPr>
            <a:r>
              <a:rPr lang="it-IT" sz="2400" dirty="0"/>
              <a:t>- Lo storico studia gli individui, ma questi a loro volta sono condizionati, nelle loro strutture mentali, dalla società in cui vivono</a:t>
            </a:r>
          </a:p>
          <a:p>
            <a:pPr marL="0" indent="0">
              <a:buNone/>
            </a:pPr>
            <a:r>
              <a:rPr lang="it-IT" sz="2400" dirty="0"/>
              <a:t>- Non è compito dello storico esprimere giudizi morali sugli individui che studia</a:t>
            </a:r>
          </a:p>
        </p:txBody>
      </p:sp>
    </p:spTree>
    <p:extLst>
      <p:ext uri="{BB962C8B-B14F-4D97-AF65-F5344CB8AC3E}">
        <p14:creationId xmlns:p14="http://schemas.microsoft.com/office/powerpoint/2010/main" val="4001905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1FB0B40-794D-7DF6-1EBA-F147EB563FAB}"/>
              </a:ext>
            </a:extLst>
          </p:cNvPr>
          <p:cNvSpPr>
            <a:spLocks noGrp="1"/>
          </p:cNvSpPr>
          <p:nvPr>
            <p:ph idx="1"/>
          </p:nvPr>
        </p:nvSpPr>
        <p:spPr>
          <a:xfrm>
            <a:off x="838200" y="838899"/>
            <a:ext cx="10515600" cy="5338064"/>
          </a:xfrm>
        </p:spPr>
        <p:txBody>
          <a:bodyPr>
            <a:normAutofit fontScale="92500" lnSpcReduction="20000"/>
          </a:bodyPr>
          <a:lstStyle/>
          <a:p>
            <a:pPr marL="0" indent="0">
              <a:buNone/>
            </a:pPr>
            <a:r>
              <a:rPr lang="it-IT" dirty="0"/>
              <a:t>- Ma come deve porsi lo storico di fronte ai grandi eventi politico-sociali? Ad esempio: poiché le rivoluzioni (industriale, francese, russa…) hanno provocato sofferenze, deve condannare tutti questi eventi che sono stati fondamentali, in modo diverso, per il progresso dell’umanità? Lo storico deve essere consapevole che ogni giudizio di valore è condizionato dal contesto storico stesso</a:t>
            </a:r>
          </a:p>
          <a:p>
            <a:pPr marL="0" indent="0">
              <a:buNone/>
            </a:pPr>
            <a:r>
              <a:rPr lang="it-IT" dirty="0"/>
              <a:t>- La storia è considerabile una «scienza» nella misura in cui formula ipotesi e cerca di verificarle nel modo più rigoroso possibile</a:t>
            </a:r>
          </a:p>
          <a:p>
            <a:pPr marL="0" indent="0">
              <a:buNone/>
            </a:pPr>
            <a:r>
              <a:rPr lang="it-IT" dirty="0"/>
              <a:t>- Nella metodologia storica è centrale il principio di causalità: per ogni evento ci sono più cause, da individuare secondo un criterio gerarchico di importanza</a:t>
            </a:r>
          </a:p>
          <a:p>
            <a:pPr marL="0" indent="0">
              <a:buNone/>
            </a:pPr>
            <a:r>
              <a:rPr lang="it-IT" dirty="0"/>
              <a:t>- Per obiettività storica si intende la capacità di sollevarsi al di sopra della visione limitata data da una determinata situazione storico-sociale in cui vive lo storico; inoltre, la capacità dello storico di proiettare la sua visione nel futuro, non essendo quindi limitato dalla comprensione immediata dei fatti storici</a:t>
            </a:r>
          </a:p>
          <a:p>
            <a:endParaRPr lang="it-IT" dirty="0"/>
          </a:p>
        </p:txBody>
      </p:sp>
    </p:spTree>
    <p:extLst>
      <p:ext uri="{BB962C8B-B14F-4D97-AF65-F5344CB8AC3E}">
        <p14:creationId xmlns:p14="http://schemas.microsoft.com/office/powerpoint/2010/main" val="210604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B4331E-07C3-7825-6AFF-2ED8CC1856AF}"/>
              </a:ext>
            </a:extLst>
          </p:cNvPr>
          <p:cNvSpPr>
            <a:spLocks noGrp="1"/>
          </p:cNvSpPr>
          <p:nvPr>
            <p:ph idx="1"/>
          </p:nvPr>
        </p:nvSpPr>
        <p:spPr>
          <a:xfrm>
            <a:off x="838200" y="755009"/>
            <a:ext cx="10515600" cy="5421954"/>
          </a:xfrm>
        </p:spPr>
        <p:txBody>
          <a:bodyPr>
            <a:normAutofit fontScale="92500" lnSpcReduction="20000"/>
          </a:bodyPr>
          <a:lstStyle/>
          <a:p>
            <a:r>
              <a:rPr lang="it-IT" dirty="0"/>
              <a:t>In Inghilterra si sviluppa un filone di storiografia marxista, il cui principale esponente è Eric J. E. </a:t>
            </a:r>
            <a:r>
              <a:rPr lang="it-IT" dirty="0" err="1"/>
              <a:t>Hobsbawm</a:t>
            </a:r>
            <a:r>
              <a:rPr lang="it-IT" dirty="0"/>
              <a:t>, attento soprattutto ai ceti subalterni e marginali, autore fra l’altro de </a:t>
            </a:r>
            <a:r>
              <a:rPr lang="it-IT" i="1" dirty="0"/>
              <a:t>Il secolo breve 1914-1991</a:t>
            </a:r>
            <a:r>
              <a:rPr lang="it-IT" dirty="0"/>
              <a:t> (1994)</a:t>
            </a:r>
          </a:p>
          <a:p>
            <a:r>
              <a:rPr lang="it-IT" dirty="0"/>
              <a:t>Così come in Francia con le «Annales», anche in Inghilterra e in Germania si sono sviluppate scuole storiografiche intorno a riviste, «</a:t>
            </a:r>
            <a:r>
              <a:rPr lang="it-IT" dirty="0" err="1"/>
              <a:t>Past</a:t>
            </a:r>
            <a:r>
              <a:rPr lang="it-IT" dirty="0"/>
              <a:t> and </a:t>
            </a:r>
            <a:r>
              <a:rPr lang="it-IT" dirty="0" err="1"/>
              <a:t>Present</a:t>
            </a:r>
            <a:r>
              <a:rPr lang="it-IT" dirty="0"/>
              <a:t>» e «</a:t>
            </a:r>
            <a:r>
              <a:rPr lang="it-IT" dirty="0" err="1"/>
              <a:t>Geschichte</a:t>
            </a:r>
            <a:r>
              <a:rPr lang="it-IT" dirty="0"/>
              <a:t> und </a:t>
            </a:r>
            <a:r>
              <a:rPr lang="it-IT" dirty="0" err="1"/>
              <a:t>Gesellschaft</a:t>
            </a:r>
            <a:r>
              <a:rPr lang="it-IT" dirty="0"/>
              <a:t>» (Storia e Società), caratterizzate sempre da una storiografia sociale e multidisciplinare</a:t>
            </a:r>
          </a:p>
          <a:p>
            <a:r>
              <a:rPr lang="it-IT" dirty="0"/>
              <a:t>Dagli anni Settanta del Novecento diverse interpretazioni revisioniste hanno iniziato a mettere in dubbio alcuni punti consolidati delle tradizioni storiografiche marxista e liberale soprattutto sul ruolo delle due grandi rivoluzioni della storia moderna, la «Gloriosa rivoluzione» inglese (1688-89) e la Rivoluzione francese (1789)</a:t>
            </a:r>
          </a:p>
          <a:p>
            <a:r>
              <a:rPr lang="it-IT" dirty="0"/>
              <a:t>Fu criticata soprattutto l’idea che le rivoluzioni fossero scaturite dalla maturazione di una situazione socio-economica che aveva portato i ceti emergenti ad imporre una rottura dell’ordine precedente</a:t>
            </a:r>
          </a:p>
          <a:p>
            <a:r>
              <a:rPr lang="it-IT" dirty="0"/>
              <a:t>Le interpretazioni revisioniste sottolineavano invece altri fattori: il ruolo del caso, l’irrazionalità della folla, il dispotismo e il terrore rivoluzionario</a:t>
            </a:r>
          </a:p>
        </p:txBody>
      </p:sp>
    </p:spTree>
    <p:extLst>
      <p:ext uri="{BB962C8B-B14F-4D97-AF65-F5344CB8AC3E}">
        <p14:creationId xmlns:p14="http://schemas.microsoft.com/office/powerpoint/2010/main" val="3498835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8B0876F-DEF1-7D9B-190A-C64BE2548859}"/>
              </a:ext>
            </a:extLst>
          </p:cNvPr>
          <p:cNvSpPr>
            <a:spLocks noGrp="1"/>
          </p:cNvSpPr>
          <p:nvPr>
            <p:ph idx="1"/>
          </p:nvPr>
        </p:nvSpPr>
        <p:spPr>
          <a:xfrm>
            <a:off x="838200" y="771787"/>
            <a:ext cx="10515600" cy="5405176"/>
          </a:xfrm>
        </p:spPr>
        <p:txBody>
          <a:bodyPr/>
          <a:lstStyle/>
          <a:p>
            <a:r>
              <a:rPr lang="it-IT" dirty="0"/>
              <a:t>In polemica contro la storiografia economico-sociale alla fine del XX secolo si rivalutava la storia politica, senza la quale sarebbe stato difficile intrepretare le ideologie novecentesche, o la «microstoria»</a:t>
            </a:r>
          </a:p>
          <a:p>
            <a:r>
              <a:rPr lang="it-IT" dirty="0"/>
              <a:t>Contro le grandi ricostruzioni di strutture relative alla lunga durata, la microstoria si dedicava a singoli fatti, anche apparentemente di scarsa importanza in una prospettiva più vasta, o a personaggi sconosciuti</a:t>
            </a:r>
          </a:p>
          <a:p>
            <a:r>
              <a:rPr lang="it-IT" dirty="0"/>
              <a:t>In Italia, un esempio celebre di microstoria è quello di Carlo Ginzburg che ne </a:t>
            </a:r>
            <a:r>
              <a:rPr lang="it-IT" i="1" dirty="0"/>
              <a:t>Il formaggio e i vermi</a:t>
            </a:r>
            <a:r>
              <a:rPr lang="it-IT" dirty="0"/>
              <a:t> (1976), attraverso uno studio approfondito e minuzioso dei documenti dell’Inquisizione ricostruisce la storia e le idee di un mugnaio friulano eretico del XVI secolo, permettendo di delineare un quadro di storia delle mentalità</a:t>
            </a:r>
          </a:p>
        </p:txBody>
      </p:sp>
    </p:spTree>
    <p:extLst>
      <p:ext uri="{BB962C8B-B14F-4D97-AF65-F5344CB8AC3E}">
        <p14:creationId xmlns:p14="http://schemas.microsoft.com/office/powerpoint/2010/main" val="370839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8E4F12-C5A4-49DE-3CCD-FF2EA1E7D56D}"/>
              </a:ext>
            </a:extLst>
          </p:cNvPr>
          <p:cNvSpPr>
            <a:spLocks noGrp="1"/>
          </p:cNvSpPr>
          <p:nvPr>
            <p:ph idx="1"/>
          </p:nvPr>
        </p:nvSpPr>
        <p:spPr>
          <a:xfrm>
            <a:off x="838200" y="771787"/>
            <a:ext cx="10515600" cy="5405176"/>
          </a:xfrm>
        </p:spPr>
        <p:txBody>
          <a:bodyPr/>
          <a:lstStyle/>
          <a:p>
            <a:r>
              <a:rPr lang="it-IT" dirty="0"/>
              <a:t>Dopo la fine del fascismo e la Seconda guerra mondiale, in Italia cominciò ad aprirsi la possibilità di una sprovincializzazione della storiografia</a:t>
            </a:r>
          </a:p>
          <a:p>
            <a:r>
              <a:rPr lang="it-IT" dirty="0"/>
              <a:t>Federico Chabod pubblicò nel 1961 la sua </a:t>
            </a:r>
            <a:r>
              <a:rPr lang="it-IT" i="1" dirty="0"/>
              <a:t>Storia dell’idea d’Europa</a:t>
            </a:r>
            <a:r>
              <a:rPr lang="it-IT" dirty="0"/>
              <a:t>, in cui appunto si spaziava al di là degli angusti limiti della storia nazionale</a:t>
            </a:r>
          </a:p>
          <a:p>
            <a:r>
              <a:rPr lang="it-IT" dirty="0"/>
              <a:t>Studi innovativi sulla storia moderna sono scritti da Delio </a:t>
            </a:r>
            <a:r>
              <a:rPr lang="it-IT" dirty="0" err="1"/>
              <a:t>Cantimori</a:t>
            </a:r>
            <a:r>
              <a:rPr lang="it-IT" dirty="0"/>
              <a:t>, sugli eretici italiani nel XVI secolo, da Franco Venturi, sul populismo russo, da Carlo Ginzburg, su temi di microstoria delle mentalità</a:t>
            </a:r>
          </a:p>
          <a:p>
            <a:r>
              <a:rPr lang="it-IT" dirty="0"/>
              <a:t>Il dibattito storiografico iniziò ad incentrarsi sul passato recente dell’Italia, con riferimento in particolare alle origini e allo sviluppo del regime fascista</a:t>
            </a:r>
          </a:p>
          <a:p>
            <a:endParaRPr lang="it-IT" dirty="0"/>
          </a:p>
        </p:txBody>
      </p:sp>
    </p:spTree>
    <p:extLst>
      <p:ext uri="{BB962C8B-B14F-4D97-AF65-F5344CB8AC3E}">
        <p14:creationId xmlns:p14="http://schemas.microsoft.com/office/powerpoint/2010/main" val="4251621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7F44BBE-D907-875B-14DC-525ABE3D192E}"/>
              </a:ext>
            </a:extLst>
          </p:cNvPr>
          <p:cNvSpPr>
            <a:spLocks noGrp="1"/>
          </p:cNvSpPr>
          <p:nvPr>
            <p:ph idx="1"/>
          </p:nvPr>
        </p:nvSpPr>
        <p:spPr>
          <a:xfrm>
            <a:off x="838200" y="763398"/>
            <a:ext cx="10515600" cy="5413565"/>
          </a:xfrm>
        </p:spPr>
        <p:txBody>
          <a:bodyPr>
            <a:normAutofit lnSpcReduction="10000"/>
          </a:bodyPr>
          <a:lstStyle/>
          <a:p>
            <a:r>
              <a:rPr lang="it-IT" dirty="0"/>
              <a:t>La storiografia del XIX secolo è stata influenzata dal contesto delle grandi ideologie politiche sviluppatesi in seguito alla Rivoluzione francese</a:t>
            </a:r>
          </a:p>
          <a:p>
            <a:r>
              <a:rPr lang="it-IT" dirty="0"/>
              <a:t>Elemento comune della storiografia ottocentesca era però l’aderenza ai principi del razionalismo: attenzione alla spiegazione di tipo logico e causale dei fenomeni analizzati nel loro dispiegarsi effettuale</a:t>
            </a:r>
          </a:p>
          <a:p>
            <a:r>
              <a:rPr lang="it-IT" dirty="0"/>
              <a:t>La Francia fu il paese dove si esplicò soprattutto la storiografia ottocentesca, anche allo scopo di sistematizzare la memoria degli eventi rivoluzionari e successivi</a:t>
            </a:r>
          </a:p>
          <a:p>
            <a:r>
              <a:rPr lang="it-IT" dirty="0"/>
              <a:t>Sul versante della storiografia liberale francese vi sono François </a:t>
            </a:r>
            <a:r>
              <a:rPr lang="it-IT" dirty="0" err="1"/>
              <a:t>Guizot</a:t>
            </a:r>
            <a:r>
              <a:rPr lang="it-IT" dirty="0"/>
              <a:t>, uomo politico e studioso della civiltà europea e francese, e Alexis de Tocqueville, studioso dell’antico regime e della democrazia americana</a:t>
            </a:r>
          </a:p>
        </p:txBody>
      </p:sp>
    </p:spTree>
    <p:extLst>
      <p:ext uri="{BB962C8B-B14F-4D97-AF65-F5344CB8AC3E}">
        <p14:creationId xmlns:p14="http://schemas.microsoft.com/office/powerpoint/2010/main" val="90074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8D2DFE-ABC9-2441-93C4-25F7A85FD0B1}"/>
              </a:ext>
            </a:extLst>
          </p:cNvPr>
          <p:cNvSpPr>
            <a:spLocks noGrp="1"/>
          </p:cNvSpPr>
          <p:nvPr>
            <p:ph idx="1"/>
          </p:nvPr>
        </p:nvSpPr>
        <p:spPr>
          <a:xfrm>
            <a:off x="838200" y="805343"/>
            <a:ext cx="10515600" cy="5371620"/>
          </a:xfrm>
        </p:spPr>
        <p:txBody>
          <a:bodyPr>
            <a:normAutofit lnSpcReduction="10000"/>
          </a:bodyPr>
          <a:lstStyle/>
          <a:p>
            <a:r>
              <a:rPr lang="it-IT" dirty="0"/>
              <a:t>Di grande importanza una nuova attenzione alle dinamiche di continuità e rottura all’interno del corso storico</a:t>
            </a:r>
          </a:p>
          <a:p>
            <a:r>
              <a:rPr lang="it-IT" dirty="0"/>
              <a:t>Nel campo della storiografia repubblicana e romantica si situa Jules Michelet, studioso della storia francese dal Medioevo alla Rivoluzione, attento anche al ruolo giocato dal popolo nell’evoluzione dei fatti storici</a:t>
            </a:r>
          </a:p>
          <a:p>
            <a:r>
              <a:rPr lang="it-IT" dirty="0"/>
              <a:t>Altri grandi storici ottocenteschi sono stati lo scozzese Thomas Carlyle, studioso delle rivoluzioni inglese e francese, e Theodor Mommsen, autore di una importante </a:t>
            </a:r>
            <a:r>
              <a:rPr lang="it-IT" i="1" dirty="0"/>
              <a:t>Storia di Roma</a:t>
            </a:r>
          </a:p>
          <a:p>
            <a:r>
              <a:rPr lang="it-IT" dirty="0"/>
              <a:t>Le rivoluzioni del 1848, che videro come protagonista l’idea di nazione, influenzarono gli storici contemporanei e successivi che sottolinearono nelle loro opere la dimensione etica del principio di nazionalità</a:t>
            </a:r>
          </a:p>
        </p:txBody>
      </p:sp>
    </p:spTree>
    <p:extLst>
      <p:ext uri="{BB962C8B-B14F-4D97-AF65-F5344CB8AC3E}">
        <p14:creationId xmlns:p14="http://schemas.microsoft.com/office/powerpoint/2010/main" val="2938708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9BA506-AFC4-EE0A-A672-96C30B92796E}"/>
              </a:ext>
            </a:extLst>
          </p:cNvPr>
          <p:cNvSpPr>
            <a:spLocks noGrp="1"/>
          </p:cNvSpPr>
          <p:nvPr>
            <p:ph idx="1"/>
          </p:nvPr>
        </p:nvSpPr>
        <p:spPr>
          <a:xfrm>
            <a:off x="838200" y="729842"/>
            <a:ext cx="10515600" cy="5447121"/>
          </a:xfrm>
        </p:spPr>
        <p:txBody>
          <a:bodyPr/>
          <a:lstStyle/>
          <a:p>
            <a:r>
              <a:rPr lang="it-IT" dirty="0"/>
              <a:t>Si svilupparono così le grandi storie nazionali: quella di Michelet sulla Francia, di Thomas Macaulay sull’Inghilterra, di Johann Gustav </a:t>
            </a:r>
            <a:r>
              <a:rPr lang="it-IT" dirty="0" err="1"/>
              <a:t>Droysen</a:t>
            </a:r>
            <a:r>
              <a:rPr lang="it-IT" dirty="0"/>
              <a:t> sulla Prussia</a:t>
            </a:r>
          </a:p>
          <a:p>
            <a:r>
              <a:rPr lang="it-IT" dirty="0"/>
              <a:t>La storia viene intesa come fondamento dell’identità di una nazione</a:t>
            </a:r>
          </a:p>
          <a:p>
            <a:r>
              <a:rPr lang="it-IT" dirty="0"/>
              <a:t>Inoltre, la storia è considerata come una realtà a sé dotata di proprie leggi, strumento privilegiato per comprendere l’evoluzione e il significato dello spirito dell’umanità: concetto di storicismo</a:t>
            </a:r>
          </a:p>
          <a:p>
            <a:r>
              <a:rPr lang="it-IT" dirty="0"/>
              <a:t>Leopold von Ranke è considerato il fondatore della storiografia scientifica, basata su un uso accurato delle fonti primarie e secondarie, da indicare puntualmente nel testo per mezzo dei rinvii alle note. Lo storico non deve poi spiegare il senso dei fatti, che parlano da sé, ma evidenziare i meccanismi del divenire storico</a:t>
            </a:r>
          </a:p>
          <a:p>
            <a:endParaRPr lang="it-IT" dirty="0"/>
          </a:p>
        </p:txBody>
      </p:sp>
    </p:spTree>
    <p:extLst>
      <p:ext uri="{BB962C8B-B14F-4D97-AF65-F5344CB8AC3E}">
        <p14:creationId xmlns:p14="http://schemas.microsoft.com/office/powerpoint/2010/main" val="1185395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F56830-6B72-D370-D19E-0DF7A954AB6F}"/>
              </a:ext>
            </a:extLst>
          </p:cNvPr>
          <p:cNvSpPr>
            <a:spLocks noGrp="1"/>
          </p:cNvSpPr>
          <p:nvPr>
            <p:ph idx="1"/>
          </p:nvPr>
        </p:nvSpPr>
        <p:spPr>
          <a:xfrm>
            <a:off x="838200" y="805343"/>
            <a:ext cx="10515600" cy="5371620"/>
          </a:xfrm>
        </p:spPr>
        <p:txBody>
          <a:bodyPr/>
          <a:lstStyle/>
          <a:p>
            <a:r>
              <a:rPr lang="it-IT" dirty="0"/>
              <a:t>Secondo Ranke, lo storico deve ricostruire il passato in modo oggettivo a prescindere da convinzioni politiche e ideologie di appartenenza, immergendosi nell’epoca storica studiata grazie ad un uso il più ampio possibile di documenti</a:t>
            </a:r>
          </a:p>
          <a:p>
            <a:r>
              <a:rPr lang="it-IT" dirty="0"/>
              <a:t>Influenza del positivismo sulla storiografia: </a:t>
            </a:r>
            <a:r>
              <a:rPr lang="it-IT" dirty="0" err="1"/>
              <a:t>Foustel</a:t>
            </a:r>
            <a:r>
              <a:rPr lang="it-IT" dirty="0"/>
              <a:t> de </a:t>
            </a:r>
            <a:r>
              <a:rPr lang="it-IT" dirty="0" err="1"/>
              <a:t>Coulanges</a:t>
            </a:r>
            <a:r>
              <a:rPr lang="it-IT" dirty="0"/>
              <a:t> studia con metodo positivistico il meccanismo alla base della formazione delle religioni</a:t>
            </a:r>
          </a:p>
          <a:p>
            <a:r>
              <a:rPr lang="it-IT" dirty="0"/>
              <a:t>La storiografia viene sempre più accostata alle discipline scientifiche più che a quelle umanistiche e si interessa maggiormente alle questioni sociali più che a quelle individuali</a:t>
            </a:r>
          </a:p>
          <a:p>
            <a:r>
              <a:rPr lang="it-IT" dirty="0"/>
              <a:t>La storiografia si intreccia con il socialismo grazie all’opera di Karl Marx e Friedrich Engels, fondatori del «materialismo storico»</a:t>
            </a:r>
          </a:p>
        </p:txBody>
      </p:sp>
    </p:spTree>
    <p:extLst>
      <p:ext uri="{BB962C8B-B14F-4D97-AF65-F5344CB8AC3E}">
        <p14:creationId xmlns:p14="http://schemas.microsoft.com/office/powerpoint/2010/main" val="4107952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D777870-3E53-2A98-6108-C5E4C1ACADFF}"/>
              </a:ext>
            </a:extLst>
          </p:cNvPr>
          <p:cNvSpPr>
            <a:spLocks noGrp="1"/>
          </p:cNvSpPr>
          <p:nvPr>
            <p:ph idx="1"/>
          </p:nvPr>
        </p:nvSpPr>
        <p:spPr>
          <a:xfrm>
            <a:off x="838200" y="805343"/>
            <a:ext cx="10515600" cy="5371620"/>
          </a:xfrm>
        </p:spPr>
        <p:txBody>
          <a:bodyPr>
            <a:normAutofit fontScale="92500" lnSpcReduction="10000"/>
          </a:bodyPr>
          <a:lstStyle/>
          <a:p>
            <a:r>
              <a:rPr lang="it-IT" dirty="0"/>
              <a:t>In base a questa interpretazione, la dimensione culturale e spirituale dell’umanità non ha una sua autonomia ma è soltanto una variabile dipendente dalla struttura economica: in questo quadro, l’evoluzione storica è letta come scontro tra classi sociali per il possesso dei mezzi di produzione</a:t>
            </a:r>
          </a:p>
          <a:p>
            <a:r>
              <a:rPr lang="it-IT" dirty="0"/>
              <a:t>Lo storicismo marxista stimolò lo sviluppo della storia economica, influenzato anche dalla realizzazione dell’unificazione doganale tedesca e dall’industrializzazione della Prussia prima e dell’Impero tedesco poi</a:t>
            </a:r>
          </a:p>
          <a:p>
            <a:r>
              <a:rPr lang="it-IT" dirty="0"/>
              <a:t>Contemporaneamente, si stavano sviluppando nuove discipline di ricerca sull’uomo e la società, come la sociologia, la psicologia e l’economia politica</a:t>
            </a:r>
          </a:p>
          <a:p>
            <a:r>
              <a:rPr lang="it-IT" dirty="0"/>
              <a:t>La storiografia deve quindi misurarsi con queste discipline e adottarne in parte le metodologie e i fini, con l’avvio di collaborazioni di carattere interdisciplinare</a:t>
            </a:r>
          </a:p>
        </p:txBody>
      </p:sp>
    </p:spTree>
    <p:extLst>
      <p:ext uri="{BB962C8B-B14F-4D97-AF65-F5344CB8AC3E}">
        <p14:creationId xmlns:p14="http://schemas.microsoft.com/office/powerpoint/2010/main" val="412500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725B5B1-B695-5E00-928B-545A5FC8AEAB}"/>
              </a:ext>
            </a:extLst>
          </p:cNvPr>
          <p:cNvSpPr>
            <a:spLocks noGrp="1"/>
          </p:cNvSpPr>
          <p:nvPr>
            <p:ph idx="1"/>
          </p:nvPr>
        </p:nvSpPr>
        <p:spPr>
          <a:xfrm>
            <a:off x="838200" y="788565"/>
            <a:ext cx="10515600" cy="5388398"/>
          </a:xfrm>
        </p:spPr>
        <p:txBody>
          <a:bodyPr/>
          <a:lstStyle/>
          <a:p>
            <a:r>
              <a:rPr lang="it-IT" dirty="0"/>
              <a:t>La storia non è più quindi soltanto storia politica</a:t>
            </a:r>
          </a:p>
          <a:p>
            <a:r>
              <a:rPr lang="it-IT" dirty="0"/>
              <a:t>Nell’ambito della storia della cultura si segnala l’opera di Jacob Burkhardt, studioso della cultura e della civiltà del Rinascimento in Italia</a:t>
            </a:r>
          </a:p>
          <a:p>
            <a:r>
              <a:rPr lang="it-IT" dirty="0"/>
              <a:t>Max Weber studia il legame fra religione ed economia, sostenendo che il calvinismo avesse favorito lo sviluppo della mentalità imprenditoriale attraverso la valorizzazione dell’individualismo e del profitto (</a:t>
            </a:r>
            <a:r>
              <a:rPr lang="it-IT" i="1" dirty="0"/>
              <a:t>L’etica protestante e lo spirito del capitalismo</a:t>
            </a:r>
            <a:r>
              <a:rPr lang="it-IT" dirty="0"/>
              <a:t>, 1904-1905)</a:t>
            </a:r>
          </a:p>
          <a:p>
            <a:endParaRPr lang="it-IT" dirty="0"/>
          </a:p>
        </p:txBody>
      </p:sp>
    </p:spTree>
    <p:extLst>
      <p:ext uri="{BB962C8B-B14F-4D97-AF65-F5344CB8AC3E}">
        <p14:creationId xmlns:p14="http://schemas.microsoft.com/office/powerpoint/2010/main" val="1867043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C70C4A-1CAF-7F63-60C8-D3BD7A0BF171}"/>
              </a:ext>
            </a:extLst>
          </p:cNvPr>
          <p:cNvSpPr>
            <a:spLocks noGrp="1"/>
          </p:cNvSpPr>
          <p:nvPr>
            <p:ph type="title"/>
          </p:nvPr>
        </p:nvSpPr>
        <p:spPr/>
        <p:txBody>
          <a:bodyPr>
            <a:normAutofit/>
          </a:bodyPr>
          <a:lstStyle/>
          <a:p>
            <a:r>
              <a:rPr lang="it-IT" sz="3600" dirty="0"/>
              <a:t>La storiografia del XX secolo</a:t>
            </a:r>
          </a:p>
        </p:txBody>
      </p:sp>
      <p:sp>
        <p:nvSpPr>
          <p:cNvPr id="3" name="Segnaposto contenuto 2">
            <a:extLst>
              <a:ext uri="{FF2B5EF4-FFF2-40B4-BE49-F238E27FC236}">
                <a16:creationId xmlns:a16="http://schemas.microsoft.com/office/drawing/2014/main" id="{8BC9AEAA-20BE-892F-F893-9098CE720098}"/>
              </a:ext>
            </a:extLst>
          </p:cNvPr>
          <p:cNvSpPr>
            <a:spLocks noGrp="1"/>
          </p:cNvSpPr>
          <p:nvPr>
            <p:ph idx="1"/>
          </p:nvPr>
        </p:nvSpPr>
        <p:spPr/>
        <p:txBody>
          <a:bodyPr/>
          <a:lstStyle/>
          <a:p>
            <a:r>
              <a:rPr lang="it-IT" dirty="0"/>
              <a:t>Alla svolta fra il XIX e il XX secolo, da un lato l’influsso di nuove ideologie e in particolare del marxismo, dall’altro l’affermarsi di discipline come antropologia, sociologia, psicologia e linguistica spingono a un ripensamento e a un rinnovamento della disciplina storica</a:t>
            </a:r>
          </a:p>
          <a:p>
            <a:r>
              <a:rPr lang="it-IT" dirty="0"/>
              <a:t>Esigenza di superamento dell’impostazione </a:t>
            </a:r>
            <a:r>
              <a:rPr lang="it-IT" dirty="0" err="1"/>
              <a:t>rankiana</a:t>
            </a:r>
            <a:r>
              <a:rPr lang="it-IT" dirty="0"/>
              <a:t>, per cui l’oggettività della ricerca storica doveva essere garantita dall’uso di fonti primarie che però venivano a coincidere sostanzialmente con documentazione diplomatica, riducendosi quindi spesso alla sola prospettiva delle classi dirigenti</a:t>
            </a:r>
          </a:p>
        </p:txBody>
      </p:sp>
    </p:spTree>
    <p:extLst>
      <p:ext uri="{BB962C8B-B14F-4D97-AF65-F5344CB8AC3E}">
        <p14:creationId xmlns:p14="http://schemas.microsoft.com/office/powerpoint/2010/main" val="701363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659EE1F-2FA1-63C6-EFCC-89EECB890EB0}"/>
              </a:ext>
            </a:extLst>
          </p:cNvPr>
          <p:cNvSpPr>
            <a:spLocks noGrp="1"/>
          </p:cNvSpPr>
          <p:nvPr>
            <p:ph idx="1"/>
          </p:nvPr>
        </p:nvSpPr>
        <p:spPr>
          <a:xfrm>
            <a:off x="838200" y="738231"/>
            <a:ext cx="10515600" cy="5438732"/>
          </a:xfrm>
        </p:spPr>
        <p:txBody>
          <a:bodyPr/>
          <a:lstStyle/>
          <a:p>
            <a:r>
              <a:rPr lang="it-IT" dirty="0"/>
              <a:t>Si auspica pertanto un superamento della storia esclusivamente politica, limitata alla narrazione dei «grandi fatti», e una maggiore attenzione alla dimensione sociologica (Émile Durkheim)</a:t>
            </a:r>
          </a:p>
          <a:p>
            <a:r>
              <a:rPr lang="it-IT" dirty="0"/>
              <a:t>Critica a quella che viene definita negativamente come «histoire </a:t>
            </a:r>
            <a:r>
              <a:rPr lang="it-IT" dirty="0" err="1"/>
              <a:t>événementielle</a:t>
            </a:r>
            <a:r>
              <a:rPr lang="it-IT" dirty="0"/>
              <a:t>», cioè la storia degli avvenimenti che non si occupava delle strutture sociali portanti</a:t>
            </a:r>
          </a:p>
          <a:p>
            <a:r>
              <a:rPr lang="it-IT" dirty="0"/>
              <a:t>Influenza della geografia, intesa sempre più come una scienza umana (geografia umana) (Paul Vidal de la </a:t>
            </a:r>
            <a:r>
              <a:rPr lang="it-IT" dirty="0" err="1"/>
              <a:t>Blache</a:t>
            </a:r>
            <a:r>
              <a:rPr lang="it-IT" dirty="0"/>
              <a:t>), sulla storia</a:t>
            </a:r>
          </a:p>
          <a:p>
            <a:r>
              <a:rPr lang="it-IT" dirty="0"/>
              <a:t>Un ruolo fondamentale nel rinnovamento della storia come una scienza aperta alla dimensione economica e sociale è stato giocato dalla rivista francese «Annales d’histoire </a:t>
            </a:r>
            <a:r>
              <a:rPr lang="it-IT" dirty="0" err="1"/>
              <a:t>économique</a:t>
            </a:r>
            <a:r>
              <a:rPr lang="it-IT" dirty="0"/>
              <a:t> et sociale», fondata nel 1929 da Lucien </a:t>
            </a:r>
            <a:r>
              <a:rPr lang="it-IT" dirty="0" err="1"/>
              <a:t>Febvre</a:t>
            </a:r>
            <a:r>
              <a:rPr lang="it-IT" dirty="0"/>
              <a:t> e Marc Bloch </a:t>
            </a:r>
          </a:p>
        </p:txBody>
      </p:sp>
    </p:spTree>
    <p:extLst>
      <p:ext uri="{BB962C8B-B14F-4D97-AF65-F5344CB8AC3E}">
        <p14:creationId xmlns:p14="http://schemas.microsoft.com/office/powerpoint/2010/main" val="25146449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2321</Words>
  <Application>Microsoft Office PowerPoint</Application>
  <PresentationFormat>Widescreen</PresentationFormat>
  <Paragraphs>73</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storiografia del XX secolo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1</cp:revision>
  <dcterms:created xsi:type="dcterms:W3CDTF">2024-03-15T13:08:15Z</dcterms:created>
  <dcterms:modified xsi:type="dcterms:W3CDTF">2024-03-15T13:08:48Z</dcterms:modified>
</cp:coreProperties>
</file>