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handoutMasterIdLst>
    <p:handoutMasterId r:id="rId19"/>
  </p:handoutMasterIdLst>
  <p:sldIdLst>
    <p:sldId id="256" r:id="rId2"/>
    <p:sldId id="263" r:id="rId3"/>
    <p:sldId id="264" r:id="rId4"/>
    <p:sldId id="259" r:id="rId5"/>
    <p:sldId id="260" r:id="rId6"/>
    <p:sldId id="261" r:id="rId7"/>
    <p:sldId id="265" r:id="rId8"/>
    <p:sldId id="266" r:id="rId9"/>
    <p:sldId id="267" r:id="rId10"/>
    <p:sldId id="268" r:id="rId11"/>
    <p:sldId id="269" r:id="rId12"/>
    <p:sldId id="262" r:id="rId13"/>
    <p:sldId id="270" r:id="rId14"/>
    <p:sldId id="271" r:id="rId15"/>
    <p:sldId id="272" r:id="rId16"/>
    <p:sldId id="257"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6" autoAdjust="0"/>
    <p:restoredTop sz="70623" autoAdjust="0"/>
  </p:normalViewPr>
  <p:slideViewPr>
    <p:cSldViewPr snapToGrid="0" snapToObjects="1">
      <p:cViewPr varScale="1">
        <p:scale>
          <a:sx n="69" d="100"/>
          <a:sy n="69" d="100"/>
        </p:scale>
        <p:origin x="-144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952EA15-20D9-0C41-9959-074986AC1632}" type="datetimeFigureOut">
              <a:rPr lang="it-IT" smtClean="0"/>
              <a:t>02/03/23</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8B98D28-0CAB-1B4D-8BF5-81608BF9B483}" type="slidenum">
              <a:rPr lang="it-IT" smtClean="0"/>
              <a:t>‹n.›</a:t>
            </a:fld>
            <a:endParaRPr lang="it-IT"/>
          </a:p>
        </p:txBody>
      </p:sp>
    </p:spTree>
    <p:extLst>
      <p:ext uri="{BB962C8B-B14F-4D97-AF65-F5344CB8AC3E}">
        <p14:creationId xmlns:p14="http://schemas.microsoft.com/office/powerpoint/2010/main" val="36129679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1A78BB-E9D5-2B41-879F-6DF36007671A}" type="datetimeFigureOut">
              <a:rPr lang="it-IT" smtClean="0"/>
              <a:t>02/03/23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513975-7BDD-DF46-B6F3-C5ACFB06CFE2}" type="slidenum">
              <a:rPr lang="it-IT" smtClean="0"/>
              <a:t>‹n.›</a:t>
            </a:fld>
            <a:endParaRPr lang="it-IT"/>
          </a:p>
        </p:txBody>
      </p:sp>
    </p:spTree>
    <p:extLst>
      <p:ext uri="{BB962C8B-B14F-4D97-AF65-F5344CB8AC3E}">
        <p14:creationId xmlns:p14="http://schemas.microsoft.com/office/powerpoint/2010/main" val="392166139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9" Type="http://schemas.openxmlformats.org/officeDocument/2006/relationships/hyperlink" Target="https://en.wikipedia.org/wiki/Jewish_emancipation" TargetMode="External"/><Relationship Id="rId20" Type="http://schemas.openxmlformats.org/officeDocument/2006/relationships/hyperlink" Target="https://en.wikipedia.org/wiki/Johann_Jakob_Engel" TargetMode="External"/><Relationship Id="rId21" Type="http://schemas.openxmlformats.org/officeDocument/2006/relationships/hyperlink" Target="https://en.wikipedia.org/wiki/Georg_Ludwig_Spalding" TargetMode="External"/><Relationship Id="rId22" Type="http://schemas.openxmlformats.org/officeDocument/2006/relationships/hyperlink" Target="https://en.wikipedia.org/wiki/Barthold_Georg_Niebuhr" TargetMode="External"/><Relationship Id="rId23" Type="http://schemas.openxmlformats.org/officeDocument/2006/relationships/hyperlink" Target="https://en.wikipedia.org/wiki/Johannes_von_M%C3%BCller" TargetMode="External"/><Relationship Id="rId24" Type="http://schemas.openxmlformats.org/officeDocument/2006/relationships/hyperlink" Target="https://en.wikipedia.org/wiki/Johann_Gottfried_Schadow" TargetMode="External"/><Relationship Id="rId25" Type="http://schemas.openxmlformats.org/officeDocument/2006/relationships/hyperlink" Target="https://en.wikipedia.org/wiki/Salomon_Maimon" TargetMode="External"/><Relationship Id="rId26" Type="http://schemas.openxmlformats.org/officeDocument/2006/relationships/hyperlink" Target="https://en.wikipedia.org/wiki/Friedrich_von_Gentz" TargetMode="External"/><Relationship Id="rId27" Type="http://schemas.openxmlformats.org/officeDocument/2006/relationships/hyperlink" Target="https://en.wikipedia.org/wiki/Fanny_von_Arnstein" TargetMode="External"/><Relationship Id="rId28" Type="http://schemas.openxmlformats.org/officeDocument/2006/relationships/hyperlink" Target="https://en.wikipedia.org/wiki/Madame_de_Genlis" TargetMode="External"/><Relationship Id="rId29" Type="http://schemas.openxmlformats.org/officeDocument/2006/relationships/hyperlink" Target="https://en.wikipedia.org/wiki/Friedrich_Ferdinand_Alexander_zu_Dohna-Schlobitten" TargetMode="External"/><Relationship Id="rId30" Type="http://schemas.openxmlformats.org/officeDocument/2006/relationships/hyperlink" Target="https://en.wikipedia.org/wiki/Karl_Wilhelm_Friedrich_Schlegel" TargetMode="External"/><Relationship Id="rId10" Type="http://schemas.openxmlformats.org/officeDocument/2006/relationships/hyperlink" Target="https://en.wikipedia.org/wiki/Markus_Herz" TargetMode="External"/><Relationship Id="rId11" Type="http://schemas.openxmlformats.org/officeDocument/2006/relationships/hyperlink" Target="https://en.wikipedia.org/wiki/University_of_K%C3%B6nigsberg" TargetMode="External"/><Relationship Id="rId12" Type="http://schemas.openxmlformats.org/officeDocument/2006/relationships/hyperlink" Target="https://en.wikipedia.org/wiki/Henriette_Herz%23cite_note-Elon-p71-1" TargetMode="External"/><Relationship Id="rId13" Type="http://schemas.openxmlformats.org/officeDocument/2006/relationships/hyperlink" Target="https://en.wikipedia.org/wiki/Dorothea_von_Schlegel" TargetMode="External"/><Relationship Id="rId14" Type="http://schemas.openxmlformats.org/officeDocument/2006/relationships/hyperlink" Target="https://en.wikipedia.org/wiki/Wilhelm_von_Humboldt" TargetMode="External"/><Relationship Id="rId15" Type="http://schemas.openxmlformats.org/officeDocument/2006/relationships/hyperlink" Target="https://en.wikipedia.org/wiki/Jean_Paul" TargetMode="External"/><Relationship Id="rId16" Type="http://schemas.openxmlformats.org/officeDocument/2006/relationships/hyperlink" Target="https://en.wikipedia.org/wiki/Friedrich_Schiller" TargetMode="External"/><Relationship Id="rId17" Type="http://schemas.openxmlformats.org/officeDocument/2006/relationships/hyperlink" Target="https://en.wikipedia.org/wiki/Honor%C3%A9_Gabriel_Riqueti,_comte_de_Mirabeau" TargetMode="External"/><Relationship Id="rId18" Type="http://schemas.openxmlformats.org/officeDocument/2006/relationships/hyperlink" Target="https://en.wikipedia.org/wiki/Friedrich_R%C3%BCckert" TargetMode="External"/><Relationship Id="rId19" Type="http://schemas.openxmlformats.org/officeDocument/2006/relationships/hyperlink" Target="https://en.wikipedia.org/wiki/Karl_Wilhelm_Ramler" TargetMode="External"/><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en.wikipedia.org/wiki/Salon_(gathering)" TargetMode="External"/><Relationship Id="rId4" Type="http://schemas.openxmlformats.org/officeDocument/2006/relationships/hyperlink" Target="https://en.wikipedia.org/wiki/Portugal" TargetMode="External"/><Relationship Id="rId5" Type="http://schemas.openxmlformats.org/officeDocument/2006/relationships/hyperlink" Target="https://en.wikipedia.org/wiki/Spanish_and_Portuguese_Jews" TargetMode="External"/><Relationship Id="rId6" Type="http://schemas.openxmlformats.org/officeDocument/2006/relationships/hyperlink" Target="https://en.wikipedia.org/wiki/Hamburg" TargetMode="External"/><Relationship Id="rId7" Type="http://schemas.openxmlformats.org/officeDocument/2006/relationships/hyperlink" Target="https://en.wikipedia.org/w/index.php?title=Benjamin_de_Lemos&amp;action=edit&amp;redlink=1" TargetMode="External"/><Relationship Id="rId8" Type="http://schemas.openxmlformats.org/officeDocument/2006/relationships/hyperlink" Target="https://en.wikipedia.org/wiki/Berlin" TargetMode="External"/></Relationships>
</file>

<file path=ppt/notesSlides/_rels/notesSlide3.xml.rels><?xml version="1.0" encoding="UTF-8" standalone="yes"?>
<Relationships xmlns="http://schemas.openxmlformats.org/package/2006/relationships"><Relationship Id="rId11" Type="http://schemas.openxmlformats.org/officeDocument/2006/relationships/hyperlink" Target="https://de.wikipedia.org/wiki/Gabriel_de_Riqueti,_comte_de_Mirabeau" TargetMode="External"/><Relationship Id="rId12" Type="http://schemas.openxmlformats.org/officeDocument/2006/relationships/hyperlink" Target="https://de.wikipedia.org/wiki/Franz%C3%B6sische_Nationalversammlung" TargetMode="External"/><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de.wikipedia.org/wiki/B%C3%BCrgerrechte" TargetMode="External"/><Relationship Id="rId4" Type="http://schemas.openxmlformats.org/officeDocument/2006/relationships/hyperlink" Target="https://de.wikipedia.org/wiki/Juden" TargetMode="External"/><Relationship Id="rId5" Type="http://schemas.openxmlformats.org/officeDocument/2006/relationships/hyperlink" Target="https://de.wikipedia.org/wiki/Moses_Mendelssohn" TargetMode="External"/><Relationship Id="rId6" Type="http://schemas.openxmlformats.org/officeDocument/2006/relationships/hyperlink" Target="https://de.wikipedia.org/wiki/Elsass" TargetMode="External"/><Relationship Id="rId7" Type="http://schemas.openxmlformats.org/officeDocument/2006/relationships/hyperlink" Target="https://de.wikipedia.org/wiki/Judenordnung" TargetMode="External"/><Relationship Id="rId8" Type="http://schemas.openxmlformats.org/officeDocument/2006/relationships/hyperlink" Target="https://de.wikipedia.org/wiki/Antijudaismus" TargetMode="External"/><Relationship Id="rId9" Type="http://schemas.openxmlformats.org/officeDocument/2006/relationships/hyperlink" Target="https://de.wikipedia.org/wiki/Diskriminierung" TargetMode="External"/><Relationship Id="rId10" Type="http://schemas.openxmlformats.org/officeDocument/2006/relationships/hyperlink" Target="https://de.wikipedia.org/wiki/Menschenrecht"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"Che storia! - Sono una profuga dall'Egitto e dalla Palestina e trovo qui aiuto, amore e cura da parte Vostra! Con entusiasmo sublime penso a questa mia origine e alla trama del destino in cui si uniscono le più lontane distanze di spazio e di tempo: le più antiche memorie del genere umano, allo stato più recente delle cose. Quello che, per tanto tempo della mia vita, è stata l'onta più grande, il più crudo dolore e l'infelicità, essere nata ebrea, non vorrei mi mancasse ora a nessun costo". Fa iniziare così, </a:t>
            </a:r>
            <a:r>
              <a:rPr lang="it-IT" dirty="0" err="1" smtClean="0"/>
              <a:t>Hannah</a:t>
            </a:r>
            <a:r>
              <a:rPr lang="it-IT" dirty="0" smtClean="0"/>
              <a:t> </a:t>
            </a:r>
            <a:r>
              <a:rPr lang="it-IT" dirty="0" err="1" smtClean="0"/>
              <a:t>Arendt</a:t>
            </a:r>
            <a:r>
              <a:rPr lang="it-IT" dirty="0" smtClean="0"/>
              <a:t>, la storia di </a:t>
            </a:r>
            <a:r>
              <a:rPr lang="it-IT" dirty="0" err="1" smtClean="0"/>
              <a:t>Rahel</a:t>
            </a:r>
            <a:r>
              <a:rPr lang="it-IT" dirty="0" smtClean="0"/>
              <a:t>: dalla fine, dal suo ritorno a </a:t>
            </a:r>
            <a:r>
              <a:rPr lang="it-IT" dirty="0" err="1" smtClean="0"/>
              <a:t>Rahel</a:t>
            </a:r>
            <a:r>
              <a:rPr lang="it-IT" dirty="0" smtClean="0"/>
              <a:t>, nata Levin, e dall'accettazione di questa nascita, anzi, dall'entusiasmo sublime con cui </a:t>
            </a:r>
            <a:r>
              <a:rPr lang="it-IT" dirty="0" err="1" smtClean="0"/>
              <a:t>Rahel</a:t>
            </a:r>
            <a:r>
              <a:rPr lang="it-IT" dirty="0" smtClean="0"/>
              <a:t> rivendica la propria origine. Perché questa storia è tutto quello che ho cercato di elencare e molto di più</a:t>
            </a:r>
            <a:endParaRPr lang="it-IT" dirty="0"/>
          </a:p>
        </p:txBody>
      </p:sp>
      <p:sp>
        <p:nvSpPr>
          <p:cNvPr id="4" name="Segnaposto numero diapositiva 3"/>
          <p:cNvSpPr>
            <a:spLocks noGrp="1"/>
          </p:cNvSpPr>
          <p:nvPr>
            <p:ph type="sldNum" sz="quarter" idx="10"/>
          </p:nvPr>
        </p:nvSpPr>
        <p:spPr/>
        <p:txBody>
          <a:bodyPr/>
          <a:lstStyle/>
          <a:p>
            <a:fld id="{95513975-7BDD-DF46-B6F3-C5ACFB06CFE2}" type="slidenum">
              <a:rPr lang="it-IT" smtClean="0"/>
              <a:t>6</a:t>
            </a:fld>
            <a:endParaRPr lang="it-IT"/>
          </a:p>
        </p:txBody>
      </p:sp>
    </p:spTree>
    <p:extLst>
      <p:ext uri="{BB962C8B-B14F-4D97-AF65-F5344CB8AC3E}">
        <p14:creationId xmlns:p14="http://schemas.microsoft.com/office/powerpoint/2010/main" val="1713855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smtClean="0"/>
              <a:t>Henriette </a:t>
            </a:r>
            <a:r>
              <a:rPr lang="it-IT" b="1" dirty="0" err="1" smtClean="0"/>
              <a:t>Herz</a:t>
            </a:r>
            <a:r>
              <a:rPr lang="it-IT" dirty="0" smtClean="0"/>
              <a:t> </a:t>
            </a:r>
            <a:r>
              <a:rPr lang="it-IT" dirty="0" err="1" smtClean="0"/>
              <a:t>née</a:t>
            </a:r>
            <a:r>
              <a:rPr lang="it-IT" dirty="0" smtClean="0"/>
              <a:t> </a:t>
            </a:r>
            <a:r>
              <a:rPr lang="it-IT" b="1" dirty="0" smtClean="0"/>
              <a:t>De </a:t>
            </a:r>
            <a:r>
              <a:rPr lang="it-IT" b="1" dirty="0" err="1" smtClean="0"/>
              <a:t>Lemos</a:t>
            </a:r>
            <a:r>
              <a:rPr lang="it-IT" dirty="0" smtClean="0"/>
              <a:t> (</a:t>
            </a:r>
            <a:r>
              <a:rPr lang="it-IT" dirty="0" err="1" smtClean="0"/>
              <a:t>September</a:t>
            </a:r>
            <a:r>
              <a:rPr lang="it-IT" dirty="0" smtClean="0"/>
              <a:t> 5, 1764 – </a:t>
            </a:r>
            <a:r>
              <a:rPr lang="it-IT" dirty="0" err="1" smtClean="0"/>
              <a:t>October</a:t>
            </a:r>
            <a:r>
              <a:rPr lang="it-IT" dirty="0" smtClean="0"/>
              <a:t> 22, 1847) </a:t>
            </a:r>
            <a:r>
              <a:rPr lang="it-IT" dirty="0" err="1" smtClean="0"/>
              <a:t>is</a:t>
            </a:r>
            <a:r>
              <a:rPr lang="it-IT" dirty="0" smtClean="0"/>
              <a:t> best </a:t>
            </a:r>
            <a:r>
              <a:rPr lang="it-IT" dirty="0" err="1" smtClean="0"/>
              <a:t>known</a:t>
            </a:r>
            <a:r>
              <a:rPr lang="it-IT" dirty="0" smtClean="0"/>
              <a:t> for the "</a:t>
            </a:r>
            <a:r>
              <a:rPr lang="it-IT" dirty="0" err="1" smtClean="0"/>
              <a:t>salonnieres</a:t>
            </a:r>
            <a:r>
              <a:rPr lang="it-IT" dirty="0" smtClean="0"/>
              <a:t>" or </a:t>
            </a:r>
            <a:r>
              <a:rPr lang="it-IT" dirty="0" err="1" smtClean="0"/>
              <a:t>literary</a:t>
            </a:r>
            <a:r>
              <a:rPr lang="it-IT" dirty="0" smtClean="0"/>
              <a:t> </a:t>
            </a:r>
            <a:r>
              <a:rPr lang="it-IT" dirty="0" smtClean="0">
                <a:hlinkClick r:id="rId3" tooltip="Salon (gathering)"/>
              </a:rPr>
              <a:t>salons</a:t>
            </a:r>
            <a:r>
              <a:rPr lang="it-IT" dirty="0" smtClean="0"/>
              <a:t> </a:t>
            </a:r>
            <a:r>
              <a:rPr lang="it-IT" dirty="0" err="1" smtClean="0"/>
              <a:t>that</a:t>
            </a:r>
            <a:r>
              <a:rPr lang="it-IT" dirty="0" smtClean="0"/>
              <a:t> </a:t>
            </a:r>
            <a:r>
              <a:rPr lang="it-IT" dirty="0" err="1" smtClean="0"/>
              <a:t>she</a:t>
            </a:r>
            <a:r>
              <a:rPr lang="it-IT" dirty="0" smtClean="0"/>
              <a:t> </a:t>
            </a:r>
            <a:r>
              <a:rPr lang="it-IT" dirty="0" err="1" smtClean="0"/>
              <a:t>started</a:t>
            </a:r>
            <a:r>
              <a:rPr lang="it-IT" dirty="0" smtClean="0"/>
              <a:t> with a </a:t>
            </a:r>
            <a:r>
              <a:rPr lang="it-IT" dirty="0" err="1" smtClean="0"/>
              <a:t>group</a:t>
            </a:r>
            <a:r>
              <a:rPr lang="it-IT" dirty="0" smtClean="0"/>
              <a:t> of </a:t>
            </a:r>
            <a:r>
              <a:rPr lang="it-IT" dirty="0" err="1" smtClean="0"/>
              <a:t>emancipated</a:t>
            </a:r>
            <a:r>
              <a:rPr lang="it-IT" dirty="0" smtClean="0"/>
              <a:t> </a:t>
            </a:r>
            <a:r>
              <a:rPr lang="it-IT" dirty="0" err="1" smtClean="0"/>
              <a:t>Jews</a:t>
            </a:r>
            <a:r>
              <a:rPr lang="it-IT" dirty="0" smtClean="0"/>
              <a:t> in Prussia.</a:t>
            </a:r>
          </a:p>
          <a:p>
            <a:r>
              <a:rPr lang="it-IT" dirty="0" err="1" smtClean="0"/>
              <a:t>She</a:t>
            </a:r>
            <a:r>
              <a:rPr lang="it-IT" dirty="0" smtClean="0"/>
              <a:t> </a:t>
            </a:r>
            <a:r>
              <a:rPr lang="it-IT" dirty="0" err="1" smtClean="0"/>
              <a:t>was</a:t>
            </a:r>
            <a:r>
              <a:rPr lang="it-IT" dirty="0" smtClean="0"/>
              <a:t> the </a:t>
            </a:r>
            <a:r>
              <a:rPr lang="it-IT" dirty="0" err="1" smtClean="0"/>
              <a:t>daughter</a:t>
            </a:r>
            <a:r>
              <a:rPr lang="it-IT" dirty="0" smtClean="0"/>
              <a:t> of a </a:t>
            </a:r>
            <a:r>
              <a:rPr lang="it-IT" dirty="0" err="1" smtClean="0"/>
              <a:t>physician</a:t>
            </a:r>
            <a:r>
              <a:rPr lang="it-IT" dirty="0" smtClean="0"/>
              <a:t>, </a:t>
            </a:r>
            <a:r>
              <a:rPr lang="it-IT" dirty="0" err="1" smtClean="0"/>
              <a:t>descended</a:t>
            </a:r>
            <a:r>
              <a:rPr lang="it-IT" dirty="0" smtClean="0"/>
              <a:t> from a </a:t>
            </a:r>
            <a:r>
              <a:rPr lang="it-IT" dirty="0" smtClean="0">
                <a:hlinkClick r:id="rId4" tooltip="Portugal"/>
              </a:rPr>
              <a:t>Portuguese</a:t>
            </a:r>
            <a:r>
              <a:rPr lang="it-IT" dirty="0" smtClean="0"/>
              <a:t> </a:t>
            </a:r>
            <a:r>
              <a:rPr lang="it-IT" dirty="0" smtClean="0">
                <a:hlinkClick r:id="rId5" tooltip="Spanish and Portuguese Jews"/>
              </a:rPr>
              <a:t>Jewish</a:t>
            </a:r>
            <a:r>
              <a:rPr lang="it-IT" dirty="0" smtClean="0"/>
              <a:t> family of </a:t>
            </a:r>
            <a:r>
              <a:rPr lang="it-IT" dirty="0" smtClean="0">
                <a:hlinkClick r:id="rId6" tooltip="Hamburg"/>
              </a:rPr>
              <a:t>Hamburg</a:t>
            </a:r>
            <a:r>
              <a:rPr lang="it-IT" dirty="0" smtClean="0"/>
              <a:t>, </a:t>
            </a:r>
            <a:r>
              <a:rPr lang="it-IT" dirty="0" smtClean="0">
                <a:hlinkClick r:id="rId7" tooltip="Benjamin de Lemos (page does not exist)"/>
              </a:rPr>
              <a:t>Benjamin de Lemos</a:t>
            </a:r>
            <a:r>
              <a:rPr lang="it-IT" dirty="0" smtClean="0"/>
              <a:t> (1711–1789) and Esther (1742–1817), </a:t>
            </a:r>
            <a:r>
              <a:rPr lang="it-IT" dirty="0" err="1" smtClean="0"/>
              <a:t>née</a:t>
            </a:r>
            <a:r>
              <a:rPr lang="it-IT" dirty="0" smtClean="0"/>
              <a:t> Charleville.</a:t>
            </a:r>
          </a:p>
          <a:p>
            <a:r>
              <a:rPr lang="it-IT" dirty="0" smtClean="0"/>
              <a:t>Henriette </a:t>
            </a:r>
            <a:r>
              <a:rPr lang="it-IT" dirty="0" err="1" smtClean="0"/>
              <a:t>Herz</a:t>
            </a:r>
            <a:r>
              <a:rPr lang="it-IT" dirty="0" smtClean="0"/>
              <a:t> </a:t>
            </a:r>
            <a:r>
              <a:rPr lang="it-IT" dirty="0" err="1" smtClean="0"/>
              <a:t>had</a:t>
            </a:r>
            <a:r>
              <a:rPr lang="it-IT" dirty="0" smtClean="0"/>
              <a:t> </a:t>
            </a:r>
            <a:r>
              <a:rPr lang="it-IT" dirty="0" err="1" smtClean="0"/>
              <a:t>grown</a:t>
            </a:r>
            <a:r>
              <a:rPr lang="it-IT" dirty="0" smtClean="0"/>
              <a:t> up in the </a:t>
            </a:r>
            <a:r>
              <a:rPr lang="it-IT" dirty="0" smtClean="0">
                <a:hlinkClick r:id="rId8" tooltip="Berlin"/>
              </a:rPr>
              <a:t>Berlin</a:t>
            </a:r>
            <a:r>
              <a:rPr lang="it-IT" dirty="0" smtClean="0"/>
              <a:t> of the </a:t>
            </a:r>
            <a:r>
              <a:rPr lang="it-IT" dirty="0" smtClean="0">
                <a:hlinkClick r:id="rId9" tooltip="Jewish emancipation"/>
              </a:rPr>
              <a:t>Jewish emancipation</a:t>
            </a:r>
            <a:r>
              <a:rPr lang="it-IT" dirty="0" smtClean="0"/>
              <a:t> and </a:t>
            </a:r>
            <a:r>
              <a:rPr lang="it-IT" dirty="0" err="1" smtClean="0"/>
              <a:t>had</a:t>
            </a:r>
            <a:r>
              <a:rPr lang="it-IT" dirty="0" smtClean="0"/>
              <a:t> </a:t>
            </a:r>
            <a:r>
              <a:rPr lang="it-IT" dirty="0" err="1" smtClean="0"/>
              <a:t>shared</a:t>
            </a:r>
            <a:r>
              <a:rPr lang="it-IT" dirty="0" smtClean="0"/>
              <a:t> tutors </a:t>
            </a:r>
            <a:r>
              <a:rPr lang="it-IT" dirty="0" err="1" smtClean="0"/>
              <a:t>apparently</a:t>
            </a:r>
            <a:r>
              <a:rPr lang="it-IT" dirty="0" smtClean="0"/>
              <a:t> with the </a:t>
            </a:r>
            <a:r>
              <a:rPr lang="it-IT" dirty="0" err="1" smtClean="0"/>
              <a:t>Mendelssohn's</a:t>
            </a:r>
            <a:r>
              <a:rPr lang="it-IT" dirty="0" smtClean="0"/>
              <a:t> </a:t>
            </a:r>
            <a:r>
              <a:rPr lang="it-IT" dirty="0" err="1" smtClean="0"/>
              <a:t>daughters</a:t>
            </a:r>
            <a:r>
              <a:rPr lang="it-IT" dirty="0" smtClean="0"/>
              <a:t>. At </a:t>
            </a:r>
            <a:r>
              <a:rPr lang="it-IT" dirty="0" err="1" smtClean="0"/>
              <a:t>age</a:t>
            </a:r>
            <a:r>
              <a:rPr lang="it-IT" dirty="0" smtClean="0"/>
              <a:t> </a:t>
            </a:r>
            <a:r>
              <a:rPr lang="it-IT" dirty="0" err="1" smtClean="0"/>
              <a:t>fifteen</a:t>
            </a:r>
            <a:r>
              <a:rPr lang="it-IT" dirty="0" smtClean="0"/>
              <a:t>, </a:t>
            </a:r>
            <a:r>
              <a:rPr lang="it-IT" dirty="0" err="1" smtClean="0"/>
              <a:t>she</a:t>
            </a:r>
            <a:r>
              <a:rPr lang="it-IT" dirty="0" smtClean="0"/>
              <a:t> </a:t>
            </a:r>
            <a:r>
              <a:rPr lang="it-IT" dirty="0" err="1" smtClean="0"/>
              <a:t>married</a:t>
            </a:r>
            <a:r>
              <a:rPr lang="it-IT" dirty="0" smtClean="0"/>
              <a:t> a </a:t>
            </a:r>
            <a:r>
              <a:rPr lang="it-IT" dirty="0" err="1" smtClean="0"/>
              <a:t>physician</a:t>
            </a:r>
            <a:r>
              <a:rPr lang="it-IT" dirty="0" smtClean="0"/>
              <a:t>, </a:t>
            </a:r>
            <a:r>
              <a:rPr lang="it-IT" dirty="0" err="1" smtClean="0"/>
              <a:t>seventeen</a:t>
            </a:r>
            <a:r>
              <a:rPr lang="it-IT" dirty="0" smtClean="0"/>
              <a:t> </a:t>
            </a:r>
            <a:r>
              <a:rPr lang="it-IT" dirty="0" err="1" smtClean="0"/>
              <a:t>years</a:t>
            </a:r>
            <a:r>
              <a:rPr lang="it-IT" dirty="0" smtClean="0"/>
              <a:t> </a:t>
            </a:r>
            <a:r>
              <a:rPr lang="it-IT" dirty="0" err="1" smtClean="0"/>
              <a:t>her</a:t>
            </a:r>
            <a:r>
              <a:rPr lang="it-IT" dirty="0" smtClean="0"/>
              <a:t> senior. </a:t>
            </a:r>
            <a:r>
              <a:rPr lang="it-IT" dirty="0" smtClean="0">
                <a:hlinkClick r:id="rId10" tooltip="Markus Herz"/>
              </a:rPr>
              <a:t>Markus Herz</a:t>
            </a:r>
            <a:r>
              <a:rPr lang="it-IT" dirty="0" smtClean="0"/>
              <a:t> </a:t>
            </a:r>
            <a:r>
              <a:rPr lang="it-IT" dirty="0" err="1" smtClean="0"/>
              <a:t>had</a:t>
            </a:r>
            <a:r>
              <a:rPr lang="it-IT" dirty="0" smtClean="0"/>
              <a:t> </a:t>
            </a:r>
            <a:r>
              <a:rPr lang="it-IT" dirty="0" err="1" smtClean="0"/>
              <a:t>studied</a:t>
            </a:r>
            <a:r>
              <a:rPr lang="it-IT" dirty="0" smtClean="0"/>
              <a:t> medicine </a:t>
            </a:r>
            <a:r>
              <a:rPr lang="it-IT" dirty="0" err="1" smtClean="0"/>
              <a:t>at</a:t>
            </a:r>
            <a:r>
              <a:rPr lang="it-IT" dirty="0" smtClean="0"/>
              <a:t> the </a:t>
            </a:r>
            <a:r>
              <a:rPr lang="it-IT" dirty="0" smtClean="0">
                <a:hlinkClick r:id="rId11" tooltip="University of Königsberg"/>
              </a:rPr>
              <a:t>University of Königsberg</a:t>
            </a:r>
            <a:r>
              <a:rPr lang="it-IT" dirty="0" smtClean="0"/>
              <a:t>, </a:t>
            </a:r>
            <a:r>
              <a:rPr lang="it-IT" dirty="0" err="1" smtClean="0"/>
              <a:t>one</a:t>
            </a:r>
            <a:r>
              <a:rPr lang="it-IT" dirty="0" smtClean="0"/>
              <a:t> of </a:t>
            </a:r>
            <a:r>
              <a:rPr lang="it-IT" dirty="0" err="1" smtClean="0"/>
              <a:t>only</a:t>
            </a:r>
            <a:r>
              <a:rPr lang="it-IT" dirty="0" smtClean="0"/>
              <a:t> </a:t>
            </a:r>
            <a:r>
              <a:rPr lang="it-IT" dirty="0" err="1" smtClean="0"/>
              <a:t>three</a:t>
            </a:r>
            <a:r>
              <a:rPr lang="it-IT" dirty="0" smtClean="0"/>
              <a:t> </a:t>
            </a:r>
            <a:r>
              <a:rPr lang="it-IT" dirty="0" err="1" smtClean="0"/>
              <a:t>universities</a:t>
            </a:r>
            <a:r>
              <a:rPr lang="it-IT" dirty="0" smtClean="0"/>
              <a:t> </a:t>
            </a:r>
            <a:r>
              <a:rPr lang="it-IT" dirty="0" err="1" smtClean="0"/>
              <a:t>that</a:t>
            </a:r>
            <a:r>
              <a:rPr lang="it-IT" dirty="0" smtClean="0"/>
              <a:t> </a:t>
            </a:r>
            <a:r>
              <a:rPr lang="it-IT" dirty="0" err="1" smtClean="0"/>
              <a:t>accepted</a:t>
            </a:r>
            <a:r>
              <a:rPr lang="it-IT" dirty="0" smtClean="0"/>
              <a:t> </a:t>
            </a:r>
            <a:r>
              <a:rPr lang="it-IT" dirty="0" err="1" smtClean="0"/>
              <a:t>Jews</a:t>
            </a:r>
            <a:r>
              <a:rPr lang="it-IT" dirty="0" smtClean="0"/>
              <a:t>—</a:t>
            </a:r>
            <a:r>
              <a:rPr lang="it-IT" dirty="0" err="1" smtClean="0"/>
              <a:t>but</a:t>
            </a:r>
            <a:r>
              <a:rPr lang="it-IT" dirty="0" smtClean="0"/>
              <a:t> </a:t>
            </a:r>
            <a:r>
              <a:rPr lang="it-IT" dirty="0" err="1" smtClean="0"/>
              <a:t>only</a:t>
            </a:r>
            <a:r>
              <a:rPr lang="it-IT" dirty="0" smtClean="0"/>
              <a:t> in </a:t>
            </a:r>
            <a:r>
              <a:rPr lang="it-IT" dirty="0" err="1" smtClean="0"/>
              <a:t>its</a:t>
            </a:r>
            <a:r>
              <a:rPr lang="it-IT" dirty="0" smtClean="0"/>
              <a:t> </a:t>
            </a:r>
            <a:r>
              <a:rPr lang="it-IT" dirty="0" err="1" smtClean="0"/>
              <a:t>medical</a:t>
            </a:r>
            <a:r>
              <a:rPr lang="it-IT" dirty="0" smtClean="0"/>
              <a:t> </a:t>
            </a:r>
            <a:r>
              <a:rPr lang="it-IT" dirty="0" err="1" smtClean="0"/>
              <a:t>faculty</a:t>
            </a:r>
            <a:r>
              <a:rPr lang="it-IT" dirty="0" smtClean="0"/>
              <a:t>.</a:t>
            </a:r>
            <a:r>
              <a:rPr lang="it-IT" baseline="30000" dirty="0" smtClean="0">
                <a:hlinkClick r:id="rId12"/>
              </a:rPr>
              <a:t>[1]</a:t>
            </a:r>
            <a:r>
              <a:rPr lang="it-IT" dirty="0" smtClean="0"/>
              <a:t> </a:t>
            </a:r>
            <a:r>
              <a:rPr lang="it-IT" dirty="0" err="1" smtClean="0"/>
              <a:t>She</a:t>
            </a:r>
            <a:r>
              <a:rPr lang="it-IT" dirty="0" smtClean="0"/>
              <a:t> </a:t>
            </a:r>
            <a:r>
              <a:rPr lang="it-IT" dirty="0" err="1" smtClean="0"/>
              <a:t>was</a:t>
            </a:r>
            <a:r>
              <a:rPr lang="it-IT" dirty="0" smtClean="0"/>
              <a:t> </a:t>
            </a:r>
            <a:r>
              <a:rPr lang="it-IT" dirty="0" err="1" smtClean="0"/>
              <a:t>said</a:t>
            </a:r>
            <a:r>
              <a:rPr lang="it-IT" dirty="0" smtClean="0"/>
              <a:t> to be an </a:t>
            </a:r>
            <a:r>
              <a:rPr lang="it-IT" dirty="0" err="1" smtClean="0"/>
              <a:t>extremely</a:t>
            </a:r>
            <a:r>
              <a:rPr lang="it-IT" dirty="0" smtClean="0"/>
              <a:t> beautiful woman.</a:t>
            </a:r>
            <a:r>
              <a:rPr lang="it-IT" baseline="30000" dirty="0" smtClean="0">
                <a:hlinkClick r:id="rId12"/>
              </a:rPr>
              <a:t>[1]</a:t>
            </a:r>
            <a:endParaRPr lang="it-IT" dirty="0" smtClean="0"/>
          </a:p>
          <a:p>
            <a:r>
              <a:rPr lang="it-IT" dirty="0" err="1" smtClean="0"/>
              <a:t>After</a:t>
            </a:r>
            <a:r>
              <a:rPr lang="it-IT" dirty="0" smtClean="0"/>
              <a:t> a </a:t>
            </a:r>
            <a:r>
              <a:rPr lang="it-IT" dirty="0" err="1" smtClean="0"/>
              <a:t>few</a:t>
            </a:r>
            <a:r>
              <a:rPr lang="it-IT" dirty="0" smtClean="0"/>
              <a:t> </a:t>
            </a:r>
            <a:r>
              <a:rPr lang="it-IT" dirty="0" err="1" smtClean="0"/>
              <a:t>years</a:t>
            </a:r>
            <a:r>
              <a:rPr lang="it-IT" dirty="0" smtClean="0"/>
              <a:t> the </a:t>
            </a:r>
            <a:r>
              <a:rPr lang="it-IT" dirty="0" err="1" smtClean="0"/>
              <a:t>salon</a:t>
            </a:r>
            <a:r>
              <a:rPr lang="it-IT" dirty="0" smtClean="0"/>
              <a:t> split in </a:t>
            </a:r>
            <a:r>
              <a:rPr lang="it-IT" dirty="0" err="1" smtClean="0"/>
              <a:t>two</a:t>
            </a:r>
            <a:r>
              <a:rPr lang="it-IT" dirty="0" smtClean="0"/>
              <a:t>, a science-seminar led by </a:t>
            </a:r>
            <a:r>
              <a:rPr lang="it-IT" dirty="0" err="1" smtClean="0"/>
              <a:t>her</a:t>
            </a:r>
            <a:r>
              <a:rPr lang="it-IT" dirty="0" smtClean="0"/>
              <a:t> </a:t>
            </a:r>
            <a:r>
              <a:rPr lang="it-IT" dirty="0" err="1" smtClean="0"/>
              <a:t>husband</a:t>
            </a:r>
            <a:r>
              <a:rPr lang="it-IT" dirty="0" smtClean="0"/>
              <a:t> and a </a:t>
            </a:r>
            <a:r>
              <a:rPr lang="it-IT" dirty="0" err="1" smtClean="0"/>
              <a:t>literary</a:t>
            </a:r>
            <a:r>
              <a:rPr lang="it-IT" dirty="0" smtClean="0"/>
              <a:t> </a:t>
            </a:r>
            <a:r>
              <a:rPr lang="it-IT" dirty="0" err="1" smtClean="0"/>
              <a:t>salon</a:t>
            </a:r>
            <a:r>
              <a:rPr lang="it-IT" dirty="0" smtClean="0"/>
              <a:t> by Henriette </a:t>
            </a:r>
            <a:r>
              <a:rPr lang="it-IT" dirty="0" err="1" smtClean="0"/>
              <a:t>herself</a:t>
            </a:r>
            <a:r>
              <a:rPr lang="it-IT" dirty="0" smtClean="0"/>
              <a:t>. </a:t>
            </a:r>
            <a:r>
              <a:rPr lang="it-IT" dirty="0" err="1" smtClean="0"/>
              <a:t>Most</a:t>
            </a:r>
            <a:r>
              <a:rPr lang="it-IT" dirty="0" smtClean="0"/>
              <a:t> </a:t>
            </a:r>
            <a:r>
              <a:rPr lang="it-IT" dirty="0" err="1" smtClean="0"/>
              <a:t>notable</a:t>
            </a:r>
            <a:r>
              <a:rPr lang="it-IT" dirty="0" smtClean="0"/>
              <a:t> men and </a:t>
            </a:r>
            <a:r>
              <a:rPr lang="it-IT" dirty="0" err="1" smtClean="0"/>
              <a:t>women</a:t>
            </a:r>
            <a:r>
              <a:rPr lang="it-IT" dirty="0" smtClean="0"/>
              <a:t> in </a:t>
            </a:r>
            <a:r>
              <a:rPr lang="it-IT" dirty="0" err="1" smtClean="0"/>
              <a:t>Berlin</a:t>
            </a:r>
            <a:r>
              <a:rPr lang="it-IT" dirty="0" smtClean="0"/>
              <a:t> </a:t>
            </a:r>
            <a:r>
              <a:rPr lang="it-IT" dirty="0" err="1" smtClean="0"/>
              <a:t>were</a:t>
            </a:r>
            <a:r>
              <a:rPr lang="it-IT" dirty="0" smtClean="0"/>
              <a:t> </a:t>
            </a:r>
            <a:r>
              <a:rPr lang="it-IT" dirty="0" err="1" smtClean="0"/>
              <a:t>said</a:t>
            </a:r>
            <a:r>
              <a:rPr lang="it-IT" dirty="0" smtClean="0"/>
              <a:t> to </a:t>
            </a:r>
            <a:r>
              <a:rPr lang="it-IT" dirty="0" err="1" smtClean="0"/>
              <a:t>have</a:t>
            </a:r>
            <a:r>
              <a:rPr lang="it-IT" dirty="0" smtClean="0"/>
              <a:t> </a:t>
            </a:r>
            <a:r>
              <a:rPr lang="it-IT" dirty="0" err="1" smtClean="0"/>
              <a:t>attended</a:t>
            </a:r>
            <a:r>
              <a:rPr lang="it-IT" dirty="0" smtClean="0"/>
              <a:t> </a:t>
            </a:r>
            <a:r>
              <a:rPr lang="it-IT" dirty="0" err="1" smtClean="0"/>
              <a:t>her</a:t>
            </a:r>
            <a:r>
              <a:rPr lang="it-IT" dirty="0" smtClean="0"/>
              <a:t> </a:t>
            </a:r>
            <a:r>
              <a:rPr lang="it-IT" dirty="0" err="1" smtClean="0"/>
              <a:t>salon</a:t>
            </a:r>
            <a:r>
              <a:rPr lang="it-IT" dirty="0" smtClean="0"/>
              <a:t>. </a:t>
            </a:r>
            <a:r>
              <a:rPr lang="it-IT" dirty="0" err="1" smtClean="0"/>
              <a:t>Among</a:t>
            </a:r>
            <a:r>
              <a:rPr lang="it-IT" dirty="0" smtClean="0"/>
              <a:t> </a:t>
            </a:r>
            <a:r>
              <a:rPr lang="it-IT" dirty="0" err="1" smtClean="0"/>
              <a:t>her</a:t>
            </a:r>
            <a:r>
              <a:rPr lang="it-IT" dirty="0" smtClean="0"/>
              <a:t> friends and </a:t>
            </a:r>
            <a:r>
              <a:rPr lang="it-IT" dirty="0" err="1" smtClean="0"/>
              <a:t>acquaintances</a:t>
            </a:r>
            <a:r>
              <a:rPr lang="it-IT" dirty="0" smtClean="0"/>
              <a:t> </a:t>
            </a:r>
            <a:r>
              <a:rPr lang="it-IT" dirty="0" err="1" smtClean="0"/>
              <a:t>were</a:t>
            </a:r>
            <a:r>
              <a:rPr lang="it-IT" dirty="0" smtClean="0"/>
              <a:t> </a:t>
            </a:r>
            <a:r>
              <a:rPr lang="it-IT" dirty="0" smtClean="0">
                <a:hlinkClick r:id="rId13" tooltip="Dorothea von Schlegel"/>
              </a:rPr>
              <a:t>Dorothea von Schlegel</a:t>
            </a:r>
            <a:r>
              <a:rPr lang="it-IT" dirty="0" smtClean="0"/>
              <a:t>, </a:t>
            </a:r>
            <a:r>
              <a:rPr lang="it-IT" dirty="0" smtClean="0">
                <a:hlinkClick r:id="rId14" tooltip="Wilhelm von Humboldt"/>
              </a:rPr>
              <a:t>Wilhelm von Humboldt</a:t>
            </a:r>
            <a:r>
              <a:rPr lang="it-IT" dirty="0" smtClean="0"/>
              <a:t>, </a:t>
            </a:r>
            <a:r>
              <a:rPr lang="it-IT" dirty="0" smtClean="0">
                <a:hlinkClick r:id="rId15" tooltip="Jean Paul"/>
              </a:rPr>
              <a:t>Jean Paul</a:t>
            </a:r>
            <a:r>
              <a:rPr lang="it-IT" dirty="0" smtClean="0"/>
              <a:t>, </a:t>
            </a:r>
            <a:r>
              <a:rPr lang="it-IT" dirty="0" smtClean="0">
                <a:hlinkClick r:id="rId16" tooltip="Friedrich Schiller"/>
              </a:rPr>
              <a:t>Friedrich Schiller</a:t>
            </a:r>
            <a:r>
              <a:rPr lang="it-IT" dirty="0" smtClean="0"/>
              <a:t>, </a:t>
            </a:r>
            <a:r>
              <a:rPr lang="it-IT" dirty="0" smtClean="0">
                <a:hlinkClick r:id="rId17" tooltip="Honoré Gabriel Riqueti, comte de Mirabeau"/>
              </a:rPr>
              <a:t>Mirabeau</a:t>
            </a:r>
            <a:r>
              <a:rPr lang="it-IT" dirty="0" smtClean="0"/>
              <a:t>, </a:t>
            </a:r>
            <a:r>
              <a:rPr lang="it-IT" dirty="0" smtClean="0">
                <a:hlinkClick r:id="rId18" tooltip="Friedrich Rückert"/>
              </a:rPr>
              <a:t>Friedrich Rückert</a:t>
            </a:r>
            <a:r>
              <a:rPr lang="it-IT" dirty="0" smtClean="0"/>
              <a:t>, </a:t>
            </a:r>
            <a:r>
              <a:rPr lang="it-IT" dirty="0" smtClean="0">
                <a:hlinkClick r:id="rId19" tooltip="Karl Wilhelm Ramler"/>
              </a:rPr>
              <a:t>Karl Wilhelm Ramler</a:t>
            </a:r>
            <a:r>
              <a:rPr lang="it-IT" dirty="0" smtClean="0"/>
              <a:t>, </a:t>
            </a:r>
            <a:r>
              <a:rPr lang="it-IT" dirty="0" smtClean="0">
                <a:hlinkClick r:id="rId20" tooltip="Johann Jakob Engel"/>
              </a:rPr>
              <a:t>Johann Jakob Engel</a:t>
            </a:r>
            <a:r>
              <a:rPr lang="it-IT" dirty="0" smtClean="0"/>
              <a:t>, </a:t>
            </a:r>
            <a:r>
              <a:rPr lang="it-IT" dirty="0" smtClean="0">
                <a:hlinkClick r:id="rId21" tooltip="Georg Ludwig Spalding"/>
              </a:rPr>
              <a:t>Georg Ludwig Spalding</a:t>
            </a:r>
            <a:r>
              <a:rPr lang="it-IT" dirty="0" smtClean="0"/>
              <a:t>, the </a:t>
            </a:r>
            <a:r>
              <a:rPr lang="it-IT" dirty="0" err="1" smtClean="0"/>
              <a:t>Danish</a:t>
            </a:r>
            <a:r>
              <a:rPr lang="it-IT" dirty="0" smtClean="0"/>
              <a:t> </a:t>
            </a:r>
            <a:r>
              <a:rPr lang="it-IT" dirty="0" smtClean="0">
                <a:hlinkClick r:id="rId22" tooltip="Barthold Georg Niebuhr"/>
              </a:rPr>
              <a:t>Barthold Georg Niebuhr</a:t>
            </a:r>
            <a:r>
              <a:rPr lang="it-IT" dirty="0" smtClean="0"/>
              <a:t>, </a:t>
            </a:r>
            <a:r>
              <a:rPr lang="it-IT" dirty="0" smtClean="0">
                <a:hlinkClick r:id="rId23" tooltip="Johannes von Müller"/>
              </a:rPr>
              <a:t>Johannes von Müller</a:t>
            </a:r>
            <a:r>
              <a:rPr lang="it-IT" dirty="0" smtClean="0"/>
              <a:t>, the </a:t>
            </a:r>
            <a:r>
              <a:rPr lang="it-IT" dirty="0" err="1" smtClean="0"/>
              <a:t>sculptor</a:t>
            </a:r>
            <a:r>
              <a:rPr lang="it-IT" dirty="0" smtClean="0"/>
              <a:t> </a:t>
            </a:r>
            <a:r>
              <a:rPr lang="it-IT" dirty="0" smtClean="0">
                <a:hlinkClick r:id="rId24" tooltip="Johann Gottfried Schadow"/>
              </a:rPr>
              <a:t>Schadow</a:t>
            </a:r>
            <a:r>
              <a:rPr lang="it-IT" dirty="0" smtClean="0"/>
              <a:t>, </a:t>
            </a:r>
            <a:r>
              <a:rPr lang="it-IT" dirty="0" smtClean="0">
                <a:hlinkClick r:id="rId25" tooltip="Salomon Maimon"/>
              </a:rPr>
              <a:t>Salomon Maimon</a:t>
            </a:r>
            <a:r>
              <a:rPr lang="it-IT" dirty="0" smtClean="0"/>
              <a:t>, </a:t>
            </a:r>
            <a:r>
              <a:rPr lang="it-IT" dirty="0" smtClean="0">
                <a:hlinkClick r:id="rId26" tooltip="Friedrich von Gentz"/>
              </a:rPr>
              <a:t>Friedrich von Gentz</a:t>
            </a:r>
            <a:r>
              <a:rPr lang="it-IT" dirty="0" smtClean="0"/>
              <a:t>, </a:t>
            </a:r>
            <a:r>
              <a:rPr lang="it-IT" dirty="0" smtClean="0">
                <a:hlinkClick r:id="rId27" tooltip="Fanny von Arnstein"/>
              </a:rPr>
              <a:t>Fanny von Arnstein</a:t>
            </a:r>
            <a:r>
              <a:rPr lang="it-IT" dirty="0" smtClean="0"/>
              <a:t>, </a:t>
            </a:r>
            <a:r>
              <a:rPr lang="it-IT" dirty="0" smtClean="0">
                <a:hlinkClick r:id="rId28" tooltip="Madame de Genlis"/>
              </a:rPr>
              <a:t>Madame de Genlis</a:t>
            </a:r>
            <a:r>
              <a:rPr lang="it-IT" dirty="0" smtClean="0"/>
              <a:t>, </a:t>
            </a:r>
            <a:r>
              <a:rPr lang="it-IT" dirty="0" smtClean="0">
                <a:hlinkClick r:id="rId29" tooltip="Friedrich Ferdinand Alexander zu Dohna-Schlobitten"/>
              </a:rPr>
              <a:t>Alexander zu Dohna-Schlobitten</a:t>
            </a:r>
            <a:r>
              <a:rPr lang="it-IT" dirty="0" smtClean="0"/>
              <a:t>, Gustav von </a:t>
            </a:r>
            <a:r>
              <a:rPr lang="it-IT" dirty="0" err="1" smtClean="0"/>
              <a:t>Brinkmann</a:t>
            </a:r>
            <a:r>
              <a:rPr lang="it-IT" dirty="0" smtClean="0"/>
              <a:t>, and </a:t>
            </a:r>
            <a:r>
              <a:rPr lang="it-IT" dirty="0" smtClean="0">
                <a:hlinkClick r:id="rId30" tooltip="Karl Wilhelm Friedrich Schlegel"/>
              </a:rPr>
              <a:t>Friedrich Schlegel</a:t>
            </a:r>
            <a:endParaRPr lang="it-IT" dirty="0" smtClean="0"/>
          </a:p>
          <a:p>
            <a:endParaRPr lang="it-IT" dirty="0"/>
          </a:p>
        </p:txBody>
      </p:sp>
      <p:sp>
        <p:nvSpPr>
          <p:cNvPr id="4" name="Segnaposto numero diapositiva 3"/>
          <p:cNvSpPr>
            <a:spLocks noGrp="1"/>
          </p:cNvSpPr>
          <p:nvPr>
            <p:ph type="sldNum" sz="quarter" idx="10"/>
          </p:nvPr>
        </p:nvSpPr>
        <p:spPr/>
        <p:txBody>
          <a:bodyPr/>
          <a:lstStyle/>
          <a:p>
            <a:fld id="{95513975-7BDD-DF46-B6F3-C5ACFB06CFE2}" type="slidenum">
              <a:rPr lang="it-IT" smtClean="0"/>
              <a:t>7</a:t>
            </a:fld>
            <a:endParaRPr lang="it-IT"/>
          </a:p>
        </p:txBody>
      </p:sp>
    </p:spTree>
    <p:extLst>
      <p:ext uri="{BB962C8B-B14F-4D97-AF65-F5344CB8AC3E}">
        <p14:creationId xmlns:p14="http://schemas.microsoft.com/office/powerpoint/2010/main" val="1493573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Dohm</a:t>
            </a:r>
            <a:r>
              <a:rPr lang="it-IT" dirty="0" smtClean="0"/>
              <a:t> </a:t>
            </a:r>
            <a:r>
              <a:rPr lang="it-IT" dirty="0" err="1" smtClean="0"/>
              <a:t>wurde</a:t>
            </a:r>
            <a:r>
              <a:rPr lang="it-IT" dirty="0" smtClean="0"/>
              <a:t> </a:t>
            </a:r>
            <a:r>
              <a:rPr lang="it-IT" dirty="0" err="1" smtClean="0"/>
              <a:t>vor</a:t>
            </a:r>
            <a:r>
              <a:rPr lang="it-IT" dirty="0" smtClean="0"/>
              <a:t> </a:t>
            </a:r>
            <a:r>
              <a:rPr lang="it-IT" dirty="0" err="1" smtClean="0"/>
              <a:t>allem</a:t>
            </a:r>
            <a:r>
              <a:rPr lang="it-IT" dirty="0" smtClean="0"/>
              <a:t> </a:t>
            </a:r>
            <a:r>
              <a:rPr lang="it-IT" dirty="0" err="1" smtClean="0"/>
              <a:t>durch</a:t>
            </a:r>
            <a:r>
              <a:rPr lang="it-IT" dirty="0" smtClean="0"/>
              <a:t> </a:t>
            </a:r>
            <a:r>
              <a:rPr lang="it-IT" dirty="0" err="1" smtClean="0"/>
              <a:t>seine</a:t>
            </a:r>
            <a:r>
              <a:rPr lang="it-IT" dirty="0" smtClean="0"/>
              <a:t> </a:t>
            </a:r>
            <a:r>
              <a:rPr lang="it-IT" dirty="0" err="1" smtClean="0"/>
              <a:t>Schrift</a:t>
            </a:r>
            <a:r>
              <a:rPr lang="it-IT" dirty="0" smtClean="0"/>
              <a:t> </a:t>
            </a:r>
            <a:r>
              <a:rPr lang="it-IT" dirty="0" err="1" smtClean="0"/>
              <a:t>zur</a:t>
            </a:r>
            <a:r>
              <a:rPr lang="it-IT" dirty="0" smtClean="0"/>
              <a:t> </a:t>
            </a:r>
            <a:r>
              <a:rPr lang="it-IT" dirty="0" err="1" smtClean="0"/>
              <a:t>Judenemanzipation</a:t>
            </a:r>
            <a:r>
              <a:rPr lang="it-IT" dirty="0" smtClean="0"/>
              <a:t> </a:t>
            </a:r>
            <a:r>
              <a:rPr lang="it-IT" i="1" dirty="0" err="1" smtClean="0"/>
              <a:t>Über</a:t>
            </a:r>
            <a:r>
              <a:rPr lang="it-IT" i="1" dirty="0" smtClean="0"/>
              <a:t> die </a:t>
            </a:r>
            <a:r>
              <a:rPr lang="it-IT" i="1" dirty="0" err="1" smtClean="0"/>
              <a:t>bürgerliche</a:t>
            </a:r>
            <a:r>
              <a:rPr lang="it-IT" i="1" dirty="0" smtClean="0"/>
              <a:t> </a:t>
            </a:r>
            <a:r>
              <a:rPr lang="it-IT" i="1" dirty="0" err="1" smtClean="0"/>
              <a:t>Verbesserung</a:t>
            </a:r>
            <a:r>
              <a:rPr lang="it-IT" i="1" dirty="0" smtClean="0"/>
              <a:t> </a:t>
            </a:r>
            <a:r>
              <a:rPr lang="it-IT" i="1" dirty="0" err="1" smtClean="0"/>
              <a:t>der</a:t>
            </a:r>
            <a:r>
              <a:rPr lang="it-IT" i="1" dirty="0" smtClean="0"/>
              <a:t> </a:t>
            </a:r>
            <a:r>
              <a:rPr lang="it-IT" i="1" dirty="0" err="1" smtClean="0"/>
              <a:t>Juden</a:t>
            </a:r>
            <a:r>
              <a:rPr lang="it-IT" dirty="0" smtClean="0"/>
              <a:t> (1781), die </a:t>
            </a:r>
            <a:r>
              <a:rPr lang="it-IT" dirty="0" err="1" smtClean="0"/>
              <a:t>das</a:t>
            </a:r>
            <a:r>
              <a:rPr lang="it-IT" dirty="0" smtClean="0"/>
              <a:t> </a:t>
            </a:r>
            <a:r>
              <a:rPr lang="it-IT" dirty="0" err="1" smtClean="0"/>
              <a:t>erste</a:t>
            </a:r>
            <a:r>
              <a:rPr lang="it-IT" dirty="0" smtClean="0"/>
              <a:t> </a:t>
            </a:r>
            <a:r>
              <a:rPr lang="it-IT" dirty="0" err="1" smtClean="0"/>
              <a:t>Werk</a:t>
            </a:r>
            <a:r>
              <a:rPr lang="it-IT" dirty="0" smtClean="0"/>
              <a:t> </a:t>
            </a:r>
            <a:r>
              <a:rPr lang="it-IT" dirty="0" err="1" smtClean="0"/>
              <a:t>dieser</a:t>
            </a:r>
            <a:r>
              <a:rPr lang="it-IT" dirty="0" smtClean="0"/>
              <a:t> Art war, </a:t>
            </a:r>
            <a:r>
              <a:rPr lang="it-IT" dirty="0" err="1" smtClean="0"/>
              <a:t>als</a:t>
            </a:r>
            <a:r>
              <a:rPr lang="it-IT" dirty="0" smtClean="0"/>
              <a:t> </a:t>
            </a:r>
            <a:r>
              <a:rPr lang="it-IT" dirty="0" err="1" smtClean="0"/>
              <a:t>aufgeklärter</a:t>
            </a:r>
            <a:r>
              <a:rPr lang="it-IT" dirty="0" smtClean="0"/>
              <a:t> </a:t>
            </a:r>
            <a:r>
              <a:rPr lang="it-IT" dirty="0" err="1" smtClean="0"/>
              <a:t>Vertreter</a:t>
            </a:r>
            <a:r>
              <a:rPr lang="it-IT" dirty="0" smtClean="0"/>
              <a:t> </a:t>
            </a:r>
            <a:r>
              <a:rPr lang="it-IT" dirty="0" err="1" smtClean="0"/>
              <a:t>der</a:t>
            </a:r>
            <a:r>
              <a:rPr lang="it-IT" dirty="0" smtClean="0"/>
              <a:t> </a:t>
            </a:r>
            <a:r>
              <a:rPr lang="it-IT" dirty="0" smtClean="0">
                <a:hlinkClick r:id="rId3" tooltip="Bürgerrechte"/>
              </a:rPr>
              <a:t>Bürgerrechte</a:t>
            </a:r>
            <a:r>
              <a:rPr lang="it-IT" dirty="0" smtClean="0"/>
              <a:t> </a:t>
            </a:r>
            <a:r>
              <a:rPr lang="it-IT" dirty="0" err="1" smtClean="0"/>
              <a:t>für</a:t>
            </a:r>
            <a:r>
              <a:rPr lang="it-IT" dirty="0" smtClean="0"/>
              <a:t> die </a:t>
            </a:r>
            <a:r>
              <a:rPr lang="it-IT" dirty="0" smtClean="0">
                <a:hlinkClick r:id="rId4" tooltip="Juden"/>
              </a:rPr>
              <a:t>Juden</a:t>
            </a:r>
            <a:r>
              <a:rPr lang="it-IT" dirty="0" smtClean="0"/>
              <a:t> </a:t>
            </a:r>
            <a:r>
              <a:rPr lang="it-IT" dirty="0" err="1" smtClean="0"/>
              <a:t>europaweit</a:t>
            </a:r>
            <a:r>
              <a:rPr lang="it-IT" dirty="0" smtClean="0"/>
              <a:t> </a:t>
            </a:r>
            <a:r>
              <a:rPr lang="it-IT" dirty="0" err="1" smtClean="0"/>
              <a:t>bekannt</a:t>
            </a:r>
            <a:r>
              <a:rPr lang="it-IT" dirty="0" smtClean="0"/>
              <a:t>. Die Idee </a:t>
            </a:r>
            <a:r>
              <a:rPr lang="it-IT" dirty="0" err="1" smtClean="0"/>
              <a:t>dazu</a:t>
            </a:r>
            <a:r>
              <a:rPr lang="it-IT" dirty="0" smtClean="0"/>
              <a:t> </a:t>
            </a:r>
            <a:r>
              <a:rPr lang="it-IT" dirty="0" err="1" smtClean="0"/>
              <a:t>erhielt</a:t>
            </a:r>
            <a:r>
              <a:rPr lang="it-IT" dirty="0" smtClean="0"/>
              <a:t> </a:t>
            </a:r>
            <a:r>
              <a:rPr lang="it-IT" dirty="0" err="1" smtClean="0"/>
              <a:t>er</a:t>
            </a:r>
            <a:r>
              <a:rPr lang="it-IT" dirty="0" smtClean="0"/>
              <a:t> von </a:t>
            </a:r>
            <a:r>
              <a:rPr lang="it-IT" dirty="0" smtClean="0">
                <a:hlinkClick r:id="rId5" tooltip="Moses Mendelssohn"/>
              </a:rPr>
              <a:t>Moses Mendelssohn</a:t>
            </a:r>
            <a:r>
              <a:rPr lang="it-IT" dirty="0" smtClean="0"/>
              <a:t>, </a:t>
            </a:r>
            <a:r>
              <a:rPr lang="it-IT" dirty="0" err="1" smtClean="0"/>
              <a:t>der</a:t>
            </a:r>
            <a:r>
              <a:rPr lang="it-IT" dirty="0" smtClean="0"/>
              <a:t> </a:t>
            </a:r>
            <a:r>
              <a:rPr lang="it-IT" dirty="0" err="1" smtClean="0"/>
              <a:t>auf</a:t>
            </a:r>
            <a:r>
              <a:rPr lang="it-IT" dirty="0" smtClean="0"/>
              <a:t> </a:t>
            </a:r>
            <a:r>
              <a:rPr lang="it-IT" dirty="0" err="1" smtClean="0"/>
              <a:t>diese</a:t>
            </a:r>
            <a:r>
              <a:rPr lang="it-IT" dirty="0" smtClean="0"/>
              <a:t> </a:t>
            </a:r>
            <a:r>
              <a:rPr lang="it-IT" dirty="0" err="1" smtClean="0"/>
              <a:t>Weise</a:t>
            </a:r>
            <a:r>
              <a:rPr lang="it-IT" dirty="0" smtClean="0"/>
              <a:t> </a:t>
            </a:r>
            <a:r>
              <a:rPr lang="it-IT" dirty="0" err="1" smtClean="0"/>
              <a:t>versuchte</a:t>
            </a:r>
            <a:r>
              <a:rPr lang="it-IT" dirty="0" smtClean="0"/>
              <a:t>, </a:t>
            </a:r>
            <a:r>
              <a:rPr lang="it-IT" dirty="0" err="1" smtClean="0"/>
              <a:t>ein</a:t>
            </a:r>
            <a:r>
              <a:rPr lang="it-IT" dirty="0" smtClean="0"/>
              <a:t> </a:t>
            </a:r>
            <a:r>
              <a:rPr lang="it-IT" dirty="0" err="1" smtClean="0"/>
              <a:t>Hilfsgesuch</a:t>
            </a:r>
            <a:r>
              <a:rPr lang="it-IT" dirty="0" smtClean="0"/>
              <a:t> </a:t>
            </a:r>
            <a:r>
              <a:rPr lang="it-IT" dirty="0" err="1" smtClean="0"/>
              <a:t>unterdrückter</a:t>
            </a:r>
            <a:r>
              <a:rPr lang="it-IT" dirty="0" smtClean="0"/>
              <a:t> </a:t>
            </a:r>
            <a:r>
              <a:rPr lang="it-IT" dirty="0" smtClean="0">
                <a:hlinkClick r:id="rId6" tooltip="Elsass"/>
              </a:rPr>
              <a:t>Elsässer</a:t>
            </a:r>
            <a:r>
              <a:rPr lang="it-IT" dirty="0" smtClean="0"/>
              <a:t> </a:t>
            </a:r>
            <a:r>
              <a:rPr lang="it-IT" dirty="0" err="1" smtClean="0"/>
              <a:t>Juden</a:t>
            </a:r>
            <a:r>
              <a:rPr lang="it-IT" dirty="0" smtClean="0"/>
              <a:t> </a:t>
            </a:r>
            <a:r>
              <a:rPr lang="it-IT" dirty="0" err="1" smtClean="0"/>
              <a:t>weiterzuleiten</a:t>
            </a:r>
            <a:r>
              <a:rPr lang="it-IT" dirty="0" smtClean="0"/>
              <a:t>. </a:t>
            </a:r>
            <a:r>
              <a:rPr lang="it-IT" dirty="0" err="1" smtClean="0"/>
              <a:t>Dohm</a:t>
            </a:r>
            <a:r>
              <a:rPr lang="it-IT" dirty="0" smtClean="0"/>
              <a:t> </a:t>
            </a:r>
            <a:r>
              <a:rPr lang="it-IT" dirty="0" err="1" smtClean="0"/>
              <a:t>führte</a:t>
            </a:r>
            <a:r>
              <a:rPr lang="it-IT" dirty="0" smtClean="0"/>
              <a:t> die </a:t>
            </a:r>
            <a:r>
              <a:rPr lang="it-IT" dirty="0" err="1" smtClean="0"/>
              <a:t>den</a:t>
            </a:r>
            <a:r>
              <a:rPr lang="it-IT" dirty="0" smtClean="0"/>
              <a:t> </a:t>
            </a:r>
            <a:r>
              <a:rPr lang="it-IT" dirty="0" err="1" smtClean="0"/>
              <a:t>Juden</a:t>
            </a:r>
            <a:r>
              <a:rPr lang="it-IT" dirty="0" smtClean="0"/>
              <a:t> </a:t>
            </a:r>
            <a:r>
              <a:rPr lang="it-IT" dirty="0" err="1" smtClean="0"/>
              <a:t>damals</a:t>
            </a:r>
            <a:r>
              <a:rPr lang="it-IT" dirty="0" smtClean="0"/>
              <a:t> </a:t>
            </a:r>
            <a:r>
              <a:rPr lang="it-IT" dirty="0" err="1" smtClean="0"/>
              <a:t>weithin</a:t>
            </a:r>
            <a:r>
              <a:rPr lang="it-IT" dirty="0" smtClean="0"/>
              <a:t> </a:t>
            </a:r>
            <a:r>
              <a:rPr lang="it-IT" dirty="0" err="1" smtClean="0"/>
              <a:t>zugeschriebenen</a:t>
            </a:r>
            <a:r>
              <a:rPr lang="it-IT" dirty="0" smtClean="0"/>
              <a:t> </a:t>
            </a:r>
            <a:r>
              <a:rPr lang="it-IT" dirty="0" err="1" smtClean="0"/>
              <a:t>negativen</a:t>
            </a:r>
            <a:r>
              <a:rPr lang="it-IT" dirty="0" smtClean="0"/>
              <a:t> </a:t>
            </a:r>
            <a:r>
              <a:rPr lang="it-IT" dirty="0" err="1" smtClean="0"/>
              <a:t>Eigenschaften</a:t>
            </a:r>
            <a:r>
              <a:rPr lang="it-IT" dirty="0" smtClean="0"/>
              <a:t> </a:t>
            </a:r>
            <a:r>
              <a:rPr lang="it-IT" dirty="0" err="1" smtClean="0"/>
              <a:t>auf</a:t>
            </a:r>
            <a:r>
              <a:rPr lang="it-IT" dirty="0" smtClean="0"/>
              <a:t> die </a:t>
            </a:r>
            <a:r>
              <a:rPr lang="it-IT" dirty="0" err="1" smtClean="0"/>
              <a:t>rechtlichen</a:t>
            </a:r>
            <a:r>
              <a:rPr lang="it-IT" dirty="0" smtClean="0"/>
              <a:t> </a:t>
            </a:r>
            <a:r>
              <a:rPr lang="it-IT" dirty="0" err="1" smtClean="0"/>
              <a:t>Beschränkungen</a:t>
            </a:r>
            <a:r>
              <a:rPr lang="it-IT" dirty="0" smtClean="0"/>
              <a:t>, </a:t>
            </a:r>
            <a:r>
              <a:rPr lang="it-IT" dirty="0" err="1" smtClean="0"/>
              <a:t>unter</a:t>
            </a:r>
            <a:r>
              <a:rPr lang="it-IT" dirty="0" smtClean="0"/>
              <a:t> </a:t>
            </a:r>
            <a:r>
              <a:rPr lang="it-IT" dirty="0" err="1" smtClean="0"/>
              <a:t>denen</a:t>
            </a:r>
            <a:r>
              <a:rPr lang="it-IT" dirty="0" smtClean="0"/>
              <a:t> </a:t>
            </a:r>
            <a:r>
              <a:rPr lang="it-IT" dirty="0" err="1" smtClean="0"/>
              <a:t>sie</a:t>
            </a:r>
            <a:r>
              <a:rPr lang="it-IT" dirty="0" smtClean="0"/>
              <a:t> </a:t>
            </a:r>
            <a:r>
              <a:rPr lang="it-IT" dirty="0" err="1" smtClean="0"/>
              <a:t>litten</a:t>
            </a:r>
            <a:r>
              <a:rPr lang="it-IT" dirty="0" smtClean="0"/>
              <a:t>, </a:t>
            </a:r>
            <a:r>
              <a:rPr lang="it-IT" dirty="0" err="1" smtClean="0"/>
              <a:t>nicht</a:t>
            </a:r>
            <a:r>
              <a:rPr lang="it-IT" dirty="0" smtClean="0"/>
              <a:t> </a:t>
            </a:r>
            <a:r>
              <a:rPr lang="it-IT" dirty="0" err="1" smtClean="0"/>
              <a:t>auf</a:t>
            </a:r>
            <a:r>
              <a:rPr lang="it-IT" dirty="0" smtClean="0"/>
              <a:t> </a:t>
            </a:r>
            <a:r>
              <a:rPr lang="it-IT" dirty="0" err="1" smtClean="0"/>
              <a:t>angebliche</a:t>
            </a:r>
            <a:r>
              <a:rPr lang="it-IT" dirty="0" smtClean="0"/>
              <a:t> </a:t>
            </a:r>
            <a:r>
              <a:rPr lang="it-IT" dirty="0" err="1" smtClean="0"/>
              <a:t>Eigenarten</a:t>
            </a:r>
            <a:r>
              <a:rPr lang="it-IT" dirty="0" smtClean="0"/>
              <a:t> </a:t>
            </a:r>
            <a:r>
              <a:rPr lang="it-IT" dirty="0" err="1" smtClean="0"/>
              <a:t>als</a:t>
            </a:r>
            <a:r>
              <a:rPr lang="it-IT" dirty="0" smtClean="0"/>
              <a:t> Volk </a:t>
            </a:r>
            <a:r>
              <a:rPr lang="it-IT" dirty="0" err="1" smtClean="0"/>
              <a:t>oder</a:t>
            </a:r>
            <a:r>
              <a:rPr lang="it-IT" dirty="0" smtClean="0"/>
              <a:t> </a:t>
            </a:r>
            <a:r>
              <a:rPr lang="it-IT" dirty="0" err="1" smtClean="0"/>
              <a:t>als</a:t>
            </a:r>
            <a:r>
              <a:rPr lang="it-IT" dirty="0" smtClean="0"/>
              <a:t> </a:t>
            </a:r>
            <a:r>
              <a:rPr lang="it-IT" dirty="0" err="1" smtClean="0"/>
              <a:t>Religionsgemeinschaft</a:t>
            </a:r>
            <a:r>
              <a:rPr lang="it-IT" dirty="0" smtClean="0"/>
              <a:t> </a:t>
            </a:r>
            <a:r>
              <a:rPr lang="it-IT" dirty="0" err="1" smtClean="0"/>
              <a:t>zurück</a:t>
            </a:r>
            <a:r>
              <a:rPr lang="it-IT" dirty="0" smtClean="0"/>
              <a:t>. Die </a:t>
            </a:r>
            <a:r>
              <a:rPr lang="it-IT" dirty="0" err="1" smtClean="0"/>
              <a:t>vorhandenen</a:t>
            </a:r>
            <a:r>
              <a:rPr lang="it-IT" dirty="0" smtClean="0"/>
              <a:t> </a:t>
            </a:r>
            <a:r>
              <a:rPr lang="it-IT" dirty="0" smtClean="0">
                <a:hlinkClick r:id="rId7" tooltip="Judenordnung"/>
              </a:rPr>
              <a:t>Judenordnungen</a:t>
            </a:r>
            <a:r>
              <a:rPr lang="it-IT" dirty="0" smtClean="0"/>
              <a:t> </a:t>
            </a:r>
            <a:r>
              <a:rPr lang="it-IT" dirty="0" err="1" smtClean="0"/>
              <a:t>zwängen</a:t>
            </a:r>
            <a:r>
              <a:rPr lang="it-IT" dirty="0" smtClean="0"/>
              <a:t> die </a:t>
            </a:r>
            <a:r>
              <a:rPr lang="it-IT" dirty="0" err="1" smtClean="0"/>
              <a:t>Juden</a:t>
            </a:r>
            <a:r>
              <a:rPr lang="it-IT" dirty="0" smtClean="0"/>
              <a:t> </a:t>
            </a:r>
            <a:r>
              <a:rPr lang="it-IT" dirty="0" err="1" smtClean="0"/>
              <a:t>zu</a:t>
            </a:r>
            <a:r>
              <a:rPr lang="it-IT" dirty="0" smtClean="0"/>
              <a:t> </a:t>
            </a:r>
            <a:r>
              <a:rPr lang="it-IT" dirty="0" err="1" smtClean="0"/>
              <a:t>einer</a:t>
            </a:r>
            <a:r>
              <a:rPr lang="it-IT" dirty="0" smtClean="0"/>
              <a:t> </a:t>
            </a:r>
            <a:r>
              <a:rPr lang="it-IT" dirty="0" err="1" smtClean="0"/>
              <a:t>Lebensweise</a:t>
            </a:r>
            <a:r>
              <a:rPr lang="it-IT" dirty="0" smtClean="0"/>
              <a:t>, die </a:t>
            </a:r>
            <a:r>
              <a:rPr lang="it-IT" dirty="0" err="1" smtClean="0"/>
              <a:t>eben</a:t>
            </a:r>
            <a:r>
              <a:rPr lang="it-IT" dirty="0" smtClean="0"/>
              <a:t> </a:t>
            </a:r>
            <a:r>
              <a:rPr lang="it-IT" dirty="0" err="1" smtClean="0"/>
              <a:t>Ursache</a:t>
            </a:r>
            <a:r>
              <a:rPr lang="it-IT" dirty="0" smtClean="0"/>
              <a:t> </a:t>
            </a:r>
            <a:r>
              <a:rPr lang="it-IT" dirty="0" err="1" smtClean="0"/>
              <a:t>des</a:t>
            </a:r>
            <a:r>
              <a:rPr lang="it-IT" dirty="0" smtClean="0"/>
              <a:t> </a:t>
            </a:r>
            <a:r>
              <a:rPr lang="it-IT" dirty="0" smtClean="0">
                <a:hlinkClick r:id="rId8" tooltip="Antijudaismus"/>
              </a:rPr>
              <a:t>Antijudaismus</a:t>
            </a:r>
            <a:r>
              <a:rPr lang="it-IT" dirty="0" smtClean="0"/>
              <a:t>, </a:t>
            </a:r>
            <a:r>
              <a:rPr lang="it-IT" dirty="0" err="1" smtClean="0"/>
              <a:t>der</a:t>
            </a:r>
            <a:r>
              <a:rPr lang="it-IT" dirty="0" smtClean="0"/>
              <a:t> </a:t>
            </a:r>
            <a:r>
              <a:rPr lang="it-IT" dirty="0" err="1" smtClean="0"/>
              <a:t>den</a:t>
            </a:r>
            <a:r>
              <a:rPr lang="it-IT" dirty="0" smtClean="0"/>
              <a:t> </a:t>
            </a:r>
            <a:r>
              <a:rPr lang="it-IT" dirty="0" err="1" smtClean="0"/>
              <a:t>Juden</a:t>
            </a:r>
            <a:r>
              <a:rPr lang="it-IT" dirty="0" smtClean="0"/>
              <a:t> </a:t>
            </a:r>
            <a:r>
              <a:rPr lang="it-IT" dirty="0" err="1" smtClean="0"/>
              <a:t>entgegengebrachten</a:t>
            </a:r>
            <a:r>
              <a:rPr lang="it-IT" dirty="0" smtClean="0"/>
              <a:t> </a:t>
            </a:r>
            <a:r>
              <a:rPr lang="it-IT" dirty="0" err="1" smtClean="0"/>
              <a:t>Feindschaft</a:t>
            </a:r>
            <a:r>
              <a:rPr lang="it-IT" dirty="0" smtClean="0"/>
              <a:t> und </a:t>
            </a:r>
            <a:r>
              <a:rPr lang="it-IT" dirty="0" err="1" smtClean="0"/>
              <a:t>Verachtung</a:t>
            </a:r>
            <a:r>
              <a:rPr lang="it-IT" dirty="0" smtClean="0"/>
              <a:t>, sei. </a:t>
            </a:r>
            <a:r>
              <a:rPr lang="it-IT" dirty="0" err="1" smtClean="0"/>
              <a:t>Er</a:t>
            </a:r>
            <a:r>
              <a:rPr lang="it-IT" dirty="0" smtClean="0"/>
              <a:t> </a:t>
            </a:r>
            <a:r>
              <a:rPr lang="it-IT" dirty="0" err="1" smtClean="0"/>
              <a:t>wollte</a:t>
            </a:r>
            <a:r>
              <a:rPr lang="it-IT" dirty="0" smtClean="0"/>
              <a:t> </a:t>
            </a:r>
            <a:r>
              <a:rPr lang="it-IT" dirty="0" err="1" smtClean="0"/>
              <a:t>sie</a:t>
            </a:r>
            <a:r>
              <a:rPr lang="it-IT" dirty="0" smtClean="0"/>
              <a:t> </a:t>
            </a:r>
            <a:r>
              <a:rPr lang="it-IT" dirty="0" err="1" smtClean="0"/>
              <a:t>durch</a:t>
            </a:r>
            <a:r>
              <a:rPr lang="it-IT" dirty="0" smtClean="0"/>
              <a:t> </a:t>
            </a:r>
            <a:r>
              <a:rPr lang="it-IT" dirty="0" err="1" smtClean="0"/>
              <a:t>Gleichberechtigung</a:t>
            </a:r>
            <a:r>
              <a:rPr lang="it-IT" dirty="0" smtClean="0"/>
              <a:t> </a:t>
            </a:r>
            <a:r>
              <a:rPr lang="it-IT" dirty="0" err="1" smtClean="0"/>
              <a:t>aus</a:t>
            </a:r>
            <a:r>
              <a:rPr lang="it-IT" dirty="0" smtClean="0"/>
              <a:t> </a:t>
            </a:r>
            <a:r>
              <a:rPr lang="it-IT" dirty="0" err="1" smtClean="0"/>
              <a:t>ihrer</a:t>
            </a:r>
            <a:r>
              <a:rPr lang="it-IT" dirty="0" smtClean="0"/>
              <a:t> </a:t>
            </a:r>
            <a:r>
              <a:rPr lang="it-IT" dirty="0" err="1" smtClean="0"/>
              <a:t>beruflichen</a:t>
            </a:r>
            <a:r>
              <a:rPr lang="it-IT" dirty="0" smtClean="0"/>
              <a:t> </a:t>
            </a:r>
            <a:r>
              <a:rPr lang="it-IT" dirty="0" smtClean="0">
                <a:hlinkClick r:id="rId9" tooltip="Diskriminierung"/>
              </a:rPr>
              <a:t>Diskriminierung</a:t>
            </a:r>
            <a:r>
              <a:rPr lang="it-IT" dirty="0" smtClean="0"/>
              <a:t> </a:t>
            </a:r>
            <a:r>
              <a:rPr lang="it-IT" dirty="0" err="1" smtClean="0"/>
              <a:t>befreien</a:t>
            </a:r>
            <a:r>
              <a:rPr lang="it-IT" dirty="0" smtClean="0"/>
              <a:t> und so </a:t>
            </a:r>
            <a:r>
              <a:rPr lang="it-IT" dirty="0" err="1" smtClean="0"/>
              <a:t>zu</a:t>
            </a:r>
            <a:r>
              <a:rPr lang="it-IT" dirty="0" smtClean="0"/>
              <a:t> </a:t>
            </a:r>
            <a:r>
              <a:rPr lang="it-IT" dirty="0" err="1" smtClean="0"/>
              <a:t>nützlichen</a:t>
            </a:r>
            <a:r>
              <a:rPr lang="it-IT" dirty="0" smtClean="0"/>
              <a:t> </a:t>
            </a:r>
            <a:r>
              <a:rPr lang="it-IT" dirty="0" err="1" smtClean="0"/>
              <a:t>Staatsbürgern</a:t>
            </a:r>
            <a:r>
              <a:rPr lang="it-IT" dirty="0" smtClean="0"/>
              <a:t> </a:t>
            </a:r>
            <a:r>
              <a:rPr lang="it-IT" dirty="0" err="1" smtClean="0"/>
              <a:t>erziehen</a:t>
            </a:r>
            <a:r>
              <a:rPr lang="it-IT" dirty="0" smtClean="0"/>
              <a:t>. </a:t>
            </a:r>
            <a:r>
              <a:rPr lang="it-IT" dirty="0" err="1" smtClean="0"/>
              <a:t>Damit</a:t>
            </a:r>
            <a:r>
              <a:rPr lang="it-IT" dirty="0" smtClean="0"/>
              <a:t> </a:t>
            </a:r>
            <a:r>
              <a:rPr lang="it-IT" dirty="0" err="1" smtClean="0"/>
              <a:t>beeinflusste</a:t>
            </a:r>
            <a:r>
              <a:rPr lang="it-IT" dirty="0" smtClean="0"/>
              <a:t> </a:t>
            </a:r>
            <a:r>
              <a:rPr lang="it-IT" dirty="0" err="1" smtClean="0"/>
              <a:t>er</a:t>
            </a:r>
            <a:r>
              <a:rPr lang="it-IT" dirty="0" smtClean="0"/>
              <a:t> </a:t>
            </a:r>
            <a:r>
              <a:rPr lang="it-IT" dirty="0" err="1" smtClean="0"/>
              <a:t>Vertreter</a:t>
            </a:r>
            <a:r>
              <a:rPr lang="it-IT" dirty="0" smtClean="0"/>
              <a:t> </a:t>
            </a:r>
            <a:r>
              <a:rPr lang="it-IT" dirty="0" err="1" smtClean="0"/>
              <a:t>der</a:t>
            </a:r>
            <a:r>
              <a:rPr lang="it-IT" dirty="0" smtClean="0"/>
              <a:t> </a:t>
            </a:r>
            <a:r>
              <a:rPr lang="it-IT" dirty="0" smtClean="0">
                <a:hlinkClick r:id="rId10" tooltip="Menschenrecht"/>
              </a:rPr>
              <a:t>Menschenrechte</a:t>
            </a:r>
            <a:r>
              <a:rPr lang="it-IT" dirty="0" smtClean="0"/>
              <a:t> </a:t>
            </a:r>
            <a:r>
              <a:rPr lang="it-IT" dirty="0" err="1" smtClean="0"/>
              <a:t>wie</a:t>
            </a:r>
            <a:r>
              <a:rPr lang="it-IT" dirty="0" smtClean="0"/>
              <a:t> </a:t>
            </a:r>
            <a:r>
              <a:rPr lang="it-IT" dirty="0" smtClean="0">
                <a:hlinkClick r:id="rId11" tooltip="Gabriel de Riqueti, comte de Mirabeau"/>
              </a:rPr>
              <a:t>Mirabeau</a:t>
            </a:r>
            <a:r>
              <a:rPr lang="it-IT" dirty="0" smtClean="0"/>
              <a:t>, </a:t>
            </a:r>
            <a:r>
              <a:rPr lang="it-IT" dirty="0" err="1" smtClean="0"/>
              <a:t>durch</a:t>
            </a:r>
            <a:r>
              <a:rPr lang="it-IT" dirty="0" smtClean="0"/>
              <a:t> </a:t>
            </a:r>
            <a:r>
              <a:rPr lang="it-IT" dirty="0" err="1" smtClean="0"/>
              <a:t>deren</a:t>
            </a:r>
            <a:r>
              <a:rPr lang="it-IT" dirty="0" smtClean="0"/>
              <a:t> Engagement die </a:t>
            </a:r>
            <a:r>
              <a:rPr lang="it-IT" dirty="0" smtClean="0">
                <a:hlinkClick r:id="rId12" tooltip="Französische Nationalversammlung"/>
              </a:rPr>
              <a:t>Französische Nationalversammlung</a:t>
            </a:r>
            <a:r>
              <a:rPr lang="it-IT" dirty="0" smtClean="0"/>
              <a:t> 1791 die </a:t>
            </a:r>
            <a:r>
              <a:rPr lang="it-IT" dirty="0" err="1" smtClean="0"/>
              <a:t>Gleichstellung</a:t>
            </a:r>
            <a:r>
              <a:rPr lang="it-IT" dirty="0" smtClean="0"/>
              <a:t> </a:t>
            </a:r>
            <a:r>
              <a:rPr lang="it-IT" dirty="0" err="1" smtClean="0"/>
              <a:t>der</a:t>
            </a:r>
            <a:r>
              <a:rPr lang="it-IT" dirty="0" smtClean="0"/>
              <a:t> </a:t>
            </a:r>
            <a:r>
              <a:rPr lang="it-IT" dirty="0" err="1" smtClean="0"/>
              <a:t>französischen</a:t>
            </a:r>
            <a:r>
              <a:rPr lang="it-IT" dirty="0" smtClean="0"/>
              <a:t> </a:t>
            </a:r>
            <a:r>
              <a:rPr lang="it-IT" dirty="0" err="1" smtClean="0"/>
              <a:t>Juden</a:t>
            </a:r>
            <a:r>
              <a:rPr lang="it-IT" dirty="0" smtClean="0"/>
              <a:t> </a:t>
            </a:r>
            <a:r>
              <a:rPr lang="it-IT" dirty="0" err="1" smtClean="0"/>
              <a:t>beschloss</a:t>
            </a:r>
            <a:r>
              <a:rPr lang="it-IT" dirty="0" smtClean="0"/>
              <a:t>.</a:t>
            </a:r>
          </a:p>
          <a:p>
            <a:r>
              <a:rPr lang="it-IT" b="1" dirty="0" err="1" smtClean="0"/>
              <a:t>Werke</a:t>
            </a:r>
            <a:endParaRPr lang="it-IT" b="1" dirty="0" smtClean="0"/>
          </a:p>
          <a:p>
            <a:endParaRPr lang="it-IT" dirty="0"/>
          </a:p>
        </p:txBody>
      </p:sp>
      <p:sp>
        <p:nvSpPr>
          <p:cNvPr id="4" name="Segnaposto numero diapositiva 3"/>
          <p:cNvSpPr>
            <a:spLocks noGrp="1"/>
          </p:cNvSpPr>
          <p:nvPr>
            <p:ph type="sldNum" sz="quarter" idx="10"/>
          </p:nvPr>
        </p:nvSpPr>
        <p:spPr/>
        <p:txBody>
          <a:bodyPr/>
          <a:lstStyle/>
          <a:p>
            <a:fld id="{95513975-7BDD-DF46-B6F3-C5ACFB06CFE2}" type="slidenum">
              <a:rPr lang="it-IT" smtClean="0"/>
              <a:t>10</a:t>
            </a:fld>
            <a:endParaRPr lang="it-IT"/>
          </a:p>
        </p:txBody>
      </p:sp>
    </p:spTree>
    <p:extLst>
      <p:ext uri="{BB962C8B-B14F-4D97-AF65-F5344CB8AC3E}">
        <p14:creationId xmlns:p14="http://schemas.microsoft.com/office/powerpoint/2010/main" val="3160645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5513975-7BDD-DF46-B6F3-C5ACFB06CFE2}" type="slidenum">
              <a:rPr lang="it-IT" smtClean="0"/>
              <a:t>11</a:t>
            </a:fld>
            <a:endParaRPr lang="it-IT"/>
          </a:p>
        </p:txBody>
      </p:sp>
    </p:spTree>
    <p:extLst>
      <p:ext uri="{BB962C8B-B14F-4D97-AF65-F5344CB8AC3E}">
        <p14:creationId xmlns:p14="http://schemas.microsoft.com/office/powerpoint/2010/main" val="2932185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5513975-7BDD-DF46-B6F3-C5ACFB06CFE2}" type="slidenum">
              <a:rPr lang="it-IT" smtClean="0"/>
              <a:t>13</a:t>
            </a:fld>
            <a:endParaRPr lang="it-IT"/>
          </a:p>
        </p:txBody>
      </p:sp>
    </p:spTree>
    <p:extLst>
      <p:ext uri="{BB962C8B-B14F-4D97-AF65-F5344CB8AC3E}">
        <p14:creationId xmlns:p14="http://schemas.microsoft.com/office/powerpoint/2010/main" val="1459689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5513975-7BDD-DF46-B6F3-C5ACFB06CFE2}" type="slidenum">
              <a:rPr lang="it-IT" smtClean="0"/>
              <a:t>14</a:t>
            </a:fld>
            <a:endParaRPr lang="it-IT"/>
          </a:p>
        </p:txBody>
      </p:sp>
    </p:spTree>
    <p:extLst>
      <p:ext uri="{BB962C8B-B14F-4D97-AF65-F5344CB8AC3E}">
        <p14:creationId xmlns:p14="http://schemas.microsoft.com/office/powerpoint/2010/main" val="1494818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9" name="Sottotitolo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28" name="Titolo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it-IT" smtClean="0"/>
              <a:t>Fare clic per modificare stile</a:t>
            </a:r>
            <a:endParaRPr kumimoji="0" lang="en-US"/>
          </a:p>
        </p:txBody>
      </p:sp>
      <p:cxnSp>
        <p:nvCxnSpPr>
          <p:cNvPr id="8" name="Connettore 1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e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Segnaposto data 14"/>
          <p:cNvSpPr>
            <a:spLocks noGrp="1"/>
          </p:cNvSpPr>
          <p:nvPr>
            <p:ph type="dt" sz="half" idx="10"/>
          </p:nvPr>
        </p:nvSpPr>
        <p:spPr/>
        <p:txBody>
          <a:bodyPr/>
          <a:lstStyle/>
          <a:p>
            <a:pPr eaLnBrk="1" latinLnBrk="0" hangingPunct="1"/>
            <a:fld id="{ECCCE9BF-1C21-A24E-AA8C-05C939B76745}" type="datetime1">
              <a:rPr lang="it-IT" smtClean="0"/>
              <a:t>02/03/23</a:t>
            </a:fld>
            <a:endParaRPr lang="en-US"/>
          </a:p>
        </p:txBody>
      </p:sp>
      <p:sp>
        <p:nvSpPr>
          <p:cNvPr id="16" name="Segnaposto numero diapositiva 15"/>
          <p:cNvSpPr>
            <a:spLocks noGrp="1"/>
          </p:cNvSpPr>
          <p:nvPr>
            <p:ph type="sldNum" sz="quarter" idx="11"/>
          </p:nvPr>
        </p:nvSpPr>
        <p:spPr/>
        <p:txBody>
          <a:bodyPr/>
          <a:lstStyle/>
          <a:p>
            <a:pPr eaLnBrk="1" latinLnBrk="0" hangingPunct="1"/>
            <a:fld id="{D2E57653-3E58-4892-A7ED-712530ACC680}" type="slidenum">
              <a:rPr kumimoji="0" lang="en-US" smtClean="0"/>
              <a:pPr eaLnBrk="1" latinLnBrk="0" hangingPunct="1"/>
              <a:t>‹n.›</a:t>
            </a:fld>
            <a:endParaRPr kumimoji="0" lang="en-US"/>
          </a:p>
        </p:txBody>
      </p:sp>
      <p:sp>
        <p:nvSpPr>
          <p:cNvPr id="17" name="Segnaposto piè di pagina 16"/>
          <p:cNvSpPr>
            <a:spLocks noGrp="1"/>
          </p:cNvSpPr>
          <p:nvPr>
            <p:ph type="ftr" sz="quarter" idx="12"/>
          </p:nvPr>
        </p:nvSpPr>
        <p:spPr/>
        <p:txBody>
          <a:bodyPr/>
          <a:lstStyle/>
          <a:p>
            <a:r>
              <a:rPr kumimoji="0" lang="en-US" smtClean="0"/>
              <a:t>Tullia Catalan- Università di Trieste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stile</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pPr eaLnBrk="1" latinLnBrk="0" hangingPunct="1"/>
            <a:fld id="{3C95F954-B196-FE4B-8F4C-D352B8CD12A0}" type="datetime1">
              <a:rPr lang="it-IT" smtClean="0"/>
              <a:t>02/03/23</a:t>
            </a:fld>
            <a:endParaRPr lang="en-US"/>
          </a:p>
        </p:txBody>
      </p:sp>
      <p:sp>
        <p:nvSpPr>
          <p:cNvPr id="5" name="Segnaposto piè di pagina 4"/>
          <p:cNvSpPr>
            <a:spLocks noGrp="1"/>
          </p:cNvSpPr>
          <p:nvPr>
            <p:ph type="ftr" sz="quarter" idx="11"/>
          </p:nvPr>
        </p:nvSpPr>
        <p:spPr/>
        <p:txBody>
          <a:bodyPr/>
          <a:lstStyle/>
          <a:p>
            <a:r>
              <a:rPr kumimoji="0" lang="en-US" smtClean="0"/>
              <a:t>Tullia Catalan- Università di Trieste</a:t>
            </a:r>
            <a:endParaRPr kumimoji="0" lang="en-US"/>
          </a:p>
        </p:txBody>
      </p:sp>
      <p:sp>
        <p:nvSpPr>
          <p:cNvPr id="6" name="Segnaposto numero diapositiva 5"/>
          <p:cNvSpPr>
            <a:spLocks noGrp="1"/>
          </p:cNvSpPr>
          <p:nvPr>
            <p:ph type="sldNum" sz="quarter" idx="12"/>
          </p:nvPr>
        </p:nvSpPr>
        <p:spPr/>
        <p:txBody>
          <a:bodyPr/>
          <a:lstStyle/>
          <a:p>
            <a:pPr eaLnBrk="1" latinLnBrk="0" hangingPunct="1"/>
            <a:fld id="{D2E57653-3E58-4892-A7ED-712530ACC680}" type="slidenum">
              <a:rPr kumimoji="0" lang="en-US" smtClean="0"/>
              <a:pPr eaLnBrk="1" latinLnBrk="0" hangingPunct="1"/>
              <a:t>‹n.›</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kumimoji="0" lang="it-IT" smtClean="0"/>
              <a:t>Fare clic per modificare stile</a:t>
            </a:r>
            <a:endParaRPr kumimoji="0"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pPr eaLnBrk="1" latinLnBrk="0" hangingPunct="1"/>
            <a:fld id="{DAA4EB4B-8121-5141-BD38-8BB90E8FCE73}" type="datetime1">
              <a:rPr lang="it-IT" smtClean="0"/>
              <a:t>02/03/23</a:t>
            </a:fld>
            <a:endParaRPr lang="en-US"/>
          </a:p>
        </p:txBody>
      </p:sp>
      <p:sp>
        <p:nvSpPr>
          <p:cNvPr id="5" name="Segnaposto piè di pagina 4"/>
          <p:cNvSpPr>
            <a:spLocks noGrp="1"/>
          </p:cNvSpPr>
          <p:nvPr>
            <p:ph type="ftr" sz="quarter" idx="11"/>
          </p:nvPr>
        </p:nvSpPr>
        <p:spPr/>
        <p:txBody>
          <a:bodyPr/>
          <a:lstStyle/>
          <a:p>
            <a:r>
              <a:rPr kumimoji="0" lang="en-US" smtClean="0"/>
              <a:t>Tullia Catalan- Università di Trieste</a:t>
            </a:r>
            <a:endParaRPr kumimoji="0" lang="en-US"/>
          </a:p>
        </p:txBody>
      </p:sp>
      <p:sp>
        <p:nvSpPr>
          <p:cNvPr id="6" name="Segnaposto numero diapositiva 5"/>
          <p:cNvSpPr>
            <a:spLocks noGrp="1"/>
          </p:cNvSpPr>
          <p:nvPr>
            <p:ph type="sldNum" sz="quarter" idx="12"/>
          </p:nvPr>
        </p:nvSpPr>
        <p:spPr/>
        <p:txBody>
          <a:bodyPr/>
          <a:lstStyle/>
          <a:p>
            <a:pPr eaLnBrk="1" latinLnBrk="0" hangingPunct="1"/>
            <a:fld id="{D2E57653-3E58-4892-A7ED-712530ACC680}" type="slidenum">
              <a:rPr kumimoji="0" lang="en-US" smtClean="0"/>
              <a:pPr eaLnBrk="1" latinLnBrk="0" hangingPunct="1"/>
              <a:t>‹n.›</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9" name="Segnaposto contenuto 8"/>
          <p:cNvSpPr>
            <a:spLocks noGrp="1"/>
          </p:cNvSpPr>
          <p:nvPr>
            <p:ph idx="1"/>
          </p:nvPr>
        </p:nvSpPr>
        <p:spPr>
          <a:xfrm>
            <a:off x="457200" y="1524000"/>
            <a:ext cx="8229600" cy="4572000"/>
          </a:xfrm>
        </p:spPr>
        <p:txBody>
          <a:body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4" name="Segnaposto data 13"/>
          <p:cNvSpPr>
            <a:spLocks noGrp="1"/>
          </p:cNvSpPr>
          <p:nvPr>
            <p:ph type="dt" sz="half" idx="14"/>
          </p:nvPr>
        </p:nvSpPr>
        <p:spPr/>
        <p:txBody>
          <a:bodyPr/>
          <a:lstStyle/>
          <a:p>
            <a:pPr eaLnBrk="1" latinLnBrk="0" hangingPunct="1"/>
            <a:fld id="{5F4EB666-DA4C-554E-9256-26E31A5213FB}" type="datetime1">
              <a:rPr lang="it-IT" smtClean="0"/>
              <a:t>02/03/23</a:t>
            </a:fld>
            <a:endParaRPr lang="en-US"/>
          </a:p>
        </p:txBody>
      </p:sp>
      <p:sp>
        <p:nvSpPr>
          <p:cNvPr id="15" name="Segnaposto numero diapositiva 14"/>
          <p:cNvSpPr>
            <a:spLocks noGrp="1"/>
          </p:cNvSpPr>
          <p:nvPr>
            <p:ph type="sldNum" sz="quarter" idx="15"/>
          </p:nvPr>
        </p:nvSpPr>
        <p:spPr/>
        <p:txBody>
          <a:bodyPr/>
          <a:lstStyle>
            <a:lvl1pPr algn="ctr">
              <a:defRPr/>
            </a:lvl1pPr>
          </a:lstStyle>
          <a:p>
            <a:pPr eaLnBrk="1" latinLnBrk="0" hangingPunct="1"/>
            <a:fld id="{D2E57653-3E58-4892-A7ED-712530ACC680}" type="slidenum">
              <a:rPr kumimoji="0" lang="en-US" smtClean="0"/>
              <a:pPr eaLnBrk="1" latinLnBrk="0" hangingPunct="1"/>
              <a:t>‹n.›</a:t>
            </a:fld>
            <a:endParaRPr kumimoji="0" lang="en-US"/>
          </a:p>
        </p:txBody>
      </p:sp>
      <p:sp>
        <p:nvSpPr>
          <p:cNvPr id="16" name="Segnaposto piè di pagina 15"/>
          <p:cNvSpPr>
            <a:spLocks noGrp="1"/>
          </p:cNvSpPr>
          <p:nvPr>
            <p:ph type="ftr" sz="quarter" idx="16"/>
          </p:nvPr>
        </p:nvSpPr>
        <p:spPr/>
        <p:txBody>
          <a:bodyPr/>
          <a:lstStyle/>
          <a:p>
            <a:r>
              <a:rPr kumimoji="0" lang="en-US" smtClean="0"/>
              <a:t>Tullia Catalan- Università di Trieste</a:t>
            </a:r>
            <a:endParaRPr kumimoji="0" lang="en-US"/>
          </a:p>
        </p:txBody>
      </p:sp>
      <p:sp>
        <p:nvSpPr>
          <p:cNvPr id="17" name="Titolo 16"/>
          <p:cNvSpPr>
            <a:spLocks noGrp="1"/>
          </p:cNvSpPr>
          <p:nvPr>
            <p:ph type="title"/>
          </p:nvPr>
        </p:nvSpPr>
        <p:spPr/>
        <p:txBody>
          <a:bodyPr rtlCol="0" anchor="b" anchorCtr="0"/>
          <a:lstStyle/>
          <a:p>
            <a:r>
              <a:rPr kumimoji="0" lang="it-IT" smtClean="0"/>
              <a:t>Fare clic per modificare stile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pPr eaLnBrk="1" latinLnBrk="0" hangingPunct="1"/>
            <a:fld id="{C7E6992B-0293-2C49-A834-030BC030EEA2}" type="datetime1">
              <a:rPr lang="it-IT" smtClean="0"/>
              <a:t>02/03/23</a:t>
            </a:fld>
            <a:endParaRPr lang="en-US"/>
          </a:p>
        </p:txBody>
      </p:sp>
      <p:sp>
        <p:nvSpPr>
          <p:cNvPr id="5" name="Segnaposto piè di pagina 4"/>
          <p:cNvSpPr>
            <a:spLocks noGrp="1"/>
          </p:cNvSpPr>
          <p:nvPr>
            <p:ph type="ftr" sz="quarter" idx="11"/>
          </p:nvPr>
        </p:nvSpPr>
        <p:spPr/>
        <p:txBody>
          <a:bodyPr/>
          <a:lstStyle/>
          <a:p>
            <a:r>
              <a:rPr kumimoji="0" lang="en-US" smtClean="0"/>
              <a:t>Tullia Catalan- Università di Trieste</a:t>
            </a:r>
            <a:endParaRPr kumimoji="0" lang="en-US"/>
          </a:p>
        </p:txBody>
      </p:sp>
      <p:sp>
        <p:nvSpPr>
          <p:cNvPr id="6" name="Segnaposto numero diapositiva 5"/>
          <p:cNvSpPr>
            <a:spLocks noGrp="1"/>
          </p:cNvSpPr>
          <p:nvPr>
            <p:ph type="sldNum" sz="quarter" idx="12"/>
          </p:nvPr>
        </p:nvSpPr>
        <p:spPr/>
        <p:txBody>
          <a:bodyPr/>
          <a:lstStyle/>
          <a:p>
            <a:pPr eaLnBrk="1" latinLnBrk="0" hangingPunct="1"/>
            <a:fld id="{D2E57653-3E58-4892-A7ED-712530ACC680}" type="slidenum">
              <a:rPr kumimoji="0" lang="en-US" smtClean="0"/>
              <a:pPr eaLnBrk="1" latinLnBrk="0" hangingPunct="1"/>
              <a:t>‹n.›</a:t>
            </a:fld>
            <a:endParaRPr kumimoji="0" lang="en-US"/>
          </a:p>
        </p:txBody>
      </p:sp>
      <p:sp>
        <p:nvSpPr>
          <p:cNvPr id="2" name="Titolo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it-IT" smtClean="0"/>
              <a:t>Fare clic per modificare stile</a:t>
            </a:r>
            <a:endParaRPr kumimoji="0" lang="en-US"/>
          </a:p>
        </p:txBody>
      </p:sp>
      <p:sp>
        <p:nvSpPr>
          <p:cNvPr id="3" name="Segnaposto testo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gli stili del testo dello schema</a:t>
            </a:r>
          </a:p>
        </p:txBody>
      </p:sp>
      <p:cxnSp>
        <p:nvCxnSpPr>
          <p:cNvPr id="7" name="Connettore 1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5" name="Segnaposto data 4"/>
          <p:cNvSpPr>
            <a:spLocks noGrp="1"/>
          </p:cNvSpPr>
          <p:nvPr>
            <p:ph type="dt" sz="half" idx="10"/>
          </p:nvPr>
        </p:nvSpPr>
        <p:spPr/>
        <p:txBody>
          <a:bodyPr/>
          <a:lstStyle/>
          <a:p>
            <a:pPr eaLnBrk="1" latinLnBrk="0" hangingPunct="1"/>
            <a:fld id="{1ABAAD8D-6E41-3045-A375-EDB6A166850F}" type="datetime1">
              <a:rPr lang="it-IT" smtClean="0"/>
              <a:t>02/03/23</a:t>
            </a:fld>
            <a:endParaRPr lang="en-US"/>
          </a:p>
        </p:txBody>
      </p:sp>
      <p:sp>
        <p:nvSpPr>
          <p:cNvPr id="6" name="Segnaposto piè di pagina 5"/>
          <p:cNvSpPr>
            <a:spLocks noGrp="1"/>
          </p:cNvSpPr>
          <p:nvPr>
            <p:ph type="ftr" sz="quarter" idx="11"/>
          </p:nvPr>
        </p:nvSpPr>
        <p:spPr/>
        <p:txBody>
          <a:bodyPr/>
          <a:lstStyle/>
          <a:p>
            <a:r>
              <a:rPr kumimoji="0" lang="en-US" smtClean="0"/>
              <a:t>Tullia Catalan- Università di Trieste</a:t>
            </a:r>
            <a:endParaRPr kumimoji="0" lang="en-US"/>
          </a:p>
        </p:txBody>
      </p:sp>
      <p:sp>
        <p:nvSpPr>
          <p:cNvPr id="7" name="Segnaposto numero diapositiva 6"/>
          <p:cNvSpPr>
            <a:spLocks noGrp="1"/>
          </p:cNvSpPr>
          <p:nvPr>
            <p:ph type="sldNum" sz="quarter" idx="12"/>
          </p:nvPr>
        </p:nvSpPr>
        <p:spPr/>
        <p:txBody>
          <a:bodyPr/>
          <a:lstStyle/>
          <a:p>
            <a:pPr eaLnBrk="1" latinLnBrk="0" hangingPunct="1"/>
            <a:fld id="{D2E57653-3E58-4892-A7ED-712530ACC680}" type="slidenum">
              <a:rPr kumimoji="0" lang="en-US" smtClean="0"/>
              <a:pPr eaLnBrk="1" latinLnBrk="0" hangingPunct="1"/>
              <a:t>‹n.›</a:t>
            </a:fld>
            <a:endParaRPr kumimoji="0" lang="en-US"/>
          </a:p>
        </p:txBody>
      </p:sp>
      <p:sp>
        <p:nvSpPr>
          <p:cNvPr id="2" name="Titolo 1"/>
          <p:cNvSpPr>
            <a:spLocks noGrp="1"/>
          </p:cNvSpPr>
          <p:nvPr>
            <p:ph type="title"/>
          </p:nvPr>
        </p:nvSpPr>
        <p:spPr/>
        <p:txBody>
          <a:bodyPr/>
          <a:lstStyle/>
          <a:p>
            <a:r>
              <a:rPr kumimoji="0" lang="it-IT" smtClean="0"/>
              <a:t>Fare clic per modificare stile</a:t>
            </a:r>
            <a:endParaRPr kumimoji="0" lang="en-US"/>
          </a:p>
        </p:txBody>
      </p:sp>
      <p:sp>
        <p:nvSpPr>
          <p:cNvPr id="11" name="Segnaposto contenuto 10"/>
          <p:cNvSpPr>
            <a:spLocks noGrp="1"/>
          </p:cNvSpPr>
          <p:nvPr>
            <p:ph sz="half" idx="1"/>
          </p:nvPr>
        </p:nvSpPr>
        <p:spPr>
          <a:xfrm>
            <a:off x="457200" y="1524000"/>
            <a:ext cx="4059936" cy="4572000"/>
          </a:xfrm>
        </p:spPr>
        <p:txBody>
          <a:body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half" idx="2"/>
          </p:nvPr>
        </p:nvSpPr>
        <p:spPr>
          <a:xfrm>
            <a:off x="4648200" y="1524000"/>
            <a:ext cx="4059936" cy="4572000"/>
          </a:xfrm>
        </p:spPr>
        <p:txBody>
          <a:body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9" name="Segnaposto numero diapositiva 8"/>
          <p:cNvSpPr>
            <a:spLocks noGrp="1"/>
          </p:cNvSpPr>
          <p:nvPr>
            <p:ph type="sldNum" sz="quarter" idx="12"/>
          </p:nvPr>
        </p:nvSpPr>
        <p:spPr/>
        <p:txBody>
          <a:bodyPr/>
          <a:lstStyle/>
          <a:p>
            <a:pPr eaLnBrk="1" latinLnBrk="0" hangingPunct="1"/>
            <a:fld id="{D2E57653-3E58-4892-A7ED-712530ACC680}" type="slidenum">
              <a:rPr kumimoji="0" lang="en-US" smtClean="0"/>
              <a:pPr eaLnBrk="1" latinLnBrk="0" hangingPunct="1"/>
              <a:t>‹n.›</a:t>
            </a:fld>
            <a:endParaRPr kumimoji="0" lang="en-US"/>
          </a:p>
        </p:txBody>
      </p:sp>
      <p:sp>
        <p:nvSpPr>
          <p:cNvPr id="8" name="Segnaposto piè di pagina 7"/>
          <p:cNvSpPr>
            <a:spLocks noGrp="1"/>
          </p:cNvSpPr>
          <p:nvPr>
            <p:ph type="ftr" sz="quarter" idx="11"/>
          </p:nvPr>
        </p:nvSpPr>
        <p:spPr/>
        <p:txBody>
          <a:bodyPr/>
          <a:lstStyle/>
          <a:p>
            <a:r>
              <a:rPr kumimoji="0" lang="en-US" smtClean="0"/>
              <a:t>Tullia Catalan- Università di Trieste</a:t>
            </a:r>
            <a:endParaRPr kumimoji="0" lang="en-US"/>
          </a:p>
        </p:txBody>
      </p:sp>
      <p:sp>
        <p:nvSpPr>
          <p:cNvPr id="7" name="Segnaposto data 6"/>
          <p:cNvSpPr>
            <a:spLocks noGrp="1"/>
          </p:cNvSpPr>
          <p:nvPr>
            <p:ph type="dt" sz="half" idx="10"/>
          </p:nvPr>
        </p:nvSpPr>
        <p:spPr/>
        <p:txBody>
          <a:bodyPr/>
          <a:lstStyle/>
          <a:p>
            <a:pPr eaLnBrk="1" latinLnBrk="0" hangingPunct="1"/>
            <a:fld id="{BB271F51-74F1-914F-AC2F-CADEE484E74D}" type="datetime1">
              <a:rPr lang="it-IT" smtClean="0"/>
              <a:t>02/03/23</a:t>
            </a:fld>
            <a:endParaRPr lang="en-US"/>
          </a:p>
        </p:txBody>
      </p:sp>
      <p:sp>
        <p:nvSpPr>
          <p:cNvPr id="3" name="Segnaposto testo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gli stili del testo dello schema</a:t>
            </a:r>
          </a:p>
        </p:txBody>
      </p:sp>
      <p:sp>
        <p:nvSpPr>
          <p:cNvPr id="32" name="Segnaposto contenuto 31"/>
          <p:cNvSpPr>
            <a:spLocks noGrp="1"/>
          </p:cNvSpPr>
          <p:nvPr>
            <p:ph sz="half" idx="2"/>
          </p:nvPr>
        </p:nvSpPr>
        <p:spPr>
          <a:xfrm>
            <a:off x="457200" y="2201896"/>
            <a:ext cx="4038600" cy="3913632"/>
          </a:xfrm>
        </p:spPr>
        <p:txBody>
          <a:body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34" name="Segnaposto contenuto 33"/>
          <p:cNvSpPr>
            <a:spLocks noGrp="1"/>
          </p:cNvSpPr>
          <p:nvPr>
            <p:ph sz="quarter" idx="4"/>
          </p:nvPr>
        </p:nvSpPr>
        <p:spPr>
          <a:xfrm>
            <a:off x="4649788" y="2201896"/>
            <a:ext cx="4038600" cy="3913632"/>
          </a:xfrm>
        </p:spPr>
        <p:txBody>
          <a:body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 name="Titolo 1"/>
          <p:cNvSpPr>
            <a:spLocks noGrp="1"/>
          </p:cNvSpPr>
          <p:nvPr>
            <p:ph type="title"/>
          </p:nvPr>
        </p:nvSpPr>
        <p:spPr>
          <a:xfrm>
            <a:off x="457200" y="155448"/>
            <a:ext cx="8229600" cy="1143000"/>
          </a:xfrm>
        </p:spPr>
        <p:txBody>
          <a:bodyPr anchor="b" anchorCtr="0"/>
          <a:lstStyle>
            <a:lvl1pPr>
              <a:defRPr/>
            </a:lvl1pPr>
          </a:lstStyle>
          <a:p>
            <a:r>
              <a:rPr kumimoji="0" lang="it-IT" smtClean="0"/>
              <a:t>Fare clic per modificare stile</a:t>
            </a:r>
            <a:endParaRPr kumimoji="0" lang="en-US"/>
          </a:p>
        </p:txBody>
      </p:sp>
      <p:sp>
        <p:nvSpPr>
          <p:cNvPr id="12" name="Segnaposto testo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gli stili del testo dello schema</a:t>
            </a:r>
          </a:p>
        </p:txBody>
      </p:sp>
      <p:cxnSp>
        <p:nvCxnSpPr>
          <p:cNvPr id="10" name="Connettore 1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pPr eaLnBrk="1" latinLnBrk="0" hangingPunct="1"/>
            <a:fld id="{779D2077-AA40-0844-B42F-6903E3A80DE5}" type="datetime1">
              <a:rPr lang="it-IT" smtClean="0"/>
              <a:t>02/03/23</a:t>
            </a:fld>
            <a:endParaRPr lang="en-US"/>
          </a:p>
        </p:txBody>
      </p:sp>
      <p:sp>
        <p:nvSpPr>
          <p:cNvPr id="4" name="Segnaposto piè di pagina 3"/>
          <p:cNvSpPr>
            <a:spLocks noGrp="1"/>
          </p:cNvSpPr>
          <p:nvPr>
            <p:ph type="ftr" sz="quarter" idx="11"/>
          </p:nvPr>
        </p:nvSpPr>
        <p:spPr/>
        <p:txBody>
          <a:bodyPr/>
          <a:lstStyle/>
          <a:p>
            <a:r>
              <a:rPr kumimoji="0" lang="en-US" smtClean="0"/>
              <a:t>Tullia Catalan- Università di Trieste</a:t>
            </a:r>
            <a:endParaRPr kumimoji="0" lang="en-US"/>
          </a:p>
        </p:txBody>
      </p:sp>
      <p:sp>
        <p:nvSpPr>
          <p:cNvPr id="5" name="Segnaposto numero diapositiva 4"/>
          <p:cNvSpPr>
            <a:spLocks noGrp="1"/>
          </p:cNvSpPr>
          <p:nvPr>
            <p:ph type="sldNum" sz="quarter" idx="12"/>
          </p:nvPr>
        </p:nvSpPr>
        <p:spPr/>
        <p:txBody>
          <a:bodyPr/>
          <a:lstStyle/>
          <a:p>
            <a:pPr eaLnBrk="1" latinLnBrk="0" hangingPunct="1"/>
            <a:fld id="{D2E57653-3E58-4892-A7ED-712530ACC680}" type="slidenum">
              <a:rPr kumimoji="0" lang="en-US" smtClean="0"/>
              <a:pPr eaLnBrk="1" latinLnBrk="0" hangingPunct="1"/>
              <a:t>‹n.›</a:t>
            </a:fld>
            <a:endParaRPr kumimoji="0" lang="en-US"/>
          </a:p>
        </p:txBody>
      </p:sp>
      <p:sp>
        <p:nvSpPr>
          <p:cNvPr id="2" name="Titolo 1"/>
          <p:cNvSpPr>
            <a:spLocks noGrp="1"/>
          </p:cNvSpPr>
          <p:nvPr>
            <p:ph type="title"/>
          </p:nvPr>
        </p:nvSpPr>
        <p:spPr/>
        <p:txBody>
          <a:bodyPr/>
          <a:lstStyle/>
          <a:p>
            <a:r>
              <a:rPr kumimoji="0" lang="it-IT" smtClean="0"/>
              <a:t>Fare clic per modificare stile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eaLnBrk="1" latinLnBrk="0" hangingPunct="1"/>
            <a:fld id="{7AD390E0-4332-CE48-8D5B-D475ABDA0C96}" type="datetime1">
              <a:rPr lang="it-IT" smtClean="0"/>
              <a:t>02/03/23</a:t>
            </a:fld>
            <a:endParaRPr lang="en-US"/>
          </a:p>
        </p:txBody>
      </p:sp>
      <p:sp>
        <p:nvSpPr>
          <p:cNvPr id="3" name="Segnaposto piè di pagina 2"/>
          <p:cNvSpPr>
            <a:spLocks noGrp="1"/>
          </p:cNvSpPr>
          <p:nvPr>
            <p:ph type="ftr" sz="quarter" idx="11"/>
          </p:nvPr>
        </p:nvSpPr>
        <p:spPr/>
        <p:txBody>
          <a:bodyPr/>
          <a:lstStyle/>
          <a:p>
            <a:r>
              <a:rPr kumimoji="0" lang="en-US" smtClean="0"/>
              <a:t>Tullia Catalan- Università di Trieste</a:t>
            </a:r>
            <a:endParaRPr kumimoji="0" lang="en-US"/>
          </a:p>
        </p:txBody>
      </p:sp>
      <p:sp>
        <p:nvSpPr>
          <p:cNvPr id="4" name="Segnaposto numero diapositiva 3"/>
          <p:cNvSpPr>
            <a:spLocks noGrp="1"/>
          </p:cNvSpPr>
          <p:nvPr>
            <p:ph type="sldNum" sz="quarter" idx="12"/>
          </p:nvPr>
        </p:nvSpPr>
        <p:spPr/>
        <p:txBody>
          <a:bodyPr/>
          <a:lstStyle/>
          <a:p>
            <a:pPr eaLnBrk="1" latinLnBrk="0" hangingPunct="1"/>
            <a:fld id="{D2E57653-3E58-4892-A7ED-712530ACC680}" type="slidenum">
              <a:rPr kumimoji="0" lang="en-US" smtClean="0"/>
              <a:pPr eaLnBrk="1" latinLnBrk="0" hangingPunct="1"/>
              <a:t>‹n.›</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9" name="Segnaposto contenuto 28"/>
          <p:cNvSpPr>
            <a:spLocks noGrp="1"/>
          </p:cNvSpPr>
          <p:nvPr>
            <p:ph sz="quarter" idx="1"/>
          </p:nvPr>
        </p:nvSpPr>
        <p:spPr>
          <a:xfrm>
            <a:off x="457200" y="457200"/>
            <a:ext cx="6248400" cy="5715000"/>
          </a:xfrm>
        </p:spPr>
        <p:txBody>
          <a:body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3" name="Segnaposto testo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gli stili del testo dello schema</a:t>
            </a:r>
          </a:p>
        </p:txBody>
      </p:sp>
      <p:sp>
        <p:nvSpPr>
          <p:cNvPr id="31" name="Titolo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it-IT" smtClean="0"/>
              <a:t>Fare clic per modificare stile</a:t>
            </a:r>
            <a:endParaRPr kumimoji="0" lang="en-US"/>
          </a:p>
        </p:txBody>
      </p:sp>
      <p:sp>
        <p:nvSpPr>
          <p:cNvPr id="8" name="Segnaposto data 7"/>
          <p:cNvSpPr>
            <a:spLocks noGrp="1"/>
          </p:cNvSpPr>
          <p:nvPr>
            <p:ph type="dt" sz="half" idx="14"/>
          </p:nvPr>
        </p:nvSpPr>
        <p:spPr/>
        <p:txBody>
          <a:bodyPr/>
          <a:lstStyle/>
          <a:p>
            <a:pPr eaLnBrk="1" latinLnBrk="0" hangingPunct="1"/>
            <a:fld id="{4B58C036-B0E1-A74A-8D7F-0C3903B68B5F}" type="datetime1">
              <a:rPr lang="it-IT" smtClean="0"/>
              <a:t>02/03/23</a:t>
            </a:fld>
            <a:endParaRPr lang="en-US"/>
          </a:p>
        </p:txBody>
      </p:sp>
      <p:sp>
        <p:nvSpPr>
          <p:cNvPr id="9" name="Segnaposto numero diapositiva 8"/>
          <p:cNvSpPr>
            <a:spLocks noGrp="1"/>
          </p:cNvSpPr>
          <p:nvPr>
            <p:ph type="sldNum" sz="quarter" idx="15"/>
          </p:nvPr>
        </p:nvSpPr>
        <p:spPr/>
        <p:txBody>
          <a:bodyPr/>
          <a:lstStyle/>
          <a:p>
            <a:pPr eaLnBrk="1" latinLnBrk="0" hangingPunct="1"/>
            <a:fld id="{D2E57653-3E58-4892-A7ED-712530ACC680}" type="slidenum">
              <a:rPr kumimoji="0" lang="en-US" smtClean="0"/>
              <a:pPr eaLnBrk="1" latinLnBrk="0" hangingPunct="1"/>
              <a:t>‹n.›</a:t>
            </a:fld>
            <a:endParaRPr kumimoji="0" lang="en-US"/>
          </a:p>
        </p:txBody>
      </p:sp>
      <p:sp>
        <p:nvSpPr>
          <p:cNvPr id="10" name="Segnaposto piè di pagina 9"/>
          <p:cNvSpPr>
            <a:spLocks noGrp="1"/>
          </p:cNvSpPr>
          <p:nvPr>
            <p:ph type="ftr" sz="quarter" idx="16"/>
          </p:nvPr>
        </p:nvSpPr>
        <p:spPr/>
        <p:txBody>
          <a:bodyPr/>
          <a:lstStyle/>
          <a:p>
            <a:r>
              <a:rPr kumimoji="0" lang="en-US" smtClean="0"/>
              <a:t>Tullia Catalan- Università di Trieste</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it-IT" smtClean="0"/>
              <a:t>Fare clic per modificare stile</a:t>
            </a:r>
            <a:endParaRPr kumimoji="0" lang="en-US"/>
          </a:p>
        </p:txBody>
      </p:sp>
      <p:sp>
        <p:nvSpPr>
          <p:cNvPr id="3" name="Segnaposto immagine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it-IT" smtClean="0"/>
              <a:t>Trascinare l'immagine su un segnaposto o fare clic sull'icona per aggiungerla</a:t>
            </a:r>
            <a:endParaRPr kumimoji="0" lang="en-US"/>
          </a:p>
        </p:txBody>
      </p:sp>
      <p:sp>
        <p:nvSpPr>
          <p:cNvPr id="4" name="Segnaposto testo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it-IT" smtClean="0"/>
              <a:t>Fare clic per modificare gli stili del testo dello schema</a:t>
            </a:r>
          </a:p>
        </p:txBody>
      </p:sp>
      <p:sp>
        <p:nvSpPr>
          <p:cNvPr id="8" name="Segnaposto data 7"/>
          <p:cNvSpPr>
            <a:spLocks noGrp="1"/>
          </p:cNvSpPr>
          <p:nvPr>
            <p:ph type="dt" sz="half" idx="10"/>
          </p:nvPr>
        </p:nvSpPr>
        <p:spPr/>
        <p:txBody>
          <a:bodyPr/>
          <a:lstStyle/>
          <a:p>
            <a:pPr eaLnBrk="1" latinLnBrk="0" hangingPunct="1"/>
            <a:fld id="{F27E6FC7-A1D5-834A-81ED-CF6889A0F05A}" type="datetime1">
              <a:rPr lang="it-IT" smtClean="0"/>
              <a:t>02/03/23</a:t>
            </a:fld>
            <a:endParaRPr lang="en-US"/>
          </a:p>
        </p:txBody>
      </p:sp>
      <p:sp>
        <p:nvSpPr>
          <p:cNvPr id="9" name="Segnaposto numero diapositiva 8"/>
          <p:cNvSpPr>
            <a:spLocks noGrp="1"/>
          </p:cNvSpPr>
          <p:nvPr>
            <p:ph type="sldNum" sz="quarter" idx="11"/>
          </p:nvPr>
        </p:nvSpPr>
        <p:spPr/>
        <p:txBody>
          <a:bodyPr/>
          <a:lstStyle/>
          <a:p>
            <a:pPr eaLnBrk="1" latinLnBrk="0" hangingPunct="1"/>
            <a:fld id="{D2E57653-3E58-4892-A7ED-712530ACC680}" type="slidenum">
              <a:rPr kumimoji="0" lang="en-US" smtClean="0"/>
              <a:pPr eaLnBrk="1" latinLnBrk="0" hangingPunct="1"/>
              <a:t>‹n.›</a:t>
            </a:fld>
            <a:endParaRPr kumimoji="0" lang="en-US"/>
          </a:p>
        </p:txBody>
      </p:sp>
      <p:sp>
        <p:nvSpPr>
          <p:cNvPr id="10" name="Segnaposto piè di pagina 9"/>
          <p:cNvSpPr>
            <a:spLocks noGrp="1"/>
          </p:cNvSpPr>
          <p:nvPr>
            <p:ph type="ftr" sz="quarter" idx="12"/>
          </p:nvPr>
        </p:nvSpPr>
        <p:spPr/>
        <p:txBody>
          <a:bodyPr/>
          <a:lstStyle/>
          <a:p>
            <a:r>
              <a:rPr kumimoji="0" lang="en-US" smtClean="0"/>
              <a:t>Tullia Catalan- Università di Trieste</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Segnaposto testo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it-IT" smtClean="0"/>
              <a:t>Fare clic per modificare gli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24" name="Segnaposto data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eaLnBrk="1" latinLnBrk="0" hangingPunct="1"/>
            <a:fld id="{8362AE97-448A-0446-AF67-7FED536369BA}" type="datetime1">
              <a:rPr lang="it-IT" smtClean="0"/>
              <a:t>02/03/23</a:t>
            </a:fld>
            <a:endParaRPr lang="en-US"/>
          </a:p>
        </p:txBody>
      </p:sp>
      <p:sp>
        <p:nvSpPr>
          <p:cNvPr id="10" name="Segnaposto piè di pagina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r>
              <a:rPr kumimoji="0" lang="en-US" smtClean="0"/>
              <a:t>Tullia Catalan- Università di Trieste</a:t>
            </a:r>
            <a:endParaRPr kumimoji="0" lang="en-US"/>
          </a:p>
        </p:txBody>
      </p:sp>
      <p:sp>
        <p:nvSpPr>
          <p:cNvPr id="22" name="Segnaposto numero diapositiva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eaLnBrk="1" latinLnBrk="0" hangingPunct="1"/>
            <a:fld id="{D2E57653-3E58-4892-A7ED-712530ACC680}" type="slidenum">
              <a:rPr kumimoji="0" lang="en-US" smtClean="0"/>
              <a:pPr eaLnBrk="1" latinLnBrk="0" hangingPunct="1"/>
              <a:t>‹n.›</a:t>
            </a:fld>
            <a:endParaRPr kumimoji="0" lang="en-US"/>
          </a:p>
        </p:txBody>
      </p:sp>
      <p:sp>
        <p:nvSpPr>
          <p:cNvPr id="5" name="Segnaposto titolo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it-IT" smtClean="0"/>
              <a:t>Fare clic per modificare stile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google.it/imgres?imgurl=https://upload.wikimedia.org/wikipedia/commons/0/08/Joseph_Hickel_(attr)_Joseph_II_als_Mitregent_seiner_Mutter.jpg&amp;imgrefurl=https://it.wikipedia.org/wiki/Giuseppe_II_d'Asburgo-Lorena&amp;h=4625&amp;w=3511&amp;tbnid=ch4FhGHyseqmgM:&amp;docid=5H2rGbqTCJD8ZM&amp;ei=E13cVpqAI4fDOsOZl-gP&amp;tbm=isch&amp;ved=0ahUKEwja1e_Zv6zLAhWHoQ4KHcPMBf0QMwgsKAAwAA" TargetMode="Externa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p:cNvSpPr>
            <a:spLocks noGrp="1"/>
          </p:cNvSpPr>
          <p:nvPr>
            <p:ph type="subTitle" idx="1"/>
          </p:nvPr>
        </p:nvSpPr>
        <p:spPr/>
        <p:txBody>
          <a:bodyPr/>
          <a:lstStyle/>
          <a:p>
            <a:r>
              <a:rPr lang="it-IT" dirty="0" smtClean="0"/>
              <a:t>Tullia </a:t>
            </a:r>
            <a:r>
              <a:rPr lang="it-IT" dirty="0" err="1" smtClean="0"/>
              <a:t>Catalan</a:t>
            </a:r>
            <a:r>
              <a:rPr lang="it-IT" dirty="0" smtClean="0"/>
              <a:t> (Università di Trieste)</a:t>
            </a:r>
            <a:endParaRPr lang="it-IT" dirty="0"/>
          </a:p>
        </p:txBody>
      </p:sp>
      <p:sp>
        <p:nvSpPr>
          <p:cNvPr id="3" name="Titolo 2"/>
          <p:cNvSpPr>
            <a:spLocks noGrp="1"/>
          </p:cNvSpPr>
          <p:nvPr>
            <p:ph type="ctrTitle"/>
          </p:nvPr>
        </p:nvSpPr>
        <p:spPr/>
        <p:txBody>
          <a:bodyPr/>
          <a:lstStyle/>
          <a:p>
            <a:r>
              <a:rPr lang="it-IT" dirty="0" smtClean="0"/>
              <a:t>L’emancipazione degli ebrei in Europa (1791-1870)</a:t>
            </a:r>
            <a:endParaRPr lang="it-IT" dirty="0"/>
          </a:p>
        </p:txBody>
      </p:sp>
      <p:sp>
        <p:nvSpPr>
          <p:cNvPr id="4" name="Segnaposto piè di pagina 3"/>
          <p:cNvSpPr>
            <a:spLocks noGrp="1"/>
          </p:cNvSpPr>
          <p:nvPr>
            <p:ph type="ftr" sz="quarter" idx="12"/>
          </p:nvPr>
        </p:nvSpPr>
        <p:spPr/>
        <p:txBody>
          <a:bodyPr/>
          <a:lstStyle/>
          <a:p>
            <a:r>
              <a:rPr kumimoji="0" lang="en-US" smtClean="0"/>
              <a:t>Tullia Catalan- Università di Trieste</a:t>
            </a:r>
            <a:endParaRPr kumimoji="0" lang="en-US"/>
          </a:p>
        </p:txBody>
      </p:sp>
    </p:spTree>
    <p:extLst>
      <p:ext uri="{BB962C8B-B14F-4D97-AF65-F5344CB8AC3E}">
        <p14:creationId xmlns:p14="http://schemas.microsoft.com/office/powerpoint/2010/main" val="2239982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3"/>
          <a:srcRect l="-60455" r="-60455"/>
          <a:stretch>
            <a:fillRect/>
          </a:stretch>
        </p:blipFill>
        <p:spPr>
          <a:xfrm>
            <a:off x="2247366" y="1524000"/>
            <a:ext cx="8229600" cy="4572000"/>
          </a:xfrm>
        </p:spPr>
      </p:pic>
      <p:sp>
        <p:nvSpPr>
          <p:cNvPr id="3" name="Titolo 2"/>
          <p:cNvSpPr>
            <a:spLocks noGrp="1"/>
          </p:cNvSpPr>
          <p:nvPr>
            <p:ph type="title"/>
          </p:nvPr>
        </p:nvSpPr>
        <p:spPr/>
        <p:txBody>
          <a:bodyPr/>
          <a:lstStyle/>
          <a:p>
            <a:r>
              <a:rPr lang="it-IT" dirty="0" smtClean="0"/>
              <a:t>Il prussiano von </a:t>
            </a:r>
            <a:r>
              <a:rPr lang="it-IT" dirty="0" err="1" smtClean="0"/>
              <a:t>Dohm</a:t>
            </a:r>
            <a:endParaRPr lang="it-IT" dirty="0"/>
          </a:p>
        </p:txBody>
      </p:sp>
      <p:sp>
        <p:nvSpPr>
          <p:cNvPr id="5" name="CasellaDiTesto 4"/>
          <p:cNvSpPr txBox="1"/>
          <p:nvPr/>
        </p:nvSpPr>
        <p:spPr>
          <a:xfrm>
            <a:off x="566121" y="2371422"/>
            <a:ext cx="3723733" cy="1477328"/>
          </a:xfrm>
          <a:prstGeom prst="rect">
            <a:avLst/>
          </a:prstGeom>
          <a:noFill/>
        </p:spPr>
        <p:txBody>
          <a:bodyPr wrap="none" rtlCol="0">
            <a:spAutoFit/>
          </a:bodyPr>
          <a:lstStyle/>
          <a:p>
            <a:r>
              <a:rPr lang="it-IT" i="1" dirty="0" err="1"/>
              <a:t>Über</a:t>
            </a:r>
            <a:r>
              <a:rPr lang="it-IT" i="1" dirty="0"/>
              <a:t> die </a:t>
            </a:r>
            <a:r>
              <a:rPr lang="it-IT" i="1" dirty="0" err="1"/>
              <a:t>bürgerliche</a:t>
            </a:r>
            <a:r>
              <a:rPr lang="it-IT" i="1" dirty="0"/>
              <a:t> </a:t>
            </a:r>
            <a:r>
              <a:rPr lang="it-IT" i="1" dirty="0" err="1"/>
              <a:t>Verbesserung</a:t>
            </a:r>
            <a:r>
              <a:rPr lang="it-IT" i="1" dirty="0"/>
              <a:t> </a:t>
            </a:r>
            <a:endParaRPr lang="it-IT" i="1" dirty="0" smtClean="0"/>
          </a:p>
          <a:p>
            <a:r>
              <a:rPr lang="it-IT" i="1" dirty="0" err="1" smtClean="0"/>
              <a:t>der</a:t>
            </a:r>
            <a:r>
              <a:rPr lang="it-IT" i="1" dirty="0" smtClean="0"/>
              <a:t> </a:t>
            </a:r>
            <a:r>
              <a:rPr lang="it-IT" i="1" dirty="0" err="1"/>
              <a:t>Juden</a:t>
            </a:r>
            <a:r>
              <a:rPr lang="it-IT" dirty="0"/>
              <a:t> (</a:t>
            </a:r>
            <a:r>
              <a:rPr lang="it-IT" dirty="0" smtClean="0"/>
              <a:t>1781)</a:t>
            </a:r>
          </a:p>
          <a:p>
            <a:endParaRPr lang="it-IT" dirty="0"/>
          </a:p>
          <a:p>
            <a:r>
              <a:rPr lang="it-IT" dirty="0" smtClean="0"/>
              <a:t>Sul miglioramento delle condizioni </a:t>
            </a:r>
          </a:p>
          <a:p>
            <a:r>
              <a:rPr lang="it-IT" dirty="0" smtClean="0"/>
              <a:t>civili degli ebrei</a:t>
            </a:r>
            <a:endParaRPr lang="it-IT" dirty="0"/>
          </a:p>
        </p:txBody>
      </p:sp>
      <p:sp>
        <p:nvSpPr>
          <p:cNvPr id="2" name="Segnaposto piè di pagina 1"/>
          <p:cNvSpPr>
            <a:spLocks noGrp="1"/>
          </p:cNvSpPr>
          <p:nvPr>
            <p:ph type="ftr" sz="quarter" idx="16"/>
          </p:nvPr>
        </p:nvSpPr>
        <p:spPr/>
        <p:txBody>
          <a:bodyPr/>
          <a:lstStyle/>
          <a:p>
            <a:r>
              <a:rPr kumimoji="0" lang="en-US" smtClean="0"/>
              <a:t>Tullia Catalan- Università di Trieste</a:t>
            </a:r>
            <a:endParaRPr kumimoji="0" lang="en-US"/>
          </a:p>
        </p:txBody>
      </p:sp>
    </p:spTree>
    <p:extLst>
      <p:ext uri="{BB962C8B-B14F-4D97-AF65-F5344CB8AC3E}">
        <p14:creationId xmlns:p14="http://schemas.microsoft.com/office/powerpoint/2010/main" val="597746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3"/>
          <a:srcRect l="-73863" r="-73863"/>
          <a:stretch>
            <a:fillRect/>
          </a:stretch>
        </p:blipFill>
        <p:spPr>
          <a:xfrm>
            <a:off x="2216765" y="1524000"/>
            <a:ext cx="8229600" cy="4572000"/>
          </a:xfrm>
        </p:spPr>
      </p:pic>
      <p:sp>
        <p:nvSpPr>
          <p:cNvPr id="3" name="Titolo 2"/>
          <p:cNvSpPr>
            <a:spLocks noGrp="1"/>
          </p:cNvSpPr>
          <p:nvPr>
            <p:ph type="title"/>
          </p:nvPr>
        </p:nvSpPr>
        <p:spPr/>
        <p:txBody>
          <a:bodyPr/>
          <a:lstStyle/>
          <a:p>
            <a:r>
              <a:rPr lang="it-IT" dirty="0" smtClean="0"/>
              <a:t>Henry </a:t>
            </a:r>
            <a:r>
              <a:rPr lang="it-IT" dirty="0" err="1" smtClean="0"/>
              <a:t>Grégoire</a:t>
            </a:r>
            <a:r>
              <a:rPr lang="it-IT" dirty="0" smtClean="0"/>
              <a:t>  (1750-1831)</a:t>
            </a:r>
            <a:endParaRPr lang="it-IT" dirty="0"/>
          </a:p>
        </p:txBody>
      </p:sp>
      <p:sp>
        <p:nvSpPr>
          <p:cNvPr id="6" name="CasellaDiTesto 5"/>
          <p:cNvSpPr txBox="1"/>
          <p:nvPr/>
        </p:nvSpPr>
        <p:spPr>
          <a:xfrm>
            <a:off x="765028" y="2478519"/>
            <a:ext cx="4006225" cy="1477328"/>
          </a:xfrm>
          <a:prstGeom prst="rect">
            <a:avLst/>
          </a:prstGeom>
          <a:noFill/>
        </p:spPr>
        <p:txBody>
          <a:bodyPr wrap="none" rtlCol="0">
            <a:spAutoFit/>
          </a:bodyPr>
          <a:lstStyle/>
          <a:p>
            <a:r>
              <a:rPr lang="it-IT" dirty="0" smtClean="0"/>
              <a:t>Della rigenerazione degli ebrei</a:t>
            </a:r>
          </a:p>
          <a:p>
            <a:endParaRPr lang="it-IT" dirty="0"/>
          </a:p>
          <a:p>
            <a:r>
              <a:rPr lang="it-IT" dirty="0" smtClean="0"/>
              <a:t>Concorso presso Accademia Reale</a:t>
            </a:r>
          </a:p>
          <a:p>
            <a:r>
              <a:rPr lang="it-IT" dirty="0" smtClean="0"/>
              <a:t>di Metz: “Esistono i mezzi per rendere</a:t>
            </a:r>
          </a:p>
          <a:p>
            <a:r>
              <a:rPr lang="it-IT" dirty="0" smtClean="0"/>
              <a:t>gli ebrei più </a:t>
            </a:r>
            <a:r>
              <a:rPr lang="it-IT" b="1" dirty="0" smtClean="0">
                <a:solidFill>
                  <a:srgbClr val="FF0000"/>
                </a:solidFill>
              </a:rPr>
              <a:t>utili</a:t>
            </a:r>
            <a:r>
              <a:rPr lang="it-IT" dirty="0" smtClean="0"/>
              <a:t> in Francia?”</a:t>
            </a:r>
            <a:endParaRPr lang="it-IT" dirty="0"/>
          </a:p>
        </p:txBody>
      </p:sp>
      <p:sp>
        <p:nvSpPr>
          <p:cNvPr id="2" name="Segnaposto piè di pagina 1"/>
          <p:cNvSpPr>
            <a:spLocks noGrp="1"/>
          </p:cNvSpPr>
          <p:nvPr>
            <p:ph type="ftr" sz="quarter" idx="16"/>
          </p:nvPr>
        </p:nvSpPr>
        <p:spPr/>
        <p:txBody>
          <a:bodyPr/>
          <a:lstStyle/>
          <a:p>
            <a:r>
              <a:rPr kumimoji="0" lang="en-US" smtClean="0"/>
              <a:t>Tullia Catalan- Università di Trieste</a:t>
            </a:r>
            <a:endParaRPr kumimoji="0" lang="en-US"/>
          </a:p>
        </p:txBody>
      </p:sp>
    </p:spTree>
    <p:extLst>
      <p:ext uri="{BB962C8B-B14F-4D97-AF65-F5344CB8AC3E}">
        <p14:creationId xmlns:p14="http://schemas.microsoft.com/office/powerpoint/2010/main" val="72564296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it-IT" dirty="0" smtClean="0"/>
              <a:t>Conte Clermont-</a:t>
            </a:r>
            <a:r>
              <a:rPr lang="it-IT" dirty="0" err="1" smtClean="0"/>
              <a:t>Tonnerre</a:t>
            </a:r>
            <a:r>
              <a:rPr lang="it-IT" dirty="0" smtClean="0"/>
              <a:t> 1791:</a:t>
            </a:r>
          </a:p>
          <a:p>
            <a:endParaRPr lang="it-IT" dirty="0"/>
          </a:p>
          <a:p>
            <a:r>
              <a:rPr lang="it-IT" dirty="0" smtClean="0"/>
              <a:t>“Bisogna negare tutto agli ebrei in quanto nazione, ma garantire tutto agli ebrei in quanto individui. Essi devono essere cittadini (…) Ognuno di loro deve diventare un cittadino individualmente; se non lo accettano, allora devono informarci, e noi saremo quindi costretti ad espellerli. L’esistenza di una nazione all’interno della nazione è inaccettabile  per il nostro paese” </a:t>
            </a:r>
            <a:endParaRPr lang="it-IT" dirty="0"/>
          </a:p>
        </p:txBody>
      </p:sp>
      <p:sp>
        <p:nvSpPr>
          <p:cNvPr id="3" name="Titolo 2"/>
          <p:cNvSpPr>
            <a:spLocks noGrp="1"/>
          </p:cNvSpPr>
          <p:nvPr>
            <p:ph type="title"/>
          </p:nvPr>
        </p:nvSpPr>
        <p:spPr/>
        <p:txBody>
          <a:bodyPr>
            <a:normAutofit fontScale="90000"/>
          </a:bodyPr>
          <a:lstStyle/>
          <a:p>
            <a:r>
              <a:rPr lang="it-IT" dirty="0" smtClean="0"/>
              <a:t>La Rivoluzione Francese e la prima emancipazione nel 1791</a:t>
            </a:r>
            <a:endParaRPr lang="it-IT" dirty="0"/>
          </a:p>
        </p:txBody>
      </p:sp>
      <p:sp>
        <p:nvSpPr>
          <p:cNvPr id="4" name="Segnaposto piè di pagina 3"/>
          <p:cNvSpPr>
            <a:spLocks noGrp="1"/>
          </p:cNvSpPr>
          <p:nvPr>
            <p:ph type="ftr" sz="quarter" idx="16"/>
          </p:nvPr>
        </p:nvSpPr>
        <p:spPr/>
        <p:txBody>
          <a:bodyPr/>
          <a:lstStyle/>
          <a:p>
            <a:r>
              <a:rPr kumimoji="0" lang="en-US" smtClean="0"/>
              <a:t>Tullia Catalan- Università di Trieste</a:t>
            </a:r>
            <a:endParaRPr kumimoji="0" lang="en-US"/>
          </a:p>
        </p:txBody>
      </p:sp>
    </p:spTree>
    <p:extLst>
      <p:ext uri="{BB962C8B-B14F-4D97-AF65-F5344CB8AC3E}">
        <p14:creationId xmlns:p14="http://schemas.microsoft.com/office/powerpoint/2010/main" val="27959965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fontScale="47500" lnSpcReduction="20000"/>
          </a:bodyPr>
          <a:lstStyle/>
          <a:p>
            <a:r>
              <a:rPr lang="it-IT" sz="3600" dirty="0" smtClean="0"/>
              <a:t>Le domande poste ai notabili e ai rabbini ebrei convenuti a Parigi:</a:t>
            </a:r>
          </a:p>
          <a:p>
            <a:endParaRPr lang="it-IT" dirty="0"/>
          </a:p>
          <a:p>
            <a:pPr marL="0" indent="0">
              <a:buNone/>
            </a:pPr>
            <a:r>
              <a:rPr lang="it-IT" b="1" dirty="0"/>
              <a:t>  </a:t>
            </a:r>
            <a:r>
              <a:rPr lang="it-IT" sz="3300" b="1" dirty="0"/>
              <a:t> 1° Est-il licite </a:t>
            </a:r>
            <a:r>
              <a:rPr lang="it-IT" sz="3300" b="1" dirty="0" err="1"/>
              <a:t>aux</a:t>
            </a:r>
            <a:r>
              <a:rPr lang="it-IT" sz="3300" b="1" dirty="0"/>
              <a:t> </a:t>
            </a:r>
            <a:r>
              <a:rPr lang="it-IT" sz="3300" b="1" dirty="0" err="1"/>
              <a:t>Juifs</a:t>
            </a:r>
            <a:r>
              <a:rPr lang="it-IT" sz="3300" b="1" dirty="0"/>
              <a:t> d'</a:t>
            </a:r>
            <a:r>
              <a:rPr lang="it-IT" sz="3300" b="1" dirty="0" err="1"/>
              <a:t>épouser</a:t>
            </a:r>
            <a:r>
              <a:rPr lang="it-IT" sz="3300" b="1" dirty="0"/>
              <a:t> </a:t>
            </a:r>
            <a:r>
              <a:rPr lang="it-IT" sz="3300" b="1" dirty="0" err="1"/>
              <a:t>plusieurs</a:t>
            </a:r>
            <a:r>
              <a:rPr lang="it-IT" sz="3300" b="1" dirty="0"/>
              <a:t> femmes ?</a:t>
            </a:r>
            <a:r>
              <a:rPr lang="it-IT" sz="3300" dirty="0"/>
              <a:t/>
            </a:r>
            <a:br>
              <a:rPr lang="it-IT" sz="3300" dirty="0"/>
            </a:br>
            <a:r>
              <a:rPr lang="it-IT" sz="3300" dirty="0"/>
              <a:t>    </a:t>
            </a:r>
            <a:br>
              <a:rPr lang="it-IT" sz="3300" dirty="0"/>
            </a:br>
            <a:r>
              <a:rPr lang="it-IT" sz="3300" dirty="0"/>
              <a:t>    </a:t>
            </a:r>
            <a:r>
              <a:rPr lang="it-IT" sz="3300" b="1" dirty="0"/>
              <a:t> 2° Le </a:t>
            </a:r>
            <a:r>
              <a:rPr lang="it-IT" sz="3300" b="1" dirty="0" err="1"/>
              <a:t>divorce</a:t>
            </a:r>
            <a:r>
              <a:rPr lang="it-IT" sz="3300" b="1" dirty="0"/>
              <a:t> est-il </a:t>
            </a:r>
            <a:r>
              <a:rPr lang="it-IT" sz="3300" b="1" dirty="0" err="1"/>
              <a:t>permis</a:t>
            </a:r>
            <a:r>
              <a:rPr lang="it-IT" sz="3300" b="1" dirty="0"/>
              <a:t> par la </a:t>
            </a:r>
            <a:r>
              <a:rPr lang="it-IT" sz="3300" b="1" dirty="0" err="1"/>
              <a:t>religion</a:t>
            </a:r>
            <a:r>
              <a:rPr lang="it-IT" sz="3300" b="1" dirty="0"/>
              <a:t> </a:t>
            </a:r>
            <a:r>
              <a:rPr lang="it-IT" sz="3300" b="1" dirty="0" err="1"/>
              <a:t>juive</a:t>
            </a:r>
            <a:r>
              <a:rPr lang="it-IT" sz="3300" b="1" dirty="0"/>
              <a:t> ? Le </a:t>
            </a:r>
            <a:r>
              <a:rPr lang="it-IT" sz="3300" b="1" dirty="0" err="1"/>
              <a:t>divorce</a:t>
            </a:r>
            <a:r>
              <a:rPr lang="it-IT" sz="3300" b="1" dirty="0"/>
              <a:t> est-il </a:t>
            </a:r>
            <a:r>
              <a:rPr lang="it-IT" sz="3300" b="1" dirty="0" err="1"/>
              <a:t>valable</a:t>
            </a:r>
            <a:r>
              <a:rPr lang="it-IT" sz="3300" b="1" dirty="0"/>
              <a:t> sans </a:t>
            </a:r>
            <a:r>
              <a:rPr lang="it-IT" sz="3300" b="1" dirty="0" err="1"/>
              <a:t>qu'il</a:t>
            </a:r>
            <a:r>
              <a:rPr lang="it-IT" sz="3300" b="1" dirty="0"/>
              <a:t> </a:t>
            </a:r>
            <a:r>
              <a:rPr lang="it-IT" sz="3300" b="1" dirty="0" err="1"/>
              <a:t>soit</a:t>
            </a:r>
            <a:r>
              <a:rPr lang="it-IT" sz="3300" b="1" dirty="0"/>
              <a:t> </a:t>
            </a:r>
            <a:r>
              <a:rPr lang="it-IT" sz="3300" b="1" dirty="0" err="1"/>
              <a:t>prononcé</a:t>
            </a:r>
            <a:r>
              <a:rPr lang="it-IT" sz="3300" b="1" dirty="0"/>
              <a:t> par </a:t>
            </a:r>
            <a:r>
              <a:rPr lang="it-IT" sz="3300" b="1" dirty="0" err="1"/>
              <a:t>les</a:t>
            </a:r>
            <a:r>
              <a:rPr lang="it-IT" sz="3300" b="1" dirty="0"/>
              <a:t> </a:t>
            </a:r>
            <a:r>
              <a:rPr lang="it-IT" sz="3300" b="1" dirty="0" err="1"/>
              <a:t>tribunaux</a:t>
            </a:r>
            <a:r>
              <a:rPr lang="it-IT" sz="3300" b="1" dirty="0"/>
              <a:t> et en </a:t>
            </a:r>
            <a:r>
              <a:rPr lang="it-IT" sz="3300" b="1" dirty="0" err="1"/>
              <a:t>vertu</a:t>
            </a:r>
            <a:r>
              <a:rPr lang="it-IT" sz="3300" b="1" dirty="0"/>
              <a:t> de </a:t>
            </a:r>
            <a:r>
              <a:rPr lang="it-IT" sz="3300" b="1" dirty="0" err="1"/>
              <a:t>lois</a:t>
            </a:r>
            <a:r>
              <a:rPr lang="it-IT" sz="3300" b="1" dirty="0"/>
              <a:t> </a:t>
            </a:r>
            <a:r>
              <a:rPr lang="it-IT" sz="3300" b="1" dirty="0" err="1"/>
              <a:t>contradictoires</a:t>
            </a:r>
            <a:r>
              <a:rPr lang="it-IT" sz="3300" b="1" dirty="0"/>
              <a:t> à </a:t>
            </a:r>
            <a:r>
              <a:rPr lang="it-IT" sz="3300" b="1" dirty="0" err="1"/>
              <a:t>celles</a:t>
            </a:r>
            <a:r>
              <a:rPr lang="it-IT" sz="3300" b="1" dirty="0"/>
              <a:t> </a:t>
            </a:r>
            <a:r>
              <a:rPr lang="it-IT" sz="3300" b="1" dirty="0" err="1"/>
              <a:t>du</a:t>
            </a:r>
            <a:r>
              <a:rPr lang="it-IT" sz="3300" b="1" dirty="0"/>
              <a:t> code </a:t>
            </a:r>
            <a:r>
              <a:rPr lang="it-IT" sz="3300" b="1" dirty="0" err="1"/>
              <a:t>français</a:t>
            </a:r>
            <a:r>
              <a:rPr lang="it-IT" sz="3300" b="1" dirty="0"/>
              <a:t> ? </a:t>
            </a:r>
            <a:r>
              <a:rPr lang="it-IT" sz="3300" dirty="0"/>
              <a:t/>
            </a:r>
            <a:br>
              <a:rPr lang="it-IT" sz="3300" dirty="0"/>
            </a:br>
            <a:r>
              <a:rPr lang="it-IT" sz="3300" dirty="0"/>
              <a:t>  </a:t>
            </a:r>
            <a:br>
              <a:rPr lang="it-IT" sz="3300" dirty="0"/>
            </a:br>
            <a:r>
              <a:rPr lang="it-IT" sz="3300" dirty="0"/>
              <a:t>   </a:t>
            </a:r>
            <a:r>
              <a:rPr lang="it-IT" sz="3300" b="1" dirty="0"/>
              <a:t> 3° Une </a:t>
            </a:r>
            <a:r>
              <a:rPr lang="it-IT" sz="3300" b="1" dirty="0" err="1"/>
              <a:t>Juive</a:t>
            </a:r>
            <a:r>
              <a:rPr lang="it-IT" sz="3300" b="1" dirty="0"/>
              <a:t> </a:t>
            </a:r>
            <a:r>
              <a:rPr lang="it-IT" sz="3300" b="1" dirty="0" err="1"/>
              <a:t>peut</a:t>
            </a:r>
            <a:r>
              <a:rPr lang="it-IT" sz="3300" b="1" dirty="0"/>
              <a:t>-elle se </a:t>
            </a:r>
            <a:r>
              <a:rPr lang="it-IT" sz="3300" b="1" dirty="0" err="1"/>
              <a:t>marier</a:t>
            </a:r>
            <a:r>
              <a:rPr lang="it-IT" sz="3300" b="1" dirty="0"/>
              <a:t> </a:t>
            </a:r>
            <a:r>
              <a:rPr lang="it-IT" sz="3300" b="1" dirty="0" err="1"/>
              <a:t>avec</a:t>
            </a:r>
            <a:r>
              <a:rPr lang="it-IT" sz="3300" b="1" dirty="0"/>
              <a:t> un </a:t>
            </a:r>
            <a:r>
              <a:rPr lang="it-IT" sz="3300" b="1" dirty="0" err="1"/>
              <a:t>Chrétien</a:t>
            </a:r>
            <a:r>
              <a:rPr lang="it-IT" sz="3300" b="1" dirty="0"/>
              <a:t>, et une </a:t>
            </a:r>
            <a:r>
              <a:rPr lang="it-IT" sz="3300" b="1" dirty="0" err="1"/>
              <a:t>Chrétienne</a:t>
            </a:r>
            <a:r>
              <a:rPr lang="it-IT" sz="3300" b="1" dirty="0"/>
              <a:t> </a:t>
            </a:r>
            <a:r>
              <a:rPr lang="it-IT" sz="3300" b="1" dirty="0" err="1"/>
              <a:t>avec</a:t>
            </a:r>
            <a:r>
              <a:rPr lang="it-IT" sz="3300" b="1" dirty="0"/>
              <a:t> un </a:t>
            </a:r>
            <a:r>
              <a:rPr lang="it-IT" sz="3300" b="1" dirty="0" err="1"/>
              <a:t>Juif</a:t>
            </a:r>
            <a:r>
              <a:rPr lang="it-IT" sz="3300" b="1" dirty="0"/>
              <a:t> ? </a:t>
            </a:r>
            <a:r>
              <a:rPr lang="it-IT" sz="3300" b="1" dirty="0" err="1"/>
              <a:t>ou</a:t>
            </a:r>
            <a:r>
              <a:rPr lang="it-IT" sz="3300" b="1" dirty="0"/>
              <a:t> la </a:t>
            </a:r>
            <a:r>
              <a:rPr lang="it-IT" sz="3300" b="1" dirty="0" err="1"/>
              <a:t>loi</a:t>
            </a:r>
            <a:r>
              <a:rPr lang="it-IT" sz="3300" b="1" dirty="0"/>
              <a:t> </a:t>
            </a:r>
            <a:r>
              <a:rPr lang="it-IT" sz="3300" b="1" dirty="0" err="1"/>
              <a:t>veut</a:t>
            </a:r>
            <a:r>
              <a:rPr lang="it-IT" sz="3300" b="1" dirty="0"/>
              <a:t>-elle </a:t>
            </a:r>
            <a:r>
              <a:rPr lang="it-IT" sz="3300" b="1" dirty="0" err="1"/>
              <a:t>que</a:t>
            </a:r>
            <a:r>
              <a:rPr lang="it-IT" sz="3300" b="1" dirty="0"/>
              <a:t> </a:t>
            </a:r>
            <a:r>
              <a:rPr lang="it-IT" sz="3300" b="1" dirty="0" err="1"/>
              <a:t>les</a:t>
            </a:r>
            <a:r>
              <a:rPr lang="it-IT" sz="3300" b="1" dirty="0"/>
              <a:t> </a:t>
            </a:r>
            <a:r>
              <a:rPr lang="it-IT" sz="3300" b="1" dirty="0" err="1"/>
              <a:t>Juifs</a:t>
            </a:r>
            <a:r>
              <a:rPr lang="it-IT" sz="3300" b="1" dirty="0"/>
              <a:t> ne se </a:t>
            </a:r>
            <a:r>
              <a:rPr lang="it-IT" sz="3300" b="1" dirty="0" err="1"/>
              <a:t>marient</a:t>
            </a:r>
            <a:r>
              <a:rPr lang="it-IT" sz="3300" b="1" dirty="0"/>
              <a:t> </a:t>
            </a:r>
            <a:r>
              <a:rPr lang="it-IT" sz="3300" b="1" dirty="0" err="1"/>
              <a:t>qu'entre</a:t>
            </a:r>
            <a:r>
              <a:rPr lang="it-IT" sz="3300" b="1" dirty="0"/>
              <a:t> </a:t>
            </a:r>
            <a:r>
              <a:rPr lang="it-IT" sz="3300" b="1" dirty="0" err="1"/>
              <a:t>eux</a:t>
            </a:r>
            <a:r>
              <a:rPr lang="it-IT" sz="3300" b="1" dirty="0"/>
              <a:t> ? </a:t>
            </a:r>
            <a:r>
              <a:rPr lang="it-IT" sz="3300" dirty="0"/>
              <a:t/>
            </a:r>
            <a:br>
              <a:rPr lang="it-IT" sz="3300" dirty="0"/>
            </a:br>
            <a:r>
              <a:rPr lang="it-IT" sz="3300" dirty="0"/>
              <a:t>     </a:t>
            </a:r>
            <a:br>
              <a:rPr lang="it-IT" sz="3300" dirty="0"/>
            </a:br>
            <a:r>
              <a:rPr lang="it-IT" sz="3300" dirty="0"/>
              <a:t>    </a:t>
            </a:r>
            <a:r>
              <a:rPr lang="it-IT" sz="3300" b="1" dirty="0"/>
              <a:t>4° </a:t>
            </a:r>
            <a:r>
              <a:rPr lang="it-IT" sz="3300" b="1" dirty="0" err="1"/>
              <a:t>Aux</a:t>
            </a:r>
            <a:r>
              <a:rPr lang="it-IT" sz="3300" b="1" dirty="0"/>
              <a:t> </a:t>
            </a:r>
            <a:r>
              <a:rPr lang="it-IT" sz="3300" b="1" dirty="0" err="1"/>
              <a:t>yeux</a:t>
            </a:r>
            <a:r>
              <a:rPr lang="it-IT" sz="3300" b="1" dirty="0"/>
              <a:t> </a:t>
            </a:r>
            <a:r>
              <a:rPr lang="it-IT" sz="3300" b="1" dirty="0" err="1"/>
              <a:t>des</a:t>
            </a:r>
            <a:r>
              <a:rPr lang="it-IT" sz="3300" b="1" dirty="0"/>
              <a:t> </a:t>
            </a:r>
            <a:r>
              <a:rPr lang="it-IT" sz="3300" b="1" dirty="0" err="1"/>
              <a:t>Juifs</a:t>
            </a:r>
            <a:r>
              <a:rPr lang="it-IT" sz="3300" b="1" dirty="0"/>
              <a:t>, </a:t>
            </a:r>
            <a:r>
              <a:rPr lang="it-IT" sz="3300" b="1" dirty="0" err="1"/>
              <a:t>les</a:t>
            </a:r>
            <a:r>
              <a:rPr lang="it-IT" sz="3300" b="1" dirty="0"/>
              <a:t> </a:t>
            </a:r>
            <a:r>
              <a:rPr lang="it-IT" sz="3300" b="1" dirty="0" err="1"/>
              <a:t>Français</a:t>
            </a:r>
            <a:r>
              <a:rPr lang="it-IT" sz="3300" b="1" dirty="0"/>
              <a:t> </a:t>
            </a:r>
            <a:r>
              <a:rPr lang="it-IT" sz="3300" b="1" dirty="0" err="1"/>
              <a:t>sont-ils</a:t>
            </a:r>
            <a:r>
              <a:rPr lang="it-IT" sz="3300" b="1" dirty="0"/>
              <a:t> </a:t>
            </a:r>
            <a:r>
              <a:rPr lang="it-IT" sz="3300" b="1" dirty="0" err="1"/>
              <a:t>leurs</a:t>
            </a:r>
            <a:r>
              <a:rPr lang="it-IT" sz="3300" b="1" dirty="0"/>
              <a:t> </a:t>
            </a:r>
            <a:r>
              <a:rPr lang="it-IT" sz="3300" b="1" dirty="0" err="1"/>
              <a:t>frères</a:t>
            </a:r>
            <a:r>
              <a:rPr lang="it-IT" sz="3300" b="1" dirty="0"/>
              <a:t>, </a:t>
            </a:r>
            <a:r>
              <a:rPr lang="it-IT" sz="3300" b="1" dirty="0" err="1"/>
              <a:t>ou</a:t>
            </a:r>
            <a:r>
              <a:rPr lang="it-IT" sz="3300" b="1" dirty="0"/>
              <a:t> </a:t>
            </a:r>
            <a:r>
              <a:rPr lang="it-IT" sz="3300" b="1" dirty="0" err="1"/>
              <a:t>sont</a:t>
            </a:r>
            <a:r>
              <a:rPr lang="it-IT" sz="3300" b="1" dirty="0"/>
              <a:t>- </a:t>
            </a:r>
            <a:r>
              <a:rPr lang="it-IT" sz="3300" b="1" dirty="0" err="1"/>
              <a:t>ils</a:t>
            </a:r>
            <a:r>
              <a:rPr lang="it-IT" sz="3300" b="1" dirty="0"/>
              <a:t> </a:t>
            </a:r>
            <a:r>
              <a:rPr lang="it-IT" sz="3300" b="1" dirty="0" err="1"/>
              <a:t>des</a:t>
            </a:r>
            <a:r>
              <a:rPr lang="it-IT" sz="3300" b="1" dirty="0"/>
              <a:t> </a:t>
            </a:r>
            <a:r>
              <a:rPr lang="it-IT" sz="3300" b="1" dirty="0" err="1"/>
              <a:t>étrangers</a:t>
            </a:r>
            <a:r>
              <a:rPr lang="it-IT" sz="3300" b="1" dirty="0"/>
              <a:t> ? </a:t>
            </a:r>
            <a:br>
              <a:rPr lang="it-IT" sz="3300" b="1" dirty="0"/>
            </a:br>
            <a:r>
              <a:rPr lang="it-IT" sz="3300" b="1" dirty="0"/>
              <a:t>    </a:t>
            </a:r>
            <a:r>
              <a:rPr lang="it-IT" sz="3300" dirty="0"/>
              <a:t/>
            </a:r>
            <a:br>
              <a:rPr lang="it-IT" sz="3300" dirty="0"/>
            </a:br>
            <a:r>
              <a:rPr lang="it-IT" sz="3300" dirty="0"/>
              <a:t>   </a:t>
            </a:r>
            <a:r>
              <a:rPr lang="it-IT" sz="3300" b="1" dirty="0"/>
              <a:t> 5° </a:t>
            </a:r>
            <a:r>
              <a:rPr lang="it-IT" sz="3300" b="1" dirty="0" err="1"/>
              <a:t>Dans</a:t>
            </a:r>
            <a:r>
              <a:rPr lang="it-IT" sz="3300" b="1" dirty="0"/>
              <a:t> l'un et l'</a:t>
            </a:r>
            <a:r>
              <a:rPr lang="it-IT" sz="3300" b="1" dirty="0" err="1"/>
              <a:t>autre</a:t>
            </a:r>
            <a:r>
              <a:rPr lang="it-IT" sz="3300" b="1" dirty="0"/>
              <a:t> </a:t>
            </a:r>
            <a:r>
              <a:rPr lang="it-IT" sz="3300" b="1" dirty="0" err="1"/>
              <a:t>cas</a:t>
            </a:r>
            <a:r>
              <a:rPr lang="it-IT" sz="3300" b="1" dirty="0"/>
              <a:t>, </a:t>
            </a:r>
            <a:r>
              <a:rPr lang="it-IT" sz="3300" b="1" dirty="0" err="1"/>
              <a:t>quels</a:t>
            </a:r>
            <a:r>
              <a:rPr lang="it-IT" sz="3300" b="1" dirty="0"/>
              <a:t> </a:t>
            </a:r>
            <a:r>
              <a:rPr lang="it-IT" sz="3300" b="1" dirty="0" err="1"/>
              <a:t>sont</a:t>
            </a:r>
            <a:r>
              <a:rPr lang="it-IT" sz="3300" b="1" dirty="0"/>
              <a:t> </a:t>
            </a:r>
            <a:r>
              <a:rPr lang="it-IT" sz="3300" b="1" dirty="0" err="1"/>
              <a:t>les</a:t>
            </a:r>
            <a:r>
              <a:rPr lang="it-IT" sz="3300" b="1" dirty="0"/>
              <a:t> </a:t>
            </a:r>
            <a:r>
              <a:rPr lang="it-IT" sz="3300" b="1" dirty="0" err="1"/>
              <a:t>rapports</a:t>
            </a:r>
            <a:r>
              <a:rPr lang="it-IT" sz="3300" b="1" dirty="0"/>
              <a:t> </a:t>
            </a:r>
            <a:r>
              <a:rPr lang="it-IT" sz="3300" b="1" dirty="0" err="1"/>
              <a:t>que</a:t>
            </a:r>
            <a:r>
              <a:rPr lang="it-IT" sz="3300" b="1" dirty="0"/>
              <a:t> </a:t>
            </a:r>
            <a:r>
              <a:rPr lang="it-IT" sz="3300" b="1" dirty="0" err="1"/>
              <a:t>leur</a:t>
            </a:r>
            <a:r>
              <a:rPr lang="it-IT" sz="3300" b="1" dirty="0"/>
              <a:t> </a:t>
            </a:r>
            <a:r>
              <a:rPr lang="it-IT" sz="3300" b="1" dirty="0" err="1"/>
              <a:t>loi</a:t>
            </a:r>
            <a:r>
              <a:rPr lang="it-IT" sz="3300" b="1" dirty="0"/>
              <a:t> </a:t>
            </a:r>
            <a:r>
              <a:rPr lang="it-IT" sz="3300" b="1" dirty="0" err="1"/>
              <a:t>leur</a:t>
            </a:r>
            <a:r>
              <a:rPr lang="it-IT" sz="3300" b="1" dirty="0"/>
              <a:t> </a:t>
            </a:r>
            <a:r>
              <a:rPr lang="it-IT" sz="3300" b="1" dirty="0" err="1"/>
              <a:t>prescrit</a:t>
            </a:r>
            <a:r>
              <a:rPr lang="it-IT" sz="3300" b="1" dirty="0"/>
              <a:t> </a:t>
            </a:r>
            <a:r>
              <a:rPr lang="it-IT" sz="3300" b="1" dirty="0" err="1"/>
              <a:t>avec</a:t>
            </a:r>
            <a:r>
              <a:rPr lang="it-IT" sz="3300" b="1" dirty="0"/>
              <a:t> </a:t>
            </a:r>
            <a:r>
              <a:rPr lang="it-IT" sz="3300" b="1" dirty="0" err="1"/>
              <a:t>les</a:t>
            </a:r>
            <a:r>
              <a:rPr lang="it-IT" sz="3300" b="1" dirty="0"/>
              <a:t> </a:t>
            </a:r>
            <a:r>
              <a:rPr lang="it-IT" sz="3300" b="1" dirty="0" err="1"/>
              <a:t>Français</a:t>
            </a:r>
            <a:r>
              <a:rPr lang="it-IT" sz="3300" b="1" dirty="0"/>
              <a:t> qui ne </a:t>
            </a:r>
            <a:r>
              <a:rPr lang="it-IT" sz="3300" b="1" dirty="0" err="1"/>
              <a:t>sont</a:t>
            </a:r>
            <a:r>
              <a:rPr lang="it-IT" sz="3300" b="1" dirty="0"/>
              <a:t> </a:t>
            </a:r>
            <a:r>
              <a:rPr lang="it-IT" sz="3300" b="1" dirty="0" err="1"/>
              <a:t>pas</a:t>
            </a:r>
            <a:r>
              <a:rPr lang="it-IT" sz="3300" b="1" dirty="0"/>
              <a:t> de </a:t>
            </a:r>
            <a:r>
              <a:rPr lang="it-IT" sz="3300" b="1" dirty="0" err="1"/>
              <a:t>leur</a:t>
            </a:r>
            <a:r>
              <a:rPr lang="it-IT" sz="3300" b="1" dirty="0"/>
              <a:t> </a:t>
            </a:r>
            <a:r>
              <a:rPr lang="it-IT" sz="3300" b="1" dirty="0" err="1"/>
              <a:t>religion</a:t>
            </a:r>
            <a:r>
              <a:rPr lang="it-IT" sz="3300" b="1" dirty="0"/>
              <a:t> ? </a:t>
            </a:r>
            <a:br>
              <a:rPr lang="it-IT" sz="3300" b="1" dirty="0"/>
            </a:br>
            <a:r>
              <a:rPr lang="it-IT" sz="3300" b="1" dirty="0"/>
              <a:t>   </a:t>
            </a:r>
            <a:r>
              <a:rPr lang="it-IT" sz="3300" dirty="0"/>
              <a:t/>
            </a:r>
            <a:br>
              <a:rPr lang="it-IT" sz="3300" dirty="0"/>
            </a:br>
            <a:r>
              <a:rPr lang="it-IT" sz="3300" dirty="0"/>
              <a:t>  </a:t>
            </a:r>
            <a:r>
              <a:rPr lang="it-IT" sz="3300" b="1" dirty="0"/>
              <a:t>  6° </a:t>
            </a:r>
            <a:r>
              <a:rPr lang="it-IT" sz="3300" b="1" dirty="0" err="1"/>
              <a:t>Les</a:t>
            </a:r>
            <a:r>
              <a:rPr lang="it-IT" sz="3300" b="1" dirty="0"/>
              <a:t> </a:t>
            </a:r>
            <a:r>
              <a:rPr lang="it-IT" sz="3300" b="1" dirty="0" err="1"/>
              <a:t>Juifs</a:t>
            </a:r>
            <a:r>
              <a:rPr lang="it-IT" sz="3300" b="1" dirty="0"/>
              <a:t> </a:t>
            </a:r>
            <a:r>
              <a:rPr lang="it-IT" sz="3300" b="1" dirty="0" err="1"/>
              <a:t>nés</a:t>
            </a:r>
            <a:r>
              <a:rPr lang="it-IT" sz="3300" b="1" dirty="0"/>
              <a:t> en France et </a:t>
            </a:r>
            <a:r>
              <a:rPr lang="it-IT" sz="3300" b="1" dirty="0" err="1"/>
              <a:t>traités</a:t>
            </a:r>
            <a:r>
              <a:rPr lang="it-IT" sz="3300" b="1" dirty="0"/>
              <a:t> par la </a:t>
            </a:r>
            <a:r>
              <a:rPr lang="it-IT" sz="3300" b="1" dirty="0" err="1"/>
              <a:t>loi</a:t>
            </a:r>
            <a:r>
              <a:rPr lang="it-IT" sz="3300" b="1" dirty="0"/>
              <a:t> </a:t>
            </a:r>
            <a:r>
              <a:rPr lang="it-IT" sz="3300" b="1" dirty="0" err="1"/>
              <a:t>comme</a:t>
            </a:r>
            <a:r>
              <a:rPr lang="it-IT" sz="3300" b="1" dirty="0"/>
              <a:t> </a:t>
            </a:r>
            <a:r>
              <a:rPr lang="it-IT" sz="3300" b="1" dirty="0" err="1"/>
              <a:t>citoyens</a:t>
            </a:r>
            <a:r>
              <a:rPr lang="it-IT" sz="3300" b="1" dirty="0"/>
              <a:t> </a:t>
            </a:r>
            <a:r>
              <a:rPr lang="it-IT" sz="3300" b="1" dirty="0" err="1"/>
              <a:t>français</a:t>
            </a:r>
            <a:r>
              <a:rPr lang="it-IT" sz="3300" b="1" dirty="0"/>
              <a:t> </a:t>
            </a:r>
            <a:r>
              <a:rPr lang="it-IT" sz="3300" b="1" dirty="0" err="1"/>
              <a:t>regardent-ils</a:t>
            </a:r>
            <a:r>
              <a:rPr lang="it-IT" sz="3300" b="1" dirty="0"/>
              <a:t> la France </a:t>
            </a:r>
            <a:r>
              <a:rPr lang="it-IT" sz="3300" b="1" dirty="0" err="1"/>
              <a:t>comme</a:t>
            </a:r>
            <a:r>
              <a:rPr lang="it-IT" sz="3300" b="1" dirty="0"/>
              <a:t> </a:t>
            </a:r>
            <a:r>
              <a:rPr lang="it-IT" sz="3300" b="1" dirty="0" err="1"/>
              <a:t>leur</a:t>
            </a:r>
            <a:r>
              <a:rPr lang="it-IT" sz="3300" b="1" dirty="0"/>
              <a:t> patrie ? </a:t>
            </a:r>
            <a:r>
              <a:rPr lang="it-IT" sz="3300" b="1" dirty="0" err="1"/>
              <a:t>Ont-ils</a:t>
            </a:r>
            <a:r>
              <a:rPr lang="it-IT" sz="3300" b="1" dirty="0"/>
              <a:t> l'</a:t>
            </a:r>
            <a:r>
              <a:rPr lang="it-IT" sz="3300" b="1" dirty="0" err="1"/>
              <a:t>obligation</a:t>
            </a:r>
            <a:r>
              <a:rPr lang="it-IT" sz="3300" b="1" dirty="0"/>
              <a:t> de la </a:t>
            </a:r>
            <a:r>
              <a:rPr lang="it-IT" sz="3300" b="1" dirty="0" err="1"/>
              <a:t>défendre</a:t>
            </a:r>
            <a:r>
              <a:rPr lang="it-IT" sz="3300" b="1" dirty="0"/>
              <a:t> ? </a:t>
            </a:r>
            <a:r>
              <a:rPr lang="it-IT" sz="3300" b="1" dirty="0" err="1"/>
              <a:t>Sont-ils</a:t>
            </a:r>
            <a:r>
              <a:rPr lang="it-IT" sz="3300" b="1" dirty="0"/>
              <a:t> </a:t>
            </a:r>
            <a:r>
              <a:rPr lang="it-IT" sz="3300" b="1" dirty="0" err="1"/>
              <a:t>obligés</a:t>
            </a:r>
            <a:r>
              <a:rPr lang="it-IT" sz="3300" b="1" dirty="0"/>
              <a:t> d'</a:t>
            </a:r>
            <a:r>
              <a:rPr lang="it-IT" sz="3300" b="1" dirty="0" err="1"/>
              <a:t>obéir</a:t>
            </a:r>
            <a:r>
              <a:rPr lang="it-IT" sz="3300" b="1" dirty="0"/>
              <a:t> </a:t>
            </a:r>
            <a:r>
              <a:rPr lang="it-IT" sz="3300" b="1" dirty="0" err="1"/>
              <a:t>aux</a:t>
            </a:r>
            <a:r>
              <a:rPr lang="it-IT" sz="3300" b="1" dirty="0"/>
              <a:t> </a:t>
            </a:r>
            <a:r>
              <a:rPr lang="it-IT" sz="3300" b="1" dirty="0" err="1"/>
              <a:t>lois</a:t>
            </a:r>
            <a:r>
              <a:rPr lang="it-IT" sz="3300" b="1" dirty="0"/>
              <a:t> et de </a:t>
            </a:r>
            <a:r>
              <a:rPr lang="it-IT" sz="3300" b="1" dirty="0" err="1"/>
              <a:t>suivre</a:t>
            </a:r>
            <a:r>
              <a:rPr lang="it-IT" sz="3300" b="1" dirty="0"/>
              <a:t> </a:t>
            </a:r>
            <a:r>
              <a:rPr lang="it-IT" sz="3300" b="1" dirty="0" err="1"/>
              <a:t>toutes</a:t>
            </a:r>
            <a:r>
              <a:rPr lang="it-IT" sz="3300" b="1" dirty="0"/>
              <a:t> </a:t>
            </a:r>
            <a:r>
              <a:rPr lang="it-IT" sz="3300" b="1" dirty="0" err="1"/>
              <a:t>les</a:t>
            </a:r>
            <a:r>
              <a:rPr lang="it-IT" sz="3300" b="1" dirty="0"/>
              <a:t> </a:t>
            </a:r>
            <a:r>
              <a:rPr lang="it-IT" sz="3300" b="1" dirty="0" err="1"/>
              <a:t>dispositions</a:t>
            </a:r>
            <a:r>
              <a:rPr lang="it-IT" sz="3300" b="1" dirty="0"/>
              <a:t> </a:t>
            </a:r>
            <a:r>
              <a:rPr lang="it-IT" sz="3300" b="1" dirty="0" err="1"/>
              <a:t>du</a:t>
            </a:r>
            <a:r>
              <a:rPr lang="it-IT" sz="3300" b="1" dirty="0"/>
              <a:t> Code </a:t>
            </a:r>
            <a:r>
              <a:rPr lang="it-IT" sz="3300" b="1" dirty="0" err="1"/>
              <a:t>civil</a:t>
            </a:r>
            <a:r>
              <a:rPr lang="it-IT" sz="3300" b="1" dirty="0"/>
              <a:t> ? </a:t>
            </a:r>
            <a:br>
              <a:rPr lang="it-IT" sz="3300" b="1" dirty="0"/>
            </a:br>
            <a:r>
              <a:rPr lang="it-IT" sz="3300" b="1" dirty="0"/>
              <a:t>   </a:t>
            </a:r>
            <a:r>
              <a:rPr lang="it-IT" sz="3300" dirty="0"/>
              <a:t/>
            </a:r>
            <a:br>
              <a:rPr lang="it-IT" sz="3300" dirty="0"/>
            </a:br>
            <a:r>
              <a:rPr lang="it-IT" sz="3300" b="1" dirty="0"/>
              <a:t/>
            </a:r>
            <a:br>
              <a:rPr lang="it-IT" sz="3300" b="1" dirty="0"/>
            </a:br>
            <a:endParaRPr lang="it-IT" sz="3300" dirty="0"/>
          </a:p>
        </p:txBody>
      </p:sp>
      <p:sp>
        <p:nvSpPr>
          <p:cNvPr id="3" name="Titolo 2"/>
          <p:cNvSpPr>
            <a:spLocks noGrp="1"/>
          </p:cNvSpPr>
          <p:nvPr>
            <p:ph type="title"/>
          </p:nvPr>
        </p:nvSpPr>
        <p:spPr/>
        <p:txBody>
          <a:bodyPr>
            <a:normAutofit fontScale="90000"/>
          </a:bodyPr>
          <a:lstStyle/>
          <a:p>
            <a:r>
              <a:rPr lang="it-IT" dirty="0" smtClean="0"/>
              <a:t>Il Gran Sinedrio voluto da Napoleone 1807- Parigi</a:t>
            </a:r>
            <a:endParaRPr lang="it-IT" dirty="0"/>
          </a:p>
        </p:txBody>
      </p:sp>
      <p:sp>
        <p:nvSpPr>
          <p:cNvPr id="4" name="Segnaposto piè di pagina 3"/>
          <p:cNvSpPr>
            <a:spLocks noGrp="1"/>
          </p:cNvSpPr>
          <p:nvPr>
            <p:ph type="ftr" sz="quarter" idx="16"/>
          </p:nvPr>
        </p:nvSpPr>
        <p:spPr/>
        <p:txBody>
          <a:bodyPr/>
          <a:lstStyle/>
          <a:p>
            <a:r>
              <a:rPr kumimoji="0" lang="en-US" smtClean="0"/>
              <a:t>Tullia Catalan- Università di Trieste</a:t>
            </a:r>
            <a:endParaRPr kumimoji="0" lang="en-US"/>
          </a:p>
        </p:txBody>
      </p:sp>
    </p:spTree>
    <p:extLst>
      <p:ext uri="{BB962C8B-B14F-4D97-AF65-F5344CB8AC3E}">
        <p14:creationId xmlns:p14="http://schemas.microsoft.com/office/powerpoint/2010/main" val="253459926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fontScale="85000" lnSpcReduction="20000"/>
          </a:bodyPr>
          <a:lstStyle/>
          <a:p>
            <a:r>
              <a:rPr lang="it-IT" sz="2400" b="1" dirty="0" smtClean="0"/>
              <a:t>  </a:t>
            </a:r>
            <a:r>
              <a:rPr lang="it-IT" sz="2400" b="1" dirty="0"/>
              <a:t>7° Qui </a:t>
            </a:r>
            <a:r>
              <a:rPr lang="it-IT" sz="2400" b="1" dirty="0" err="1"/>
              <a:t>nomme</a:t>
            </a:r>
            <a:r>
              <a:rPr lang="it-IT" sz="2400" b="1" dirty="0"/>
              <a:t> </a:t>
            </a:r>
            <a:r>
              <a:rPr lang="it-IT" sz="2400" b="1" dirty="0" err="1"/>
              <a:t>les</a:t>
            </a:r>
            <a:r>
              <a:rPr lang="it-IT" sz="2400" b="1" dirty="0"/>
              <a:t> </a:t>
            </a:r>
            <a:r>
              <a:rPr lang="it-IT" sz="2400" b="1" dirty="0" err="1"/>
              <a:t>rabbins</a:t>
            </a:r>
            <a:r>
              <a:rPr lang="it-IT" sz="2400" b="1" dirty="0"/>
              <a:t> ? </a:t>
            </a:r>
            <a:br>
              <a:rPr lang="it-IT" sz="2400" b="1" dirty="0"/>
            </a:br>
            <a:r>
              <a:rPr lang="it-IT" sz="2400" b="1" dirty="0"/>
              <a:t>   </a:t>
            </a:r>
            <a:r>
              <a:rPr lang="it-IT" sz="2400" dirty="0"/>
              <a:t/>
            </a:r>
            <a:br>
              <a:rPr lang="it-IT" sz="2400" dirty="0"/>
            </a:br>
            <a:r>
              <a:rPr lang="it-IT" sz="2400" dirty="0"/>
              <a:t>    </a:t>
            </a:r>
            <a:r>
              <a:rPr lang="it-IT" sz="2400" b="1" dirty="0"/>
              <a:t>8° Quelle </a:t>
            </a:r>
            <a:r>
              <a:rPr lang="it-IT" sz="2400" b="1" dirty="0" err="1"/>
              <a:t>juridiction</a:t>
            </a:r>
            <a:r>
              <a:rPr lang="it-IT" sz="2400" b="1" dirty="0"/>
              <a:t> de </a:t>
            </a:r>
            <a:r>
              <a:rPr lang="it-IT" sz="2400" b="1" dirty="0" err="1"/>
              <a:t>police</a:t>
            </a:r>
            <a:r>
              <a:rPr lang="it-IT" sz="2400" b="1" dirty="0"/>
              <a:t> </a:t>
            </a:r>
            <a:r>
              <a:rPr lang="it-IT" sz="2400" b="1" dirty="0" err="1"/>
              <a:t>exercent</a:t>
            </a:r>
            <a:r>
              <a:rPr lang="it-IT" sz="2400" b="1" dirty="0"/>
              <a:t> </a:t>
            </a:r>
            <a:r>
              <a:rPr lang="it-IT" sz="2400" b="1" dirty="0" err="1"/>
              <a:t>les</a:t>
            </a:r>
            <a:r>
              <a:rPr lang="it-IT" sz="2400" b="1" dirty="0"/>
              <a:t> </a:t>
            </a:r>
            <a:r>
              <a:rPr lang="it-IT" sz="2400" b="1" dirty="0" err="1"/>
              <a:t>rabbins</a:t>
            </a:r>
            <a:r>
              <a:rPr lang="it-IT" sz="2400" b="1" dirty="0"/>
              <a:t> </a:t>
            </a:r>
            <a:r>
              <a:rPr lang="it-IT" sz="2400" b="1" dirty="0" err="1"/>
              <a:t>parmi</a:t>
            </a:r>
            <a:r>
              <a:rPr lang="it-IT" sz="2400" b="1" dirty="0"/>
              <a:t> </a:t>
            </a:r>
            <a:r>
              <a:rPr lang="it-IT" sz="2400" b="1" dirty="0" err="1"/>
              <a:t>les</a:t>
            </a:r>
            <a:r>
              <a:rPr lang="it-IT" sz="2400" b="1" dirty="0"/>
              <a:t> </a:t>
            </a:r>
            <a:r>
              <a:rPr lang="it-IT" sz="2400" b="1" dirty="0" err="1"/>
              <a:t>Juifs</a:t>
            </a:r>
            <a:r>
              <a:rPr lang="it-IT" sz="2400" b="1" dirty="0"/>
              <a:t> ? Quelle </a:t>
            </a:r>
            <a:r>
              <a:rPr lang="it-IT" sz="2400" b="1" dirty="0" err="1"/>
              <a:t>police</a:t>
            </a:r>
            <a:r>
              <a:rPr lang="it-IT" sz="2400" b="1" dirty="0"/>
              <a:t> </a:t>
            </a:r>
            <a:r>
              <a:rPr lang="it-IT" sz="2400" b="1" dirty="0" err="1"/>
              <a:t>judiciaire</a:t>
            </a:r>
            <a:r>
              <a:rPr lang="it-IT" sz="2400" b="1" dirty="0"/>
              <a:t> </a:t>
            </a:r>
            <a:r>
              <a:rPr lang="it-IT" sz="2400" b="1" dirty="0" err="1"/>
              <a:t>exercent-ils</a:t>
            </a:r>
            <a:r>
              <a:rPr lang="it-IT" sz="2400" b="1" dirty="0"/>
              <a:t> </a:t>
            </a:r>
            <a:r>
              <a:rPr lang="it-IT" sz="2400" b="1" dirty="0" err="1"/>
              <a:t>parmi</a:t>
            </a:r>
            <a:r>
              <a:rPr lang="it-IT" sz="2400" b="1" dirty="0"/>
              <a:t> </a:t>
            </a:r>
            <a:r>
              <a:rPr lang="it-IT" sz="2400" b="1" dirty="0" err="1"/>
              <a:t>eux</a:t>
            </a:r>
            <a:r>
              <a:rPr lang="it-IT" sz="2400" b="1" dirty="0"/>
              <a:t> ? </a:t>
            </a:r>
            <a:br>
              <a:rPr lang="it-IT" sz="2400" b="1" dirty="0"/>
            </a:br>
            <a:r>
              <a:rPr lang="it-IT" sz="2400" b="1" dirty="0"/>
              <a:t>    </a:t>
            </a:r>
            <a:r>
              <a:rPr lang="it-IT" sz="2400" dirty="0"/>
              <a:t/>
            </a:r>
            <a:br>
              <a:rPr lang="it-IT" sz="2400" dirty="0"/>
            </a:br>
            <a:r>
              <a:rPr lang="it-IT" sz="2400" dirty="0"/>
              <a:t>   </a:t>
            </a:r>
            <a:r>
              <a:rPr lang="it-IT" sz="2400" b="1" dirty="0"/>
              <a:t> 9° </a:t>
            </a:r>
            <a:r>
              <a:rPr lang="it-IT" sz="2400" b="1" dirty="0" err="1"/>
              <a:t>Ces</a:t>
            </a:r>
            <a:r>
              <a:rPr lang="it-IT" sz="2400" b="1" dirty="0"/>
              <a:t> </a:t>
            </a:r>
            <a:r>
              <a:rPr lang="it-IT" sz="2400" b="1" dirty="0" err="1"/>
              <a:t>formes</a:t>
            </a:r>
            <a:r>
              <a:rPr lang="it-IT" sz="2400" b="1" dirty="0"/>
              <a:t> d'</a:t>
            </a:r>
            <a:r>
              <a:rPr lang="it-IT" sz="2400" b="1" dirty="0" err="1"/>
              <a:t>élection</a:t>
            </a:r>
            <a:r>
              <a:rPr lang="it-IT" sz="2400" b="1" dirty="0"/>
              <a:t>, </a:t>
            </a:r>
            <a:r>
              <a:rPr lang="it-IT" sz="2400" b="1" dirty="0" err="1"/>
              <a:t>cette</a:t>
            </a:r>
            <a:r>
              <a:rPr lang="it-IT" sz="2400" b="1" dirty="0"/>
              <a:t> </a:t>
            </a:r>
            <a:r>
              <a:rPr lang="it-IT" sz="2400" b="1" dirty="0" err="1"/>
              <a:t>juridiction</a:t>
            </a:r>
            <a:r>
              <a:rPr lang="it-IT" sz="2400" b="1" dirty="0"/>
              <a:t> de </a:t>
            </a:r>
            <a:r>
              <a:rPr lang="it-IT" sz="2400" b="1" dirty="0" err="1"/>
              <a:t>police</a:t>
            </a:r>
            <a:r>
              <a:rPr lang="it-IT" sz="2400" b="1" dirty="0"/>
              <a:t> et </a:t>
            </a:r>
            <a:r>
              <a:rPr lang="it-IT" sz="2400" b="1" dirty="0" err="1"/>
              <a:t>judiciaire</a:t>
            </a:r>
            <a:r>
              <a:rPr lang="it-IT" sz="2400" b="1" dirty="0"/>
              <a:t> </a:t>
            </a:r>
            <a:r>
              <a:rPr lang="it-IT" sz="2400" b="1" dirty="0" err="1"/>
              <a:t>sont-elles</a:t>
            </a:r>
            <a:r>
              <a:rPr lang="it-IT" sz="2400" b="1" dirty="0"/>
              <a:t> </a:t>
            </a:r>
            <a:r>
              <a:rPr lang="it-IT" sz="2400" b="1" dirty="0" err="1"/>
              <a:t>voulues</a:t>
            </a:r>
            <a:r>
              <a:rPr lang="it-IT" sz="2400" b="1" dirty="0"/>
              <a:t> par </a:t>
            </a:r>
            <a:r>
              <a:rPr lang="it-IT" sz="2400" b="1" dirty="0" err="1"/>
              <a:t>leurs</a:t>
            </a:r>
            <a:r>
              <a:rPr lang="it-IT" sz="2400" b="1" dirty="0"/>
              <a:t> </a:t>
            </a:r>
            <a:r>
              <a:rPr lang="it-IT" sz="2400" b="1" dirty="0" err="1"/>
              <a:t>lois</a:t>
            </a:r>
            <a:r>
              <a:rPr lang="it-IT" sz="2400" b="1" dirty="0"/>
              <a:t> , </a:t>
            </a:r>
            <a:r>
              <a:rPr lang="it-IT" sz="2400" b="1" dirty="0" err="1"/>
              <a:t>ou</a:t>
            </a:r>
            <a:r>
              <a:rPr lang="it-IT" sz="2400" b="1" dirty="0"/>
              <a:t> </a:t>
            </a:r>
            <a:r>
              <a:rPr lang="it-IT" sz="2400" b="1" dirty="0" err="1"/>
              <a:t>seulement</a:t>
            </a:r>
            <a:r>
              <a:rPr lang="it-IT" sz="2400" b="1" dirty="0"/>
              <a:t> </a:t>
            </a:r>
            <a:r>
              <a:rPr lang="it-IT" sz="2400" b="1" dirty="0" err="1"/>
              <a:t>consacrées</a:t>
            </a:r>
            <a:r>
              <a:rPr lang="it-IT" sz="2400" b="1" dirty="0"/>
              <a:t> par l'</a:t>
            </a:r>
            <a:r>
              <a:rPr lang="it-IT" sz="2400" b="1" dirty="0" err="1"/>
              <a:t>usage</a:t>
            </a:r>
            <a:r>
              <a:rPr lang="it-IT" sz="2400" b="1" dirty="0"/>
              <a:t> ? </a:t>
            </a:r>
            <a:br>
              <a:rPr lang="it-IT" sz="2400" b="1" dirty="0"/>
            </a:br>
            <a:r>
              <a:rPr lang="it-IT" sz="2400" b="1" dirty="0"/>
              <a:t>   </a:t>
            </a:r>
            <a:r>
              <a:rPr lang="it-IT" sz="2400" dirty="0"/>
              <a:t/>
            </a:r>
            <a:br>
              <a:rPr lang="it-IT" sz="2400" dirty="0"/>
            </a:br>
            <a:r>
              <a:rPr lang="it-IT" sz="2400" dirty="0"/>
              <a:t>    </a:t>
            </a:r>
            <a:r>
              <a:rPr lang="it-IT" sz="2400" b="1" dirty="0"/>
              <a:t>10° Est-il </a:t>
            </a:r>
            <a:r>
              <a:rPr lang="it-IT" sz="2400" b="1" dirty="0" err="1"/>
              <a:t>des</a:t>
            </a:r>
            <a:r>
              <a:rPr lang="it-IT" sz="2400" b="1" dirty="0"/>
              <a:t> </a:t>
            </a:r>
            <a:r>
              <a:rPr lang="it-IT" sz="2400" b="1" dirty="0" err="1"/>
              <a:t>professions</a:t>
            </a:r>
            <a:r>
              <a:rPr lang="it-IT" sz="2400" b="1" dirty="0"/>
              <a:t> </a:t>
            </a:r>
            <a:r>
              <a:rPr lang="it-IT" sz="2400" b="1" dirty="0" err="1"/>
              <a:t>que</a:t>
            </a:r>
            <a:r>
              <a:rPr lang="it-IT" sz="2400" b="1" dirty="0"/>
              <a:t> la </a:t>
            </a:r>
            <a:r>
              <a:rPr lang="it-IT" sz="2400" b="1" dirty="0" err="1"/>
              <a:t>loi</a:t>
            </a:r>
            <a:r>
              <a:rPr lang="it-IT" sz="2400" b="1" dirty="0"/>
              <a:t> </a:t>
            </a:r>
            <a:r>
              <a:rPr lang="it-IT" sz="2400" b="1" dirty="0" err="1"/>
              <a:t>des</a:t>
            </a:r>
            <a:r>
              <a:rPr lang="it-IT" sz="2400" b="1" dirty="0"/>
              <a:t> </a:t>
            </a:r>
            <a:r>
              <a:rPr lang="it-IT" sz="2400" b="1" dirty="0" err="1"/>
              <a:t>Juifs</a:t>
            </a:r>
            <a:r>
              <a:rPr lang="it-IT" sz="2400" b="1" dirty="0"/>
              <a:t> </a:t>
            </a:r>
            <a:r>
              <a:rPr lang="it-IT" sz="2400" b="1" dirty="0" err="1"/>
              <a:t>leur</a:t>
            </a:r>
            <a:r>
              <a:rPr lang="it-IT" sz="2400" b="1" dirty="0"/>
              <a:t> </a:t>
            </a:r>
            <a:r>
              <a:rPr lang="it-IT" sz="2400" b="1" dirty="0" err="1"/>
              <a:t>défende</a:t>
            </a:r>
            <a:r>
              <a:rPr lang="it-IT" sz="2400" b="1" dirty="0"/>
              <a:t> ? </a:t>
            </a:r>
            <a:br>
              <a:rPr lang="it-IT" sz="2400" b="1" dirty="0"/>
            </a:br>
            <a:r>
              <a:rPr lang="it-IT" sz="2400" b="1" dirty="0"/>
              <a:t>    </a:t>
            </a:r>
            <a:r>
              <a:rPr lang="it-IT" sz="2400" dirty="0"/>
              <a:t/>
            </a:r>
            <a:br>
              <a:rPr lang="it-IT" sz="2400" dirty="0"/>
            </a:br>
            <a:r>
              <a:rPr lang="it-IT" sz="2400" dirty="0"/>
              <a:t>    </a:t>
            </a:r>
            <a:r>
              <a:rPr lang="it-IT" sz="2400" b="1" dirty="0"/>
              <a:t>11° La </a:t>
            </a:r>
            <a:r>
              <a:rPr lang="it-IT" sz="2400" b="1" dirty="0" err="1"/>
              <a:t>loi</a:t>
            </a:r>
            <a:r>
              <a:rPr lang="it-IT" sz="2400" b="1" dirty="0"/>
              <a:t> </a:t>
            </a:r>
            <a:r>
              <a:rPr lang="it-IT" sz="2400" b="1" dirty="0" err="1"/>
              <a:t>des</a:t>
            </a:r>
            <a:r>
              <a:rPr lang="it-IT" sz="2400" b="1" dirty="0"/>
              <a:t> </a:t>
            </a:r>
            <a:r>
              <a:rPr lang="it-IT" sz="2400" b="1" dirty="0" err="1"/>
              <a:t>Juifs</a:t>
            </a:r>
            <a:r>
              <a:rPr lang="it-IT" sz="2400" b="1" dirty="0"/>
              <a:t> </a:t>
            </a:r>
            <a:r>
              <a:rPr lang="it-IT" sz="2400" b="1" dirty="0" err="1"/>
              <a:t>leur</a:t>
            </a:r>
            <a:r>
              <a:rPr lang="it-IT" sz="2400" b="1" dirty="0"/>
              <a:t> </a:t>
            </a:r>
            <a:r>
              <a:rPr lang="it-IT" sz="2400" b="1" dirty="0" err="1"/>
              <a:t>défend</a:t>
            </a:r>
            <a:r>
              <a:rPr lang="it-IT" sz="2400" b="1" dirty="0"/>
              <a:t>-elle de </a:t>
            </a:r>
            <a:r>
              <a:rPr lang="it-IT" sz="2400" b="1" dirty="0" err="1"/>
              <a:t>faire</a:t>
            </a:r>
            <a:r>
              <a:rPr lang="it-IT" sz="2400" b="1" dirty="0"/>
              <a:t> </a:t>
            </a:r>
            <a:r>
              <a:rPr lang="it-IT" sz="2400" b="1" dirty="0" err="1"/>
              <a:t>l'usure</a:t>
            </a:r>
            <a:r>
              <a:rPr lang="it-IT" sz="2400" b="1" dirty="0"/>
              <a:t> à </a:t>
            </a:r>
            <a:r>
              <a:rPr lang="it-IT" sz="2400" b="1" dirty="0" err="1"/>
              <a:t>leurs</a:t>
            </a:r>
            <a:r>
              <a:rPr lang="it-IT" sz="2400" b="1" dirty="0"/>
              <a:t> </a:t>
            </a:r>
            <a:r>
              <a:rPr lang="it-IT" sz="2400" b="1" dirty="0" err="1"/>
              <a:t>frères</a:t>
            </a:r>
            <a:r>
              <a:rPr lang="it-IT" sz="2400" b="1" dirty="0"/>
              <a:t> ? </a:t>
            </a:r>
            <a:br>
              <a:rPr lang="it-IT" sz="2400" b="1" dirty="0"/>
            </a:br>
            <a:r>
              <a:rPr lang="it-IT" sz="2400" b="1" dirty="0"/>
              <a:t>    </a:t>
            </a:r>
            <a:r>
              <a:rPr lang="it-IT" sz="2400" dirty="0"/>
              <a:t/>
            </a:r>
            <a:br>
              <a:rPr lang="it-IT" sz="2400" dirty="0"/>
            </a:br>
            <a:r>
              <a:rPr lang="it-IT" sz="2400" dirty="0"/>
              <a:t>    </a:t>
            </a:r>
            <a:r>
              <a:rPr lang="it-IT" sz="2400" b="1" dirty="0"/>
              <a:t>12° </a:t>
            </a:r>
            <a:r>
              <a:rPr lang="it-IT" sz="2400" b="1" dirty="0" err="1"/>
              <a:t>Leur</a:t>
            </a:r>
            <a:r>
              <a:rPr lang="it-IT" sz="2400" b="1" dirty="0"/>
              <a:t> </a:t>
            </a:r>
            <a:r>
              <a:rPr lang="it-IT" sz="2400" b="1" dirty="0" err="1"/>
              <a:t>défend</a:t>
            </a:r>
            <a:r>
              <a:rPr lang="it-IT" sz="2400" b="1" dirty="0"/>
              <a:t>-elle </a:t>
            </a:r>
            <a:r>
              <a:rPr lang="it-IT" sz="2400" b="1" dirty="0" err="1"/>
              <a:t>ou</a:t>
            </a:r>
            <a:r>
              <a:rPr lang="it-IT" sz="2400" b="1" dirty="0"/>
              <a:t> </a:t>
            </a:r>
            <a:r>
              <a:rPr lang="it-IT" sz="2400" b="1" dirty="0" err="1"/>
              <a:t>leur</a:t>
            </a:r>
            <a:r>
              <a:rPr lang="it-IT" sz="2400" b="1" dirty="0"/>
              <a:t> </a:t>
            </a:r>
            <a:r>
              <a:rPr lang="it-IT" sz="2400" b="1" dirty="0" err="1"/>
              <a:t>permet</a:t>
            </a:r>
            <a:r>
              <a:rPr lang="it-IT" sz="2400" b="1" dirty="0"/>
              <a:t>-elle de </a:t>
            </a:r>
            <a:r>
              <a:rPr lang="it-IT" sz="2400" b="1" dirty="0" err="1"/>
              <a:t>faire</a:t>
            </a:r>
            <a:r>
              <a:rPr lang="it-IT" sz="2400" b="1" dirty="0"/>
              <a:t> </a:t>
            </a:r>
            <a:r>
              <a:rPr lang="it-IT" sz="2400" b="1" dirty="0" err="1"/>
              <a:t>l'usure</a:t>
            </a:r>
            <a:r>
              <a:rPr lang="it-IT" sz="2400" b="1" dirty="0"/>
              <a:t> </a:t>
            </a:r>
            <a:r>
              <a:rPr lang="it-IT" sz="2400" b="1" dirty="0" err="1"/>
              <a:t>aux</a:t>
            </a:r>
            <a:r>
              <a:rPr lang="it-IT" sz="2400" b="1" dirty="0"/>
              <a:t> </a:t>
            </a:r>
            <a:r>
              <a:rPr lang="it-IT" sz="2400" b="1" dirty="0" err="1"/>
              <a:t>étrangers</a:t>
            </a:r>
            <a:r>
              <a:rPr lang="it-IT" sz="2400" b="1" dirty="0"/>
              <a:t> ? </a:t>
            </a:r>
            <a:br>
              <a:rPr lang="it-IT" sz="2400" b="1" dirty="0"/>
            </a:br>
            <a:endParaRPr lang="it-IT" dirty="0"/>
          </a:p>
          <a:p>
            <a:endParaRPr lang="it-IT" dirty="0"/>
          </a:p>
        </p:txBody>
      </p:sp>
      <p:sp>
        <p:nvSpPr>
          <p:cNvPr id="3" name="Titolo 2"/>
          <p:cNvSpPr>
            <a:spLocks noGrp="1"/>
          </p:cNvSpPr>
          <p:nvPr>
            <p:ph type="title"/>
          </p:nvPr>
        </p:nvSpPr>
        <p:spPr/>
        <p:txBody>
          <a:bodyPr/>
          <a:lstStyle/>
          <a:p>
            <a:endParaRPr lang="it-IT" dirty="0"/>
          </a:p>
        </p:txBody>
      </p:sp>
      <p:sp>
        <p:nvSpPr>
          <p:cNvPr id="4" name="Segnaposto piè di pagina 3"/>
          <p:cNvSpPr>
            <a:spLocks noGrp="1"/>
          </p:cNvSpPr>
          <p:nvPr>
            <p:ph type="ftr" sz="quarter" idx="16"/>
          </p:nvPr>
        </p:nvSpPr>
        <p:spPr/>
        <p:txBody>
          <a:bodyPr/>
          <a:lstStyle/>
          <a:p>
            <a:r>
              <a:rPr kumimoji="0" lang="en-US" smtClean="0"/>
              <a:t>Tullia Catalan- Università di Trieste</a:t>
            </a:r>
            <a:endParaRPr kumimoji="0" lang="en-US"/>
          </a:p>
        </p:txBody>
      </p:sp>
    </p:spTree>
    <p:extLst>
      <p:ext uri="{BB962C8B-B14F-4D97-AF65-F5344CB8AC3E}">
        <p14:creationId xmlns:p14="http://schemas.microsoft.com/office/powerpoint/2010/main" val="3097771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it-IT" dirty="0" smtClean="0"/>
              <a:t>Caso tedesco</a:t>
            </a:r>
          </a:p>
          <a:p>
            <a:r>
              <a:rPr lang="it-IT" dirty="0" smtClean="0"/>
              <a:t>Caso Asburgico</a:t>
            </a:r>
          </a:p>
          <a:p>
            <a:r>
              <a:rPr lang="it-IT" dirty="0" smtClean="0">
                <a:solidFill>
                  <a:srgbClr val="FF0000"/>
                </a:solidFill>
              </a:rPr>
              <a:t>Caso italiano (rappresenta un caso particolare. Partecipazione degli ebrei italiani al Risorgimento.)</a:t>
            </a:r>
            <a:endParaRPr lang="it-IT" dirty="0">
              <a:solidFill>
                <a:srgbClr val="FF0000"/>
              </a:solidFill>
            </a:endParaRPr>
          </a:p>
        </p:txBody>
      </p:sp>
      <p:sp>
        <p:nvSpPr>
          <p:cNvPr id="3" name="Titolo 2"/>
          <p:cNvSpPr>
            <a:spLocks noGrp="1"/>
          </p:cNvSpPr>
          <p:nvPr>
            <p:ph type="title"/>
          </p:nvPr>
        </p:nvSpPr>
        <p:spPr/>
        <p:txBody>
          <a:bodyPr>
            <a:normAutofit fontScale="90000"/>
          </a:bodyPr>
          <a:lstStyle/>
          <a:p>
            <a:r>
              <a:rPr lang="it-IT" dirty="0" smtClean="0"/>
              <a:t>Le rivoluzioni del 1848 e i diritti di uguaglianza religiosa</a:t>
            </a:r>
            <a:endParaRPr lang="it-IT" dirty="0"/>
          </a:p>
        </p:txBody>
      </p:sp>
      <p:sp>
        <p:nvSpPr>
          <p:cNvPr id="4" name="Segnaposto piè di pagina 3"/>
          <p:cNvSpPr>
            <a:spLocks noGrp="1"/>
          </p:cNvSpPr>
          <p:nvPr>
            <p:ph type="ftr" sz="quarter" idx="16"/>
          </p:nvPr>
        </p:nvSpPr>
        <p:spPr/>
        <p:txBody>
          <a:bodyPr/>
          <a:lstStyle/>
          <a:p>
            <a:r>
              <a:rPr kumimoji="0" lang="en-US" smtClean="0"/>
              <a:t>Tullia Catalan- Università di Trieste</a:t>
            </a:r>
            <a:endParaRPr kumimoji="0" lang="en-US"/>
          </a:p>
        </p:txBody>
      </p:sp>
    </p:spTree>
    <p:extLst>
      <p:ext uri="{BB962C8B-B14F-4D97-AF65-F5344CB8AC3E}">
        <p14:creationId xmlns:p14="http://schemas.microsoft.com/office/powerpoint/2010/main" val="1554842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rotWithShape="1">
          <a:blip r:embed="rId2"/>
          <a:srcRect l="6781" r="-4528" b="6337"/>
          <a:stretch/>
        </p:blipFill>
        <p:spPr/>
      </p:pic>
      <p:sp>
        <p:nvSpPr>
          <p:cNvPr id="3" name="Titolo 2"/>
          <p:cNvSpPr>
            <a:spLocks noGrp="1"/>
          </p:cNvSpPr>
          <p:nvPr>
            <p:ph type="title"/>
          </p:nvPr>
        </p:nvSpPr>
        <p:spPr/>
        <p:txBody>
          <a:bodyPr>
            <a:normAutofit fontScale="90000"/>
          </a:bodyPr>
          <a:lstStyle/>
          <a:p>
            <a:r>
              <a:rPr lang="it-IT" dirty="0" smtClean="0"/>
              <a:t>I tempi e i luoghi dell’emancipazione</a:t>
            </a:r>
            <a:endParaRPr lang="it-IT" dirty="0"/>
          </a:p>
        </p:txBody>
      </p:sp>
      <p:sp>
        <p:nvSpPr>
          <p:cNvPr id="2" name="Segnaposto piè di pagina 1"/>
          <p:cNvSpPr>
            <a:spLocks noGrp="1"/>
          </p:cNvSpPr>
          <p:nvPr>
            <p:ph type="ftr" sz="quarter" idx="16"/>
          </p:nvPr>
        </p:nvSpPr>
        <p:spPr/>
        <p:txBody>
          <a:bodyPr/>
          <a:lstStyle/>
          <a:p>
            <a:r>
              <a:rPr kumimoji="0" lang="en-US" smtClean="0"/>
              <a:t>Tullia Catalan- Università di Trieste</a:t>
            </a:r>
            <a:endParaRPr kumimoji="0" lang="en-US"/>
          </a:p>
        </p:txBody>
      </p:sp>
    </p:spTree>
    <p:extLst>
      <p:ext uri="{BB962C8B-B14F-4D97-AF65-F5344CB8AC3E}">
        <p14:creationId xmlns:p14="http://schemas.microsoft.com/office/powerpoint/2010/main" val="3480387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a:bodyPr>
          <a:lstStyle/>
          <a:p>
            <a:endParaRPr lang="it-IT" sz="2400" dirty="0"/>
          </a:p>
        </p:txBody>
      </p:sp>
      <p:pic>
        <p:nvPicPr>
          <p:cNvPr id="6" name="Segnaposto contenuto 5"/>
          <p:cNvPicPr>
            <a:picLocks noGrp="1" noChangeAspect="1"/>
          </p:cNvPicPr>
          <p:nvPr>
            <p:ph idx="1"/>
          </p:nvPr>
        </p:nvPicPr>
        <p:blipFill rotWithShape="1">
          <a:blip r:embed="rId2"/>
          <a:srcRect l="-10549"/>
          <a:stretch/>
        </p:blipFill>
        <p:spPr>
          <a:xfrm>
            <a:off x="-328117" y="1130497"/>
            <a:ext cx="8229600" cy="4156012"/>
          </a:xfrm>
        </p:spPr>
      </p:pic>
      <p:sp>
        <p:nvSpPr>
          <p:cNvPr id="7" name="CasellaDiTesto 6"/>
          <p:cNvSpPr txBox="1"/>
          <p:nvPr/>
        </p:nvSpPr>
        <p:spPr>
          <a:xfrm>
            <a:off x="934984" y="5889750"/>
            <a:ext cx="3172663" cy="369332"/>
          </a:xfrm>
          <a:prstGeom prst="rect">
            <a:avLst/>
          </a:prstGeom>
          <a:noFill/>
        </p:spPr>
        <p:txBody>
          <a:bodyPr wrap="none" rtlCol="0">
            <a:spAutoFit/>
          </a:bodyPr>
          <a:lstStyle/>
          <a:p>
            <a:r>
              <a:rPr lang="it-IT" dirty="0" smtClean="0"/>
              <a:t>Gli Ebrei dell’Europa Centrale </a:t>
            </a:r>
            <a:endParaRPr lang="it-IT" dirty="0"/>
          </a:p>
        </p:txBody>
      </p:sp>
      <p:sp>
        <p:nvSpPr>
          <p:cNvPr id="2" name="Segnaposto piè di pagina 1"/>
          <p:cNvSpPr>
            <a:spLocks noGrp="1"/>
          </p:cNvSpPr>
          <p:nvPr>
            <p:ph type="ftr" sz="quarter" idx="16"/>
          </p:nvPr>
        </p:nvSpPr>
        <p:spPr/>
        <p:txBody>
          <a:bodyPr/>
          <a:lstStyle/>
          <a:p>
            <a:r>
              <a:rPr kumimoji="0" lang="en-US" smtClean="0"/>
              <a:t>Tullia Catalan- Università di Trieste</a:t>
            </a:r>
            <a:endParaRPr kumimoji="0" lang="en-US"/>
          </a:p>
        </p:txBody>
      </p:sp>
    </p:spTree>
    <p:extLst>
      <p:ext uri="{BB962C8B-B14F-4D97-AF65-F5344CB8AC3E}">
        <p14:creationId xmlns:p14="http://schemas.microsoft.com/office/powerpoint/2010/main" val="4293132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fontScale="90000"/>
          </a:bodyPr>
          <a:lstStyle/>
          <a:p>
            <a:r>
              <a:rPr lang="it-IT" dirty="0" smtClean="0">
                <a:solidFill>
                  <a:srgbClr val="FF0000"/>
                </a:solidFill>
              </a:rPr>
              <a:t>I principali </a:t>
            </a:r>
            <a:r>
              <a:rPr lang="it-IT" dirty="0">
                <a:solidFill>
                  <a:srgbClr val="FF0000"/>
                </a:solidFill>
              </a:rPr>
              <a:t>ghetti in Europa fino all’emancipazione civile e </a:t>
            </a:r>
            <a:r>
              <a:rPr lang="it-IT" dirty="0" smtClean="0">
                <a:solidFill>
                  <a:srgbClr val="FF0000"/>
                </a:solidFill>
              </a:rPr>
              <a:t>politica</a:t>
            </a:r>
            <a:endParaRPr lang="it-IT" dirty="0">
              <a:solidFill>
                <a:srgbClr val="FF0000"/>
              </a:solidFill>
            </a:endParaRPr>
          </a:p>
        </p:txBody>
      </p:sp>
      <p:pic>
        <p:nvPicPr>
          <p:cNvPr id="6" name="Segnaposto contenuto 5"/>
          <p:cNvPicPr>
            <a:picLocks noGrp="1" noChangeAspect="1"/>
          </p:cNvPicPr>
          <p:nvPr>
            <p:ph idx="1"/>
          </p:nvPr>
        </p:nvPicPr>
        <p:blipFill rotWithShape="1">
          <a:blip r:embed="rId2"/>
          <a:srcRect l="-12857"/>
          <a:stretch/>
        </p:blipFill>
        <p:spPr>
          <a:xfrm>
            <a:off x="-267687" y="1701668"/>
            <a:ext cx="8229600" cy="4572000"/>
          </a:xfrm>
        </p:spPr>
      </p:pic>
      <p:sp>
        <p:nvSpPr>
          <p:cNvPr id="2" name="Segnaposto piè di pagina 1"/>
          <p:cNvSpPr>
            <a:spLocks noGrp="1"/>
          </p:cNvSpPr>
          <p:nvPr>
            <p:ph type="ftr" sz="quarter" idx="16"/>
          </p:nvPr>
        </p:nvSpPr>
        <p:spPr/>
        <p:txBody>
          <a:bodyPr/>
          <a:lstStyle/>
          <a:p>
            <a:r>
              <a:rPr kumimoji="0" lang="en-US" smtClean="0"/>
              <a:t>Tullia Catalan- Università di Trieste</a:t>
            </a:r>
            <a:endParaRPr kumimoji="0" lang="en-US"/>
          </a:p>
        </p:txBody>
      </p:sp>
    </p:spTree>
    <p:extLst>
      <p:ext uri="{BB962C8B-B14F-4D97-AF65-F5344CB8AC3E}">
        <p14:creationId xmlns:p14="http://schemas.microsoft.com/office/powerpoint/2010/main" val="5060888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endParaRPr lang="it-IT" dirty="0" smtClean="0"/>
          </a:p>
          <a:p>
            <a:pPr marL="274320" lvl="2" indent="-274320">
              <a:spcBef>
                <a:spcPts val="600"/>
              </a:spcBef>
              <a:buClr>
                <a:schemeClr val="accent2"/>
              </a:buClr>
            </a:pPr>
            <a:r>
              <a:rPr lang="it-IT" sz="2800" dirty="0"/>
              <a:t>Illuminismo ebraico – </a:t>
            </a:r>
            <a:r>
              <a:rPr lang="it-IT" sz="2800" dirty="0" err="1"/>
              <a:t>Haskalah</a:t>
            </a:r>
            <a:r>
              <a:rPr lang="it-IT" sz="2800" dirty="0"/>
              <a:t>, Berlino. </a:t>
            </a:r>
          </a:p>
          <a:p>
            <a:r>
              <a:rPr lang="it-IT" sz="2800" dirty="0" smtClean="0"/>
              <a:t>Giuseppe II d’Asburgo e il </a:t>
            </a:r>
            <a:r>
              <a:rPr lang="it-IT" sz="2800" dirty="0" err="1" smtClean="0"/>
              <a:t>Toleranzedikt</a:t>
            </a:r>
            <a:r>
              <a:rPr lang="it-IT" sz="2800" dirty="0" smtClean="0"/>
              <a:t> del 1781-1782</a:t>
            </a:r>
          </a:p>
          <a:p>
            <a:r>
              <a:rPr lang="it-IT" sz="2800" dirty="0" smtClean="0"/>
              <a:t>Christian Wilhelm von </a:t>
            </a:r>
            <a:r>
              <a:rPr lang="it-IT" sz="2800" dirty="0" err="1" smtClean="0"/>
              <a:t>Dohm</a:t>
            </a:r>
            <a:r>
              <a:rPr lang="it-IT" sz="2800" dirty="0" smtClean="0"/>
              <a:t>, Prussia 1781</a:t>
            </a:r>
          </a:p>
          <a:p>
            <a:r>
              <a:rPr lang="it-IT" sz="2800" dirty="0" smtClean="0"/>
              <a:t>Abate Henry </a:t>
            </a:r>
            <a:r>
              <a:rPr lang="it-IT" sz="2800" dirty="0" err="1" smtClean="0"/>
              <a:t>Grégoire</a:t>
            </a:r>
            <a:r>
              <a:rPr lang="it-IT" sz="2800" dirty="0" smtClean="0"/>
              <a:t>, Francia 1787</a:t>
            </a:r>
          </a:p>
          <a:p>
            <a:pPr marL="0" indent="0">
              <a:buNone/>
            </a:pPr>
            <a:endParaRPr lang="it-IT" dirty="0" smtClean="0"/>
          </a:p>
          <a:p>
            <a:endParaRPr lang="it-IT" dirty="0" smtClean="0"/>
          </a:p>
        </p:txBody>
      </p:sp>
      <p:sp>
        <p:nvSpPr>
          <p:cNvPr id="3" name="Titolo 2"/>
          <p:cNvSpPr>
            <a:spLocks noGrp="1"/>
          </p:cNvSpPr>
          <p:nvPr>
            <p:ph type="title"/>
          </p:nvPr>
        </p:nvSpPr>
        <p:spPr/>
        <p:txBody>
          <a:bodyPr>
            <a:normAutofit fontScale="90000"/>
          </a:bodyPr>
          <a:lstStyle/>
          <a:p>
            <a:r>
              <a:rPr lang="it-IT" dirty="0" smtClean="0">
                <a:solidFill>
                  <a:srgbClr val="FF0000"/>
                </a:solidFill>
              </a:rPr>
              <a:t>Illuminismo e tolleranza: il dibattito di fine Settecento in Europa</a:t>
            </a:r>
            <a:endParaRPr lang="it-IT" dirty="0">
              <a:solidFill>
                <a:srgbClr val="FF0000"/>
              </a:solidFill>
            </a:endParaRPr>
          </a:p>
        </p:txBody>
      </p:sp>
      <p:sp>
        <p:nvSpPr>
          <p:cNvPr id="4" name="Segnaposto piè di pagina 3"/>
          <p:cNvSpPr>
            <a:spLocks noGrp="1"/>
          </p:cNvSpPr>
          <p:nvPr>
            <p:ph type="ftr" sz="quarter" idx="16"/>
          </p:nvPr>
        </p:nvSpPr>
        <p:spPr/>
        <p:txBody>
          <a:bodyPr/>
          <a:lstStyle/>
          <a:p>
            <a:r>
              <a:rPr kumimoji="0" lang="en-US" smtClean="0"/>
              <a:t>Tullia Catalan- Università di Trieste</a:t>
            </a:r>
            <a:endParaRPr kumimoji="0" lang="en-US"/>
          </a:p>
        </p:txBody>
      </p:sp>
    </p:spTree>
    <p:extLst>
      <p:ext uri="{BB962C8B-B14F-4D97-AF65-F5344CB8AC3E}">
        <p14:creationId xmlns:p14="http://schemas.microsoft.com/office/powerpoint/2010/main" val="39630483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fontScale="90000"/>
          </a:bodyPr>
          <a:lstStyle/>
          <a:p>
            <a:r>
              <a:rPr lang="it-IT" b="1" dirty="0" smtClean="0">
                <a:solidFill>
                  <a:srgbClr val="FF0000"/>
                </a:solidFill>
              </a:rPr>
              <a:t>Moses Mendelssohn ( 1729-1786) e l’</a:t>
            </a:r>
            <a:r>
              <a:rPr lang="it-IT" b="1" dirty="0" err="1" smtClean="0">
                <a:solidFill>
                  <a:srgbClr val="FF0000"/>
                </a:solidFill>
              </a:rPr>
              <a:t>Haskalah</a:t>
            </a:r>
            <a:r>
              <a:rPr lang="it-IT" b="1" dirty="0" smtClean="0">
                <a:solidFill>
                  <a:srgbClr val="FF0000"/>
                </a:solidFill>
              </a:rPr>
              <a:t> a Berlino</a:t>
            </a:r>
            <a:endParaRPr lang="it-IT" b="1" dirty="0">
              <a:solidFill>
                <a:srgbClr val="FF0000"/>
              </a:solidFill>
            </a:endParaRPr>
          </a:p>
        </p:txBody>
      </p:sp>
      <p:pic>
        <p:nvPicPr>
          <p:cNvPr id="10" name="Segnaposto contenuto 9"/>
          <p:cNvPicPr>
            <a:picLocks noGrp="1" noChangeAspect="1"/>
          </p:cNvPicPr>
          <p:nvPr>
            <p:ph idx="1"/>
          </p:nvPr>
        </p:nvPicPr>
        <p:blipFill>
          <a:blip r:embed="rId2"/>
          <a:srcRect l="-81538" r="-81538"/>
          <a:stretch>
            <a:fillRect/>
          </a:stretch>
        </p:blipFill>
        <p:spPr>
          <a:xfrm>
            <a:off x="2615010" y="1519630"/>
            <a:ext cx="8229600" cy="4488339"/>
          </a:xfrm>
        </p:spPr>
      </p:pic>
      <p:pic>
        <p:nvPicPr>
          <p:cNvPr id="14" name="Immagine 13"/>
          <p:cNvPicPr>
            <a:picLocks noChangeAspect="1"/>
          </p:cNvPicPr>
          <p:nvPr/>
        </p:nvPicPr>
        <p:blipFill>
          <a:blip r:embed="rId3"/>
          <a:stretch>
            <a:fillRect/>
          </a:stretch>
        </p:blipFill>
        <p:spPr>
          <a:xfrm>
            <a:off x="1137227" y="2150918"/>
            <a:ext cx="3175000" cy="3975100"/>
          </a:xfrm>
          <a:prstGeom prst="rect">
            <a:avLst/>
          </a:prstGeom>
        </p:spPr>
      </p:pic>
      <p:sp>
        <p:nvSpPr>
          <p:cNvPr id="2" name="Segnaposto piè di pagina 1"/>
          <p:cNvSpPr>
            <a:spLocks noGrp="1"/>
          </p:cNvSpPr>
          <p:nvPr>
            <p:ph type="ftr" sz="quarter" idx="16"/>
          </p:nvPr>
        </p:nvSpPr>
        <p:spPr/>
        <p:txBody>
          <a:bodyPr/>
          <a:lstStyle/>
          <a:p>
            <a:r>
              <a:rPr kumimoji="0" lang="en-US" smtClean="0"/>
              <a:t>Tullia Catalan- Università di Trieste</a:t>
            </a:r>
            <a:endParaRPr kumimoji="0" lang="en-US"/>
          </a:p>
        </p:txBody>
      </p:sp>
    </p:spTree>
    <p:extLst>
      <p:ext uri="{BB962C8B-B14F-4D97-AF65-F5344CB8AC3E}">
        <p14:creationId xmlns:p14="http://schemas.microsoft.com/office/powerpoint/2010/main" val="25868944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a:bodyPr>
          <a:lstStyle/>
          <a:p>
            <a:r>
              <a:rPr lang="it-IT" sz="1800" dirty="0" err="1" smtClean="0"/>
              <a:t>Rahel</a:t>
            </a:r>
            <a:r>
              <a:rPr lang="it-IT" sz="1800" dirty="0" smtClean="0"/>
              <a:t> </a:t>
            </a:r>
            <a:r>
              <a:rPr lang="it-IT" sz="1800" dirty="0" err="1" smtClean="0"/>
              <a:t>Varnhagen</a:t>
            </a:r>
            <a:r>
              <a:rPr lang="it-IT" sz="1800" dirty="0" smtClean="0"/>
              <a:t> (1771-1833)</a:t>
            </a:r>
          </a:p>
        </p:txBody>
      </p:sp>
      <p:sp>
        <p:nvSpPr>
          <p:cNvPr id="3" name="Titolo 2"/>
          <p:cNvSpPr>
            <a:spLocks noGrp="1"/>
          </p:cNvSpPr>
          <p:nvPr>
            <p:ph type="title"/>
          </p:nvPr>
        </p:nvSpPr>
        <p:spPr/>
        <p:txBody>
          <a:bodyPr/>
          <a:lstStyle/>
          <a:p>
            <a:r>
              <a:rPr lang="it-IT" dirty="0" smtClean="0"/>
              <a:t>I salotti femminili ebraici a Berlino</a:t>
            </a:r>
            <a:endParaRPr lang="it-IT" dirty="0"/>
          </a:p>
        </p:txBody>
      </p:sp>
      <p:pic>
        <p:nvPicPr>
          <p:cNvPr id="4" name="Immagine 3"/>
          <p:cNvPicPr>
            <a:picLocks noChangeAspect="1"/>
          </p:cNvPicPr>
          <p:nvPr/>
        </p:nvPicPr>
        <p:blipFill>
          <a:blip r:embed="rId3"/>
          <a:stretch>
            <a:fillRect/>
          </a:stretch>
        </p:blipFill>
        <p:spPr>
          <a:xfrm>
            <a:off x="772761" y="2285172"/>
            <a:ext cx="2159000" cy="3263900"/>
          </a:xfrm>
          <a:prstGeom prst="rect">
            <a:avLst/>
          </a:prstGeom>
        </p:spPr>
      </p:pic>
      <p:pic>
        <p:nvPicPr>
          <p:cNvPr id="5" name="Immagine 4"/>
          <p:cNvPicPr>
            <a:picLocks noChangeAspect="1"/>
          </p:cNvPicPr>
          <p:nvPr/>
        </p:nvPicPr>
        <p:blipFill>
          <a:blip r:embed="rId4"/>
          <a:stretch>
            <a:fillRect/>
          </a:stretch>
        </p:blipFill>
        <p:spPr>
          <a:xfrm>
            <a:off x="4087995" y="1524000"/>
            <a:ext cx="4598805" cy="4598805"/>
          </a:xfrm>
          <a:prstGeom prst="rect">
            <a:avLst/>
          </a:prstGeom>
        </p:spPr>
      </p:pic>
      <p:sp>
        <p:nvSpPr>
          <p:cNvPr id="6" name="Segnaposto piè di pagina 5"/>
          <p:cNvSpPr>
            <a:spLocks noGrp="1"/>
          </p:cNvSpPr>
          <p:nvPr>
            <p:ph type="ftr" sz="quarter" idx="16"/>
          </p:nvPr>
        </p:nvSpPr>
        <p:spPr/>
        <p:txBody>
          <a:bodyPr/>
          <a:lstStyle/>
          <a:p>
            <a:r>
              <a:rPr kumimoji="0" lang="en-US" smtClean="0"/>
              <a:t>Tullia Catalan- Università di Trieste</a:t>
            </a:r>
            <a:endParaRPr kumimoji="0" lang="en-US"/>
          </a:p>
        </p:txBody>
      </p:sp>
    </p:spTree>
    <p:extLst>
      <p:ext uri="{BB962C8B-B14F-4D97-AF65-F5344CB8AC3E}">
        <p14:creationId xmlns:p14="http://schemas.microsoft.com/office/powerpoint/2010/main" val="265542226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it-IT" dirty="0" smtClean="0"/>
              <a:t>Il suo salotto frequentato </a:t>
            </a:r>
          </a:p>
          <a:p>
            <a:pPr marL="0" indent="0">
              <a:buNone/>
            </a:pPr>
            <a:r>
              <a:rPr lang="it-IT" dirty="0"/>
              <a:t>d</a:t>
            </a:r>
            <a:r>
              <a:rPr lang="it-IT" dirty="0" smtClean="0"/>
              <a:t>a fratelli </a:t>
            </a:r>
            <a:r>
              <a:rPr lang="it-IT" dirty="0" err="1" smtClean="0"/>
              <a:t>Humboldt</a:t>
            </a:r>
            <a:r>
              <a:rPr lang="it-IT" dirty="0" smtClean="0"/>
              <a:t>, e altri.</a:t>
            </a:r>
          </a:p>
          <a:p>
            <a:pPr marL="0" indent="0">
              <a:buNone/>
            </a:pPr>
            <a:endParaRPr lang="it-IT" dirty="0"/>
          </a:p>
          <a:p>
            <a:pPr marL="0" indent="0">
              <a:buNone/>
            </a:pPr>
            <a:r>
              <a:rPr lang="it-IT" dirty="0" smtClean="0"/>
              <a:t>I salotti femminili furono il</a:t>
            </a:r>
          </a:p>
          <a:p>
            <a:pPr marL="0" indent="0">
              <a:buNone/>
            </a:pPr>
            <a:r>
              <a:rPr lang="it-IT" dirty="0" smtClean="0"/>
              <a:t>primo luogo d’incontro fra</a:t>
            </a:r>
          </a:p>
          <a:p>
            <a:pPr marL="0" indent="0">
              <a:buNone/>
            </a:pPr>
            <a:r>
              <a:rPr lang="it-IT" dirty="0" smtClean="0"/>
              <a:t>Ebrei e no.</a:t>
            </a:r>
          </a:p>
          <a:p>
            <a:pPr marL="0" indent="0">
              <a:buNone/>
            </a:pPr>
            <a:endParaRPr lang="it-IT" dirty="0"/>
          </a:p>
          <a:p>
            <a:pPr marL="0" indent="0">
              <a:buNone/>
            </a:pPr>
            <a:r>
              <a:rPr lang="it-IT" dirty="0" smtClean="0"/>
              <a:t>Si fece battezzare</a:t>
            </a:r>
            <a:endParaRPr lang="it-IT" dirty="0"/>
          </a:p>
        </p:txBody>
      </p:sp>
      <p:sp>
        <p:nvSpPr>
          <p:cNvPr id="3" name="Titolo 2"/>
          <p:cNvSpPr>
            <a:spLocks noGrp="1"/>
          </p:cNvSpPr>
          <p:nvPr>
            <p:ph type="title"/>
          </p:nvPr>
        </p:nvSpPr>
        <p:spPr/>
        <p:txBody>
          <a:bodyPr/>
          <a:lstStyle/>
          <a:p>
            <a:r>
              <a:rPr lang="it-IT" dirty="0" smtClean="0"/>
              <a:t>Henriette </a:t>
            </a:r>
            <a:r>
              <a:rPr lang="it-IT" dirty="0" err="1" smtClean="0"/>
              <a:t>Herz</a:t>
            </a:r>
            <a:r>
              <a:rPr lang="it-IT" dirty="0" smtClean="0"/>
              <a:t>  (1764-1847)</a:t>
            </a:r>
            <a:endParaRPr lang="it-IT" dirty="0"/>
          </a:p>
        </p:txBody>
      </p:sp>
      <p:pic>
        <p:nvPicPr>
          <p:cNvPr id="5" name="Immagine 4"/>
          <p:cNvPicPr>
            <a:picLocks noChangeAspect="1"/>
          </p:cNvPicPr>
          <p:nvPr/>
        </p:nvPicPr>
        <p:blipFill>
          <a:blip r:embed="rId3"/>
          <a:stretch>
            <a:fillRect/>
          </a:stretch>
        </p:blipFill>
        <p:spPr>
          <a:xfrm>
            <a:off x="4902842" y="1524000"/>
            <a:ext cx="3783958" cy="4712247"/>
          </a:xfrm>
          <a:prstGeom prst="rect">
            <a:avLst/>
          </a:prstGeom>
        </p:spPr>
      </p:pic>
      <p:sp>
        <p:nvSpPr>
          <p:cNvPr id="4" name="Segnaposto piè di pagina 3"/>
          <p:cNvSpPr>
            <a:spLocks noGrp="1"/>
          </p:cNvSpPr>
          <p:nvPr>
            <p:ph type="ftr" sz="quarter" idx="16"/>
          </p:nvPr>
        </p:nvSpPr>
        <p:spPr/>
        <p:txBody>
          <a:bodyPr/>
          <a:lstStyle/>
          <a:p>
            <a:r>
              <a:rPr kumimoji="0" lang="en-US" smtClean="0"/>
              <a:t>Tullia Catalan- Università di Trieste</a:t>
            </a:r>
            <a:endParaRPr kumimoji="0" lang="en-US"/>
          </a:p>
        </p:txBody>
      </p:sp>
    </p:spTree>
    <p:extLst>
      <p:ext uri="{BB962C8B-B14F-4D97-AF65-F5344CB8AC3E}">
        <p14:creationId xmlns:p14="http://schemas.microsoft.com/office/powerpoint/2010/main" val="149620632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smtClean="0"/>
              <a:t>Il </a:t>
            </a:r>
            <a:r>
              <a:rPr lang="it-IT" dirty="0" err="1" smtClean="0"/>
              <a:t>Toleranzedikt</a:t>
            </a:r>
            <a:r>
              <a:rPr lang="it-IT" dirty="0" smtClean="0"/>
              <a:t> del 1781-82</a:t>
            </a:r>
            <a:endParaRPr lang="it-IT" dirty="0"/>
          </a:p>
        </p:txBody>
      </p:sp>
      <p:sp>
        <p:nvSpPr>
          <p:cNvPr id="4" name="Rettangolo 3"/>
          <p:cNvSpPr/>
          <p:nvPr/>
        </p:nvSpPr>
        <p:spPr>
          <a:xfrm>
            <a:off x="-1601788" y="4280585"/>
            <a:ext cx="2286001" cy="369332"/>
          </a:xfrm>
          <a:prstGeom prst="rect">
            <a:avLst/>
          </a:prstGeom>
        </p:spPr>
        <p:txBody>
          <a:bodyPr>
            <a:spAutoFit/>
          </a:bodyPr>
          <a:lstStyle/>
          <a:p>
            <a:r>
              <a:rPr lang="pl-PL" dirty="0" smtClean="0">
                <a:hlinkClick r:id="rId2"/>
              </a:rPr>
              <a:t> </a:t>
            </a:r>
            <a:endParaRPr lang="pl-PL" dirty="0">
              <a:hlinkClick r:id="rId2"/>
            </a:endParaRPr>
          </a:p>
        </p:txBody>
      </p:sp>
      <p:pic>
        <p:nvPicPr>
          <p:cNvPr id="7" name="Segnaposto contenuto 6"/>
          <p:cNvPicPr>
            <a:picLocks noGrp="1" noChangeAspect="1"/>
          </p:cNvPicPr>
          <p:nvPr>
            <p:ph idx="1"/>
          </p:nvPr>
        </p:nvPicPr>
        <p:blipFill>
          <a:blip r:embed="rId3"/>
          <a:srcRect l="-71896" r="-71896"/>
          <a:stretch>
            <a:fillRect/>
          </a:stretch>
        </p:blipFill>
        <p:spPr>
          <a:xfrm>
            <a:off x="1971956" y="1490127"/>
            <a:ext cx="8229600" cy="4572000"/>
          </a:xfrm>
        </p:spPr>
      </p:pic>
      <p:sp>
        <p:nvSpPr>
          <p:cNvPr id="9" name="CasellaDiTesto 8"/>
          <p:cNvSpPr txBox="1"/>
          <p:nvPr/>
        </p:nvSpPr>
        <p:spPr>
          <a:xfrm>
            <a:off x="1132242" y="1958336"/>
            <a:ext cx="2407217" cy="369332"/>
          </a:xfrm>
          <a:prstGeom prst="rect">
            <a:avLst/>
          </a:prstGeom>
          <a:noFill/>
        </p:spPr>
        <p:txBody>
          <a:bodyPr wrap="none" rtlCol="0">
            <a:spAutoFit/>
          </a:bodyPr>
          <a:lstStyle/>
          <a:p>
            <a:r>
              <a:rPr lang="it-IT" dirty="0" smtClean="0"/>
              <a:t>Giuseppe II d’Asburgo</a:t>
            </a:r>
            <a:endParaRPr lang="it-IT" dirty="0"/>
          </a:p>
        </p:txBody>
      </p:sp>
      <p:sp>
        <p:nvSpPr>
          <p:cNvPr id="2" name="Segnaposto piè di pagina 1"/>
          <p:cNvSpPr>
            <a:spLocks noGrp="1"/>
          </p:cNvSpPr>
          <p:nvPr>
            <p:ph type="ftr" sz="quarter" idx="16"/>
          </p:nvPr>
        </p:nvSpPr>
        <p:spPr/>
        <p:txBody>
          <a:bodyPr/>
          <a:lstStyle/>
          <a:p>
            <a:r>
              <a:rPr kumimoji="0" lang="en-US" smtClean="0"/>
              <a:t>Tullia Catalan- Università di Trieste</a:t>
            </a:r>
            <a:endParaRPr kumimoji="0" lang="en-US"/>
          </a:p>
        </p:txBody>
      </p:sp>
    </p:spTree>
    <p:extLst>
      <p:ext uri="{BB962C8B-B14F-4D97-AF65-F5344CB8AC3E}">
        <p14:creationId xmlns:p14="http://schemas.microsoft.com/office/powerpoint/2010/main" val="102514190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fontScale="47500" lnSpcReduction="20000"/>
          </a:bodyPr>
          <a:lstStyle/>
          <a:p>
            <a:r>
              <a:rPr lang="it-IT" sz="2900" dirty="0"/>
              <a:t>Persuasa S.M. da una parte del danno, che cagiona la coazione delle coscienze, e dall’altra del grande profitto, che risulta per la religione e per lo Stato da una vera tolleranza cristiana, ha graziosamente stabilito e prescritto a chi appartiene le seguenti regole direttrici per la puntuale ed inalterabile loro osservanza: </a:t>
            </a:r>
          </a:p>
          <a:p>
            <a:r>
              <a:rPr lang="it-IT" sz="2900" dirty="0"/>
              <a:t>I. Sarà permesso agli acattolici, cioè </a:t>
            </a:r>
            <a:r>
              <a:rPr lang="it-IT" sz="2900" dirty="0" err="1"/>
              <a:t>alli</a:t>
            </a:r>
            <a:r>
              <a:rPr lang="it-IT" sz="2900" dirty="0"/>
              <a:t> consorti delle confessioni augustana ed elvetica, come pure </a:t>
            </a:r>
            <a:r>
              <a:rPr lang="it-IT" sz="2900" dirty="0" err="1"/>
              <a:t>a’</a:t>
            </a:r>
            <a:r>
              <a:rPr lang="it-IT" sz="2900" dirty="0"/>
              <a:t> Greci non uniti alla Chiesa Romana ne’ luoghi ove essi si trovino in sufficiente numero, ed ove in proporzione delle loro facoltà sarà praticabile, l’esercizio privato della loro religione da per tutto, e senza abbadare se in passato tale culto vi sia stato mai praticato o no.</a:t>
            </a:r>
          </a:p>
          <a:p>
            <a:r>
              <a:rPr lang="it-IT" sz="2900" dirty="0"/>
              <a:t>II. Con questo esercizio privato di religione non s’intende accordato </a:t>
            </a:r>
            <a:r>
              <a:rPr lang="it-IT" sz="2900" dirty="0" err="1"/>
              <a:t>a’</a:t>
            </a:r>
            <a:r>
              <a:rPr lang="it-IT" sz="2900" dirty="0"/>
              <a:t> Protestanti e non uniti di aver campane, e campanili, alle loro chiese o agli oratori, né di farvi tale forma d’ingresso che dia loro l’apparenza di chiesa; potranno però del resto fabbricarli ove loro piacerà, e dovranno avere una piena libertà nell’esercizio del culto della loro religione, tanto nel recinto di tali chiese o oratori che </a:t>
            </a:r>
            <a:r>
              <a:rPr lang="it-IT" sz="2900" dirty="0" err="1"/>
              <a:t>fuora</a:t>
            </a:r>
            <a:r>
              <a:rPr lang="it-IT" sz="2900" dirty="0"/>
              <a:t> de’ medesimi, e presso gli ammalati, ovunque questi si trovino [...].</a:t>
            </a:r>
          </a:p>
          <a:p>
            <a:r>
              <a:rPr lang="it-IT" sz="2900" dirty="0"/>
              <a:t>V. Non saranno essi mai astretti ad altra formula di giuramento, se non a quella che è conforme ai princìpi della loro religione, né obbligati ad intervenire alle processioni o funzioni della religione dominante, quando essi medesimi non volessero assistervi.</a:t>
            </a:r>
          </a:p>
          <a:p>
            <a:r>
              <a:rPr lang="it-IT" sz="2900" dirty="0"/>
              <a:t>VI. Nelle elezioni e concessioni d’impieghi non vi sarà alcun riguardo alla diversità della religione, ma come nello stato militare è praticato con tanto frutto, e senza il minimo inconveniente, si prenderà unicamente in considerazione l’onoratezza, l’abilità e la cristiana e morale condotta de’ concorrenti. </a:t>
            </a:r>
          </a:p>
          <a:p>
            <a:endParaRPr lang="it-IT" dirty="0"/>
          </a:p>
        </p:txBody>
      </p:sp>
      <p:sp>
        <p:nvSpPr>
          <p:cNvPr id="3" name="Titolo 2"/>
          <p:cNvSpPr>
            <a:spLocks noGrp="1"/>
          </p:cNvSpPr>
          <p:nvPr>
            <p:ph type="title"/>
          </p:nvPr>
        </p:nvSpPr>
        <p:spPr/>
        <p:txBody>
          <a:bodyPr/>
          <a:lstStyle/>
          <a:p>
            <a:r>
              <a:rPr lang="it-IT" dirty="0" smtClean="0"/>
              <a:t>Parte del testo….</a:t>
            </a:r>
            <a:endParaRPr lang="it-IT" dirty="0"/>
          </a:p>
        </p:txBody>
      </p:sp>
      <p:sp>
        <p:nvSpPr>
          <p:cNvPr id="4" name="Segnaposto piè di pagina 3"/>
          <p:cNvSpPr>
            <a:spLocks noGrp="1"/>
          </p:cNvSpPr>
          <p:nvPr>
            <p:ph type="ftr" sz="quarter" idx="16"/>
          </p:nvPr>
        </p:nvSpPr>
        <p:spPr/>
        <p:txBody>
          <a:bodyPr/>
          <a:lstStyle/>
          <a:p>
            <a:r>
              <a:rPr kumimoji="0" lang="en-US" smtClean="0"/>
              <a:t>Tullia Catalan- Università di Trieste</a:t>
            </a:r>
            <a:endParaRPr kumimoji="0" lang="en-US"/>
          </a:p>
        </p:txBody>
      </p:sp>
    </p:spTree>
    <p:extLst>
      <p:ext uri="{BB962C8B-B14F-4D97-AF65-F5344CB8AC3E}">
        <p14:creationId xmlns:p14="http://schemas.microsoft.com/office/powerpoint/2010/main" val="160255268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Carta">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Carta.thmx</Template>
  <TotalTime>152</TotalTime>
  <Words>1359</Words>
  <Application>Microsoft Macintosh PowerPoint</Application>
  <PresentationFormat>Presentazione su schermo (4:3)</PresentationFormat>
  <Paragraphs>86</Paragraphs>
  <Slides>16</Slides>
  <Notes>6</Notes>
  <HiddenSlides>1</HiddenSlides>
  <MMClips>0</MMClips>
  <ScaleCrop>false</ScaleCrop>
  <HeadingPairs>
    <vt:vector size="4" baseType="variant">
      <vt:variant>
        <vt:lpstr>Tema</vt:lpstr>
      </vt:variant>
      <vt:variant>
        <vt:i4>1</vt:i4>
      </vt:variant>
      <vt:variant>
        <vt:lpstr>Titoli diapositive</vt:lpstr>
      </vt:variant>
      <vt:variant>
        <vt:i4>16</vt:i4>
      </vt:variant>
    </vt:vector>
  </HeadingPairs>
  <TitlesOfParts>
    <vt:vector size="17" baseType="lpstr">
      <vt:lpstr>Carta</vt:lpstr>
      <vt:lpstr>L’emancipazione degli ebrei in Europa (1791-1870)</vt:lpstr>
      <vt:lpstr>Presentazione di PowerPoint</vt:lpstr>
      <vt:lpstr>I principali ghetti in Europa fino all’emancipazione civile e politica</vt:lpstr>
      <vt:lpstr>Illuminismo e tolleranza: il dibattito di fine Settecento in Europa</vt:lpstr>
      <vt:lpstr>Moses Mendelssohn ( 1729-1786) e l’Haskalah a Berlino</vt:lpstr>
      <vt:lpstr>I salotti femminili ebraici a Berlino</vt:lpstr>
      <vt:lpstr>Henriette Herz  (1764-1847)</vt:lpstr>
      <vt:lpstr>Il Toleranzedikt del 1781-82</vt:lpstr>
      <vt:lpstr>Parte del testo….</vt:lpstr>
      <vt:lpstr>Il prussiano von Dohm</vt:lpstr>
      <vt:lpstr>Henry Grégoire  (1750-1831)</vt:lpstr>
      <vt:lpstr>La Rivoluzione Francese e la prima emancipazione nel 1791</vt:lpstr>
      <vt:lpstr>Il Gran Sinedrio voluto da Napoleone 1807- Parigi</vt:lpstr>
      <vt:lpstr>Presentazione di PowerPoint</vt:lpstr>
      <vt:lpstr>Le rivoluzioni del 1848 e i diritti di uguaglianza religiosa</vt:lpstr>
      <vt:lpstr>I tempi e i luoghi dell’emancipazione</vt:lpstr>
    </vt:vector>
  </TitlesOfParts>
  <Company>Università degli studi di Trieste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L’emancipazione degli ebrei in Europa (1791-1870)</dc:title>
  <dc:creator>Tullia Catalan</dc:creator>
  <cp:lastModifiedBy>Tullia Catalan</cp:lastModifiedBy>
  <cp:revision>46</cp:revision>
  <dcterms:created xsi:type="dcterms:W3CDTF">2016-03-06T15:49:46Z</dcterms:created>
  <dcterms:modified xsi:type="dcterms:W3CDTF">2023-03-02T07:09:38Z</dcterms:modified>
</cp:coreProperties>
</file>