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95" r:id="rId2"/>
    <p:sldId id="330" r:id="rId3"/>
    <p:sldId id="263" r:id="rId4"/>
    <p:sldId id="380" r:id="rId5"/>
    <p:sldId id="381" r:id="rId6"/>
    <p:sldId id="377" r:id="rId7"/>
    <p:sldId id="394" r:id="rId8"/>
    <p:sldId id="379" r:id="rId9"/>
    <p:sldId id="378" r:id="rId10"/>
    <p:sldId id="396" r:id="rId11"/>
    <p:sldId id="390" r:id="rId12"/>
    <p:sldId id="393" r:id="rId13"/>
  </p:sldIdLst>
  <p:sldSz cx="9144000" cy="6858000" type="screen4x3"/>
  <p:notesSz cx="6858000" cy="9144000"/>
  <p:defaultTextStyle>
    <a:defPPr>
      <a:defRPr lang="it-IT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4CC"/>
    <a:srgbClr val="F2EDE6"/>
    <a:srgbClr val="FFFFFF"/>
    <a:srgbClr val="46A1FD"/>
    <a:srgbClr val="65656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099" y="77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Fare clic per modificare gli stili del testo dello schema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Secondo livello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Terzo livello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Quarto livello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Quinto livello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it-IT" sz="1200" dirty="0"/>
              <a:t>‹N›</a:t>
            </a:fld>
            <a:endParaRPr lang="it-IT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19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Fare clic per modificare gli stili del testo dello schema</a:t>
            </a:r>
          </a:p>
          <a:p>
            <a:pPr lvl="1"/>
            <a:r>
              <a:rPr dirty="0"/>
              <a:t>Secondo livello</a:t>
            </a:r>
          </a:p>
          <a:p>
            <a:pPr lvl="2"/>
            <a:r>
              <a:rPr dirty="0"/>
              <a:t>Terzo livello</a:t>
            </a:r>
          </a:p>
          <a:p>
            <a:pPr lvl="3"/>
            <a:r>
              <a:rPr dirty="0"/>
              <a:t>Quarto livello</a:t>
            </a:r>
          </a:p>
          <a:p>
            <a:pPr lvl="4"/>
            <a:r>
              <a:rPr dirty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it-IT" dirty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5F5A75-06B6-00F8-871B-D323BF1E5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F78005-8675-7317-6F38-2FA70116B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43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2446F2-470F-454C-CB80-5DBC2E526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" r="5900" b="59318"/>
          <a:stretch/>
        </p:blipFill>
        <p:spPr>
          <a:xfrm>
            <a:off x="323528" y="2492896"/>
            <a:ext cx="8280920" cy="15121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D6D90D-3D92-CCBC-D91A-CA4266A1B936}"/>
              </a:ext>
            </a:extLst>
          </p:cNvPr>
          <p:cNvSpPr txBox="1"/>
          <p:nvPr/>
        </p:nvSpPr>
        <p:spPr>
          <a:xfrm>
            <a:off x="2483768" y="1124744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82828"/>
                </a:solidFill>
                <a:effectLst/>
                <a:cs typeface="Arial" panose="020B0604020202020204" pitchFamily="34" charset="0"/>
              </a:rPr>
              <a:t>Cell spreading assay </a:t>
            </a:r>
            <a:endParaRPr lang="it-IT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4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96436E-4AE4-2D4B-E50F-DAFA03C3A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7"/>
          <a:stretch/>
        </p:blipFill>
        <p:spPr bwMode="auto">
          <a:xfrm>
            <a:off x="229144" y="692695"/>
            <a:ext cx="823128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14DD79-05E7-408B-CBB1-16B954A99D38}"/>
              </a:ext>
            </a:extLst>
          </p:cNvPr>
          <p:cNvSpPr txBox="1"/>
          <p:nvPr/>
        </p:nvSpPr>
        <p:spPr>
          <a:xfrm>
            <a:off x="251520" y="5899256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cap="all" dirty="0">
                <a:solidFill>
                  <a:srgbClr val="282828"/>
                </a:solidFill>
                <a:effectLst/>
                <a:latin typeface="+mn-lt"/>
              </a:rPr>
              <a:t>FIGURE 5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. </a:t>
            </a:r>
            <a:r>
              <a:rPr lang="en-US" sz="1200" b="0" i="0" cap="all" dirty="0">
                <a:solidFill>
                  <a:srgbClr val="282828"/>
                </a:solidFill>
                <a:effectLst/>
                <a:latin typeface="+mn-lt"/>
              </a:rPr>
              <a:t>(B)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 phase-contrast images. Scale bars, 50 </a:t>
            </a:r>
            <a:r>
              <a:rPr lang="en-US" sz="1200" b="0" i="0" dirty="0" err="1">
                <a:solidFill>
                  <a:srgbClr val="282828"/>
                </a:solidFill>
                <a:effectLst/>
                <a:latin typeface="+mn-lt"/>
              </a:rPr>
              <a:t>μm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. </a:t>
            </a:r>
            <a:endParaRPr lang="en-US" sz="1200" b="0" i="0" cap="all" dirty="0">
              <a:solidFill>
                <a:srgbClr val="282828"/>
              </a:solidFill>
              <a:effectLst/>
              <a:latin typeface="+mn-lt"/>
            </a:endParaRPr>
          </a:p>
          <a:p>
            <a:r>
              <a:rPr lang="en-US" sz="1200" b="0" i="0" cap="all" dirty="0">
                <a:solidFill>
                  <a:srgbClr val="282828"/>
                </a:solidFill>
                <a:effectLst/>
                <a:latin typeface="+mn-lt"/>
              </a:rPr>
              <a:t>C)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 Plot showing the percentage of spreading cells</a:t>
            </a:r>
            <a:r>
              <a:rPr lang="en-US" sz="1200" b="1" i="0" dirty="0">
                <a:solidFill>
                  <a:srgbClr val="282828"/>
                </a:solidFill>
                <a:effectLst/>
                <a:latin typeface="+mn-lt"/>
              </a:rPr>
              <a:t>. 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+mn-lt"/>
              </a:rPr>
              <a:t>Round bright cells were considered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+mn-lt"/>
              </a:rPr>
              <a:t>unspread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. Values are percentage of spread cells ± SD (</a:t>
            </a:r>
            <a:r>
              <a:rPr lang="en-US" sz="1200" b="0" i="1" dirty="0">
                <a:solidFill>
                  <a:srgbClr val="282828"/>
                </a:solidFill>
                <a:effectLst/>
                <a:latin typeface="+mn-lt"/>
              </a:rPr>
              <a:t>n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 = 3 independent experiments; at least 600 cells for each experiment were counted). The corresponding </a:t>
            </a:r>
            <a:r>
              <a:rPr lang="en-US" sz="1200" b="0" i="1" dirty="0">
                <a:solidFill>
                  <a:srgbClr val="282828"/>
                </a:solidFill>
                <a:effectLst/>
                <a:latin typeface="+mn-lt"/>
              </a:rPr>
              <a:t>p-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value obtained by unpaired two-tailed Student's </a:t>
            </a:r>
            <a:r>
              <a:rPr lang="en-US" sz="1200" b="0" i="1" dirty="0">
                <a:solidFill>
                  <a:srgbClr val="282828"/>
                </a:solidFill>
                <a:effectLst/>
                <a:latin typeface="+mn-lt"/>
              </a:rPr>
              <a:t>t</a:t>
            </a:r>
            <a:r>
              <a:rPr lang="en-US" sz="1200" b="0" i="0" dirty="0">
                <a:solidFill>
                  <a:srgbClr val="282828"/>
                </a:solidFill>
                <a:effectLst/>
                <a:latin typeface="+mn-lt"/>
              </a:rPr>
              <a:t>-test is shown.</a:t>
            </a:r>
            <a:endParaRPr lang="it-IT" sz="1200" dirty="0"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A563C6-A9C8-2AB5-4D00-2900E395AB60}"/>
              </a:ext>
            </a:extLst>
          </p:cNvPr>
          <p:cNvSpPr txBox="1"/>
          <p:nvPr/>
        </p:nvSpPr>
        <p:spPr>
          <a:xfrm>
            <a:off x="2771800" y="131148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82828"/>
                </a:solidFill>
                <a:effectLst/>
                <a:cs typeface="Arial" panose="020B0604020202020204" pitchFamily="34" charset="0"/>
              </a:rPr>
              <a:t>Cell spreading assay </a:t>
            </a:r>
            <a:endParaRPr lang="it-IT" sz="2400" b="1" dirty="0"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E37733-2324-C45A-C39A-6D88D851BC9E}"/>
              </a:ext>
            </a:extLst>
          </p:cNvPr>
          <p:cNvSpPr txBox="1"/>
          <p:nvPr/>
        </p:nvSpPr>
        <p:spPr>
          <a:xfrm>
            <a:off x="6588224" y="3025020"/>
            <a:ext cx="33843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82828"/>
                </a:solidFill>
                <a:effectLst/>
                <a:latin typeface="+mn-lt"/>
              </a:rPr>
              <a:t>- Cells were treated for 24 h, </a:t>
            </a:r>
          </a:p>
          <a:p>
            <a:r>
              <a:rPr lang="en-US" sz="1000" b="0" i="0" dirty="0">
                <a:solidFill>
                  <a:srgbClr val="282828"/>
                </a:solidFill>
                <a:effectLst/>
                <a:latin typeface="+mn-lt"/>
              </a:rPr>
              <a:t>- </a:t>
            </a:r>
            <a:r>
              <a:rPr lang="en-US" sz="1000" b="0" i="0" dirty="0" err="1">
                <a:solidFill>
                  <a:srgbClr val="282828"/>
                </a:solidFill>
                <a:effectLst/>
                <a:latin typeface="+mn-lt"/>
              </a:rPr>
              <a:t>trypsinized</a:t>
            </a:r>
            <a:r>
              <a:rPr lang="en-US" sz="1000" b="0" i="0" dirty="0">
                <a:solidFill>
                  <a:srgbClr val="282828"/>
                </a:solidFill>
                <a:effectLst/>
                <a:latin typeface="+mn-lt"/>
              </a:rPr>
              <a:t> </a:t>
            </a:r>
          </a:p>
          <a:p>
            <a:r>
              <a:rPr lang="en-US" sz="1000" b="0" i="0" dirty="0">
                <a:solidFill>
                  <a:srgbClr val="282828"/>
                </a:solidFill>
                <a:effectLst/>
                <a:latin typeface="+mn-lt"/>
              </a:rPr>
              <a:t>- seeded onto fibronectin coated plate. </a:t>
            </a:r>
          </a:p>
          <a:p>
            <a:r>
              <a:rPr lang="en-US" sz="1000" b="0" i="0" dirty="0">
                <a:solidFill>
                  <a:srgbClr val="282828"/>
                </a:solidFill>
                <a:effectLst/>
                <a:latin typeface="+mn-lt"/>
              </a:rPr>
              <a:t>- After 1 h cells were fixed with 2% PFA </a:t>
            </a:r>
            <a:endParaRPr lang="en-US" sz="1000" cap="all" dirty="0">
              <a:solidFill>
                <a:srgbClr val="282828"/>
              </a:solidFill>
              <a:latin typeface="+mn-lt"/>
            </a:endParaRPr>
          </a:p>
          <a:p>
            <a:r>
              <a:rPr lang="en-US" sz="1000" b="0" i="0" dirty="0">
                <a:solidFill>
                  <a:srgbClr val="282828"/>
                </a:solidFill>
                <a:effectLst/>
                <a:latin typeface="+mn-lt"/>
              </a:rPr>
              <a:t>- phase-contrast images were captured.</a:t>
            </a:r>
            <a:endParaRPr lang="it-IT" sz="1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FF2195-2C75-AD84-EC65-1E1E3DD6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7"/>
          <a:stretch/>
        </p:blipFill>
        <p:spPr bwMode="auto">
          <a:xfrm>
            <a:off x="251520" y="2868056"/>
            <a:ext cx="5616624" cy="2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9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7C7693-2C1E-9F91-67F6-F47E0831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0" r="73498" b="48200"/>
          <a:stretch/>
        </p:blipFill>
        <p:spPr>
          <a:xfrm>
            <a:off x="5436096" y="188640"/>
            <a:ext cx="3296630" cy="34284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D827BBC-0F52-31A9-B714-16DAD4C7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0" y="188640"/>
            <a:ext cx="4188168" cy="37444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0FA2654-CE30-5658-8E4F-DA8CC72A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426160"/>
            <a:ext cx="3994080" cy="34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3529" y="404495"/>
            <a:ext cx="8424936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/>
              <a:t>In order to study which phase of the</a:t>
            </a:r>
            <a:r>
              <a:rPr lang="en-US" sz="2200" b="1" dirty="0"/>
              <a:t> </a:t>
            </a:r>
            <a:r>
              <a:rPr lang="it-IT" altLang="en-US" sz="2200" b="1" dirty="0" err="1"/>
              <a:t>cell</a:t>
            </a:r>
            <a:r>
              <a:rPr lang="it-IT" altLang="en-US" sz="2200" b="1" dirty="0"/>
              <a:t> (</a:t>
            </a:r>
            <a:r>
              <a:rPr lang="it-IT" altLang="en-US" sz="2200" b="1" dirty="0" err="1"/>
              <a:t>tumour</a:t>
            </a:r>
            <a:r>
              <a:rPr lang="it-IT" altLang="en-US" sz="2200" b="1" dirty="0"/>
              <a:t>)</a:t>
            </a:r>
            <a:r>
              <a:rPr lang="en-US" sz="2200" b="1" dirty="0"/>
              <a:t> process </a:t>
            </a:r>
            <a:r>
              <a:rPr lang="en-US" sz="2200" dirty="0"/>
              <a:t>is influenced by the molecule under examination, experimental models are used.</a:t>
            </a:r>
          </a:p>
          <a:p>
            <a:endParaRPr lang="en-US" sz="2200" dirty="0"/>
          </a:p>
          <a:p>
            <a:r>
              <a:rPr lang="en-US" sz="2200" dirty="0"/>
              <a:t>They are distinguished as:</a:t>
            </a:r>
          </a:p>
          <a:p>
            <a:endParaRPr lang="en-US" sz="2200" dirty="0"/>
          </a:p>
          <a:p>
            <a:r>
              <a:rPr lang="en-US" sz="2200" dirty="0"/>
              <a:t>1.</a:t>
            </a:r>
            <a:r>
              <a:rPr lang="it-IT" altLang="en-US" sz="2200" dirty="0"/>
              <a:t> </a:t>
            </a:r>
            <a:r>
              <a:rPr lang="en-US" sz="2200" dirty="0">
                <a:sym typeface="+mn-ea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sym typeface="+mn-ea"/>
              </a:rPr>
              <a:t>monovariable</a:t>
            </a:r>
            <a:r>
              <a:rPr lang="en-US" sz="2200" b="1" dirty="0">
                <a:solidFill>
                  <a:schemeClr val="accent2"/>
                </a:solidFill>
                <a:sym typeface="+mn-ea"/>
              </a:rPr>
              <a:t> models</a:t>
            </a:r>
            <a:r>
              <a:rPr lang="en-US" sz="2200" dirty="0">
                <a:solidFill>
                  <a:schemeClr val="accent2"/>
                </a:solidFill>
                <a:sym typeface="+mn-ea"/>
              </a:rPr>
              <a:t> </a:t>
            </a:r>
          </a:p>
          <a:p>
            <a:endParaRPr lang="en-US" sz="2200" dirty="0">
              <a:solidFill>
                <a:schemeClr val="accent2"/>
              </a:solidFill>
              <a:sym typeface="+mn-ea"/>
            </a:endParaRPr>
          </a:p>
          <a:p>
            <a:r>
              <a:rPr lang="en-US" sz="2200" dirty="0">
                <a:sym typeface="+mn-ea"/>
              </a:rPr>
              <a:t>they are performed </a:t>
            </a:r>
            <a:r>
              <a:rPr lang="en-US" sz="2200" b="1" dirty="0">
                <a:solidFill>
                  <a:schemeClr val="accent2"/>
                </a:solidFill>
                <a:sym typeface="+mn-ea"/>
              </a:rPr>
              <a:t>only in vitro</a:t>
            </a:r>
            <a:r>
              <a:rPr lang="en-US" sz="2200" dirty="0">
                <a:sym typeface="+mn-ea"/>
              </a:rPr>
              <a:t> since a single phase of the process is evaluated</a:t>
            </a:r>
            <a:endParaRPr lang="en-US" sz="2200" dirty="0"/>
          </a:p>
          <a:p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/>
              <a:t>2.</a:t>
            </a:r>
            <a:r>
              <a:rPr lang="it-IT" altLang="en-US" sz="2200" dirty="0"/>
              <a:t> </a:t>
            </a:r>
            <a:r>
              <a:rPr lang="it-IT" alt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 err="1">
                <a:solidFill>
                  <a:srgbClr val="FF0000"/>
                </a:solidFill>
                <a:sym typeface="+mn-ea"/>
              </a:rPr>
              <a:t>ultivariable</a:t>
            </a:r>
            <a:r>
              <a:rPr lang="en-US" sz="2200" b="1" dirty="0">
                <a:solidFill>
                  <a:srgbClr val="FF0000"/>
                </a:solidFill>
                <a:sym typeface="+mn-ea"/>
              </a:rPr>
              <a:t> models</a:t>
            </a:r>
            <a:r>
              <a:rPr lang="en-US" sz="2200" dirty="0">
                <a:solidFill>
                  <a:srgbClr val="FF0000"/>
                </a:solidFill>
                <a:sym typeface="+mn-ea"/>
              </a:rPr>
              <a:t> </a:t>
            </a:r>
          </a:p>
          <a:p>
            <a:r>
              <a:rPr lang="en-US" sz="2200" dirty="0">
                <a:sym typeface="+mn-ea"/>
              </a:rPr>
              <a:t>they include multiple process steps, they can be </a:t>
            </a:r>
            <a:r>
              <a:rPr lang="en-US" sz="2200" b="1" dirty="0">
                <a:solidFill>
                  <a:srgbClr val="FF0000"/>
                </a:solidFill>
                <a:sym typeface="+mn-ea"/>
              </a:rPr>
              <a:t>in vitro and in vivo</a:t>
            </a:r>
            <a:r>
              <a:rPr lang="en-US" sz="2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it-IT" altLang="en-US" sz="2200" b="1" dirty="0">
                <a:solidFill>
                  <a:schemeClr val="tx1"/>
                </a:solidFill>
                <a:sym typeface="+mn-ea"/>
              </a:rPr>
              <a:t>(</a:t>
            </a:r>
            <a:r>
              <a:rPr lang="en-US" sz="2200" dirty="0">
                <a:solidFill>
                  <a:schemeClr val="tx1"/>
                </a:solidFill>
                <a:sym typeface="+mn-ea"/>
              </a:rPr>
              <a:t>using mice or rats.)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hasCustomPrompt="1"/>
          </p:nvPr>
        </p:nvSpPr>
        <p:spPr>
          <a:xfrm>
            <a:off x="323528" y="5027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200" b="1" dirty="0"/>
              <a:t> </a:t>
            </a:r>
            <a:r>
              <a:rPr sz="3200" b="1" i="1" dirty="0"/>
              <a:t>in vitro</a:t>
            </a:r>
            <a:r>
              <a:rPr lang="it-IT" sz="3200" b="1" i="1" dirty="0"/>
              <a:t> models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 hasCustomPrompt="1"/>
          </p:nvPr>
        </p:nvSpPr>
        <p:spPr>
          <a:xfrm>
            <a:off x="303530" y="1340768"/>
            <a:ext cx="4104456" cy="4525963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2400" dirty="0"/>
              <a:t>They allow to evaluate:</a:t>
            </a:r>
          </a:p>
          <a:p>
            <a:pPr eaLnBrk="1" hangingPunct="1"/>
            <a:endParaRPr sz="2400" dirty="0"/>
          </a:p>
          <a:p>
            <a:pPr marL="0" indent="0" eaLnBrk="1" hangingPunct="1">
              <a:buNone/>
            </a:pPr>
            <a:endParaRPr sz="2400" dirty="0"/>
          </a:p>
          <a:p>
            <a:pPr eaLnBrk="1" hangingPunct="1"/>
            <a:r>
              <a:rPr lang="it-IT" sz="2400" dirty="0"/>
              <a:t>A</a:t>
            </a:r>
            <a:r>
              <a:rPr sz="2400" dirty="0" err="1"/>
              <a:t>dhesion</a:t>
            </a:r>
            <a:endParaRPr lang="it-IT" sz="2400" dirty="0"/>
          </a:p>
          <a:p>
            <a:pPr eaLnBrk="1" hangingPunct="1"/>
            <a:r>
              <a:rPr lang="it-IT" sz="2400" dirty="0" err="1"/>
              <a:t>Spreading</a:t>
            </a:r>
            <a:endParaRPr sz="2400" dirty="0"/>
          </a:p>
          <a:p>
            <a:pPr eaLnBrk="1" hangingPunct="1"/>
            <a:r>
              <a:rPr sz="2400" dirty="0"/>
              <a:t>migration</a:t>
            </a:r>
          </a:p>
          <a:p>
            <a:pPr eaLnBrk="1" hangingPunct="1"/>
            <a:r>
              <a:rPr sz="2400" dirty="0"/>
              <a:t>Invasion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it-IT" sz="2400" dirty="0" err="1"/>
              <a:t>Proliferation</a:t>
            </a:r>
            <a:endParaRPr lang="it-IT" sz="2400" dirty="0"/>
          </a:p>
          <a:p>
            <a:pPr eaLnBrk="1" hangingPunct="1"/>
            <a:endParaRPr lang="en-US" sz="2400" dirty="0"/>
          </a:p>
          <a:p>
            <a:pPr eaLnBrk="1" hangingPunct="1"/>
            <a:endParaRPr sz="2400" dirty="0"/>
          </a:p>
          <a:p>
            <a:pPr eaLnBrk="1" hangingPunct="1"/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1EA218-9084-3F1C-83DB-4328D4364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492896"/>
            <a:ext cx="5563145" cy="3966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55905" y="908720"/>
            <a:ext cx="863219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is a </a:t>
            </a:r>
            <a:r>
              <a:rPr lang="en-US" b="1" dirty="0"/>
              <a:t>complex process </a:t>
            </a:r>
            <a:r>
              <a:rPr lang="en-US" dirty="0"/>
              <a:t>involved in migration/invasion, embryogenesis, wound healing and tissue remodeling. </a:t>
            </a:r>
          </a:p>
          <a:p>
            <a:endParaRPr lang="en-US" dirty="0"/>
          </a:p>
          <a:p>
            <a:r>
              <a:rPr lang="en-US" dirty="0"/>
              <a:t>Cells </a:t>
            </a:r>
            <a:r>
              <a:rPr lang="en-US" b="1" dirty="0"/>
              <a:t>adhere to the extracellular matrix</a:t>
            </a:r>
            <a:r>
              <a:rPr lang="en-US" dirty="0"/>
              <a:t>, forming complexes with cytoskeleton components that can affect cell motility, differentiation, proliferation, and survival.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1A8368-6B6C-EBFF-F5C2-8832AF0C82DE}"/>
              </a:ext>
            </a:extLst>
          </p:cNvPr>
          <p:cNvSpPr txBox="1"/>
          <p:nvPr/>
        </p:nvSpPr>
        <p:spPr>
          <a:xfrm>
            <a:off x="1763688" y="20189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Cell adhesion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DDC1F1-B336-71F0-6B03-D5DBC362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19443"/>
            <a:ext cx="5976664" cy="3945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 rotWithShape="1">
          <a:blip r:embed="rId2"/>
          <a:srcRect b="70220"/>
          <a:stretch/>
        </p:blipFill>
        <p:spPr>
          <a:xfrm>
            <a:off x="688758" y="1671250"/>
            <a:ext cx="6480720" cy="154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9512" y="1084896"/>
            <a:ext cx="316835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- Cells are seeded onto the substrate.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1B78D9-817A-357E-53D5-71FC69592A08}"/>
              </a:ext>
            </a:extLst>
          </p:cNvPr>
          <p:cNvSpPr txBox="1"/>
          <p:nvPr/>
        </p:nvSpPr>
        <p:spPr>
          <a:xfrm>
            <a:off x="2411760" y="188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Cell adhesion</a:t>
            </a:r>
          </a:p>
        </p:txBody>
      </p:sp>
      <p:pic>
        <p:nvPicPr>
          <p:cNvPr id="4" name="Picture 99">
            <a:extLst>
              <a:ext uri="{FF2B5EF4-FFF2-40B4-BE49-F238E27FC236}">
                <a16:creationId xmlns:a16="http://schemas.microsoft.com/office/drawing/2014/main" id="{9D5108D8-C1D1-203D-38CE-81BD7BA87FFB}"/>
              </a:ext>
            </a:extLst>
          </p:cNvPr>
          <p:cNvPicPr/>
          <p:nvPr/>
        </p:nvPicPr>
        <p:blipFill rotWithShape="1">
          <a:blip r:embed="rId2"/>
          <a:srcRect l="11433" t="31120" r="12054" b="22644"/>
          <a:stretch/>
        </p:blipFill>
        <p:spPr>
          <a:xfrm>
            <a:off x="2945904" y="4377200"/>
            <a:ext cx="4680520" cy="2469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D3413C-E771-ED78-BBEB-46BD419B1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46"/>
          <a:stretch/>
        </p:blipFill>
        <p:spPr>
          <a:xfrm>
            <a:off x="4355976" y="3124808"/>
            <a:ext cx="3760025" cy="9394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82FC22-FBEA-7392-22F6-E8241AAE02A8}"/>
              </a:ext>
            </a:extLst>
          </p:cNvPr>
          <p:cNvSpPr txBox="1"/>
          <p:nvPr/>
        </p:nvSpPr>
        <p:spPr>
          <a:xfrm>
            <a:off x="261029" y="5027748"/>
            <a:ext cx="2664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- Adherent cells </a:t>
            </a:r>
            <a:r>
              <a:rPr lang="en-US" b="1" dirty="0"/>
              <a:t>are quantified</a:t>
            </a:r>
            <a:r>
              <a:rPr lang="en-US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02440E-C243-EA6D-443F-0525A78DEE7F}"/>
              </a:ext>
            </a:extLst>
          </p:cNvPr>
          <p:cNvSpPr txBox="1"/>
          <p:nvPr/>
        </p:nvSpPr>
        <p:spPr>
          <a:xfrm>
            <a:off x="4463480" y="992204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</a:t>
            </a:r>
            <a:r>
              <a:rPr lang="en-US" sz="1600" b="1" dirty="0"/>
              <a:t>Adherent cells </a:t>
            </a:r>
            <a:r>
              <a:rPr lang="en-US" sz="1600" dirty="0"/>
              <a:t>attach, while non-adherent cells are washed away.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405202" y="3371457"/>
            <a:ext cx="1373243" cy="2160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1896001" y="3371457"/>
            <a:ext cx="2190200" cy="1844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B63C82-7B1B-D47E-6F47-B6F8AF25402B}"/>
              </a:ext>
            </a:extLst>
          </p:cNvPr>
          <p:cNvSpPr txBox="1"/>
          <p:nvPr/>
        </p:nvSpPr>
        <p:spPr>
          <a:xfrm>
            <a:off x="2771800" y="1886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sym typeface="+mn-ea"/>
              </a:rPr>
              <a:t>Crystal Violet </a:t>
            </a:r>
            <a:r>
              <a:rPr lang="en-US" sz="2400" dirty="0">
                <a:sym typeface="+mn-ea"/>
              </a:rPr>
              <a:t>staining </a:t>
            </a:r>
            <a:endParaRPr lang="en-US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B06026-DC42-AB69-C131-4E21BCC5746E}"/>
              </a:ext>
            </a:extLst>
          </p:cNvPr>
          <p:cNvSpPr txBox="1"/>
          <p:nvPr/>
        </p:nvSpPr>
        <p:spPr>
          <a:xfrm>
            <a:off x="251520" y="980728"/>
            <a:ext cx="4464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Crystal violet stains</a:t>
            </a:r>
            <a:r>
              <a:rPr lang="en-US" b="1" dirty="0"/>
              <a:t> nucleic acids and proteins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used to reflect the </a:t>
            </a:r>
            <a:r>
              <a:rPr lang="en-US" b="1" dirty="0"/>
              <a:t>cell number in 96-well plates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A3A7CE9-E01F-9F9F-105C-C6695A4EE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914" y="980728"/>
            <a:ext cx="3725579" cy="5466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>
            <a:extLst>
              <a:ext uri="{FF2B5EF4-FFF2-40B4-BE49-F238E27FC236}">
                <a16:creationId xmlns:a16="http://schemas.microsoft.com/office/drawing/2014/main" id="{1E8EA5FE-17BD-7972-48F5-B69E89384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2708921"/>
            <a:ext cx="6552728" cy="38884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E1CB01-92A3-5366-81FB-E51B0B62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150"/>
          <a:stretch/>
        </p:blipFill>
        <p:spPr>
          <a:xfrm>
            <a:off x="2267744" y="103313"/>
            <a:ext cx="3874386" cy="21995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C3B88C-9250-E7DA-A956-E8F4A1E22D38}"/>
              </a:ext>
            </a:extLst>
          </p:cNvPr>
          <p:cNvSpPr txBox="1"/>
          <p:nvPr/>
        </p:nvSpPr>
        <p:spPr>
          <a:xfrm>
            <a:off x="4791188" y="2025861"/>
            <a:ext cx="14895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1200" dirty="0"/>
              <a:t>Fibronectin coated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7169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395" y="332740"/>
            <a:ext cx="5638165" cy="6157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rcRect r="33877"/>
          <a:stretch>
            <a:fillRect/>
          </a:stretch>
        </p:blipFill>
        <p:spPr>
          <a:xfrm>
            <a:off x="683568" y="1124744"/>
            <a:ext cx="8041005" cy="5457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297</Words>
  <Application>Microsoft Office PowerPoint</Application>
  <PresentationFormat>Presentazione su schermo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Arial</vt:lpstr>
      <vt:lpstr>Struttura predefinita</vt:lpstr>
      <vt:lpstr>Presentazione standard di PowerPoint</vt:lpstr>
      <vt:lpstr>Presentazione standard di PowerPoint</vt:lpstr>
      <vt:lpstr> in vitro models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Oncologia Sperimentale di laboratorio</dc:title>
  <dc:creator>...</dc:creator>
  <cp:lastModifiedBy>daniele sblattero</cp:lastModifiedBy>
  <cp:revision>152</cp:revision>
  <dcterms:created xsi:type="dcterms:W3CDTF">2011-06-15T15:34:00Z</dcterms:created>
  <dcterms:modified xsi:type="dcterms:W3CDTF">2024-03-16T15:45:27Z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3FD95AD6C9F54625949F50DB8D92C27B</vt:lpwstr>
  </property>
  <property fmtid="{D5CDD505-2E9C-101B-9397-08002B2CF9AE}" pid="3" name="KSOProductBuildVer">
    <vt:lpwstr>1033-11.2.0.11029</vt:lpwstr>
  </property>
</Properties>
</file>